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555" r:id="rId4"/>
    <p:sldId id="257" r:id="rId5"/>
    <p:sldId id="261" r:id="rId6"/>
    <p:sldId id="262" r:id="rId7"/>
    <p:sldId id="556" r:id="rId8"/>
    <p:sldId id="398" r:id="rId9"/>
    <p:sldId id="557" r:id="rId10"/>
    <p:sldId id="559" r:id="rId11"/>
    <p:sldId id="560" r:id="rId12"/>
    <p:sldId id="561" r:id="rId13"/>
    <p:sldId id="562" r:id="rId14"/>
    <p:sldId id="563" r:id="rId15"/>
    <p:sldId id="564" r:id="rId16"/>
    <p:sldId id="565" r:id="rId17"/>
    <p:sldId id="399" r:id="rId18"/>
    <p:sldId id="400" r:id="rId19"/>
    <p:sldId id="401" r:id="rId20"/>
    <p:sldId id="402" r:id="rId21"/>
    <p:sldId id="403" r:id="rId22"/>
    <p:sldId id="404" r:id="rId23"/>
    <p:sldId id="408" r:id="rId24"/>
    <p:sldId id="409" r:id="rId25"/>
    <p:sldId id="410" r:id="rId26"/>
    <p:sldId id="411" r:id="rId27"/>
    <p:sldId id="412" r:id="rId28"/>
    <p:sldId id="413" r:id="rId29"/>
    <p:sldId id="414" r:id="rId30"/>
    <p:sldId id="259" r:id="rId31"/>
    <p:sldId id="260" r:id="rId32"/>
    <p:sldId id="569" r:id="rId33"/>
    <p:sldId id="570" r:id="rId34"/>
    <p:sldId id="263" r:id="rId35"/>
    <p:sldId id="264" r:id="rId36"/>
    <p:sldId id="265" r:id="rId37"/>
    <p:sldId id="312" r:id="rId38"/>
    <p:sldId id="313" r:id="rId39"/>
    <p:sldId id="314" r:id="rId40"/>
    <p:sldId id="315" r:id="rId41"/>
    <p:sldId id="316" r:id="rId42"/>
    <p:sldId id="317" r:id="rId43"/>
    <p:sldId id="318" r:id="rId44"/>
    <p:sldId id="319" r:id="rId45"/>
    <p:sldId id="320" r:id="rId46"/>
    <p:sldId id="321" r:id="rId47"/>
    <p:sldId id="322" r:id="rId48"/>
    <p:sldId id="323" r:id="rId49"/>
    <p:sldId id="324" r:id="rId50"/>
    <p:sldId id="325" r:id="rId51"/>
    <p:sldId id="326" r:id="rId52"/>
    <p:sldId id="327" r:id="rId53"/>
    <p:sldId id="566" r:id="rId54"/>
    <p:sldId id="357" r:id="rId55"/>
    <p:sldId id="358" r:id="rId56"/>
    <p:sldId id="359" r:id="rId57"/>
    <p:sldId id="360" r:id="rId58"/>
    <p:sldId id="361" r:id="rId59"/>
    <p:sldId id="362" r:id="rId60"/>
    <p:sldId id="363" r:id="rId61"/>
    <p:sldId id="364" r:id="rId62"/>
    <p:sldId id="365" r:id="rId63"/>
    <p:sldId id="366" r:id="rId64"/>
    <p:sldId id="367" r:id="rId65"/>
    <p:sldId id="368" r:id="rId66"/>
    <p:sldId id="369" r:id="rId67"/>
    <p:sldId id="370" r:id="rId68"/>
    <p:sldId id="371" r:id="rId69"/>
    <p:sldId id="372" r:id="rId70"/>
    <p:sldId id="373" r:id="rId71"/>
    <p:sldId id="374" r:id="rId72"/>
    <p:sldId id="375" r:id="rId73"/>
    <p:sldId id="376" r:id="rId74"/>
    <p:sldId id="377" r:id="rId75"/>
    <p:sldId id="378" r:id="rId76"/>
    <p:sldId id="379" r:id="rId77"/>
    <p:sldId id="380" r:id="rId78"/>
    <p:sldId id="381" r:id="rId79"/>
    <p:sldId id="382" r:id="rId80"/>
    <p:sldId id="383" r:id="rId81"/>
    <p:sldId id="384" r:id="rId82"/>
    <p:sldId id="385" r:id="rId83"/>
    <p:sldId id="386" r:id="rId84"/>
    <p:sldId id="387" r:id="rId85"/>
    <p:sldId id="388" r:id="rId86"/>
    <p:sldId id="389" r:id="rId87"/>
    <p:sldId id="390" r:id="rId88"/>
    <p:sldId id="391" r:id="rId89"/>
    <p:sldId id="392" r:id="rId90"/>
    <p:sldId id="393" r:id="rId91"/>
    <p:sldId id="394" r:id="rId92"/>
    <p:sldId id="395" r:id="rId93"/>
    <p:sldId id="396" r:id="rId9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9" d="100"/>
          <a:sy n="149" d="100"/>
        </p:scale>
        <p:origin x="348"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7" Type="http://schemas.openxmlformats.org/officeDocument/2006/relationships/tableStyles" Target="tableStyles.xml"/><Relationship Id="rId96" Type="http://schemas.openxmlformats.org/officeDocument/2006/relationships/viewProps" Target="viewProps.xml"/><Relationship Id="rId95" Type="http://schemas.openxmlformats.org/officeDocument/2006/relationships/presProps" Target="presProps.xml"/><Relationship Id="rId94" Type="http://schemas.openxmlformats.org/officeDocument/2006/relationships/slide" Target="slides/slide92.xml"/><Relationship Id="rId93" Type="http://schemas.openxmlformats.org/officeDocument/2006/relationships/slide" Target="slides/slide91.xml"/><Relationship Id="rId92" Type="http://schemas.openxmlformats.org/officeDocument/2006/relationships/slide" Target="slides/slide90.xml"/><Relationship Id="rId91" Type="http://schemas.openxmlformats.org/officeDocument/2006/relationships/slide" Target="slides/slide89.xml"/><Relationship Id="rId90" Type="http://schemas.openxmlformats.org/officeDocument/2006/relationships/slide" Target="slides/slide88.xml"/><Relationship Id="rId9" Type="http://schemas.openxmlformats.org/officeDocument/2006/relationships/slide" Target="slides/slide7.xml"/><Relationship Id="rId89" Type="http://schemas.openxmlformats.org/officeDocument/2006/relationships/slide" Target="slides/slide87.xml"/><Relationship Id="rId88" Type="http://schemas.openxmlformats.org/officeDocument/2006/relationships/slide" Target="slides/slide86.xml"/><Relationship Id="rId87" Type="http://schemas.openxmlformats.org/officeDocument/2006/relationships/slide" Target="slides/slide85.xml"/><Relationship Id="rId86" Type="http://schemas.openxmlformats.org/officeDocument/2006/relationships/slide" Target="slides/slide84.xml"/><Relationship Id="rId85" Type="http://schemas.openxmlformats.org/officeDocument/2006/relationships/slide" Target="slides/slide83.xml"/><Relationship Id="rId84" Type="http://schemas.openxmlformats.org/officeDocument/2006/relationships/slide" Target="slides/slide82.xml"/><Relationship Id="rId83" Type="http://schemas.openxmlformats.org/officeDocument/2006/relationships/slide" Target="slides/slide81.xml"/><Relationship Id="rId82" Type="http://schemas.openxmlformats.org/officeDocument/2006/relationships/slide" Target="slides/slide80.xml"/><Relationship Id="rId81" Type="http://schemas.openxmlformats.org/officeDocument/2006/relationships/slide" Target="slides/slide79.xml"/><Relationship Id="rId80" Type="http://schemas.openxmlformats.org/officeDocument/2006/relationships/slide" Target="slides/slide78.xml"/><Relationship Id="rId8" Type="http://schemas.openxmlformats.org/officeDocument/2006/relationships/slide" Target="slides/slide6.xml"/><Relationship Id="rId79" Type="http://schemas.openxmlformats.org/officeDocument/2006/relationships/slide" Target="slides/slide77.xml"/><Relationship Id="rId78" Type="http://schemas.openxmlformats.org/officeDocument/2006/relationships/slide" Target="slides/slide76.xml"/><Relationship Id="rId77" Type="http://schemas.openxmlformats.org/officeDocument/2006/relationships/slide" Target="slides/slide75.xml"/><Relationship Id="rId76" Type="http://schemas.openxmlformats.org/officeDocument/2006/relationships/slide" Target="slides/slide74.xml"/><Relationship Id="rId75" Type="http://schemas.openxmlformats.org/officeDocument/2006/relationships/slide" Target="slides/slide73.xml"/><Relationship Id="rId74" Type="http://schemas.openxmlformats.org/officeDocument/2006/relationships/slide" Target="slides/slide72.xml"/><Relationship Id="rId73" Type="http://schemas.openxmlformats.org/officeDocument/2006/relationships/slide" Target="slides/slide71.xml"/><Relationship Id="rId72" Type="http://schemas.openxmlformats.org/officeDocument/2006/relationships/slide" Target="slides/slide70.xml"/><Relationship Id="rId71" Type="http://schemas.openxmlformats.org/officeDocument/2006/relationships/slide" Target="slides/slide69.xml"/><Relationship Id="rId70" Type="http://schemas.openxmlformats.org/officeDocument/2006/relationships/slide" Target="slides/slide68.xml"/><Relationship Id="rId7" Type="http://schemas.openxmlformats.org/officeDocument/2006/relationships/slide" Target="slides/slide5.xml"/><Relationship Id="rId69" Type="http://schemas.openxmlformats.org/officeDocument/2006/relationships/slide" Target="slides/slide67.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pic>
        <p:nvPicPr>
          <p:cNvPr id="7" name="Picture 3" descr="C:\Users\ZZ-ZHB-LISHUCHEN\Desktop\464057659.jpg"/>
          <p:cNvPicPr>
            <a:picLocks noChangeAspect="1" noChangeArrowheads="1"/>
          </p:cNvPicPr>
          <p:nvPr userDrawn="1"/>
        </p:nvPicPr>
        <p:blipFill>
          <a:blip r:embed="rId2" cstate="print"/>
          <a:srcRect/>
          <a:stretch>
            <a:fillRect/>
          </a:stretch>
        </p:blipFill>
        <p:spPr bwMode="auto">
          <a:xfrm>
            <a:off x="0" y="1"/>
            <a:ext cx="9144000" cy="742949"/>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fld>
            <a:endParaRPr lang="en-US"/>
          </a:p>
        </p:txBody>
      </p:sp>
      <p:pic>
        <p:nvPicPr>
          <p:cNvPr id="7" name="Picture 3" descr="C:\Users\ZZ-ZHB-LISHUCHEN\Desktop\464057659.jpg"/>
          <p:cNvPicPr>
            <a:picLocks noChangeAspect="1" noChangeArrowheads="1"/>
          </p:cNvPicPr>
          <p:nvPr userDrawn="1"/>
        </p:nvPicPr>
        <p:blipFill>
          <a:blip r:embed="rId12" cstate="print"/>
          <a:srcRect/>
          <a:stretch>
            <a:fillRect/>
          </a:stretch>
        </p:blipFill>
        <p:spPr bwMode="auto">
          <a:xfrm>
            <a:off x="0" y="1"/>
            <a:ext cx="9144000" cy="742949"/>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4.jpe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5.jpe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2.jpeg"/></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1219200" y="1909877"/>
            <a:ext cx="6934200" cy="661720"/>
          </a:xfrm>
          <a:prstGeom prst="rect">
            <a:avLst/>
          </a:prstGeom>
          <a:noFill/>
        </p:spPr>
        <p:txBody>
          <a:bodyPr wrap="square" lIns="0" tIns="0" rIns="0" rtlCol="0">
            <a:spAutoFit/>
          </a:bodyPr>
          <a:lstStyle/>
          <a:p>
            <a:pPr algn="ctr"/>
            <a:r>
              <a:rPr lang="zh-CN" altLang="en-US" sz="4000" b="1" dirty="0">
                <a:solidFill>
                  <a:srgbClr val="003366"/>
                </a:solidFill>
                <a:latin typeface="微软雅黑" panose="020B0503020204020204" pitchFamily="34" charset="-122"/>
                <a:ea typeface="微软雅黑" panose="020B0503020204020204" pitchFamily="34" charset="-122"/>
                <a:cs typeface="黑体" panose="02010609060101010101" pitchFamily="18" charset="-122"/>
              </a:rPr>
              <a:t>预算管理一体化规范</a:t>
            </a:r>
            <a:endParaRPr lang="en-US" altLang="zh-CN" sz="4000" b="1" dirty="0">
              <a:solidFill>
                <a:srgbClr val="003366"/>
              </a:solidFill>
              <a:latin typeface="微软雅黑" panose="020B0503020204020204" pitchFamily="34" charset="-122"/>
              <a:ea typeface="微软雅黑" panose="020B0503020204020204" pitchFamily="34" charset="-122"/>
              <a:cs typeface="黑体" panose="02010609060101010101" pitchFamily="18" charset="-122"/>
            </a:endParaRPr>
          </a:p>
        </p:txBody>
      </p:sp>
      <p:sp>
        <p:nvSpPr>
          <p:cNvPr id="9" name="TextBox 1"/>
          <p:cNvSpPr txBox="1"/>
          <p:nvPr/>
        </p:nvSpPr>
        <p:spPr>
          <a:xfrm>
            <a:off x="5524500" y="3949700"/>
            <a:ext cx="1211870" cy="315471"/>
          </a:xfrm>
          <a:prstGeom prst="rect">
            <a:avLst/>
          </a:prstGeom>
          <a:noFill/>
        </p:spPr>
        <p:txBody>
          <a:bodyPr wrap="none" lIns="0" tIns="0" rIns="0" rtlCol="0">
            <a:spAutoFit/>
          </a:bodyPr>
          <a:lstStyle/>
          <a:p>
            <a:pPr>
              <a:lnSpc>
                <a:spcPts val="2100"/>
              </a:lnSpc>
            </a:pPr>
            <a:r>
              <a:rPr lang="en-US" altLang="zh-CN" sz="2100">
                <a:solidFill>
                  <a:srgbClr val="003366"/>
                </a:solidFill>
                <a:latin typeface="黑体" panose="02010609060101010101" pitchFamily="18" charset="-122"/>
                <a:cs typeface="黑体" panose="02010609060101010101" pitchFamily="18" charset="-122"/>
              </a:rPr>
              <a:t>2021年5月</a:t>
            </a:r>
            <a:endParaRPr lang="en-US" altLang="zh-CN" sz="2100" dirty="0">
              <a:solidFill>
                <a:srgbClr val="003366"/>
              </a:solidFill>
              <a:latin typeface="黑体" panose="02010609060101010101" pitchFamily="18" charset="-122"/>
              <a:cs typeface="黑体" panose="02010609060101010101" pitchFamily="18" charset="-122"/>
            </a:endParaRPr>
          </a:p>
        </p:txBody>
      </p:sp>
      <p:pic>
        <p:nvPicPr>
          <p:cNvPr id="16" name="Picture 3" descr="C:\Users\ZZ-ZHB-LISHUCHEN\Desktop\464057659.jpg"/>
          <p:cNvPicPr>
            <a:picLocks noChangeAspect="1" noChangeArrowheads="1"/>
          </p:cNvPicPr>
          <p:nvPr/>
        </p:nvPicPr>
        <p:blipFill>
          <a:blip r:embed="rId1" cstate="print"/>
          <a:srcRect/>
          <a:stretch>
            <a:fillRect/>
          </a:stretch>
        </p:blipFill>
        <p:spPr bwMode="auto">
          <a:xfrm>
            <a:off x="0" y="1"/>
            <a:ext cx="9144000" cy="104774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2154436" cy="392415"/>
          </a:xfrm>
          <a:prstGeom prst="rect">
            <a:avLst/>
          </a:prstGeom>
          <a:noFill/>
        </p:spPr>
        <p:txBody>
          <a:bodyPr wrap="none" lIns="0" tIns="0" rIns="0" rtlCol="0">
            <a:spAutoFit/>
          </a:bodyPr>
          <a:lstStyle/>
          <a:p>
            <a:pPr>
              <a:lnSpc>
                <a:spcPts val="2700"/>
              </a:lnSpc>
            </a:pPr>
            <a:r>
              <a:rPr lang="en-US" altLang="zh-CN" sz="2795" dirty="0">
                <a:solidFill>
                  <a:srgbClr val="003366"/>
                </a:solidFill>
                <a:latin typeface="黑体" panose="02010609060101010101" pitchFamily="18" charset="-122"/>
                <a:cs typeface="黑体" panose="02010609060101010101" pitchFamily="18" charset="-122"/>
              </a:rPr>
              <a:t>一、</a:t>
            </a:r>
            <a:r>
              <a:rPr lang="zh-CN" altLang="en-US" sz="2795" dirty="0">
                <a:solidFill>
                  <a:srgbClr val="003366"/>
                </a:solidFill>
                <a:latin typeface="黑体" panose="02010609060101010101" pitchFamily="18" charset="-122"/>
                <a:cs typeface="黑体" panose="02010609060101010101" pitchFamily="18" charset="-122"/>
              </a:rPr>
              <a:t>单位信息</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dirty="0"/>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139825" y="1951653"/>
            <a:ext cx="7331075" cy="1969770"/>
          </a:xfrm>
          <a:prstGeom prst="rect">
            <a:avLst/>
          </a:prstGeom>
          <a:noFill/>
        </p:spPr>
        <p:txBody>
          <a:bodyPr wrap="square" lIns="0" tIns="0" rIns="0" rtlCol="0">
            <a:spAutoFit/>
          </a:bodyPr>
          <a:lstStyle/>
          <a:p>
            <a:pPr>
              <a:lnSpc>
                <a:spcPts val="3000"/>
              </a:lnSpc>
              <a:spcBef>
                <a:spcPts val="600"/>
              </a:spcBef>
              <a:spcAft>
                <a:spcPts val="600"/>
              </a:spcAft>
            </a:pPr>
            <a:r>
              <a:rPr lang="zh-CN" altLang="en-US" sz="1800" b="1" dirty="0">
                <a:solidFill>
                  <a:srgbClr val="003366"/>
                </a:solidFill>
                <a:latin typeface="Times New Roman" panose="02020603050405020304" pitchFamily="18" charset="0"/>
                <a:cs typeface="Times New Roman" panose="02020603050405020304" pitchFamily="18" charset="0"/>
              </a:rPr>
              <a:t>统一社会信用代码</a:t>
            </a:r>
            <a:r>
              <a:rPr lang="zh-CN" altLang="en-US" sz="1800" dirty="0">
                <a:solidFill>
                  <a:srgbClr val="003366"/>
                </a:solidFill>
                <a:latin typeface="Times New Roman" panose="02020603050405020304" pitchFamily="18" charset="0"/>
                <a:cs typeface="Times New Roman" panose="02020603050405020304" pitchFamily="18" charset="0"/>
              </a:rPr>
              <a:t>依据登记管理部门发放的</a:t>
            </a:r>
            <a:r>
              <a:rPr lang="en-US" altLang="zh-CN" sz="1800" dirty="0">
                <a:solidFill>
                  <a:srgbClr val="003366"/>
                </a:solidFill>
                <a:latin typeface="Times New Roman" panose="02020603050405020304" pitchFamily="18" charset="0"/>
                <a:cs typeface="Times New Roman" panose="02020603050405020304" pitchFamily="18" charset="0"/>
              </a:rPr>
              <a:t>18</a:t>
            </a:r>
            <a:r>
              <a:rPr lang="zh-CN" altLang="en-US" sz="1800" dirty="0">
                <a:solidFill>
                  <a:srgbClr val="003366"/>
                </a:solidFill>
                <a:latin typeface="Times New Roman" panose="02020603050405020304" pitchFamily="18" charset="0"/>
                <a:cs typeface="Times New Roman" panose="02020603050405020304" pitchFamily="18" charset="0"/>
              </a:rPr>
              <a:t>位代码填写。未实行统一社会信用代码的，依据各级技术监督部门核发的机关、团体、事业单位代码证书规定的</a:t>
            </a:r>
            <a:r>
              <a:rPr lang="en-US" altLang="zh-CN" sz="1800" dirty="0">
                <a:solidFill>
                  <a:srgbClr val="003366"/>
                </a:solidFill>
                <a:latin typeface="Times New Roman" panose="02020603050405020304" pitchFamily="18" charset="0"/>
                <a:cs typeface="Times New Roman" panose="02020603050405020304" pitchFamily="18" charset="0"/>
              </a:rPr>
              <a:t>9</a:t>
            </a:r>
            <a:r>
              <a:rPr lang="zh-CN" altLang="en-US" sz="1800" dirty="0">
                <a:solidFill>
                  <a:srgbClr val="003366"/>
                </a:solidFill>
                <a:latin typeface="Times New Roman" panose="02020603050405020304" pitchFamily="18" charset="0"/>
                <a:cs typeface="Times New Roman" panose="02020603050405020304" pitchFamily="18" charset="0"/>
              </a:rPr>
              <a:t>位代码填列。尚未领取统一社会信用代码（组织机构代码）的单位，应主动与当地相关登记管理部门联系办理核发手续，并编报临时代码。</a:t>
            </a:r>
            <a:endParaRPr lang="en-US" altLang="zh-CN" sz="1800" dirty="0">
              <a:solidFill>
                <a:srgbClr val="003366"/>
              </a:solidFill>
              <a:latin typeface="Times New Roman" panose="02020603050405020304" pitchFamily="18" charset="0"/>
              <a:cs typeface="Times New Roman" panose="02020603050405020304" pitchFamily="18" charset="0"/>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2154436" cy="392415"/>
          </a:xfrm>
          <a:prstGeom prst="rect">
            <a:avLst/>
          </a:prstGeom>
          <a:noFill/>
        </p:spPr>
        <p:txBody>
          <a:bodyPr wrap="none" lIns="0" tIns="0" rIns="0" rtlCol="0">
            <a:spAutoFit/>
          </a:bodyPr>
          <a:lstStyle/>
          <a:p>
            <a:pPr>
              <a:lnSpc>
                <a:spcPts val="2700"/>
              </a:lnSpc>
            </a:pPr>
            <a:r>
              <a:rPr lang="en-US" altLang="zh-CN" sz="2795" dirty="0">
                <a:solidFill>
                  <a:srgbClr val="003366"/>
                </a:solidFill>
                <a:latin typeface="黑体" panose="02010609060101010101" pitchFamily="18" charset="-122"/>
                <a:cs typeface="黑体" panose="02010609060101010101" pitchFamily="18" charset="-122"/>
              </a:rPr>
              <a:t>一、</a:t>
            </a:r>
            <a:r>
              <a:rPr lang="zh-CN" altLang="en-US" sz="2795" dirty="0">
                <a:solidFill>
                  <a:srgbClr val="003366"/>
                </a:solidFill>
                <a:latin typeface="黑体" panose="02010609060101010101" pitchFamily="18" charset="-122"/>
                <a:cs typeface="黑体" panose="02010609060101010101" pitchFamily="18" charset="-122"/>
              </a:rPr>
              <a:t>单位信息</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dirty="0"/>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184274" y="1743134"/>
            <a:ext cx="7331075" cy="2893100"/>
          </a:xfrm>
          <a:prstGeom prst="rect">
            <a:avLst/>
          </a:prstGeom>
          <a:noFill/>
        </p:spPr>
        <p:txBody>
          <a:bodyPr wrap="square" lIns="0" tIns="0" rIns="0" rtlCol="0">
            <a:spAutoFit/>
          </a:bodyPr>
          <a:lstStyle/>
          <a:p>
            <a:pPr>
              <a:lnSpc>
                <a:spcPts val="3000"/>
              </a:lnSpc>
              <a:spcBef>
                <a:spcPts val="600"/>
              </a:spcBef>
              <a:spcAft>
                <a:spcPts val="600"/>
              </a:spcAft>
            </a:pPr>
            <a:r>
              <a:rPr lang="zh-CN" altLang="en-US" sz="1800" b="1" dirty="0">
                <a:solidFill>
                  <a:srgbClr val="003366"/>
                </a:solidFill>
                <a:latin typeface="Times New Roman" panose="02020603050405020304" pitchFamily="18" charset="0"/>
                <a:cs typeface="Times New Roman" panose="02020603050405020304" pitchFamily="18" charset="0"/>
              </a:rPr>
              <a:t>单位类型</a:t>
            </a:r>
            <a:r>
              <a:rPr lang="zh-CN" altLang="en-US" sz="1800" dirty="0">
                <a:solidFill>
                  <a:srgbClr val="003366"/>
                </a:solidFill>
                <a:latin typeface="Times New Roman" panose="02020603050405020304" pitchFamily="18" charset="0"/>
                <a:cs typeface="Times New Roman" panose="02020603050405020304" pitchFamily="18" charset="0"/>
              </a:rPr>
              <a:t>是明确单位预算管理方式的重要依据。单位应当按照组织、编制、人社等部门的批复文件填列单位类型，主要包括行政单位、事业单位、企业、其他单位。其中：</a:t>
            </a:r>
            <a:endParaRPr lang="en-US" altLang="zh-CN" sz="1800" dirty="0">
              <a:solidFill>
                <a:srgbClr val="003366"/>
              </a:solidFill>
              <a:latin typeface="Times New Roman" panose="02020603050405020304" pitchFamily="18" charset="0"/>
              <a:cs typeface="Times New Roman" panose="02020603050405020304" pitchFamily="18" charset="0"/>
            </a:endParaRPr>
          </a:p>
          <a:p>
            <a:pPr>
              <a:lnSpc>
                <a:spcPts val="3000"/>
              </a:lnSpc>
              <a:spcBef>
                <a:spcPts val="600"/>
              </a:spcBef>
              <a:spcAft>
                <a:spcPts val="600"/>
              </a:spcAft>
            </a:pPr>
            <a:r>
              <a:rPr lang="zh-CN" altLang="en-US" dirty="0">
                <a:solidFill>
                  <a:srgbClr val="003366"/>
                </a:solidFill>
                <a:latin typeface="Times New Roman" panose="02020603050405020304" pitchFamily="18" charset="0"/>
                <a:cs typeface="Times New Roman" panose="02020603050405020304" pitchFamily="18" charset="0"/>
              </a:rPr>
              <a:t>事业单位具体类型根据事业单位分类改革情况填列，考虑到地方事业单位分类改革推进进度不同，有的事业单位类型暂未定性，财政部临时增设“暂未分类”选项，用于临时过渡。待事业单位分类改革完成，所有事业单位都定性后，再取消“暂未分类”。</a:t>
            </a:r>
            <a:endParaRPr lang="en-US" altLang="zh-CN" sz="1800" dirty="0">
              <a:solidFill>
                <a:srgbClr val="003366"/>
              </a:solidFill>
              <a:latin typeface="Times New Roman" panose="02020603050405020304" pitchFamily="18" charset="0"/>
              <a:cs typeface="Times New Roman" panose="02020603050405020304" pitchFamily="18" charset="0"/>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2154436" cy="392415"/>
          </a:xfrm>
          <a:prstGeom prst="rect">
            <a:avLst/>
          </a:prstGeom>
          <a:noFill/>
        </p:spPr>
        <p:txBody>
          <a:bodyPr wrap="none" lIns="0" tIns="0" rIns="0" rtlCol="0">
            <a:spAutoFit/>
          </a:bodyPr>
          <a:lstStyle/>
          <a:p>
            <a:pPr>
              <a:lnSpc>
                <a:spcPts val="2700"/>
              </a:lnSpc>
            </a:pPr>
            <a:r>
              <a:rPr lang="zh-CN" altLang="en-US" sz="2795" dirty="0">
                <a:solidFill>
                  <a:srgbClr val="003366"/>
                </a:solidFill>
                <a:latin typeface="黑体" panose="02010609060101010101" pitchFamily="18" charset="-122"/>
                <a:cs typeface="黑体" panose="02010609060101010101" pitchFamily="18" charset="-122"/>
              </a:rPr>
              <a:t>二</a:t>
            </a:r>
            <a:r>
              <a:rPr lang="en-US" altLang="zh-CN" sz="2795" dirty="0">
                <a:solidFill>
                  <a:srgbClr val="003366"/>
                </a:solidFill>
                <a:latin typeface="黑体" panose="02010609060101010101" pitchFamily="18" charset="-122"/>
                <a:cs typeface="黑体" panose="02010609060101010101" pitchFamily="18" charset="-122"/>
              </a:rPr>
              <a:t>、</a:t>
            </a:r>
            <a:r>
              <a:rPr lang="zh-CN" altLang="en-US" sz="2795" dirty="0">
                <a:solidFill>
                  <a:srgbClr val="003366"/>
                </a:solidFill>
                <a:latin typeface="黑体" panose="02010609060101010101" pitchFamily="18" charset="-122"/>
                <a:cs typeface="黑体" panose="02010609060101010101" pitchFamily="18" charset="-122"/>
              </a:rPr>
              <a:t>人员信息</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dirty="0"/>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196974" y="1951653"/>
            <a:ext cx="7331075" cy="1585049"/>
          </a:xfrm>
          <a:prstGeom prst="rect">
            <a:avLst/>
          </a:prstGeom>
          <a:noFill/>
        </p:spPr>
        <p:txBody>
          <a:bodyPr wrap="square" lIns="0" tIns="0" rIns="0" rtlCol="0">
            <a:spAutoFit/>
          </a:bodyPr>
          <a:lstStyle/>
          <a:p>
            <a:pPr>
              <a:lnSpc>
                <a:spcPts val="3000"/>
              </a:lnSpc>
              <a:spcBef>
                <a:spcPts val="600"/>
              </a:spcBef>
              <a:spcAft>
                <a:spcPts val="600"/>
              </a:spcAft>
            </a:pPr>
            <a:r>
              <a:rPr lang="zh-CN" altLang="en-US" sz="1800" dirty="0">
                <a:solidFill>
                  <a:srgbClr val="003366"/>
                </a:solidFill>
                <a:latin typeface="微软雅黑" panose="020B0503020204020204" pitchFamily="34" charset="-122"/>
                <a:cs typeface="微软雅黑" panose="020B0503020204020204" pitchFamily="34" charset="-122"/>
              </a:rPr>
              <a:t>人员信息是单位在职、离休、退休等各类人员的具体信息，主要用于测算人员类项目预算、工资发放、公务卡管理等。具体包</a:t>
            </a:r>
            <a:r>
              <a:rPr lang="zh-CN" altLang="en-US" sz="1800" dirty="0">
                <a:solidFill>
                  <a:srgbClr val="003366"/>
                </a:solidFill>
                <a:latin typeface="Times New Roman" panose="02020603050405020304" pitchFamily="18" charset="0"/>
                <a:cs typeface="Times New Roman" panose="02020603050405020304" pitchFamily="18" charset="0"/>
              </a:rPr>
              <a:t>括</a:t>
            </a:r>
            <a:r>
              <a:rPr lang="en-US" altLang="zh-CN" sz="1800" dirty="0">
                <a:solidFill>
                  <a:srgbClr val="003366"/>
                </a:solidFill>
                <a:latin typeface="Times New Roman" panose="02020603050405020304" pitchFamily="18" charset="0"/>
                <a:cs typeface="Times New Roman" panose="02020603050405020304" pitchFamily="18" charset="0"/>
              </a:rPr>
              <a:t>34</a:t>
            </a:r>
            <a:r>
              <a:rPr lang="zh-CN" altLang="en-US" sz="1800" dirty="0">
                <a:solidFill>
                  <a:srgbClr val="003366"/>
                </a:solidFill>
                <a:latin typeface="微软雅黑" panose="020B0503020204020204" pitchFamily="34" charset="-122"/>
                <a:cs typeface="微软雅黑" panose="020B0503020204020204" pitchFamily="34" charset="-122"/>
              </a:rPr>
              <a:t>个管理要素，主要包括人员身份和状态相关的要素，测算人员类项目预算相关的要素，工资发放和财务报销相关的要素等。</a:t>
            </a:r>
            <a:endParaRPr lang="en-US" altLang="zh-CN" sz="1800" dirty="0">
              <a:solidFill>
                <a:srgbClr val="003366"/>
              </a:solidFill>
              <a:latin typeface="微软雅黑" panose="020B0503020204020204" pitchFamily="34"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2154436" cy="392415"/>
          </a:xfrm>
          <a:prstGeom prst="rect">
            <a:avLst/>
          </a:prstGeom>
          <a:noFill/>
        </p:spPr>
        <p:txBody>
          <a:bodyPr wrap="none" lIns="0" tIns="0" rIns="0" rtlCol="0">
            <a:spAutoFit/>
          </a:bodyPr>
          <a:lstStyle/>
          <a:p>
            <a:pPr>
              <a:lnSpc>
                <a:spcPts val="2700"/>
              </a:lnSpc>
            </a:pPr>
            <a:r>
              <a:rPr lang="zh-CN" altLang="en-US" sz="2795" dirty="0">
                <a:solidFill>
                  <a:srgbClr val="003366"/>
                </a:solidFill>
                <a:latin typeface="黑体" panose="02010609060101010101" pitchFamily="18" charset="-122"/>
                <a:cs typeface="黑体" panose="02010609060101010101" pitchFamily="18" charset="-122"/>
              </a:rPr>
              <a:t>二</a:t>
            </a:r>
            <a:r>
              <a:rPr lang="en-US" altLang="zh-CN" sz="2795" dirty="0">
                <a:solidFill>
                  <a:srgbClr val="003366"/>
                </a:solidFill>
                <a:latin typeface="黑体" panose="02010609060101010101" pitchFamily="18" charset="-122"/>
                <a:cs typeface="黑体" panose="02010609060101010101" pitchFamily="18" charset="-122"/>
              </a:rPr>
              <a:t>、</a:t>
            </a:r>
            <a:r>
              <a:rPr lang="zh-CN" altLang="en-US" sz="2795" dirty="0">
                <a:solidFill>
                  <a:srgbClr val="003366"/>
                </a:solidFill>
                <a:latin typeface="黑体" panose="02010609060101010101" pitchFamily="18" charset="-122"/>
                <a:cs typeface="黑体" panose="02010609060101010101" pitchFamily="18" charset="-122"/>
              </a:rPr>
              <a:t>人员信息</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dirty="0"/>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196974" y="1951653"/>
            <a:ext cx="7331075" cy="1969770"/>
          </a:xfrm>
          <a:prstGeom prst="rect">
            <a:avLst/>
          </a:prstGeom>
          <a:noFill/>
        </p:spPr>
        <p:txBody>
          <a:bodyPr wrap="square" lIns="0" tIns="0" rIns="0" rtlCol="0">
            <a:spAutoFit/>
          </a:bodyPr>
          <a:lstStyle/>
          <a:p>
            <a:pPr>
              <a:lnSpc>
                <a:spcPts val="3000"/>
              </a:lnSpc>
              <a:spcBef>
                <a:spcPts val="600"/>
              </a:spcBef>
              <a:spcAft>
                <a:spcPts val="600"/>
              </a:spcAft>
            </a:pPr>
            <a:r>
              <a:rPr lang="zh-CN" altLang="en-US" sz="1800" dirty="0">
                <a:solidFill>
                  <a:srgbClr val="003366"/>
                </a:solidFill>
                <a:latin typeface="微软雅黑" panose="020B0503020204020204" pitchFamily="34" charset="-122"/>
                <a:cs typeface="微软雅黑" panose="020B0503020204020204" pitchFamily="34" charset="-122"/>
              </a:rPr>
              <a:t>按照财政部</a:t>
            </a:r>
            <a:r>
              <a:rPr lang="en-US" altLang="zh-CN" sz="1800" dirty="0">
                <a:solidFill>
                  <a:srgbClr val="003366"/>
                </a:solidFill>
                <a:latin typeface="微软雅黑" panose="020B0503020204020204" pitchFamily="34" charset="-122"/>
                <a:cs typeface="微软雅黑" panose="020B0503020204020204" pitchFamily="34" charset="-122"/>
              </a:rPr>
              <a:t>《</a:t>
            </a:r>
            <a:r>
              <a:rPr lang="zh-CN" altLang="en-US" sz="1800" dirty="0">
                <a:solidFill>
                  <a:srgbClr val="003366"/>
                </a:solidFill>
                <a:latin typeface="微软雅黑" panose="020B0503020204020204" pitchFamily="34" charset="-122"/>
                <a:cs typeface="微软雅黑" panose="020B0503020204020204" pitchFamily="34" charset="-122"/>
              </a:rPr>
              <a:t>规范</a:t>
            </a:r>
            <a:r>
              <a:rPr lang="en-US" altLang="zh-CN" sz="1800" dirty="0">
                <a:solidFill>
                  <a:srgbClr val="003366"/>
                </a:solidFill>
                <a:latin typeface="微软雅黑" panose="020B0503020204020204" pitchFamily="34" charset="-122"/>
                <a:cs typeface="微软雅黑" panose="020B0503020204020204" pitchFamily="34" charset="-122"/>
              </a:rPr>
              <a:t>》</a:t>
            </a:r>
            <a:r>
              <a:rPr lang="zh-CN" altLang="en-US" sz="1800" dirty="0">
                <a:solidFill>
                  <a:srgbClr val="003366"/>
                </a:solidFill>
                <a:latin typeface="微软雅黑" panose="020B0503020204020204" pitchFamily="34" charset="-122"/>
                <a:cs typeface="微软雅黑" panose="020B0503020204020204" pitchFamily="34" charset="-122"/>
              </a:rPr>
              <a:t>的设计，人员信息填报范围是单位实有人员，即由本单位直接发放工资的人员。长期聘用人员（不含劳务派遣人员）也要纳入人员信息填报范围，这主要是为了如实反映单位人员状况。但是需要强调的是，财政对单位人员经费的保障仍按照相关规定执行，填报长期聘用人员等其他人员信息，并不作为财政保障的依据。</a:t>
            </a:r>
            <a:endParaRPr lang="en-US" altLang="zh-CN" sz="1800" dirty="0">
              <a:solidFill>
                <a:srgbClr val="003366"/>
              </a:solidFill>
              <a:latin typeface="微软雅黑" panose="020B0503020204020204" pitchFamily="34"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2154436" cy="392415"/>
          </a:xfrm>
          <a:prstGeom prst="rect">
            <a:avLst/>
          </a:prstGeom>
          <a:noFill/>
        </p:spPr>
        <p:txBody>
          <a:bodyPr wrap="none" lIns="0" tIns="0" rIns="0" rtlCol="0">
            <a:spAutoFit/>
          </a:bodyPr>
          <a:lstStyle/>
          <a:p>
            <a:pPr>
              <a:lnSpc>
                <a:spcPts val="2700"/>
              </a:lnSpc>
            </a:pPr>
            <a:r>
              <a:rPr lang="zh-CN" altLang="en-US" sz="2795" dirty="0">
                <a:solidFill>
                  <a:srgbClr val="003366"/>
                </a:solidFill>
                <a:latin typeface="黑体" panose="02010609060101010101" pitchFamily="18" charset="-122"/>
                <a:cs typeface="黑体" panose="02010609060101010101" pitchFamily="18" charset="-122"/>
              </a:rPr>
              <a:t>二</a:t>
            </a:r>
            <a:r>
              <a:rPr lang="en-US" altLang="zh-CN" sz="2795" dirty="0">
                <a:solidFill>
                  <a:srgbClr val="003366"/>
                </a:solidFill>
                <a:latin typeface="黑体" panose="02010609060101010101" pitchFamily="18" charset="-122"/>
                <a:cs typeface="黑体" panose="02010609060101010101" pitchFamily="18" charset="-122"/>
              </a:rPr>
              <a:t>、</a:t>
            </a:r>
            <a:r>
              <a:rPr lang="zh-CN" altLang="en-US" sz="2795" dirty="0">
                <a:solidFill>
                  <a:srgbClr val="003366"/>
                </a:solidFill>
                <a:latin typeface="黑体" panose="02010609060101010101" pitchFamily="18" charset="-122"/>
                <a:cs typeface="黑体" panose="02010609060101010101" pitchFamily="18" charset="-122"/>
              </a:rPr>
              <a:t>人员信息</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dirty="0"/>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196974" y="1951653"/>
            <a:ext cx="7331075" cy="2123658"/>
          </a:xfrm>
          <a:prstGeom prst="rect">
            <a:avLst/>
          </a:prstGeom>
          <a:noFill/>
        </p:spPr>
        <p:txBody>
          <a:bodyPr wrap="square" lIns="0" tIns="0" rIns="0" rtlCol="0">
            <a:spAutoFit/>
          </a:bodyPr>
          <a:lstStyle/>
          <a:p>
            <a:pPr>
              <a:lnSpc>
                <a:spcPts val="3000"/>
              </a:lnSpc>
              <a:spcBef>
                <a:spcPts val="600"/>
              </a:spcBef>
              <a:spcAft>
                <a:spcPts val="600"/>
              </a:spcAft>
            </a:pPr>
            <a:r>
              <a:rPr lang="zh-CN" altLang="en-US" sz="1800" dirty="0">
                <a:solidFill>
                  <a:srgbClr val="003366"/>
                </a:solidFill>
                <a:latin typeface="微软雅黑" panose="020B0503020204020204" pitchFamily="34" charset="-122"/>
                <a:cs typeface="微软雅黑" panose="020B0503020204020204" pitchFamily="34" charset="-122"/>
              </a:rPr>
              <a:t>单位根据实有人员情况，如实填报人员信息，报送部门审核。为保证填报人员信息的准确性，单位填报的实有人员信息，原则上应与组织、编制、人社等部门掌握的信息保持一致，并根据人员变化动态维护更新。</a:t>
            </a:r>
            <a:endParaRPr lang="zh-CN" altLang="en-US" sz="1800" dirty="0">
              <a:solidFill>
                <a:srgbClr val="003366"/>
              </a:solidFill>
              <a:latin typeface="微软雅黑" panose="020B0503020204020204" pitchFamily="34" charset="-122"/>
              <a:cs typeface="微软雅黑" panose="020B0503020204020204" pitchFamily="34" charset="-122"/>
            </a:endParaRPr>
          </a:p>
          <a:p>
            <a:pPr>
              <a:lnSpc>
                <a:spcPts val="3000"/>
              </a:lnSpc>
              <a:spcBef>
                <a:spcPts val="600"/>
              </a:spcBef>
              <a:spcAft>
                <a:spcPts val="600"/>
              </a:spcAft>
            </a:pPr>
            <a:r>
              <a:rPr lang="zh-CN" altLang="en-US" sz="1800" dirty="0">
                <a:solidFill>
                  <a:srgbClr val="003366"/>
                </a:solidFill>
                <a:latin typeface="微软雅黑" panose="020B0503020204020204" pitchFamily="34" charset="-122"/>
                <a:cs typeface="微软雅黑" panose="020B0503020204020204" pitchFamily="34" charset="-122"/>
              </a:rPr>
              <a:t>部门对单位填报和维护更新的实有人员信息进行审核确认后，报送财政部门。</a:t>
            </a:r>
            <a:endParaRPr lang="zh-CN" altLang="en-US" sz="1800" dirty="0">
              <a:solidFill>
                <a:srgbClr val="003366"/>
              </a:solidFill>
              <a:latin typeface="微软雅黑" panose="020B0503020204020204" pitchFamily="34"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2154436" cy="392415"/>
          </a:xfrm>
          <a:prstGeom prst="rect">
            <a:avLst/>
          </a:prstGeom>
          <a:noFill/>
        </p:spPr>
        <p:txBody>
          <a:bodyPr wrap="none" lIns="0" tIns="0" rIns="0" rtlCol="0">
            <a:spAutoFit/>
          </a:bodyPr>
          <a:lstStyle/>
          <a:p>
            <a:pPr>
              <a:lnSpc>
                <a:spcPts val="2700"/>
              </a:lnSpc>
            </a:pPr>
            <a:r>
              <a:rPr lang="zh-CN" altLang="en-US" sz="2795" dirty="0">
                <a:solidFill>
                  <a:srgbClr val="003366"/>
                </a:solidFill>
                <a:latin typeface="黑体" panose="02010609060101010101" pitchFamily="18" charset="-122"/>
                <a:cs typeface="黑体" panose="02010609060101010101" pitchFamily="18" charset="-122"/>
              </a:rPr>
              <a:t>二</a:t>
            </a:r>
            <a:r>
              <a:rPr lang="en-US" altLang="zh-CN" sz="2795" dirty="0">
                <a:solidFill>
                  <a:srgbClr val="003366"/>
                </a:solidFill>
                <a:latin typeface="黑体" panose="02010609060101010101" pitchFamily="18" charset="-122"/>
                <a:cs typeface="黑体" panose="02010609060101010101" pitchFamily="18" charset="-122"/>
              </a:rPr>
              <a:t>、</a:t>
            </a:r>
            <a:r>
              <a:rPr lang="zh-CN" altLang="en-US" sz="2795" dirty="0">
                <a:solidFill>
                  <a:srgbClr val="003366"/>
                </a:solidFill>
                <a:latin typeface="黑体" panose="02010609060101010101" pitchFamily="18" charset="-122"/>
                <a:cs typeface="黑体" panose="02010609060101010101" pitchFamily="18" charset="-122"/>
              </a:rPr>
              <a:t>人员信息</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dirty="0"/>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196974" y="1951653"/>
            <a:ext cx="7331075" cy="1585049"/>
          </a:xfrm>
          <a:prstGeom prst="rect">
            <a:avLst/>
          </a:prstGeom>
          <a:noFill/>
        </p:spPr>
        <p:txBody>
          <a:bodyPr wrap="square" lIns="0" tIns="0" rIns="0" rtlCol="0">
            <a:spAutoFit/>
          </a:bodyPr>
          <a:lstStyle/>
          <a:p>
            <a:pPr>
              <a:lnSpc>
                <a:spcPts val="3000"/>
              </a:lnSpc>
              <a:spcBef>
                <a:spcPts val="600"/>
              </a:spcBef>
              <a:spcAft>
                <a:spcPts val="600"/>
              </a:spcAft>
            </a:pPr>
            <a:r>
              <a:rPr lang="zh-CN" altLang="en-US" sz="1800" dirty="0">
                <a:solidFill>
                  <a:srgbClr val="003366"/>
                </a:solidFill>
                <a:latin typeface="微软雅黑" panose="020B0503020204020204" pitchFamily="34" charset="-122"/>
                <a:cs typeface="微软雅黑" panose="020B0503020204020204" pitchFamily="34" charset="-122"/>
              </a:rPr>
              <a:t>人员信息是单位在职、离休、退休等各类人员的具体信息，主要用于测算人员类项目预算、工资发放、公务卡管理等。具体包</a:t>
            </a:r>
            <a:r>
              <a:rPr lang="zh-CN" altLang="en-US" sz="1800" dirty="0">
                <a:solidFill>
                  <a:srgbClr val="003366"/>
                </a:solidFill>
                <a:latin typeface="Times New Roman" panose="02020603050405020304" pitchFamily="18" charset="0"/>
                <a:cs typeface="Times New Roman" panose="02020603050405020304" pitchFamily="18" charset="0"/>
              </a:rPr>
              <a:t>括</a:t>
            </a:r>
            <a:r>
              <a:rPr lang="en-US" altLang="zh-CN" sz="1800" dirty="0">
                <a:solidFill>
                  <a:srgbClr val="003366"/>
                </a:solidFill>
                <a:latin typeface="Times New Roman" panose="02020603050405020304" pitchFamily="18" charset="0"/>
                <a:cs typeface="Times New Roman" panose="02020603050405020304" pitchFamily="18" charset="0"/>
              </a:rPr>
              <a:t>34</a:t>
            </a:r>
            <a:r>
              <a:rPr lang="zh-CN" altLang="en-US" sz="1800" dirty="0">
                <a:solidFill>
                  <a:srgbClr val="003366"/>
                </a:solidFill>
                <a:latin typeface="微软雅黑" panose="020B0503020204020204" pitchFamily="34" charset="-122"/>
                <a:cs typeface="微软雅黑" panose="020B0503020204020204" pitchFamily="34" charset="-122"/>
              </a:rPr>
              <a:t>个管理要素，主要包括人员身份和状态相关的要素，测算人员类项目预算相关的要素，工资发放和财务报销相关的要素等。</a:t>
            </a:r>
            <a:endParaRPr lang="en-US" altLang="zh-CN" sz="1800" dirty="0">
              <a:solidFill>
                <a:srgbClr val="003366"/>
              </a:solidFill>
              <a:latin typeface="微软雅黑" panose="020B0503020204020204" pitchFamily="34"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2" name="TextBox 1"/>
          <p:cNvSpPr txBox="1"/>
          <p:nvPr/>
        </p:nvSpPr>
        <p:spPr>
          <a:xfrm>
            <a:off x="3200400" y="1780988"/>
            <a:ext cx="2572820" cy="661591"/>
          </a:xfrm>
          <a:prstGeom prst="rect">
            <a:avLst/>
          </a:prstGeom>
          <a:noFill/>
        </p:spPr>
        <p:txBody>
          <a:bodyPr wrap="none" lIns="0" tIns="0" rIns="0" rtlCol="0">
            <a:spAutoFit/>
          </a:bodyPr>
          <a:lstStyle/>
          <a:p>
            <a:pPr>
              <a:lnSpc>
                <a:spcPts val="5200"/>
              </a:lnSpc>
            </a:pPr>
            <a:r>
              <a:rPr lang="zh-CN" altLang="en-US" sz="3995" b="1" dirty="0">
                <a:solidFill>
                  <a:srgbClr val="003366"/>
                </a:solidFill>
                <a:latin typeface="微软雅黑" panose="020B0503020204020204" pitchFamily="34" charset="-122"/>
                <a:cs typeface="微软雅黑" panose="020B0503020204020204" pitchFamily="34" charset="-122"/>
              </a:rPr>
              <a:t>项目库管理</a:t>
            </a:r>
            <a:endParaRPr lang="en-US" altLang="zh-CN" sz="3995" b="1" dirty="0">
              <a:solidFill>
                <a:srgbClr val="003366"/>
              </a:solidFill>
              <a:latin typeface="微软雅黑" panose="020B0503020204020204" pitchFamily="34" charset="-122"/>
              <a:cs typeface="微软雅黑" panose="020B0503020204020204" pitchFamily="34" charset="-122"/>
            </a:endParaRPr>
          </a:p>
        </p:txBody>
      </p:sp>
      <p:pic>
        <p:nvPicPr>
          <p:cNvPr id="16" name="Picture 3" descr="C:\Users\ZZ-ZHB-LISHUCHEN\Desktop\464057659.jpg"/>
          <p:cNvPicPr>
            <a:picLocks noChangeAspect="1" noChangeArrowheads="1"/>
          </p:cNvPicPr>
          <p:nvPr/>
        </p:nvPicPr>
        <p:blipFill>
          <a:blip r:embed="rId1" cstate="print"/>
          <a:srcRect/>
          <a:stretch>
            <a:fillRect/>
          </a:stretch>
        </p:blipFill>
        <p:spPr bwMode="auto">
          <a:xfrm>
            <a:off x="0" y="1"/>
            <a:ext cx="9144000" cy="104774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2112581" y="1775650"/>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8" name="Freeform 3"/>
          <p:cNvSpPr/>
          <p:nvPr/>
        </p:nvSpPr>
        <p:spPr>
          <a:xfrm>
            <a:off x="2473070" y="1912683"/>
            <a:ext cx="5053076" cy="377380"/>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 name="Freeform 3"/>
          <p:cNvSpPr/>
          <p:nvPr/>
        </p:nvSpPr>
        <p:spPr>
          <a:xfrm>
            <a:off x="2123694" y="1635683"/>
            <a:ext cx="293166" cy="399110"/>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0" name="Freeform 3"/>
          <p:cNvSpPr/>
          <p:nvPr/>
        </p:nvSpPr>
        <p:spPr>
          <a:xfrm>
            <a:off x="2119185" y="2503233"/>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11" name="Freeform 3"/>
          <p:cNvSpPr/>
          <p:nvPr/>
        </p:nvSpPr>
        <p:spPr>
          <a:xfrm>
            <a:off x="2479675" y="2636824"/>
            <a:ext cx="5053076" cy="366979"/>
          </a:xfrm>
          <a:custGeom>
            <a:avLst/>
            <a:gdLst>
              <a:gd name="connsiteX0" fmla="*/ 0 w 5053076"/>
              <a:gd name="connsiteY0" fmla="*/ 366979 h 366979"/>
              <a:gd name="connsiteX1" fmla="*/ 5053076 w 5053076"/>
              <a:gd name="connsiteY1" fmla="*/ 366979 h 366979"/>
              <a:gd name="connsiteX2" fmla="*/ 5053076 w 5053076"/>
              <a:gd name="connsiteY2" fmla="*/ 0 h 366979"/>
              <a:gd name="connsiteX3" fmla="*/ 0 w 5053076"/>
              <a:gd name="connsiteY3" fmla="*/ 0 h 366979"/>
              <a:gd name="connsiteX4" fmla="*/ 0 w 5053076"/>
              <a:gd name="connsiteY4" fmla="*/ 366979 h 36697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66979">
                <a:moveTo>
                  <a:pt x="0" y="366979"/>
                </a:moveTo>
                <a:lnTo>
                  <a:pt x="5053076" y="366979"/>
                </a:lnTo>
                <a:lnTo>
                  <a:pt x="5053076" y="0"/>
                </a:lnTo>
                <a:lnTo>
                  <a:pt x="0" y="0"/>
                </a:lnTo>
                <a:lnTo>
                  <a:pt x="0" y="366979"/>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Freeform 3"/>
          <p:cNvSpPr/>
          <p:nvPr/>
        </p:nvSpPr>
        <p:spPr>
          <a:xfrm>
            <a:off x="2130298" y="2367407"/>
            <a:ext cx="293166" cy="388111"/>
          </a:xfrm>
          <a:custGeom>
            <a:avLst/>
            <a:gdLst>
              <a:gd name="connsiteX0" fmla="*/ 0 w 293166"/>
              <a:gd name="connsiteY0" fmla="*/ 388111 h 388111"/>
              <a:gd name="connsiteX1" fmla="*/ 293166 w 293166"/>
              <a:gd name="connsiteY1" fmla="*/ 388111 h 388111"/>
              <a:gd name="connsiteX2" fmla="*/ 293166 w 293166"/>
              <a:gd name="connsiteY2" fmla="*/ 0 h 388111"/>
              <a:gd name="connsiteX3" fmla="*/ 0 w 293166"/>
              <a:gd name="connsiteY3" fmla="*/ 0 h 388111"/>
              <a:gd name="connsiteX4" fmla="*/ 0 w 293166"/>
              <a:gd name="connsiteY4" fmla="*/ 388111 h 38811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88111">
                <a:moveTo>
                  <a:pt x="0" y="388111"/>
                </a:moveTo>
                <a:lnTo>
                  <a:pt x="293166" y="388111"/>
                </a:lnTo>
                <a:lnTo>
                  <a:pt x="293166" y="0"/>
                </a:lnTo>
                <a:lnTo>
                  <a:pt x="0" y="0"/>
                </a:lnTo>
                <a:lnTo>
                  <a:pt x="0" y="388111"/>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 name="Freeform 3"/>
          <p:cNvSpPr/>
          <p:nvPr/>
        </p:nvSpPr>
        <p:spPr>
          <a:xfrm>
            <a:off x="2112581" y="3286315"/>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14" name="Freeform 3"/>
          <p:cNvSpPr/>
          <p:nvPr/>
        </p:nvSpPr>
        <p:spPr>
          <a:xfrm>
            <a:off x="2473070" y="3422141"/>
            <a:ext cx="5053076" cy="373634"/>
          </a:xfrm>
          <a:custGeom>
            <a:avLst/>
            <a:gdLst>
              <a:gd name="connsiteX0" fmla="*/ 0 w 5053076"/>
              <a:gd name="connsiteY0" fmla="*/ 373634 h 373634"/>
              <a:gd name="connsiteX1" fmla="*/ 5053075 w 5053076"/>
              <a:gd name="connsiteY1" fmla="*/ 373634 h 373634"/>
              <a:gd name="connsiteX2" fmla="*/ 5053075 w 5053076"/>
              <a:gd name="connsiteY2" fmla="*/ 0 h 373634"/>
              <a:gd name="connsiteX3" fmla="*/ 0 w 5053076"/>
              <a:gd name="connsiteY3" fmla="*/ 0 h 373634"/>
              <a:gd name="connsiteX4" fmla="*/ 0 w 5053076"/>
              <a:gd name="connsiteY4" fmla="*/ 373634 h 373634"/>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3634">
                <a:moveTo>
                  <a:pt x="0" y="373634"/>
                </a:moveTo>
                <a:lnTo>
                  <a:pt x="5053075" y="373634"/>
                </a:lnTo>
                <a:lnTo>
                  <a:pt x="5053075" y="0"/>
                </a:lnTo>
                <a:lnTo>
                  <a:pt x="0" y="0"/>
                </a:lnTo>
                <a:lnTo>
                  <a:pt x="0" y="373634"/>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Freeform 3"/>
          <p:cNvSpPr/>
          <p:nvPr/>
        </p:nvSpPr>
        <p:spPr>
          <a:xfrm>
            <a:off x="2123694" y="3147771"/>
            <a:ext cx="293166" cy="395147"/>
          </a:xfrm>
          <a:custGeom>
            <a:avLst/>
            <a:gdLst>
              <a:gd name="connsiteX0" fmla="*/ 0 w 293166"/>
              <a:gd name="connsiteY0" fmla="*/ 395147 h 395147"/>
              <a:gd name="connsiteX1" fmla="*/ 293166 w 293166"/>
              <a:gd name="connsiteY1" fmla="*/ 395147 h 395147"/>
              <a:gd name="connsiteX2" fmla="*/ 293166 w 293166"/>
              <a:gd name="connsiteY2" fmla="*/ 0 h 395147"/>
              <a:gd name="connsiteX3" fmla="*/ 0 w 293166"/>
              <a:gd name="connsiteY3" fmla="*/ 0 h 395147"/>
              <a:gd name="connsiteX4" fmla="*/ 0 w 293166"/>
              <a:gd name="connsiteY4" fmla="*/ 395147 h 395147"/>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5147">
                <a:moveTo>
                  <a:pt x="0" y="395147"/>
                </a:moveTo>
                <a:lnTo>
                  <a:pt x="293166" y="395147"/>
                </a:lnTo>
                <a:lnTo>
                  <a:pt x="293166" y="0"/>
                </a:lnTo>
                <a:lnTo>
                  <a:pt x="0" y="0"/>
                </a:lnTo>
                <a:lnTo>
                  <a:pt x="0" y="395147"/>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TextBox 1"/>
          <p:cNvSpPr txBox="1"/>
          <p:nvPr/>
        </p:nvSpPr>
        <p:spPr>
          <a:xfrm>
            <a:off x="8458200" y="4953000"/>
            <a:ext cx="63500" cy="127000"/>
          </a:xfrm>
          <a:prstGeom prst="rect">
            <a:avLst/>
          </a:prstGeom>
          <a:noFill/>
        </p:spPr>
        <p:txBody>
          <a:bodyPr wrap="none" lIns="0" tIns="0" rIns="0" rtlCol="0">
            <a:spAutoFit/>
          </a:bodyPr>
          <a:lstStyle/>
          <a:p>
            <a:pPr>
              <a:lnSpc>
                <a:spcPts val="1000"/>
              </a:lnSpc>
            </a:pPr>
            <a:r>
              <a:rPr lang="en-US" altLang="zh-CN" sz="900" dirty="0">
                <a:solidFill>
                  <a:srgbClr val="003366"/>
                </a:solidFill>
                <a:latin typeface="Times New Roman" panose="02020603050405020304" pitchFamily="18" charset="0"/>
                <a:cs typeface="Times New Roman" panose="02020603050405020304" pitchFamily="18" charset="0"/>
              </a:rPr>
              <a:t>2</a:t>
            </a:r>
            <a:endParaRPr lang="en-US" altLang="zh-CN" sz="900" dirty="0">
              <a:solidFill>
                <a:srgbClr val="003366"/>
              </a:solidFill>
              <a:latin typeface="Times New Roman" panose="02020603050405020304" pitchFamily="18" charset="0"/>
              <a:cs typeface="Times New Roman" panose="02020603050405020304" pitchFamily="18" charset="0"/>
            </a:endParaRPr>
          </a:p>
        </p:txBody>
      </p:sp>
      <p:sp>
        <p:nvSpPr>
          <p:cNvPr id="16" name="TextBox 1"/>
          <p:cNvSpPr txBox="1"/>
          <p:nvPr/>
        </p:nvSpPr>
        <p:spPr>
          <a:xfrm>
            <a:off x="762000" y="774700"/>
            <a:ext cx="609600" cy="393700"/>
          </a:xfrm>
          <a:prstGeom prst="rect">
            <a:avLst/>
          </a:prstGeom>
          <a:noFill/>
        </p:spPr>
        <p:txBody>
          <a:bodyPr wrap="none" lIns="0" tIns="0" rIns="0" rtlCol="0">
            <a:spAutoFit/>
          </a:bodyPr>
          <a:lstStyle/>
          <a:p>
            <a:pPr>
              <a:lnSpc>
                <a:spcPts val="3100"/>
              </a:lnSpc>
            </a:pPr>
            <a:r>
              <a:rPr lang="en-US" altLang="zh-CN" sz="2400" b="1" dirty="0">
                <a:solidFill>
                  <a:srgbClr val="003366"/>
                </a:solidFill>
                <a:latin typeface="微软雅黑" panose="020B0503020204020204" pitchFamily="34" charset="-122"/>
                <a:cs typeface="微软雅黑" panose="020B0503020204020204" pitchFamily="34" charset="-122"/>
              </a:rPr>
              <a:t>目录</a:t>
            </a:r>
            <a:endParaRPr lang="en-US" altLang="zh-CN" sz="2400" b="1" dirty="0">
              <a:solidFill>
                <a:srgbClr val="003366"/>
              </a:solidFill>
              <a:latin typeface="微软雅黑" panose="020B0503020204020204" pitchFamily="34" charset="-122"/>
              <a:cs typeface="微软雅黑" panose="020B0503020204020204" pitchFamily="34" charset="-122"/>
            </a:endParaRPr>
          </a:p>
        </p:txBody>
      </p:sp>
      <p:sp>
        <p:nvSpPr>
          <p:cNvPr id="17" name="TextBox 1"/>
          <p:cNvSpPr txBox="1"/>
          <p:nvPr/>
        </p:nvSpPr>
        <p:spPr>
          <a:xfrm>
            <a:off x="2159000" y="17526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一</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18" name="TextBox 1"/>
          <p:cNvSpPr txBox="1"/>
          <p:nvPr/>
        </p:nvSpPr>
        <p:spPr>
          <a:xfrm>
            <a:off x="2171700" y="24765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二</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20" name="TextBox 1"/>
          <p:cNvSpPr txBox="1"/>
          <p:nvPr/>
        </p:nvSpPr>
        <p:spPr>
          <a:xfrm>
            <a:off x="2159000" y="32512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三</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21" name="TextBox 1"/>
          <p:cNvSpPr txBox="1"/>
          <p:nvPr/>
        </p:nvSpPr>
        <p:spPr>
          <a:xfrm>
            <a:off x="2495269" y="2679700"/>
            <a:ext cx="2564805" cy="302647"/>
          </a:xfrm>
          <a:prstGeom prst="rect">
            <a:avLst/>
          </a:prstGeom>
          <a:noFill/>
        </p:spPr>
        <p:txBody>
          <a:bodyPr wrap="none" lIns="0" tIns="0" rIns="0" rtlCol="0">
            <a:spAutoFit/>
          </a:bodyPr>
          <a:lstStyle/>
          <a:p>
            <a:pPr>
              <a:lnSpc>
                <a:spcPts val="2000"/>
              </a:lnSpc>
            </a:pPr>
            <a:r>
              <a:rPr lang="zh-CN" altLang="en-US" sz="2005" dirty="0">
                <a:solidFill>
                  <a:srgbClr val="000000"/>
                </a:solidFill>
                <a:latin typeface="黑体" panose="02010609060101010101" pitchFamily="18" charset="-122"/>
                <a:cs typeface="黑体" panose="02010609060101010101" pitchFamily="18" charset="-122"/>
              </a:rPr>
              <a:t>项目库管理的主要要素</a:t>
            </a:r>
            <a:endParaRPr lang="en-US" altLang="zh-CN" sz="2005" dirty="0">
              <a:solidFill>
                <a:srgbClr val="000000"/>
              </a:solidFill>
              <a:latin typeface="黑体" panose="02010609060101010101" pitchFamily="18" charset="-122"/>
              <a:cs typeface="黑体" panose="02010609060101010101" pitchFamily="18" charset="-122"/>
            </a:endParaRPr>
          </a:p>
        </p:txBody>
      </p:sp>
      <p:pic>
        <p:nvPicPr>
          <p:cNvPr id="205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
        <p:nvSpPr>
          <p:cNvPr id="29" name="TextBox 1"/>
          <p:cNvSpPr txBox="1"/>
          <p:nvPr/>
        </p:nvSpPr>
        <p:spPr>
          <a:xfrm>
            <a:off x="2495269" y="3481958"/>
            <a:ext cx="1538883" cy="302647"/>
          </a:xfrm>
          <a:prstGeom prst="rect">
            <a:avLst/>
          </a:prstGeom>
          <a:noFill/>
        </p:spPr>
        <p:txBody>
          <a:bodyPr wrap="none" lIns="0" tIns="0" rIns="0" rtlCol="0">
            <a:spAutoFit/>
          </a:bodyPr>
          <a:lstStyle/>
          <a:p>
            <a:pPr>
              <a:lnSpc>
                <a:spcPts val="2000"/>
              </a:lnSpc>
            </a:pPr>
            <a:r>
              <a:rPr lang="zh-CN" altLang="en-US" sz="2005" dirty="0">
                <a:solidFill>
                  <a:srgbClr val="000000"/>
                </a:solidFill>
                <a:latin typeface="黑体" panose="02010609060101010101" pitchFamily="18" charset="-122"/>
                <a:cs typeface="黑体" panose="02010609060101010101" pitchFamily="18" charset="-122"/>
              </a:rPr>
              <a:t>预算项目分类</a:t>
            </a:r>
            <a:endParaRPr lang="en-US" altLang="zh-CN" sz="2005" dirty="0">
              <a:solidFill>
                <a:srgbClr val="000000"/>
              </a:solidFill>
              <a:latin typeface="黑体" panose="02010609060101010101" pitchFamily="18" charset="-122"/>
              <a:cs typeface="黑体" panose="02010609060101010101" pitchFamily="18" charset="-122"/>
            </a:endParaRPr>
          </a:p>
        </p:txBody>
      </p:sp>
      <p:sp>
        <p:nvSpPr>
          <p:cNvPr id="30" name="TextBox 1"/>
          <p:cNvSpPr txBox="1"/>
          <p:nvPr/>
        </p:nvSpPr>
        <p:spPr>
          <a:xfrm>
            <a:off x="2479675" y="1974373"/>
            <a:ext cx="1282402" cy="302647"/>
          </a:xfrm>
          <a:prstGeom prst="rect">
            <a:avLst/>
          </a:prstGeom>
          <a:noFill/>
        </p:spPr>
        <p:txBody>
          <a:bodyPr wrap="none" lIns="0" tIns="0" rIns="0" rtlCol="0">
            <a:spAutoFit/>
          </a:bodyPr>
          <a:lstStyle/>
          <a:p>
            <a:pPr>
              <a:lnSpc>
                <a:spcPts val="2000"/>
              </a:lnSpc>
            </a:pPr>
            <a:r>
              <a:rPr lang="zh-CN" altLang="en-US" sz="2005" dirty="0">
                <a:solidFill>
                  <a:srgbClr val="000000"/>
                </a:solidFill>
                <a:latin typeface="黑体" panose="02010609060101010101" pitchFamily="18" charset="-122"/>
                <a:cs typeface="黑体" panose="02010609060101010101" pitchFamily="18" charset="-122"/>
              </a:rPr>
              <a:t>项目库概述</a:t>
            </a:r>
            <a:endParaRPr lang="en-US" altLang="zh-CN" sz="2005" dirty="0">
              <a:solidFill>
                <a:srgbClr val="000000"/>
              </a:solidFill>
              <a:latin typeface="黑体" panose="02010609060101010101" pitchFamily="18" charset="-122"/>
              <a:cs typeface="黑体" panose="02010609060101010101" pitchFamily="18"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5</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10" name="TextBox 1"/>
          <p:cNvSpPr txBox="1"/>
          <p:nvPr/>
        </p:nvSpPr>
        <p:spPr>
          <a:xfrm>
            <a:off x="2512141" y="1926771"/>
            <a:ext cx="4119718" cy="542584"/>
          </a:xfrm>
          <a:prstGeom prst="rect">
            <a:avLst/>
          </a:prstGeom>
          <a:noFill/>
        </p:spPr>
        <p:txBody>
          <a:bodyPr wrap="none" lIns="0" tIns="0" rIns="0" rtlCol="0">
            <a:spAutoFit/>
          </a:bodyPr>
          <a:lstStyle/>
          <a:p>
            <a:pPr>
              <a:lnSpc>
                <a:spcPts val="4200"/>
              </a:lnSpc>
            </a:pPr>
            <a:r>
              <a:rPr lang="en-US" altLang="zh-CN" sz="3205" b="1" dirty="0" err="1">
                <a:solidFill>
                  <a:srgbClr val="003366"/>
                </a:solidFill>
                <a:latin typeface="微软雅黑" panose="020B0503020204020204" pitchFamily="34" charset="-122"/>
                <a:cs typeface="微软雅黑" panose="020B0503020204020204" pitchFamily="34" charset="-122"/>
              </a:rPr>
              <a:t>第一部分</a:t>
            </a:r>
            <a:r>
              <a:rPr lang="en-US" altLang="zh-CN" sz="3205" b="1" dirty="0">
                <a:solidFill>
                  <a:srgbClr val="003366"/>
                </a:solidFill>
                <a:latin typeface="微软雅黑" panose="020B0503020204020204" pitchFamily="34" charset="-122"/>
                <a:cs typeface="微软雅黑" panose="020B0503020204020204" pitchFamily="34" charset="-122"/>
              </a:rPr>
              <a:t>：</a:t>
            </a:r>
            <a:r>
              <a:rPr lang="zh-CN" altLang="en-US" sz="3205" b="1" dirty="0">
                <a:solidFill>
                  <a:srgbClr val="003366"/>
                </a:solidFill>
                <a:latin typeface="微软雅黑" panose="020B0503020204020204" pitchFamily="34" charset="-122"/>
                <a:cs typeface="微软雅黑" panose="020B0503020204020204" pitchFamily="34" charset="-122"/>
              </a:rPr>
              <a:t>项目库概述</a:t>
            </a:r>
            <a:endParaRPr lang="en-US" altLang="zh-CN" sz="3205" b="1" dirty="0">
              <a:solidFill>
                <a:srgbClr val="003366"/>
              </a:solidFill>
              <a:latin typeface="微软雅黑" panose="020B0503020204020204" pitchFamily="34" charset="-122"/>
              <a:cs typeface="微软雅黑" panose="020B0503020204020204" pitchFamily="34" charset="-122"/>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1536255" y="1963483"/>
            <a:ext cx="6633082" cy="44450"/>
          </a:xfrm>
          <a:custGeom>
            <a:avLst/>
            <a:gdLst>
              <a:gd name="connsiteX0" fmla="*/ 11112 w 6633082"/>
              <a:gd name="connsiteY0" fmla="*/ 11112 h 44450"/>
              <a:gd name="connsiteX1" fmla="*/ 6621970 w 6633082"/>
              <a:gd name="connsiteY1" fmla="*/ 11112 h 44450"/>
            </a:gdLst>
            <a:ahLst/>
            <a:cxnLst>
              <a:cxn ang="0">
                <a:pos x="connsiteX0" y="connsiteY0"/>
              </a:cxn>
              <a:cxn ang="1">
                <a:pos x="connsiteX1" y="connsiteY1"/>
              </a:cxn>
            </a:cxnLst>
            <a:rect l="l" t="t" r="r" b="b"/>
            <a:pathLst>
              <a:path w="6633082" h="44450">
                <a:moveTo>
                  <a:pt x="11112" y="11112"/>
                </a:moveTo>
                <a:lnTo>
                  <a:pt x="662197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8" name="Freeform 3"/>
          <p:cNvSpPr/>
          <p:nvPr/>
        </p:nvSpPr>
        <p:spPr>
          <a:xfrm>
            <a:off x="1974850" y="2177999"/>
            <a:ext cx="6183376" cy="330225"/>
          </a:xfrm>
          <a:custGeom>
            <a:avLst/>
            <a:gdLst>
              <a:gd name="connsiteX0" fmla="*/ 0 w 6183376"/>
              <a:gd name="connsiteY0" fmla="*/ 609650 h 609650"/>
              <a:gd name="connsiteX1" fmla="*/ 6183376 w 6183376"/>
              <a:gd name="connsiteY1" fmla="*/ 609650 h 609650"/>
              <a:gd name="connsiteX2" fmla="*/ 6183376 w 6183376"/>
              <a:gd name="connsiteY2" fmla="*/ 0 h 609650"/>
              <a:gd name="connsiteX3" fmla="*/ 0 w 6183376"/>
              <a:gd name="connsiteY3" fmla="*/ 0 h 609650"/>
              <a:gd name="connsiteX4" fmla="*/ 0 w 6183376"/>
              <a:gd name="connsiteY4" fmla="*/ 609650 h 60965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83376" h="609650">
                <a:moveTo>
                  <a:pt x="0" y="609650"/>
                </a:moveTo>
                <a:lnTo>
                  <a:pt x="6183376" y="609650"/>
                </a:lnTo>
                <a:lnTo>
                  <a:pt x="6183376" y="0"/>
                </a:lnTo>
                <a:lnTo>
                  <a:pt x="0" y="0"/>
                </a:lnTo>
                <a:lnTo>
                  <a:pt x="0" y="609650"/>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 name="Freeform 3"/>
          <p:cNvSpPr/>
          <p:nvPr/>
        </p:nvSpPr>
        <p:spPr>
          <a:xfrm>
            <a:off x="1435099" y="1784101"/>
            <a:ext cx="419101" cy="447663"/>
          </a:xfrm>
          <a:custGeom>
            <a:avLst/>
            <a:gdLst>
              <a:gd name="connsiteX0" fmla="*/ 0 w 496709"/>
              <a:gd name="connsiteY0" fmla="*/ 644436 h 644436"/>
              <a:gd name="connsiteX1" fmla="*/ 496709 w 496709"/>
              <a:gd name="connsiteY1" fmla="*/ 644436 h 644436"/>
              <a:gd name="connsiteX2" fmla="*/ 496709 w 496709"/>
              <a:gd name="connsiteY2" fmla="*/ 0 h 644436"/>
              <a:gd name="connsiteX3" fmla="*/ 0 w 496709"/>
              <a:gd name="connsiteY3" fmla="*/ 0 h 644436"/>
              <a:gd name="connsiteX4" fmla="*/ 0 w 496709"/>
              <a:gd name="connsiteY4" fmla="*/ 644436 h 64443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6709" h="644436">
                <a:moveTo>
                  <a:pt x="0" y="644436"/>
                </a:moveTo>
                <a:lnTo>
                  <a:pt x="496709" y="644436"/>
                </a:lnTo>
                <a:lnTo>
                  <a:pt x="496709" y="0"/>
                </a:lnTo>
                <a:lnTo>
                  <a:pt x="0" y="0"/>
                </a:lnTo>
                <a:lnTo>
                  <a:pt x="0" y="644436"/>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0" name="Freeform 3"/>
          <p:cNvSpPr/>
          <p:nvPr/>
        </p:nvSpPr>
        <p:spPr>
          <a:xfrm>
            <a:off x="1549400" y="2936713"/>
            <a:ext cx="6612890" cy="44450"/>
          </a:xfrm>
          <a:custGeom>
            <a:avLst/>
            <a:gdLst>
              <a:gd name="connsiteX0" fmla="*/ 11112 w 6612890"/>
              <a:gd name="connsiteY0" fmla="*/ 11112 h 44450"/>
              <a:gd name="connsiteX1" fmla="*/ 6601777 w 6612890"/>
              <a:gd name="connsiteY1" fmla="*/ 11112 h 44450"/>
            </a:gdLst>
            <a:ahLst/>
            <a:cxnLst>
              <a:cxn ang="0">
                <a:pos x="connsiteX0" y="connsiteY0"/>
              </a:cxn>
              <a:cxn ang="1">
                <a:pos x="connsiteX1" y="connsiteY1"/>
              </a:cxn>
            </a:cxnLst>
            <a:rect l="l" t="t" r="r" b="b"/>
            <a:pathLst>
              <a:path w="6612890" h="44450">
                <a:moveTo>
                  <a:pt x="11112" y="11112"/>
                </a:moveTo>
                <a:lnTo>
                  <a:pt x="6601777"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11" name="Freeform 3"/>
          <p:cNvSpPr/>
          <p:nvPr/>
        </p:nvSpPr>
        <p:spPr>
          <a:xfrm>
            <a:off x="1974850" y="3115525"/>
            <a:ext cx="6164453" cy="351576"/>
          </a:xfrm>
          <a:custGeom>
            <a:avLst/>
            <a:gdLst>
              <a:gd name="connsiteX0" fmla="*/ 0 w 6164453"/>
              <a:gd name="connsiteY0" fmla="*/ 581279 h 581279"/>
              <a:gd name="connsiteX1" fmla="*/ 6164452 w 6164453"/>
              <a:gd name="connsiteY1" fmla="*/ 581279 h 581279"/>
              <a:gd name="connsiteX2" fmla="*/ 6164452 w 6164453"/>
              <a:gd name="connsiteY2" fmla="*/ 0 h 581279"/>
              <a:gd name="connsiteX3" fmla="*/ 0 w 6164453"/>
              <a:gd name="connsiteY3" fmla="*/ 0 h 581279"/>
              <a:gd name="connsiteX4" fmla="*/ 0 w 6164453"/>
              <a:gd name="connsiteY4" fmla="*/ 581279 h 58127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453" h="581279">
                <a:moveTo>
                  <a:pt x="0" y="581279"/>
                </a:moveTo>
                <a:lnTo>
                  <a:pt x="6164452" y="581279"/>
                </a:lnTo>
                <a:lnTo>
                  <a:pt x="6164452" y="0"/>
                </a:lnTo>
                <a:lnTo>
                  <a:pt x="0" y="0"/>
                </a:lnTo>
                <a:lnTo>
                  <a:pt x="0" y="581279"/>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Freeform 3"/>
          <p:cNvSpPr/>
          <p:nvPr/>
        </p:nvSpPr>
        <p:spPr>
          <a:xfrm>
            <a:off x="1419225" y="2766678"/>
            <a:ext cx="425450" cy="426859"/>
          </a:xfrm>
          <a:custGeom>
            <a:avLst/>
            <a:gdLst>
              <a:gd name="connsiteX0" fmla="*/ 0 w 495185"/>
              <a:gd name="connsiteY0" fmla="*/ 614438 h 614438"/>
              <a:gd name="connsiteX1" fmla="*/ 495185 w 495185"/>
              <a:gd name="connsiteY1" fmla="*/ 614438 h 614438"/>
              <a:gd name="connsiteX2" fmla="*/ 495185 w 495185"/>
              <a:gd name="connsiteY2" fmla="*/ 0 h 614438"/>
              <a:gd name="connsiteX3" fmla="*/ 0 w 495185"/>
              <a:gd name="connsiteY3" fmla="*/ 0 h 614438"/>
              <a:gd name="connsiteX4" fmla="*/ 0 w 495185"/>
              <a:gd name="connsiteY4" fmla="*/ 614438 h 61443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85" h="614438">
                <a:moveTo>
                  <a:pt x="0" y="614438"/>
                </a:moveTo>
                <a:lnTo>
                  <a:pt x="495185" y="614438"/>
                </a:lnTo>
                <a:lnTo>
                  <a:pt x="495185" y="0"/>
                </a:lnTo>
                <a:lnTo>
                  <a:pt x="0" y="0"/>
                </a:lnTo>
                <a:lnTo>
                  <a:pt x="0" y="614438"/>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TextBox 1"/>
          <p:cNvSpPr txBox="1"/>
          <p:nvPr/>
        </p:nvSpPr>
        <p:spPr>
          <a:xfrm>
            <a:off x="635000" y="952500"/>
            <a:ext cx="3590727" cy="507831"/>
          </a:xfrm>
          <a:prstGeom prst="rect">
            <a:avLst/>
          </a:prstGeom>
          <a:noFill/>
        </p:spPr>
        <p:txBody>
          <a:bodyPr wrap="none" lIns="0" tIns="0" rIns="0" rtlCol="0">
            <a:spAutoFit/>
          </a:bodyPr>
          <a:lstStyle/>
          <a:p>
            <a:pPr>
              <a:lnSpc>
                <a:spcPts val="3600"/>
              </a:lnSpc>
            </a:pPr>
            <a:r>
              <a:rPr lang="en-US" altLang="zh-CN" sz="2800" dirty="0" err="1">
                <a:solidFill>
                  <a:srgbClr val="003366"/>
                </a:solidFill>
                <a:latin typeface="黑体" panose="02010609060101010101" pitchFamily="18" charset="-122"/>
                <a:cs typeface="黑体" panose="02010609060101010101" pitchFamily="18" charset="-122"/>
              </a:rPr>
              <a:t>第一部分</a:t>
            </a:r>
            <a:r>
              <a:rPr lang="en-US" altLang="zh-CN" sz="2800" dirty="0">
                <a:solidFill>
                  <a:srgbClr val="003366"/>
                </a:solidFill>
                <a:latin typeface="黑体" panose="02010609060101010101" pitchFamily="18" charset="-122"/>
                <a:cs typeface="黑体" panose="02010609060101010101" pitchFamily="18" charset="-122"/>
              </a:rPr>
              <a:t>：</a:t>
            </a:r>
            <a:r>
              <a:rPr lang="zh-CN" altLang="en-US" sz="2800" dirty="0">
                <a:solidFill>
                  <a:srgbClr val="003366"/>
                </a:solidFill>
                <a:latin typeface="黑体" panose="02010609060101010101" pitchFamily="18" charset="-122"/>
                <a:cs typeface="黑体" panose="02010609060101010101" pitchFamily="18" charset="-122"/>
              </a:rPr>
              <a:t>项目库概述</a:t>
            </a:r>
            <a:endParaRPr lang="en-US" altLang="zh-CN" sz="2800" b="1" dirty="0">
              <a:solidFill>
                <a:srgbClr val="003366"/>
              </a:solidFill>
              <a:latin typeface="微软雅黑" panose="020B0503020204020204" pitchFamily="34" charset="-122"/>
              <a:cs typeface="微软雅黑" panose="020B0503020204020204" pitchFamily="34" charset="-122"/>
            </a:endParaRPr>
          </a:p>
        </p:txBody>
      </p:sp>
      <p:sp>
        <p:nvSpPr>
          <p:cNvPr id="13"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6</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14" name="TextBox 1"/>
          <p:cNvSpPr txBox="1"/>
          <p:nvPr/>
        </p:nvSpPr>
        <p:spPr>
          <a:xfrm>
            <a:off x="1974850" y="2241524"/>
            <a:ext cx="2423740" cy="315471"/>
          </a:xfrm>
          <a:prstGeom prst="rect">
            <a:avLst/>
          </a:prstGeom>
          <a:noFill/>
        </p:spPr>
        <p:txBody>
          <a:bodyPr wrap="none" lIns="0" tIns="0" rIns="0" rtlCol="0">
            <a:spAutoFit/>
          </a:bodyPr>
          <a:lstStyle/>
          <a:p>
            <a:pPr>
              <a:lnSpc>
                <a:spcPts val="2100"/>
              </a:lnSpc>
            </a:pPr>
            <a:r>
              <a:rPr lang="zh-CN" altLang="en-US" sz="2100" dirty="0">
                <a:solidFill>
                  <a:srgbClr val="003366"/>
                </a:solidFill>
                <a:latin typeface="Times New Roman" panose="02020603050405020304" pitchFamily="18" charset="0"/>
                <a:cs typeface="Times New Roman" panose="02020603050405020304" pitchFamily="18" charset="0"/>
              </a:rPr>
              <a:t>项目库的概念和演变</a:t>
            </a:r>
            <a:endParaRPr lang="en-US" altLang="zh-CN" sz="2100" dirty="0">
              <a:solidFill>
                <a:srgbClr val="003366"/>
              </a:solidFill>
              <a:latin typeface="Times New Roman" panose="02020603050405020304" pitchFamily="18" charset="0"/>
              <a:cs typeface="Times New Roman" panose="02020603050405020304" pitchFamily="18" charset="0"/>
            </a:endParaRPr>
          </a:p>
        </p:txBody>
      </p:sp>
      <p:sp>
        <p:nvSpPr>
          <p:cNvPr id="15" name="TextBox 1"/>
          <p:cNvSpPr txBox="1"/>
          <p:nvPr/>
        </p:nvSpPr>
        <p:spPr>
          <a:xfrm>
            <a:off x="1549400" y="1968500"/>
            <a:ext cx="190500" cy="190500"/>
          </a:xfrm>
          <a:prstGeom prst="rect">
            <a:avLst/>
          </a:prstGeom>
          <a:noFill/>
        </p:spPr>
        <p:txBody>
          <a:bodyPr wrap="none" lIns="0" tIns="0" rIns="0" rtlCol="0">
            <a:spAutoFit/>
          </a:bodyPr>
          <a:lstStyle/>
          <a:p>
            <a:pPr>
              <a:lnSpc>
                <a:spcPts val="1500"/>
              </a:lnSpc>
            </a:pPr>
            <a:r>
              <a:rPr lang="en-US" altLang="zh-CN" sz="1595" dirty="0">
                <a:solidFill>
                  <a:srgbClr val="FFFFFF"/>
                </a:solidFill>
                <a:latin typeface="黑体" panose="02010609060101010101" pitchFamily="18" charset="-122"/>
                <a:cs typeface="黑体" panose="02010609060101010101" pitchFamily="18" charset="-122"/>
              </a:rPr>
              <a:t>一</a:t>
            </a:r>
            <a:endParaRPr lang="en-US" altLang="zh-CN" sz="1595" dirty="0">
              <a:solidFill>
                <a:srgbClr val="FFFFFF"/>
              </a:solidFill>
              <a:latin typeface="黑体" panose="02010609060101010101" pitchFamily="18" charset="-122"/>
              <a:cs typeface="黑体" panose="02010609060101010101" pitchFamily="18" charset="-122"/>
            </a:endParaRPr>
          </a:p>
        </p:txBody>
      </p:sp>
      <p:sp>
        <p:nvSpPr>
          <p:cNvPr id="16" name="TextBox 1"/>
          <p:cNvSpPr txBox="1"/>
          <p:nvPr/>
        </p:nvSpPr>
        <p:spPr>
          <a:xfrm>
            <a:off x="1989578" y="3213100"/>
            <a:ext cx="3847207" cy="302647"/>
          </a:xfrm>
          <a:prstGeom prst="rect">
            <a:avLst/>
          </a:prstGeom>
          <a:noFill/>
        </p:spPr>
        <p:txBody>
          <a:bodyPr wrap="none" lIns="0" tIns="0" rIns="0" rtlCol="0">
            <a:spAutoFit/>
          </a:bodyPr>
          <a:lstStyle/>
          <a:p>
            <a:pPr>
              <a:lnSpc>
                <a:spcPts val="2000"/>
              </a:lnSpc>
            </a:pPr>
            <a:r>
              <a:rPr lang="zh-CN" altLang="en-US" sz="2005" dirty="0">
                <a:solidFill>
                  <a:srgbClr val="003366"/>
                </a:solidFill>
                <a:latin typeface="Times New Roman" panose="02020603050405020304" pitchFamily="18" charset="0"/>
                <a:cs typeface="Times New Roman" panose="02020603050405020304" pitchFamily="18" charset="0"/>
              </a:rPr>
              <a:t>项目库在预算管理一体化中的定位</a:t>
            </a:r>
            <a:endParaRPr lang="en-US" altLang="zh-CN" sz="2005" dirty="0">
              <a:solidFill>
                <a:srgbClr val="003366"/>
              </a:solidFill>
              <a:latin typeface="Times New Roman" panose="02020603050405020304" pitchFamily="18" charset="0"/>
              <a:cs typeface="Times New Roman" panose="02020603050405020304" pitchFamily="18" charset="0"/>
            </a:endParaRPr>
          </a:p>
        </p:txBody>
      </p:sp>
      <p:sp>
        <p:nvSpPr>
          <p:cNvPr id="17" name="TextBox 1"/>
          <p:cNvSpPr txBox="1"/>
          <p:nvPr/>
        </p:nvSpPr>
        <p:spPr>
          <a:xfrm>
            <a:off x="1550361" y="2924836"/>
            <a:ext cx="190500" cy="190500"/>
          </a:xfrm>
          <a:prstGeom prst="rect">
            <a:avLst/>
          </a:prstGeom>
          <a:noFill/>
        </p:spPr>
        <p:txBody>
          <a:bodyPr wrap="none" lIns="0" tIns="0" rIns="0" rtlCol="0">
            <a:spAutoFit/>
          </a:bodyPr>
          <a:lstStyle/>
          <a:p>
            <a:pPr>
              <a:lnSpc>
                <a:spcPts val="1500"/>
              </a:lnSpc>
            </a:pPr>
            <a:r>
              <a:rPr lang="en-US" altLang="zh-CN" sz="1595" dirty="0">
                <a:solidFill>
                  <a:srgbClr val="FFFFFF"/>
                </a:solidFill>
                <a:latin typeface="黑体" panose="02010609060101010101" pitchFamily="18" charset="-122"/>
                <a:cs typeface="黑体" panose="02010609060101010101" pitchFamily="18" charset="-122"/>
              </a:rPr>
              <a:t>二</a:t>
            </a:r>
            <a:endParaRPr lang="en-US" altLang="zh-CN" sz="1595" dirty="0">
              <a:solidFill>
                <a:srgbClr val="FFFFFF"/>
              </a:solidFill>
              <a:latin typeface="黑体" panose="02010609060101010101" pitchFamily="18" charset="-122"/>
              <a:cs typeface="黑体" panose="02010609060101010101" pitchFamily="18" charset="-122"/>
            </a:endParaRPr>
          </a:p>
        </p:txBody>
      </p:sp>
      <p:pic>
        <p:nvPicPr>
          <p:cNvPr id="19"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1219200" y="1909877"/>
            <a:ext cx="6934200" cy="530915"/>
          </a:xfrm>
          <a:prstGeom prst="rect">
            <a:avLst/>
          </a:prstGeom>
          <a:noFill/>
        </p:spPr>
        <p:txBody>
          <a:bodyPr wrap="square" lIns="0" tIns="0" rIns="0" rtlCol="0">
            <a:spAutoFit/>
          </a:bodyPr>
          <a:lstStyle/>
          <a:p>
            <a:pPr algn="ctr"/>
            <a:endParaRPr lang="zh-CN" altLang="en-US" sz="1400" dirty="0">
              <a:solidFill>
                <a:srgbClr val="000000"/>
              </a:solidFill>
              <a:latin typeface="微软雅黑" panose="020B0503020204020204" pitchFamily="34" charset="-122"/>
              <a:ea typeface="微软雅黑" panose="020B0503020204020204" pitchFamily="34" charset="-122"/>
            </a:endParaRPr>
          </a:p>
          <a:p>
            <a:pPr algn="ctr">
              <a:lnSpc>
                <a:spcPts val="2100"/>
              </a:lnSpc>
            </a:pPr>
            <a:r>
              <a:rPr lang="zh-CN" altLang="en-US" sz="1400" dirty="0">
                <a:latin typeface="微软雅黑" panose="020B0503020204020204" pitchFamily="34" charset="-122"/>
                <a:ea typeface="微软雅黑" panose="020B0503020204020204" pitchFamily="34" charset="-122"/>
              </a:rPr>
              <a:t> </a:t>
            </a:r>
            <a:r>
              <a:rPr lang="zh-CN" altLang="en-US" sz="4000" b="1" dirty="0">
                <a:solidFill>
                  <a:srgbClr val="003366"/>
                </a:solidFill>
                <a:latin typeface="微软雅黑" panose="020B0503020204020204" pitchFamily="34" charset="-122"/>
                <a:ea typeface="微软雅黑" panose="020B0503020204020204" pitchFamily="34" charset="-122"/>
                <a:cs typeface="黑体" panose="02010609060101010101" pitchFamily="18" charset="-122"/>
              </a:rPr>
              <a:t>基础信息管理</a:t>
            </a:r>
            <a:endParaRPr lang="en-US" altLang="zh-CN" sz="4000" b="1" dirty="0">
              <a:solidFill>
                <a:srgbClr val="003366"/>
              </a:solidFill>
              <a:latin typeface="微软雅黑" panose="020B0503020204020204" pitchFamily="34" charset="-122"/>
              <a:ea typeface="微软雅黑" panose="020B0503020204020204" pitchFamily="34" charset="-122"/>
              <a:cs typeface="黑体" panose="02010609060101010101" pitchFamily="18" charset="-122"/>
            </a:endParaRPr>
          </a:p>
        </p:txBody>
      </p:sp>
      <p:pic>
        <p:nvPicPr>
          <p:cNvPr id="16" name="Picture 3" descr="C:\Users\ZZ-ZHB-LISHUCHEN\Desktop\464057659.jpg"/>
          <p:cNvPicPr>
            <a:picLocks noChangeAspect="1" noChangeArrowheads="1"/>
          </p:cNvPicPr>
          <p:nvPr/>
        </p:nvPicPr>
        <p:blipFill>
          <a:blip r:embed="rId1" cstate="print"/>
          <a:srcRect/>
          <a:stretch>
            <a:fillRect/>
          </a:stretch>
        </p:blipFill>
        <p:spPr bwMode="auto">
          <a:xfrm>
            <a:off x="0" y="1"/>
            <a:ext cx="9144000" cy="1047749"/>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6104235" cy="392415"/>
          </a:xfrm>
          <a:prstGeom prst="rect">
            <a:avLst/>
          </a:prstGeom>
          <a:noFill/>
        </p:spPr>
        <p:txBody>
          <a:bodyPr wrap="none" lIns="0" tIns="0" rIns="0" rtlCol="0">
            <a:spAutoFit/>
          </a:bodyPr>
          <a:lstStyle/>
          <a:p>
            <a:pPr>
              <a:lnSpc>
                <a:spcPts val="2700"/>
              </a:lnSpc>
            </a:pPr>
            <a:r>
              <a:rPr lang="zh-CN" altLang="en-US" sz="2795" dirty="0">
                <a:solidFill>
                  <a:srgbClr val="003366"/>
                </a:solidFill>
                <a:latin typeface="黑体" panose="02010609060101010101" pitchFamily="18" charset="-122"/>
                <a:cs typeface="黑体" panose="02010609060101010101" pitchFamily="18" charset="-122"/>
              </a:rPr>
              <a:t>二</a:t>
            </a:r>
            <a:r>
              <a:rPr lang="en-US" altLang="zh-CN" sz="2795" dirty="0">
                <a:solidFill>
                  <a:srgbClr val="003366"/>
                </a:solidFill>
                <a:latin typeface="黑体" panose="02010609060101010101" pitchFamily="18" charset="-122"/>
                <a:cs typeface="黑体" panose="02010609060101010101" pitchFamily="18" charset="-122"/>
              </a:rPr>
              <a:t>、</a:t>
            </a:r>
            <a:r>
              <a:rPr lang="zh-CN" altLang="en-US" sz="2795" dirty="0">
                <a:solidFill>
                  <a:srgbClr val="003366"/>
                </a:solidFill>
                <a:latin typeface="黑体" panose="02010609060101010101" pitchFamily="18" charset="-122"/>
                <a:cs typeface="黑体" panose="02010609060101010101" pitchFamily="18" charset="-122"/>
              </a:rPr>
              <a:t>项目库在预算管理一体化中的定位</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825500" y="2190750"/>
            <a:ext cx="546100" cy="1200329"/>
          </a:xfrm>
          <a:prstGeom prst="rect">
            <a:avLst/>
          </a:prstGeom>
          <a:noFill/>
        </p:spPr>
        <p:txBody>
          <a:bodyPr wrap="squar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1000"/>
              </a:lnSpc>
            </a:pPr>
            <a:endParaRPr lang="en-US" altLang="zh-CN" dirty="0">
              <a:solidFill>
                <a:prstClr val="black"/>
              </a:solidFill>
            </a:endParaRPr>
          </a:p>
          <a:p>
            <a:pPr>
              <a:lnSpc>
                <a:spcPts val="25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1000"/>
              </a:lnSpc>
            </a:pPr>
            <a:endParaRPr lang="en-US" altLang="zh-CN" dirty="0">
              <a:solidFill>
                <a:prstClr val="black"/>
              </a:solidFill>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220908" y="1962150"/>
            <a:ext cx="6985000" cy="1726114"/>
          </a:xfrm>
          <a:prstGeom prst="rect">
            <a:avLst/>
          </a:prstGeom>
          <a:noFill/>
        </p:spPr>
        <p:txBody>
          <a:bodyPr wrap="square" lIns="0" tIns="0" rIns="0" rtlCol="0">
            <a:spAutoFit/>
          </a:bodyPr>
          <a:lstStyle/>
          <a:p>
            <a:endParaRPr lang="en-US" altLang="zh-CN" dirty="0">
              <a:solidFill>
                <a:prstClr val="black"/>
              </a:solidFill>
            </a:endParaRPr>
          </a:p>
          <a:p>
            <a:r>
              <a:rPr lang="zh-CN" altLang="en-US" dirty="0">
                <a:solidFill>
                  <a:prstClr val="black"/>
                </a:solidFill>
              </a:rPr>
              <a:t>（一）建立完善项目库是预算管理和改革的重要基础 </a:t>
            </a:r>
            <a:endParaRPr lang="en-US" altLang="zh-CN" dirty="0">
              <a:solidFill>
                <a:prstClr val="black"/>
              </a:solidFill>
            </a:endParaRPr>
          </a:p>
          <a:p>
            <a:r>
              <a:rPr lang="zh-CN" altLang="en-US" dirty="0">
                <a:solidFill>
                  <a:prstClr val="black"/>
                </a:solidFill>
              </a:rPr>
              <a:t>（二）规范项目库管理是解决预算管理问题的关键措施 </a:t>
            </a:r>
            <a:endParaRPr lang="zh-CN" altLang="en-US" dirty="0">
              <a:solidFill>
                <a:prstClr val="black"/>
              </a:solidFill>
            </a:endParaRPr>
          </a:p>
          <a:p>
            <a:r>
              <a:rPr lang="zh-CN" altLang="en-US" dirty="0">
                <a:solidFill>
                  <a:prstClr val="black"/>
                </a:solidFill>
              </a:rPr>
              <a:t>（三）加强项目库管理是促进预算科学编制、规范执行和高效监督的有效途径 </a:t>
            </a:r>
            <a:endParaRPr lang="zh-CN" altLang="en-US" dirty="0">
              <a:solidFill>
                <a:prstClr val="black"/>
              </a:solidFill>
            </a:endParaRPr>
          </a:p>
          <a:p>
            <a:pPr>
              <a:lnSpc>
                <a:spcPts val="2300"/>
              </a:lnSpc>
            </a:pPr>
            <a:endParaRPr lang="en-US" altLang="zh-CN" dirty="0">
              <a:solidFill>
                <a:srgbClr val="003366"/>
              </a:solidFill>
              <a:latin typeface="微软雅黑" panose="020B0503020204020204" pitchFamily="34"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8242300" y="4724400"/>
            <a:ext cx="1905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11</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10" name="TextBox 1"/>
          <p:cNvSpPr txBox="1"/>
          <p:nvPr/>
        </p:nvSpPr>
        <p:spPr>
          <a:xfrm>
            <a:off x="939800" y="1930400"/>
            <a:ext cx="5767605" cy="584775"/>
          </a:xfrm>
          <a:prstGeom prst="rect">
            <a:avLst/>
          </a:prstGeom>
          <a:noFill/>
        </p:spPr>
        <p:txBody>
          <a:bodyPr wrap="none" lIns="0" tIns="0" rIns="0" rtlCol="0">
            <a:spAutoFit/>
          </a:bodyPr>
          <a:lstStyle/>
          <a:p>
            <a:pPr>
              <a:lnSpc>
                <a:spcPts val="4200"/>
              </a:lnSpc>
            </a:pPr>
            <a:r>
              <a:rPr lang="en-US" altLang="zh-CN" sz="3205" b="1" dirty="0" err="1">
                <a:solidFill>
                  <a:srgbClr val="003366"/>
                </a:solidFill>
                <a:latin typeface="微软雅黑" panose="020B0503020204020204" pitchFamily="34" charset="-122"/>
                <a:cs typeface="微软雅黑" panose="020B0503020204020204" pitchFamily="34" charset="-122"/>
              </a:rPr>
              <a:t>第二部分</a:t>
            </a:r>
            <a:r>
              <a:rPr lang="en-US" altLang="zh-CN" sz="3205" b="1" dirty="0">
                <a:solidFill>
                  <a:srgbClr val="003366"/>
                </a:solidFill>
                <a:latin typeface="微软雅黑" panose="020B0503020204020204" pitchFamily="34" charset="-122"/>
                <a:cs typeface="微软雅黑" panose="020B0503020204020204" pitchFamily="34" charset="-122"/>
              </a:rPr>
              <a:t>：</a:t>
            </a:r>
            <a:r>
              <a:rPr lang="zh-CN" altLang="en-US" sz="3205" b="1" dirty="0">
                <a:solidFill>
                  <a:srgbClr val="003366"/>
                </a:solidFill>
                <a:latin typeface="微软雅黑" panose="020B0503020204020204" pitchFamily="34" charset="-122"/>
                <a:cs typeface="微软雅黑" panose="020B0503020204020204" pitchFamily="34" charset="-122"/>
              </a:rPr>
              <a:t>项目全生命周期管理</a:t>
            </a:r>
            <a:endParaRPr lang="en-US" altLang="zh-CN" sz="3205" b="1" dirty="0">
              <a:solidFill>
                <a:srgbClr val="003366"/>
              </a:solidFill>
              <a:latin typeface="微软雅黑" panose="020B0503020204020204" pitchFamily="34" charset="-122"/>
              <a:cs typeface="微软雅黑" panose="020B0503020204020204" pitchFamily="34" charset="-122"/>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8242300" y="4724400"/>
            <a:ext cx="1905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11</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10" name="TextBox 1"/>
          <p:cNvSpPr txBox="1"/>
          <p:nvPr/>
        </p:nvSpPr>
        <p:spPr>
          <a:xfrm>
            <a:off x="939800" y="1930400"/>
            <a:ext cx="6179577" cy="584775"/>
          </a:xfrm>
          <a:prstGeom prst="rect">
            <a:avLst/>
          </a:prstGeom>
          <a:noFill/>
        </p:spPr>
        <p:txBody>
          <a:bodyPr wrap="none" lIns="0" tIns="0" rIns="0" rtlCol="0">
            <a:spAutoFit/>
          </a:bodyPr>
          <a:lstStyle/>
          <a:p>
            <a:pPr>
              <a:lnSpc>
                <a:spcPts val="4200"/>
              </a:lnSpc>
            </a:pPr>
            <a:r>
              <a:rPr lang="en-US" altLang="zh-CN" sz="3205" b="1" dirty="0">
                <a:solidFill>
                  <a:srgbClr val="003366"/>
                </a:solidFill>
                <a:latin typeface="微软雅黑" panose="020B0503020204020204" pitchFamily="34" charset="-122"/>
                <a:cs typeface="微软雅黑" panose="020B0503020204020204" pitchFamily="34" charset="-122"/>
              </a:rPr>
              <a:t>第</a:t>
            </a:r>
            <a:r>
              <a:rPr lang="zh-CN" altLang="en-US" sz="3205" b="1" dirty="0">
                <a:solidFill>
                  <a:srgbClr val="003366"/>
                </a:solidFill>
                <a:latin typeface="微软雅黑" panose="020B0503020204020204" pitchFamily="34" charset="-122"/>
                <a:cs typeface="微软雅黑" panose="020B0503020204020204" pitchFamily="34" charset="-122"/>
              </a:rPr>
              <a:t>二</a:t>
            </a:r>
            <a:r>
              <a:rPr lang="en-US" altLang="zh-CN" sz="3205" b="1" dirty="0" err="1">
                <a:solidFill>
                  <a:srgbClr val="003366"/>
                </a:solidFill>
                <a:latin typeface="微软雅黑" panose="020B0503020204020204" pitchFamily="34" charset="-122"/>
                <a:cs typeface="微软雅黑" panose="020B0503020204020204" pitchFamily="34" charset="-122"/>
              </a:rPr>
              <a:t>部分</a:t>
            </a:r>
            <a:r>
              <a:rPr lang="en-US" altLang="zh-CN" sz="3205" b="1" dirty="0">
                <a:solidFill>
                  <a:srgbClr val="003366"/>
                </a:solidFill>
                <a:latin typeface="微软雅黑" panose="020B0503020204020204" pitchFamily="34" charset="-122"/>
                <a:cs typeface="微软雅黑" panose="020B0503020204020204" pitchFamily="34" charset="-122"/>
              </a:rPr>
              <a:t>：</a:t>
            </a:r>
            <a:r>
              <a:rPr lang="zh-CN" altLang="en-US" sz="3205" b="1" dirty="0">
                <a:solidFill>
                  <a:srgbClr val="003366"/>
                </a:solidFill>
                <a:latin typeface="微软雅黑" panose="020B0503020204020204" pitchFamily="34" charset="-122"/>
                <a:cs typeface="微软雅黑" panose="020B0503020204020204" pitchFamily="34" charset="-122"/>
              </a:rPr>
              <a:t>项目库管理的主要要素</a:t>
            </a:r>
            <a:endParaRPr lang="en-US" altLang="zh-CN" sz="3205" b="1" dirty="0">
              <a:solidFill>
                <a:srgbClr val="003366"/>
              </a:solidFill>
              <a:latin typeface="微软雅黑" panose="020B0503020204020204" pitchFamily="34" charset="-122"/>
              <a:cs typeface="微软雅黑" panose="020B0503020204020204" pitchFamily="34" charset="-122"/>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2338401" y="1709239"/>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8" name="Freeform 3"/>
          <p:cNvSpPr/>
          <p:nvPr/>
        </p:nvSpPr>
        <p:spPr>
          <a:xfrm>
            <a:off x="2423464" y="1819816"/>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 name="Freeform 3"/>
          <p:cNvSpPr/>
          <p:nvPr/>
        </p:nvSpPr>
        <p:spPr>
          <a:xfrm>
            <a:off x="1676400" y="1635683"/>
            <a:ext cx="698500"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一</a:t>
            </a:r>
            <a:endParaRPr lang="zh-CN" altLang="en-US" dirty="0">
              <a:solidFill>
                <a:prstClr val="white"/>
              </a:solidFill>
            </a:endParaRPr>
          </a:p>
        </p:txBody>
      </p:sp>
      <p:sp>
        <p:nvSpPr>
          <p:cNvPr id="2" name="TextBox 1"/>
          <p:cNvSpPr txBox="1"/>
          <p:nvPr/>
        </p:nvSpPr>
        <p:spPr>
          <a:xfrm>
            <a:off x="8458200" y="4953000"/>
            <a:ext cx="63500" cy="127000"/>
          </a:xfrm>
          <a:prstGeom prst="rect">
            <a:avLst/>
          </a:prstGeom>
          <a:noFill/>
        </p:spPr>
        <p:txBody>
          <a:bodyPr wrap="none" lIns="0" tIns="0" rIns="0" rtlCol="0">
            <a:spAutoFit/>
          </a:bodyPr>
          <a:lstStyle/>
          <a:p>
            <a:pPr>
              <a:lnSpc>
                <a:spcPts val="1000"/>
              </a:lnSpc>
            </a:pPr>
            <a:r>
              <a:rPr lang="en-US" altLang="zh-CN" sz="900" dirty="0">
                <a:solidFill>
                  <a:srgbClr val="003366"/>
                </a:solidFill>
                <a:latin typeface="Times New Roman" panose="02020603050405020304" pitchFamily="18" charset="0"/>
                <a:cs typeface="Times New Roman" panose="02020603050405020304" pitchFamily="18" charset="0"/>
              </a:rPr>
              <a:t>2</a:t>
            </a:r>
            <a:endParaRPr lang="en-US" altLang="zh-CN" sz="900" dirty="0">
              <a:solidFill>
                <a:srgbClr val="003366"/>
              </a:solidFill>
              <a:latin typeface="Times New Roman" panose="02020603050405020304" pitchFamily="18" charset="0"/>
              <a:cs typeface="Times New Roman" panose="02020603050405020304" pitchFamily="18" charset="0"/>
            </a:endParaRPr>
          </a:p>
        </p:txBody>
      </p:sp>
      <p:sp>
        <p:nvSpPr>
          <p:cNvPr id="16" name="TextBox 1"/>
          <p:cNvSpPr txBox="1"/>
          <p:nvPr/>
        </p:nvSpPr>
        <p:spPr>
          <a:xfrm>
            <a:off x="762000" y="774700"/>
            <a:ext cx="609600" cy="393700"/>
          </a:xfrm>
          <a:prstGeom prst="rect">
            <a:avLst/>
          </a:prstGeom>
          <a:noFill/>
        </p:spPr>
        <p:txBody>
          <a:bodyPr wrap="none" lIns="0" tIns="0" rIns="0" rtlCol="0">
            <a:spAutoFit/>
          </a:bodyPr>
          <a:lstStyle/>
          <a:p>
            <a:pPr>
              <a:lnSpc>
                <a:spcPts val="3100"/>
              </a:lnSpc>
            </a:pPr>
            <a:r>
              <a:rPr lang="en-US" altLang="zh-CN" sz="2400" b="1" dirty="0">
                <a:solidFill>
                  <a:srgbClr val="003366"/>
                </a:solidFill>
                <a:latin typeface="微软雅黑" panose="020B0503020204020204" pitchFamily="34" charset="-122"/>
                <a:cs typeface="微软雅黑" panose="020B0503020204020204" pitchFamily="34" charset="-122"/>
              </a:rPr>
              <a:t>目录</a:t>
            </a:r>
            <a:endParaRPr lang="en-US" altLang="zh-CN" sz="2400" b="1" dirty="0">
              <a:solidFill>
                <a:srgbClr val="003366"/>
              </a:solidFill>
              <a:latin typeface="微软雅黑" panose="020B0503020204020204" pitchFamily="34" charset="-122"/>
              <a:cs typeface="微软雅黑" panose="020B0503020204020204" pitchFamily="34" charset="-122"/>
            </a:endParaRPr>
          </a:p>
        </p:txBody>
      </p:sp>
      <p:sp>
        <p:nvSpPr>
          <p:cNvPr id="18" name="TextBox 1"/>
          <p:cNvSpPr txBox="1"/>
          <p:nvPr/>
        </p:nvSpPr>
        <p:spPr>
          <a:xfrm>
            <a:off x="2171700" y="24765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二</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20" name="TextBox 1"/>
          <p:cNvSpPr txBox="1"/>
          <p:nvPr/>
        </p:nvSpPr>
        <p:spPr>
          <a:xfrm>
            <a:off x="2159000" y="32512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三</a:t>
            </a:r>
            <a:endParaRPr lang="en-US" altLang="zh-CN" sz="1655" dirty="0">
              <a:solidFill>
                <a:srgbClr val="FFFFFF"/>
              </a:solidFill>
              <a:latin typeface="黑体" panose="02010609060101010101" pitchFamily="18" charset="-122"/>
              <a:cs typeface="黑体" panose="02010609060101010101" pitchFamily="18" charset="-122"/>
            </a:endParaRPr>
          </a:p>
        </p:txBody>
      </p:sp>
      <p:pic>
        <p:nvPicPr>
          <p:cNvPr id="205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
        <p:nvSpPr>
          <p:cNvPr id="30" name="TextBox 1"/>
          <p:cNvSpPr txBox="1"/>
          <p:nvPr/>
        </p:nvSpPr>
        <p:spPr>
          <a:xfrm>
            <a:off x="2416860" y="1819816"/>
            <a:ext cx="923330"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项目名称</a:t>
            </a:r>
            <a:endParaRPr lang="en-US" altLang="zh-CN" dirty="0">
              <a:solidFill>
                <a:srgbClr val="000000"/>
              </a:solidFill>
              <a:latin typeface="黑体" panose="02010609060101010101" pitchFamily="18" charset="-122"/>
              <a:cs typeface="黑体" panose="02010609060101010101" pitchFamily="18" charset="-122"/>
            </a:endParaRPr>
          </a:p>
        </p:txBody>
      </p:sp>
      <p:sp>
        <p:nvSpPr>
          <p:cNvPr id="28" name="Freeform 3"/>
          <p:cNvSpPr/>
          <p:nvPr/>
        </p:nvSpPr>
        <p:spPr>
          <a:xfrm>
            <a:off x="1676400" y="2129667"/>
            <a:ext cx="698500"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二</a:t>
            </a:r>
            <a:endParaRPr lang="zh-CN" altLang="en-US" dirty="0">
              <a:solidFill>
                <a:prstClr val="white"/>
              </a:solidFill>
            </a:endParaRPr>
          </a:p>
        </p:txBody>
      </p:sp>
      <p:sp>
        <p:nvSpPr>
          <p:cNvPr id="31" name="Freeform 3"/>
          <p:cNvSpPr/>
          <p:nvPr/>
        </p:nvSpPr>
        <p:spPr>
          <a:xfrm>
            <a:off x="1676400" y="2578099"/>
            <a:ext cx="693991"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三</a:t>
            </a:r>
            <a:endParaRPr lang="zh-CN" altLang="en-US" dirty="0">
              <a:solidFill>
                <a:prstClr val="white"/>
              </a:solidFill>
            </a:endParaRPr>
          </a:p>
        </p:txBody>
      </p:sp>
      <p:sp>
        <p:nvSpPr>
          <p:cNvPr id="32" name="Freeform 3"/>
          <p:cNvSpPr/>
          <p:nvPr/>
        </p:nvSpPr>
        <p:spPr>
          <a:xfrm>
            <a:off x="1676400" y="3032683"/>
            <a:ext cx="685800"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四</a:t>
            </a:r>
            <a:endParaRPr lang="zh-CN" altLang="en-US" dirty="0">
              <a:solidFill>
                <a:prstClr val="white"/>
              </a:solidFill>
            </a:endParaRPr>
          </a:p>
        </p:txBody>
      </p:sp>
      <p:sp>
        <p:nvSpPr>
          <p:cNvPr id="33" name="Freeform 3"/>
          <p:cNvSpPr/>
          <p:nvPr/>
        </p:nvSpPr>
        <p:spPr>
          <a:xfrm>
            <a:off x="1676400" y="3454400"/>
            <a:ext cx="693991"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五</a:t>
            </a:r>
            <a:endParaRPr lang="zh-CN" altLang="en-US" dirty="0">
              <a:solidFill>
                <a:prstClr val="white"/>
              </a:solidFill>
            </a:endParaRPr>
          </a:p>
        </p:txBody>
      </p:sp>
      <p:sp>
        <p:nvSpPr>
          <p:cNvPr id="34" name="Freeform 3"/>
          <p:cNvSpPr/>
          <p:nvPr/>
        </p:nvSpPr>
        <p:spPr>
          <a:xfrm>
            <a:off x="1676400" y="3928114"/>
            <a:ext cx="693991"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六</a:t>
            </a:r>
            <a:endParaRPr lang="zh-CN" altLang="en-US" dirty="0">
              <a:solidFill>
                <a:prstClr val="white"/>
              </a:solidFill>
            </a:endParaRPr>
          </a:p>
        </p:txBody>
      </p:sp>
      <p:sp>
        <p:nvSpPr>
          <p:cNvPr id="35" name="Freeform 3"/>
          <p:cNvSpPr/>
          <p:nvPr/>
        </p:nvSpPr>
        <p:spPr>
          <a:xfrm>
            <a:off x="2366682" y="2635250"/>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36" name="Freeform 3"/>
          <p:cNvSpPr/>
          <p:nvPr/>
        </p:nvSpPr>
        <p:spPr>
          <a:xfrm>
            <a:off x="2357077" y="2223050"/>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37" name="Freeform 3"/>
          <p:cNvSpPr/>
          <p:nvPr/>
        </p:nvSpPr>
        <p:spPr>
          <a:xfrm>
            <a:off x="2325701" y="3148291"/>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38" name="Freeform 3"/>
          <p:cNvSpPr/>
          <p:nvPr/>
        </p:nvSpPr>
        <p:spPr>
          <a:xfrm>
            <a:off x="2350034" y="3529343"/>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39" name="Freeform 3"/>
          <p:cNvSpPr/>
          <p:nvPr/>
        </p:nvSpPr>
        <p:spPr>
          <a:xfrm>
            <a:off x="2347339" y="4038279"/>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40" name="Freeform 3"/>
          <p:cNvSpPr/>
          <p:nvPr/>
        </p:nvSpPr>
        <p:spPr>
          <a:xfrm>
            <a:off x="2423464" y="2302417"/>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 name="Freeform 3"/>
          <p:cNvSpPr/>
          <p:nvPr/>
        </p:nvSpPr>
        <p:spPr>
          <a:xfrm>
            <a:off x="2423464" y="2746001"/>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 name="Freeform 3"/>
          <p:cNvSpPr/>
          <p:nvPr/>
        </p:nvSpPr>
        <p:spPr>
          <a:xfrm>
            <a:off x="2416860" y="3205433"/>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 name="Freeform 3"/>
          <p:cNvSpPr/>
          <p:nvPr/>
        </p:nvSpPr>
        <p:spPr>
          <a:xfrm>
            <a:off x="2423464" y="3614458"/>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4" name="Freeform 3"/>
          <p:cNvSpPr/>
          <p:nvPr/>
        </p:nvSpPr>
        <p:spPr>
          <a:xfrm>
            <a:off x="2416860" y="4147828"/>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 name="TextBox 1"/>
          <p:cNvSpPr txBox="1"/>
          <p:nvPr/>
        </p:nvSpPr>
        <p:spPr>
          <a:xfrm>
            <a:off x="2423464" y="2325176"/>
            <a:ext cx="923330"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项目代码</a:t>
            </a:r>
            <a:endParaRPr lang="en-US" altLang="zh-CN" dirty="0">
              <a:solidFill>
                <a:srgbClr val="000000"/>
              </a:solidFill>
              <a:latin typeface="黑体" panose="02010609060101010101" pitchFamily="18" charset="-122"/>
              <a:cs typeface="黑体" panose="02010609060101010101" pitchFamily="18" charset="-122"/>
            </a:endParaRPr>
          </a:p>
        </p:txBody>
      </p:sp>
      <p:sp>
        <p:nvSpPr>
          <p:cNvPr id="46" name="TextBox 1"/>
          <p:cNvSpPr txBox="1"/>
          <p:nvPr/>
        </p:nvSpPr>
        <p:spPr>
          <a:xfrm>
            <a:off x="2423463" y="2739161"/>
            <a:ext cx="2308324"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中央转移支付项目代码</a:t>
            </a:r>
            <a:endParaRPr lang="en-US" altLang="zh-CN" dirty="0">
              <a:solidFill>
                <a:srgbClr val="000000"/>
              </a:solidFill>
              <a:latin typeface="黑体" panose="02010609060101010101" pitchFamily="18" charset="-122"/>
              <a:cs typeface="黑体" panose="02010609060101010101" pitchFamily="18" charset="-122"/>
            </a:endParaRPr>
          </a:p>
        </p:txBody>
      </p:sp>
      <p:sp>
        <p:nvSpPr>
          <p:cNvPr id="47" name="TextBox 1"/>
          <p:cNvSpPr txBox="1"/>
          <p:nvPr/>
        </p:nvSpPr>
        <p:spPr>
          <a:xfrm>
            <a:off x="2423464" y="3205433"/>
            <a:ext cx="1384995"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财政内部机构</a:t>
            </a:r>
            <a:endParaRPr lang="en-US" altLang="zh-CN" dirty="0">
              <a:solidFill>
                <a:srgbClr val="000000"/>
              </a:solidFill>
              <a:latin typeface="黑体" panose="02010609060101010101" pitchFamily="18" charset="-122"/>
              <a:cs typeface="黑体" panose="02010609060101010101" pitchFamily="18" charset="-122"/>
            </a:endParaRPr>
          </a:p>
        </p:txBody>
      </p:sp>
      <p:sp>
        <p:nvSpPr>
          <p:cNvPr id="48" name="TextBox 1"/>
          <p:cNvSpPr txBox="1"/>
          <p:nvPr/>
        </p:nvSpPr>
        <p:spPr>
          <a:xfrm>
            <a:off x="2423464" y="3606545"/>
            <a:ext cx="923330"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是否追踪</a:t>
            </a:r>
            <a:endParaRPr lang="en-US" altLang="zh-CN" dirty="0">
              <a:solidFill>
                <a:srgbClr val="000000"/>
              </a:solidFill>
              <a:latin typeface="黑体" panose="02010609060101010101" pitchFamily="18" charset="-122"/>
              <a:cs typeface="黑体" panose="02010609060101010101" pitchFamily="18" charset="-122"/>
            </a:endParaRPr>
          </a:p>
        </p:txBody>
      </p:sp>
      <p:sp>
        <p:nvSpPr>
          <p:cNvPr id="49" name="TextBox 1"/>
          <p:cNvSpPr txBox="1"/>
          <p:nvPr/>
        </p:nvSpPr>
        <p:spPr>
          <a:xfrm>
            <a:off x="2423464" y="4164037"/>
            <a:ext cx="923330"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热点分类</a:t>
            </a:r>
            <a:endParaRPr lang="en-US" altLang="zh-CN" dirty="0">
              <a:solidFill>
                <a:srgbClr val="000000"/>
              </a:solidFill>
              <a:latin typeface="黑体" panose="02010609060101010101" pitchFamily="18" charset="-122"/>
              <a:cs typeface="黑体" panose="02010609060101010101" pitchFamily="18"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2338401" y="1709239"/>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8" name="Freeform 3"/>
          <p:cNvSpPr/>
          <p:nvPr/>
        </p:nvSpPr>
        <p:spPr>
          <a:xfrm>
            <a:off x="2423464" y="1819816"/>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 name="Freeform 3"/>
          <p:cNvSpPr/>
          <p:nvPr/>
        </p:nvSpPr>
        <p:spPr>
          <a:xfrm>
            <a:off x="1676400" y="1635683"/>
            <a:ext cx="698500"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七</a:t>
            </a:r>
            <a:endParaRPr lang="zh-CN" altLang="en-US" dirty="0">
              <a:solidFill>
                <a:prstClr val="white"/>
              </a:solidFill>
            </a:endParaRPr>
          </a:p>
        </p:txBody>
      </p:sp>
      <p:sp>
        <p:nvSpPr>
          <p:cNvPr id="2" name="TextBox 1"/>
          <p:cNvSpPr txBox="1"/>
          <p:nvPr/>
        </p:nvSpPr>
        <p:spPr>
          <a:xfrm>
            <a:off x="8458200" y="4953000"/>
            <a:ext cx="63500" cy="127000"/>
          </a:xfrm>
          <a:prstGeom prst="rect">
            <a:avLst/>
          </a:prstGeom>
          <a:noFill/>
        </p:spPr>
        <p:txBody>
          <a:bodyPr wrap="none" lIns="0" tIns="0" rIns="0" rtlCol="0">
            <a:spAutoFit/>
          </a:bodyPr>
          <a:lstStyle/>
          <a:p>
            <a:pPr>
              <a:lnSpc>
                <a:spcPts val="1000"/>
              </a:lnSpc>
            </a:pPr>
            <a:r>
              <a:rPr lang="en-US" altLang="zh-CN" sz="900" dirty="0">
                <a:solidFill>
                  <a:srgbClr val="003366"/>
                </a:solidFill>
                <a:latin typeface="Times New Roman" panose="02020603050405020304" pitchFamily="18" charset="0"/>
                <a:cs typeface="Times New Roman" panose="02020603050405020304" pitchFamily="18" charset="0"/>
              </a:rPr>
              <a:t>2</a:t>
            </a:r>
            <a:endParaRPr lang="en-US" altLang="zh-CN" sz="900" dirty="0">
              <a:solidFill>
                <a:srgbClr val="003366"/>
              </a:solidFill>
              <a:latin typeface="Times New Roman" panose="02020603050405020304" pitchFamily="18" charset="0"/>
              <a:cs typeface="Times New Roman" panose="02020603050405020304" pitchFamily="18" charset="0"/>
            </a:endParaRPr>
          </a:p>
        </p:txBody>
      </p:sp>
      <p:sp>
        <p:nvSpPr>
          <p:cNvPr id="16" name="TextBox 1"/>
          <p:cNvSpPr txBox="1"/>
          <p:nvPr/>
        </p:nvSpPr>
        <p:spPr>
          <a:xfrm>
            <a:off x="762000" y="774700"/>
            <a:ext cx="609600" cy="393700"/>
          </a:xfrm>
          <a:prstGeom prst="rect">
            <a:avLst/>
          </a:prstGeom>
          <a:noFill/>
        </p:spPr>
        <p:txBody>
          <a:bodyPr wrap="none" lIns="0" tIns="0" rIns="0" rtlCol="0">
            <a:spAutoFit/>
          </a:bodyPr>
          <a:lstStyle/>
          <a:p>
            <a:pPr>
              <a:lnSpc>
                <a:spcPts val="3100"/>
              </a:lnSpc>
            </a:pPr>
            <a:r>
              <a:rPr lang="en-US" altLang="zh-CN" sz="2400" b="1" dirty="0">
                <a:solidFill>
                  <a:srgbClr val="003366"/>
                </a:solidFill>
                <a:latin typeface="微软雅黑" panose="020B0503020204020204" pitchFamily="34" charset="-122"/>
                <a:cs typeface="微软雅黑" panose="020B0503020204020204" pitchFamily="34" charset="-122"/>
              </a:rPr>
              <a:t>目录</a:t>
            </a:r>
            <a:endParaRPr lang="en-US" altLang="zh-CN" sz="2400" b="1" dirty="0">
              <a:solidFill>
                <a:srgbClr val="003366"/>
              </a:solidFill>
              <a:latin typeface="微软雅黑" panose="020B0503020204020204" pitchFamily="34" charset="-122"/>
              <a:cs typeface="微软雅黑" panose="020B0503020204020204" pitchFamily="34" charset="-122"/>
            </a:endParaRPr>
          </a:p>
        </p:txBody>
      </p:sp>
      <p:sp>
        <p:nvSpPr>
          <p:cNvPr id="18" name="TextBox 1"/>
          <p:cNvSpPr txBox="1"/>
          <p:nvPr/>
        </p:nvSpPr>
        <p:spPr>
          <a:xfrm>
            <a:off x="2171700" y="24765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二</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20" name="TextBox 1"/>
          <p:cNvSpPr txBox="1"/>
          <p:nvPr/>
        </p:nvSpPr>
        <p:spPr>
          <a:xfrm>
            <a:off x="2159000" y="32512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三</a:t>
            </a:r>
            <a:endParaRPr lang="en-US" altLang="zh-CN" sz="1655" dirty="0">
              <a:solidFill>
                <a:srgbClr val="FFFFFF"/>
              </a:solidFill>
              <a:latin typeface="黑体" panose="02010609060101010101" pitchFamily="18" charset="-122"/>
              <a:cs typeface="黑体" panose="02010609060101010101" pitchFamily="18" charset="-122"/>
            </a:endParaRPr>
          </a:p>
        </p:txBody>
      </p:sp>
      <p:pic>
        <p:nvPicPr>
          <p:cNvPr id="205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
        <p:nvSpPr>
          <p:cNvPr id="30" name="TextBox 1"/>
          <p:cNvSpPr txBox="1"/>
          <p:nvPr/>
        </p:nvSpPr>
        <p:spPr>
          <a:xfrm>
            <a:off x="2416860" y="1819816"/>
            <a:ext cx="923330"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编报模板</a:t>
            </a:r>
            <a:endParaRPr lang="en-US" altLang="zh-CN" dirty="0">
              <a:solidFill>
                <a:srgbClr val="000000"/>
              </a:solidFill>
              <a:latin typeface="黑体" panose="02010609060101010101" pitchFamily="18" charset="-122"/>
              <a:cs typeface="黑体" panose="02010609060101010101" pitchFamily="18" charset="-122"/>
            </a:endParaRPr>
          </a:p>
        </p:txBody>
      </p:sp>
      <p:sp>
        <p:nvSpPr>
          <p:cNvPr id="28" name="Freeform 3"/>
          <p:cNvSpPr/>
          <p:nvPr/>
        </p:nvSpPr>
        <p:spPr>
          <a:xfrm>
            <a:off x="1676400" y="2203686"/>
            <a:ext cx="698500"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八</a:t>
            </a:r>
            <a:endParaRPr lang="zh-CN" altLang="en-US" dirty="0">
              <a:solidFill>
                <a:prstClr val="white"/>
              </a:solidFill>
            </a:endParaRPr>
          </a:p>
        </p:txBody>
      </p:sp>
      <p:sp>
        <p:nvSpPr>
          <p:cNvPr id="31" name="Freeform 3"/>
          <p:cNvSpPr/>
          <p:nvPr/>
        </p:nvSpPr>
        <p:spPr>
          <a:xfrm>
            <a:off x="1653588" y="2748802"/>
            <a:ext cx="693991"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九</a:t>
            </a:r>
            <a:endParaRPr lang="zh-CN" altLang="en-US" dirty="0">
              <a:solidFill>
                <a:prstClr val="white"/>
              </a:solidFill>
            </a:endParaRPr>
          </a:p>
        </p:txBody>
      </p:sp>
      <p:sp>
        <p:nvSpPr>
          <p:cNvPr id="32" name="Freeform 3"/>
          <p:cNvSpPr/>
          <p:nvPr/>
        </p:nvSpPr>
        <p:spPr>
          <a:xfrm>
            <a:off x="1652601" y="3293889"/>
            <a:ext cx="685800"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十</a:t>
            </a:r>
            <a:endParaRPr lang="zh-CN" altLang="en-US" dirty="0">
              <a:solidFill>
                <a:prstClr val="white"/>
              </a:solidFill>
            </a:endParaRPr>
          </a:p>
        </p:txBody>
      </p:sp>
      <p:sp>
        <p:nvSpPr>
          <p:cNvPr id="33" name="Freeform 3"/>
          <p:cNvSpPr/>
          <p:nvPr/>
        </p:nvSpPr>
        <p:spPr>
          <a:xfrm>
            <a:off x="1644410" y="3909192"/>
            <a:ext cx="693991" cy="320117"/>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prstClr val="white"/>
                </a:solidFill>
              </a:rPr>
              <a:t>十一</a:t>
            </a:r>
            <a:endParaRPr lang="zh-CN" altLang="en-US" dirty="0">
              <a:solidFill>
                <a:prstClr val="white"/>
              </a:solidFill>
            </a:endParaRPr>
          </a:p>
        </p:txBody>
      </p:sp>
      <p:sp>
        <p:nvSpPr>
          <p:cNvPr id="35" name="Freeform 3"/>
          <p:cNvSpPr/>
          <p:nvPr/>
        </p:nvSpPr>
        <p:spPr>
          <a:xfrm>
            <a:off x="2347579" y="2856352"/>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36" name="Freeform 3"/>
          <p:cNvSpPr/>
          <p:nvPr/>
        </p:nvSpPr>
        <p:spPr>
          <a:xfrm>
            <a:off x="2347579" y="2350440"/>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37" name="Freeform 3"/>
          <p:cNvSpPr/>
          <p:nvPr/>
        </p:nvSpPr>
        <p:spPr>
          <a:xfrm>
            <a:off x="2317351" y="3409497"/>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38" name="Freeform 3"/>
          <p:cNvSpPr/>
          <p:nvPr/>
        </p:nvSpPr>
        <p:spPr>
          <a:xfrm>
            <a:off x="2325701" y="4024800"/>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40" name="Freeform 3"/>
          <p:cNvSpPr/>
          <p:nvPr/>
        </p:nvSpPr>
        <p:spPr>
          <a:xfrm>
            <a:off x="2423464" y="2394890"/>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1" name="Freeform 3"/>
          <p:cNvSpPr/>
          <p:nvPr/>
        </p:nvSpPr>
        <p:spPr>
          <a:xfrm>
            <a:off x="2388347" y="2956466"/>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2" name="Freeform 3"/>
          <p:cNvSpPr/>
          <p:nvPr/>
        </p:nvSpPr>
        <p:spPr>
          <a:xfrm>
            <a:off x="2413018" y="3508080"/>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3" name="Freeform 3"/>
          <p:cNvSpPr/>
          <p:nvPr/>
        </p:nvSpPr>
        <p:spPr>
          <a:xfrm>
            <a:off x="2416860" y="4069250"/>
            <a:ext cx="5053076" cy="294734"/>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45" name="TextBox 1"/>
          <p:cNvSpPr txBox="1"/>
          <p:nvPr/>
        </p:nvSpPr>
        <p:spPr>
          <a:xfrm>
            <a:off x="2404053" y="2426776"/>
            <a:ext cx="923330"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项目概述</a:t>
            </a:r>
            <a:endParaRPr lang="en-US" altLang="zh-CN" dirty="0">
              <a:solidFill>
                <a:srgbClr val="000000"/>
              </a:solidFill>
              <a:latin typeface="黑体" panose="02010609060101010101" pitchFamily="18" charset="-122"/>
              <a:cs typeface="黑体" panose="02010609060101010101" pitchFamily="18" charset="-122"/>
            </a:endParaRPr>
          </a:p>
        </p:txBody>
      </p:sp>
      <p:sp>
        <p:nvSpPr>
          <p:cNvPr id="46" name="TextBox 1"/>
          <p:cNvSpPr txBox="1"/>
          <p:nvPr/>
        </p:nvSpPr>
        <p:spPr>
          <a:xfrm>
            <a:off x="2401260" y="2991242"/>
            <a:ext cx="1384995"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项目评审意见</a:t>
            </a:r>
            <a:endParaRPr lang="en-US" altLang="zh-CN" dirty="0">
              <a:solidFill>
                <a:srgbClr val="000000"/>
              </a:solidFill>
              <a:latin typeface="黑体" panose="02010609060101010101" pitchFamily="18" charset="-122"/>
              <a:cs typeface="黑体" panose="02010609060101010101" pitchFamily="18" charset="-122"/>
            </a:endParaRPr>
          </a:p>
        </p:txBody>
      </p:sp>
      <p:sp>
        <p:nvSpPr>
          <p:cNvPr id="47" name="TextBox 1"/>
          <p:cNvSpPr txBox="1"/>
          <p:nvPr/>
        </p:nvSpPr>
        <p:spPr>
          <a:xfrm>
            <a:off x="2432228" y="3511947"/>
            <a:ext cx="1384995"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部门审核意见</a:t>
            </a:r>
            <a:endParaRPr lang="en-US" altLang="zh-CN" dirty="0">
              <a:solidFill>
                <a:srgbClr val="000000"/>
              </a:solidFill>
              <a:latin typeface="黑体" panose="02010609060101010101" pitchFamily="18" charset="-122"/>
              <a:cs typeface="黑体" panose="02010609060101010101" pitchFamily="18" charset="-122"/>
            </a:endParaRPr>
          </a:p>
        </p:txBody>
      </p:sp>
      <p:sp>
        <p:nvSpPr>
          <p:cNvPr id="48" name="TextBox 1"/>
          <p:cNvSpPr txBox="1"/>
          <p:nvPr/>
        </p:nvSpPr>
        <p:spPr>
          <a:xfrm>
            <a:off x="2423464" y="4079667"/>
            <a:ext cx="1384995" cy="302647"/>
          </a:xfrm>
          <a:prstGeom prst="rect">
            <a:avLst/>
          </a:prstGeom>
          <a:noFill/>
        </p:spPr>
        <p:txBody>
          <a:bodyPr wrap="none" lIns="0" tIns="0" rIns="0" rtlCol="0">
            <a:spAutoFit/>
          </a:bodyPr>
          <a:lstStyle/>
          <a:p>
            <a:pPr>
              <a:lnSpc>
                <a:spcPts val="2000"/>
              </a:lnSpc>
            </a:pPr>
            <a:r>
              <a:rPr lang="zh-CN" altLang="en-US" dirty="0">
                <a:solidFill>
                  <a:srgbClr val="000000"/>
                </a:solidFill>
                <a:latin typeface="黑体" panose="02010609060101010101" pitchFamily="18" charset="-122"/>
                <a:cs typeface="黑体" panose="02010609060101010101" pitchFamily="18" charset="-122"/>
              </a:rPr>
              <a:t>财政审核意见</a:t>
            </a:r>
            <a:endParaRPr lang="en-US" altLang="zh-CN" dirty="0">
              <a:solidFill>
                <a:srgbClr val="000000"/>
              </a:solidFill>
              <a:latin typeface="黑体" panose="02010609060101010101" pitchFamily="18" charset="-122"/>
              <a:cs typeface="黑体" panose="02010609060101010101" pitchFamily="18" charset="-122"/>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8242300" y="4724400"/>
            <a:ext cx="1905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11</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10" name="TextBox 1"/>
          <p:cNvSpPr txBox="1"/>
          <p:nvPr/>
        </p:nvSpPr>
        <p:spPr>
          <a:xfrm>
            <a:off x="939800" y="1930400"/>
            <a:ext cx="4531690" cy="584775"/>
          </a:xfrm>
          <a:prstGeom prst="rect">
            <a:avLst/>
          </a:prstGeom>
          <a:noFill/>
        </p:spPr>
        <p:txBody>
          <a:bodyPr wrap="none" lIns="0" tIns="0" rIns="0" rtlCol="0">
            <a:spAutoFit/>
          </a:bodyPr>
          <a:lstStyle/>
          <a:p>
            <a:pPr>
              <a:lnSpc>
                <a:spcPts val="4200"/>
              </a:lnSpc>
            </a:pPr>
            <a:r>
              <a:rPr lang="en-US" altLang="zh-CN" sz="3205" b="1" dirty="0">
                <a:solidFill>
                  <a:srgbClr val="003366"/>
                </a:solidFill>
                <a:latin typeface="微软雅黑" panose="020B0503020204020204" pitchFamily="34" charset="-122"/>
                <a:cs typeface="微软雅黑" panose="020B0503020204020204" pitchFamily="34" charset="-122"/>
              </a:rPr>
              <a:t>第</a:t>
            </a:r>
            <a:r>
              <a:rPr lang="zh-CN" altLang="en-US" sz="3205" b="1" dirty="0">
                <a:solidFill>
                  <a:srgbClr val="003366"/>
                </a:solidFill>
                <a:latin typeface="微软雅黑" panose="020B0503020204020204" pitchFamily="34" charset="-122"/>
                <a:cs typeface="微软雅黑" panose="020B0503020204020204" pitchFamily="34" charset="-122"/>
              </a:rPr>
              <a:t>四</a:t>
            </a:r>
            <a:r>
              <a:rPr lang="en-US" altLang="zh-CN" sz="3205" b="1" dirty="0" err="1">
                <a:solidFill>
                  <a:srgbClr val="003366"/>
                </a:solidFill>
                <a:latin typeface="微软雅黑" panose="020B0503020204020204" pitchFamily="34" charset="-122"/>
                <a:cs typeface="微软雅黑" panose="020B0503020204020204" pitchFamily="34" charset="-122"/>
              </a:rPr>
              <a:t>部分</a:t>
            </a:r>
            <a:r>
              <a:rPr lang="en-US" altLang="zh-CN" sz="3205" b="1" dirty="0">
                <a:solidFill>
                  <a:srgbClr val="003366"/>
                </a:solidFill>
                <a:latin typeface="微软雅黑" panose="020B0503020204020204" pitchFamily="34" charset="-122"/>
                <a:cs typeface="微软雅黑" panose="020B0503020204020204" pitchFamily="34" charset="-122"/>
              </a:rPr>
              <a:t>：</a:t>
            </a:r>
            <a:r>
              <a:rPr lang="zh-CN" altLang="en-US" sz="3205" b="1" dirty="0">
                <a:solidFill>
                  <a:srgbClr val="003366"/>
                </a:solidFill>
                <a:latin typeface="微软雅黑" panose="020B0503020204020204" pitchFamily="34" charset="-122"/>
                <a:cs typeface="微软雅黑" panose="020B0503020204020204" pitchFamily="34" charset="-122"/>
              </a:rPr>
              <a:t>预算项目分类</a:t>
            </a:r>
            <a:endParaRPr lang="en-US" altLang="zh-CN" sz="3205" b="1" dirty="0">
              <a:solidFill>
                <a:srgbClr val="003366"/>
              </a:solidFill>
              <a:latin typeface="微软雅黑" panose="020B0503020204020204" pitchFamily="34" charset="-122"/>
              <a:cs typeface="微软雅黑" panose="020B0503020204020204" pitchFamily="34" charset="-122"/>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124740" y="42849"/>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2112581" y="1775650"/>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8" name="Freeform 3"/>
          <p:cNvSpPr/>
          <p:nvPr/>
        </p:nvSpPr>
        <p:spPr>
          <a:xfrm>
            <a:off x="2473070" y="1912683"/>
            <a:ext cx="5053076" cy="377380"/>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9" name="Freeform 3"/>
          <p:cNvSpPr/>
          <p:nvPr/>
        </p:nvSpPr>
        <p:spPr>
          <a:xfrm>
            <a:off x="2123694" y="1635683"/>
            <a:ext cx="293166" cy="399110"/>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0" name="Freeform 3"/>
          <p:cNvSpPr/>
          <p:nvPr/>
        </p:nvSpPr>
        <p:spPr>
          <a:xfrm>
            <a:off x="2119185" y="2503233"/>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11" name="Freeform 3"/>
          <p:cNvSpPr/>
          <p:nvPr/>
        </p:nvSpPr>
        <p:spPr>
          <a:xfrm>
            <a:off x="2479675" y="2636824"/>
            <a:ext cx="5053076" cy="366979"/>
          </a:xfrm>
          <a:custGeom>
            <a:avLst/>
            <a:gdLst>
              <a:gd name="connsiteX0" fmla="*/ 0 w 5053076"/>
              <a:gd name="connsiteY0" fmla="*/ 366979 h 366979"/>
              <a:gd name="connsiteX1" fmla="*/ 5053076 w 5053076"/>
              <a:gd name="connsiteY1" fmla="*/ 366979 h 366979"/>
              <a:gd name="connsiteX2" fmla="*/ 5053076 w 5053076"/>
              <a:gd name="connsiteY2" fmla="*/ 0 h 366979"/>
              <a:gd name="connsiteX3" fmla="*/ 0 w 5053076"/>
              <a:gd name="connsiteY3" fmla="*/ 0 h 366979"/>
              <a:gd name="connsiteX4" fmla="*/ 0 w 5053076"/>
              <a:gd name="connsiteY4" fmla="*/ 366979 h 36697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66979">
                <a:moveTo>
                  <a:pt x="0" y="366979"/>
                </a:moveTo>
                <a:lnTo>
                  <a:pt x="5053076" y="366979"/>
                </a:lnTo>
                <a:lnTo>
                  <a:pt x="5053076" y="0"/>
                </a:lnTo>
                <a:lnTo>
                  <a:pt x="0" y="0"/>
                </a:lnTo>
                <a:lnTo>
                  <a:pt x="0" y="366979"/>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Freeform 3"/>
          <p:cNvSpPr/>
          <p:nvPr/>
        </p:nvSpPr>
        <p:spPr>
          <a:xfrm>
            <a:off x="2130298" y="2367407"/>
            <a:ext cx="293166" cy="388111"/>
          </a:xfrm>
          <a:custGeom>
            <a:avLst/>
            <a:gdLst>
              <a:gd name="connsiteX0" fmla="*/ 0 w 293166"/>
              <a:gd name="connsiteY0" fmla="*/ 388111 h 388111"/>
              <a:gd name="connsiteX1" fmla="*/ 293166 w 293166"/>
              <a:gd name="connsiteY1" fmla="*/ 388111 h 388111"/>
              <a:gd name="connsiteX2" fmla="*/ 293166 w 293166"/>
              <a:gd name="connsiteY2" fmla="*/ 0 h 388111"/>
              <a:gd name="connsiteX3" fmla="*/ 0 w 293166"/>
              <a:gd name="connsiteY3" fmla="*/ 0 h 388111"/>
              <a:gd name="connsiteX4" fmla="*/ 0 w 293166"/>
              <a:gd name="connsiteY4" fmla="*/ 388111 h 38811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88111">
                <a:moveTo>
                  <a:pt x="0" y="388111"/>
                </a:moveTo>
                <a:lnTo>
                  <a:pt x="293166" y="388111"/>
                </a:lnTo>
                <a:lnTo>
                  <a:pt x="293166" y="0"/>
                </a:lnTo>
                <a:lnTo>
                  <a:pt x="0" y="0"/>
                </a:lnTo>
                <a:lnTo>
                  <a:pt x="0" y="388111"/>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 name="Freeform 3"/>
          <p:cNvSpPr/>
          <p:nvPr/>
        </p:nvSpPr>
        <p:spPr>
          <a:xfrm>
            <a:off x="2112581" y="3286315"/>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14" name="Freeform 3"/>
          <p:cNvSpPr/>
          <p:nvPr/>
        </p:nvSpPr>
        <p:spPr>
          <a:xfrm>
            <a:off x="2473070" y="3422141"/>
            <a:ext cx="5053076" cy="373634"/>
          </a:xfrm>
          <a:custGeom>
            <a:avLst/>
            <a:gdLst>
              <a:gd name="connsiteX0" fmla="*/ 0 w 5053076"/>
              <a:gd name="connsiteY0" fmla="*/ 373634 h 373634"/>
              <a:gd name="connsiteX1" fmla="*/ 5053075 w 5053076"/>
              <a:gd name="connsiteY1" fmla="*/ 373634 h 373634"/>
              <a:gd name="connsiteX2" fmla="*/ 5053075 w 5053076"/>
              <a:gd name="connsiteY2" fmla="*/ 0 h 373634"/>
              <a:gd name="connsiteX3" fmla="*/ 0 w 5053076"/>
              <a:gd name="connsiteY3" fmla="*/ 0 h 373634"/>
              <a:gd name="connsiteX4" fmla="*/ 0 w 5053076"/>
              <a:gd name="connsiteY4" fmla="*/ 373634 h 373634"/>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3634">
                <a:moveTo>
                  <a:pt x="0" y="373634"/>
                </a:moveTo>
                <a:lnTo>
                  <a:pt x="5053075" y="373634"/>
                </a:lnTo>
                <a:lnTo>
                  <a:pt x="5053075" y="0"/>
                </a:lnTo>
                <a:lnTo>
                  <a:pt x="0" y="0"/>
                </a:lnTo>
                <a:lnTo>
                  <a:pt x="0" y="373634"/>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Freeform 3"/>
          <p:cNvSpPr/>
          <p:nvPr/>
        </p:nvSpPr>
        <p:spPr>
          <a:xfrm>
            <a:off x="2123694" y="3147771"/>
            <a:ext cx="293166" cy="395147"/>
          </a:xfrm>
          <a:custGeom>
            <a:avLst/>
            <a:gdLst>
              <a:gd name="connsiteX0" fmla="*/ 0 w 293166"/>
              <a:gd name="connsiteY0" fmla="*/ 395147 h 395147"/>
              <a:gd name="connsiteX1" fmla="*/ 293166 w 293166"/>
              <a:gd name="connsiteY1" fmla="*/ 395147 h 395147"/>
              <a:gd name="connsiteX2" fmla="*/ 293166 w 293166"/>
              <a:gd name="connsiteY2" fmla="*/ 0 h 395147"/>
              <a:gd name="connsiteX3" fmla="*/ 0 w 293166"/>
              <a:gd name="connsiteY3" fmla="*/ 0 h 395147"/>
              <a:gd name="connsiteX4" fmla="*/ 0 w 293166"/>
              <a:gd name="connsiteY4" fmla="*/ 395147 h 395147"/>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5147">
                <a:moveTo>
                  <a:pt x="0" y="395147"/>
                </a:moveTo>
                <a:lnTo>
                  <a:pt x="293166" y="395147"/>
                </a:lnTo>
                <a:lnTo>
                  <a:pt x="293166" y="0"/>
                </a:lnTo>
                <a:lnTo>
                  <a:pt x="0" y="0"/>
                </a:lnTo>
                <a:lnTo>
                  <a:pt x="0" y="395147"/>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 name="TextBox 1"/>
          <p:cNvSpPr txBox="1"/>
          <p:nvPr/>
        </p:nvSpPr>
        <p:spPr>
          <a:xfrm>
            <a:off x="8458200" y="4953000"/>
            <a:ext cx="63500" cy="127000"/>
          </a:xfrm>
          <a:prstGeom prst="rect">
            <a:avLst/>
          </a:prstGeom>
          <a:noFill/>
        </p:spPr>
        <p:txBody>
          <a:bodyPr wrap="none" lIns="0" tIns="0" rIns="0" rtlCol="0">
            <a:spAutoFit/>
          </a:bodyPr>
          <a:lstStyle/>
          <a:p>
            <a:pPr>
              <a:lnSpc>
                <a:spcPts val="1000"/>
              </a:lnSpc>
            </a:pPr>
            <a:r>
              <a:rPr lang="en-US" altLang="zh-CN" sz="900" dirty="0">
                <a:solidFill>
                  <a:srgbClr val="003366"/>
                </a:solidFill>
                <a:latin typeface="Times New Roman" panose="02020603050405020304" pitchFamily="18" charset="0"/>
                <a:cs typeface="Times New Roman" panose="02020603050405020304" pitchFamily="18" charset="0"/>
              </a:rPr>
              <a:t>2</a:t>
            </a:r>
            <a:endParaRPr lang="en-US" altLang="zh-CN" sz="900" dirty="0">
              <a:solidFill>
                <a:srgbClr val="003366"/>
              </a:solidFill>
              <a:latin typeface="Times New Roman" panose="02020603050405020304" pitchFamily="18" charset="0"/>
              <a:cs typeface="Times New Roman" panose="02020603050405020304" pitchFamily="18" charset="0"/>
            </a:endParaRPr>
          </a:p>
        </p:txBody>
      </p:sp>
      <p:sp>
        <p:nvSpPr>
          <p:cNvPr id="16" name="TextBox 1"/>
          <p:cNvSpPr txBox="1"/>
          <p:nvPr/>
        </p:nvSpPr>
        <p:spPr>
          <a:xfrm>
            <a:off x="762000" y="774700"/>
            <a:ext cx="609600" cy="393700"/>
          </a:xfrm>
          <a:prstGeom prst="rect">
            <a:avLst/>
          </a:prstGeom>
          <a:noFill/>
        </p:spPr>
        <p:txBody>
          <a:bodyPr wrap="none" lIns="0" tIns="0" rIns="0" rtlCol="0">
            <a:spAutoFit/>
          </a:bodyPr>
          <a:lstStyle/>
          <a:p>
            <a:pPr>
              <a:lnSpc>
                <a:spcPts val="3100"/>
              </a:lnSpc>
            </a:pPr>
            <a:r>
              <a:rPr lang="en-US" altLang="zh-CN" sz="2400" b="1" dirty="0">
                <a:solidFill>
                  <a:srgbClr val="003366"/>
                </a:solidFill>
                <a:latin typeface="微软雅黑" panose="020B0503020204020204" pitchFamily="34" charset="-122"/>
                <a:cs typeface="微软雅黑" panose="020B0503020204020204" pitchFamily="34" charset="-122"/>
              </a:rPr>
              <a:t>目录</a:t>
            </a:r>
            <a:endParaRPr lang="en-US" altLang="zh-CN" sz="2400" b="1" dirty="0">
              <a:solidFill>
                <a:srgbClr val="003366"/>
              </a:solidFill>
              <a:latin typeface="微软雅黑" panose="020B0503020204020204" pitchFamily="34" charset="-122"/>
              <a:cs typeface="微软雅黑" panose="020B0503020204020204" pitchFamily="34" charset="-122"/>
            </a:endParaRPr>
          </a:p>
        </p:txBody>
      </p:sp>
      <p:sp>
        <p:nvSpPr>
          <p:cNvPr id="17" name="TextBox 1"/>
          <p:cNvSpPr txBox="1"/>
          <p:nvPr/>
        </p:nvSpPr>
        <p:spPr>
          <a:xfrm>
            <a:off x="2159000" y="17526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一</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18" name="TextBox 1"/>
          <p:cNvSpPr txBox="1"/>
          <p:nvPr/>
        </p:nvSpPr>
        <p:spPr>
          <a:xfrm>
            <a:off x="2171700" y="24765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二</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20" name="TextBox 1"/>
          <p:cNvSpPr txBox="1"/>
          <p:nvPr/>
        </p:nvSpPr>
        <p:spPr>
          <a:xfrm>
            <a:off x="2159000" y="32512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三</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21" name="TextBox 1"/>
          <p:cNvSpPr txBox="1"/>
          <p:nvPr/>
        </p:nvSpPr>
        <p:spPr>
          <a:xfrm>
            <a:off x="2495269" y="2679700"/>
            <a:ext cx="1282402" cy="302647"/>
          </a:xfrm>
          <a:prstGeom prst="rect">
            <a:avLst/>
          </a:prstGeom>
          <a:noFill/>
        </p:spPr>
        <p:txBody>
          <a:bodyPr wrap="none" lIns="0" tIns="0" rIns="0" rtlCol="0">
            <a:spAutoFit/>
          </a:bodyPr>
          <a:lstStyle/>
          <a:p>
            <a:pPr>
              <a:lnSpc>
                <a:spcPts val="2000"/>
              </a:lnSpc>
            </a:pPr>
            <a:r>
              <a:rPr lang="zh-CN" altLang="en-US" sz="2005" dirty="0">
                <a:solidFill>
                  <a:srgbClr val="000000"/>
                </a:solidFill>
                <a:latin typeface="黑体" panose="02010609060101010101" pitchFamily="18" charset="-122"/>
                <a:cs typeface="黑体" panose="02010609060101010101" pitchFamily="18" charset="-122"/>
              </a:rPr>
              <a:t>运转类项目</a:t>
            </a:r>
            <a:endParaRPr lang="en-US" altLang="zh-CN" sz="2005" dirty="0">
              <a:solidFill>
                <a:srgbClr val="000000"/>
              </a:solidFill>
              <a:latin typeface="黑体" panose="02010609060101010101" pitchFamily="18" charset="-122"/>
              <a:cs typeface="黑体" panose="02010609060101010101" pitchFamily="18" charset="-122"/>
            </a:endParaRPr>
          </a:p>
        </p:txBody>
      </p:sp>
      <p:pic>
        <p:nvPicPr>
          <p:cNvPr id="205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
        <p:nvSpPr>
          <p:cNvPr id="29" name="TextBox 1"/>
          <p:cNvSpPr txBox="1"/>
          <p:nvPr/>
        </p:nvSpPr>
        <p:spPr>
          <a:xfrm>
            <a:off x="2495269" y="3481958"/>
            <a:ext cx="1795363" cy="302647"/>
          </a:xfrm>
          <a:prstGeom prst="rect">
            <a:avLst/>
          </a:prstGeom>
          <a:noFill/>
        </p:spPr>
        <p:txBody>
          <a:bodyPr wrap="none" lIns="0" tIns="0" rIns="0" rtlCol="0">
            <a:spAutoFit/>
          </a:bodyPr>
          <a:lstStyle/>
          <a:p>
            <a:pPr>
              <a:lnSpc>
                <a:spcPts val="2000"/>
              </a:lnSpc>
            </a:pPr>
            <a:r>
              <a:rPr lang="zh-CN" altLang="en-US" sz="2005" dirty="0">
                <a:solidFill>
                  <a:srgbClr val="000000"/>
                </a:solidFill>
                <a:latin typeface="黑体" panose="02010609060101010101" pitchFamily="18" charset="-122"/>
                <a:cs typeface="黑体" panose="02010609060101010101" pitchFamily="18" charset="-122"/>
              </a:rPr>
              <a:t>特定目标类项目</a:t>
            </a:r>
            <a:endParaRPr lang="en-US" altLang="zh-CN" sz="2005" dirty="0">
              <a:solidFill>
                <a:srgbClr val="000000"/>
              </a:solidFill>
              <a:latin typeface="黑体" panose="02010609060101010101" pitchFamily="18" charset="-122"/>
              <a:cs typeface="黑体" panose="02010609060101010101" pitchFamily="18" charset="-122"/>
            </a:endParaRPr>
          </a:p>
        </p:txBody>
      </p:sp>
      <p:sp>
        <p:nvSpPr>
          <p:cNvPr id="30" name="TextBox 1"/>
          <p:cNvSpPr txBox="1"/>
          <p:nvPr/>
        </p:nvSpPr>
        <p:spPr>
          <a:xfrm>
            <a:off x="2479675" y="1974373"/>
            <a:ext cx="1282402" cy="302647"/>
          </a:xfrm>
          <a:prstGeom prst="rect">
            <a:avLst/>
          </a:prstGeom>
          <a:noFill/>
        </p:spPr>
        <p:txBody>
          <a:bodyPr wrap="none" lIns="0" tIns="0" rIns="0" rtlCol="0">
            <a:spAutoFit/>
          </a:bodyPr>
          <a:lstStyle/>
          <a:p>
            <a:pPr>
              <a:lnSpc>
                <a:spcPts val="2000"/>
              </a:lnSpc>
            </a:pPr>
            <a:r>
              <a:rPr lang="zh-CN" altLang="en-US" sz="2005" dirty="0">
                <a:solidFill>
                  <a:srgbClr val="000000"/>
                </a:solidFill>
                <a:latin typeface="黑体" panose="02010609060101010101" pitchFamily="18" charset="-122"/>
                <a:cs typeface="黑体" panose="02010609060101010101" pitchFamily="18" charset="-122"/>
              </a:rPr>
              <a:t>人员类项目</a:t>
            </a:r>
            <a:endParaRPr lang="en-US" altLang="zh-CN" sz="2005" dirty="0">
              <a:solidFill>
                <a:srgbClr val="000000"/>
              </a:solidFill>
              <a:latin typeface="黑体" panose="02010609060101010101" pitchFamily="18" charset="-122"/>
              <a:cs typeface="黑体" panose="02010609060101010101" pitchFamily="18" charset="-122"/>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13</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28700"/>
            <a:ext cx="2872581" cy="392415"/>
          </a:xfrm>
          <a:prstGeom prst="rect">
            <a:avLst/>
          </a:prstGeom>
          <a:noFill/>
        </p:spPr>
        <p:txBody>
          <a:bodyPr wrap="none" lIns="0" tIns="0" rIns="0" rtlCol="0">
            <a:spAutoFit/>
          </a:bodyPr>
          <a:lstStyle/>
          <a:p>
            <a:pPr>
              <a:lnSpc>
                <a:spcPts val="2700"/>
              </a:lnSpc>
            </a:pPr>
            <a:r>
              <a:rPr lang="en-US" altLang="zh-CN" sz="2795" dirty="0">
                <a:solidFill>
                  <a:srgbClr val="003366"/>
                </a:solidFill>
                <a:latin typeface="黑体" panose="02010609060101010101" pitchFamily="18" charset="-122"/>
                <a:cs typeface="黑体" panose="02010609060101010101" pitchFamily="18" charset="-122"/>
              </a:rPr>
              <a:t>一、</a:t>
            </a:r>
            <a:r>
              <a:rPr lang="zh-CN" altLang="en-US" sz="2795" dirty="0">
                <a:solidFill>
                  <a:srgbClr val="003366"/>
                </a:solidFill>
                <a:latin typeface="黑体" panose="02010609060101010101" pitchFamily="18" charset="-122"/>
                <a:cs typeface="黑体" panose="02010609060101010101" pitchFamily="18" charset="-122"/>
              </a:rPr>
              <a:t>预算项目分类</a:t>
            </a:r>
            <a:endParaRPr lang="en-US" altLang="zh-CN" sz="2795" dirty="0">
              <a:solidFill>
                <a:srgbClr val="003366"/>
              </a:solidFill>
              <a:latin typeface="Times New Roman" panose="02020603050405020304" pitchFamily="18" charset="0"/>
              <a:cs typeface="Times New Roman" panose="02020603050405020304" pitchFamily="18" charset="0"/>
            </a:endParaRPr>
          </a:p>
        </p:txBody>
      </p:sp>
      <p:sp>
        <p:nvSpPr>
          <p:cNvPr id="8" name="TextBox 1"/>
          <p:cNvSpPr txBox="1"/>
          <p:nvPr/>
        </p:nvSpPr>
        <p:spPr>
          <a:xfrm>
            <a:off x="736600" y="1854200"/>
            <a:ext cx="190500" cy="1473200"/>
          </a:xfrm>
          <a:prstGeom prst="rect">
            <a:avLst/>
          </a:prstGeom>
          <a:noFill/>
        </p:spPr>
        <p:txBody>
          <a:bodyPr wrap="none" lIns="0" tIns="0" rIns="0" rtlCol="0">
            <a:spAutoFit/>
          </a:bodyPr>
          <a:lstStyle/>
          <a:p>
            <a:pPr>
              <a:lnSpc>
                <a:spcPts val="1700"/>
              </a:lnSpc>
            </a:pPr>
            <a:r>
              <a:rPr lang="en-US" altLang="zh-CN" sz="1600" dirty="0">
                <a:solidFill>
                  <a:srgbClr val="336699"/>
                </a:solidFill>
                <a:latin typeface="Wingdings" panose="05000000000000000000" pitchFamily="18" charset="0"/>
                <a:cs typeface="Wingdings" panose="05000000000000000000" pitchFamily="18" charset="0"/>
              </a:rPr>
              <a:t></a:t>
            </a:r>
            <a:endParaRPr lang="en-US" altLang="zh-CN" sz="1600" dirty="0">
              <a:solidFill>
                <a:srgbClr val="336699"/>
              </a:solidFill>
              <a:latin typeface="Wingdings" panose="05000000000000000000" pitchFamily="18" charset="0"/>
              <a:cs typeface="Wingdings" panose="05000000000000000000" pitchFamily="18" charset="0"/>
            </a:endParaRPr>
          </a:p>
          <a:p>
            <a:pPr>
              <a:lnSpc>
                <a:spcPts val="1000"/>
              </a:lnSpc>
            </a:pPr>
            <a:endParaRPr lang="en-US" altLang="zh-CN" dirty="0">
              <a:solidFill>
                <a:prstClr val="black"/>
              </a:solidFill>
            </a:endParaRPr>
          </a:p>
          <a:p>
            <a:pPr>
              <a:lnSpc>
                <a:spcPts val="2200"/>
              </a:lnSpc>
            </a:pPr>
            <a:r>
              <a:rPr lang="en-US" altLang="zh-CN" sz="1595" dirty="0">
                <a:solidFill>
                  <a:srgbClr val="336699"/>
                </a:solidFill>
                <a:latin typeface="Wingdings" panose="05000000000000000000" pitchFamily="18" charset="0"/>
                <a:cs typeface="Wingdings" panose="05000000000000000000" pitchFamily="18" charset="0"/>
              </a:rPr>
              <a:t></a:t>
            </a:r>
            <a:endParaRPr lang="en-US" altLang="zh-CN" sz="1595" dirty="0">
              <a:solidFill>
                <a:srgbClr val="336699"/>
              </a:solidFill>
              <a:latin typeface="Wingdings" panose="05000000000000000000" pitchFamily="18" charset="0"/>
              <a:cs typeface="Wingdings" panose="05000000000000000000" pitchFamily="18" charset="0"/>
            </a:endParaRPr>
          </a:p>
          <a:p>
            <a:pPr>
              <a:lnSpc>
                <a:spcPts val="1000"/>
              </a:lnSpc>
            </a:pPr>
            <a:endParaRPr lang="en-US" altLang="zh-CN" dirty="0">
              <a:solidFill>
                <a:prstClr val="black"/>
              </a:solidFill>
            </a:endParaRPr>
          </a:p>
          <a:p>
            <a:pPr>
              <a:lnSpc>
                <a:spcPts val="2200"/>
              </a:lnSpc>
            </a:pPr>
            <a:r>
              <a:rPr lang="en-US" altLang="zh-CN" sz="1595" dirty="0">
                <a:solidFill>
                  <a:srgbClr val="336699"/>
                </a:solidFill>
                <a:latin typeface="Wingdings" panose="05000000000000000000" pitchFamily="18" charset="0"/>
                <a:cs typeface="Wingdings" panose="05000000000000000000" pitchFamily="18" charset="0"/>
              </a:rPr>
              <a:t></a:t>
            </a:r>
            <a:endParaRPr lang="en-US" altLang="zh-CN" sz="1595" dirty="0">
              <a:solidFill>
                <a:srgbClr val="336699"/>
              </a:solidFill>
              <a:latin typeface="Wingdings" panose="05000000000000000000" pitchFamily="18" charset="0"/>
              <a:cs typeface="Wingdings" panose="05000000000000000000" pitchFamily="18" charset="0"/>
            </a:endParaRPr>
          </a:p>
          <a:p>
            <a:pPr>
              <a:lnSpc>
                <a:spcPts val="1000"/>
              </a:lnSpc>
            </a:pPr>
            <a:endParaRPr lang="en-US" altLang="zh-CN" dirty="0">
              <a:solidFill>
                <a:prstClr val="black"/>
              </a:solidFill>
            </a:endParaRPr>
          </a:p>
          <a:p>
            <a:pPr>
              <a:lnSpc>
                <a:spcPts val="2300"/>
              </a:lnSpc>
            </a:pPr>
            <a:r>
              <a:rPr lang="en-US" altLang="zh-CN" sz="1600" dirty="0">
                <a:solidFill>
                  <a:srgbClr val="336699"/>
                </a:solidFill>
                <a:latin typeface="Wingdings" panose="05000000000000000000" pitchFamily="18" charset="0"/>
                <a:cs typeface="Wingdings" panose="05000000000000000000" pitchFamily="18" charset="0"/>
              </a:rPr>
              <a:t></a:t>
            </a:r>
            <a:endParaRPr lang="en-US" altLang="zh-CN" sz="16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244601" y="1828800"/>
            <a:ext cx="7296150" cy="1769715"/>
          </a:xfrm>
          <a:prstGeom prst="rect">
            <a:avLst/>
          </a:prstGeom>
          <a:noFill/>
        </p:spPr>
        <p:txBody>
          <a:bodyPr wrap="square" lIns="0" tIns="0" rIns="0" rtlCol="0">
            <a:spAutoFit/>
          </a:bodyPr>
          <a:lstStyle/>
          <a:p>
            <a:r>
              <a:rPr lang="zh-CN" altLang="en-US" sz="1600" dirty="0">
                <a:solidFill>
                  <a:prstClr val="black"/>
                </a:solidFill>
              </a:rPr>
              <a:t>预算管理一体化将政府全部预算支出纳入项目库，在此基础上，按照支出性质和用途将预算项目分为</a:t>
            </a:r>
            <a:r>
              <a:rPr lang="zh-CN" altLang="en-US" sz="1600" b="1" dirty="0">
                <a:solidFill>
                  <a:prstClr val="black"/>
                </a:solidFill>
              </a:rPr>
              <a:t>人员类项目、运转类项目和特定目标类项目</a:t>
            </a:r>
            <a:r>
              <a:rPr lang="zh-CN" altLang="en-US" sz="1600" dirty="0">
                <a:solidFill>
                  <a:prstClr val="black"/>
                </a:solidFill>
              </a:rPr>
              <a:t>三大类。 </a:t>
            </a:r>
            <a:endParaRPr lang="zh-CN" altLang="en-US" sz="1600" dirty="0">
              <a:solidFill>
                <a:prstClr val="black"/>
              </a:solidFill>
            </a:endParaRPr>
          </a:p>
          <a:p>
            <a:r>
              <a:rPr lang="zh-CN" altLang="en-US" sz="1600" dirty="0">
                <a:solidFill>
                  <a:prstClr val="black"/>
                </a:solidFill>
              </a:rPr>
              <a:t>除人员类项目和运转类项目外，其他预算项目作为特定目标类项目管理，包括转移支付项目。 </a:t>
            </a:r>
            <a:endParaRPr lang="zh-CN" altLang="en-US" sz="1600" dirty="0">
              <a:solidFill>
                <a:prstClr val="black"/>
              </a:solidFill>
            </a:endParaRPr>
          </a:p>
          <a:p>
            <a:r>
              <a:rPr lang="zh-CN" altLang="en-US" sz="1600" b="1" dirty="0">
                <a:solidFill>
                  <a:prstClr val="black"/>
                </a:solidFill>
              </a:rPr>
              <a:t>人员类项目支出和运转类项目中的公用经费项目支出</a:t>
            </a:r>
            <a:r>
              <a:rPr lang="zh-CN" altLang="en-US" sz="1600" dirty="0">
                <a:solidFill>
                  <a:prstClr val="black"/>
                </a:solidFill>
              </a:rPr>
              <a:t>对应部门预算中的“基本支出”。</a:t>
            </a:r>
            <a:r>
              <a:rPr lang="zh-CN" altLang="en-US" sz="1600" b="1" dirty="0">
                <a:solidFill>
                  <a:prstClr val="black"/>
                </a:solidFill>
              </a:rPr>
              <a:t>其他运转类项目支出和特定目标类项目支出</a:t>
            </a:r>
            <a:r>
              <a:rPr lang="zh-CN" altLang="en-US" sz="1600" dirty="0">
                <a:solidFill>
                  <a:prstClr val="black"/>
                </a:solidFill>
              </a:rPr>
              <a:t>对应部门预算中的“项目支出”。 </a:t>
            </a:r>
            <a:endParaRPr lang="zh-CN" altLang="en-US" sz="1600" dirty="0">
              <a:solidFill>
                <a:prstClr val="black"/>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2" name="TextBox 1"/>
          <p:cNvSpPr txBox="1"/>
          <p:nvPr/>
        </p:nvSpPr>
        <p:spPr>
          <a:xfrm>
            <a:off x="1219200" y="1778000"/>
            <a:ext cx="6705600" cy="661591"/>
          </a:xfrm>
          <a:prstGeom prst="rect">
            <a:avLst/>
          </a:prstGeom>
          <a:noFill/>
        </p:spPr>
        <p:txBody>
          <a:bodyPr wrap="square" lIns="0" tIns="0" rIns="0" rtlCol="0">
            <a:spAutoFit/>
          </a:bodyPr>
          <a:lstStyle/>
          <a:p>
            <a:pPr algn="ctr">
              <a:lnSpc>
                <a:spcPts val="5200"/>
              </a:lnSpc>
            </a:pPr>
            <a:r>
              <a:rPr lang="en-US" altLang="zh-CN" sz="3995" b="1" dirty="0" err="1">
                <a:solidFill>
                  <a:srgbClr val="003366"/>
                </a:solidFill>
                <a:latin typeface="微软雅黑" panose="020B0503020204020204" pitchFamily="34" charset="-122"/>
                <a:cs typeface="微软雅黑" panose="020B0503020204020204" pitchFamily="34" charset="-122"/>
              </a:rPr>
              <a:t>预算编制</a:t>
            </a:r>
            <a:endParaRPr lang="en-US" altLang="zh-CN" sz="3995" b="1" dirty="0">
              <a:solidFill>
                <a:srgbClr val="003366"/>
              </a:solidFill>
              <a:latin typeface="微软雅黑" panose="020B0503020204020204" pitchFamily="34" charset="-122"/>
              <a:cs typeface="微软雅黑" panose="020B0503020204020204" pitchFamily="34" charset="-122"/>
            </a:endParaRPr>
          </a:p>
        </p:txBody>
      </p:sp>
      <p:pic>
        <p:nvPicPr>
          <p:cNvPr id="16" name="Picture 3" descr="C:\Users\ZZ-ZHB-LISHUCHEN\Desktop\464057659.jpg"/>
          <p:cNvPicPr>
            <a:picLocks noChangeAspect="1" noChangeArrowheads="1"/>
          </p:cNvPicPr>
          <p:nvPr/>
        </p:nvPicPr>
        <p:blipFill>
          <a:blip r:embed="rId1" cstate="print"/>
          <a:srcRect/>
          <a:stretch>
            <a:fillRect/>
          </a:stretch>
        </p:blipFill>
        <p:spPr bwMode="auto">
          <a:xfrm>
            <a:off x="0" y="1"/>
            <a:ext cx="9144000" cy="1047749"/>
          </a:xfrm>
          <a:prstGeom prst="rect">
            <a:avLst/>
          </a:prstGeom>
          <a:noFill/>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1538287" y="2056752"/>
            <a:ext cx="6286500" cy="44450"/>
          </a:xfrm>
          <a:custGeom>
            <a:avLst/>
            <a:gdLst>
              <a:gd name="connsiteX0" fmla="*/ 11112 w 6286500"/>
              <a:gd name="connsiteY0" fmla="*/ 11112 h 44450"/>
              <a:gd name="connsiteX1" fmla="*/ 6275387 w 6286500"/>
              <a:gd name="connsiteY1" fmla="*/ 11112 h 44450"/>
            </a:gdLst>
            <a:ahLst/>
            <a:cxnLst>
              <a:cxn ang="0">
                <a:pos x="connsiteX0" y="connsiteY0"/>
              </a:cxn>
              <a:cxn ang="1">
                <a:pos x="connsiteX1" y="connsiteY1"/>
              </a:cxn>
            </a:cxnLst>
            <a:rect l="l" t="t" r="r" b="b"/>
            <a:pathLst>
              <a:path w="6286500" h="44450">
                <a:moveTo>
                  <a:pt x="11112" y="11112"/>
                </a:moveTo>
                <a:lnTo>
                  <a:pt x="6275387"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1954529" y="2155774"/>
            <a:ext cx="5859145" cy="263626"/>
          </a:xfrm>
          <a:custGeom>
            <a:avLst/>
            <a:gdLst>
              <a:gd name="connsiteX0" fmla="*/ 0 w 5859145"/>
              <a:gd name="connsiteY0" fmla="*/ 263626 h 263626"/>
              <a:gd name="connsiteX1" fmla="*/ 5859145 w 5859145"/>
              <a:gd name="connsiteY1" fmla="*/ 263626 h 263626"/>
              <a:gd name="connsiteX2" fmla="*/ 5859145 w 5859145"/>
              <a:gd name="connsiteY2" fmla="*/ 0 h 263626"/>
              <a:gd name="connsiteX3" fmla="*/ 0 w 5859145"/>
              <a:gd name="connsiteY3" fmla="*/ 0 h 263626"/>
              <a:gd name="connsiteX4" fmla="*/ 0 w 5859145"/>
              <a:gd name="connsiteY4" fmla="*/ 263626 h 26362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59145" h="263626">
                <a:moveTo>
                  <a:pt x="0" y="263626"/>
                </a:moveTo>
                <a:lnTo>
                  <a:pt x="5859145" y="263626"/>
                </a:lnTo>
                <a:lnTo>
                  <a:pt x="5859145" y="0"/>
                </a:lnTo>
                <a:lnTo>
                  <a:pt x="0" y="0"/>
                </a:lnTo>
                <a:lnTo>
                  <a:pt x="0" y="263626"/>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Freeform 3"/>
          <p:cNvSpPr/>
          <p:nvPr/>
        </p:nvSpPr>
        <p:spPr>
          <a:xfrm>
            <a:off x="1549400" y="1962150"/>
            <a:ext cx="339940" cy="278815"/>
          </a:xfrm>
          <a:custGeom>
            <a:avLst/>
            <a:gdLst>
              <a:gd name="connsiteX0" fmla="*/ 0 w 339940"/>
              <a:gd name="connsiteY0" fmla="*/ 278815 h 278815"/>
              <a:gd name="connsiteX1" fmla="*/ 339940 w 339940"/>
              <a:gd name="connsiteY1" fmla="*/ 278815 h 278815"/>
              <a:gd name="connsiteX2" fmla="*/ 339940 w 339940"/>
              <a:gd name="connsiteY2" fmla="*/ 0 h 278815"/>
              <a:gd name="connsiteX3" fmla="*/ 0 w 339940"/>
              <a:gd name="connsiteY3" fmla="*/ 0 h 278815"/>
              <a:gd name="connsiteX4" fmla="*/ 0 w 339940"/>
              <a:gd name="connsiteY4" fmla="*/ 278815 h 278815"/>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339940" h="278815">
                <a:moveTo>
                  <a:pt x="0" y="278815"/>
                </a:moveTo>
                <a:lnTo>
                  <a:pt x="339940" y="278815"/>
                </a:lnTo>
                <a:lnTo>
                  <a:pt x="339940" y="0"/>
                </a:lnTo>
                <a:lnTo>
                  <a:pt x="0" y="0"/>
                </a:lnTo>
                <a:lnTo>
                  <a:pt x="0" y="278815"/>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Freeform 3"/>
          <p:cNvSpPr/>
          <p:nvPr/>
        </p:nvSpPr>
        <p:spPr>
          <a:xfrm>
            <a:off x="1536763" y="2560307"/>
            <a:ext cx="6262623" cy="44450"/>
          </a:xfrm>
          <a:custGeom>
            <a:avLst/>
            <a:gdLst>
              <a:gd name="connsiteX0" fmla="*/ 11112 w 6262623"/>
              <a:gd name="connsiteY0" fmla="*/ 11112 h 44450"/>
              <a:gd name="connsiteX1" fmla="*/ 6251511 w 6262623"/>
              <a:gd name="connsiteY1" fmla="*/ 11112 h 44450"/>
            </a:gdLst>
            <a:ahLst/>
            <a:cxnLst>
              <a:cxn ang="0">
                <a:pos x="connsiteX0" y="connsiteY0"/>
              </a:cxn>
              <a:cxn ang="1">
                <a:pos x="connsiteX1" y="connsiteY1"/>
              </a:cxn>
            </a:cxnLst>
            <a:rect l="l" t="t" r="r" b="b"/>
            <a:pathLst>
              <a:path w="6262623" h="44450">
                <a:moveTo>
                  <a:pt x="11112" y="11112"/>
                </a:moveTo>
                <a:lnTo>
                  <a:pt x="6251511"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1" name="Freeform 3"/>
          <p:cNvSpPr/>
          <p:nvPr/>
        </p:nvSpPr>
        <p:spPr>
          <a:xfrm>
            <a:off x="1951354" y="2659684"/>
            <a:ext cx="5836920" cy="264541"/>
          </a:xfrm>
          <a:custGeom>
            <a:avLst/>
            <a:gdLst>
              <a:gd name="connsiteX0" fmla="*/ 0 w 5836920"/>
              <a:gd name="connsiteY0" fmla="*/ 264541 h 264541"/>
              <a:gd name="connsiteX1" fmla="*/ 5836920 w 5836920"/>
              <a:gd name="connsiteY1" fmla="*/ 264541 h 264541"/>
              <a:gd name="connsiteX2" fmla="*/ 5836920 w 5836920"/>
              <a:gd name="connsiteY2" fmla="*/ 0 h 264541"/>
              <a:gd name="connsiteX3" fmla="*/ 0 w 5836920"/>
              <a:gd name="connsiteY3" fmla="*/ 0 h 264541"/>
              <a:gd name="connsiteX4" fmla="*/ 0 w 5836920"/>
              <a:gd name="connsiteY4" fmla="*/ 264541 h 26454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36920" h="264541">
                <a:moveTo>
                  <a:pt x="0" y="264541"/>
                </a:moveTo>
                <a:lnTo>
                  <a:pt x="5836920" y="264541"/>
                </a:lnTo>
                <a:lnTo>
                  <a:pt x="5836920" y="0"/>
                </a:lnTo>
                <a:lnTo>
                  <a:pt x="0" y="0"/>
                </a:lnTo>
                <a:lnTo>
                  <a:pt x="0" y="264541"/>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Freeform 3"/>
          <p:cNvSpPr/>
          <p:nvPr/>
        </p:nvSpPr>
        <p:spPr>
          <a:xfrm>
            <a:off x="1547875" y="2465502"/>
            <a:ext cx="338645" cy="279780"/>
          </a:xfrm>
          <a:custGeom>
            <a:avLst/>
            <a:gdLst>
              <a:gd name="connsiteX0" fmla="*/ 0 w 338645"/>
              <a:gd name="connsiteY0" fmla="*/ 279780 h 279780"/>
              <a:gd name="connsiteX1" fmla="*/ 338645 w 338645"/>
              <a:gd name="connsiteY1" fmla="*/ 279780 h 279780"/>
              <a:gd name="connsiteX2" fmla="*/ 338645 w 338645"/>
              <a:gd name="connsiteY2" fmla="*/ 0 h 279780"/>
              <a:gd name="connsiteX3" fmla="*/ 0 w 338645"/>
              <a:gd name="connsiteY3" fmla="*/ 0 h 279780"/>
              <a:gd name="connsiteX4" fmla="*/ 0 w 338645"/>
              <a:gd name="connsiteY4" fmla="*/ 279780 h 2797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338645" h="279780">
                <a:moveTo>
                  <a:pt x="0" y="279780"/>
                </a:moveTo>
                <a:lnTo>
                  <a:pt x="338645" y="279780"/>
                </a:lnTo>
                <a:lnTo>
                  <a:pt x="338645" y="0"/>
                </a:lnTo>
                <a:lnTo>
                  <a:pt x="0" y="0"/>
                </a:lnTo>
                <a:lnTo>
                  <a:pt x="0" y="27978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white"/>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4</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5" name="TextBox 1"/>
          <p:cNvSpPr txBox="1"/>
          <p:nvPr/>
        </p:nvSpPr>
        <p:spPr>
          <a:xfrm>
            <a:off x="762000" y="850900"/>
            <a:ext cx="965200" cy="622300"/>
          </a:xfrm>
          <a:prstGeom prst="rect">
            <a:avLst/>
          </a:prstGeom>
          <a:noFill/>
        </p:spPr>
        <p:txBody>
          <a:bodyPr wrap="none" lIns="0" tIns="0" rIns="0" rtlCol="0">
            <a:spAutoFit/>
          </a:bodyPr>
          <a:lstStyle/>
          <a:p>
            <a:pPr marL="0" marR="0" lvl="0" indent="0" algn="l" defTabSz="914400" rtl="0" eaLnBrk="1" fontAlgn="auto" latinLnBrk="0" hangingPunct="1">
              <a:lnSpc>
                <a:spcPts val="4900"/>
              </a:lnSpc>
              <a:spcBef>
                <a:spcPts val="0"/>
              </a:spcBef>
              <a:spcAft>
                <a:spcPts val="0"/>
              </a:spcAft>
              <a:buClrTx/>
              <a:buSzTx/>
              <a:buFontTx/>
              <a:buNone/>
              <a:defRPr/>
            </a:pPr>
            <a:r>
              <a:rPr kumimoji="0" lang="en-US" altLang="zh-CN" sz="380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目录</a:t>
            </a:r>
            <a:endParaRPr kumimoji="0" lang="en-US" altLang="zh-CN" sz="380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26" name="TextBox 1"/>
          <p:cNvSpPr txBox="1"/>
          <p:nvPr/>
        </p:nvSpPr>
        <p:spPr>
          <a:xfrm>
            <a:off x="2044700" y="2222551"/>
            <a:ext cx="2857500" cy="698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政府预算、部门预算和单位预算</a:t>
            </a:r>
            <a:endParaRPr kumimoji="0" lang="en-US" altLang="zh-CN" sz="16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600"/>
              </a:lnSpc>
              <a:spcBef>
                <a:spcPts val="0"/>
              </a:spcBef>
              <a:spcAft>
                <a:spcPts val="0"/>
              </a:spcAft>
              <a:buClrTx/>
              <a:buSzTx/>
              <a:buFontTx/>
              <a:buNone/>
              <a:tabLst>
                <a:tab pos="469900" algn="l"/>
              </a:tabLst>
              <a:defRPr/>
            </a:pPr>
            <a:r>
              <a:rPr kumimoji="0" lang="en-US" altLang="zh-CN" sz="1400" b="0" i="0" u="none" strike="noStrike" kern="1200" cap="none" spc="0" normalizeH="0" baseline="0" noProof="0" dirty="0" err="1">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rPr>
              <a:t>部门预算和单位预算编制</a:t>
            </a:r>
            <a:endParaRPr kumimoji="0" lang="en-US" altLang="zh-CN" sz="1400" b="0" i="0" u="none" strike="noStrike" kern="1200" cap="none" spc="0" normalizeH="0" baseline="0" noProof="0" dirty="0">
              <a:ln>
                <a:noFill/>
              </a:ln>
              <a:solidFill>
                <a:srgbClr val="00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7" name="TextBox 1"/>
          <p:cNvSpPr txBox="1"/>
          <p:nvPr/>
        </p:nvSpPr>
        <p:spPr>
          <a:xfrm>
            <a:off x="1612900" y="2038350"/>
            <a:ext cx="203200" cy="698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一</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二</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30" name="TextBox 1"/>
          <p:cNvSpPr txBox="1"/>
          <p:nvPr/>
        </p:nvSpPr>
        <p:spPr>
          <a:xfrm>
            <a:off x="1612900" y="3238500"/>
            <a:ext cx="205184" cy="1068178"/>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四</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五</a:t>
            </a:r>
            <a:endParaRPr kumimoji="0" lang="en-US" altLang="zh-CN" sz="1600"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pic>
        <p:nvPicPr>
          <p:cNvPr id="32"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Freeform 3"/>
          <p:cNvSpPr/>
          <p:nvPr/>
        </p:nvSpPr>
        <p:spPr>
          <a:xfrm>
            <a:off x="2112581" y="1775650"/>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Freeform 3"/>
          <p:cNvSpPr/>
          <p:nvPr/>
        </p:nvSpPr>
        <p:spPr>
          <a:xfrm>
            <a:off x="2473070" y="1912683"/>
            <a:ext cx="5053076" cy="377380"/>
          </a:xfrm>
          <a:custGeom>
            <a:avLst/>
            <a:gdLst>
              <a:gd name="connsiteX0" fmla="*/ 0 w 5053076"/>
              <a:gd name="connsiteY0" fmla="*/ 377380 h 377380"/>
              <a:gd name="connsiteX1" fmla="*/ 5053075 w 5053076"/>
              <a:gd name="connsiteY1" fmla="*/ 377380 h 377380"/>
              <a:gd name="connsiteX2" fmla="*/ 5053075 w 5053076"/>
              <a:gd name="connsiteY2" fmla="*/ 0 h 377380"/>
              <a:gd name="connsiteX3" fmla="*/ 0 w 5053076"/>
              <a:gd name="connsiteY3" fmla="*/ 0 h 377380"/>
              <a:gd name="connsiteX4" fmla="*/ 0 w 5053076"/>
              <a:gd name="connsiteY4" fmla="*/ 377380 h 37738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77380">
                <a:moveTo>
                  <a:pt x="0" y="377380"/>
                </a:moveTo>
                <a:lnTo>
                  <a:pt x="5053075" y="377380"/>
                </a:lnTo>
                <a:lnTo>
                  <a:pt x="5053075" y="0"/>
                </a:lnTo>
                <a:lnTo>
                  <a:pt x="0" y="0"/>
                </a:lnTo>
                <a:lnTo>
                  <a:pt x="0" y="377380"/>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3"/>
          <p:cNvSpPr/>
          <p:nvPr/>
        </p:nvSpPr>
        <p:spPr>
          <a:xfrm>
            <a:off x="2123694" y="1635683"/>
            <a:ext cx="293166" cy="399110"/>
          </a:xfrm>
          <a:custGeom>
            <a:avLst/>
            <a:gdLst>
              <a:gd name="connsiteX0" fmla="*/ 0 w 293166"/>
              <a:gd name="connsiteY0" fmla="*/ 399110 h 399110"/>
              <a:gd name="connsiteX1" fmla="*/ 293166 w 293166"/>
              <a:gd name="connsiteY1" fmla="*/ 399110 h 399110"/>
              <a:gd name="connsiteX2" fmla="*/ 293166 w 293166"/>
              <a:gd name="connsiteY2" fmla="*/ 0 h 399110"/>
              <a:gd name="connsiteX3" fmla="*/ 0 w 293166"/>
              <a:gd name="connsiteY3" fmla="*/ 0 h 399110"/>
              <a:gd name="connsiteX4" fmla="*/ 0 w 293166"/>
              <a:gd name="connsiteY4" fmla="*/ 399110 h 3991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99110">
                <a:moveTo>
                  <a:pt x="0" y="399110"/>
                </a:moveTo>
                <a:lnTo>
                  <a:pt x="293166" y="399110"/>
                </a:lnTo>
                <a:lnTo>
                  <a:pt x="293166" y="0"/>
                </a:lnTo>
                <a:lnTo>
                  <a:pt x="0" y="0"/>
                </a:lnTo>
                <a:lnTo>
                  <a:pt x="0" y="3991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Freeform 3"/>
          <p:cNvSpPr/>
          <p:nvPr/>
        </p:nvSpPr>
        <p:spPr>
          <a:xfrm>
            <a:off x="2119185" y="2503233"/>
            <a:ext cx="5424678" cy="44450"/>
          </a:xfrm>
          <a:custGeom>
            <a:avLst/>
            <a:gdLst>
              <a:gd name="connsiteX0" fmla="*/ 11112 w 5424678"/>
              <a:gd name="connsiteY0" fmla="*/ 11112 h 44450"/>
              <a:gd name="connsiteX1" fmla="*/ 5413565 w 5424678"/>
              <a:gd name="connsiteY1" fmla="*/ 11112 h 44450"/>
            </a:gdLst>
            <a:ahLst/>
            <a:cxnLst>
              <a:cxn ang="0">
                <a:pos x="connsiteX0" y="connsiteY0"/>
              </a:cxn>
              <a:cxn ang="1">
                <a:pos x="connsiteX1" y="connsiteY1"/>
              </a:cxn>
            </a:cxnLst>
            <a:rect l="l" t="t" r="r" b="b"/>
            <a:pathLst>
              <a:path w="5424678" h="44450">
                <a:moveTo>
                  <a:pt x="11112" y="11112"/>
                </a:moveTo>
                <a:lnTo>
                  <a:pt x="5413565"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Freeform 3"/>
          <p:cNvSpPr/>
          <p:nvPr/>
        </p:nvSpPr>
        <p:spPr>
          <a:xfrm>
            <a:off x="2479675" y="2636824"/>
            <a:ext cx="5053076" cy="366979"/>
          </a:xfrm>
          <a:custGeom>
            <a:avLst/>
            <a:gdLst>
              <a:gd name="connsiteX0" fmla="*/ 0 w 5053076"/>
              <a:gd name="connsiteY0" fmla="*/ 366979 h 366979"/>
              <a:gd name="connsiteX1" fmla="*/ 5053076 w 5053076"/>
              <a:gd name="connsiteY1" fmla="*/ 366979 h 366979"/>
              <a:gd name="connsiteX2" fmla="*/ 5053076 w 5053076"/>
              <a:gd name="connsiteY2" fmla="*/ 0 h 366979"/>
              <a:gd name="connsiteX3" fmla="*/ 0 w 5053076"/>
              <a:gd name="connsiteY3" fmla="*/ 0 h 366979"/>
              <a:gd name="connsiteX4" fmla="*/ 0 w 5053076"/>
              <a:gd name="connsiteY4" fmla="*/ 366979 h 36697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053076" h="366979">
                <a:moveTo>
                  <a:pt x="0" y="366979"/>
                </a:moveTo>
                <a:lnTo>
                  <a:pt x="5053076" y="366979"/>
                </a:lnTo>
                <a:lnTo>
                  <a:pt x="5053076" y="0"/>
                </a:lnTo>
                <a:lnTo>
                  <a:pt x="0" y="0"/>
                </a:lnTo>
                <a:lnTo>
                  <a:pt x="0" y="366979"/>
                </a:lnTo>
              </a:path>
            </a:pathLst>
          </a:custGeom>
          <a:solidFill>
            <a:srgbClr val="A3C2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Freeform 3"/>
          <p:cNvSpPr/>
          <p:nvPr/>
        </p:nvSpPr>
        <p:spPr>
          <a:xfrm>
            <a:off x="2130298" y="2367407"/>
            <a:ext cx="293166" cy="388111"/>
          </a:xfrm>
          <a:custGeom>
            <a:avLst/>
            <a:gdLst>
              <a:gd name="connsiteX0" fmla="*/ 0 w 293166"/>
              <a:gd name="connsiteY0" fmla="*/ 388111 h 388111"/>
              <a:gd name="connsiteX1" fmla="*/ 293166 w 293166"/>
              <a:gd name="connsiteY1" fmla="*/ 388111 h 388111"/>
              <a:gd name="connsiteX2" fmla="*/ 293166 w 293166"/>
              <a:gd name="connsiteY2" fmla="*/ 0 h 388111"/>
              <a:gd name="connsiteX3" fmla="*/ 0 w 293166"/>
              <a:gd name="connsiteY3" fmla="*/ 0 h 388111"/>
              <a:gd name="connsiteX4" fmla="*/ 0 w 293166"/>
              <a:gd name="connsiteY4" fmla="*/ 388111 h 38811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293166" h="388111">
                <a:moveTo>
                  <a:pt x="0" y="388111"/>
                </a:moveTo>
                <a:lnTo>
                  <a:pt x="293166" y="388111"/>
                </a:lnTo>
                <a:lnTo>
                  <a:pt x="293166" y="0"/>
                </a:lnTo>
                <a:lnTo>
                  <a:pt x="0" y="0"/>
                </a:lnTo>
                <a:lnTo>
                  <a:pt x="0" y="388111"/>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1"/>
          <p:cNvSpPr txBox="1"/>
          <p:nvPr/>
        </p:nvSpPr>
        <p:spPr>
          <a:xfrm>
            <a:off x="8458200" y="4953000"/>
            <a:ext cx="63500" cy="127000"/>
          </a:xfrm>
          <a:prstGeom prst="rect">
            <a:avLst/>
          </a:prstGeom>
          <a:noFill/>
        </p:spPr>
        <p:txBody>
          <a:bodyPr wrap="none" lIns="0" tIns="0" rIns="0" rtlCol="0">
            <a:spAutoFit/>
          </a:bodyPr>
          <a:lstStyle/>
          <a:p>
            <a:pPr>
              <a:lnSpc>
                <a:spcPts val="1000"/>
              </a:lnSpc>
            </a:pPr>
            <a:r>
              <a:rPr lang="en-US" altLang="zh-CN" sz="900" dirty="0">
                <a:solidFill>
                  <a:srgbClr val="003366"/>
                </a:solidFill>
                <a:latin typeface="Times New Roman" panose="02020603050405020304" pitchFamily="18" charset="0"/>
                <a:cs typeface="Times New Roman" panose="02020603050405020304" pitchFamily="18" charset="0"/>
              </a:rPr>
              <a:t>2</a:t>
            </a:r>
            <a:endParaRPr lang="en-US" altLang="zh-CN" sz="900" dirty="0">
              <a:solidFill>
                <a:srgbClr val="003366"/>
              </a:solidFill>
              <a:latin typeface="Times New Roman" panose="02020603050405020304" pitchFamily="18" charset="0"/>
              <a:cs typeface="Times New Roman" panose="02020603050405020304" pitchFamily="18" charset="0"/>
            </a:endParaRPr>
          </a:p>
        </p:txBody>
      </p:sp>
      <p:sp>
        <p:nvSpPr>
          <p:cNvPr id="16" name="TextBox 1"/>
          <p:cNvSpPr txBox="1"/>
          <p:nvPr/>
        </p:nvSpPr>
        <p:spPr>
          <a:xfrm>
            <a:off x="762000" y="774700"/>
            <a:ext cx="609600" cy="393700"/>
          </a:xfrm>
          <a:prstGeom prst="rect">
            <a:avLst/>
          </a:prstGeom>
          <a:noFill/>
        </p:spPr>
        <p:txBody>
          <a:bodyPr wrap="none" lIns="0" tIns="0" rIns="0" rtlCol="0">
            <a:spAutoFit/>
          </a:bodyPr>
          <a:lstStyle/>
          <a:p>
            <a:pPr>
              <a:lnSpc>
                <a:spcPts val="3100"/>
              </a:lnSpc>
            </a:pPr>
            <a:r>
              <a:rPr lang="en-US" altLang="zh-CN" sz="2400" b="1" dirty="0">
                <a:solidFill>
                  <a:srgbClr val="003366"/>
                </a:solidFill>
                <a:latin typeface="微软雅黑" panose="020B0503020204020204" pitchFamily="34" charset="-122"/>
                <a:cs typeface="微软雅黑" panose="020B0503020204020204" pitchFamily="34" charset="-122"/>
              </a:rPr>
              <a:t>目录</a:t>
            </a:r>
            <a:endParaRPr lang="en-US" altLang="zh-CN" sz="2400" b="1" dirty="0">
              <a:solidFill>
                <a:srgbClr val="003366"/>
              </a:solidFill>
              <a:latin typeface="微软雅黑" panose="020B0503020204020204" pitchFamily="34" charset="-122"/>
              <a:cs typeface="微软雅黑" panose="020B0503020204020204" pitchFamily="34" charset="-122"/>
            </a:endParaRPr>
          </a:p>
        </p:txBody>
      </p:sp>
      <p:sp>
        <p:nvSpPr>
          <p:cNvPr id="17" name="TextBox 1"/>
          <p:cNvSpPr txBox="1"/>
          <p:nvPr/>
        </p:nvSpPr>
        <p:spPr>
          <a:xfrm>
            <a:off x="2159000" y="17526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一</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18" name="TextBox 1"/>
          <p:cNvSpPr txBox="1"/>
          <p:nvPr/>
        </p:nvSpPr>
        <p:spPr>
          <a:xfrm>
            <a:off x="2171700" y="2476500"/>
            <a:ext cx="203200" cy="203200"/>
          </a:xfrm>
          <a:prstGeom prst="rect">
            <a:avLst/>
          </a:prstGeom>
          <a:noFill/>
        </p:spPr>
        <p:txBody>
          <a:bodyPr wrap="none" lIns="0" tIns="0" rIns="0" rtlCol="0">
            <a:spAutoFit/>
          </a:bodyPr>
          <a:lstStyle/>
          <a:p>
            <a:pPr>
              <a:lnSpc>
                <a:spcPts val="1600"/>
              </a:lnSpc>
            </a:pPr>
            <a:r>
              <a:rPr lang="en-US" altLang="zh-CN" sz="1655" dirty="0">
                <a:solidFill>
                  <a:srgbClr val="FFFFFF"/>
                </a:solidFill>
                <a:latin typeface="黑体" panose="02010609060101010101" pitchFamily="18" charset="-122"/>
                <a:cs typeface="黑体" panose="02010609060101010101" pitchFamily="18" charset="-122"/>
              </a:rPr>
              <a:t>二</a:t>
            </a:r>
            <a:endParaRPr lang="en-US" altLang="zh-CN" sz="1655" dirty="0">
              <a:solidFill>
                <a:srgbClr val="FFFFFF"/>
              </a:solidFill>
              <a:latin typeface="黑体" panose="02010609060101010101" pitchFamily="18" charset="-122"/>
              <a:cs typeface="黑体" panose="02010609060101010101" pitchFamily="18" charset="-122"/>
            </a:endParaRPr>
          </a:p>
        </p:txBody>
      </p:sp>
      <p:sp>
        <p:nvSpPr>
          <p:cNvPr id="19" name="TextBox 1"/>
          <p:cNvSpPr txBox="1"/>
          <p:nvPr/>
        </p:nvSpPr>
        <p:spPr>
          <a:xfrm>
            <a:off x="2476500" y="2717800"/>
            <a:ext cx="2821285" cy="302647"/>
          </a:xfrm>
          <a:prstGeom prst="rect">
            <a:avLst/>
          </a:prstGeom>
          <a:noFill/>
        </p:spPr>
        <p:txBody>
          <a:bodyPr wrap="none" lIns="0" tIns="0" rIns="0" rtlCol="0">
            <a:spAutoFit/>
          </a:bodyPr>
          <a:lstStyle/>
          <a:p>
            <a:pPr>
              <a:lnSpc>
                <a:spcPts val="2000"/>
              </a:lnSpc>
            </a:pPr>
            <a:r>
              <a:rPr lang="zh-CN" altLang="en-US" sz="2005" dirty="0">
                <a:solidFill>
                  <a:srgbClr val="000000"/>
                </a:solidFill>
                <a:latin typeface="黑体" panose="02010609060101010101" pitchFamily="18" charset="-122"/>
                <a:cs typeface="黑体" panose="02010609060101010101" pitchFamily="18" charset="-122"/>
              </a:rPr>
              <a:t>基础信息管理的主要内容</a:t>
            </a:r>
            <a:endParaRPr lang="en-US" altLang="zh-CN" sz="2005" dirty="0">
              <a:solidFill>
                <a:srgbClr val="000000"/>
              </a:solidFill>
              <a:latin typeface="黑体" panose="02010609060101010101" pitchFamily="18" charset="-122"/>
              <a:cs typeface="黑体" panose="02010609060101010101" pitchFamily="18" charset="-122"/>
            </a:endParaRPr>
          </a:p>
        </p:txBody>
      </p:sp>
      <p:sp>
        <p:nvSpPr>
          <p:cNvPr id="21" name="TextBox 1"/>
          <p:cNvSpPr txBox="1"/>
          <p:nvPr/>
        </p:nvSpPr>
        <p:spPr>
          <a:xfrm>
            <a:off x="2476500" y="1993900"/>
            <a:ext cx="2051844" cy="302647"/>
          </a:xfrm>
          <a:prstGeom prst="rect">
            <a:avLst/>
          </a:prstGeom>
          <a:noFill/>
        </p:spPr>
        <p:txBody>
          <a:bodyPr wrap="none" lIns="0" tIns="0" rIns="0" rtlCol="0">
            <a:spAutoFit/>
          </a:bodyPr>
          <a:lstStyle/>
          <a:p>
            <a:pPr>
              <a:lnSpc>
                <a:spcPts val="2000"/>
              </a:lnSpc>
            </a:pPr>
            <a:r>
              <a:rPr lang="zh-CN" altLang="en-US" sz="2005" dirty="0">
                <a:solidFill>
                  <a:srgbClr val="000000"/>
                </a:solidFill>
                <a:latin typeface="黑体" panose="02010609060101010101" pitchFamily="18" charset="-122"/>
                <a:cs typeface="黑体" panose="02010609060101010101" pitchFamily="18" charset="-122"/>
              </a:rPr>
              <a:t>基础信息管理概述</a:t>
            </a:r>
            <a:endParaRPr lang="en-US" altLang="zh-CN" sz="2005" dirty="0">
              <a:solidFill>
                <a:srgbClr val="000000"/>
              </a:solidFill>
              <a:latin typeface="黑体" panose="02010609060101010101" pitchFamily="18" charset="-122"/>
              <a:cs typeface="黑体" panose="02010609060101010101" pitchFamily="18" charset="-122"/>
            </a:endParaRPr>
          </a:p>
        </p:txBody>
      </p:sp>
      <p:pic>
        <p:nvPicPr>
          <p:cNvPr id="205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8343900" y="4724400"/>
            <a:ext cx="889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5</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TextBox 1"/>
          <p:cNvSpPr txBox="1"/>
          <p:nvPr/>
        </p:nvSpPr>
        <p:spPr>
          <a:xfrm>
            <a:off x="800100" y="1943100"/>
            <a:ext cx="7721600" cy="533400"/>
          </a:xfrm>
          <a:prstGeom prst="rect">
            <a:avLst/>
          </a:prstGeom>
          <a:noFill/>
        </p:spPr>
        <p:txBody>
          <a:bodyPr wrap="none" lIns="0" tIns="0" rIns="0" rtlCol="0">
            <a:spAutoFit/>
          </a:bodyPr>
          <a:lstStyle/>
          <a:p>
            <a:pPr marL="0" marR="0" lvl="0" indent="0" algn="l" defTabSz="914400" rtl="0" eaLnBrk="1" fontAlgn="auto" latinLnBrk="0" hangingPunct="1">
              <a:lnSpc>
                <a:spcPts val="4200"/>
              </a:lnSpc>
              <a:spcBef>
                <a:spcPts val="0"/>
              </a:spcBef>
              <a:spcAft>
                <a:spcPts val="0"/>
              </a:spcAft>
              <a:buClrTx/>
              <a:buSzTx/>
              <a:buFontTx/>
              <a:buNone/>
              <a:defRPr/>
            </a:pPr>
            <a:r>
              <a:rPr kumimoji="0" lang="en-US" altLang="zh-CN" sz="320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第一部分：政府预算、部门预算和单位预算</a:t>
            </a:r>
            <a:endParaRPr kumimoji="0" lang="en-US" altLang="zh-CN" sz="320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1536255" y="1963483"/>
            <a:ext cx="6633082" cy="44450"/>
          </a:xfrm>
          <a:custGeom>
            <a:avLst/>
            <a:gdLst>
              <a:gd name="connsiteX0" fmla="*/ 11112 w 6633082"/>
              <a:gd name="connsiteY0" fmla="*/ 11112 h 44450"/>
              <a:gd name="connsiteX1" fmla="*/ 6621970 w 6633082"/>
              <a:gd name="connsiteY1" fmla="*/ 11112 h 44450"/>
            </a:gdLst>
            <a:ahLst/>
            <a:cxnLst>
              <a:cxn ang="0">
                <a:pos x="connsiteX0" y="connsiteY0"/>
              </a:cxn>
              <a:cxn ang="1">
                <a:pos x="connsiteX1" y="connsiteY1"/>
              </a:cxn>
            </a:cxnLst>
            <a:rect l="l" t="t" r="r" b="b"/>
            <a:pathLst>
              <a:path w="6633082" h="44450">
                <a:moveTo>
                  <a:pt x="11112" y="11112"/>
                </a:moveTo>
                <a:lnTo>
                  <a:pt x="662197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1974850" y="2177999"/>
            <a:ext cx="6183376" cy="609650"/>
          </a:xfrm>
          <a:custGeom>
            <a:avLst/>
            <a:gdLst>
              <a:gd name="connsiteX0" fmla="*/ 0 w 6183376"/>
              <a:gd name="connsiteY0" fmla="*/ 609650 h 609650"/>
              <a:gd name="connsiteX1" fmla="*/ 6183376 w 6183376"/>
              <a:gd name="connsiteY1" fmla="*/ 609650 h 609650"/>
              <a:gd name="connsiteX2" fmla="*/ 6183376 w 6183376"/>
              <a:gd name="connsiteY2" fmla="*/ 0 h 609650"/>
              <a:gd name="connsiteX3" fmla="*/ 0 w 6183376"/>
              <a:gd name="connsiteY3" fmla="*/ 0 h 609650"/>
              <a:gd name="connsiteX4" fmla="*/ 0 w 6183376"/>
              <a:gd name="connsiteY4" fmla="*/ 609650 h 60965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83376" h="609650">
                <a:moveTo>
                  <a:pt x="0" y="609650"/>
                </a:moveTo>
                <a:lnTo>
                  <a:pt x="6183376" y="609650"/>
                </a:lnTo>
                <a:lnTo>
                  <a:pt x="6183376" y="0"/>
                </a:lnTo>
                <a:lnTo>
                  <a:pt x="0" y="0"/>
                </a:lnTo>
                <a:lnTo>
                  <a:pt x="0" y="609650"/>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Freeform 3"/>
          <p:cNvSpPr/>
          <p:nvPr/>
        </p:nvSpPr>
        <p:spPr>
          <a:xfrm>
            <a:off x="1409700" y="1730336"/>
            <a:ext cx="496709" cy="644436"/>
          </a:xfrm>
          <a:custGeom>
            <a:avLst/>
            <a:gdLst>
              <a:gd name="connsiteX0" fmla="*/ 0 w 496709"/>
              <a:gd name="connsiteY0" fmla="*/ 644436 h 644436"/>
              <a:gd name="connsiteX1" fmla="*/ 496709 w 496709"/>
              <a:gd name="connsiteY1" fmla="*/ 644436 h 644436"/>
              <a:gd name="connsiteX2" fmla="*/ 496709 w 496709"/>
              <a:gd name="connsiteY2" fmla="*/ 0 h 644436"/>
              <a:gd name="connsiteX3" fmla="*/ 0 w 496709"/>
              <a:gd name="connsiteY3" fmla="*/ 0 h 644436"/>
              <a:gd name="connsiteX4" fmla="*/ 0 w 496709"/>
              <a:gd name="connsiteY4" fmla="*/ 644436 h 64443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6709" h="644436">
                <a:moveTo>
                  <a:pt x="0" y="644436"/>
                </a:moveTo>
                <a:lnTo>
                  <a:pt x="496709" y="644436"/>
                </a:lnTo>
                <a:lnTo>
                  <a:pt x="496709" y="0"/>
                </a:lnTo>
                <a:lnTo>
                  <a:pt x="0" y="0"/>
                </a:lnTo>
                <a:lnTo>
                  <a:pt x="0" y="644436"/>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Freeform 3"/>
          <p:cNvSpPr/>
          <p:nvPr/>
        </p:nvSpPr>
        <p:spPr>
          <a:xfrm>
            <a:off x="1529397" y="3082353"/>
            <a:ext cx="6612890" cy="44450"/>
          </a:xfrm>
          <a:custGeom>
            <a:avLst/>
            <a:gdLst>
              <a:gd name="connsiteX0" fmla="*/ 11112 w 6612890"/>
              <a:gd name="connsiteY0" fmla="*/ 11112 h 44450"/>
              <a:gd name="connsiteX1" fmla="*/ 6601777 w 6612890"/>
              <a:gd name="connsiteY1" fmla="*/ 11112 h 44450"/>
            </a:gdLst>
            <a:ahLst/>
            <a:cxnLst>
              <a:cxn ang="0">
                <a:pos x="connsiteX0" y="connsiteY0"/>
              </a:cxn>
              <a:cxn ang="1">
                <a:pos x="connsiteX1" y="connsiteY1"/>
              </a:cxn>
            </a:cxnLst>
            <a:rect l="l" t="t" r="r" b="b"/>
            <a:pathLst>
              <a:path w="6612890" h="44450">
                <a:moveTo>
                  <a:pt x="11112" y="11112"/>
                </a:moveTo>
                <a:lnTo>
                  <a:pt x="6601777"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1" name="Freeform 3"/>
          <p:cNvSpPr/>
          <p:nvPr/>
        </p:nvSpPr>
        <p:spPr>
          <a:xfrm>
            <a:off x="1966722" y="3287521"/>
            <a:ext cx="6164453" cy="581279"/>
          </a:xfrm>
          <a:custGeom>
            <a:avLst/>
            <a:gdLst>
              <a:gd name="connsiteX0" fmla="*/ 0 w 6164453"/>
              <a:gd name="connsiteY0" fmla="*/ 581279 h 581279"/>
              <a:gd name="connsiteX1" fmla="*/ 6164452 w 6164453"/>
              <a:gd name="connsiteY1" fmla="*/ 581279 h 581279"/>
              <a:gd name="connsiteX2" fmla="*/ 6164452 w 6164453"/>
              <a:gd name="connsiteY2" fmla="*/ 0 h 581279"/>
              <a:gd name="connsiteX3" fmla="*/ 0 w 6164453"/>
              <a:gd name="connsiteY3" fmla="*/ 0 h 581279"/>
              <a:gd name="connsiteX4" fmla="*/ 0 w 6164453"/>
              <a:gd name="connsiteY4" fmla="*/ 581279 h 58127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453" h="581279">
                <a:moveTo>
                  <a:pt x="0" y="581279"/>
                </a:moveTo>
                <a:lnTo>
                  <a:pt x="6164452" y="581279"/>
                </a:lnTo>
                <a:lnTo>
                  <a:pt x="6164452" y="0"/>
                </a:lnTo>
                <a:lnTo>
                  <a:pt x="0" y="0"/>
                </a:lnTo>
                <a:lnTo>
                  <a:pt x="0" y="581279"/>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Freeform 3"/>
          <p:cNvSpPr/>
          <p:nvPr/>
        </p:nvSpPr>
        <p:spPr>
          <a:xfrm>
            <a:off x="1403350" y="2860662"/>
            <a:ext cx="495185" cy="614438"/>
          </a:xfrm>
          <a:custGeom>
            <a:avLst/>
            <a:gdLst>
              <a:gd name="connsiteX0" fmla="*/ 0 w 495185"/>
              <a:gd name="connsiteY0" fmla="*/ 614438 h 614438"/>
              <a:gd name="connsiteX1" fmla="*/ 495185 w 495185"/>
              <a:gd name="connsiteY1" fmla="*/ 614438 h 614438"/>
              <a:gd name="connsiteX2" fmla="*/ 495185 w 495185"/>
              <a:gd name="connsiteY2" fmla="*/ 0 h 614438"/>
              <a:gd name="connsiteX3" fmla="*/ 0 w 495185"/>
              <a:gd name="connsiteY3" fmla="*/ 0 h 614438"/>
              <a:gd name="connsiteX4" fmla="*/ 0 w 495185"/>
              <a:gd name="connsiteY4" fmla="*/ 614438 h 61443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85" h="614438">
                <a:moveTo>
                  <a:pt x="0" y="614438"/>
                </a:moveTo>
                <a:lnTo>
                  <a:pt x="495185" y="614438"/>
                </a:lnTo>
                <a:lnTo>
                  <a:pt x="495185" y="0"/>
                </a:lnTo>
                <a:lnTo>
                  <a:pt x="0" y="0"/>
                </a:lnTo>
                <a:lnTo>
                  <a:pt x="0" y="614438"/>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35000" y="952500"/>
            <a:ext cx="6045200" cy="457200"/>
          </a:xfrm>
          <a:prstGeom prst="rect">
            <a:avLst/>
          </a:prstGeom>
          <a:noFill/>
        </p:spPr>
        <p:txBody>
          <a:bodyPr wrap="none" lIns="0" tIns="0" rIns="0" rtlCol="0">
            <a:spAutoFit/>
          </a:bodyPr>
          <a:lstStyle/>
          <a:p>
            <a:pPr marL="0" marR="0" lvl="0" indent="0" algn="l" defTabSz="914400" rtl="0" eaLnBrk="1" fontAlgn="auto" latinLnBrk="0" hangingPunct="1">
              <a:lnSpc>
                <a:spcPts val="3600"/>
              </a:lnSpc>
              <a:spcBef>
                <a:spcPts val="0"/>
              </a:spcBef>
              <a:spcAft>
                <a:spcPts val="0"/>
              </a:spcAft>
              <a:buClrTx/>
              <a:buSzTx/>
              <a:buFontTx/>
              <a:buNone/>
              <a:defRPr/>
            </a:pPr>
            <a:r>
              <a:rPr kumimoji="0" lang="en-US" altLang="zh-CN" sz="2800"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第一部分：</a:t>
            </a:r>
            <a:r>
              <a:rPr kumimoji="0" lang="en-US" altLang="zh-CN" sz="2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政府预算部门预算单位预算</a:t>
            </a:r>
            <a:endParaRPr kumimoji="0" lang="en-US" altLang="zh-CN" sz="2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13" name="TextBox 1"/>
          <p:cNvSpPr txBox="1"/>
          <p:nvPr/>
        </p:nvSpPr>
        <p:spPr>
          <a:xfrm>
            <a:off x="8343900" y="4724400"/>
            <a:ext cx="889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4" name="TextBox 1"/>
          <p:cNvSpPr txBox="1"/>
          <p:nvPr/>
        </p:nvSpPr>
        <p:spPr>
          <a:xfrm>
            <a:off x="1968500" y="2362200"/>
            <a:ext cx="4013200" cy="266700"/>
          </a:xfrm>
          <a:prstGeom prst="rect">
            <a:avLst/>
          </a:prstGeom>
          <a:noFill/>
        </p:spPr>
        <p:txBody>
          <a:bodyPr wrap="none" lIns="0" tIns="0" rIns="0" rtlCol="0">
            <a:spAutoFit/>
          </a:bodyPr>
          <a:lstStyle/>
          <a:p>
            <a:pPr marL="0" marR="0" lvl="0" indent="0" algn="l" defTabSz="914400" rtl="0" eaLnBrk="1" fontAlgn="auto" latinLnBrk="0" hangingPunct="1">
              <a:lnSpc>
                <a:spcPts val="2100"/>
              </a:lnSpc>
              <a:spcBef>
                <a:spcPts val="0"/>
              </a:spcBef>
              <a:spcAft>
                <a:spcPts val="0"/>
              </a:spcAft>
              <a:buClrTx/>
              <a:buSzTx/>
              <a:buFontTx/>
              <a:buNone/>
              <a:defRPr/>
            </a:pPr>
            <a:r>
              <a:rPr kumimoji="0" lang="en-US" altLang="zh-CN" sz="21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政府预算部门预算单位预算的概念</a:t>
            </a:r>
            <a:endParaRPr kumimoji="0" lang="en-US" altLang="zh-CN" sz="21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5" name="TextBox 1"/>
          <p:cNvSpPr txBox="1"/>
          <p:nvPr/>
        </p:nvSpPr>
        <p:spPr>
          <a:xfrm>
            <a:off x="1549400" y="19685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一</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16" name="TextBox 1"/>
          <p:cNvSpPr txBox="1"/>
          <p:nvPr/>
        </p:nvSpPr>
        <p:spPr>
          <a:xfrm>
            <a:off x="1955800" y="3467100"/>
            <a:ext cx="43434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政府预算部门预算单位预算的相互关系</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7" name="TextBox 1"/>
          <p:cNvSpPr txBox="1"/>
          <p:nvPr/>
        </p:nvSpPr>
        <p:spPr>
          <a:xfrm>
            <a:off x="1536700" y="30861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二</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pic>
        <p:nvPicPr>
          <p:cNvPr id="19"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7</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41400"/>
            <a:ext cx="67691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一、政府预算部门预算单位预算的基本概念</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736600" y="1854200"/>
            <a:ext cx="177800" cy="11684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244600" y="1816100"/>
            <a:ext cx="1600200" cy="12065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（一）政府预算</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（二）部门预算</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（三）单位预算</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pic>
        <p:nvPicPr>
          <p:cNvPr id="7" name="Picture 3"/>
          <p:cNvPicPr>
            <a:picLocks noChangeAspect="1" noChangeArrowheads="1"/>
          </p:cNvPicPr>
          <p:nvPr/>
        </p:nvPicPr>
        <p:blipFill>
          <a:blip r:embed="rId1" cstate="print"/>
          <a:srcRect/>
          <a:stretch>
            <a:fillRect/>
          </a:stretch>
        </p:blipFill>
        <p:spPr bwMode="auto">
          <a:xfrm>
            <a:off x="191770" y="1456055"/>
            <a:ext cx="8718550" cy="3510915"/>
          </a:xfrm>
          <a:prstGeom prst="rect">
            <a:avLst/>
          </a:prstGeom>
          <a:noFill/>
        </p:spPr>
      </p:pic>
      <p:sp>
        <p:nvSpPr>
          <p:cNvPr id="2" name="TextBox 1"/>
          <p:cNvSpPr txBox="1"/>
          <p:nvPr/>
        </p:nvSpPr>
        <p:spPr>
          <a:xfrm>
            <a:off x="8343900" y="4724400"/>
            <a:ext cx="889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8</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TextBox 1"/>
          <p:cNvSpPr txBox="1"/>
          <p:nvPr/>
        </p:nvSpPr>
        <p:spPr>
          <a:xfrm>
            <a:off x="698500" y="1041400"/>
            <a:ext cx="67691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二、政府预算部门预算单位预算的相互关系</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pic>
        <p:nvPicPr>
          <p:cNvPr id="10" name="Picture 3" descr="C:\Users\ZZ-ZHB-LISHUCHEN\Desktop\464057659.jpg"/>
          <p:cNvPicPr>
            <a:picLocks noChangeAspect="1" noChangeArrowheads="1"/>
          </p:cNvPicPr>
          <p:nvPr/>
        </p:nvPicPr>
        <p:blipFill>
          <a:blip r:embed="rId2" cstate="print"/>
          <a:srcRect/>
          <a:stretch>
            <a:fillRect/>
          </a:stretch>
        </p:blipFill>
        <p:spPr bwMode="auto">
          <a:xfrm>
            <a:off x="0" y="1"/>
            <a:ext cx="9144000" cy="742949"/>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pic>
        <p:nvPicPr>
          <p:cNvPr id="7" name="Picture 3"/>
          <p:cNvPicPr>
            <a:picLocks noChangeAspect="1" noChangeArrowheads="1"/>
          </p:cNvPicPr>
          <p:nvPr/>
        </p:nvPicPr>
        <p:blipFill>
          <a:blip r:embed="rId1" cstate="print"/>
          <a:srcRect/>
          <a:stretch>
            <a:fillRect/>
          </a:stretch>
        </p:blipFill>
        <p:spPr bwMode="auto">
          <a:xfrm>
            <a:off x="671830" y="2057400"/>
            <a:ext cx="7903845" cy="2914650"/>
          </a:xfrm>
          <a:prstGeom prst="rect">
            <a:avLst/>
          </a:prstGeom>
          <a:noFill/>
        </p:spPr>
      </p:pic>
      <p:sp>
        <p:nvSpPr>
          <p:cNvPr id="2" name="TextBox 1"/>
          <p:cNvSpPr txBox="1"/>
          <p:nvPr/>
        </p:nvSpPr>
        <p:spPr>
          <a:xfrm>
            <a:off x="8343900" y="4724400"/>
            <a:ext cx="889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9</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TextBox 1"/>
          <p:cNvSpPr txBox="1"/>
          <p:nvPr/>
        </p:nvSpPr>
        <p:spPr>
          <a:xfrm>
            <a:off x="698500" y="1041400"/>
            <a:ext cx="67691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二、政府预算部门预算单位预算的相互关系</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9" name="TextBox 1"/>
          <p:cNvSpPr txBox="1"/>
          <p:nvPr/>
        </p:nvSpPr>
        <p:spPr>
          <a:xfrm>
            <a:off x="952500" y="1803400"/>
            <a:ext cx="177800" cy="2413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10" name="TextBox 1"/>
          <p:cNvSpPr txBox="1"/>
          <p:nvPr/>
        </p:nvSpPr>
        <p:spPr>
          <a:xfrm>
            <a:off x="1460500" y="1765300"/>
            <a:ext cx="4343400" cy="2921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（二）部门预算与单位预算之间的衔接关系</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742949"/>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pic>
        <p:nvPicPr>
          <p:cNvPr id="7" name="Picture 3"/>
          <p:cNvPicPr>
            <a:picLocks noChangeAspect="1" noChangeArrowheads="1"/>
          </p:cNvPicPr>
          <p:nvPr/>
        </p:nvPicPr>
        <p:blipFill>
          <a:blip r:embed="rId1" cstate="print"/>
          <a:srcRect/>
          <a:stretch>
            <a:fillRect/>
          </a:stretch>
        </p:blipFill>
        <p:spPr bwMode="auto">
          <a:xfrm>
            <a:off x="520700" y="2197100"/>
            <a:ext cx="7734300" cy="2857500"/>
          </a:xfrm>
          <a:prstGeom prst="rect">
            <a:avLst/>
          </a:prstGeom>
          <a:noFill/>
        </p:spPr>
      </p:pic>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10</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TextBox 1"/>
          <p:cNvSpPr txBox="1"/>
          <p:nvPr/>
        </p:nvSpPr>
        <p:spPr>
          <a:xfrm>
            <a:off x="698500" y="1041400"/>
            <a:ext cx="67691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二、政府预算部门预算单位预算的相互关系</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9" name="TextBox 1"/>
          <p:cNvSpPr txBox="1"/>
          <p:nvPr/>
        </p:nvSpPr>
        <p:spPr>
          <a:xfrm>
            <a:off x="952500" y="1803400"/>
            <a:ext cx="177800" cy="2413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10" name="TextBox 1"/>
          <p:cNvSpPr txBox="1"/>
          <p:nvPr/>
        </p:nvSpPr>
        <p:spPr>
          <a:xfrm>
            <a:off x="1460500" y="1765300"/>
            <a:ext cx="5486400" cy="2921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（三）政府预算、部门预算和单位预算三者之间的关系</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742949"/>
          </a:xfrm>
          <a:prstGeom prst="rect">
            <a:avLst/>
          </a:prstGeom>
          <a:noFill/>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57</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TextBox 1"/>
          <p:cNvSpPr txBox="1"/>
          <p:nvPr/>
        </p:nvSpPr>
        <p:spPr>
          <a:xfrm>
            <a:off x="914400" y="1828800"/>
            <a:ext cx="7413889" cy="602153"/>
          </a:xfrm>
          <a:prstGeom prst="rect">
            <a:avLst/>
          </a:prstGeom>
          <a:noFill/>
        </p:spPr>
        <p:txBody>
          <a:bodyPr wrap="none" lIns="0" tIns="0" rIns="0" rtlCol="0">
            <a:spAutoFit/>
          </a:bodyPr>
          <a:lstStyle/>
          <a:p>
            <a:pPr marL="0" marR="0" lvl="0" indent="0" algn="l" defTabSz="914400" rtl="0" eaLnBrk="1" fontAlgn="auto" latinLnBrk="0" hangingPunct="1">
              <a:lnSpc>
                <a:spcPts val="4700"/>
              </a:lnSpc>
              <a:spcBef>
                <a:spcPts val="0"/>
              </a:spcBef>
              <a:spcAft>
                <a:spcPts val="0"/>
              </a:spcAft>
              <a:buClrTx/>
              <a:buSzTx/>
              <a:buFontTx/>
              <a:buNone/>
              <a:defRPr/>
            </a:pPr>
            <a:r>
              <a:rPr kumimoji="0" lang="en-US" altLang="zh-CN" sz="36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第</a:t>
            </a:r>
            <a:r>
              <a:rPr kumimoji="0" lang="zh-CN" altLang="en-US" sz="36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a:t>
            </a:r>
            <a:r>
              <a:rPr kumimoji="0" lang="en-US" altLang="zh-CN" sz="3600" b="1" i="0" u="none" strike="noStrike" kern="1200" cap="none" spc="0" normalizeH="0" baseline="0" noProof="0" dirty="0" err="1">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部分：部门预算和单位预算编制</a:t>
            </a:r>
            <a:endParaRPr kumimoji="0" lang="en-US" altLang="zh-CN" sz="36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1521396" y="3240468"/>
            <a:ext cx="6224015" cy="44450"/>
          </a:xfrm>
          <a:custGeom>
            <a:avLst/>
            <a:gdLst>
              <a:gd name="connsiteX0" fmla="*/ 11112 w 6224015"/>
              <a:gd name="connsiteY0" fmla="*/ 11112 h 44450"/>
              <a:gd name="connsiteX1" fmla="*/ 6212903 w 6224015"/>
              <a:gd name="connsiteY1" fmla="*/ 11112 h 44450"/>
            </a:gdLst>
            <a:ahLst/>
            <a:cxnLst>
              <a:cxn ang="0">
                <a:pos x="connsiteX0" y="connsiteY0"/>
              </a:cxn>
              <a:cxn ang="1">
                <a:pos x="connsiteX1" y="connsiteY1"/>
              </a:cxn>
            </a:cxnLst>
            <a:rect l="l" t="t" r="r" b="b"/>
            <a:pathLst>
              <a:path w="6224015" h="44450">
                <a:moveTo>
                  <a:pt x="11112" y="11112"/>
                </a:moveTo>
                <a:lnTo>
                  <a:pt x="6212903"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1933448" y="3397326"/>
            <a:ext cx="5800852" cy="436803"/>
          </a:xfrm>
          <a:custGeom>
            <a:avLst/>
            <a:gdLst>
              <a:gd name="connsiteX0" fmla="*/ 0 w 5800852"/>
              <a:gd name="connsiteY0" fmla="*/ 436803 h 436803"/>
              <a:gd name="connsiteX1" fmla="*/ 5800851 w 5800852"/>
              <a:gd name="connsiteY1" fmla="*/ 436803 h 436803"/>
              <a:gd name="connsiteX2" fmla="*/ 5800851 w 5800852"/>
              <a:gd name="connsiteY2" fmla="*/ 0 h 436803"/>
              <a:gd name="connsiteX3" fmla="*/ 0 w 5800852"/>
              <a:gd name="connsiteY3" fmla="*/ 0 h 436803"/>
              <a:gd name="connsiteX4" fmla="*/ 0 w 5800852"/>
              <a:gd name="connsiteY4" fmla="*/ 436803 h 436803"/>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00852" h="436803">
                <a:moveTo>
                  <a:pt x="0" y="436803"/>
                </a:moveTo>
                <a:lnTo>
                  <a:pt x="5800851" y="436803"/>
                </a:lnTo>
                <a:lnTo>
                  <a:pt x="5800851" y="0"/>
                </a:lnTo>
                <a:lnTo>
                  <a:pt x="0" y="0"/>
                </a:lnTo>
                <a:lnTo>
                  <a:pt x="0" y="436803"/>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Freeform 3"/>
          <p:cNvSpPr/>
          <p:nvPr/>
        </p:nvSpPr>
        <p:spPr>
          <a:xfrm>
            <a:off x="1403350" y="3076625"/>
            <a:ext cx="465975" cy="461721"/>
          </a:xfrm>
          <a:custGeom>
            <a:avLst/>
            <a:gdLst>
              <a:gd name="connsiteX0" fmla="*/ 0 w 465975"/>
              <a:gd name="connsiteY0" fmla="*/ 461721 h 461721"/>
              <a:gd name="connsiteX1" fmla="*/ 465975 w 465975"/>
              <a:gd name="connsiteY1" fmla="*/ 461721 h 461721"/>
              <a:gd name="connsiteX2" fmla="*/ 465975 w 465975"/>
              <a:gd name="connsiteY2" fmla="*/ 0 h 461721"/>
              <a:gd name="connsiteX3" fmla="*/ 0 w 465975"/>
              <a:gd name="connsiteY3" fmla="*/ 0 h 461721"/>
              <a:gd name="connsiteX4" fmla="*/ 0 w 465975"/>
              <a:gd name="connsiteY4" fmla="*/ 461721 h 46172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975" h="461721">
                <a:moveTo>
                  <a:pt x="0" y="461721"/>
                </a:moveTo>
                <a:lnTo>
                  <a:pt x="465975" y="461721"/>
                </a:lnTo>
                <a:lnTo>
                  <a:pt x="465975" y="0"/>
                </a:lnTo>
                <a:lnTo>
                  <a:pt x="0" y="0"/>
                </a:lnTo>
                <a:lnTo>
                  <a:pt x="0" y="461721"/>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Freeform 3"/>
          <p:cNvSpPr/>
          <p:nvPr/>
        </p:nvSpPr>
        <p:spPr>
          <a:xfrm>
            <a:off x="1498917" y="1875980"/>
            <a:ext cx="6216396" cy="44450"/>
          </a:xfrm>
          <a:custGeom>
            <a:avLst/>
            <a:gdLst>
              <a:gd name="connsiteX0" fmla="*/ 11112 w 6216396"/>
              <a:gd name="connsiteY0" fmla="*/ 11112 h 44450"/>
              <a:gd name="connsiteX1" fmla="*/ 6205283 w 6216396"/>
              <a:gd name="connsiteY1" fmla="*/ 11112 h 44450"/>
            </a:gdLst>
            <a:ahLst/>
            <a:cxnLst>
              <a:cxn ang="0">
                <a:pos x="connsiteX0" y="connsiteY0"/>
              </a:cxn>
              <a:cxn ang="1">
                <a:pos x="connsiteX1" y="connsiteY1"/>
              </a:cxn>
            </a:cxnLst>
            <a:rect l="l" t="t" r="r" b="b"/>
            <a:pathLst>
              <a:path w="6216396" h="44450">
                <a:moveTo>
                  <a:pt x="11112" y="11112"/>
                </a:moveTo>
                <a:lnTo>
                  <a:pt x="6205283"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1" name="Freeform 3"/>
          <p:cNvSpPr/>
          <p:nvPr/>
        </p:nvSpPr>
        <p:spPr>
          <a:xfrm>
            <a:off x="1910588" y="2051939"/>
            <a:ext cx="5793485" cy="494157"/>
          </a:xfrm>
          <a:custGeom>
            <a:avLst/>
            <a:gdLst>
              <a:gd name="connsiteX0" fmla="*/ 0 w 5793485"/>
              <a:gd name="connsiteY0" fmla="*/ 494156 h 494157"/>
              <a:gd name="connsiteX1" fmla="*/ 5793485 w 5793485"/>
              <a:gd name="connsiteY1" fmla="*/ 494156 h 494157"/>
              <a:gd name="connsiteX2" fmla="*/ 5793485 w 5793485"/>
              <a:gd name="connsiteY2" fmla="*/ 0 h 494157"/>
              <a:gd name="connsiteX3" fmla="*/ 0 w 5793485"/>
              <a:gd name="connsiteY3" fmla="*/ 0 h 494157"/>
              <a:gd name="connsiteX4" fmla="*/ 0 w 5793485"/>
              <a:gd name="connsiteY4" fmla="*/ 494156 h 494157"/>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793485" h="494157">
                <a:moveTo>
                  <a:pt x="0" y="494156"/>
                </a:moveTo>
                <a:lnTo>
                  <a:pt x="5793485" y="494156"/>
                </a:lnTo>
                <a:lnTo>
                  <a:pt x="5793485" y="0"/>
                </a:lnTo>
                <a:lnTo>
                  <a:pt x="0" y="0"/>
                </a:lnTo>
                <a:lnTo>
                  <a:pt x="0" y="494156"/>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Freeform 3"/>
          <p:cNvSpPr/>
          <p:nvPr/>
        </p:nvSpPr>
        <p:spPr>
          <a:xfrm>
            <a:off x="1381125" y="1689100"/>
            <a:ext cx="465391" cy="522351"/>
          </a:xfrm>
          <a:custGeom>
            <a:avLst/>
            <a:gdLst>
              <a:gd name="connsiteX0" fmla="*/ 0 w 465391"/>
              <a:gd name="connsiteY0" fmla="*/ 522351 h 522351"/>
              <a:gd name="connsiteX1" fmla="*/ 465391 w 465391"/>
              <a:gd name="connsiteY1" fmla="*/ 522351 h 522351"/>
              <a:gd name="connsiteX2" fmla="*/ 465391 w 465391"/>
              <a:gd name="connsiteY2" fmla="*/ 0 h 522351"/>
              <a:gd name="connsiteX3" fmla="*/ 0 w 465391"/>
              <a:gd name="connsiteY3" fmla="*/ 0 h 522351"/>
              <a:gd name="connsiteX4" fmla="*/ 0 w 465391"/>
              <a:gd name="connsiteY4" fmla="*/ 522351 h 52235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391" h="522351">
                <a:moveTo>
                  <a:pt x="0" y="522351"/>
                </a:moveTo>
                <a:lnTo>
                  <a:pt x="465391" y="522351"/>
                </a:lnTo>
                <a:lnTo>
                  <a:pt x="465391" y="0"/>
                </a:lnTo>
                <a:lnTo>
                  <a:pt x="0" y="0"/>
                </a:lnTo>
                <a:lnTo>
                  <a:pt x="0" y="522351"/>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58</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3" name="TextBox 1"/>
          <p:cNvSpPr txBox="1"/>
          <p:nvPr/>
        </p:nvSpPr>
        <p:spPr>
          <a:xfrm>
            <a:off x="850900" y="1079500"/>
            <a:ext cx="6515100" cy="406400"/>
          </a:xfrm>
          <a:prstGeom prst="rect">
            <a:avLst/>
          </a:prstGeom>
          <a:noFill/>
        </p:spPr>
        <p:txBody>
          <a:bodyPr wrap="none" lIns="0" tIns="0" rIns="0" rtlCol="0">
            <a:spAutoFit/>
          </a:bodyPr>
          <a:lstStyle/>
          <a:p>
            <a:pPr marL="0" marR="0" lvl="0" indent="0" algn="l" defTabSz="914400" rtl="0" eaLnBrk="1" fontAlgn="auto" latinLnBrk="0" hangingPunct="1">
              <a:lnSpc>
                <a:spcPts val="3200"/>
              </a:lnSpc>
              <a:spcBef>
                <a:spcPts val="0"/>
              </a:spcBef>
              <a:spcAft>
                <a:spcPts val="0"/>
              </a:spcAft>
              <a:buClrTx/>
              <a:buSzTx/>
              <a:buFontTx/>
              <a:buNone/>
              <a:defRPr/>
            </a:pPr>
            <a:r>
              <a:rPr kumimoji="0" lang="en-US" altLang="zh-CN" sz="320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第六部分：部门预算和单位预算编制</a:t>
            </a:r>
            <a:endParaRPr kumimoji="0" lang="en-US" altLang="zh-CN" sz="320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14" name="TextBox 1"/>
          <p:cNvSpPr txBox="1"/>
          <p:nvPr/>
        </p:nvSpPr>
        <p:spPr>
          <a:xfrm>
            <a:off x="1930400" y="3492500"/>
            <a:ext cx="2133600" cy="266700"/>
          </a:xfrm>
          <a:prstGeom prst="rect">
            <a:avLst/>
          </a:prstGeom>
          <a:noFill/>
        </p:spPr>
        <p:txBody>
          <a:bodyPr wrap="none" lIns="0" tIns="0" rIns="0" rtlCol="0">
            <a:spAutoFit/>
          </a:bodyPr>
          <a:lstStyle/>
          <a:p>
            <a:pPr marL="0" marR="0" lvl="0" indent="0" algn="l" defTabSz="914400" rtl="0" eaLnBrk="1" fontAlgn="auto" latinLnBrk="0" hangingPunct="1">
              <a:lnSpc>
                <a:spcPts val="2100"/>
              </a:lnSpc>
              <a:spcBef>
                <a:spcPts val="0"/>
              </a:spcBef>
              <a:spcAft>
                <a:spcPts val="0"/>
              </a:spcAft>
              <a:buClrTx/>
              <a:buSzTx/>
              <a:buFontTx/>
              <a:buNone/>
              <a:defRPr/>
            </a:pPr>
            <a:r>
              <a:rPr kumimoji="0" lang="en-US" altLang="zh-CN" sz="21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部门预算编制流程</a:t>
            </a:r>
            <a:endParaRPr kumimoji="0" lang="en-US" altLang="zh-CN" sz="21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5" name="TextBox 1"/>
          <p:cNvSpPr txBox="1"/>
          <p:nvPr/>
        </p:nvSpPr>
        <p:spPr>
          <a:xfrm>
            <a:off x="1524000" y="32258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二</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16" name="TextBox 1"/>
          <p:cNvSpPr txBox="1"/>
          <p:nvPr/>
        </p:nvSpPr>
        <p:spPr>
          <a:xfrm>
            <a:off x="1981200" y="2197100"/>
            <a:ext cx="2298700" cy="228600"/>
          </a:xfrm>
          <a:prstGeom prst="rect">
            <a:avLst/>
          </a:prstGeom>
          <a:noFill/>
        </p:spPr>
        <p:txBody>
          <a:bodyPr wrap="none" lIns="0" tIns="0" rIns="0" rtlCol="0">
            <a:spAutoFit/>
          </a:bodyPr>
          <a:lstStyle/>
          <a:p>
            <a:pPr marL="0" marR="0" lvl="0" indent="0" algn="l" defTabSz="914400" rtl="0" eaLnBrk="1" fontAlgn="auto" latinLnBrk="0" hangingPunct="1">
              <a:lnSpc>
                <a:spcPts val="18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部门预算的组成和主体</a:t>
            </a:r>
            <a:endParaRPr kumimoji="0" lang="en-US" altLang="zh-CN" sz="18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7" name="TextBox 1"/>
          <p:cNvSpPr txBox="1"/>
          <p:nvPr/>
        </p:nvSpPr>
        <p:spPr>
          <a:xfrm>
            <a:off x="1511300" y="18669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一</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pic>
        <p:nvPicPr>
          <p:cNvPr id="19"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911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一、部门预算组成和主体</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36600" y="1866900"/>
            <a:ext cx="215900" cy="15240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44600" y="1892300"/>
            <a:ext cx="7759700" cy="31242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（一）从主体的角度看部门预算的组成</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部门是指与本级政府财政部门直接发生预算缴拨款关系的国家机关、军队、</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政党组织、事业单位、社会团体和其他单位</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财政部和部分地方把经常安排财政补助的企业也作为部门预算主体，特别是</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国有资本经营预算安排补助的企业。</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59</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3911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一、部门预算组成和主体</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36600" y="1866900"/>
            <a:ext cx="215900" cy="16256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44600" y="1892300"/>
            <a:ext cx="7747000" cy="31242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（二）从资金的角度看部门预算组成</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1.财政拨款资金（政府预算资金）</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从同级财政部门取得</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各类财政拨款：一般公共预算资金、政府性基金预算资金和国有资本经营预</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算资金</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6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60</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7" name="Freeform 3"/>
          <p:cNvSpPr/>
          <p:nvPr/>
        </p:nvSpPr>
        <p:spPr>
          <a:xfrm>
            <a:off x="1536255" y="1963483"/>
            <a:ext cx="6633082" cy="44450"/>
          </a:xfrm>
          <a:custGeom>
            <a:avLst/>
            <a:gdLst>
              <a:gd name="connsiteX0" fmla="*/ 11112 w 6633082"/>
              <a:gd name="connsiteY0" fmla="*/ 11112 h 44450"/>
              <a:gd name="connsiteX1" fmla="*/ 6621970 w 6633082"/>
              <a:gd name="connsiteY1" fmla="*/ 11112 h 44450"/>
            </a:gdLst>
            <a:ahLst/>
            <a:cxnLst>
              <a:cxn ang="0">
                <a:pos x="connsiteX0" y="connsiteY0"/>
              </a:cxn>
              <a:cxn ang="1">
                <a:pos x="connsiteX1" y="connsiteY1"/>
              </a:cxn>
            </a:cxnLst>
            <a:rect l="l" t="t" r="r" b="b"/>
            <a:pathLst>
              <a:path w="6633082" h="44450">
                <a:moveTo>
                  <a:pt x="11112" y="11112"/>
                </a:moveTo>
                <a:lnTo>
                  <a:pt x="662197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Freeform 3"/>
          <p:cNvSpPr/>
          <p:nvPr/>
        </p:nvSpPr>
        <p:spPr>
          <a:xfrm>
            <a:off x="1974850" y="2177999"/>
            <a:ext cx="6183376" cy="609650"/>
          </a:xfrm>
          <a:custGeom>
            <a:avLst/>
            <a:gdLst>
              <a:gd name="connsiteX0" fmla="*/ 0 w 6183376"/>
              <a:gd name="connsiteY0" fmla="*/ 609650 h 609650"/>
              <a:gd name="connsiteX1" fmla="*/ 6183376 w 6183376"/>
              <a:gd name="connsiteY1" fmla="*/ 609650 h 609650"/>
              <a:gd name="connsiteX2" fmla="*/ 6183376 w 6183376"/>
              <a:gd name="connsiteY2" fmla="*/ 0 h 609650"/>
              <a:gd name="connsiteX3" fmla="*/ 0 w 6183376"/>
              <a:gd name="connsiteY3" fmla="*/ 0 h 609650"/>
              <a:gd name="connsiteX4" fmla="*/ 0 w 6183376"/>
              <a:gd name="connsiteY4" fmla="*/ 609650 h 60965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83376" h="609650">
                <a:moveTo>
                  <a:pt x="0" y="609650"/>
                </a:moveTo>
                <a:lnTo>
                  <a:pt x="6183376" y="609650"/>
                </a:lnTo>
                <a:lnTo>
                  <a:pt x="6183376" y="0"/>
                </a:lnTo>
                <a:lnTo>
                  <a:pt x="0" y="0"/>
                </a:lnTo>
                <a:lnTo>
                  <a:pt x="0" y="609650"/>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Freeform 3"/>
          <p:cNvSpPr/>
          <p:nvPr/>
        </p:nvSpPr>
        <p:spPr>
          <a:xfrm>
            <a:off x="1409700" y="1730336"/>
            <a:ext cx="496709" cy="644436"/>
          </a:xfrm>
          <a:custGeom>
            <a:avLst/>
            <a:gdLst>
              <a:gd name="connsiteX0" fmla="*/ 0 w 496709"/>
              <a:gd name="connsiteY0" fmla="*/ 644436 h 644436"/>
              <a:gd name="connsiteX1" fmla="*/ 496709 w 496709"/>
              <a:gd name="connsiteY1" fmla="*/ 644436 h 644436"/>
              <a:gd name="connsiteX2" fmla="*/ 496709 w 496709"/>
              <a:gd name="connsiteY2" fmla="*/ 0 h 644436"/>
              <a:gd name="connsiteX3" fmla="*/ 0 w 496709"/>
              <a:gd name="connsiteY3" fmla="*/ 0 h 644436"/>
              <a:gd name="connsiteX4" fmla="*/ 0 w 496709"/>
              <a:gd name="connsiteY4" fmla="*/ 644436 h 64443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6709" h="644436">
                <a:moveTo>
                  <a:pt x="0" y="644436"/>
                </a:moveTo>
                <a:lnTo>
                  <a:pt x="496709" y="644436"/>
                </a:lnTo>
                <a:lnTo>
                  <a:pt x="496709" y="0"/>
                </a:lnTo>
                <a:lnTo>
                  <a:pt x="0" y="0"/>
                </a:lnTo>
                <a:lnTo>
                  <a:pt x="0" y="644436"/>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Freeform 3"/>
          <p:cNvSpPr/>
          <p:nvPr/>
        </p:nvSpPr>
        <p:spPr>
          <a:xfrm>
            <a:off x="1529397" y="3082353"/>
            <a:ext cx="6612890" cy="44450"/>
          </a:xfrm>
          <a:custGeom>
            <a:avLst/>
            <a:gdLst>
              <a:gd name="connsiteX0" fmla="*/ 11112 w 6612890"/>
              <a:gd name="connsiteY0" fmla="*/ 11112 h 44450"/>
              <a:gd name="connsiteX1" fmla="*/ 6601777 w 6612890"/>
              <a:gd name="connsiteY1" fmla="*/ 11112 h 44450"/>
            </a:gdLst>
            <a:ahLst/>
            <a:cxnLst>
              <a:cxn ang="0">
                <a:pos x="connsiteX0" y="connsiteY0"/>
              </a:cxn>
              <a:cxn ang="1">
                <a:pos x="connsiteX1" y="connsiteY1"/>
              </a:cxn>
            </a:cxnLst>
            <a:rect l="l" t="t" r="r" b="b"/>
            <a:pathLst>
              <a:path w="6612890" h="44450">
                <a:moveTo>
                  <a:pt x="11112" y="11112"/>
                </a:moveTo>
                <a:lnTo>
                  <a:pt x="6601777"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Freeform 3"/>
          <p:cNvSpPr/>
          <p:nvPr/>
        </p:nvSpPr>
        <p:spPr>
          <a:xfrm>
            <a:off x="1966722" y="3287521"/>
            <a:ext cx="6164453" cy="581279"/>
          </a:xfrm>
          <a:custGeom>
            <a:avLst/>
            <a:gdLst>
              <a:gd name="connsiteX0" fmla="*/ 0 w 6164453"/>
              <a:gd name="connsiteY0" fmla="*/ 581279 h 581279"/>
              <a:gd name="connsiteX1" fmla="*/ 6164452 w 6164453"/>
              <a:gd name="connsiteY1" fmla="*/ 581279 h 581279"/>
              <a:gd name="connsiteX2" fmla="*/ 6164452 w 6164453"/>
              <a:gd name="connsiteY2" fmla="*/ 0 h 581279"/>
              <a:gd name="connsiteX3" fmla="*/ 0 w 6164453"/>
              <a:gd name="connsiteY3" fmla="*/ 0 h 581279"/>
              <a:gd name="connsiteX4" fmla="*/ 0 w 6164453"/>
              <a:gd name="connsiteY4" fmla="*/ 581279 h 58127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453" h="581279">
                <a:moveTo>
                  <a:pt x="0" y="581279"/>
                </a:moveTo>
                <a:lnTo>
                  <a:pt x="6164452" y="581279"/>
                </a:lnTo>
                <a:lnTo>
                  <a:pt x="6164452" y="0"/>
                </a:lnTo>
                <a:lnTo>
                  <a:pt x="0" y="0"/>
                </a:lnTo>
                <a:lnTo>
                  <a:pt x="0" y="581279"/>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Freeform 3"/>
          <p:cNvSpPr/>
          <p:nvPr/>
        </p:nvSpPr>
        <p:spPr>
          <a:xfrm>
            <a:off x="1403350" y="2860662"/>
            <a:ext cx="495185" cy="614438"/>
          </a:xfrm>
          <a:custGeom>
            <a:avLst/>
            <a:gdLst>
              <a:gd name="connsiteX0" fmla="*/ 0 w 495185"/>
              <a:gd name="connsiteY0" fmla="*/ 614438 h 614438"/>
              <a:gd name="connsiteX1" fmla="*/ 495185 w 495185"/>
              <a:gd name="connsiteY1" fmla="*/ 614438 h 614438"/>
              <a:gd name="connsiteX2" fmla="*/ 495185 w 495185"/>
              <a:gd name="connsiteY2" fmla="*/ 0 h 614438"/>
              <a:gd name="connsiteX3" fmla="*/ 0 w 495185"/>
              <a:gd name="connsiteY3" fmla="*/ 0 h 614438"/>
              <a:gd name="connsiteX4" fmla="*/ 0 w 495185"/>
              <a:gd name="connsiteY4" fmla="*/ 614438 h 61443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85" h="614438">
                <a:moveTo>
                  <a:pt x="0" y="614438"/>
                </a:moveTo>
                <a:lnTo>
                  <a:pt x="495185" y="614438"/>
                </a:lnTo>
                <a:lnTo>
                  <a:pt x="495185" y="0"/>
                </a:lnTo>
                <a:lnTo>
                  <a:pt x="0" y="0"/>
                </a:lnTo>
                <a:lnTo>
                  <a:pt x="0" y="614438"/>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1"/>
          <p:cNvSpPr txBox="1"/>
          <p:nvPr/>
        </p:nvSpPr>
        <p:spPr>
          <a:xfrm>
            <a:off x="635000" y="952500"/>
            <a:ext cx="4680769" cy="473143"/>
          </a:xfrm>
          <a:prstGeom prst="rect">
            <a:avLst/>
          </a:prstGeom>
          <a:noFill/>
        </p:spPr>
        <p:txBody>
          <a:bodyPr wrap="none" lIns="0" tIns="0" rIns="0" rtlCol="0">
            <a:spAutoFit/>
          </a:bodyPr>
          <a:lstStyle/>
          <a:p>
            <a:pPr>
              <a:lnSpc>
                <a:spcPts val="3600"/>
              </a:lnSpc>
            </a:pPr>
            <a:r>
              <a:rPr lang="en-US" altLang="zh-CN" sz="2800" dirty="0" err="1">
                <a:solidFill>
                  <a:srgbClr val="003366"/>
                </a:solidFill>
                <a:latin typeface="黑体" panose="02010609060101010101" pitchFamily="18" charset="-122"/>
                <a:cs typeface="黑体" panose="02010609060101010101" pitchFamily="18" charset="-122"/>
              </a:rPr>
              <a:t>第一部分</a:t>
            </a:r>
            <a:r>
              <a:rPr lang="en-US" altLang="zh-CN" sz="2800" dirty="0">
                <a:solidFill>
                  <a:srgbClr val="003366"/>
                </a:solidFill>
                <a:latin typeface="黑体" panose="02010609060101010101" pitchFamily="18" charset="-122"/>
                <a:cs typeface="黑体" panose="02010609060101010101" pitchFamily="18" charset="-122"/>
              </a:rPr>
              <a:t>：</a:t>
            </a:r>
            <a:r>
              <a:rPr lang="zh-CN" altLang="en-US" sz="2800" b="1" dirty="0">
                <a:solidFill>
                  <a:srgbClr val="003366"/>
                </a:solidFill>
                <a:latin typeface="黑体" panose="02010609060101010101" pitchFamily="18" charset="-122"/>
                <a:cs typeface="黑体" panose="02010609060101010101" pitchFamily="18" charset="-122"/>
              </a:rPr>
              <a:t>基础信息管理概述</a:t>
            </a:r>
            <a:endParaRPr lang="en-US" altLang="zh-CN" sz="2800" b="1" dirty="0">
              <a:solidFill>
                <a:srgbClr val="003366"/>
              </a:solidFill>
              <a:latin typeface="微软雅黑" panose="020B0503020204020204" pitchFamily="34" charset="-122"/>
              <a:cs typeface="微软雅黑" panose="020B0503020204020204" pitchFamily="34" charset="-122"/>
            </a:endParaRPr>
          </a:p>
        </p:txBody>
      </p:sp>
      <p:sp>
        <p:nvSpPr>
          <p:cNvPr id="13"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6</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14" name="TextBox 1"/>
          <p:cNvSpPr txBox="1"/>
          <p:nvPr/>
        </p:nvSpPr>
        <p:spPr>
          <a:xfrm>
            <a:off x="1968500" y="2362200"/>
            <a:ext cx="1885131" cy="315471"/>
          </a:xfrm>
          <a:prstGeom prst="rect">
            <a:avLst/>
          </a:prstGeom>
          <a:noFill/>
        </p:spPr>
        <p:txBody>
          <a:bodyPr wrap="none" lIns="0" tIns="0" rIns="0" rtlCol="0">
            <a:spAutoFit/>
          </a:bodyPr>
          <a:lstStyle/>
          <a:p>
            <a:pPr>
              <a:lnSpc>
                <a:spcPts val="2100"/>
              </a:lnSpc>
            </a:pPr>
            <a:r>
              <a:rPr lang="zh-CN" altLang="en-US" sz="2100" dirty="0">
                <a:solidFill>
                  <a:srgbClr val="003366"/>
                </a:solidFill>
                <a:latin typeface="Times New Roman" panose="02020603050405020304" pitchFamily="18" charset="0"/>
                <a:cs typeface="Times New Roman" panose="02020603050405020304" pitchFamily="18" charset="0"/>
              </a:rPr>
              <a:t>基础信息的概念</a:t>
            </a:r>
            <a:endParaRPr lang="en-US" altLang="zh-CN" sz="2100" dirty="0">
              <a:solidFill>
                <a:srgbClr val="003366"/>
              </a:solidFill>
              <a:latin typeface="Times New Roman" panose="02020603050405020304" pitchFamily="18" charset="0"/>
              <a:cs typeface="Times New Roman" panose="02020603050405020304" pitchFamily="18" charset="0"/>
            </a:endParaRPr>
          </a:p>
        </p:txBody>
      </p:sp>
      <p:sp>
        <p:nvSpPr>
          <p:cNvPr id="15" name="TextBox 1"/>
          <p:cNvSpPr txBox="1"/>
          <p:nvPr/>
        </p:nvSpPr>
        <p:spPr>
          <a:xfrm>
            <a:off x="1549400" y="1968500"/>
            <a:ext cx="190500" cy="190500"/>
          </a:xfrm>
          <a:prstGeom prst="rect">
            <a:avLst/>
          </a:prstGeom>
          <a:noFill/>
        </p:spPr>
        <p:txBody>
          <a:bodyPr wrap="none" lIns="0" tIns="0" rIns="0" rtlCol="0">
            <a:spAutoFit/>
          </a:bodyPr>
          <a:lstStyle/>
          <a:p>
            <a:pPr>
              <a:lnSpc>
                <a:spcPts val="1500"/>
              </a:lnSpc>
            </a:pPr>
            <a:r>
              <a:rPr lang="en-US" altLang="zh-CN" sz="1595" dirty="0">
                <a:solidFill>
                  <a:srgbClr val="FFFFFF"/>
                </a:solidFill>
                <a:latin typeface="黑体" panose="02010609060101010101" pitchFamily="18" charset="-122"/>
                <a:cs typeface="黑体" panose="02010609060101010101" pitchFamily="18" charset="-122"/>
              </a:rPr>
              <a:t>一</a:t>
            </a:r>
            <a:endParaRPr lang="en-US" altLang="zh-CN" sz="1595" dirty="0">
              <a:solidFill>
                <a:srgbClr val="FFFFFF"/>
              </a:solidFill>
              <a:latin typeface="黑体" panose="02010609060101010101" pitchFamily="18" charset="-122"/>
              <a:cs typeface="黑体" panose="02010609060101010101" pitchFamily="18" charset="-122"/>
            </a:endParaRPr>
          </a:p>
        </p:txBody>
      </p:sp>
      <p:sp>
        <p:nvSpPr>
          <p:cNvPr id="16" name="TextBox 1"/>
          <p:cNvSpPr txBox="1"/>
          <p:nvPr/>
        </p:nvSpPr>
        <p:spPr>
          <a:xfrm>
            <a:off x="1955800" y="3467100"/>
            <a:ext cx="2308324" cy="302647"/>
          </a:xfrm>
          <a:prstGeom prst="rect">
            <a:avLst/>
          </a:prstGeom>
          <a:noFill/>
        </p:spPr>
        <p:txBody>
          <a:bodyPr wrap="none" lIns="0" tIns="0" rIns="0" rtlCol="0">
            <a:spAutoFit/>
          </a:bodyPr>
          <a:lstStyle/>
          <a:p>
            <a:pPr>
              <a:lnSpc>
                <a:spcPts val="2000"/>
              </a:lnSpc>
            </a:pPr>
            <a:r>
              <a:rPr lang="zh-CN" altLang="en-US" sz="2005" dirty="0">
                <a:solidFill>
                  <a:srgbClr val="003366"/>
                </a:solidFill>
                <a:latin typeface="Times New Roman" panose="02020603050405020304" pitchFamily="18" charset="0"/>
                <a:cs typeface="Times New Roman" panose="02020603050405020304" pitchFamily="18" charset="0"/>
              </a:rPr>
              <a:t>基础信息管理的要求</a:t>
            </a:r>
            <a:endParaRPr lang="en-US" altLang="zh-CN" sz="2005" dirty="0">
              <a:solidFill>
                <a:srgbClr val="003366"/>
              </a:solidFill>
              <a:latin typeface="Times New Roman" panose="02020603050405020304" pitchFamily="18" charset="0"/>
              <a:cs typeface="Times New Roman" panose="02020603050405020304" pitchFamily="18" charset="0"/>
            </a:endParaRPr>
          </a:p>
        </p:txBody>
      </p:sp>
      <p:sp>
        <p:nvSpPr>
          <p:cNvPr id="17" name="TextBox 1"/>
          <p:cNvSpPr txBox="1"/>
          <p:nvPr/>
        </p:nvSpPr>
        <p:spPr>
          <a:xfrm>
            <a:off x="1536700" y="3086100"/>
            <a:ext cx="190500" cy="190500"/>
          </a:xfrm>
          <a:prstGeom prst="rect">
            <a:avLst/>
          </a:prstGeom>
          <a:noFill/>
        </p:spPr>
        <p:txBody>
          <a:bodyPr wrap="none" lIns="0" tIns="0" rIns="0" rtlCol="0">
            <a:spAutoFit/>
          </a:bodyPr>
          <a:lstStyle/>
          <a:p>
            <a:pPr>
              <a:lnSpc>
                <a:spcPts val="1500"/>
              </a:lnSpc>
            </a:pPr>
            <a:r>
              <a:rPr lang="en-US" altLang="zh-CN" sz="1595" dirty="0">
                <a:solidFill>
                  <a:srgbClr val="FFFFFF"/>
                </a:solidFill>
                <a:latin typeface="黑体" panose="02010609060101010101" pitchFamily="18" charset="-122"/>
                <a:cs typeface="黑体" panose="02010609060101010101" pitchFamily="18" charset="-122"/>
              </a:rPr>
              <a:t>二</a:t>
            </a:r>
            <a:endParaRPr lang="en-US" altLang="zh-CN" sz="1595" dirty="0">
              <a:solidFill>
                <a:srgbClr val="FFFFFF"/>
              </a:solidFill>
              <a:latin typeface="黑体" panose="02010609060101010101" pitchFamily="18" charset="-122"/>
              <a:cs typeface="黑体" panose="02010609060101010101" pitchFamily="18" charset="-122"/>
            </a:endParaRPr>
          </a:p>
        </p:txBody>
      </p:sp>
      <p:pic>
        <p:nvPicPr>
          <p:cNvPr id="19"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3911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一、部门预算组成和主体</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36600" y="1828800"/>
            <a:ext cx="215900" cy="2413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44600" y="1790700"/>
            <a:ext cx="2006600" cy="2921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2.财政专户管理资金</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9" name="TextBox 1"/>
          <p:cNvSpPr txBox="1"/>
          <p:nvPr/>
        </p:nvSpPr>
        <p:spPr>
          <a:xfrm>
            <a:off x="736600" y="2286000"/>
            <a:ext cx="177800" cy="2413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10" name="TextBox 1"/>
          <p:cNvSpPr txBox="1"/>
          <p:nvPr/>
        </p:nvSpPr>
        <p:spPr>
          <a:xfrm>
            <a:off x="1244600" y="2247900"/>
            <a:ext cx="7988300" cy="2921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财政专户管理资金专指教育收费，包括目前在财政专户管理的高中以上学费、</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11" name="TextBox 1"/>
          <p:cNvSpPr txBox="1"/>
          <p:nvPr/>
        </p:nvSpPr>
        <p:spPr>
          <a:xfrm>
            <a:off x="1244600" y="2679700"/>
            <a:ext cx="7759700" cy="23114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住宿费，高校委托培养费，党校收费，教育考试考务费，函大、电大、夜大</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及短训班培训费等</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tabLst>
                <a:tab pos="69977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61</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3"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62</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28700"/>
            <a:ext cx="3911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一、部门预算组成和主体</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736600" y="1905000"/>
            <a:ext cx="215900" cy="25400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244600" y="1866900"/>
            <a:ext cx="1828800" cy="25908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3.单位资金</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事业收入</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上级补助收入</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附属单位上缴收入</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事业单位经营收入</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其他收入</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63</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762000" y="1778000"/>
            <a:ext cx="215900" cy="19304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257300" y="1739900"/>
            <a:ext cx="3429000" cy="19685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（一）单位申报预算（“一上”）</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1.申报收入预算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财政拨款收入</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财政专户管理资金收入</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单位资金收入</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62000" y="1765300"/>
            <a:ext cx="152400" cy="17907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57300" y="1778000"/>
            <a:ext cx="7759700" cy="32258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985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2.申报人员类项目预算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tabLst>
                <a:tab pos="6985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人员类项目由财政部门事先设定，并维护了人员类项目支出标准。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tabLst>
                <a:tab pos="6985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单位在申报之前需要维护本单位的单位信息、人员信息等基础信息，通过系统在项目库</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tabLst>
                <a:tab pos="6985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中自动测算生成单位的人员类项目支出需求。</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tabLst>
                <a:tab pos="6985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单位从项目库中选取人员类项目，进一步细化填报人员类项目年度预算的资金性质、支</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tabLst>
                <a:tab pos="6985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出功能分类、部门预算支出经济分类等信息，审核确认系统自动生成的人员类项目支出</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tabLst>
                <a:tab pos="6985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需求，形成本单位人员类项目预算建议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tabLst>
                <a:tab pos="69850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64</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62000" y="1739900"/>
            <a:ext cx="152400" cy="10541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57300" y="1714500"/>
            <a:ext cx="6083300" cy="10922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3.申报运转类项目预算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运转类项目包括公用经费项目和其他运转类项目。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公用经费项目由财政部门事先设定，并维护公用经费项目支出标准。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9" name="TextBox 1"/>
          <p:cNvSpPr txBox="1"/>
          <p:nvPr/>
        </p:nvSpPr>
        <p:spPr>
          <a:xfrm>
            <a:off x="762000" y="2971800"/>
            <a:ext cx="152400" cy="2159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10" name="TextBox 1"/>
          <p:cNvSpPr txBox="1"/>
          <p:nvPr/>
        </p:nvSpPr>
        <p:spPr>
          <a:xfrm>
            <a:off x="1257300" y="2933700"/>
            <a:ext cx="79629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单位在申报之前需要维护本单位的单位信息、人员信息等基础信息，系统根据支出标准、</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11" name="TextBox 1"/>
          <p:cNvSpPr txBox="1"/>
          <p:nvPr/>
        </p:nvSpPr>
        <p:spPr>
          <a:xfrm>
            <a:off x="1257300" y="3251200"/>
            <a:ext cx="60833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单位信息、人员信息，自动测算生成单位的公用经费项目支出需求。</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12" name="TextBox 1"/>
          <p:cNvSpPr txBox="1"/>
          <p:nvPr/>
        </p:nvSpPr>
        <p:spPr>
          <a:xfrm>
            <a:off x="762000" y="3708400"/>
            <a:ext cx="152400" cy="2159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13" name="TextBox 1"/>
          <p:cNvSpPr txBox="1"/>
          <p:nvPr/>
        </p:nvSpPr>
        <p:spPr>
          <a:xfrm>
            <a:off x="1257300" y="3708400"/>
            <a:ext cx="7759700" cy="12446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985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单位从项目库中选项公用经费项目，进一步细化填报项目年度预算的资金性质、支出功</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tabLst>
                <a:tab pos="6985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能分类、部门预算支出经济分类等信息。</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tabLst>
                <a:tab pos="69850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65</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5"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62000" y="1778000"/>
            <a:ext cx="152400" cy="21082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57300" y="1739900"/>
            <a:ext cx="7759700" cy="21463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3.申报运转类项目预算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其他运转类项目由单位按支出标准和大型公用设施、大型专用设备、专业信息系统等情</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况测算项目支出需求，并按程序事先储备入库。</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单位从项目库中选取其他运转类项目，进一步细化填报项目年度预算的资金性质、支出</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功能分类、部门预算支出经济分类等信息。</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填报的部门预算支出经济分类科目为“309资本性支出（基本建设）”、“310资本性</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9" name="TextBox 1"/>
          <p:cNvSpPr txBox="1"/>
          <p:nvPr/>
        </p:nvSpPr>
        <p:spPr>
          <a:xfrm>
            <a:off x="1257300" y="3886200"/>
            <a:ext cx="79629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支出”并形成资产的，还应依据项目库资产配置信息编报资产配置预算；涉及政府采购、</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10" name="TextBox 1"/>
          <p:cNvSpPr txBox="1"/>
          <p:nvPr/>
        </p:nvSpPr>
        <p:spPr>
          <a:xfrm>
            <a:off x="1257300" y="4216400"/>
            <a:ext cx="7162800" cy="7112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9850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政府购买服务的，相应按规定在项目库中填报相关信息。</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500"/>
              </a:lnSpc>
              <a:spcBef>
                <a:spcPts val="0"/>
              </a:spcBef>
              <a:spcAft>
                <a:spcPts val="0"/>
              </a:spcAft>
              <a:buClrTx/>
              <a:buSzTx/>
              <a:buFontTx/>
              <a:buNone/>
              <a:tabLst>
                <a:tab pos="69850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66</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2"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67</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762000" y="1765300"/>
            <a:ext cx="152400" cy="18923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257300" y="1739900"/>
            <a:ext cx="4864100" cy="19304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4.申报特定目标类项目预算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特定目标类项目由单位按程序事先储备入库。</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单位需要从项目库中选取拟纳入年度预算的项目。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跨年度项目，首先应编制分年支出计划</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编报资产配置预算、政府采购预算、政府购买服务预算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68</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762000" y="1765300"/>
            <a:ext cx="152400" cy="18923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257300" y="1739900"/>
            <a:ext cx="5473700" cy="19304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5.项目安排的顺序</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保工资、保运转、保基本民生</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本级党委、政府正式明确的项目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其他项目</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按照项目的绩效目标评价情况对上述同一类项目进行前后排序</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69</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762000" y="1790700"/>
            <a:ext cx="215900" cy="23368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257300" y="1752600"/>
            <a:ext cx="3886200" cy="23876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（二）部门汇总申报预算（“一上”）</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1.汇总申报收入预算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2.汇总申报人员类项目预算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3.汇总申报运转类项目预算</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4.汇总申报特定目标类项目预算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5.汇总申报部门预算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70</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762000" y="1765300"/>
            <a:ext cx="215900" cy="15113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257300" y="1727200"/>
            <a:ext cx="4572000" cy="15494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（三）财政审核下达预算控制数（“一下”）</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1.审核部门收入预算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2.审核部门支出预算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3.下达控制数</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3231654" cy="392415"/>
          </a:xfrm>
          <a:prstGeom prst="rect">
            <a:avLst/>
          </a:prstGeom>
          <a:noFill/>
        </p:spPr>
        <p:txBody>
          <a:bodyPr wrap="none" lIns="0" tIns="0" rIns="0" rtlCol="0">
            <a:spAutoFit/>
          </a:bodyPr>
          <a:lstStyle/>
          <a:p>
            <a:pPr>
              <a:lnSpc>
                <a:spcPts val="2700"/>
              </a:lnSpc>
            </a:pPr>
            <a:r>
              <a:rPr lang="en-US" altLang="zh-CN" sz="2795" dirty="0">
                <a:solidFill>
                  <a:srgbClr val="003366"/>
                </a:solidFill>
                <a:latin typeface="黑体" panose="02010609060101010101" pitchFamily="18" charset="-122"/>
                <a:cs typeface="黑体" panose="02010609060101010101" pitchFamily="18" charset="-122"/>
              </a:rPr>
              <a:t>一、</a:t>
            </a:r>
            <a:r>
              <a:rPr lang="zh-CN" altLang="en-US" sz="2795" dirty="0">
                <a:solidFill>
                  <a:srgbClr val="003366"/>
                </a:solidFill>
                <a:latin typeface="黑体" panose="02010609060101010101" pitchFamily="18" charset="-122"/>
                <a:cs typeface="黑体" panose="02010609060101010101" pitchFamily="18" charset="-122"/>
              </a:rPr>
              <a:t>基础信息的概念</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dirty="0"/>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244600" y="2253714"/>
            <a:ext cx="6375400" cy="636072"/>
          </a:xfrm>
          <a:prstGeom prst="rect">
            <a:avLst/>
          </a:prstGeom>
          <a:noFill/>
        </p:spPr>
        <p:txBody>
          <a:bodyPr wrap="square" lIns="0" tIns="0" rIns="0" rtlCol="0">
            <a:spAutoFit/>
          </a:bodyPr>
          <a:lstStyle/>
          <a:p>
            <a:pPr>
              <a:lnSpc>
                <a:spcPts val="2300"/>
              </a:lnSpc>
              <a:spcBef>
                <a:spcPts val="600"/>
              </a:spcBef>
              <a:spcAft>
                <a:spcPts val="600"/>
              </a:spcAft>
            </a:pPr>
            <a:r>
              <a:rPr lang="zh-CN" altLang="en-US" sz="1800" dirty="0">
                <a:solidFill>
                  <a:srgbClr val="003366"/>
                </a:solidFill>
                <a:latin typeface="微软雅黑" panose="020B0503020204020204" pitchFamily="34" charset="-122"/>
                <a:cs typeface="微软雅黑" panose="020B0503020204020204" pitchFamily="34" charset="-122"/>
              </a:rPr>
              <a:t>基础信息，顾名思义，是根据预算管理的需要收集、整理、存储或再加工形成的预算管理对象或管理要素的基础档案和数据。</a:t>
            </a:r>
            <a:endParaRPr lang="en-US" altLang="zh-CN" sz="1800" dirty="0">
              <a:solidFill>
                <a:srgbClr val="003366"/>
              </a:solidFill>
              <a:latin typeface="微软雅黑" panose="020B0503020204020204" pitchFamily="34"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71</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762000" y="1778000"/>
            <a:ext cx="215900" cy="19304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257300" y="1739900"/>
            <a:ext cx="3886200" cy="19685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（四）单位编制预算草案（“二上”）</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1.分解下达预算控制数</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2.调整收入预算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3.调整支出预算</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4.申报单位预算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242300" y="4724400"/>
            <a:ext cx="1905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72</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二、部门预算编制流程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762000" y="1765300"/>
            <a:ext cx="215900" cy="15113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257300" y="1727200"/>
            <a:ext cx="4343400" cy="15494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（五）部门汇总编制预算草案（“二上”）</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1.审核收入预算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2.审核支出预算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3.申报部门预算</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2" name="TextBox 1"/>
          <p:cNvSpPr txBox="1"/>
          <p:nvPr/>
        </p:nvSpPr>
        <p:spPr>
          <a:xfrm>
            <a:off x="698500" y="1041400"/>
            <a:ext cx="5565626" cy="392415"/>
          </a:xfrm>
          <a:prstGeom prst="rect">
            <a:avLst/>
          </a:prstGeom>
          <a:noFill/>
        </p:spPr>
        <p:txBody>
          <a:bodyPr wrap="none" lIns="0" tIns="0" rIns="0" rtlCol="0">
            <a:spAutoFit/>
          </a:bodyPr>
          <a:lstStyle/>
          <a:p>
            <a:pPr>
              <a:lnSpc>
                <a:spcPts val="2700"/>
              </a:lnSpc>
            </a:pPr>
            <a:r>
              <a:rPr lang="zh-CN" altLang="en-US" sz="2795" dirty="0">
                <a:solidFill>
                  <a:srgbClr val="003366"/>
                </a:solidFill>
                <a:latin typeface="黑体" panose="02010609060101010101" pitchFamily="18" charset="-122"/>
                <a:cs typeface="黑体" panose="02010609060101010101" pitchFamily="18" charset="-122"/>
              </a:rPr>
              <a:t>三</a:t>
            </a:r>
            <a:r>
              <a:rPr lang="en-US" altLang="zh-CN" sz="2795" dirty="0">
                <a:solidFill>
                  <a:srgbClr val="003366"/>
                </a:solidFill>
                <a:latin typeface="黑体" panose="02010609060101010101" pitchFamily="18" charset="-122"/>
                <a:cs typeface="黑体" panose="02010609060101010101" pitchFamily="18" charset="-122"/>
              </a:rPr>
              <a:t>、</a:t>
            </a:r>
            <a:r>
              <a:rPr lang="zh-CN" altLang="en-US" sz="2795" dirty="0">
                <a:solidFill>
                  <a:srgbClr val="003366"/>
                </a:solidFill>
                <a:latin typeface="黑体" panose="02010609060101010101" pitchFamily="18" charset="-122"/>
                <a:cs typeface="黑体" panose="02010609060101010101" pitchFamily="18" charset="-122"/>
              </a:rPr>
              <a:t>实施项目全生命周期管理机制</a:t>
            </a:r>
            <a:endParaRPr lang="zh-CN" altLang="en-US" sz="2795" dirty="0">
              <a:solidFill>
                <a:srgbClr val="003366"/>
              </a:solidFill>
              <a:latin typeface="黑体" panose="02010609060101010101" pitchFamily="18" charset="-122"/>
              <a:cs typeface="黑体" panose="02010609060101010101" pitchFamily="18" charset="-122"/>
            </a:endParaRPr>
          </a:p>
        </p:txBody>
      </p:sp>
      <p:sp>
        <p:nvSpPr>
          <p:cNvPr id="7" name="TextBox 1"/>
          <p:cNvSpPr txBox="1"/>
          <p:nvPr/>
        </p:nvSpPr>
        <p:spPr>
          <a:xfrm>
            <a:off x="736600" y="1866900"/>
            <a:ext cx="215900" cy="1524000"/>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1000"/>
              </a:lnSpc>
            </a:pPr>
            <a:endParaRPr lang="en-US" altLang="zh-CN" dirty="0">
              <a:solidFill>
                <a:prstClr val="black"/>
              </a:solidFill>
            </a:endParaRPr>
          </a:p>
          <a:p>
            <a:pPr>
              <a:lnSpc>
                <a:spcPts val="25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1000"/>
              </a:lnSpc>
            </a:pPr>
            <a:endParaRPr lang="en-US" altLang="zh-CN" dirty="0">
              <a:solidFill>
                <a:prstClr val="black"/>
              </a:solidFill>
            </a:endParaRPr>
          </a:p>
          <a:p>
            <a:pPr>
              <a:lnSpc>
                <a:spcPts val="1000"/>
              </a:lnSpc>
            </a:pPr>
            <a:endParaRPr lang="en-US" altLang="zh-CN" dirty="0">
              <a:solidFill>
                <a:prstClr val="black"/>
              </a:solidFill>
            </a:endParaRPr>
          </a:p>
          <a:p>
            <a:pPr>
              <a:lnSpc>
                <a:spcPts val="1000"/>
              </a:lnSpc>
            </a:pPr>
            <a:endParaRPr lang="en-US" altLang="zh-CN" dirty="0">
              <a:solidFill>
                <a:prstClr val="black"/>
              </a:solidFill>
            </a:endParaRPr>
          </a:p>
          <a:p>
            <a:pPr>
              <a:lnSpc>
                <a:spcPts val="1000"/>
              </a:lnSpc>
            </a:pPr>
            <a:endParaRPr lang="en-US" altLang="zh-CN" dirty="0">
              <a:solidFill>
                <a:prstClr val="black"/>
              </a:solidFill>
            </a:endParaRPr>
          </a:p>
          <a:p>
            <a:pPr>
              <a:lnSpc>
                <a:spcPts val="24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8" name="TextBox 1"/>
          <p:cNvSpPr txBox="1"/>
          <p:nvPr/>
        </p:nvSpPr>
        <p:spPr>
          <a:xfrm>
            <a:off x="1244601" y="1892300"/>
            <a:ext cx="7213599" cy="2534027"/>
          </a:xfrm>
          <a:prstGeom prst="rect">
            <a:avLst/>
          </a:prstGeom>
          <a:noFill/>
        </p:spPr>
        <p:txBody>
          <a:bodyPr wrap="square" lIns="0" tIns="0" rIns="0" rtlCol="0">
            <a:spAutoFit/>
          </a:bodyPr>
          <a:lstStyle/>
          <a:p>
            <a:pPr>
              <a:lnSpc>
                <a:spcPts val="3000"/>
              </a:lnSpc>
              <a:tabLst>
                <a:tab pos="6997700" algn="l"/>
              </a:tabLst>
            </a:pPr>
            <a:r>
              <a:rPr lang="zh-CN" altLang="en-US" sz="1800" dirty="0">
                <a:solidFill>
                  <a:srgbClr val="003366"/>
                </a:solidFill>
                <a:latin typeface="微软雅黑" panose="020B0503020204020204" pitchFamily="34" charset="-122"/>
                <a:cs typeface="微软雅黑" panose="020B0503020204020204" pitchFamily="34" charset="-122"/>
              </a:rPr>
              <a:t>以项目作为预算编制的最基本单元：</a:t>
            </a:r>
            <a:endParaRPr lang="en-US" altLang="zh-CN" sz="1800" dirty="0">
              <a:solidFill>
                <a:srgbClr val="003366"/>
              </a:solidFill>
              <a:latin typeface="微软雅黑" panose="020B0503020204020204" pitchFamily="34" charset="-122"/>
              <a:cs typeface="微软雅黑" panose="020B0503020204020204" pitchFamily="34" charset="-122"/>
            </a:endParaRPr>
          </a:p>
          <a:p>
            <a:pPr>
              <a:lnSpc>
                <a:spcPts val="3000"/>
              </a:lnSpc>
              <a:tabLst>
                <a:tab pos="6997700" algn="l"/>
              </a:tabLst>
            </a:pPr>
            <a:r>
              <a:rPr lang="zh-CN" altLang="en-US" sz="1800" dirty="0">
                <a:solidFill>
                  <a:srgbClr val="003366"/>
                </a:solidFill>
                <a:latin typeface="微软雅黑" panose="020B0503020204020204" pitchFamily="34" charset="-122"/>
                <a:cs typeface="微软雅黑" panose="020B0503020204020204" pitchFamily="34" charset="-122"/>
              </a:rPr>
              <a:t>一是建立项目储备机制。</a:t>
            </a:r>
            <a:endParaRPr lang="en-US" altLang="zh-CN" sz="1800" dirty="0">
              <a:solidFill>
                <a:srgbClr val="003366"/>
              </a:solidFill>
              <a:latin typeface="微软雅黑" panose="020B0503020204020204" pitchFamily="34" charset="-122"/>
              <a:cs typeface="微软雅黑" panose="020B0503020204020204" pitchFamily="34" charset="-122"/>
            </a:endParaRPr>
          </a:p>
          <a:p>
            <a:pPr>
              <a:lnSpc>
                <a:spcPts val="3000"/>
              </a:lnSpc>
              <a:tabLst>
                <a:tab pos="6997700" algn="l"/>
              </a:tabLst>
            </a:pPr>
            <a:r>
              <a:rPr lang="zh-CN" altLang="en-US" sz="1800" dirty="0">
                <a:solidFill>
                  <a:srgbClr val="003366"/>
                </a:solidFill>
                <a:latin typeface="微软雅黑" panose="020B0503020204020204" pitchFamily="34" charset="-122"/>
                <a:cs typeface="微软雅黑" panose="020B0503020204020204" pitchFamily="34" charset="-122"/>
              </a:rPr>
              <a:t>二是建立健全项目动态调整机制。</a:t>
            </a:r>
            <a:endParaRPr lang="en-US" altLang="zh-CN" sz="1800" dirty="0">
              <a:solidFill>
                <a:srgbClr val="003366"/>
              </a:solidFill>
              <a:latin typeface="微软雅黑" panose="020B0503020204020204" pitchFamily="34" charset="-122"/>
              <a:cs typeface="微软雅黑" panose="020B0503020204020204" pitchFamily="34" charset="-122"/>
            </a:endParaRPr>
          </a:p>
          <a:p>
            <a:pPr>
              <a:lnSpc>
                <a:spcPts val="3000"/>
              </a:lnSpc>
              <a:tabLst>
                <a:tab pos="6997700" algn="l"/>
              </a:tabLst>
            </a:pPr>
            <a:r>
              <a:rPr lang="zh-CN" altLang="en-US" sz="1800" dirty="0">
                <a:solidFill>
                  <a:srgbClr val="003366"/>
                </a:solidFill>
                <a:latin typeface="微软雅黑" panose="020B0503020204020204" pitchFamily="34" charset="-122"/>
                <a:cs typeface="微软雅黑" panose="020B0503020204020204" pitchFamily="34" charset="-122"/>
              </a:rPr>
              <a:t>三是完善跨年度项目资金管理。</a:t>
            </a:r>
            <a:endParaRPr lang="en-US" altLang="zh-CN" dirty="0">
              <a:solidFill>
                <a:prstClr val="black"/>
              </a:solidFill>
            </a:endParaRPr>
          </a:p>
          <a:p>
            <a:pPr>
              <a:lnSpc>
                <a:spcPts val="1000"/>
              </a:lnSpc>
            </a:pPr>
            <a:endParaRPr lang="en-US" altLang="zh-CN" dirty="0">
              <a:solidFill>
                <a:prstClr val="black"/>
              </a:solidFill>
            </a:endParaRPr>
          </a:p>
          <a:p>
            <a:pPr>
              <a:lnSpc>
                <a:spcPts val="1000"/>
              </a:lnSpc>
            </a:pPr>
            <a:endParaRPr lang="en-US" altLang="zh-CN" dirty="0">
              <a:solidFill>
                <a:prstClr val="black"/>
              </a:solidFill>
            </a:endParaRPr>
          </a:p>
          <a:p>
            <a:pPr>
              <a:lnSpc>
                <a:spcPts val="1000"/>
              </a:lnSpc>
            </a:pPr>
            <a:endParaRPr lang="en-US" altLang="zh-CN" dirty="0">
              <a:solidFill>
                <a:prstClr val="black"/>
              </a:solidFill>
            </a:endParaRPr>
          </a:p>
          <a:p>
            <a:pPr>
              <a:lnSpc>
                <a:spcPts val="1000"/>
              </a:lnSpc>
            </a:pPr>
            <a:endParaRPr lang="en-US" altLang="zh-CN" dirty="0">
              <a:solidFill>
                <a:prstClr val="black"/>
              </a:solidFill>
            </a:endParaRPr>
          </a:p>
          <a:p>
            <a:pPr>
              <a:lnSpc>
                <a:spcPts val="1000"/>
              </a:lnSpc>
            </a:pPr>
            <a:endParaRPr lang="en-US" altLang="zh-CN" dirty="0">
              <a:solidFill>
                <a:prstClr val="black"/>
              </a:solidFill>
            </a:endParaRPr>
          </a:p>
          <a:p>
            <a:pPr>
              <a:lnSpc>
                <a:spcPts val="2400"/>
              </a:lnSpc>
              <a:tabLst>
                <a:tab pos="6997700" algn="l"/>
              </a:tabLst>
            </a:pPr>
            <a:r>
              <a:rPr lang="en-US" altLang="zh-CN" dirty="0">
                <a:solidFill>
                  <a:prstClr val="black"/>
                </a:solidFill>
              </a:rPr>
              <a:t>	</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685800" y="2813050"/>
            <a:ext cx="4803394" cy="82550"/>
          </a:xfrm>
          <a:custGeom>
            <a:avLst/>
            <a:gdLst>
              <a:gd name="connsiteX0" fmla="*/ 0 w 4803394"/>
              <a:gd name="connsiteY0" fmla="*/ 82550 h 82550"/>
              <a:gd name="connsiteX1" fmla="*/ 4803394 w 4803394"/>
              <a:gd name="connsiteY1" fmla="*/ 82550 h 82550"/>
              <a:gd name="connsiteX2" fmla="*/ 4803394 w 4803394"/>
              <a:gd name="connsiteY2" fmla="*/ 0 h 82550"/>
              <a:gd name="connsiteX3" fmla="*/ 0 w 4803394"/>
              <a:gd name="connsiteY3" fmla="*/ 0 h 82550"/>
              <a:gd name="connsiteX4" fmla="*/ 0 w 4803394"/>
              <a:gd name="connsiteY4" fmla="*/ 82550 h 8255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550">
                <a:moveTo>
                  <a:pt x="0" y="82550"/>
                </a:moveTo>
                <a:lnTo>
                  <a:pt x="4803394" y="82550"/>
                </a:lnTo>
                <a:lnTo>
                  <a:pt x="4803394" y="0"/>
                </a:lnTo>
                <a:lnTo>
                  <a:pt x="0" y="0"/>
                </a:lnTo>
                <a:lnTo>
                  <a:pt x="0" y="8255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679450" y="2806700"/>
            <a:ext cx="4816094" cy="95250"/>
          </a:xfrm>
          <a:custGeom>
            <a:avLst/>
            <a:gdLst>
              <a:gd name="connsiteX0" fmla="*/ 6350 w 4816094"/>
              <a:gd name="connsiteY0" fmla="*/ 88900 h 95250"/>
              <a:gd name="connsiteX1" fmla="*/ 4809744 w 4816094"/>
              <a:gd name="connsiteY1" fmla="*/ 88900 h 95250"/>
              <a:gd name="connsiteX2" fmla="*/ 4809744 w 4816094"/>
              <a:gd name="connsiteY2" fmla="*/ 6350 h 95250"/>
              <a:gd name="connsiteX3" fmla="*/ 6350 w 4816094"/>
              <a:gd name="connsiteY3" fmla="*/ 6350 h 95250"/>
              <a:gd name="connsiteX4" fmla="*/ 6350 w 4816094"/>
              <a:gd name="connsiteY4" fmla="*/ 88900 h 9525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16094" h="95250">
                <a:moveTo>
                  <a:pt x="6350" y="88900"/>
                </a:moveTo>
                <a:lnTo>
                  <a:pt x="4809744" y="88900"/>
                </a:lnTo>
                <a:lnTo>
                  <a:pt x="4809744" y="6350"/>
                </a:lnTo>
                <a:lnTo>
                  <a:pt x="6350" y="6350"/>
                </a:lnTo>
                <a:lnTo>
                  <a:pt x="6350" y="88900"/>
                </a:lnTo>
              </a:path>
            </a:pathLst>
          </a:custGeom>
          <a:solidFill>
            <a:srgbClr val="000000">
              <a:alpha val="0"/>
            </a:srgbClr>
          </a:solidFill>
          <a:ln w="12700">
            <a:solidFill>
              <a:srgbClr val="336699">
                <a:alpha val="10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Freeform 3"/>
          <p:cNvSpPr/>
          <p:nvPr/>
        </p:nvSpPr>
        <p:spPr>
          <a:xfrm>
            <a:off x="679450" y="280670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2875052" y="1831417"/>
            <a:ext cx="3601948" cy="661591"/>
          </a:xfrm>
          <a:prstGeom prst="rect">
            <a:avLst/>
          </a:prstGeom>
          <a:noFill/>
        </p:spPr>
        <p:txBody>
          <a:bodyPr wrap="none" lIns="0" tIns="0" rIns="0" rtlCol="0">
            <a:spAutoFit/>
          </a:bodyPr>
          <a:lstStyle/>
          <a:p>
            <a:pPr marL="0" marR="0" lvl="0" indent="0" algn="ctr" defTabSz="914400" rtl="0" eaLnBrk="1" fontAlgn="auto" latinLnBrk="0" hangingPunct="1">
              <a:lnSpc>
                <a:spcPts val="5200"/>
              </a:lnSpc>
              <a:spcBef>
                <a:spcPts val="0"/>
              </a:spcBef>
              <a:spcAft>
                <a:spcPts val="0"/>
              </a:spcAft>
              <a:buClrTx/>
              <a:buSzTx/>
              <a:buFontTx/>
              <a:buNone/>
              <a:defRPr/>
            </a:pPr>
            <a:r>
              <a:rPr kumimoji="0" lang="en-US" altLang="zh-CN" sz="3995" b="1" i="0" u="none" strike="noStrike" kern="1200" cap="none" spc="0" normalizeH="0" baseline="0" noProof="0" dirty="0" err="1">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预算调整和调剂</a:t>
            </a:r>
            <a:endParaRPr kumimoji="0" lang="en-US" altLang="zh-CN" sz="399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1047749"/>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1529905" y="1799272"/>
            <a:ext cx="6634606" cy="44450"/>
          </a:xfrm>
          <a:custGeom>
            <a:avLst/>
            <a:gdLst>
              <a:gd name="connsiteX0" fmla="*/ 11112 w 6634606"/>
              <a:gd name="connsiteY0" fmla="*/ 11112 h 44450"/>
              <a:gd name="connsiteX1" fmla="*/ 6623494 w 6634606"/>
              <a:gd name="connsiteY1" fmla="*/ 11112 h 44450"/>
            </a:gdLst>
            <a:ahLst/>
            <a:cxnLst>
              <a:cxn ang="0">
                <a:pos x="connsiteX0" y="connsiteY0"/>
              </a:cxn>
              <a:cxn ang="1">
                <a:pos x="connsiteX1" y="connsiteY1"/>
              </a:cxn>
            </a:cxnLst>
            <a:rect l="l" t="t" r="r" b="b"/>
            <a:pathLst>
              <a:path w="6634606" h="44450">
                <a:moveTo>
                  <a:pt x="11112" y="11112"/>
                </a:moveTo>
                <a:lnTo>
                  <a:pt x="6623494"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1968626" y="1956396"/>
            <a:ext cx="6184772" cy="437553"/>
          </a:xfrm>
          <a:custGeom>
            <a:avLst/>
            <a:gdLst>
              <a:gd name="connsiteX0" fmla="*/ 0 w 6184772"/>
              <a:gd name="connsiteY0" fmla="*/ 437553 h 437553"/>
              <a:gd name="connsiteX1" fmla="*/ 6184773 w 6184772"/>
              <a:gd name="connsiteY1" fmla="*/ 437553 h 437553"/>
              <a:gd name="connsiteX2" fmla="*/ 6184773 w 6184772"/>
              <a:gd name="connsiteY2" fmla="*/ 0 h 437553"/>
              <a:gd name="connsiteX3" fmla="*/ 0 w 6184772"/>
              <a:gd name="connsiteY3" fmla="*/ 0 h 437553"/>
              <a:gd name="connsiteX4" fmla="*/ 0 w 6184772"/>
              <a:gd name="connsiteY4" fmla="*/ 437553 h 437553"/>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84772" h="437553">
                <a:moveTo>
                  <a:pt x="0" y="437553"/>
                </a:moveTo>
                <a:lnTo>
                  <a:pt x="6184773" y="437553"/>
                </a:lnTo>
                <a:lnTo>
                  <a:pt x="6184773" y="0"/>
                </a:lnTo>
                <a:lnTo>
                  <a:pt x="0" y="0"/>
                </a:lnTo>
                <a:lnTo>
                  <a:pt x="0" y="437553"/>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Freeform 3"/>
          <p:cNvSpPr/>
          <p:nvPr/>
        </p:nvSpPr>
        <p:spPr>
          <a:xfrm>
            <a:off x="1403350" y="1635137"/>
            <a:ext cx="496823" cy="462521"/>
          </a:xfrm>
          <a:custGeom>
            <a:avLst/>
            <a:gdLst>
              <a:gd name="connsiteX0" fmla="*/ 0 w 496823"/>
              <a:gd name="connsiteY0" fmla="*/ 462521 h 462521"/>
              <a:gd name="connsiteX1" fmla="*/ 496823 w 496823"/>
              <a:gd name="connsiteY1" fmla="*/ 462521 h 462521"/>
              <a:gd name="connsiteX2" fmla="*/ 496823 w 496823"/>
              <a:gd name="connsiteY2" fmla="*/ 0 h 462521"/>
              <a:gd name="connsiteX3" fmla="*/ 0 w 496823"/>
              <a:gd name="connsiteY3" fmla="*/ 0 h 462521"/>
              <a:gd name="connsiteX4" fmla="*/ 0 w 496823"/>
              <a:gd name="connsiteY4" fmla="*/ 462521 h 46252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6823" h="462521">
                <a:moveTo>
                  <a:pt x="0" y="462521"/>
                </a:moveTo>
                <a:lnTo>
                  <a:pt x="496823" y="462521"/>
                </a:lnTo>
                <a:lnTo>
                  <a:pt x="496823" y="0"/>
                </a:lnTo>
                <a:lnTo>
                  <a:pt x="0" y="0"/>
                </a:lnTo>
                <a:lnTo>
                  <a:pt x="0" y="462521"/>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Freeform 3"/>
          <p:cNvSpPr/>
          <p:nvPr/>
        </p:nvSpPr>
        <p:spPr>
          <a:xfrm>
            <a:off x="1529397" y="3177984"/>
            <a:ext cx="6612763" cy="44450"/>
          </a:xfrm>
          <a:custGeom>
            <a:avLst/>
            <a:gdLst>
              <a:gd name="connsiteX0" fmla="*/ 11112 w 6612763"/>
              <a:gd name="connsiteY0" fmla="*/ 11112 h 44450"/>
              <a:gd name="connsiteX1" fmla="*/ 6601650 w 6612763"/>
              <a:gd name="connsiteY1" fmla="*/ 11112 h 44450"/>
            </a:gdLst>
            <a:ahLst/>
            <a:cxnLst>
              <a:cxn ang="0">
                <a:pos x="connsiteX0" y="connsiteY0"/>
              </a:cxn>
              <a:cxn ang="1">
                <a:pos x="connsiteX1" y="connsiteY1"/>
              </a:cxn>
            </a:cxnLst>
            <a:rect l="l" t="t" r="r" b="b"/>
            <a:pathLst>
              <a:path w="6612763" h="44450">
                <a:moveTo>
                  <a:pt x="11112" y="11112"/>
                </a:moveTo>
                <a:lnTo>
                  <a:pt x="660165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1" name="Freeform 3"/>
          <p:cNvSpPr/>
          <p:nvPr/>
        </p:nvSpPr>
        <p:spPr>
          <a:xfrm>
            <a:off x="1966722" y="3343643"/>
            <a:ext cx="6164198" cy="463181"/>
          </a:xfrm>
          <a:custGeom>
            <a:avLst/>
            <a:gdLst>
              <a:gd name="connsiteX0" fmla="*/ 0 w 6164198"/>
              <a:gd name="connsiteY0" fmla="*/ 463181 h 463181"/>
              <a:gd name="connsiteX1" fmla="*/ 6164198 w 6164198"/>
              <a:gd name="connsiteY1" fmla="*/ 463181 h 463181"/>
              <a:gd name="connsiteX2" fmla="*/ 6164198 w 6164198"/>
              <a:gd name="connsiteY2" fmla="*/ 0 h 463181"/>
              <a:gd name="connsiteX3" fmla="*/ 0 w 6164198"/>
              <a:gd name="connsiteY3" fmla="*/ 0 h 463181"/>
              <a:gd name="connsiteX4" fmla="*/ 0 w 6164198"/>
              <a:gd name="connsiteY4" fmla="*/ 463181 h 46318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198" h="463181">
                <a:moveTo>
                  <a:pt x="0" y="463181"/>
                </a:moveTo>
                <a:lnTo>
                  <a:pt x="6164198" y="463181"/>
                </a:lnTo>
                <a:lnTo>
                  <a:pt x="6164198" y="0"/>
                </a:lnTo>
                <a:lnTo>
                  <a:pt x="0" y="0"/>
                </a:lnTo>
                <a:lnTo>
                  <a:pt x="0" y="463181"/>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Freeform 3"/>
          <p:cNvSpPr/>
          <p:nvPr/>
        </p:nvSpPr>
        <p:spPr>
          <a:xfrm>
            <a:off x="1403350" y="3003524"/>
            <a:ext cx="495173" cy="489610"/>
          </a:xfrm>
          <a:custGeom>
            <a:avLst/>
            <a:gdLst>
              <a:gd name="connsiteX0" fmla="*/ 0 w 495173"/>
              <a:gd name="connsiteY0" fmla="*/ 489610 h 489610"/>
              <a:gd name="connsiteX1" fmla="*/ 495173 w 495173"/>
              <a:gd name="connsiteY1" fmla="*/ 489610 h 489610"/>
              <a:gd name="connsiteX2" fmla="*/ 495173 w 495173"/>
              <a:gd name="connsiteY2" fmla="*/ 0 h 489610"/>
              <a:gd name="connsiteX3" fmla="*/ 0 w 495173"/>
              <a:gd name="connsiteY3" fmla="*/ 0 h 489610"/>
              <a:gd name="connsiteX4" fmla="*/ 0 w 495173"/>
              <a:gd name="connsiteY4" fmla="*/ 489610 h 4896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73" h="489610">
                <a:moveTo>
                  <a:pt x="0" y="489610"/>
                </a:moveTo>
                <a:lnTo>
                  <a:pt x="495173" y="489610"/>
                </a:lnTo>
                <a:lnTo>
                  <a:pt x="495173" y="0"/>
                </a:lnTo>
                <a:lnTo>
                  <a:pt x="0" y="0"/>
                </a:lnTo>
                <a:lnTo>
                  <a:pt x="0" y="4896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Freeform 3"/>
          <p:cNvSpPr/>
          <p:nvPr/>
        </p:nvSpPr>
        <p:spPr>
          <a:xfrm>
            <a:off x="1529397" y="2519997"/>
            <a:ext cx="6612890" cy="44450"/>
          </a:xfrm>
          <a:custGeom>
            <a:avLst/>
            <a:gdLst>
              <a:gd name="connsiteX0" fmla="*/ 11112 w 6612890"/>
              <a:gd name="connsiteY0" fmla="*/ 11112 h 44450"/>
              <a:gd name="connsiteX1" fmla="*/ 6601777 w 6612890"/>
              <a:gd name="connsiteY1" fmla="*/ 11112 h 44450"/>
            </a:gdLst>
            <a:ahLst/>
            <a:cxnLst>
              <a:cxn ang="0">
                <a:pos x="connsiteX0" y="connsiteY0"/>
              </a:cxn>
              <a:cxn ang="1">
                <a:pos x="connsiteX1" y="connsiteY1"/>
              </a:cxn>
            </a:cxnLst>
            <a:rect l="l" t="t" r="r" b="b"/>
            <a:pathLst>
              <a:path w="6612890" h="44450">
                <a:moveTo>
                  <a:pt x="11112" y="11112"/>
                </a:moveTo>
                <a:lnTo>
                  <a:pt x="6601777"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4" name="Freeform 3"/>
          <p:cNvSpPr/>
          <p:nvPr/>
        </p:nvSpPr>
        <p:spPr>
          <a:xfrm>
            <a:off x="1966722" y="2677121"/>
            <a:ext cx="6164453" cy="437553"/>
          </a:xfrm>
          <a:custGeom>
            <a:avLst/>
            <a:gdLst>
              <a:gd name="connsiteX0" fmla="*/ 0 w 6164453"/>
              <a:gd name="connsiteY0" fmla="*/ 437553 h 437553"/>
              <a:gd name="connsiteX1" fmla="*/ 6164452 w 6164453"/>
              <a:gd name="connsiteY1" fmla="*/ 437553 h 437553"/>
              <a:gd name="connsiteX2" fmla="*/ 6164452 w 6164453"/>
              <a:gd name="connsiteY2" fmla="*/ 0 h 437553"/>
              <a:gd name="connsiteX3" fmla="*/ 0 w 6164453"/>
              <a:gd name="connsiteY3" fmla="*/ 0 h 437553"/>
              <a:gd name="connsiteX4" fmla="*/ 0 w 6164453"/>
              <a:gd name="connsiteY4" fmla="*/ 437553 h 437553"/>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453" h="437553">
                <a:moveTo>
                  <a:pt x="0" y="437553"/>
                </a:moveTo>
                <a:lnTo>
                  <a:pt x="6164452" y="437553"/>
                </a:lnTo>
                <a:lnTo>
                  <a:pt x="6164452" y="0"/>
                </a:lnTo>
                <a:lnTo>
                  <a:pt x="0" y="0"/>
                </a:lnTo>
                <a:lnTo>
                  <a:pt x="0" y="437553"/>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5" name="Freeform 3"/>
          <p:cNvSpPr/>
          <p:nvPr/>
        </p:nvSpPr>
        <p:spPr>
          <a:xfrm>
            <a:off x="1403350" y="2355862"/>
            <a:ext cx="495185" cy="462521"/>
          </a:xfrm>
          <a:custGeom>
            <a:avLst/>
            <a:gdLst>
              <a:gd name="connsiteX0" fmla="*/ 0 w 495185"/>
              <a:gd name="connsiteY0" fmla="*/ 462521 h 462521"/>
              <a:gd name="connsiteX1" fmla="*/ 495185 w 495185"/>
              <a:gd name="connsiteY1" fmla="*/ 462521 h 462521"/>
              <a:gd name="connsiteX2" fmla="*/ 495185 w 495185"/>
              <a:gd name="connsiteY2" fmla="*/ 0 h 462521"/>
              <a:gd name="connsiteX3" fmla="*/ 0 w 495185"/>
              <a:gd name="connsiteY3" fmla="*/ 0 h 462521"/>
              <a:gd name="connsiteX4" fmla="*/ 0 w 495185"/>
              <a:gd name="connsiteY4" fmla="*/ 462521 h 46252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85" h="462521">
                <a:moveTo>
                  <a:pt x="0" y="462521"/>
                </a:moveTo>
                <a:lnTo>
                  <a:pt x="495185" y="462521"/>
                </a:lnTo>
                <a:lnTo>
                  <a:pt x="495185" y="0"/>
                </a:lnTo>
                <a:lnTo>
                  <a:pt x="0" y="0"/>
                </a:lnTo>
                <a:lnTo>
                  <a:pt x="0" y="462521"/>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6" name="Freeform 3"/>
          <p:cNvSpPr/>
          <p:nvPr/>
        </p:nvSpPr>
        <p:spPr>
          <a:xfrm>
            <a:off x="1529397" y="3898709"/>
            <a:ext cx="6612763" cy="44450"/>
          </a:xfrm>
          <a:custGeom>
            <a:avLst/>
            <a:gdLst>
              <a:gd name="connsiteX0" fmla="*/ 11112 w 6612763"/>
              <a:gd name="connsiteY0" fmla="*/ 11112 h 44450"/>
              <a:gd name="connsiteX1" fmla="*/ 6601650 w 6612763"/>
              <a:gd name="connsiteY1" fmla="*/ 11112 h 44450"/>
            </a:gdLst>
            <a:ahLst/>
            <a:cxnLst>
              <a:cxn ang="0">
                <a:pos x="connsiteX0" y="connsiteY0"/>
              </a:cxn>
              <a:cxn ang="1">
                <a:pos x="connsiteX1" y="connsiteY1"/>
              </a:cxn>
            </a:cxnLst>
            <a:rect l="l" t="t" r="r" b="b"/>
            <a:pathLst>
              <a:path w="6612763" h="44450">
                <a:moveTo>
                  <a:pt x="11112" y="11112"/>
                </a:moveTo>
                <a:lnTo>
                  <a:pt x="660165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7" name="Freeform 3"/>
          <p:cNvSpPr/>
          <p:nvPr/>
        </p:nvSpPr>
        <p:spPr>
          <a:xfrm>
            <a:off x="1966722" y="4064368"/>
            <a:ext cx="6164198" cy="463181"/>
          </a:xfrm>
          <a:custGeom>
            <a:avLst/>
            <a:gdLst>
              <a:gd name="connsiteX0" fmla="*/ 0 w 6164198"/>
              <a:gd name="connsiteY0" fmla="*/ 463181 h 463181"/>
              <a:gd name="connsiteX1" fmla="*/ 6164198 w 6164198"/>
              <a:gd name="connsiteY1" fmla="*/ 463181 h 463181"/>
              <a:gd name="connsiteX2" fmla="*/ 6164198 w 6164198"/>
              <a:gd name="connsiteY2" fmla="*/ 0 h 463181"/>
              <a:gd name="connsiteX3" fmla="*/ 0 w 6164198"/>
              <a:gd name="connsiteY3" fmla="*/ 0 h 463181"/>
              <a:gd name="connsiteX4" fmla="*/ 0 w 6164198"/>
              <a:gd name="connsiteY4" fmla="*/ 463181 h 46318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198" h="463181">
                <a:moveTo>
                  <a:pt x="0" y="463181"/>
                </a:moveTo>
                <a:lnTo>
                  <a:pt x="6164198" y="463181"/>
                </a:lnTo>
                <a:lnTo>
                  <a:pt x="6164198" y="0"/>
                </a:lnTo>
                <a:lnTo>
                  <a:pt x="0" y="0"/>
                </a:lnTo>
                <a:lnTo>
                  <a:pt x="0" y="463181"/>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8" name="Freeform 3"/>
          <p:cNvSpPr/>
          <p:nvPr/>
        </p:nvSpPr>
        <p:spPr>
          <a:xfrm>
            <a:off x="1403350" y="3724275"/>
            <a:ext cx="495173" cy="489610"/>
          </a:xfrm>
          <a:custGeom>
            <a:avLst/>
            <a:gdLst>
              <a:gd name="connsiteX0" fmla="*/ 0 w 495173"/>
              <a:gd name="connsiteY0" fmla="*/ 489610 h 489610"/>
              <a:gd name="connsiteX1" fmla="*/ 495173 w 495173"/>
              <a:gd name="connsiteY1" fmla="*/ 489610 h 489610"/>
              <a:gd name="connsiteX2" fmla="*/ 495173 w 495173"/>
              <a:gd name="connsiteY2" fmla="*/ 0 h 489610"/>
              <a:gd name="connsiteX3" fmla="*/ 0 w 495173"/>
              <a:gd name="connsiteY3" fmla="*/ 0 h 489610"/>
              <a:gd name="connsiteX4" fmla="*/ 0 w 495173"/>
              <a:gd name="connsiteY4" fmla="*/ 489610 h 4896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73" h="489610">
                <a:moveTo>
                  <a:pt x="0" y="489610"/>
                </a:moveTo>
                <a:lnTo>
                  <a:pt x="495173" y="489610"/>
                </a:lnTo>
                <a:lnTo>
                  <a:pt x="495173" y="0"/>
                </a:lnTo>
                <a:lnTo>
                  <a:pt x="0" y="0"/>
                </a:lnTo>
                <a:lnTo>
                  <a:pt x="0" y="4896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103</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9" name="TextBox 1"/>
          <p:cNvSpPr txBox="1"/>
          <p:nvPr/>
        </p:nvSpPr>
        <p:spPr>
          <a:xfrm>
            <a:off x="952500" y="965200"/>
            <a:ext cx="914400" cy="457200"/>
          </a:xfrm>
          <a:prstGeom prst="rect">
            <a:avLst/>
          </a:prstGeom>
          <a:noFill/>
        </p:spPr>
        <p:txBody>
          <a:bodyPr wrap="none" lIns="0" tIns="0" rIns="0" rtlCol="0">
            <a:spAutoFit/>
          </a:bodyPr>
          <a:lstStyle/>
          <a:p>
            <a:pPr marL="0" marR="0" lvl="0" indent="0" algn="l" defTabSz="914400" rtl="0" eaLnBrk="1" fontAlgn="auto" latinLnBrk="0" hangingPunct="1">
              <a:lnSpc>
                <a:spcPts val="3600"/>
              </a:lnSpc>
              <a:spcBef>
                <a:spcPts val="0"/>
              </a:spcBef>
              <a:spcAft>
                <a:spcPts val="0"/>
              </a:spcAft>
              <a:buClrTx/>
              <a:buSzTx/>
              <a:buFontTx/>
              <a:buNone/>
              <a:defRPr/>
            </a:pPr>
            <a:r>
              <a:rPr kumimoji="0" lang="en-US" altLang="zh-CN" sz="3600"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目录</a:t>
            </a:r>
            <a:endParaRPr kumimoji="0" lang="en-US" altLang="zh-CN" sz="3600"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20" name="TextBox 1"/>
          <p:cNvSpPr txBox="1"/>
          <p:nvPr/>
        </p:nvSpPr>
        <p:spPr>
          <a:xfrm>
            <a:off x="2032000" y="2044700"/>
            <a:ext cx="4889500" cy="304800"/>
          </a:xfrm>
          <a:prstGeom prst="rect">
            <a:avLst/>
          </a:prstGeom>
          <a:noFill/>
        </p:spPr>
        <p:txBody>
          <a:bodyPr wrap="none" lIns="0" tIns="0" rIns="0" rtlCol="0">
            <a:spAutoFit/>
          </a:bodyPr>
          <a:lstStyle/>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预算调整和调剂的概念、情形、关系</a:t>
            </a:r>
            <a:endPar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TextBox 1"/>
          <p:cNvSpPr txBox="1"/>
          <p:nvPr/>
        </p:nvSpPr>
        <p:spPr>
          <a:xfrm>
            <a:off x="1549400" y="17780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一</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22" name="TextBox 1"/>
          <p:cNvSpPr txBox="1"/>
          <p:nvPr/>
        </p:nvSpPr>
        <p:spPr>
          <a:xfrm>
            <a:off x="2006600" y="3441700"/>
            <a:ext cx="1828800" cy="304800"/>
          </a:xfrm>
          <a:prstGeom prst="rect">
            <a:avLst/>
          </a:prstGeom>
          <a:noFill/>
        </p:spPr>
        <p:txBody>
          <a:bodyPr wrap="none" lIns="0" tIns="0" rIns="0" rtlCol="0">
            <a:spAutoFit/>
          </a:bodyPr>
          <a:lstStyle/>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部门预算调剂</a:t>
            </a:r>
            <a:endPar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3" name="TextBox 1"/>
          <p:cNvSpPr txBox="1"/>
          <p:nvPr/>
        </p:nvSpPr>
        <p:spPr>
          <a:xfrm>
            <a:off x="1536700" y="31623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三</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24" name="TextBox 1"/>
          <p:cNvSpPr txBox="1"/>
          <p:nvPr/>
        </p:nvSpPr>
        <p:spPr>
          <a:xfrm>
            <a:off x="2044700" y="2755900"/>
            <a:ext cx="2133600" cy="304800"/>
          </a:xfrm>
          <a:prstGeom prst="rect">
            <a:avLst/>
          </a:prstGeom>
          <a:noFill/>
        </p:spPr>
        <p:txBody>
          <a:bodyPr wrap="none" lIns="0" tIns="0" rIns="0" rtlCol="0">
            <a:spAutoFit/>
          </a:bodyPr>
          <a:lstStyle/>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预算调整的程序</a:t>
            </a:r>
            <a:endPar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5" name="TextBox 1"/>
          <p:cNvSpPr txBox="1"/>
          <p:nvPr/>
        </p:nvSpPr>
        <p:spPr>
          <a:xfrm>
            <a:off x="1536700" y="25019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二</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26" name="TextBox 1"/>
          <p:cNvSpPr txBox="1"/>
          <p:nvPr/>
        </p:nvSpPr>
        <p:spPr>
          <a:xfrm>
            <a:off x="2006600" y="4165600"/>
            <a:ext cx="2438400" cy="304800"/>
          </a:xfrm>
          <a:prstGeom prst="rect">
            <a:avLst/>
          </a:prstGeom>
          <a:noFill/>
        </p:spPr>
        <p:txBody>
          <a:bodyPr wrap="none" lIns="0" tIns="0" rIns="0" rtlCol="0">
            <a:spAutoFit/>
          </a:bodyPr>
          <a:lstStyle/>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转移支付预算调剂</a:t>
            </a:r>
            <a:endPar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7" name="TextBox 1"/>
          <p:cNvSpPr txBox="1"/>
          <p:nvPr/>
        </p:nvSpPr>
        <p:spPr>
          <a:xfrm>
            <a:off x="1536700" y="38862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四</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pic>
        <p:nvPicPr>
          <p:cNvPr id="29"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1460500" y="1651000"/>
            <a:ext cx="5283200" cy="533400"/>
          </a:xfrm>
          <a:prstGeom prst="rect">
            <a:avLst/>
          </a:prstGeom>
          <a:noFill/>
        </p:spPr>
        <p:txBody>
          <a:bodyPr wrap="none" lIns="0" tIns="0" rIns="0" rtlCol="0">
            <a:spAutoFit/>
          </a:bodyPr>
          <a:lstStyle/>
          <a:p>
            <a:pPr marL="0" marR="0" lvl="0" indent="0" algn="l" defTabSz="914400" rtl="0" eaLnBrk="1" fontAlgn="auto" latinLnBrk="0" hangingPunct="1">
              <a:lnSpc>
                <a:spcPts val="4200"/>
              </a:lnSpc>
              <a:spcBef>
                <a:spcPts val="0"/>
              </a:spcBef>
              <a:spcAft>
                <a:spcPts val="0"/>
              </a:spcAft>
              <a:buClrTx/>
              <a:buSzTx/>
              <a:buFontTx/>
              <a:buNone/>
              <a:defRPr/>
            </a:pPr>
            <a:r>
              <a:rPr kumimoji="0" lang="en-US" altLang="zh-CN" sz="320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第一部分：预算调整和调剂的</a:t>
            </a:r>
            <a:endParaRPr kumimoji="0" lang="en-US" altLang="zh-CN" sz="320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10" name="TextBox 1"/>
          <p:cNvSpPr txBox="1"/>
          <p:nvPr/>
        </p:nvSpPr>
        <p:spPr>
          <a:xfrm>
            <a:off x="3505200" y="2235200"/>
            <a:ext cx="3251200" cy="533400"/>
          </a:xfrm>
          <a:prstGeom prst="rect">
            <a:avLst/>
          </a:prstGeom>
          <a:noFill/>
        </p:spPr>
        <p:txBody>
          <a:bodyPr wrap="none" lIns="0" tIns="0" rIns="0" rtlCol="0">
            <a:spAutoFit/>
          </a:bodyPr>
          <a:lstStyle/>
          <a:p>
            <a:pPr marL="0" marR="0" lvl="0" indent="0" algn="l" defTabSz="914400" rtl="0" eaLnBrk="1" fontAlgn="auto" latinLnBrk="0" hangingPunct="1">
              <a:lnSpc>
                <a:spcPts val="4200"/>
              </a:lnSpc>
              <a:spcBef>
                <a:spcPts val="0"/>
              </a:spcBef>
              <a:spcAft>
                <a:spcPts val="0"/>
              </a:spcAft>
              <a:buClrTx/>
              <a:buSzTx/>
              <a:buFontTx/>
              <a:buNone/>
              <a:defRPr/>
            </a:pPr>
            <a:r>
              <a:rPr kumimoji="0" lang="en-US" altLang="zh-CN" sz="320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概念、情形、关系</a:t>
            </a:r>
            <a:endParaRPr kumimoji="0" lang="en-US" altLang="zh-CN" sz="320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11" name="TextBox 1"/>
          <p:cNvSpPr txBox="1"/>
          <p:nvPr/>
        </p:nvSpPr>
        <p:spPr>
          <a:xfrm>
            <a:off x="79629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104</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3"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1471612" y="2059241"/>
            <a:ext cx="6048375" cy="44450"/>
          </a:xfrm>
          <a:custGeom>
            <a:avLst/>
            <a:gdLst>
              <a:gd name="connsiteX0" fmla="*/ 11112 w 6048375"/>
              <a:gd name="connsiteY0" fmla="*/ 11112 h 44450"/>
              <a:gd name="connsiteX1" fmla="*/ 6037262 w 6048375"/>
              <a:gd name="connsiteY1" fmla="*/ 11112 h 44450"/>
            </a:gdLst>
            <a:ahLst/>
            <a:cxnLst>
              <a:cxn ang="0">
                <a:pos x="connsiteX0" y="connsiteY0"/>
              </a:cxn>
              <a:cxn ang="1">
                <a:pos x="connsiteX1" y="connsiteY1"/>
              </a:cxn>
            </a:cxnLst>
            <a:rect l="l" t="t" r="r" b="b"/>
            <a:pathLst>
              <a:path w="6048375" h="44450">
                <a:moveTo>
                  <a:pt x="11112" y="11112"/>
                </a:moveTo>
                <a:lnTo>
                  <a:pt x="6037262"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1872360" y="2224087"/>
            <a:ext cx="5636514" cy="460438"/>
          </a:xfrm>
          <a:custGeom>
            <a:avLst/>
            <a:gdLst>
              <a:gd name="connsiteX0" fmla="*/ 0 w 5636514"/>
              <a:gd name="connsiteY0" fmla="*/ 460438 h 460438"/>
              <a:gd name="connsiteX1" fmla="*/ 5636514 w 5636514"/>
              <a:gd name="connsiteY1" fmla="*/ 460438 h 460438"/>
              <a:gd name="connsiteX2" fmla="*/ 5636514 w 5636514"/>
              <a:gd name="connsiteY2" fmla="*/ 0 h 460438"/>
              <a:gd name="connsiteX3" fmla="*/ 0 w 5636514"/>
              <a:gd name="connsiteY3" fmla="*/ 0 h 460438"/>
              <a:gd name="connsiteX4" fmla="*/ 0 w 5636514"/>
              <a:gd name="connsiteY4" fmla="*/ 460438 h 46043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636514" h="460438">
                <a:moveTo>
                  <a:pt x="0" y="460438"/>
                </a:moveTo>
                <a:lnTo>
                  <a:pt x="5636514" y="460438"/>
                </a:lnTo>
                <a:lnTo>
                  <a:pt x="5636514" y="0"/>
                </a:lnTo>
                <a:lnTo>
                  <a:pt x="0" y="0"/>
                </a:lnTo>
                <a:lnTo>
                  <a:pt x="0" y="460438"/>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Freeform 3"/>
          <p:cNvSpPr/>
          <p:nvPr/>
        </p:nvSpPr>
        <p:spPr>
          <a:xfrm>
            <a:off x="1482725" y="1885911"/>
            <a:ext cx="327012" cy="486956"/>
          </a:xfrm>
          <a:custGeom>
            <a:avLst/>
            <a:gdLst>
              <a:gd name="connsiteX0" fmla="*/ 0 w 327012"/>
              <a:gd name="connsiteY0" fmla="*/ 486956 h 486956"/>
              <a:gd name="connsiteX1" fmla="*/ 327012 w 327012"/>
              <a:gd name="connsiteY1" fmla="*/ 486956 h 486956"/>
              <a:gd name="connsiteX2" fmla="*/ 327012 w 327012"/>
              <a:gd name="connsiteY2" fmla="*/ 0 h 486956"/>
              <a:gd name="connsiteX3" fmla="*/ 0 w 327012"/>
              <a:gd name="connsiteY3" fmla="*/ 0 h 486956"/>
              <a:gd name="connsiteX4" fmla="*/ 0 w 327012"/>
              <a:gd name="connsiteY4" fmla="*/ 486956 h 48695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327012" h="486956">
                <a:moveTo>
                  <a:pt x="0" y="486956"/>
                </a:moveTo>
                <a:lnTo>
                  <a:pt x="327012" y="486956"/>
                </a:lnTo>
                <a:lnTo>
                  <a:pt x="327012" y="0"/>
                </a:lnTo>
                <a:lnTo>
                  <a:pt x="0" y="0"/>
                </a:lnTo>
                <a:lnTo>
                  <a:pt x="0" y="486956"/>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Freeform 3"/>
          <p:cNvSpPr/>
          <p:nvPr/>
        </p:nvSpPr>
        <p:spPr>
          <a:xfrm>
            <a:off x="1465262" y="3537267"/>
            <a:ext cx="6048375" cy="44450"/>
          </a:xfrm>
          <a:custGeom>
            <a:avLst/>
            <a:gdLst>
              <a:gd name="connsiteX0" fmla="*/ 11112 w 6048375"/>
              <a:gd name="connsiteY0" fmla="*/ 11112 h 44450"/>
              <a:gd name="connsiteX1" fmla="*/ 6037262 w 6048375"/>
              <a:gd name="connsiteY1" fmla="*/ 11112 h 44450"/>
            </a:gdLst>
            <a:ahLst/>
            <a:cxnLst>
              <a:cxn ang="0">
                <a:pos x="connsiteX0" y="connsiteY0"/>
              </a:cxn>
              <a:cxn ang="1">
                <a:pos x="connsiteX1" y="connsiteY1"/>
              </a:cxn>
            </a:cxnLst>
            <a:rect l="l" t="t" r="r" b="b"/>
            <a:pathLst>
              <a:path w="6048375" h="44450">
                <a:moveTo>
                  <a:pt x="11112" y="11112"/>
                </a:moveTo>
                <a:lnTo>
                  <a:pt x="6037262"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1" name="Freeform 3"/>
          <p:cNvSpPr/>
          <p:nvPr/>
        </p:nvSpPr>
        <p:spPr>
          <a:xfrm>
            <a:off x="1866010" y="3701986"/>
            <a:ext cx="5636514" cy="460438"/>
          </a:xfrm>
          <a:custGeom>
            <a:avLst/>
            <a:gdLst>
              <a:gd name="connsiteX0" fmla="*/ 0 w 5636514"/>
              <a:gd name="connsiteY0" fmla="*/ 460438 h 460438"/>
              <a:gd name="connsiteX1" fmla="*/ 5636514 w 5636514"/>
              <a:gd name="connsiteY1" fmla="*/ 460438 h 460438"/>
              <a:gd name="connsiteX2" fmla="*/ 5636514 w 5636514"/>
              <a:gd name="connsiteY2" fmla="*/ 0 h 460438"/>
              <a:gd name="connsiteX3" fmla="*/ 0 w 5636514"/>
              <a:gd name="connsiteY3" fmla="*/ 0 h 460438"/>
              <a:gd name="connsiteX4" fmla="*/ 0 w 5636514"/>
              <a:gd name="connsiteY4" fmla="*/ 460438 h 46043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636514" h="460438">
                <a:moveTo>
                  <a:pt x="0" y="460438"/>
                </a:moveTo>
                <a:lnTo>
                  <a:pt x="5636514" y="460438"/>
                </a:lnTo>
                <a:lnTo>
                  <a:pt x="5636514" y="0"/>
                </a:lnTo>
                <a:lnTo>
                  <a:pt x="0" y="0"/>
                </a:lnTo>
                <a:lnTo>
                  <a:pt x="0" y="460438"/>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Freeform 3"/>
          <p:cNvSpPr/>
          <p:nvPr/>
        </p:nvSpPr>
        <p:spPr>
          <a:xfrm>
            <a:off x="1476375" y="3363938"/>
            <a:ext cx="327012" cy="486955"/>
          </a:xfrm>
          <a:custGeom>
            <a:avLst/>
            <a:gdLst>
              <a:gd name="connsiteX0" fmla="*/ 0 w 327012"/>
              <a:gd name="connsiteY0" fmla="*/ 486955 h 486955"/>
              <a:gd name="connsiteX1" fmla="*/ 327012 w 327012"/>
              <a:gd name="connsiteY1" fmla="*/ 486955 h 486955"/>
              <a:gd name="connsiteX2" fmla="*/ 327012 w 327012"/>
              <a:gd name="connsiteY2" fmla="*/ 0 h 486955"/>
              <a:gd name="connsiteX3" fmla="*/ 0 w 327012"/>
              <a:gd name="connsiteY3" fmla="*/ 0 h 486955"/>
              <a:gd name="connsiteX4" fmla="*/ 0 w 327012"/>
              <a:gd name="connsiteY4" fmla="*/ 486955 h 486955"/>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327012" h="486955">
                <a:moveTo>
                  <a:pt x="0" y="486955"/>
                </a:moveTo>
                <a:lnTo>
                  <a:pt x="327012" y="486955"/>
                </a:lnTo>
                <a:lnTo>
                  <a:pt x="327012" y="0"/>
                </a:lnTo>
                <a:lnTo>
                  <a:pt x="0" y="0"/>
                </a:lnTo>
                <a:lnTo>
                  <a:pt x="0" y="486955"/>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Freeform 3"/>
          <p:cNvSpPr/>
          <p:nvPr/>
        </p:nvSpPr>
        <p:spPr>
          <a:xfrm>
            <a:off x="1465262" y="2817685"/>
            <a:ext cx="6048375" cy="44450"/>
          </a:xfrm>
          <a:custGeom>
            <a:avLst/>
            <a:gdLst>
              <a:gd name="connsiteX0" fmla="*/ 11112 w 6048375"/>
              <a:gd name="connsiteY0" fmla="*/ 11112 h 44450"/>
              <a:gd name="connsiteX1" fmla="*/ 6037262 w 6048375"/>
              <a:gd name="connsiteY1" fmla="*/ 11112 h 44450"/>
            </a:gdLst>
            <a:ahLst/>
            <a:cxnLst>
              <a:cxn ang="0">
                <a:pos x="connsiteX0" y="connsiteY0"/>
              </a:cxn>
              <a:cxn ang="1">
                <a:pos x="connsiteX1" y="connsiteY1"/>
              </a:cxn>
            </a:cxnLst>
            <a:rect l="l" t="t" r="r" b="b"/>
            <a:pathLst>
              <a:path w="6048375" h="44450">
                <a:moveTo>
                  <a:pt x="11112" y="11112"/>
                </a:moveTo>
                <a:lnTo>
                  <a:pt x="6037262"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4" name="Freeform 3"/>
          <p:cNvSpPr/>
          <p:nvPr/>
        </p:nvSpPr>
        <p:spPr>
          <a:xfrm>
            <a:off x="1866010" y="2982175"/>
            <a:ext cx="5636514" cy="459524"/>
          </a:xfrm>
          <a:custGeom>
            <a:avLst/>
            <a:gdLst>
              <a:gd name="connsiteX0" fmla="*/ 0 w 5636514"/>
              <a:gd name="connsiteY0" fmla="*/ 459524 h 459524"/>
              <a:gd name="connsiteX1" fmla="*/ 5636514 w 5636514"/>
              <a:gd name="connsiteY1" fmla="*/ 459524 h 459524"/>
              <a:gd name="connsiteX2" fmla="*/ 5636514 w 5636514"/>
              <a:gd name="connsiteY2" fmla="*/ 0 h 459524"/>
              <a:gd name="connsiteX3" fmla="*/ 0 w 5636514"/>
              <a:gd name="connsiteY3" fmla="*/ 0 h 459524"/>
              <a:gd name="connsiteX4" fmla="*/ 0 w 5636514"/>
              <a:gd name="connsiteY4" fmla="*/ 459524 h 459524"/>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636514" h="459524">
                <a:moveTo>
                  <a:pt x="0" y="459524"/>
                </a:moveTo>
                <a:lnTo>
                  <a:pt x="5636514" y="459524"/>
                </a:lnTo>
                <a:lnTo>
                  <a:pt x="5636514" y="0"/>
                </a:lnTo>
                <a:lnTo>
                  <a:pt x="0" y="0"/>
                </a:lnTo>
                <a:lnTo>
                  <a:pt x="0" y="459524"/>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5" name="Freeform 3"/>
          <p:cNvSpPr/>
          <p:nvPr/>
        </p:nvSpPr>
        <p:spPr>
          <a:xfrm>
            <a:off x="1476375" y="2644813"/>
            <a:ext cx="327012" cy="485990"/>
          </a:xfrm>
          <a:custGeom>
            <a:avLst/>
            <a:gdLst>
              <a:gd name="connsiteX0" fmla="*/ 0 w 327012"/>
              <a:gd name="connsiteY0" fmla="*/ 485990 h 485990"/>
              <a:gd name="connsiteX1" fmla="*/ 327012 w 327012"/>
              <a:gd name="connsiteY1" fmla="*/ 485990 h 485990"/>
              <a:gd name="connsiteX2" fmla="*/ 327012 w 327012"/>
              <a:gd name="connsiteY2" fmla="*/ 0 h 485990"/>
              <a:gd name="connsiteX3" fmla="*/ 0 w 327012"/>
              <a:gd name="connsiteY3" fmla="*/ 0 h 485990"/>
              <a:gd name="connsiteX4" fmla="*/ 0 w 327012"/>
              <a:gd name="connsiteY4" fmla="*/ 485990 h 48599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327012" h="485990">
                <a:moveTo>
                  <a:pt x="0" y="485990"/>
                </a:moveTo>
                <a:lnTo>
                  <a:pt x="327012" y="485990"/>
                </a:lnTo>
                <a:lnTo>
                  <a:pt x="327012" y="0"/>
                </a:lnTo>
                <a:lnTo>
                  <a:pt x="0" y="0"/>
                </a:lnTo>
                <a:lnTo>
                  <a:pt x="0" y="48599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105</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TextBox 1"/>
          <p:cNvSpPr txBox="1"/>
          <p:nvPr/>
        </p:nvSpPr>
        <p:spPr>
          <a:xfrm>
            <a:off x="889000" y="1143000"/>
            <a:ext cx="6426200" cy="304800"/>
          </a:xfrm>
          <a:prstGeom prst="rect">
            <a:avLst/>
          </a:prstGeom>
          <a:noFill/>
        </p:spPr>
        <p:txBody>
          <a:bodyPr wrap="none" lIns="0" tIns="0" rIns="0" rtlCol="0">
            <a:spAutoFit/>
          </a:bodyPr>
          <a:lstStyle/>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第一部分：预算调整和调剂的概念、情形、关系</a:t>
            </a:r>
            <a:endParaRPr kumimoji="0" lang="en-US" altLang="zh-CN" sz="2400"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17" name="TextBox 1"/>
          <p:cNvSpPr txBox="1"/>
          <p:nvPr/>
        </p:nvSpPr>
        <p:spPr>
          <a:xfrm>
            <a:off x="1854200" y="2286000"/>
            <a:ext cx="3213100" cy="266700"/>
          </a:xfrm>
          <a:prstGeom prst="rect">
            <a:avLst/>
          </a:prstGeom>
          <a:noFill/>
        </p:spPr>
        <p:txBody>
          <a:bodyPr wrap="none" lIns="0" tIns="0" rIns="0" rtlCol="0">
            <a:spAutoFit/>
          </a:bodyPr>
          <a:lstStyle/>
          <a:p>
            <a:pPr marL="0" marR="0" lvl="0" indent="0" algn="l" defTabSz="914400" rtl="0" eaLnBrk="1" fontAlgn="auto" latinLnBrk="0" hangingPunct="1">
              <a:lnSpc>
                <a:spcPts val="2100"/>
              </a:lnSpc>
              <a:spcBef>
                <a:spcPts val="0"/>
              </a:spcBef>
              <a:spcAft>
                <a:spcPts val="0"/>
              </a:spcAft>
              <a:buClrTx/>
              <a:buSzTx/>
              <a:buFontTx/>
              <a:buNone/>
              <a:defRPr/>
            </a:pPr>
            <a:r>
              <a:rPr kumimoji="0" lang="en-US" altLang="zh-CN" sz="21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预算调整、预算调剂的含义</a:t>
            </a:r>
            <a:endParaRPr kumimoji="0" lang="en-US" altLang="zh-CN" sz="21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8" name="TextBox 1"/>
          <p:cNvSpPr txBox="1"/>
          <p:nvPr/>
        </p:nvSpPr>
        <p:spPr>
          <a:xfrm>
            <a:off x="1536700" y="20447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一</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19" name="TextBox 1"/>
          <p:cNvSpPr txBox="1"/>
          <p:nvPr/>
        </p:nvSpPr>
        <p:spPr>
          <a:xfrm>
            <a:off x="1930400" y="3759200"/>
            <a:ext cx="4584700" cy="304800"/>
          </a:xfrm>
          <a:prstGeom prst="rect">
            <a:avLst/>
          </a:prstGeom>
          <a:noFill/>
        </p:spPr>
        <p:txBody>
          <a:bodyPr wrap="none" lIns="0" tIns="0" rIns="0" rtlCol="0">
            <a:spAutoFit/>
          </a:bodyPr>
          <a:lstStyle/>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预算调整与预算调剂的联系和区别</a:t>
            </a:r>
            <a:endPar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0" name="TextBox 1"/>
          <p:cNvSpPr txBox="1"/>
          <p:nvPr/>
        </p:nvSpPr>
        <p:spPr>
          <a:xfrm>
            <a:off x="1536700" y="35179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三</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21" name="TextBox 1"/>
          <p:cNvSpPr txBox="1"/>
          <p:nvPr/>
        </p:nvSpPr>
        <p:spPr>
          <a:xfrm>
            <a:off x="1930400" y="3035300"/>
            <a:ext cx="3670300" cy="304800"/>
          </a:xfrm>
          <a:prstGeom prst="rect">
            <a:avLst/>
          </a:prstGeom>
          <a:noFill/>
        </p:spPr>
        <p:txBody>
          <a:bodyPr wrap="none" lIns="0" tIns="0" rIns="0" rtlCol="0">
            <a:spAutoFit/>
          </a:bodyPr>
          <a:lstStyle/>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预算调整、预算调剂的情形</a:t>
            </a:r>
            <a:endParaRPr kumimoji="0" lang="en-US" altLang="zh-CN" sz="24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TextBox 1"/>
          <p:cNvSpPr txBox="1"/>
          <p:nvPr/>
        </p:nvSpPr>
        <p:spPr>
          <a:xfrm>
            <a:off x="1536700" y="28067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二</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pic>
        <p:nvPicPr>
          <p:cNvPr id="24"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106</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28700"/>
            <a:ext cx="49911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一、</a:t>
            </a: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预算调整、预算调剂的含义</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TextBox 1"/>
          <p:cNvSpPr txBox="1"/>
          <p:nvPr/>
        </p:nvSpPr>
        <p:spPr>
          <a:xfrm>
            <a:off x="1117600" y="1879600"/>
            <a:ext cx="177800" cy="8128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625600" y="1854200"/>
            <a:ext cx="1600200" cy="8636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（一）预算调整</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（二）预算调剂</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42672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二、预算调整和调剂的情形</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1117600" y="1866900"/>
            <a:ext cx="215900" cy="23622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625600" y="1854200"/>
            <a:ext cx="6807200" cy="31623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（一）预算调整情形</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tabLst>
                <a:tab pos="65151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预算法规定，经全国人民代表大会批准的中央预算和经地方各级人民代表大会批准的</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5151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地方各级预算，在执行中出现下列四种情况之一的，应当进行预算调整：</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700"/>
              </a:lnSpc>
              <a:spcBef>
                <a:spcPts val="0"/>
              </a:spcBef>
              <a:spcAft>
                <a:spcPts val="0"/>
              </a:spcAft>
              <a:buClrTx/>
              <a:buSzTx/>
              <a:buFontTx/>
              <a:buNone/>
              <a:tabLst>
                <a:tab pos="65151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（1）需要增加或者减少预算总支出的；</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700"/>
              </a:lnSpc>
              <a:spcBef>
                <a:spcPts val="0"/>
              </a:spcBef>
              <a:spcAft>
                <a:spcPts val="0"/>
              </a:spcAft>
              <a:buClrTx/>
              <a:buSzTx/>
              <a:buFontTx/>
              <a:buNone/>
              <a:tabLst>
                <a:tab pos="65151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（2）需要调入预算稳定调节基金的；</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700"/>
              </a:lnSpc>
              <a:spcBef>
                <a:spcPts val="0"/>
              </a:spcBef>
              <a:spcAft>
                <a:spcPts val="0"/>
              </a:spcAft>
              <a:buClrTx/>
              <a:buSzTx/>
              <a:buFontTx/>
              <a:buNone/>
              <a:tabLst>
                <a:tab pos="65151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（3）需要调减预算安排的重点支出数额的；</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700"/>
              </a:lnSpc>
              <a:spcBef>
                <a:spcPts val="0"/>
              </a:spcBef>
              <a:spcAft>
                <a:spcPts val="0"/>
              </a:spcAft>
              <a:buClrTx/>
              <a:buSzTx/>
              <a:buFontTx/>
              <a:buNone/>
              <a:tabLst>
                <a:tab pos="65151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（4）需要增加举借债务数额的。</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107</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108</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28700"/>
            <a:ext cx="42672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二、预算调整和调剂的情形</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8" name="TextBox 1"/>
          <p:cNvSpPr txBox="1"/>
          <p:nvPr/>
        </p:nvSpPr>
        <p:spPr>
          <a:xfrm>
            <a:off x="1117600" y="1828800"/>
            <a:ext cx="215900" cy="14859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625600" y="1790700"/>
            <a:ext cx="3035300" cy="15367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（二）预算调剂情形</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部门预算内部的调剂</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转移支付预算内部的调剂</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部门预算和转移支付预算间的调剂</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4308872" cy="392415"/>
          </a:xfrm>
          <a:prstGeom prst="rect">
            <a:avLst/>
          </a:prstGeom>
          <a:noFill/>
        </p:spPr>
        <p:txBody>
          <a:bodyPr wrap="none" lIns="0" tIns="0" rIns="0" rtlCol="0">
            <a:spAutoFit/>
          </a:bodyPr>
          <a:lstStyle/>
          <a:p>
            <a:pPr>
              <a:lnSpc>
                <a:spcPts val="2700"/>
              </a:lnSpc>
            </a:pPr>
            <a:r>
              <a:rPr lang="zh-CN" altLang="en-US" sz="2795" dirty="0">
                <a:solidFill>
                  <a:srgbClr val="003366"/>
                </a:solidFill>
                <a:latin typeface="黑体" panose="02010609060101010101" pitchFamily="18" charset="-122"/>
                <a:cs typeface="黑体" panose="02010609060101010101" pitchFamily="18" charset="-122"/>
              </a:rPr>
              <a:t>二</a:t>
            </a:r>
            <a:r>
              <a:rPr lang="en-US" altLang="zh-CN" sz="2795" dirty="0">
                <a:solidFill>
                  <a:srgbClr val="003366"/>
                </a:solidFill>
                <a:latin typeface="黑体" panose="02010609060101010101" pitchFamily="18" charset="-122"/>
                <a:cs typeface="黑体" panose="02010609060101010101" pitchFamily="18" charset="-122"/>
              </a:rPr>
              <a:t>、</a:t>
            </a:r>
            <a:r>
              <a:rPr lang="zh-CN" altLang="en-US" sz="2795" dirty="0">
                <a:solidFill>
                  <a:srgbClr val="003366"/>
                </a:solidFill>
                <a:latin typeface="黑体" panose="02010609060101010101" pitchFamily="18" charset="-122"/>
                <a:cs typeface="黑体" panose="02010609060101010101" pitchFamily="18" charset="-122"/>
              </a:rPr>
              <a:t>基础信息的作用与要求</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dirty="0"/>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244600" y="1816100"/>
            <a:ext cx="1384995" cy="1790234"/>
          </a:xfrm>
          <a:prstGeom prst="rect">
            <a:avLst/>
          </a:prstGeom>
          <a:noFill/>
        </p:spPr>
        <p:txBody>
          <a:bodyPr wrap="none" lIns="0" tIns="0" rIns="0" rtlCol="0">
            <a:spAutoFit/>
          </a:bodyPr>
          <a:lstStyle/>
          <a:p>
            <a:pPr>
              <a:lnSpc>
                <a:spcPts val="2300"/>
              </a:lnSpc>
              <a:spcBef>
                <a:spcPts val="600"/>
              </a:spcBef>
              <a:spcAft>
                <a:spcPts val="600"/>
              </a:spcAft>
            </a:pPr>
            <a:r>
              <a:rPr lang="en-US" altLang="zh-CN" sz="1800" dirty="0">
                <a:solidFill>
                  <a:srgbClr val="003366"/>
                </a:solidFill>
                <a:latin typeface="微软雅黑" panose="020B0503020204020204" pitchFamily="34" charset="-122"/>
                <a:cs typeface="微软雅黑" panose="020B0503020204020204" pitchFamily="34" charset="-122"/>
              </a:rPr>
              <a:t>（一）</a:t>
            </a:r>
            <a:r>
              <a:rPr lang="zh-CN" altLang="en-US" sz="1800" dirty="0">
                <a:solidFill>
                  <a:srgbClr val="003366"/>
                </a:solidFill>
                <a:latin typeface="微软雅黑" panose="020B0503020204020204" pitchFamily="34" charset="-122"/>
                <a:cs typeface="微软雅黑" panose="020B0503020204020204" pitchFamily="34" charset="-122"/>
              </a:rPr>
              <a:t>标准化</a:t>
            </a:r>
            <a:endParaRPr lang="en-US" altLang="zh-CN" dirty="0"/>
          </a:p>
          <a:p>
            <a:pPr>
              <a:lnSpc>
                <a:spcPts val="2500"/>
              </a:lnSpc>
              <a:spcBef>
                <a:spcPts val="600"/>
              </a:spcBef>
              <a:spcAft>
                <a:spcPts val="600"/>
              </a:spcAft>
            </a:pPr>
            <a:r>
              <a:rPr lang="en-US" altLang="zh-CN" sz="1800" dirty="0">
                <a:solidFill>
                  <a:srgbClr val="003366"/>
                </a:solidFill>
                <a:latin typeface="微软雅黑" panose="020B0503020204020204" pitchFamily="34" charset="-122"/>
                <a:cs typeface="微软雅黑" panose="020B0503020204020204" pitchFamily="34" charset="-122"/>
              </a:rPr>
              <a:t>（二）</a:t>
            </a:r>
            <a:r>
              <a:rPr lang="zh-CN" altLang="en-US" dirty="0">
                <a:solidFill>
                  <a:srgbClr val="003366"/>
                </a:solidFill>
                <a:latin typeface="微软雅黑" panose="020B0503020204020204" pitchFamily="34" charset="-122"/>
                <a:cs typeface="微软雅黑" panose="020B0503020204020204" pitchFamily="34" charset="-122"/>
              </a:rPr>
              <a:t>规范性</a:t>
            </a:r>
            <a:endParaRPr lang="en-US" altLang="zh-CN" dirty="0"/>
          </a:p>
          <a:p>
            <a:pPr>
              <a:lnSpc>
                <a:spcPts val="2600"/>
              </a:lnSpc>
              <a:spcBef>
                <a:spcPts val="600"/>
              </a:spcBef>
              <a:spcAft>
                <a:spcPts val="600"/>
              </a:spcAft>
            </a:pPr>
            <a:r>
              <a:rPr lang="en-US" altLang="zh-CN" sz="1800" dirty="0">
                <a:solidFill>
                  <a:srgbClr val="003366"/>
                </a:solidFill>
                <a:latin typeface="微软雅黑" panose="020B0503020204020204" pitchFamily="34" charset="-122"/>
                <a:cs typeface="微软雅黑" panose="020B0503020204020204" pitchFamily="34" charset="-122"/>
              </a:rPr>
              <a:t>（三）</a:t>
            </a:r>
            <a:r>
              <a:rPr lang="zh-CN" altLang="en-US" dirty="0">
                <a:solidFill>
                  <a:srgbClr val="003366"/>
                </a:solidFill>
                <a:latin typeface="微软雅黑" panose="020B0503020204020204" pitchFamily="34" charset="-122"/>
                <a:cs typeface="微软雅黑" panose="020B0503020204020204" pitchFamily="34" charset="-122"/>
              </a:rPr>
              <a:t>一致性</a:t>
            </a:r>
            <a:endParaRPr lang="en-US" altLang="zh-CN" dirty="0">
              <a:solidFill>
                <a:srgbClr val="003366"/>
              </a:solidFill>
              <a:latin typeface="微软雅黑" panose="020B0503020204020204" pitchFamily="34" charset="-122"/>
              <a:cs typeface="微软雅黑" panose="020B0503020204020204" pitchFamily="34" charset="-122"/>
            </a:endParaRPr>
          </a:p>
          <a:p>
            <a:pPr>
              <a:lnSpc>
                <a:spcPts val="2600"/>
              </a:lnSpc>
              <a:spcBef>
                <a:spcPts val="600"/>
              </a:spcBef>
              <a:spcAft>
                <a:spcPts val="600"/>
              </a:spcAft>
            </a:pPr>
            <a:r>
              <a:rPr lang="zh-CN" altLang="en-US" dirty="0">
                <a:solidFill>
                  <a:srgbClr val="003366"/>
                </a:solidFill>
                <a:latin typeface="微软雅黑" panose="020B0503020204020204" pitchFamily="34" charset="-122"/>
                <a:cs typeface="微软雅黑" panose="020B0503020204020204" pitchFamily="34" charset="-122"/>
              </a:rPr>
              <a:t>（四）完整性</a:t>
            </a:r>
            <a:endParaRPr lang="en-US" altLang="zh-CN" sz="1800" dirty="0">
              <a:solidFill>
                <a:srgbClr val="003366"/>
              </a:solidFill>
              <a:latin typeface="微软雅黑" panose="020B0503020204020204" pitchFamily="34"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60579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三、预算调整与预算调剂的联系和区别</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1117600" y="1803400"/>
            <a:ext cx="215900" cy="15621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625600" y="1816100"/>
            <a:ext cx="6807200" cy="31877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（一）影响的范围不同</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预算调整主要针对预算总支出和社会关注的重点支出的变化，影响</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范围较大</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预算调剂主要针对具体预算项目相关情况的变化，影响范围较小</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4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109</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110</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54100"/>
            <a:ext cx="6057900" cy="10287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tabLst>
                <a:tab pos="419100" algn="l"/>
              </a:tabLst>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三、预算调整与预算调剂的联系和区别</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3300"/>
              </a:lnSpc>
              <a:spcBef>
                <a:spcPts val="0"/>
              </a:spcBef>
              <a:spcAft>
                <a:spcPts val="0"/>
              </a:spcAft>
              <a:buClrTx/>
              <a:buSzTx/>
              <a:buFontTx/>
              <a:buNone/>
              <a:tabLst>
                <a:tab pos="419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20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r>
              <a:rPr kumimoji="0" lang="en-US" altLang="zh-CN" sz="2005" b="0" i="0" u="none" strike="noStrike" kern="1200" cap="none" spc="0" normalizeH="0" baseline="0" noProof="0" dirty="0">
                <a:ln>
                  <a:noFill/>
                </a:ln>
                <a:solidFill>
                  <a:prstClr val="black"/>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0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（一）审批权限不同</a:t>
            </a:r>
            <a:endParaRPr kumimoji="0" lang="en-US" altLang="zh-CN" sz="20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8" name="TextBox 1"/>
          <p:cNvSpPr txBox="1"/>
          <p:nvPr/>
        </p:nvSpPr>
        <p:spPr>
          <a:xfrm>
            <a:off x="1117600" y="2311400"/>
            <a:ext cx="177800" cy="6858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625600" y="2273300"/>
            <a:ext cx="5715000" cy="7239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预算调整的审批权限属于人民代表大会常委会</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预算调剂的审批权限属于政府或政府财政部门、预算部门</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111</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TextBox 1"/>
          <p:cNvSpPr txBox="1"/>
          <p:nvPr/>
        </p:nvSpPr>
        <p:spPr>
          <a:xfrm>
            <a:off x="1282700" y="1943100"/>
            <a:ext cx="6083300" cy="660400"/>
          </a:xfrm>
          <a:prstGeom prst="rect">
            <a:avLst/>
          </a:prstGeom>
          <a:noFill/>
        </p:spPr>
        <p:txBody>
          <a:bodyPr wrap="none" lIns="0" tIns="0" rIns="0" rtlCol="0">
            <a:spAutoFit/>
          </a:bodyPr>
          <a:lstStyle/>
          <a:p>
            <a:pPr marL="0" marR="0" lvl="0" indent="0" algn="l" defTabSz="914400" rtl="0" eaLnBrk="1" fontAlgn="auto" latinLnBrk="0" hangingPunct="1">
              <a:lnSpc>
                <a:spcPts val="5200"/>
              </a:lnSpc>
              <a:spcBef>
                <a:spcPts val="0"/>
              </a:spcBef>
              <a:spcAft>
                <a:spcPts val="0"/>
              </a:spcAft>
              <a:buClrTx/>
              <a:buSzTx/>
              <a:buFontTx/>
              <a:buNone/>
              <a:defRPr/>
            </a:pPr>
            <a:r>
              <a:rPr kumimoji="0" lang="en-US" altLang="zh-CN" sz="40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第二部分：预算调整的程序</a:t>
            </a:r>
            <a:endParaRPr kumimoji="0" lang="en-US" altLang="zh-CN" sz="40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1536255" y="1894141"/>
            <a:ext cx="6633082" cy="44450"/>
          </a:xfrm>
          <a:custGeom>
            <a:avLst/>
            <a:gdLst>
              <a:gd name="connsiteX0" fmla="*/ 11112 w 6633082"/>
              <a:gd name="connsiteY0" fmla="*/ 11112 h 44450"/>
              <a:gd name="connsiteX1" fmla="*/ 6621970 w 6633082"/>
              <a:gd name="connsiteY1" fmla="*/ 11112 h 44450"/>
            </a:gdLst>
            <a:ahLst/>
            <a:cxnLst>
              <a:cxn ang="0">
                <a:pos x="connsiteX0" y="connsiteY0"/>
              </a:cxn>
              <a:cxn ang="1">
                <a:pos x="connsiteX1" y="connsiteY1"/>
              </a:cxn>
            </a:cxnLst>
            <a:rect l="l" t="t" r="r" b="b"/>
            <a:pathLst>
              <a:path w="6633082" h="44450">
                <a:moveTo>
                  <a:pt x="11112" y="11112"/>
                </a:moveTo>
                <a:lnTo>
                  <a:pt x="662197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1974850" y="2051037"/>
            <a:ext cx="6183376" cy="436638"/>
          </a:xfrm>
          <a:custGeom>
            <a:avLst/>
            <a:gdLst>
              <a:gd name="connsiteX0" fmla="*/ 0 w 6183376"/>
              <a:gd name="connsiteY0" fmla="*/ 436638 h 436638"/>
              <a:gd name="connsiteX1" fmla="*/ 6183376 w 6183376"/>
              <a:gd name="connsiteY1" fmla="*/ 436638 h 436638"/>
              <a:gd name="connsiteX2" fmla="*/ 6183376 w 6183376"/>
              <a:gd name="connsiteY2" fmla="*/ 0 h 436638"/>
              <a:gd name="connsiteX3" fmla="*/ 0 w 6183376"/>
              <a:gd name="connsiteY3" fmla="*/ 0 h 436638"/>
              <a:gd name="connsiteX4" fmla="*/ 0 w 6183376"/>
              <a:gd name="connsiteY4" fmla="*/ 436638 h 43663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83376" h="436638">
                <a:moveTo>
                  <a:pt x="0" y="436638"/>
                </a:moveTo>
                <a:lnTo>
                  <a:pt x="6183376" y="436638"/>
                </a:lnTo>
                <a:lnTo>
                  <a:pt x="6183376" y="0"/>
                </a:lnTo>
                <a:lnTo>
                  <a:pt x="0" y="0"/>
                </a:lnTo>
                <a:lnTo>
                  <a:pt x="0" y="436638"/>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Freeform 3"/>
          <p:cNvSpPr/>
          <p:nvPr/>
        </p:nvSpPr>
        <p:spPr>
          <a:xfrm>
            <a:off x="1409700" y="1730336"/>
            <a:ext cx="496709" cy="461556"/>
          </a:xfrm>
          <a:custGeom>
            <a:avLst/>
            <a:gdLst>
              <a:gd name="connsiteX0" fmla="*/ 0 w 496709"/>
              <a:gd name="connsiteY0" fmla="*/ 461556 h 461556"/>
              <a:gd name="connsiteX1" fmla="*/ 496709 w 496709"/>
              <a:gd name="connsiteY1" fmla="*/ 461556 h 461556"/>
              <a:gd name="connsiteX2" fmla="*/ 496709 w 496709"/>
              <a:gd name="connsiteY2" fmla="*/ 0 h 461556"/>
              <a:gd name="connsiteX3" fmla="*/ 0 w 496709"/>
              <a:gd name="connsiteY3" fmla="*/ 0 h 461556"/>
              <a:gd name="connsiteX4" fmla="*/ 0 w 496709"/>
              <a:gd name="connsiteY4" fmla="*/ 461556 h 46155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6709" h="461556">
                <a:moveTo>
                  <a:pt x="0" y="461556"/>
                </a:moveTo>
                <a:lnTo>
                  <a:pt x="496709" y="461556"/>
                </a:lnTo>
                <a:lnTo>
                  <a:pt x="496709" y="0"/>
                </a:lnTo>
                <a:lnTo>
                  <a:pt x="0" y="0"/>
                </a:lnTo>
                <a:lnTo>
                  <a:pt x="0" y="461556"/>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Freeform 3"/>
          <p:cNvSpPr/>
          <p:nvPr/>
        </p:nvSpPr>
        <p:spPr>
          <a:xfrm>
            <a:off x="1564322" y="3632009"/>
            <a:ext cx="6612763" cy="44450"/>
          </a:xfrm>
          <a:custGeom>
            <a:avLst/>
            <a:gdLst>
              <a:gd name="connsiteX0" fmla="*/ 11112 w 6612763"/>
              <a:gd name="connsiteY0" fmla="*/ 11112 h 44450"/>
              <a:gd name="connsiteX1" fmla="*/ 6601650 w 6612763"/>
              <a:gd name="connsiteY1" fmla="*/ 11112 h 44450"/>
            </a:gdLst>
            <a:ahLst/>
            <a:cxnLst>
              <a:cxn ang="0">
                <a:pos x="connsiteX0" y="connsiteY0"/>
              </a:cxn>
              <a:cxn ang="1">
                <a:pos x="connsiteX1" y="connsiteY1"/>
              </a:cxn>
            </a:cxnLst>
            <a:rect l="l" t="t" r="r" b="b"/>
            <a:pathLst>
              <a:path w="6612763" h="44450">
                <a:moveTo>
                  <a:pt x="11112" y="11112"/>
                </a:moveTo>
                <a:lnTo>
                  <a:pt x="660165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1" name="Freeform 3"/>
          <p:cNvSpPr/>
          <p:nvPr/>
        </p:nvSpPr>
        <p:spPr>
          <a:xfrm>
            <a:off x="2001647" y="3797668"/>
            <a:ext cx="6164198" cy="463181"/>
          </a:xfrm>
          <a:custGeom>
            <a:avLst/>
            <a:gdLst>
              <a:gd name="connsiteX0" fmla="*/ 0 w 6164198"/>
              <a:gd name="connsiteY0" fmla="*/ 463181 h 463181"/>
              <a:gd name="connsiteX1" fmla="*/ 6164198 w 6164198"/>
              <a:gd name="connsiteY1" fmla="*/ 463181 h 463181"/>
              <a:gd name="connsiteX2" fmla="*/ 6164198 w 6164198"/>
              <a:gd name="connsiteY2" fmla="*/ 0 h 463181"/>
              <a:gd name="connsiteX3" fmla="*/ 0 w 6164198"/>
              <a:gd name="connsiteY3" fmla="*/ 0 h 463181"/>
              <a:gd name="connsiteX4" fmla="*/ 0 w 6164198"/>
              <a:gd name="connsiteY4" fmla="*/ 463181 h 46318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198" h="463181">
                <a:moveTo>
                  <a:pt x="0" y="463181"/>
                </a:moveTo>
                <a:lnTo>
                  <a:pt x="6164198" y="463181"/>
                </a:lnTo>
                <a:lnTo>
                  <a:pt x="6164198" y="0"/>
                </a:lnTo>
                <a:lnTo>
                  <a:pt x="0" y="0"/>
                </a:lnTo>
                <a:lnTo>
                  <a:pt x="0" y="463181"/>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Freeform 3"/>
          <p:cNvSpPr/>
          <p:nvPr/>
        </p:nvSpPr>
        <p:spPr>
          <a:xfrm>
            <a:off x="1438275" y="3457575"/>
            <a:ext cx="495173" cy="489610"/>
          </a:xfrm>
          <a:custGeom>
            <a:avLst/>
            <a:gdLst>
              <a:gd name="connsiteX0" fmla="*/ 0 w 495173"/>
              <a:gd name="connsiteY0" fmla="*/ 489610 h 489610"/>
              <a:gd name="connsiteX1" fmla="*/ 495173 w 495173"/>
              <a:gd name="connsiteY1" fmla="*/ 489610 h 489610"/>
              <a:gd name="connsiteX2" fmla="*/ 495173 w 495173"/>
              <a:gd name="connsiteY2" fmla="*/ 0 h 489610"/>
              <a:gd name="connsiteX3" fmla="*/ 0 w 495173"/>
              <a:gd name="connsiteY3" fmla="*/ 0 h 489610"/>
              <a:gd name="connsiteX4" fmla="*/ 0 w 495173"/>
              <a:gd name="connsiteY4" fmla="*/ 489610 h 4896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73" h="489610">
                <a:moveTo>
                  <a:pt x="0" y="489610"/>
                </a:moveTo>
                <a:lnTo>
                  <a:pt x="495173" y="489610"/>
                </a:lnTo>
                <a:lnTo>
                  <a:pt x="495173" y="0"/>
                </a:lnTo>
                <a:lnTo>
                  <a:pt x="0" y="0"/>
                </a:lnTo>
                <a:lnTo>
                  <a:pt x="0" y="4896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Freeform 3"/>
          <p:cNvSpPr/>
          <p:nvPr/>
        </p:nvSpPr>
        <p:spPr>
          <a:xfrm>
            <a:off x="1564322" y="2737167"/>
            <a:ext cx="6611366" cy="44450"/>
          </a:xfrm>
          <a:custGeom>
            <a:avLst/>
            <a:gdLst>
              <a:gd name="connsiteX0" fmla="*/ 11112 w 6611366"/>
              <a:gd name="connsiteY0" fmla="*/ 11112 h 44450"/>
              <a:gd name="connsiteX1" fmla="*/ 6600253 w 6611366"/>
              <a:gd name="connsiteY1" fmla="*/ 11112 h 44450"/>
            </a:gdLst>
            <a:ahLst/>
            <a:cxnLst>
              <a:cxn ang="0">
                <a:pos x="connsiteX0" y="connsiteY0"/>
              </a:cxn>
              <a:cxn ang="1">
                <a:pos x="connsiteX1" y="connsiteY1"/>
              </a:cxn>
            </a:cxnLst>
            <a:rect l="l" t="t" r="r" b="b"/>
            <a:pathLst>
              <a:path w="6611366" h="44450">
                <a:moveTo>
                  <a:pt x="11112" y="11112"/>
                </a:moveTo>
                <a:lnTo>
                  <a:pt x="6600253"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4" name="Freeform 3"/>
          <p:cNvSpPr/>
          <p:nvPr/>
        </p:nvSpPr>
        <p:spPr>
          <a:xfrm>
            <a:off x="2001520" y="2893936"/>
            <a:ext cx="6163055" cy="436638"/>
          </a:xfrm>
          <a:custGeom>
            <a:avLst/>
            <a:gdLst>
              <a:gd name="connsiteX0" fmla="*/ 0 w 6163055"/>
              <a:gd name="connsiteY0" fmla="*/ 436638 h 436638"/>
              <a:gd name="connsiteX1" fmla="*/ 6163055 w 6163055"/>
              <a:gd name="connsiteY1" fmla="*/ 436638 h 436638"/>
              <a:gd name="connsiteX2" fmla="*/ 6163055 w 6163055"/>
              <a:gd name="connsiteY2" fmla="*/ 0 h 436638"/>
              <a:gd name="connsiteX3" fmla="*/ 0 w 6163055"/>
              <a:gd name="connsiteY3" fmla="*/ 0 h 436638"/>
              <a:gd name="connsiteX4" fmla="*/ 0 w 6163055"/>
              <a:gd name="connsiteY4" fmla="*/ 436638 h 43663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3055" h="436638">
                <a:moveTo>
                  <a:pt x="0" y="436638"/>
                </a:moveTo>
                <a:lnTo>
                  <a:pt x="6163055" y="436638"/>
                </a:lnTo>
                <a:lnTo>
                  <a:pt x="6163055" y="0"/>
                </a:lnTo>
                <a:lnTo>
                  <a:pt x="0" y="0"/>
                </a:lnTo>
                <a:lnTo>
                  <a:pt x="0" y="436638"/>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5" name="Freeform 3"/>
          <p:cNvSpPr/>
          <p:nvPr/>
        </p:nvSpPr>
        <p:spPr>
          <a:xfrm>
            <a:off x="1438275" y="2573362"/>
            <a:ext cx="495071" cy="461556"/>
          </a:xfrm>
          <a:custGeom>
            <a:avLst/>
            <a:gdLst>
              <a:gd name="connsiteX0" fmla="*/ 0 w 495071"/>
              <a:gd name="connsiteY0" fmla="*/ 461556 h 461556"/>
              <a:gd name="connsiteX1" fmla="*/ 495071 w 495071"/>
              <a:gd name="connsiteY1" fmla="*/ 461556 h 461556"/>
              <a:gd name="connsiteX2" fmla="*/ 495071 w 495071"/>
              <a:gd name="connsiteY2" fmla="*/ 0 h 461556"/>
              <a:gd name="connsiteX3" fmla="*/ 0 w 495071"/>
              <a:gd name="connsiteY3" fmla="*/ 0 h 461556"/>
              <a:gd name="connsiteX4" fmla="*/ 0 w 495071"/>
              <a:gd name="connsiteY4" fmla="*/ 461556 h 46155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071" h="461556">
                <a:moveTo>
                  <a:pt x="0" y="461556"/>
                </a:moveTo>
                <a:lnTo>
                  <a:pt x="495071" y="461556"/>
                </a:lnTo>
                <a:lnTo>
                  <a:pt x="495071" y="0"/>
                </a:lnTo>
                <a:lnTo>
                  <a:pt x="0" y="0"/>
                </a:lnTo>
                <a:lnTo>
                  <a:pt x="0" y="461556"/>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112</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TextBox 1"/>
          <p:cNvSpPr txBox="1"/>
          <p:nvPr/>
        </p:nvSpPr>
        <p:spPr>
          <a:xfrm>
            <a:off x="850900" y="1143000"/>
            <a:ext cx="42672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第二部分：预算调整的程序</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17" name="TextBox 1"/>
          <p:cNvSpPr txBox="1"/>
          <p:nvPr/>
        </p:nvSpPr>
        <p:spPr>
          <a:xfrm>
            <a:off x="2044700" y="2159000"/>
            <a:ext cx="20447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编制预算调整方案</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8" name="TextBox 1"/>
          <p:cNvSpPr txBox="1"/>
          <p:nvPr/>
        </p:nvSpPr>
        <p:spPr>
          <a:xfrm>
            <a:off x="1549400" y="18796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一</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19" name="TextBox 1"/>
          <p:cNvSpPr txBox="1"/>
          <p:nvPr/>
        </p:nvSpPr>
        <p:spPr>
          <a:xfrm>
            <a:off x="2032000" y="3911600"/>
            <a:ext cx="20447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审批预算调整方案</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0" name="TextBox 1"/>
          <p:cNvSpPr txBox="1"/>
          <p:nvPr/>
        </p:nvSpPr>
        <p:spPr>
          <a:xfrm>
            <a:off x="1574800" y="36195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三</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21" name="TextBox 1"/>
          <p:cNvSpPr txBox="1"/>
          <p:nvPr/>
        </p:nvSpPr>
        <p:spPr>
          <a:xfrm>
            <a:off x="2070100" y="2997200"/>
            <a:ext cx="20447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审查预算调整方案</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TextBox 1"/>
          <p:cNvSpPr txBox="1"/>
          <p:nvPr/>
        </p:nvSpPr>
        <p:spPr>
          <a:xfrm>
            <a:off x="1574800" y="27178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二</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pic>
        <p:nvPicPr>
          <p:cNvPr id="24"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一、</a:t>
            </a: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编制预算调整方案</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1117600" y="1866900"/>
            <a:ext cx="177800" cy="2413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625600" y="1930400"/>
            <a:ext cx="6807200" cy="30861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在预算执行中，各级政府对于必须进行的预算调整，财政部门应当</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2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编制预算调整方案。预算调整方案应当说明预算调整的理由、项目</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2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和数额。</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4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113</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2004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二、预算调整的程序</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1117600" y="1930400"/>
            <a:ext cx="215900" cy="19304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625600" y="1930400"/>
            <a:ext cx="6807200" cy="30861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（二）审查预算调整方案</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9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国务院财政部门：全国人民代表大会常务委员会举行会议审查和批准预算调</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6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整方案的三十日前，将预算调整初步方案送交全国人民代表大会财政经济委</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600"/>
              </a:lnSpc>
              <a:spcBef>
                <a:spcPts val="0"/>
              </a:spcBef>
              <a:spcAft>
                <a:spcPts val="0"/>
              </a:spcAft>
              <a:buClrTx/>
              <a:buSzTx/>
              <a:buFontTx/>
              <a:buNone/>
              <a:tabLst>
                <a:tab pos="65151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员会进行初步审查。</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8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省、自治区、直辖市，设区的市、自治州，县、自治县、不设区的市、市辖</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6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区政府财政部门：本级人民代表大会常务委员会举行会议审查和批准预算调</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600"/>
              </a:lnSpc>
              <a:spcBef>
                <a:spcPts val="0"/>
              </a:spcBef>
              <a:spcAft>
                <a:spcPts val="0"/>
              </a:spcAft>
              <a:buClrTx/>
              <a:buSzTx/>
              <a:buFontTx/>
              <a:buNone/>
              <a:tabLst>
                <a:tab pos="65151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整方案的三十日前</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114</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2004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二、预算调整的程序</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1117600" y="1879600"/>
            <a:ext cx="215900" cy="7747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1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625600" y="1930400"/>
            <a:ext cx="6807200" cy="30861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（三）审批预算调整方案</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1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根据本级人民代表大会有关专门委员会或工作机构的初审意见，财政部门研</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究、修改完善预算调整方案，将预算调整方案提交本级政府审批。本级政府</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5151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将修改完善后的预算调整方案，提请本级人民代表大会常务委员会审查和批</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1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115</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2004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二、预算调整的程序</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1117600" y="1917700"/>
            <a:ext cx="215900" cy="16510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1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625600" y="1930400"/>
            <a:ext cx="6807200" cy="30861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（三）审批预算调整方案</a:t>
            </a:r>
            <a:endParaRPr kumimoji="0" lang="en-US" altLang="zh-CN" sz="18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1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根据本级人民代表大会有关专门委员会或工作机构的初审意见，财政部门研</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究、修改完善预算调整方案，将预算调整方案提交本级政府审批。</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30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本级政府将修改完善后的预算调整方案，提请本级人民代表大会常务委员会</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515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审查和批准。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tabLst>
                <a:tab pos="651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116</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1460500" y="1816100"/>
            <a:ext cx="5575300" cy="660400"/>
          </a:xfrm>
          <a:prstGeom prst="rect">
            <a:avLst/>
          </a:prstGeom>
          <a:noFill/>
        </p:spPr>
        <p:txBody>
          <a:bodyPr wrap="none" lIns="0" tIns="0" rIns="0" rtlCol="0">
            <a:spAutoFit/>
          </a:bodyPr>
          <a:lstStyle/>
          <a:p>
            <a:pPr marL="0" marR="0" lvl="0" indent="0" algn="l" defTabSz="914400" rtl="0" eaLnBrk="1" fontAlgn="auto" latinLnBrk="0" hangingPunct="1">
              <a:lnSpc>
                <a:spcPts val="5200"/>
              </a:lnSpc>
              <a:spcBef>
                <a:spcPts val="0"/>
              </a:spcBef>
              <a:spcAft>
                <a:spcPts val="0"/>
              </a:spcAft>
              <a:buClrTx/>
              <a:buSzTx/>
              <a:buFontTx/>
              <a:buNone/>
              <a:defRPr/>
            </a:pPr>
            <a:r>
              <a:rPr kumimoji="0" lang="en-US" altLang="zh-CN" sz="399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第三部分：部门预算调剂</a:t>
            </a:r>
            <a:endParaRPr kumimoji="0" lang="en-US" altLang="zh-CN" sz="399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10" name="TextBox 1"/>
          <p:cNvSpPr txBox="1"/>
          <p:nvPr/>
        </p:nvSpPr>
        <p:spPr>
          <a:xfrm>
            <a:off x="79629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117</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1529905" y="1775269"/>
            <a:ext cx="6634606" cy="44450"/>
          </a:xfrm>
          <a:custGeom>
            <a:avLst/>
            <a:gdLst>
              <a:gd name="connsiteX0" fmla="*/ 11112 w 6634606"/>
              <a:gd name="connsiteY0" fmla="*/ 11112 h 44450"/>
              <a:gd name="connsiteX1" fmla="*/ 6623494 w 6634606"/>
              <a:gd name="connsiteY1" fmla="*/ 11112 h 44450"/>
            </a:gdLst>
            <a:ahLst/>
            <a:cxnLst>
              <a:cxn ang="0">
                <a:pos x="connsiteX0" y="connsiteY0"/>
              </a:cxn>
              <a:cxn ang="1">
                <a:pos x="connsiteX1" y="connsiteY1"/>
              </a:cxn>
            </a:cxnLst>
            <a:rect l="l" t="t" r="r" b="b"/>
            <a:pathLst>
              <a:path w="6634606" h="44450">
                <a:moveTo>
                  <a:pt x="11112" y="11112"/>
                </a:moveTo>
                <a:lnTo>
                  <a:pt x="6623494"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1968626" y="1910994"/>
            <a:ext cx="6184772" cy="373481"/>
          </a:xfrm>
          <a:custGeom>
            <a:avLst/>
            <a:gdLst>
              <a:gd name="connsiteX0" fmla="*/ 0 w 6184772"/>
              <a:gd name="connsiteY0" fmla="*/ 373481 h 373481"/>
              <a:gd name="connsiteX1" fmla="*/ 6184773 w 6184772"/>
              <a:gd name="connsiteY1" fmla="*/ 373481 h 373481"/>
              <a:gd name="connsiteX2" fmla="*/ 6184773 w 6184772"/>
              <a:gd name="connsiteY2" fmla="*/ 0 h 373481"/>
              <a:gd name="connsiteX3" fmla="*/ 0 w 6184772"/>
              <a:gd name="connsiteY3" fmla="*/ 0 h 373481"/>
              <a:gd name="connsiteX4" fmla="*/ 0 w 6184772"/>
              <a:gd name="connsiteY4" fmla="*/ 373481 h 37348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84772" h="373481">
                <a:moveTo>
                  <a:pt x="0" y="373481"/>
                </a:moveTo>
                <a:lnTo>
                  <a:pt x="6184773" y="373481"/>
                </a:lnTo>
                <a:lnTo>
                  <a:pt x="6184773" y="0"/>
                </a:lnTo>
                <a:lnTo>
                  <a:pt x="0" y="0"/>
                </a:lnTo>
                <a:lnTo>
                  <a:pt x="0" y="373481"/>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Freeform 3"/>
          <p:cNvSpPr/>
          <p:nvPr/>
        </p:nvSpPr>
        <p:spPr>
          <a:xfrm>
            <a:off x="1403350" y="1636699"/>
            <a:ext cx="496823" cy="394792"/>
          </a:xfrm>
          <a:custGeom>
            <a:avLst/>
            <a:gdLst>
              <a:gd name="connsiteX0" fmla="*/ 0 w 496823"/>
              <a:gd name="connsiteY0" fmla="*/ 394792 h 394792"/>
              <a:gd name="connsiteX1" fmla="*/ 496823 w 496823"/>
              <a:gd name="connsiteY1" fmla="*/ 394792 h 394792"/>
              <a:gd name="connsiteX2" fmla="*/ 496823 w 496823"/>
              <a:gd name="connsiteY2" fmla="*/ 0 h 394792"/>
              <a:gd name="connsiteX3" fmla="*/ 0 w 496823"/>
              <a:gd name="connsiteY3" fmla="*/ 0 h 394792"/>
              <a:gd name="connsiteX4" fmla="*/ 0 w 496823"/>
              <a:gd name="connsiteY4" fmla="*/ 394792 h 39479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6823" h="394792">
                <a:moveTo>
                  <a:pt x="0" y="394792"/>
                </a:moveTo>
                <a:lnTo>
                  <a:pt x="496823" y="394792"/>
                </a:lnTo>
                <a:lnTo>
                  <a:pt x="496823" y="0"/>
                </a:lnTo>
                <a:lnTo>
                  <a:pt x="0" y="0"/>
                </a:lnTo>
                <a:lnTo>
                  <a:pt x="0" y="39479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0" name="Freeform 3"/>
          <p:cNvSpPr/>
          <p:nvPr/>
        </p:nvSpPr>
        <p:spPr>
          <a:xfrm>
            <a:off x="1529397" y="3286823"/>
            <a:ext cx="6612763" cy="44450"/>
          </a:xfrm>
          <a:custGeom>
            <a:avLst/>
            <a:gdLst>
              <a:gd name="connsiteX0" fmla="*/ 11112 w 6612763"/>
              <a:gd name="connsiteY0" fmla="*/ 11112 h 44450"/>
              <a:gd name="connsiteX1" fmla="*/ 6601650 w 6612763"/>
              <a:gd name="connsiteY1" fmla="*/ 11112 h 44450"/>
            </a:gdLst>
            <a:ahLst/>
            <a:cxnLst>
              <a:cxn ang="0">
                <a:pos x="connsiteX0" y="connsiteY0"/>
              </a:cxn>
              <a:cxn ang="1">
                <a:pos x="connsiteX1" y="connsiteY1"/>
              </a:cxn>
            </a:cxnLst>
            <a:rect l="l" t="t" r="r" b="b"/>
            <a:pathLst>
              <a:path w="6612763" h="44450">
                <a:moveTo>
                  <a:pt x="11112" y="11112"/>
                </a:moveTo>
                <a:lnTo>
                  <a:pt x="660165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1" name="Freeform 3"/>
          <p:cNvSpPr/>
          <p:nvPr/>
        </p:nvSpPr>
        <p:spPr>
          <a:xfrm>
            <a:off x="1966722" y="3422903"/>
            <a:ext cx="6164198" cy="374396"/>
          </a:xfrm>
          <a:custGeom>
            <a:avLst/>
            <a:gdLst>
              <a:gd name="connsiteX0" fmla="*/ 0 w 6164198"/>
              <a:gd name="connsiteY0" fmla="*/ 374396 h 374396"/>
              <a:gd name="connsiteX1" fmla="*/ 6164198 w 6164198"/>
              <a:gd name="connsiteY1" fmla="*/ 374396 h 374396"/>
              <a:gd name="connsiteX2" fmla="*/ 6164198 w 6164198"/>
              <a:gd name="connsiteY2" fmla="*/ 0 h 374396"/>
              <a:gd name="connsiteX3" fmla="*/ 0 w 6164198"/>
              <a:gd name="connsiteY3" fmla="*/ 0 h 374396"/>
              <a:gd name="connsiteX4" fmla="*/ 0 w 6164198"/>
              <a:gd name="connsiteY4" fmla="*/ 374396 h 37439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198" h="374396">
                <a:moveTo>
                  <a:pt x="0" y="374396"/>
                </a:moveTo>
                <a:lnTo>
                  <a:pt x="6164198" y="374396"/>
                </a:lnTo>
                <a:lnTo>
                  <a:pt x="6164198" y="0"/>
                </a:lnTo>
                <a:lnTo>
                  <a:pt x="0" y="0"/>
                </a:lnTo>
                <a:lnTo>
                  <a:pt x="0" y="374396"/>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Freeform 3"/>
          <p:cNvSpPr/>
          <p:nvPr/>
        </p:nvSpPr>
        <p:spPr>
          <a:xfrm>
            <a:off x="1403350" y="3148050"/>
            <a:ext cx="495173" cy="395757"/>
          </a:xfrm>
          <a:custGeom>
            <a:avLst/>
            <a:gdLst>
              <a:gd name="connsiteX0" fmla="*/ 0 w 495173"/>
              <a:gd name="connsiteY0" fmla="*/ 395757 h 395757"/>
              <a:gd name="connsiteX1" fmla="*/ 495173 w 495173"/>
              <a:gd name="connsiteY1" fmla="*/ 395757 h 395757"/>
              <a:gd name="connsiteX2" fmla="*/ 495173 w 495173"/>
              <a:gd name="connsiteY2" fmla="*/ 0 h 395757"/>
              <a:gd name="connsiteX3" fmla="*/ 0 w 495173"/>
              <a:gd name="connsiteY3" fmla="*/ 0 h 395757"/>
              <a:gd name="connsiteX4" fmla="*/ 0 w 495173"/>
              <a:gd name="connsiteY4" fmla="*/ 395757 h 395757"/>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73" h="395757">
                <a:moveTo>
                  <a:pt x="0" y="395757"/>
                </a:moveTo>
                <a:lnTo>
                  <a:pt x="495173" y="395757"/>
                </a:lnTo>
                <a:lnTo>
                  <a:pt x="495173" y="0"/>
                </a:lnTo>
                <a:lnTo>
                  <a:pt x="0" y="0"/>
                </a:lnTo>
                <a:lnTo>
                  <a:pt x="0" y="395757"/>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3" name="Freeform 3"/>
          <p:cNvSpPr/>
          <p:nvPr/>
        </p:nvSpPr>
        <p:spPr>
          <a:xfrm>
            <a:off x="1529397" y="2278443"/>
            <a:ext cx="6612890" cy="44450"/>
          </a:xfrm>
          <a:custGeom>
            <a:avLst/>
            <a:gdLst>
              <a:gd name="connsiteX0" fmla="*/ 11112 w 6612890"/>
              <a:gd name="connsiteY0" fmla="*/ 11112 h 44450"/>
              <a:gd name="connsiteX1" fmla="*/ 6601777 w 6612890"/>
              <a:gd name="connsiteY1" fmla="*/ 11112 h 44450"/>
            </a:gdLst>
            <a:ahLst/>
            <a:cxnLst>
              <a:cxn ang="0">
                <a:pos x="connsiteX0" y="connsiteY0"/>
              </a:cxn>
              <a:cxn ang="1">
                <a:pos x="connsiteX1" y="connsiteY1"/>
              </a:cxn>
            </a:cxnLst>
            <a:rect l="l" t="t" r="r" b="b"/>
            <a:pathLst>
              <a:path w="6612890" h="44450">
                <a:moveTo>
                  <a:pt x="11112" y="11112"/>
                </a:moveTo>
                <a:lnTo>
                  <a:pt x="6601777"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4" name="Freeform 3"/>
          <p:cNvSpPr/>
          <p:nvPr/>
        </p:nvSpPr>
        <p:spPr>
          <a:xfrm>
            <a:off x="1966722" y="2414168"/>
            <a:ext cx="6164453" cy="373481"/>
          </a:xfrm>
          <a:custGeom>
            <a:avLst/>
            <a:gdLst>
              <a:gd name="connsiteX0" fmla="*/ 0 w 6164453"/>
              <a:gd name="connsiteY0" fmla="*/ 373481 h 373481"/>
              <a:gd name="connsiteX1" fmla="*/ 6164452 w 6164453"/>
              <a:gd name="connsiteY1" fmla="*/ 373481 h 373481"/>
              <a:gd name="connsiteX2" fmla="*/ 6164452 w 6164453"/>
              <a:gd name="connsiteY2" fmla="*/ 0 h 373481"/>
              <a:gd name="connsiteX3" fmla="*/ 0 w 6164453"/>
              <a:gd name="connsiteY3" fmla="*/ 0 h 373481"/>
              <a:gd name="connsiteX4" fmla="*/ 0 w 6164453"/>
              <a:gd name="connsiteY4" fmla="*/ 373481 h 37348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453" h="373481">
                <a:moveTo>
                  <a:pt x="0" y="373481"/>
                </a:moveTo>
                <a:lnTo>
                  <a:pt x="6164452" y="373481"/>
                </a:lnTo>
                <a:lnTo>
                  <a:pt x="6164452" y="0"/>
                </a:lnTo>
                <a:lnTo>
                  <a:pt x="0" y="0"/>
                </a:lnTo>
                <a:lnTo>
                  <a:pt x="0" y="373481"/>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5" name="Freeform 3"/>
          <p:cNvSpPr/>
          <p:nvPr/>
        </p:nvSpPr>
        <p:spPr>
          <a:xfrm>
            <a:off x="1403350" y="2140000"/>
            <a:ext cx="495185" cy="394792"/>
          </a:xfrm>
          <a:custGeom>
            <a:avLst/>
            <a:gdLst>
              <a:gd name="connsiteX0" fmla="*/ 0 w 495185"/>
              <a:gd name="connsiteY0" fmla="*/ 394792 h 394792"/>
              <a:gd name="connsiteX1" fmla="*/ 495185 w 495185"/>
              <a:gd name="connsiteY1" fmla="*/ 394792 h 394792"/>
              <a:gd name="connsiteX2" fmla="*/ 495185 w 495185"/>
              <a:gd name="connsiteY2" fmla="*/ 0 h 394792"/>
              <a:gd name="connsiteX3" fmla="*/ 0 w 495185"/>
              <a:gd name="connsiteY3" fmla="*/ 0 h 394792"/>
              <a:gd name="connsiteX4" fmla="*/ 0 w 495185"/>
              <a:gd name="connsiteY4" fmla="*/ 394792 h 39479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85" h="394792">
                <a:moveTo>
                  <a:pt x="0" y="394792"/>
                </a:moveTo>
                <a:lnTo>
                  <a:pt x="495185" y="394792"/>
                </a:lnTo>
                <a:lnTo>
                  <a:pt x="495185" y="0"/>
                </a:lnTo>
                <a:lnTo>
                  <a:pt x="0" y="0"/>
                </a:lnTo>
                <a:lnTo>
                  <a:pt x="0" y="39479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6" name="Freeform 3"/>
          <p:cNvSpPr/>
          <p:nvPr/>
        </p:nvSpPr>
        <p:spPr>
          <a:xfrm>
            <a:off x="1537017" y="2788983"/>
            <a:ext cx="6612763" cy="44450"/>
          </a:xfrm>
          <a:custGeom>
            <a:avLst/>
            <a:gdLst>
              <a:gd name="connsiteX0" fmla="*/ 11112 w 6612763"/>
              <a:gd name="connsiteY0" fmla="*/ 11112 h 44450"/>
              <a:gd name="connsiteX1" fmla="*/ 6601650 w 6612763"/>
              <a:gd name="connsiteY1" fmla="*/ 11112 h 44450"/>
            </a:gdLst>
            <a:ahLst/>
            <a:cxnLst>
              <a:cxn ang="0">
                <a:pos x="connsiteX0" y="connsiteY0"/>
              </a:cxn>
              <a:cxn ang="1">
                <a:pos x="connsiteX1" y="connsiteY1"/>
              </a:cxn>
            </a:cxnLst>
            <a:rect l="l" t="t" r="r" b="b"/>
            <a:pathLst>
              <a:path w="6612763" h="44450">
                <a:moveTo>
                  <a:pt x="11112" y="11112"/>
                </a:moveTo>
                <a:lnTo>
                  <a:pt x="660165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7" name="Freeform 3"/>
          <p:cNvSpPr/>
          <p:nvPr/>
        </p:nvSpPr>
        <p:spPr>
          <a:xfrm>
            <a:off x="1974342" y="2924708"/>
            <a:ext cx="6164198" cy="373481"/>
          </a:xfrm>
          <a:custGeom>
            <a:avLst/>
            <a:gdLst>
              <a:gd name="connsiteX0" fmla="*/ 0 w 6164198"/>
              <a:gd name="connsiteY0" fmla="*/ 373481 h 373481"/>
              <a:gd name="connsiteX1" fmla="*/ 6164199 w 6164198"/>
              <a:gd name="connsiteY1" fmla="*/ 373481 h 373481"/>
              <a:gd name="connsiteX2" fmla="*/ 6164199 w 6164198"/>
              <a:gd name="connsiteY2" fmla="*/ 0 h 373481"/>
              <a:gd name="connsiteX3" fmla="*/ 0 w 6164198"/>
              <a:gd name="connsiteY3" fmla="*/ 0 h 373481"/>
              <a:gd name="connsiteX4" fmla="*/ 0 w 6164198"/>
              <a:gd name="connsiteY4" fmla="*/ 373481 h 37348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198" h="373481">
                <a:moveTo>
                  <a:pt x="0" y="373481"/>
                </a:moveTo>
                <a:lnTo>
                  <a:pt x="6164199" y="373481"/>
                </a:lnTo>
                <a:lnTo>
                  <a:pt x="6164199" y="0"/>
                </a:lnTo>
                <a:lnTo>
                  <a:pt x="0" y="0"/>
                </a:lnTo>
                <a:lnTo>
                  <a:pt x="0" y="373481"/>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8" name="Freeform 3"/>
          <p:cNvSpPr/>
          <p:nvPr/>
        </p:nvSpPr>
        <p:spPr>
          <a:xfrm>
            <a:off x="1410969" y="2650540"/>
            <a:ext cx="495172" cy="394792"/>
          </a:xfrm>
          <a:custGeom>
            <a:avLst/>
            <a:gdLst>
              <a:gd name="connsiteX0" fmla="*/ 0 w 495172"/>
              <a:gd name="connsiteY0" fmla="*/ 394792 h 394792"/>
              <a:gd name="connsiteX1" fmla="*/ 495172 w 495172"/>
              <a:gd name="connsiteY1" fmla="*/ 394792 h 394792"/>
              <a:gd name="connsiteX2" fmla="*/ 495172 w 495172"/>
              <a:gd name="connsiteY2" fmla="*/ 0 h 394792"/>
              <a:gd name="connsiteX3" fmla="*/ 0 w 495172"/>
              <a:gd name="connsiteY3" fmla="*/ 0 h 394792"/>
              <a:gd name="connsiteX4" fmla="*/ 0 w 495172"/>
              <a:gd name="connsiteY4" fmla="*/ 394792 h 39479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72" h="394792">
                <a:moveTo>
                  <a:pt x="0" y="394792"/>
                </a:moveTo>
                <a:lnTo>
                  <a:pt x="495172" y="394792"/>
                </a:lnTo>
                <a:lnTo>
                  <a:pt x="495172" y="0"/>
                </a:lnTo>
                <a:lnTo>
                  <a:pt x="0" y="0"/>
                </a:lnTo>
                <a:lnTo>
                  <a:pt x="0" y="39479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9" name="Freeform 3"/>
          <p:cNvSpPr/>
          <p:nvPr/>
        </p:nvSpPr>
        <p:spPr>
          <a:xfrm>
            <a:off x="1529397" y="3790124"/>
            <a:ext cx="6612763" cy="44450"/>
          </a:xfrm>
          <a:custGeom>
            <a:avLst/>
            <a:gdLst>
              <a:gd name="connsiteX0" fmla="*/ 11112 w 6612763"/>
              <a:gd name="connsiteY0" fmla="*/ 11112 h 44450"/>
              <a:gd name="connsiteX1" fmla="*/ 6601650 w 6612763"/>
              <a:gd name="connsiteY1" fmla="*/ 11112 h 44450"/>
            </a:gdLst>
            <a:ahLst/>
            <a:cxnLst>
              <a:cxn ang="0">
                <a:pos x="connsiteX0" y="connsiteY0"/>
              </a:cxn>
              <a:cxn ang="1">
                <a:pos x="connsiteX1" y="connsiteY1"/>
              </a:cxn>
            </a:cxnLst>
            <a:rect l="l" t="t" r="r" b="b"/>
            <a:pathLst>
              <a:path w="6612763" h="44450">
                <a:moveTo>
                  <a:pt x="11112" y="11112"/>
                </a:moveTo>
                <a:lnTo>
                  <a:pt x="660165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0" name="Freeform 3"/>
          <p:cNvSpPr/>
          <p:nvPr/>
        </p:nvSpPr>
        <p:spPr>
          <a:xfrm>
            <a:off x="1966722" y="3926141"/>
            <a:ext cx="6164198" cy="374396"/>
          </a:xfrm>
          <a:custGeom>
            <a:avLst/>
            <a:gdLst>
              <a:gd name="connsiteX0" fmla="*/ 0 w 6164198"/>
              <a:gd name="connsiteY0" fmla="*/ 374396 h 374396"/>
              <a:gd name="connsiteX1" fmla="*/ 6164198 w 6164198"/>
              <a:gd name="connsiteY1" fmla="*/ 374396 h 374396"/>
              <a:gd name="connsiteX2" fmla="*/ 6164198 w 6164198"/>
              <a:gd name="connsiteY2" fmla="*/ 0 h 374396"/>
              <a:gd name="connsiteX3" fmla="*/ 0 w 6164198"/>
              <a:gd name="connsiteY3" fmla="*/ 0 h 374396"/>
              <a:gd name="connsiteX4" fmla="*/ 0 w 6164198"/>
              <a:gd name="connsiteY4" fmla="*/ 374396 h 37439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198" h="374396">
                <a:moveTo>
                  <a:pt x="0" y="374396"/>
                </a:moveTo>
                <a:lnTo>
                  <a:pt x="6164198" y="374396"/>
                </a:lnTo>
                <a:lnTo>
                  <a:pt x="6164198" y="0"/>
                </a:lnTo>
                <a:lnTo>
                  <a:pt x="0" y="0"/>
                </a:lnTo>
                <a:lnTo>
                  <a:pt x="0" y="374396"/>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1" name="Freeform 3"/>
          <p:cNvSpPr/>
          <p:nvPr/>
        </p:nvSpPr>
        <p:spPr>
          <a:xfrm>
            <a:off x="1403350" y="3651250"/>
            <a:ext cx="495173" cy="395757"/>
          </a:xfrm>
          <a:custGeom>
            <a:avLst/>
            <a:gdLst>
              <a:gd name="connsiteX0" fmla="*/ 0 w 495173"/>
              <a:gd name="connsiteY0" fmla="*/ 395757 h 395757"/>
              <a:gd name="connsiteX1" fmla="*/ 495173 w 495173"/>
              <a:gd name="connsiteY1" fmla="*/ 395757 h 395757"/>
              <a:gd name="connsiteX2" fmla="*/ 495173 w 495173"/>
              <a:gd name="connsiteY2" fmla="*/ 0 h 395757"/>
              <a:gd name="connsiteX3" fmla="*/ 0 w 495173"/>
              <a:gd name="connsiteY3" fmla="*/ 0 h 395757"/>
              <a:gd name="connsiteX4" fmla="*/ 0 w 495173"/>
              <a:gd name="connsiteY4" fmla="*/ 395757 h 395757"/>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73" h="395757">
                <a:moveTo>
                  <a:pt x="0" y="395757"/>
                </a:moveTo>
                <a:lnTo>
                  <a:pt x="495173" y="395757"/>
                </a:lnTo>
                <a:lnTo>
                  <a:pt x="495173" y="0"/>
                </a:lnTo>
                <a:lnTo>
                  <a:pt x="0" y="0"/>
                </a:lnTo>
                <a:lnTo>
                  <a:pt x="0" y="395757"/>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118</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TextBox 1"/>
          <p:cNvSpPr txBox="1"/>
          <p:nvPr/>
        </p:nvSpPr>
        <p:spPr>
          <a:xfrm>
            <a:off x="596900" y="1206500"/>
            <a:ext cx="3911600" cy="23241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tabLst>
                <a:tab pos="939800" algn="l"/>
                <a:tab pos="952500" algn="l"/>
                <a:tab pos="1409700" algn="l"/>
                <a:tab pos="1435100" algn="l"/>
              </a:tabLst>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第三部分：部门预算调剂</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600"/>
              </a:lnSpc>
              <a:spcBef>
                <a:spcPts val="0"/>
              </a:spcBef>
              <a:spcAft>
                <a:spcPts val="0"/>
              </a:spcAft>
              <a:buClrTx/>
              <a:buSzTx/>
              <a:buFontTx/>
              <a:buNone/>
              <a:tabLst>
                <a:tab pos="939800" algn="l"/>
                <a:tab pos="952500" algn="l"/>
                <a:tab pos="1409700" algn="l"/>
                <a:tab pos="143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一</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a:p>
            <a:pPr marL="0" marR="0" lvl="0" indent="0" algn="l" defTabSz="914400" rtl="0" eaLnBrk="1" fontAlgn="auto" latinLnBrk="0" hangingPunct="1">
              <a:lnSpc>
                <a:spcPts val="2200"/>
              </a:lnSpc>
              <a:spcBef>
                <a:spcPts val="0"/>
              </a:spcBef>
              <a:spcAft>
                <a:spcPts val="0"/>
              </a:spcAft>
              <a:buClrTx/>
              <a:buSzTx/>
              <a:buFontTx/>
              <a:buNone/>
              <a:tabLst>
                <a:tab pos="939800" algn="l"/>
                <a:tab pos="952500" algn="l"/>
                <a:tab pos="1409700" algn="l"/>
                <a:tab pos="143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科目调剂的流程</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auto" latinLnBrk="0" hangingPunct="1">
              <a:lnSpc>
                <a:spcPts val="1700"/>
              </a:lnSpc>
              <a:spcBef>
                <a:spcPts val="0"/>
              </a:spcBef>
              <a:spcAft>
                <a:spcPts val="0"/>
              </a:spcAft>
              <a:buClrTx/>
              <a:buSzTx/>
              <a:buFontTx/>
              <a:buNone/>
              <a:tabLst>
                <a:tab pos="939800" algn="l"/>
                <a:tab pos="952500" algn="l"/>
                <a:tab pos="1409700" algn="l"/>
                <a:tab pos="143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600"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二</a:t>
            </a:r>
            <a:endParaRPr kumimoji="0" lang="en-US" altLang="zh-CN" sz="1600"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a:p>
            <a:pPr marL="0" marR="0" lvl="0" indent="0" algn="l" defTabSz="914400" rtl="0" eaLnBrk="1" fontAlgn="auto" latinLnBrk="0" hangingPunct="1">
              <a:lnSpc>
                <a:spcPts val="2200"/>
              </a:lnSpc>
              <a:spcBef>
                <a:spcPts val="0"/>
              </a:spcBef>
              <a:spcAft>
                <a:spcPts val="0"/>
              </a:spcAft>
              <a:buClrTx/>
              <a:buSzTx/>
              <a:buFontTx/>
              <a:buNone/>
              <a:tabLst>
                <a:tab pos="939800" algn="l"/>
                <a:tab pos="952500" algn="l"/>
                <a:tab pos="1409700" algn="l"/>
                <a:tab pos="143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项目调剂的流程</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auto" latinLnBrk="0" hangingPunct="1">
              <a:lnSpc>
                <a:spcPts val="1700"/>
              </a:lnSpc>
              <a:spcBef>
                <a:spcPts val="0"/>
              </a:spcBef>
              <a:spcAft>
                <a:spcPts val="0"/>
              </a:spcAft>
              <a:buClrTx/>
              <a:buSzTx/>
              <a:buFontTx/>
              <a:buNone/>
              <a:tabLst>
                <a:tab pos="939800" algn="l"/>
                <a:tab pos="952500" algn="l"/>
                <a:tab pos="1409700" algn="l"/>
                <a:tab pos="143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三</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a:p>
            <a:pPr marL="0" marR="0" lvl="0" indent="0" algn="l" defTabSz="914400" rtl="0" eaLnBrk="1" fontAlgn="auto" latinLnBrk="0" hangingPunct="1">
              <a:lnSpc>
                <a:spcPts val="2200"/>
              </a:lnSpc>
              <a:spcBef>
                <a:spcPts val="0"/>
              </a:spcBef>
              <a:spcAft>
                <a:spcPts val="0"/>
              </a:spcAft>
              <a:buClrTx/>
              <a:buSzTx/>
              <a:buFontTx/>
              <a:buNone/>
              <a:tabLst>
                <a:tab pos="939800" algn="l"/>
                <a:tab pos="952500" algn="l"/>
                <a:tab pos="1409700" algn="l"/>
                <a:tab pos="143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级次间调剂的流程</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auto" latinLnBrk="0" hangingPunct="1">
              <a:lnSpc>
                <a:spcPts val="1600"/>
              </a:lnSpc>
              <a:spcBef>
                <a:spcPts val="0"/>
              </a:spcBef>
              <a:spcAft>
                <a:spcPts val="0"/>
              </a:spcAft>
              <a:buClrTx/>
              <a:buSzTx/>
              <a:buFontTx/>
              <a:buNone/>
              <a:tabLst>
                <a:tab pos="939800" algn="l"/>
                <a:tab pos="952500" algn="l"/>
                <a:tab pos="1409700" algn="l"/>
                <a:tab pos="1435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四</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23" name="TextBox 1"/>
          <p:cNvSpPr txBox="1"/>
          <p:nvPr/>
        </p:nvSpPr>
        <p:spPr>
          <a:xfrm>
            <a:off x="2006600" y="3517900"/>
            <a:ext cx="3314700" cy="7493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专项债券安排项目调剂的流程</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900"/>
              </a:lnSpc>
              <a:spcBef>
                <a:spcPts val="0"/>
              </a:spcBef>
              <a:spcAft>
                <a:spcPts val="0"/>
              </a:spcAft>
              <a:buClrTx/>
              <a:buSzTx/>
              <a:buFontTx/>
              <a:buNone/>
              <a:defRPr/>
            </a:pP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结转结余资金的调剂管理</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TextBox 1"/>
          <p:cNvSpPr txBox="1"/>
          <p:nvPr/>
        </p:nvSpPr>
        <p:spPr>
          <a:xfrm>
            <a:off x="1511300" y="3733800"/>
            <a:ext cx="266700" cy="266700"/>
          </a:xfrm>
          <a:prstGeom prst="rect">
            <a:avLst/>
          </a:prstGeom>
          <a:noFill/>
        </p:spPr>
        <p:txBody>
          <a:bodyPr wrap="none" lIns="0" tIns="0" rIns="0" rtlCol="0">
            <a:spAutoFit/>
          </a:bodyPr>
          <a:lstStyle/>
          <a:p>
            <a:pPr marL="0" marR="0" lvl="0" indent="0" algn="l" defTabSz="914400" rtl="0" eaLnBrk="1" fontAlgn="auto" latinLnBrk="0" hangingPunct="1">
              <a:lnSpc>
                <a:spcPts val="2100"/>
              </a:lnSpc>
              <a:spcBef>
                <a:spcPts val="0"/>
              </a:spcBef>
              <a:spcAft>
                <a:spcPts val="0"/>
              </a:spcAft>
              <a:buClrTx/>
              <a:buSzTx/>
              <a:buFontTx/>
              <a:buNone/>
              <a:defRPr/>
            </a:pPr>
            <a:r>
              <a:rPr kumimoji="0" lang="en-US" altLang="zh-CN" sz="2100" b="0" i="0" u="none" strike="noStrike" kern="1200" cap="none" spc="0" normalizeH="0" baseline="0" noProof="0" dirty="0">
                <a:ln>
                  <a:noFill/>
                </a:ln>
                <a:solidFill>
                  <a:srgbClr val="FFFFFF"/>
                </a:solidFill>
                <a:effectLst/>
                <a:uLnTx/>
                <a:uFillTx/>
                <a:latin typeface="Times New Roman" panose="02020603050405020304" pitchFamily="18" charset="0"/>
                <a:ea typeface="宋体" panose="02010600030101010101" pitchFamily="2" charset="-122"/>
                <a:cs typeface="Times New Roman" panose="02020603050405020304" pitchFamily="18" charset="0"/>
              </a:rPr>
              <a:t>五</a:t>
            </a:r>
            <a:endParaRPr kumimoji="0" lang="en-US" altLang="zh-CN" sz="2100" b="0" i="0" u="none" strike="noStrike" kern="1200" cap="none" spc="0" normalizeH="0" baseline="0" noProof="0" dirty="0">
              <a:ln>
                <a:noFill/>
              </a:ln>
              <a:solidFill>
                <a:srgbClr val="FFFFFF"/>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26"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dirty="0">
              <a:solidFill>
                <a:schemeClr val="accent5">
                  <a:lumMod val="50000"/>
                </a:schemeClr>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635000" y="952500"/>
            <a:ext cx="5762796" cy="507831"/>
          </a:xfrm>
          <a:prstGeom prst="rect">
            <a:avLst/>
          </a:prstGeom>
          <a:noFill/>
        </p:spPr>
        <p:txBody>
          <a:bodyPr wrap="none" lIns="0" tIns="0" rIns="0" rtlCol="0">
            <a:spAutoFit/>
          </a:bodyPr>
          <a:lstStyle/>
          <a:p>
            <a:pPr>
              <a:lnSpc>
                <a:spcPts val="3600"/>
              </a:lnSpc>
            </a:pPr>
            <a:r>
              <a:rPr lang="en-US" altLang="zh-CN" sz="2800" dirty="0">
                <a:solidFill>
                  <a:srgbClr val="003366"/>
                </a:solidFill>
                <a:latin typeface="黑体" panose="02010609060101010101" pitchFamily="18" charset="-122"/>
                <a:cs typeface="黑体" panose="02010609060101010101" pitchFamily="18" charset="-122"/>
              </a:rPr>
              <a:t>第</a:t>
            </a:r>
            <a:r>
              <a:rPr lang="zh-CN" altLang="en-US" sz="2800" dirty="0">
                <a:solidFill>
                  <a:srgbClr val="003366"/>
                </a:solidFill>
                <a:latin typeface="黑体" panose="02010609060101010101" pitchFamily="18" charset="-122"/>
                <a:cs typeface="黑体" panose="02010609060101010101" pitchFamily="18" charset="-122"/>
              </a:rPr>
              <a:t>二</a:t>
            </a:r>
            <a:r>
              <a:rPr lang="en-US" altLang="zh-CN" sz="2800" dirty="0" err="1">
                <a:solidFill>
                  <a:srgbClr val="003366"/>
                </a:solidFill>
                <a:latin typeface="黑体" panose="02010609060101010101" pitchFamily="18" charset="-122"/>
                <a:cs typeface="黑体" panose="02010609060101010101" pitchFamily="18" charset="-122"/>
              </a:rPr>
              <a:t>部分</a:t>
            </a:r>
            <a:r>
              <a:rPr lang="en-US" altLang="zh-CN" sz="2800" dirty="0">
                <a:solidFill>
                  <a:srgbClr val="003366"/>
                </a:solidFill>
                <a:latin typeface="黑体" panose="02010609060101010101" pitchFamily="18" charset="-122"/>
                <a:cs typeface="黑体" panose="02010609060101010101" pitchFamily="18" charset="-122"/>
              </a:rPr>
              <a:t>：</a:t>
            </a:r>
            <a:r>
              <a:rPr lang="zh-CN" altLang="en-US" sz="2800" b="1" dirty="0">
                <a:solidFill>
                  <a:srgbClr val="003366"/>
                </a:solidFill>
                <a:latin typeface="黑体" panose="02010609060101010101" pitchFamily="18" charset="-122"/>
                <a:cs typeface="黑体" panose="02010609060101010101" pitchFamily="18" charset="-122"/>
              </a:rPr>
              <a:t>基础信息管理的主要内容</a:t>
            </a:r>
            <a:endParaRPr lang="en-US" altLang="zh-CN" sz="2800" b="1" dirty="0">
              <a:solidFill>
                <a:srgbClr val="003366"/>
              </a:solidFill>
              <a:latin typeface="微软雅黑" panose="020B0503020204020204" pitchFamily="34" charset="-122"/>
              <a:cs typeface="微软雅黑" panose="020B0503020204020204" pitchFamily="34" charset="-122"/>
            </a:endParaRPr>
          </a:p>
        </p:txBody>
      </p:sp>
      <p:sp>
        <p:nvSpPr>
          <p:cNvPr id="13"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6</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15" name="TextBox 1"/>
          <p:cNvSpPr txBox="1"/>
          <p:nvPr/>
        </p:nvSpPr>
        <p:spPr>
          <a:xfrm>
            <a:off x="1549400" y="1968500"/>
            <a:ext cx="190500" cy="190500"/>
          </a:xfrm>
          <a:prstGeom prst="rect">
            <a:avLst/>
          </a:prstGeom>
          <a:noFill/>
        </p:spPr>
        <p:txBody>
          <a:bodyPr wrap="none" lIns="0" tIns="0" rIns="0" rtlCol="0">
            <a:spAutoFit/>
          </a:bodyPr>
          <a:lstStyle/>
          <a:p>
            <a:pPr>
              <a:lnSpc>
                <a:spcPts val="1500"/>
              </a:lnSpc>
            </a:pPr>
            <a:r>
              <a:rPr lang="en-US" altLang="zh-CN" sz="1595" dirty="0">
                <a:solidFill>
                  <a:srgbClr val="FFFFFF"/>
                </a:solidFill>
                <a:latin typeface="黑体" panose="02010609060101010101" pitchFamily="18" charset="-122"/>
                <a:cs typeface="黑体" panose="02010609060101010101" pitchFamily="18" charset="-122"/>
              </a:rPr>
              <a:t>一</a:t>
            </a:r>
            <a:endParaRPr lang="en-US" altLang="zh-CN" sz="1595" dirty="0">
              <a:solidFill>
                <a:srgbClr val="FFFFFF"/>
              </a:solidFill>
              <a:latin typeface="黑体" panose="02010609060101010101" pitchFamily="18" charset="-122"/>
              <a:cs typeface="黑体" panose="02010609060101010101" pitchFamily="18" charset="-122"/>
            </a:endParaRPr>
          </a:p>
        </p:txBody>
      </p:sp>
      <p:sp>
        <p:nvSpPr>
          <p:cNvPr id="17" name="TextBox 1"/>
          <p:cNvSpPr txBox="1"/>
          <p:nvPr/>
        </p:nvSpPr>
        <p:spPr>
          <a:xfrm>
            <a:off x="1536700" y="3086100"/>
            <a:ext cx="190500" cy="190500"/>
          </a:xfrm>
          <a:prstGeom prst="rect">
            <a:avLst/>
          </a:prstGeom>
          <a:noFill/>
        </p:spPr>
        <p:txBody>
          <a:bodyPr wrap="none" lIns="0" tIns="0" rIns="0" rtlCol="0">
            <a:spAutoFit/>
          </a:bodyPr>
          <a:lstStyle/>
          <a:p>
            <a:pPr>
              <a:lnSpc>
                <a:spcPts val="1500"/>
              </a:lnSpc>
            </a:pPr>
            <a:r>
              <a:rPr lang="en-US" altLang="zh-CN" sz="1595" dirty="0">
                <a:solidFill>
                  <a:srgbClr val="FFFFFF"/>
                </a:solidFill>
                <a:latin typeface="黑体" panose="02010609060101010101" pitchFamily="18" charset="-122"/>
                <a:cs typeface="黑体" panose="02010609060101010101" pitchFamily="18" charset="-122"/>
              </a:rPr>
              <a:t>二</a:t>
            </a:r>
            <a:endParaRPr lang="en-US" altLang="zh-CN" sz="1595" dirty="0">
              <a:solidFill>
                <a:srgbClr val="FFFFFF"/>
              </a:solidFill>
              <a:latin typeface="黑体" panose="02010609060101010101" pitchFamily="18" charset="-122"/>
              <a:cs typeface="黑体" panose="02010609060101010101" pitchFamily="18" charset="-122"/>
            </a:endParaRPr>
          </a:p>
        </p:txBody>
      </p:sp>
      <p:pic>
        <p:nvPicPr>
          <p:cNvPr id="19"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
        <p:nvSpPr>
          <p:cNvPr id="20" name="TextBox 19"/>
          <p:cNvSpPr txBox="1"/>
          <p:nvPr/>
        </p:nvSpPr>
        <p:spPr>
          <a:xfrm>
            <a:off x="1219200" y="2063750"/>
            <a:ext cx="2895600" cy="1756250"/>
          </a:xfrm>
          <a:prstGeom prst="rect">
            <a:avLst/>
          </a:prstGeom>
          <a:noFill/>
        </p:spPr>
        <p:txBody>
          <a:bodyPr wrap="square" rtlCol="0">
            <a:spAutoFit/>
          </a:bodyPr>
          <a:lstStyle/>
          <a:p>
            <a:r>
              <a:rPr lang="zh-CN" altLang="en-US" sz="1800" dirty="0">
                <a:solidFill>
                  <a:srgbClr val="003366"/>
                </a:solidFill>
                <a:latin typeface="Times New Roman" panose="02020603050405020304" pitchFamily="18" charset="0"/>
                <a:cs typeface="Times New Roman" panose="02020603050405020304" pitchFamily="18" charset="0"/>
              </a:rPr>
              <a:t>一、单位信息 </a:t>
            </a:r>
            <a:endParaRPr lang="en-US" altLang="zh-CN"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二、人员信息 </a:t>
            </a:r>
            <a:endParaRPr lang="en-US" altLang="zh-CN"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三、资产信息 </a:t>
            </a:r>
            <a:endParaRPr lang="en-US" altLang="zh-CN"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四、地方政府债务信息 </a:t>
            </a:r>
            <a:endParaRPr lang="en-US" altLang="zh-CN"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五、支出标准 </a:t>
            </a:r>
            <a:endParaRPr lang="en-US" altLang="zh-CN"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六、绩效指标</a:t>
            </a:r>
            <a:endParaRPr lang="zh-CN" altLang="en-US" sz="1800" dirty="0">
              <a:solidFill>
                <a:srgbClr val="003366"/>
              </a:solidFill>
              <a:latin typeface="Times New Roman" panose="02020603050405020304" pitchFamily="18" charset="0"/>
              <a:cs typeface="Times New Roman" panose="02020603050405020304" pitchFamily="18" charset="0"/>
            </a:endParaRPr>
          </a:p>
        </p:txBody>
      </p:sp>
      <p:sp>
        <p:nvSpPr>
          <p:cNvPr id="21" name="TextBox 20"/>
          <p:cNvSpPr txBox="1"/>
          <p:nvPr/>
        </p:nvSpPr>
        <p:spPr>
          <a:xfrm>
            <a:off x="4267200" y="2036624"/>
            <a:ext cx="2971800" cy="1756250"/>
          </a:xfrm>
          <a:prstGeom prst="rect">
            <a:avLst/>
          </a:prstGeom>
          <a:noFill/>
        </p:spPr>
        <p:txBody>
          <a:bodyPr wrap="square" rtlCol="0">
            <a:spAutoFit/>
          </a:bodyPr>
          <a:lstStyle/>
          <a:p>
            <a:r>
              <a:rPr lang="zh-CN" altLang="en-US" sz="1800" dirty="0">
                <a:solidFill>
                  <a:srgbClr val="003366"/>
                </a:solidFill>
                <a:latin typeface="Times New Roman" panose="02020603050405020304" pitchFamily="18" charset="0"/>
                <a:cs typeface="Times New Roman" panose="02020603050405020304" pitchFamily="18" charset="0"/>
              </a:rPr>
              <a:t>七、政府收支分类科目</a:t>
            </a:r>
            <a:endParaRPr lang="zh-CN" altLang="en-US"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八、会计科目</a:t>
            </a:r>
            <a:endParaRPr lang="zh-CN" altLang="en-US"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九、政府非税收入项目</a:t>
            </a:r>
            <a:endParaRPr lang="zh-CN" altLang="en-US"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十、政府采购基础信息</a:t>
            </a:r>
            <a:endParaRPr lang="zh-CN" altLang="en-US"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十一、账户信息</a:t>
            </a:r>
            <a:endParaRPr lang="zh-CN" altLang="en-US" sz="1800" dirty="0">
              <a:solidFill>
                <a:srgbClr val="003366"/>
              </a:solidFill>
              <a:latin typeface="Times New Roman" panose="02020603050405020304" pitchFamily="18" charset="0"/>
              <a:cs typeface="Times New Roman" panose="02020603050405020304" pitchFamily="18" charset="0"/>
            </a:endParaRPr>
          </a:p>
          <a:p>
            <a:r>
              <a:rPr lang="zh-CN" altLang="en-US" sz="1800" dirty="0">
                <a:solidFill>
                  <a:srgbClr val="003366"/>
                </a:solidFill>
                <a:latin typeface="Times New Roman" panose="02020603050405020304" pitchFamily="18" charset="0"/>
                <a:cs typeface="Times New Roman" panose="02020603050405020304" pitchFamily="18" charset="0"/>
              </a:rPr>
              <a:t>十二、财政区划</a:t>
            </a:r>
            <a:endParaRPr lang="zh-CN" altLang="en-US" sz="1800" dirty="0">
              <a:solidFill>
                <a:srgbClr val="003366"/>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2004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一、科目调剂的流程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800100" y="1739900"/>
            <a:ext cx="177800" cy="16891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308100" y="1765300"/>
            <a:ext cx="7404100" cy="32512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8326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（一）支出功能分类科目调剂。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900"/>
              </a:lnSpc>
              <a:spcBef>
                <a:spcPts val="0"/>
              </a:spcBef>
              <a:spcAft>
                <a:spcPts val="0"/>
              </a:spcAft>
              <a:buClrTx/>
              <a:buSzTx/>
              <a:buFontTx/>
              <a:buNone/>
              <a:tabLst>
                <a:tab pos="68326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涉及支出功能分类的类、款、项级科目变化的，由单位提出调剂申请，部门审核</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8326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后报财政部门审核办理。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100"/>
              </a:lnSpc>
              <a:spcBef>
                <a:spcPts val="0"/>
              </a:spcBef>
              <a:spcAft>
                <a:spcPts val="0"/>
              </a:spcAft>
              <a:buClrTx/>
              <a:buSzTx/>
              <a:buFontTx/>
              <a:buNone/>
              <a:tabLst>
                <a:tab pos="68326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（二）支出经济分类科目调剂。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900"/>
              </a:lnSpc>
              <a:spcBef>
                <a:spcPts val="0"/>
              </a:spcBef>
              <a:spcAft>
                <a:spcPts val="0"/>
              </a:spcAft>
              <a:buClrTx/>
              <a:buSzTx/>
              <a:buFontTx/>
              <a:buNone/>
              <a:tabLst>
                <a:tab pos="68326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需要对政府预算支出经济分类的“类”级科目进行调剂的，应当报财政部门批准，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8326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部门（单位）不得自行办理。需要对政府预算支出经济分类“款”级科目进行调</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8326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剂的，由各部门（单位）按照财政部门规定办理，各地可根据管理需要规定由财</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8326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政部门审批或由部门审批。</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tabLst>
                <a:tab pos="68326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119</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2004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二、项目调剂的流程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74700" y="1739900"/>
            <a:ext cx="177800" cy="16891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82700" y="1765300"/>
            <a:ext cx="7391400" cy="32512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8580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（一）同部门（单位）内不同项目间调剂。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9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部门确需在人员类项目间、运转类项目间、特定目标类项目间调剂的，由单位提出</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调剂申请，部门审核后报财政部门审批。</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100"/>
              </a:lnSpc>
              <a:spcBef>
                <a:spcPts val="0"/>
              </a:spcBef>
              <a:spcAft>
                <a:spcPts val="0"/>
              </a:spcAft>
              <a:buClrTx/>
              <a:buSzTx/>
              <a:buFontTx/>
              <a:buNone/>
              <a:tabLst>
                <a:tab pos="68580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（二）不同部门（单位）的项目间调剂。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9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项目在所属的不同单位间调剂的，由部门提出调剂申请，报财政部门审批；当年财</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政拨款预算需要在部门之间调剂的，由拟划入预算的部门新设相关项目或调增现有</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项目支出需求，由拟划出预算的部门取消相关项目或调减现有项目支出需求，并由</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8580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划入部门会同划出部门提出预算调剂申请，报财政部门审核办理。</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tabLst>
                <a:tab pos="68580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120</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911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二、部门预算调剂的流程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74700" y="1765300"/>
            <a:ext cx="177800" cy="6985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82700" y="1816100"/>
            <a:ext cx="7391400" cy="31877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8580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（三）待分配项目（未明确实施单位或未明确实施项目）的调剂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财政部门代编的部门待分配项目需要进一步细化的，应当进行预算调剂，由单位提</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出项目细化实施申请，部门根据单位申请情况，提出待分配项目的细化实施建议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（即调剂方案），报财政部门审批。需报请政府批准的，由财政部门或者由财政部</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门会同相关部门报请政府批准后办理。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600"/>
              </a:lnSpc>
              <a:spcBef>
                <a:spcPts val="0"/>
              </a:spcBef>
              <a:spcAft>
                <a:spcPts val="0"/>
              </a:spcAft>
              <a:buClrTx/>
              <a:buSzTx/>
              <a:buFontTx/>
              <a:buNone/>
              <a:tabLst>
                <a:tab pos="68580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121</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35560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三、级次间调剂的流程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74700" y="1739900"/>
            <a:ext cx="152400" cy="2159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82700" y="1816100"/>
            <a:ext cx="7391400" cy="32004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8580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原列单位支出的预算需要转列对下级转移支付预算的，应由财政部门先收回单位支</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出预算，再由相关部门向财政部门提出申请，财政部门根据部门申请情况等审核后</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决定是否同意补助下级。</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tabLst>
                <a:tab pos="68580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122</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53467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四、专项债券安排项目调剂的流程</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74700" y="1739900"/>
            <a:ext cx="152400" cy="2159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82700" y="1816100"/>
            <a:ext cx="7391400" cy="32004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8580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按照从严、从紧的原则，需要调整专项债券资金用途的，需报本级政府同意后，逐</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级汇总上报上级财政部门，最终由省级财政部门报省级政府同意后，向社会予以公</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580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告。同时，专项债券支持的项目结余资金，应当由财政收回用于偿还相应项目的债</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580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务本金和利息，不得调剂用于其他项目。</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500"/>
              </a:lnSpc>
              <a:spcBef>
                <a:spcPts val="0"/>
              </a:spcBef>
              <a:spcAft>
                <a:spcPts val="0"/>
              </a:spcAft>
              <a:buClrTx/>
              <a:buSzTx/>
              <a:buFontTx/>
              <a:buNone/>
              <a:tabLst>
                <a:tab pos="68580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123</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41400"/>
            <a:ext cx="46228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五、结转结余资金的调剂管理</a:t>
            </a:r>
            <a:endParaRPr kumimoji="0" lang="en-US" altLang="zh-CN" sz="2795" b="0" i="0" u="none"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7" name="TextBox 1"/>
          <p:cNvSpPr txBox="1"/>
          <p:nvPr/>
        </p:nvSpPr>
        <p:spPr>
          <a:xfrm>
            <a:off x="736600" y="1790700"/>
            <a:ext cx="152400" cy="17526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1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244600" y="1816100"/>
            <a:ext cx="7620000" cy="32004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8961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按照预算法规定，年底财政部门应当对需要结转的项目进行审核，除科研项目外，批</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96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准结转的项目要按原用途使用，预算执行中不得改变上年财政拨款结转资金的用途；</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96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不需按原用途继续使用的，以及结转两年以上的，为加强资金统筹使用，应当及时交</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961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回财政。</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tabLst>
                <a:tab pos="6896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交回财政的结转结余资金可以调剂用于相关部门或者下级财政部门提出的增支。调剂</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96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用于政策既定的项目、政策范围内应急救灾支出的，由相关部门提出申请报财政部门</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961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审核办理；用于其他方面支出的，由财政部门或者财政部门会同相关部门报请政府批</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6896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准后办理。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300"/>
              </a:lnSpc>
              <a:spcBef>
                <a:spcPts val="0"/>
              </a:spcBef>
              <a:spcAft>
                <a:spcPts val="0"/>
              </a:spcAft>
              <a:buClrTx/>
              <a:buSzTx/>
              <a:buFontTx/>
              <a:buNone/>
              <a:tabLst>
                <a:tab pos="6896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124</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685800" y="2813447"/>
            <a:ext cx="4803394" cy="82152"/>
          </a:xfrm>
          <a:custGeom>
            <a:avLst/>
            <a:gdLst>
              <a:gd name="connsiteX0" fmla="*/ 0 w 4803394"/>
              <a:gd name="connsiteY0" fmla="*/ 82152 h 82152"/>
              <a:gd name="connsiteX1" fmla="*/ 4803394 w 4803394"/>
              <a:gd name="connsiteY1" fmla="*/ 82152 h 82152"/>
              <a:gd name="connsiteX2" fmla="*/ 4803394 w 4803394"/>
              <a:gd name="connsiteY2" fmla="*/ 0 h 82152"/>
              <a:gd name="connsiteX3" fmla="*/ 0 w 4803394"/>
              <a:gd name="connsiteY3" fmla="*/ 0 h 82152"/>
              <a:gd name="connsiteX4" fmla="*/ 0 w 4803394"/>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803394" h="82152">
                <a:moveTo>
                  <a:pt x="0" y="82152"/>
                </a:moveTo>
                <a:lnTo>
                  <a:pt x="4803394" y="82152"/>
                </a:lnTo>
                <a:lnTo>
                  <a:pt x="4803394"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679450" y="2807080"/>
            <a:ext cx="7785100" cy="22225"/>
          </a:xfrm>
          <a:custGeom>
            <a:avLst/>
            <a:gdLst>
              <a:gd name="connsiteX0" fmla="*/ 6350 w 7785100"/>
              <a:gd name="connsiteY0" fmla="*/ 6350 h 22225"/>
              <a:gd name="connsiteX1" fmla="*/ 7778750 w 7785100"/>
              <a:gd name="connsiteY1" fmla="*/ 6350 h 22225"/>
            </a:gdLst>
            <a:ahLst/>
            <a:cxnLst>
              <a:cxn ang="0">
                <a:pos x="connsiteX0" y="connsiteY0"/>
              </a:cxn>
              <a:cxn ang="1">
                <a:pos x="connsiteX1" y="connsiteY1"/>
              </a:cxn>
            </a:cxnLst>
            <a:rect l="l" t="t" r="r" b="b"/>
            <a:pathLst>
              <a:path w="7785100" h="22225">
                <a:moveTo>
                  <a:pt x="6350" y="6350"/>
                </a:moveTo>
                <a:lnTo>
                  <a:pt x="77787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pic>
        <p:nvPicPr>
          <p:cNvPr id="9" name="Picture 3"/>
          <p:cNvPicPr>
            <a:picLocks noChangeAspect="1" noChangeArrowheads="1"/>
          </p:cNvPicPr>
          <p:nvPr/>
        </p:nvPicPr>
        <p:blipFill>
          <a:blip r:embed="rId1" cstate="print"/>
          <a:srcRect/>
          <a:stretch>
            <a:fillRect/>
          </a:stretch>
        </p:blipFill>
        <p:spPr bwMode="auto">
          <a:xfrm>
            <a:off x="5181600" y="2971800"/>
            <a:ext cx="3962400" cy="2057400"/>
          </a:xfrm>
          <a:prstGeom prst="rect">
            <a:avLst/>
          </a:prstGeom>
          <a:noFill/>
        </p:spPr>
      </p:pic>
      <p:sp>
        <p:nvSpPr>
          <p:cNvPr id="2" name="TextBox 1"/>
          <p:cNvSpPr txBox="1"/>
          <p:nvPr/>
        </p:nvSpPr>
        <p:spPr>
          <a:xfrm>
            <a:off x="1346200" y="1739900"/>
            <a:ext cx="6591300" cy="660400"/>
          </a:xfrm>
          <a:prstGeom prst="rect">
            <a:avLst/>
          </a:prstGeom>
          <a:noFill/>
        </p:spPr>
        <p:txBody>
          <a:bodyPr wrap="none" lIns="0" tIns="0" rIns="0" rtlCol="0">
            <a:spAutoFit/>
          </a:bodyPr>
          <a:lstStyle/>
          <a:p>
            <a:pPr marL="0" marR="0" lvl="0" indent="0" algn="l" defTabSz="914400" rtl="0" eaLnBrk="1" fontAlgn="auto" latinLnBrk="0" hangingPunct="1">
              <a:lnSpc>
                <a:spcPts val="5200"/>
              </a:lnSpc>
              <a:spcBef>
                <a:spcPts val="0"/>
              </a:spcBef>
              <a:spcAft>
                <a:spcPts val="0"/>
              </a:spcAft>
              <a:buClrTx/>
              <a:buSzTx/>
              <a:buFontTx/>
              <a:buNone/>
              <a:defRPr/>
            </a:pPr>
            <a:r>
              <a:rPr kumimoji="0" lang="en-US" altLang="zh-CN" sz="399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第四部分：转移支付预算调剂</a:t>
            </a:r>
            <a:endParaRPr kumimoji="0" lang="en-US" altLang="zh-CN" sz="3995"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sp>
        <p:nvSpPr>
          <p:cNvPr id="10" name="TextBox 1"/>
          <p:cNvSpPr txBox="1"/>
          <p:nvPr/>
        </p:nvSpPr>
        <p:spPr>
          <a:xfrm>
            <a:off x="81026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125</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2" name="Picture 3" descr="C:\Users\ZZ-ZHB-LISHUCHEN\Desktop\464057659.jpg"/>
          <p:cNvPicPr>
            <a:picLocks noChangeAspect="1" noChangeArrowheads="1"/>
          </p:cNvPicPr>
          <p:nvPr/>
        </p:nvPicPr>
        <p:blipFill>
          <a:blip r:embed="rId2" cstate="print"/>
          <a:srcRect/>
          <a:stretch>
            <a:fillRect/>
          </a:stretch>
        </p:blipFill>
        <p:spPr bwMode="auto">
          <a:xfrm>
            <a:off x="0" y="1"/>
            <a:ext cx="9144000" cy="1047749"/>
          </a:xfrm>
          <a:prstGeom prst="rect">
            <a:avLst/>
          </a:prstGeom>
          <a:noFill/>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1536255" y="1894141"/>
            <a:ext cx="6633082" cy="44450"/>
          </a:xfrm>
          <a:custGeom>
            <a:avLst/>
            <a:gdLst>
              <a:gd name="connsiteX0" fmla="*/ 11112 w 6633082"/>
              <a:gd name="connsiteY0" fmla="*/ 11112 h 44450"/>
              <a:gd name="connsiteX1" fmla="*/ 6621970 w 6633082"/>
              <a:gd name="connsiteY1" fmla="*/ 11112 h 44450"/>
            </a:gdLst>
            <a:ahLst/>
            <a:cxnLst>
              <a:cxn ang="0">
                <a:pos x="connsiteX0" y="connsiteY0"/>
              </a:cxn>
              <a:cxn ang="1">
                <a:pos x="connsiteX1" y="connsiteY1"/>
              </a:cxn>
            </a:cxnLst>
            <a:rect l="l" t="t" r="r" b="b"/>
            <a:pathLst>
              <a:path w="6633082" h="44450">
                <a:moveTo>
                  <a:pt x="11112" y="11112"/>
                </a:moveTo>
                <a:lnTo>
                  <a:pt x="662197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7" name="Freeform 3"/>
          <p:cNvSpPr/>
          <p:nvPr/>
        </p:nvSpPr>
        <p:spPr>
          <a:xfrm>
            <a:off x="1974850" y="2051037"/>
            <a:ext cx="6183376" cy="436638"/>
          </a:xfrm>
          <a:custGeom>
            <a:avLst/>
            <a:gdLst>
              <a:gd name="connsiteX0" fmla="*/ 0 w 6183376"/>
              <a:gd name="connsiteY0" fmla="*/ 436638 h 436638"/>
              <a:gd name="connsiteX1" fmla="*/ 6183376 w 6183376"/>
              <a:gd name="connsiteY1" fmla="*/ 436638 h 436638"/>
              <a:gd name="connsiteX2" fmla="*/ 6183376 w 6183376"/>
              <a:gd name="connsiteY2" fmla="*/ 0 h 436638"/>
              <a:gd name="connsiteX3" fmla="*/ 0 w 6183376"/>
              <a:gd name="connsiteY3" fmla="*/ 0 h 436638"/>
              <a:gd name="connsiteX4" fmla="*/ 0 w 6183376"/>
              <a:gd name="connsiteY4" fmla="*/ 436638 h 43663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83376" h="436638">
                <a:moveTo>
                  <a:pt x="0" y="436638"/>
                </a:moveTo>
                <a:lnTo>
                  <a:pt x="6183376" y="436638"/>
                </a:lnTo>
                <a:lnTo>
                  <a:pt x="6183376" y="0"/>
                </a:lnTo>
                <a:lnTo>
                  <a:pt x="0" y="0"/>
                </a:lnTo>
                <a:lnTo>
                  <a:pt x="0" y="436638"/>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8" name="Freeform 3"/>
          <p:cNvSpPr/>
          <p:nvPr/>
        </p:nvSpPr>
        <p:spPr>
          <a:xfrm>
            <a:off x="1409700" y="1730336"/>
            <a:ext cx="496709" cy="461556"/>
          </a:xfrm>
          <a:custGeom>
            <a:avLst/>
            <a:gdLst>
              <a:gd name="connsiteX0" fmla="*/ 0 w 496709"/>
              <a:gd name="connsiteY0" fmla="*/ 461556 h 461556"/>
              <a:gd name="connsiteX1" fmla="*/ 496709 w 496709"/>
              <a:gd name="connsiteY1" fmla="*/ 461556 h 461556"/>
              <a:gd name="connsiteX2" fmla="*/ 496709 w 496709"/>
              <a:gd name="connsiteY2" fmla="*/ 0 h 461556"/>
              <a:gd name="connsiteX3" fmla="*/ 0 w 496709"/>
              <a:gd name="connsiteY3" fmla="*/ 0 h 461556"/>
              <a:gd name="connsiteX4" fmla="*/ 0 w 496709"/>
              <a:gd name="connsiteY4" fmla="*/ 461556 h 46155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6709" h="461556">
                <a:moveTo>
                  <a:pt x="0" y="461556"/>
                </a:moveTo>
                <a:lnTo>
                  <a:pt x="496709" y="461556"/>
                </a:lnTo>
                <a:lnTo>
                  <a:pt x="496709" y="0"/>
                </a:lnTo>
                <a:lnTo>
                  <a:pt x="0" y="0"/>
                </a:lnTo>
                <a:lnTo>
                  <a:pt x="0" y="461556"/>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9" name="Freeform 3"/>
          <p:cNvSpPr/>
          <p:nvPr/>
        </p:nvSpPr>
        <p:spPr>
          <a:xfrm>
            <a:off x="1564322" y="3632009"/>
            <a:ext cx="6612763" cy="44450"/>
          </a:xfrm>
          <a:custGeom>
            <a:avLst/>
            <a:gdLst>
              <a:gd name="connsiteX0" fmla="*/ 11112 w 6612763"/>
              <a:gd name="connsiteY0" fmla="*/ 11112 h 44450"/>
              <a:gd name="connsiteX1" fmla="*/ 6601650 w 6612763"/>
              <a:gd name="connsiteY1" fmla="*/ 11112 h 44450"/>
            </a:gdLst>
            <a:ahLst/>
            <a:cxnLst>
              <a:cxn ang="0">
                <a:pos x="connsiteX0" y="connsiteY0"/>
              </a:cxn>
              <a:cxn ang="1">
                <a:pos x="connsiteX1" y="connsiteY1"/>
              </a:cxn>
            </a:cxnLst>
            <a:rect l="l" t="t" r="r" b="b"/>
            <a:pathLst>
              <a:path w="6612763" h="44450">
                <a:moveTo>
                  <a:pt x="11112" y="11112"/>
                </a:moveTo>
                <a:lnTo>
                  <a:pt x="6601650"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0" name="Freeform 3"/>
          <p:cNvSpPr/>
          <p:nvPr/>
        </p:nvSpPr>
        <p:spPr>
          <a:xfrm>
            <a:off x="2001647" y="3797668"/>
            <a:ext cx="6164198" cy="463181"/>
          </a:xfrm>
          <a:custGeom>
            <a:avLst/>
            <a:gdLst>
              <a:gd name="connsiteX0" fmla="*/ 0 w 6164198"/>
              <a:gd name="connsiteY0" fmla="*/ 463181 h 463181"/>
              <a:gd name="connsiteX1" fmla="*/ 6164198 w 6164198"/>
              <a:gd name="connsiteY1" fmla="*/ 463181 h 463181"/>
              <a:gd name="connsiteX2" fmla="*/ 6164198 w 6164198"/>
              <a:gd name="connsiteY2" fmla="*/ 0 h 463181"/>
              <a:gd name="connsiteX3" fmla="*/ 0 w 6164198"/>
              <a:gd name="connsiteY3" fmla="*/ 0 h 463181"/>
              <a:gd name="connsiteX4" fmla="*/ 0 w 6164198"/>
              <a:gd name="connsiteY4" fmla="*/ 463181 h 463181"/>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4198" h="463181">
                <a:moveTo>
                  <a:pt x="0" y="463181"/>
                </a:moveTo>
                <a:lnTo>
                  <a:pt x="6164198" y="463181"/>
                </a:lnTo>
                <a:lnTo>
                  <a:pt x="6164198" y="0"/>
                </a:lnTo>
                <a:lnTo>
                  <a:pt x="0" y="0"/>
                </a:lnTo>
                <a:lnTo>
                  <a:pt x="0" y="463181"/>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1" name="Freeform 3"/>
          <p:cNvSpPr/>
          <p:nvPr/>
        </p:nvSpPr>
        <p:spPr>
          <a:xfrm>
            <a:off x="1438275" y="3457575"/>
            <a:ext cx="495173" cy="489610"/>
          </a:xfrm>
          <a:custGeom>
            <a:avLst/>
            <a:gdLst>
              <a:gd name="connsiteX0" fmla="*/ 0 w 495173"/>
              <a:gd name="connsiteY0" fmla="*/ 489610 h 489610"/>
              <a:gd name="connsiteX1" fmla="*/ 495173 w 495173"/>
              <a:gd name="connsiteY1" fmla="*/ 489610 h 489610"/>
              <a:gd name="connsiteX2" fmla="*/ 495173 w 495173"/>
              <a:gd name="connsiteY2" fmla="*/ 0 h 489610"/>
              <a:gd name="connsiteX3" fmla="*/ 0 w 495173"/>
              <a:gd name="connsiteY3" fmla="*/ 0 h 489610"/>
              <a:gd name="connsiteX4" fmla="*/ 0 w 495173"/>
              <a:gd name="connsiteY4" fmla="*/ 489610 h 48961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173" h="489610">
                <a:moveTo>
                  <a:pt x="0" y="489610"/>
                </a:moveTo>
                <a:lnTo>
                  <a:pt x="495173" y="489610"/>
                </a:lnTo>
                <a:lnTo>
                  <a:pt x="495173" y="0"/>
                </a:lnTo>
                <a:lnTo>
                  <a:pt x="0" y="0"/>
                </a:lnTo>
                <a:lnTo>
                  <a:pt x="0" y="489610"/>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2" name="Freeform 3"/>
          <p:cNvSpPr/>
          <p:nvPr/>
        </p:nvSpPr>
        <p:spPr>
          <a:xfrm>
            <a:off x="1564322" y="2737167"/>
            <a:ext cx="6611366" cy="44450"/>
          </a:xfrm>
          <a:custGeom>
            <a:avLst/>
            <a:gdLst>
              <a:gd name="connsiteX0" fmla="*/ 11112 w 6611366"/>
              <a:gd name="connsiteY0" fmla="*/ 11112 h 44450"/>
              <a:gd name="connsiteX1" fmla="*/ 6600253 w 6611366"/>
              <a:gd name="connsiteY1" fmla="*/ 11112 h 44450"/>
            </a:gdLst>
            <a:ahLst/>
            <a:cxnLst>
              <a:cxn ang="0">
                <a:pos x="connsiteX0" y="connsiteY0"/>
              </a:cxn>
              <a:cxn ang="1">
                <a:pos x="connsiteX1" y="connsiteY1"/>
              </a:cxn>
            </a:cxnLst>
            <a:rect l="l" t="t" r="r" b="b"/>
            <a:pathLst>
              <a:path w="6611366" h="44450">
                <a:moveTo>
                  <a:pt x="11112" y="11112"/>
                </a:moveTo>
                <a:lnTo>
                  <a:pt x="6600253" y="11112"/>
                </a:lnTo>
              </a:path>
            </a:pathLst>
          </a:custGeom>
          <a:ln w="254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13" name="Freeform 3"/>
          <p:cNvSpPr/>
          <p:nvPr/>
        </p:nvSpPr>
        <p:spPr>
          <a:xfrm>
            <a:off x="2001520" y="2893936"/>
            <a:ext cx="6163055" cy="436638"/>
          </a:xfrm>
          <a:custGeom>
            <a:avLst/>
            <a:gdLst>
              <a:gd name="connsiteX0" fmla="*/ 0 w 6163055"/>
              <a:gd name="connsiteY0" fmla="*/ 436638 h 436638"/>
              <a:gd name="connsiteX1" fmla="*/ 6163055 w 6163055"/>
              <a:gd name="connsiteY1" fmla="*/ 436638 h 436638"/>
              <a:gd name="connsiteX2" fmla="*/ 6163055 w 6163055"/>
              <a:gd name="connsiteY2" fmla="*/ 0 h 436638"/>
              <a:gd name="connsiteX3" fmla="*/ 0 w 6163055"/>
              <a:gd name="connsiteY3" fmla="*/ 0 h 436638"/>
              <a:gd name="connsiteX4" fmla="*/ 0 w 6163055"/>
              <a:gd name="connsiteY4" fmla="*/ 436638 h 436638"/>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6163055" h="436638">
                <a:moveTo>
                  <a:pt x="0" y="436638"/>
                </a:moveTo>
                <a:lnTo>
                  <a:pt x="6163055" y="436638"/>
                </a:lnTo>
                <a:lnTo>
                  <a:pt x="6163055" y="0"/>
                </a:lnTo>
                <a:lnTo>
                  <a:pt x="0" y="0"/>
                </a:lnTo>
                <a:lnTo>
                  <a:pt x="0" y="436638"/>
                </a:lnTo>
              </a:path>
            </a:pathLst>
          </a:custGeom>
          <a:solidFill>
            <a:srgbClr val="A2C0E0">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14" name="Freeform 3"/>
          <p:cNvSpPr/>
          <p:nvPr/>
        </p:nvSpPr>
        <p:spPr>
          <a:xfrm>
            <a:off x="1438275" y="2573362"/>
            <a:ext cx="495071" cy="461556"/>
          </a:xfrm>
          <a:custGeom>
            <a:avLst/>
            <a:gdLst>
              <a:gd name="connsiteX0" fmla="*/ 0 w 495071"/>
              <a:gd name="connsiteY0" fmla="*/ 461556 h 461556"/>
              <a:gd name="connsiteX1" fmla="*/ 495071 w 495071"/>
              <a:gd name="connsiteY1" fmla="*/ 461556 h 461556"/>
              <a:gd name="connsiteX2" fmla="*/ 495071 w 495071"/>
              <a:gd name="connsiteY2" fmla="*/ 0 h 461556"/>
              <a:gd name="connsiteX3" fmla="*/ 0 w 495071"/>
              <a:gd name="connsiteY3" fmla="*/ 0 h 461556"/>
              <a:gd name="connsiteX4" fmla="*/ 0 w 495071"/>
              <a:gd name="connsiteY4" fmla="*/ 461556 h 461556"/>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95071" h="461556">
                <a:moveTo>
                  <a:pt x="0" y="461556"/>
                </a:moveTo>
                <a:lnTo>
                  <a:pt x="495071" y="461556"/>
                </a:lnTo>
                <a:lnTo>
                  <a:pt x="495071" y="0"/>
                </a:lnTo>
                <a:lnTo>
                  <a:pt x="0" y="0"/>
                </a:lnTo>
                <a:lnTo>
                  <a:pt x="0" y="461556"/>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126</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5" name="TextBox 1"/>
          <p:cNvSpPr txBox="1"/>
          <p:nvPr/>
        </p:nvSpPr>
        <p:spPr>
          <a:xfrm>
            <a:off x="596900" y="1143000"/>
            <a:ext cx="46228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sng"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rPr>
              <a:t>第 四部分： 转移支付 预算调剂</a:t>
            </a:r>
            <a:endParaRPr kumimoji="0" lang="en-US" altLang="zh-CN" sz="2795" b="0" i="0" u="sng" strike="noStrike" kern="1200" cap="none" spc="0" normalizeH="0" baseline="0" noProof="0" dirty="0">
              <a:ln>
                <a:noFill/>
              </a:ln>
              <a:solidFill>
                <a:srgbClr val="003366"/>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16" name="TextBox 1"/>
          <p:cNvSpPr txBox="1"/>
          <p:nvPr/>
        </p:nvSpPr>
        <p:spPr>
          <a:xfrm>
            <a:off x="2044700" y="2159000"/>
            <a:ext cx="10160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项目调剂</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7" name="TextBox 1"/>
          <p:cNvSpPr txBox="1"/>
          <p:nvPr/>
        </p:nvSpPr>
        <p:spPr>
          <a:xfrm>
            <a:off x="1549400" y="18796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一</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18" name="TextBox 1"/>
          <p:cNvSpPr txBox="1"/>
          <p:nvPr/>
        </p:nvSpPr>
        <p:spPr>
          <a:xfrm>
            <a:off x="2032000" y="3911600"/>
            <a:ext cx="10160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级次调剂</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9" name="TextBox 1"/>
          <p:cNvSpPr txBox="1"/>
          <p:nvPr/>
        </p:nvSpPr>
        <p:spPr>
          <a:xfrm>
            <a:off x="1574800" y="36195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三</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sp>
        <p:nvSpPr>
          <p:cNvPr id="20" name="TextBox 1"/>
          <p:cNvSpPr txBox="1"/>
          <p:nvPr/>
        </p:nvSpPr>
        <p:spPr>
          <a:xfrm>
            <a:off x="2070100" y="2997200"/>
            <a:ext cx="1016000" cy="2540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科目调剂</a:t>
            </a:r>
            <a:endParaRPr kumimoji="0" lang="en-US" altLang="zh-CN" sz="200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21" name="TextBox 1"/>
          <p:cNvSpPr txBox="1"/>
          <p:nvPr/>
        </p:nvSpPr>
        <p:spPr>
          <a:xfrm>
            <a:off x="1574800" y="2717800"/>
            <a:ext cx="190500" cy="190500"/>
          </a:xfrm>
          <a:prstGeom prst="rect">
            <a:avLst/>
          </a:prstGeom>
          <a:noFill/>
        </p:spPr>
        <p:txBody>
          <a:bodyPr wrap="none" lIns="0" tIns="0" rIns="0" rtlCol="0">
            <a:spAutoFit/>
          </a:bodyPr>
          <a:lstStyle/>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rPr>
              <a:t>二</a:t>
            </a:r>
            <a:endParaRPr kumimoji="0" lang="en-US" altLang="zh-CN" sz="1595" b="0" i="0" u="none" strike="noStrike" kern="1200" cap="none" spc="0" normalizeH="0" baseline="0" noProof="0" dirty="0">
              <a:ln>
                <a:noFill/>
              </a:ln>
              <a:solidFill>
                <a:srgbClr val="FFFFFF"/>
              </a:solidFill>
              <a:effectLst/>
              <a:uLnTx/>
              <a:uFillTx/>
              <a:latin typeface="黑体" panose="02010609060101010101" pitchFamily="18" charset="-122"/>
              <a:ea typeface="宋体" panose="02010600030101010101" pitchFamily="2" charset="-122"/>
              <a:cs typeface="黑体" panose="02010609060101010101" pitchFamily="18" charset="-122"/>
            </a:endParaRPr>
          </a:p>
        </p:txBody>
      </p:sp>
      <p:pic>
        <p:nvPicPr>
          <p:cNvPr id="23"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939800" y="1828800"/>
            <a:ext cx="215900" cy="19685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8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447800" y="1841500"/>
            <a:ext cx="7124700" cy="31750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6929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（一）转移支付项目追加预算调剂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预算执行中，本级财政部门收到上级新增下达的转移支付预算正指标（上级追加</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下达转移支付预算），生成相应数额的转移支付收入预算，并对该项转移支付预</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算进行预算调剂。</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若编制年初预算时，已经预估编列该项转移支付收入的，应冲抵相应数额的预估</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预算；未预估编列该项转移支付收入或追加下达超出预估数额的，应增加相应数</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额的支出预算。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900"/>
              </a:lnSpc>
              <a:spcBef>
                <a:spcPts val="0"/>
              </a:spcBef>
              <a:spcAft>
                <a:spcPts val="0"/>
              </a:spcAft>
              <a:buClrTx/>
              <a:buSzTx/>
              <a:buFontTx/>
              <a:buNone/>
              <a:tabLst>
                <a:tab pos="66929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127</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939800" y="1828800"/>
            <a:ext cx="215900" cy="19685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8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447800" y="1841500"/>
            <a:ext cx="7124700" cy="31750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6929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（一）转移支付项目追加预算调剂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对于本级可统筹使用的一般性转移支付，本级政府可自主确定使用方向和项目；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对于共同事权一般性转移支付和专项转移支付，本级政府应按上级规定用途安排</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项目。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预算调剂可由部门提出分配建议方案，经财政部门审核后下达部门或下级财政部</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门；或者由财政部门直接制定分配方案并下达部门或下级财政部门。</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tabLst>
                <a:tab pos="66929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128</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2154436" cy="392415"/>
          </a:xfrm>
          <a:prstGeom prst="rect">
            <a:avLst/>
          </a:prstGeom>
          <a:noFill/>
        </p:spPr>
        <p:txBody>
          <a:bodyPr wrap="none" lIns="0" tIns="0" rIns="0" rtlCol="0">
            <a:spAutoFit/>
          </a:bodyPr>
          <a:lstStyle/>
          <a:p>
            <a:pPr>
              <a:lnSpc>
                <a:spcPts val="2700"/>
              </a:lnSpc>
            </a:pPr>
            <a:r>
              <a:rPr lang="en-US" altLang="zh-CN" sz="2795" dirty="0">
                <a:solidFill>
                  <a:srgbClr val="003366"/>
                </a:solidFill>
                <a:latin typeface="黑体" panose="02010609060101010101" pitchFamily="18" charset="-122"/>
                <a:cs typeface="黑体" panose="02010609060101010101" pitchFamily="18" charset="-122"/>
              </a:rPr>
              <a:t>一、</a:t>
            </a:r>
            <a:r>
              <a:rPr lang="zh-CN" altLang="en-US" sz="2795" dirty="0">
                <a:solidFill>
                  <a:srgbClr val="003366"/>
                </a:solidFill>
                <a:latin typeface="黑体" panose="02010609060101010101" pitchFamily="18" charset="-122"/>
                <a:cs typeface="黑体" panose="02010609060101010101" pitchFamily="18" charset="-122"/>
              </a:rPr>
              <a:t>单位信息</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dirty="0"/>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sz="1800"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196975" y="2186035"/>
            <a:ext cx="7331075" cy="771430"/>
          </a:xfrm>
          <a:prstGeom prst="rect">
            <a:avLst/>
          </a:prstGeom>
          <a:noFill/>
        </p:spPr>
        <p:txBody>
          <a:bodyPr wrap="square" lIns="0" tIns="0" rIns="0" rtlCol="0">
            <a:spAutoFit/>
          </a:bodyPr>
          <a:lstStyle/>
          <a:p>
            <a:pPr>
              <a:lnSpc>
                <a:spcPts val="3000"/>
              </a:lnSpc>
              <a:spcBef>
                <a:spcPts val="600"/>
              </a:spcBef>
              <a:spcAft>
                <a:spcPts val="600"/>
              </a:spcAft>
            </a:pPr>
            <a:r>
              <a:rPr lang="zh-CN" altLang="en-US" sz="1800" dirty="0">
                <a:solidFill>
                  <a:srgbClr val="003366"/>
                </a:solidFill>
                <a:latin typeface="微软雅黑" panose="020B0503020204020204" pitchFamily="34" charset="-122"/>
                <a:cs typeface="微软雅黑" panose="020B0503020204020204" pitchFamily="34" charset="-122"/>
              </a:rPr>
              <a:t>单位信息是指纳入预算管理的各单位基本信息，按照部规，它具体包括单位名称、单位简称、单位代码等</a:t>
            </a:r>
            <a:r>
              <a:rPr lang="en-US" altLang="zh-CN" sz="1800" dirty="0">
                <a:solidFill>
                  <a:srgbClr val="003366"/>
                </a:solidFill>
                <a:latin typeface="Times New Roman" panose="02020603050405020304" pitchFamily="18" charset="0"/>
                <a:cs typeface="Times New Roman" panose="02020603050405020304" pitchFamily="18" charset="0"/>
              </a:rPr>
              <a:t>24</a:t>
            </a:r>
            <a:r>
              <a:rPr lang="zh-CN" altLang="en-US" sz="1800" dirty="0">
                <a:solidFill>
                  <a:srgbClr val="003366"/>
                </a:solidFill>
                <a:latin typeface="微软雅黑" panose="020B0503020204020204" pitchFamily="34" charset="-122"/>
                <a:cs typeface="微软雅黑" panose="020B0503020204020204" pitchFamily="34" charset="-122"/>
              </a:rPr>
              <a:t>个管理要素</a:t>
            </a:r>
            <a:endParaRPr lang="en-US" altLang="zh-CN" sz="1800" dirty="0">
              <a:solidFill>
                <a:srgbClr val="003366"/>
              </a:solidFill>
              <a:latin typeface="微软雅黑" panose="020B0503020204020204" pitchFamily="34"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939800" y="1828800"/>
            <a:ext cx="215900" cy="19685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8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447800" y="1841500"/>
            <a:ext cx="7124700" cy="31750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6929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（一）转移支付项目追加预算调剂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对于本级可统筹使用的一般性转移支付，本级政府可自主确定使用方向和项目；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对于共同事权一般性转移支付和专项转移支付，本级政府应按上级规定用途安排</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项目。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预算调剂可由部门提出分配建议方案，经财政部门审核后下达部门或下级财政部</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门；或者由财政部门直接制定分配方案并下达部门或下级财政部门。</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tabLst>
                <a:tab pos="66929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129</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939800" y="1790700"/>
            <a:ext cx="215900" cy="7239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447800" y="1841500"/>
            <a:ext cx="7124700" cy="31750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6929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（一）转移支付项目追加预算调剂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地方在安排年初预算时已按规定人数和标准全额保障的基本公共服务领域共同事</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权转移支付项目，中央增量转移支付指标下达后优先用于地方的此项基本公共服</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务领域的共同事权项目。同时，地方财政可将增量同等额度的本级财政安排的年</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初预算调剂收回，并按规定程序报批后使用。这种置换的前提条件是已经按标准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全额保障，即如果地方安排的共同事权项目预算未达到标准最高限额，则不能进</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行置换，超过标准最高限额的部分方可进行置换。</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500"/>
              </a:lnSpc>
              <a:spcBef>
                <a:spcPts val="0"/>
              </a:spcBef>
              <a:spcAft>
                <a:spcPts val="0"/>
              </a:spcAft>
              <a:buClrTx/>
              <a:buSzTx/>
              <a:buFontTx/>
              <a:buNone/>
              <a:tabLst>
                <a:tab pos="66929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130</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939800" y="1790700"/>
            <a:ext cx="215900" cy="7239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447800" y="1841500"/>
            <a:ext cx="7124700" cy="31750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6929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（二）转移支付项目核减预算调剂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预算执行中，下级财政部门接收到上级转移支付预算负指标（核减转移支付预</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算），生成相应数额的转移支付收入负预算和转移支付支出负预算。同时，转移</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支付收入负预算冲减相应的上级转移支付收入预算，形成新的转移支付收入数。</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800"/>
              </a:lnSpc>
              <a:spcBef>
                <a:spcPts val="0"/>
              </a:spcBef>
              <a:spcAft>
                <a:spcPts val="0"/>
              </a:spcAft>
              <a:buClrTx/>
              <a:buSzTx/>
              <a:buFontTx/>
              <a:buNone/>
              <a:tabLst>
                <a:tab pos="66929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131</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939800" y="1828800"/>
            <a:ext cx="190500" cy="24003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447800" y="1828800"/>
            <a:ext cx="7124700" cy="31877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6929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支出预算的冲减要分类处理，具体如下：</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1.该项目的上级转移支付预算未分配下达的，直接冲减相应的支出预算，形成新</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的转移支付支出预算数。</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2.该项目的上级转移支付预算已分配下达给下级政府的，财政部门应将上级新增</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下达的预算负指标分配给相应的下级政府，相应冲减支出预算。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3.该项目的上级转移支付预算已分配给本级部门且未支出的，财政部门收回相应</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部门的项目预算，收回的支出预算指标与上级转移负指标相互冲抵。</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700"/>
              </a:lnSpc>
              <a:spcBef>
                <a:spcPts val="0"/>
              </a:spcBef>
              <a:spcAft>
                <a:spcPts val="0"/>
              </a:spcAft>
              <a:buClrTx/>
              <a:buSzTx/>
              <a:buFontTx/>
              <a:buNone/>
              <a:tabLst>
                <a:tab pos="66929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132</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939800" y="1816100"/>
            <a:ext cx="152400" cy="19304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447800" y="1828800"/>
            <a:ext cx="7124700" cy="31877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6929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4.该项目的上级转移支付预算已分配给本级部门且已支出的，应追回资金或者通</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过部门预算调剂解决。分四种情况处理：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（1）属于当年预算且能够追回的，按退库管理，先核减相应支出，恢复等额未</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支出预算。财政部门收回未支出预算，再与相应的转移支付支出负预算相冲销。</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（2）属于当年预算且无法追回的，按支付更正处理，即用其他预算指标置换应</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追回资金的相应预算指标。先填报支付更正，恢复相应未支出预算。财政部门收</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回未支出预算，再与相应的转移支付支出负预算相冲销。</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tabLst>
                <a:tab pos="66929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133</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939800" y="1803400"/>
            <a:ext cx="152400" cy="14605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8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447800" y="1828800"/>
            <a:ext cx="7124700" cy="31877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6929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（3）属于以前年度预算且能够追回的，按跨年退款处理。追回资金后，生成相</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应的项目正预算和项目负预算，项目正预算再与相应的转移支付支出负预算相冲</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销。</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（4）属于以前年度预算且无法追回的，生成的转移支付支出负预算冲减当年支</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出，即相应生成当年项目负支出。</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100"/>
              </a:lnSpc>
              <a:spcBef>
                <a:spcPts val="0"/>
              </a:spcBef>
              <a:spcAft>
                <a:spcPts val="0"/>
              </a:spcAft>
              <a:buClrTx/>
              <a:buSzTx/>
              <a:buFontTx/>
              <a:buNone/>
              <a:tabLst>
                <a:tab pos="66929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134</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939800" y="1803400"/>
            <a:ext cx="215900" cy="11811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447800" y="1841500"/>
            <a:ext cx="7124700" cy="31750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6929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（三）转移支付项目间调剂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7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1.未落实到地区和项目的转移支付的调剂（转移支付待分配项目细化）。</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年初预算已安排且未落实到地区的转移支付预算，在预算执行中应按规定进行细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化分解并分配下达到具体地区。年初预算已安排但未落实到具体转移支付项目的</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转移支付预算，在预算执行中应按规定调剂到具体转移支付项目，再按规定进行</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6929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细化分解并下达到具体地区。</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tabLst>
                <a:tab pos="66929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135</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825500" y="1676400"/>
            <a:ext cx="215900" cy="20701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600"/>
              </a:lnSpc>
              <a:spcBef>
                <a:spcPts val="0"/>
              </a:spcBef>
              <a:spcAft>
                <a:spcPts val="0"/>
              </a:spcAft>
              <a:buClrTx/>
              <a:buSzTx/>
              <a:buFontTx/>
              <a:buNone/>
              <a:defRPr/>
            </a:pPr>
            <a:r>
              <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500"/>
              </a:lnSpc>
              <a:spcBef>
                <a:spcPts val="0"/>
              </a:spcBef>
              <a:spcAft>
                <a:spcPts val="0"/>
              </a:spcAft>
              <a:buClrTx/>
              <a:buSzTx/>
              <a:buFontTx/>
              <a:buNone/>
              <a:defRPr/>
            </a:pPr>
            <a:r>
              <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500"/>
              </a:lnSpc>
              <a:spcBef>
                <a:spcPts val="0"/>
              </a:spcBef>
              <a:spcAft>
                <a:spcPts val="0"/>
              </a:spcAft>
              <a:buClrTx/>
              <a:buSzTx/>
              <a:buFontTx/>
              <a:buNone/>
              <a:defRPr/>
            </a:pPr>
            <a:r>
              <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40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333500" y="1689100"/>
            <a:ext cx="7429500" cy="33274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tabLst>
                <a:tab pos="6807200" algn="l"/>
              </a:tabLst>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（三）转移支付项目间调剂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600"/>
              </a:lnSpc>
              <a:spcBef>
                <a:spcPts val="0"/>
              </a:spcBef>
              <a:spcAft>
                <a:spcPts val="0"/>
              </a:spcAft>
              <a:buClrTx/>
              <a:buSzTx/>
              <a:buFontTx/>
              <a:buNone/>
              <a:tabLst>
                <a:tab pos="68072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2.收回转移支付预算重新安排。</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500"/>
              </a:lnSpc>
              <a:spcBef>
                <a:spcPts val="0"/>
              </a:spcBef>
              <a:spcAft>
                <a:spcPts val="0"/>
              </a:spcAft>
              <a:buClrTx/>
              <a:buSzTx/>
              <a:buFontTx/>
              <a:buNone/>
              <a:tabLst>
                <a:tab pos="68072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预算执行中，由于客观原因导致资金无法支出的或者不需支出的转移支付，财政部门应收回，</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100"/>
              </a:lnSpc>
              <a:spcBef>
                <a:spcPts val="0"/>
              </a:spcBef>
              <a:spcAft>
                <a:spcPts val="0"/>
              </a:spcAft>
              <a:buClrTx/>
              <a:buSzTx/>
              <a:buFontTx/>
              <a:buNone/>
              <a:tabLst>
                <a:tab pos="68072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重新安排使用，可用于本级部门的支出，也可用于对下级的转移支付支出。</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tabLst>
                <a:tab pos="68072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3.资金来源为上级的转移支付项目调剂。</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500"/>
              </a:lnSpc>
              <a:spcBef>
                <a:spcPts val="0"/>
              </a:spcBef>
              <a:spcAft>
                <a:spcPts val="0"/>
              </a:spcAft>
              <a:buClrTx/>
              <a:buSzTx/>
              <a:buFontTx/>
              <a:buNone/>
              <a:tabLst>
                <a:tab pos="68072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为了确保上级能够实现设定转移支付的政策目标，《规范》要求，下级不能随意调剂上级转</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100"/>
              </a:lnSpc>
              <a:spcBef>
                <a:spcPts val="0"/>
              </a:spcBef>
              <a:spcAft>
                <a:spcPts val="0"/>
              </a:spcAft>
              <a:buClrTx/>
              <a:buSzTx/>
              <a:buFontTx/>
              <a:buNone/>
              <a:tabLst>
                <a:tab pos="68072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移支付项目，若确实要调剂，则需要按规定报上级主管部门审批。若上级同意调剂，上级需</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100"/>
              </a:lnSpc>
              <a:spcBef>
                <a:spcPts val="0"/>
              </a:spcBef>
              <a:spcAft>
                <a:spcPts val="0"/>
              </a:spcAft>
              <a:buClrTx/>
              <a:buSzTx/>
              <a:buFontTx/>
              <a:buNone/>
              <a:tabLst>
                <a:tab pos="68072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要同时下达正负两条预算指标，正预算指标为调剂后的预算指标，负预算指标对应调剂原下</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100"/>
              </a:lnSpc>
              <a:spcBef>
                <a:spcPts val="0"/>
              </a:spcBef>
              <a:spcAft>
                <a:spcPts val="0"/>
              </a:spcAft>
              <a:buClrTx/>
              <a:buSzTx/>
              <a:buFontTx/>
              <a:buNone/>
              <a:tabLst>
                <a:tab pos="6807200" algn="l"/>
              </a:tabLst>
              <a:defRPr/>
            </a:pPr>
            <a:r>
              <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达的预算指标。</a:t>
            </a:r>
            <a:endParaRPr kumimoji="0" lang="en-US" altLang="zh-CN" sz="140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tabLst>
                <a:tab pos="68072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136</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8140700" y="4724400"/>
            <a:ext cx="279400" cy="177800"/>
          </a:xfrm>
          <a:prstGeom prst="rect">
            <a:avLst/>
          </a:prstGeom>
          <a:noFill/>
        </p:spPr>
        <p:txBody>
          <a:bodyPr wrap="none" lIns="0" tIns="0" rIns="0" rtlCol="0">
            <a:spAutoFit/>
          </a:bodyPr>
          <a:lstStyle/>
          <a:p>
            <a:pPr marL="0" marR="0" lvl="0" indent="0" algn="l" defTabSz="914400" rtl="0" eaLnBrk="1" fontAlgn="auto" latinLnBrk="0" hangingPunct="1">
              <a:lnSpc>
                <a:spcPts val="14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137</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一、项目调剂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8" name="TextBox 1"/>
          <p:cNvSpPr txBox="1"/>
          <p:nvPr/>
        </p:nvSpPr>
        <p:spPr>
          <a:xfrm>
            <a:off x="825500" y="1701800"/>
            <a:ext cx="215900" cy="1498600"/>
          </a:xfrm>
          <a:prstGeom prst="rect">
            <a:avLst/>
          </a:prstGeom>
          <a:noFill/>
        </p:spPr>
        <p:txBody>
          <a:bodyPr wrap="none" lIns="0" tIns="0" rIns="0" rtlCol="0">
            <a:spAutoFit/>
          </a:bodyPr>
          <a:lstStyle/>
          <a:p>
            <a:pPr marL="0" marR="0" lvl="0" indent="0" algn="l" defTabSz="914400" rtl="0" eaLnBrk="1" fontAlgn="auto" latinLnBrk="0" hangingPunct="1">
              <a:lnSpc>
                <a:spcPts val="1900"/>
              </a:lnSpc>
              <a:spcBef>
                <a:spcPts val="0"/>
              </a:spcBef>
              <a:spcAft>
                <a:spcPts val="0"/>
              </a:spcAft>
              <a:buClrTx/>
              <a:buSzTx/>
              <a:buFontTx/>
              <a:buNone/>
              <a:defRPr/>
            </a:pPr>
            <a:r>
              <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8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9" name="TextBox 1"/>
          <p:cNvSpPr txBox="1"/>
          <p:nvPr/>
        </p:nvSpPr>
        <p:spPr>
          <a:xfrm>
            <a:off x="1333500" y="1663700"/>
            <a:ext cx="4660900" cy="1549400"/>
          </a:xfrm>
          <a:prstGeom prst="rect">
            <a:avLst/>
          </a:prstGeom>
          <a:noFill/>
        </p:spPr>
        <p:txBody>
          <a:bodyPr wrap="none" lIns="0" tIns="0" rIns="0" rtlCol="0">
            <a:spAutoFit/>
          </a:bodyPr>
          <a:lstStyle/>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（三）转移支付项目间调剂</a:t>
            </a:r>
            <a:endParaRPr kumimoji="0" lang="en-US" altLang="zh-CN" sz="1800" b="1"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需要注意的是，本条款的调剂不包括以下两种情形：</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一是上级规定可以统筹安排使用的转移支付。</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2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二是按规定盘活的资金。</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二、科目调剂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622300" y="1739900"/>
            <a:ext cx="190500" cy="22733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600"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8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3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8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117600" y="1739900"/>
            <a:ext cx="7416800" cy="32766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70231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1.支出功能分类科目调剂。</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7023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安排具有专项用途的转移支付预算时，应明确两个支出功能分类科目，一个是“线</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tabLst>
                <a:tab pos="7023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上”支出功能分类科目，另一个是“线下”支出功能分类科目。不管是“线上”支</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tabLst>
                <a:tab pos="7023100" algn="l"/>
              </a:tabLst>
              <a:defRPr/>
            </a:pPr>
            <a:r>
              <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出功能分类科目的调剂，还是“线下”支出功能分类科目的调剂，应按各级财政部</a:t>
            </a:r>
            <a:endParaRPr kumimoji="0" lang="en-US" altLang="zh-CN" sz="1600"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tabLst>
                <a:tab pos="7023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门规定的程序办理。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900"/>
              </a:lnSpc>
              <a:spcBef>
                <a:spcPts val="0"/>
              </a:spcBef>
              <a:spcAft>
                <a:spcPts val="0"/>
              </a:spcAft>
              <a:buClrTx/>
              <a:buSzTx/>
              <a:buFontTx/>
              <a:buNone/>
              <a:tabLst>
                <a:tab pos="7023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2.支出经济分类科目。</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800"/>
              </a:lnSpc>
              <a:spcBef>
                <a:spcPts val="0"/>
              </a:spcBef>
              <a:spcAft>
                <a:spcPts val="0"/>
              </a:spcAft>
              <a:buClrTx/>
              <a:buSzTx/>
              <a:buFontTx/>
              <a:buNone/>
              <a:tabLst>
                <a:tab pos="7023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转移支付项目的支出经济分类科目，是指政府预算支出经济分类科目，包括</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tabLst>
                <a:tab pos="7023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“51301-上下级政府间转移性支出”“51302-援助其他地区支出”“51303-债务</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2400"/>
              </a:lnSpc>
              <a:spcBef>
                <a:spcPts val="0"/>
              </a:spcBef>
              <a:spcAft>
                <a:spcPts val="0"/>
              </a:spcAft>
              <a:buClrTx/>
              <a:buSzTx/>
              <a:buFontTx/>
              <a:buNone/>
              <a:tabLst>
                <a:tab pos="70231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转贷”。转移支付项目支出经济分类科目的调剂按各级财政部门规定的程序办理。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500"/>
              </a:lnSpc>
              <a:spcBef>
                <a:spcPts val="0"/>
              </a:spcBef>
              <a:spcAft>
                <a:spcPts val="0"/>
              </a:spcAft>
              <a:buClrTx/>
              <a:buSzTx/>
              <a:buFontTx/>
              <a:buNone/>
              <a:tabLst>
                <a:tab pos="70231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138</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2" name="TextBox 1"/>
          <p:cNvSpPr txBox="1"/>
          <p:nvPr/>
        </p:nvSpPr>
        <p:spPr>
          <a:xfrm>
            <a:off x="8343900" y="4724400"/>
            <a:ext cx="889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7</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7" name="TextBox 1"/>
          <p:cNvSpPr txBox="1"/>
          <p:nvPr/>
        </p:nvSpPr>
        <p:spPr>
          <a:xfrm>
            <a:off x="698500" y="1041400"/>
            <a:ext cx="2154436" cy="392415"/>
          </a:xfrm>
          <a:prstGeom prst="rect">
            <a:avLst/>
          </a:prstGeom>
          <a:noFill/>
        </p:spPr>
        <p:txBody>
          <a:bodyPr wrap="none" lIns="0" tIns="0" rIns="0" rtlCol="0">
            <a:spAutoFit/>
          </a:bodyPr>
          <a:lstStyle/>
          <a:p>
            <a:pPr>
              <a:lnSpc>
                <a:spcPts val="2700"/>
              </a:lnSpc>
            </a:pPr>
            <a:r>
              <a:rPr lang="en-US" altLang="zh-CN" sz="2795" dirty="0">
                <a:solidFill>
                  <a:srgbClr val="003366"/>
                </a:solidFill>
                <a:latin typeface="黑体" panose="02010609060101010101" pitchFamily="18" charset="-122"/>
                <a:cs typeface="黑体" panose="02010609060101010101" pitchFamily="18" charset="-122"/>
              </a:rPr>
              <a:t>一、</a:t>
            </a:r>
            <a:r>
              <a:rPr lang="zh-CN" altLang="en-US" sz="2795" dirty="0">
                <a:solidFill>
                  <a:srgbClr val="003366"/>
                </a:solidFill>
                <a:latin typeface="黑体" panose="02010609060101010101" pitchFamily="18" charset="-122"/>
                <a:cs typeface="黑体" panose="02010609060101010101" pitchFamily="18" charset="-122"/>
              </a:rPr>
              <a:t>单位信息</a:t>
            </a:r>
            <a:endParaRPr lang="en-US" altLang="zh-CN" sz="2795" dirty="0">
              <a:solidFill>
                <a:srgbClr val="003366"/>
              </a:solidFill>
              <a:latin typeface="黑体" panose="02010609060101010101" pitchFamily="18" charset="-122"/>
              <a:cs typeface="黑体" panose="02010609060101010101" pitchFamily="18" charset="-122"/>
            </a:endParaRPr>
          </a:p>
        </p:txBody>
      </p:sp>
      <p:sp>
        <p:nvSpPr>
          <p:cNvPr id="8" name="TextBox 1"/>
          <p:cNvSpPr txBox="1"/>
          <p:nvPr/>
        </p:nvSpPr>
        <p:spPr>
          <a:xfrm>
            <a:off x="736600" y="1951653"/>
            <a:ext cx="184346" cy="1610697"/>
          </a:xfrm>
          <a:prstGeom prst="rect">
            <a:avLst/>
          </a:prstGeom>
          <a:noFill/>
        </p:spPr>
        <p:txBody>
          <a:bodyPr wrap="none" lIns="0" tIns="0" rIns="0" rtlCol="0">
            <a:spAutoFit/>
          </a:bodyPr>
          <a:lstStyle/>
          <a:p>
            <a:pPr>
              <a:lnSpc>
                <a:spcPts val="1900"/>
              </a:lnSpc>
            </a:pPr>
            <a:r>
              <a:rPr lang="en-US" altLang="zh-CN" sz="1800" dirty="0">
                <a:solidFill>
                  <a:srgbClr val="336699"/>
                </a:solidFill>
                <a:latin typeface="Wingdings" panose="05000000000000000000" pitchFamily="18" charset="0"/>
                <a:cs typeface="Wingdings" panose="05000000000000000000" pitchFamily="18" charset="0"/>
              </a:rPr>
              <a:t></a:t>
            </a:r>
            <a:endParaRPr lang="en-US" altLang="zh-CN" sz="1800" dirty="0">
              <a:solidFill>
                <a:srgbClr val="336699"/>
              </a:solidFill>
              <a:latin typeface="Wingdings" panose="05000000000000000000" pitchFamily="18" charset="0"/>
              <a:cs typeface="Wingdings" panose="05000000000000000000" pitchFamily="18" charset="0"/>
            </a:endParaRPr>
          </a:p>
          <a:p>
            <a:pPr>
              <a:lnSpc>
                <a:spcPts val="25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prstClr val="black"/>
              </a:solidFill>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r>
              <a:rPr lang="en-US" altLang="zh-CN" dirty="0">
                <a:solidFill>
                  <a:srgbClr val="336699"/>
                </a:solidFill>
                <a:latin typeface="Wingdings" panose="05000000000000000000" pitchFamily="18" charset="0"/>
                <a:cs typeface="Wingdings" panose="05000000000000000000" pitchFamily="18" charset="0"/>
              </a:rPr>
              <a:t></a:t>
            </a:r>
            <a:endParaRPr lang="en-US" altLang="zh-CN" dirty="0">
              <a:solidFill>
                <a:srgbClr val="336699"/>
              </a:solidFill>
              <a:latin typeface="Wingdings" panose="05000000000000000000" pitchFamily="18" charset="0"/>
              <a:cs typeface="Wingdings" panose="05000000000000000000" pitchFamily="18" charset="0"/>
            </a:endParaRPr>
          </a:p>
          <a:p>
            <a:pPr>
              <a:lnSpc>
                <a:spcPts val="2600"/>
              </a:lnSpc>
            </a:pPr>
            <a:endParaRPr lang="en-US" altLang="zh-CN" dirty="0">
              <a:solidFill>
                <a:srgbClr val="336699"/>
              </a:solidFill>
              <a:latin typeface="Wingdings" panose="05000000000000000000" pitchFamily="18" charset="0"/>
              <a:cs typeface="Wingdings" panose="05000000000000000000" pitchFamily="18" charset="0"/>
            </a:endParaRPr>
          </a:p>
        </p:txBody>
      </p:sp>
      <p:sp>
        <p:nvSpPr>
          <p:cNvPr id="9" name="TextBox 1"/>
          <p:cNvSpPr txBox="1"/>
          <p:nvPr/>
        </p:nvSpPr>
        <p:spPr>
          <a:xfrm>
            <a:off x="1184274" y="1849060"/>
            <a:ext cx="7331075" cy="2354491"/>
          </a:xfrm>
          <a:prstGeom prst="rect">
            <a:avLst/>
          </a:prstGeom>
          <a:noFill/>
        </p:spPr>
        <p:txBody>
          <a:bodyPr wrap="square" lIns="0" tIns="0" rIns="0" rtlCol="0">
            <a:spAutoFit/>
          </a:bodyPr>
          <a:lstStyle/>
          <a:p>
            <a:pPr>
              <a:lnSpc>
                <a:spcPts val="3000"/>
              </a:lnSpc>
              <a:spcBef>
                <a:spcPts val="600"/>
              </a:spcBef>
              <a:spcAft>
                <a:spcPts val="600"/>
              </a:spcAft>
            </a:pPr>
            <a:r>
              <a:rPr lang="zh-CN" altLang="en-US" sz="1800" dirty="0">
                <a:solidFill>
                  <a:srgbClr val="003366"/>
                </a:solidFill>
                <a:latin typeface="Times New Roman" panose="02020603050405020304" pitchFamily="18" charset="0"/>
                <a:cs typeface="Times New Roman" panose="02020603050405020304" pitchFamily="18" charset="0"/>
              </a:rPr>
              <a:t>财政部设置统一的单位代码规则，但不设置统一的</a:t>
            </a:r>
            <a:r>
              <a:rPr lang="zh-CN" altLang="en-US" sz="1800" b="1" dirty="0">
                <a:solidFill>
                  <a:srgbClr val="003366"/>
                </a:solidFill>
                <a:latin typeface="Times New Roman" panose="02020603050405020304" pitchFamily="18" charset="0"/>
                <a:cs typeface="Times New Roman" panose="02020603050405020304" pitchFamily="18" charset="0"/>
              </a:rPr>
              <a:t>单位代码</a:t>
            </a:r>
            <a:r>
              <a:rPr lang="zh-CN" altLang="en-US" sz="1800" dirty="0">
                <a:solidFill>
                  <a:srgbClr val="003366"/>
                </a:solidFill>
                <a:latin typeface="Times New Roman" panose="02020603050405020304" pitchFamily="18" charset="0"/>
                <a:cs typeface="Times New Roman" panose="02020603050405020304" pitchFamily="18" charset="0"/>
              </a:rPr>
              <a:t>。各级财政部门确定本级各部门及所属单位的单位代码。一个单位只能有一个单位代码，不同单位不得重复使用同一代码。编码方法：采用层次码，用数字表示</a:t>
            </a:r>
            <a:r>
              <a:rPr lang="en-US" altLang="zh-CN" sz="1800" dirty="0">
                <a:solidFill>
                  <a:srgbClr val="003366"/>
                </a:solidFill>
                <a:latin typeface="Times New Roman" panose="02020603050405020304" pitchFamily="18" charset="0"/>
                <a:cs typeface="Times New Roman" panose="02020603050405020304" pitchFamily="18" charset="0"/>
              </a:rPr>
              <a:t>,</a:t>
            </a:r>
            <a:r>
              <a:rPr lang="zh-CN" altLang="en-US" sz="1800" dirty="0">
                <a:solidFill>
                  <a:srgbClr val="003366"/>
                </a:solidFill>
                <a:latin typeface="Times New Roman" panose="02020603050405020304" pitchFamily="18" charset="0"/>
                <a:cs typeface="Times New Roman" panose="02020603050405020304" pitchFamily="18" charset="0"/>
              </a:rPr>
              <a:t>代码结构为每</a:t>
            </a:r>
            <a:r>
              <a:rPr lang="en-US" altLang="zh-CN" sz="1800" dirty="0">
                <a:solidFill>
                  <a:srgbClr val="003366"/>
                </a:solidFill>
                <a:latin typeface="Times New Roman" panose="02020603050405020304" pitchFamily="18" charset="0"/>
                <a:cs typeface="Times New Roman" panose="02020603050405020304" pitchFamily="18" charset="0"/>
              </a:rPr>
              <a:t>3</a:t>
            </a:r>
            <a:r>
              <a:rPr lang="zh-CN" altLang="en-US" sz="1800" dirty="0">
                <a:solidFill>
                  <a:srgbClr val="003366"/>
                </a:solidFill>
                <a:latin typeface="Times New Roman" panose="02020603050405020304" pitchFamily="18" charset="0"/>
                <a:cs typeface="Times New Roman" panose="02020603050405020304" pitchFamily="18" charset="0"/>
              </a:rPr>
              <a:t>位一层。一级单位</a:t>
            </a:r>
            <a:r>
              <a:rPr lang="en-US" altLang="zh-CN" sz="1800" dirty="0">
                <a:solidFill>
                  <a:srgbClr val="003366"/>
                </a:solidFill>
                <a:latin typeface="Times New Roman" panose="02020603050405020304" pitchFamily="18" charset="0"/>
                <a:cs typeface="Times New Roman" panose="02020603050405020304" pitchFamily="18" charset="0"/>
              </a:rPr>
              <a:t>3</a:t>
            </a:r>
            <a:r>
              <a:rPr lang="zh-CN" altLang="en-US" sz="1800" dirty="0">
                <a:solidFill>
                  <a:srgbClr val="003366"/>
                </a:solidFill>
                <a:latin typeface="Times New Roman" panose="02020603050405020304" pitchFamily="18" charset="0"/>
                <a:cs typeface="Times New Roman" panose="02020603050405020304" pitchFamily="18" charset="0"/>
              </a:rPr>
              <a:t>位码，二级单位</a:t>
            </a:r>
            <a:r>
              <a:rPr lang="en-US" altLang="zh-CN" sz="1800" dirty="0">
                <a:solidFill>
                  <a:srgbClr val="003366"/>
                </a:solidFill>
                <a:latin typeface="Times New Roman" panose="02020603050405020304" pitchFamily="18" charset="0"/>
                <a:cs typeface="Times New Roman" panose="02020603050405020304" pitchFamily="18" charset="0"/>
              </a:rPr>
              <a:t>6</a:t>
            </a:r>
            <a:r>
              <a:rPr lang="zh-CN" altLang="en-US" sz="1800" dirty="0">
                <a:solidFill>
                  <a:srgbClr val="003366"/>
                </a:solidFill>
                <a:latin typeface="Times New Roman" panose="02020603050405020304" pitchFamily="18" charset="0"/>
                <a:cs typeface="Times New Roman" panose="02020603050405020304" pitchFamily="18" charset="0"/>
              </a:rPr>
              <a:t>位码，</a:t>
            </a:r>
            <a:r>
              <a:rPr lang="en-US" altLang="zh-CN" sz="1800" dirty="0">
                <a:solidFill>
                  <a:srgbClr val="003366"/>
                </a:solidFill>
                <a:latin typeface="Times New Roman" panose="02020603050405020304" pitchFamily="18" charset="0"/>
                <a:cs typeface="Times New Roman" panose="02020603050405020304" pitchFamily="18" charset="0"/>
              </a:rPr>
              <a:t>……</a:t>
            </a:r>
            <a:r>
              <a:rPr lang="zh-CN" altLang="en-US" sz="1800" dirty="0">
                <a:solidFill>
                  <a:srgbClr val="003366"/>
                </a:solidFill>
                <a:latin typeface="Times New Roman" panose="02020603050405020304" pitchFamily="18" charset="0"/>
                <a:cs typeface="Times New Roman" panose="02020603050405020304" pitchFamily="18" charset="0"/>
              </a:rPr>
              <a:t>，七级单位</a:t>
            </a:r>
            <a:r>
              <a:rPr lang="en-US" altLang="zh-CN" sz="1800" dirty="0">
                <a:solidFill>
                  <a:srgbClr val="003366"/>
                </a:solidFill>
                <a:latin typeface="Times New Roman" panose="02020603050405020304" pitchFamily="18" charset="0"/>
                <a:cs typeface="Times New Roman" panose="02020603050405020304" pitchFamily="18" charset="0"/>
              </a:rPr>
              <a:t>21</a:t>
            </a:r>
            <a:r>
              <a:rPr lang="zh-CN" altLang="en-US" sz="1800" dirty="0">
                <a:solidFill>
                  <a:srgbClr val="003366"/>
                </a:solidFill>
                <a:latin typeface="Times New Roman" panose="02020603050405020304" pitchFamily="18" charset="0"/>
                <a:cs typeface="Times New Roman" panose="02020603050405020304" pitchFamily="18" charset="0"/>
              </a:rPr>
              <a:t>位码。其中，若预算单位存在下属预算单位，预算单位本级由该预算单位的单位层次码加上</a:t>
            </a:r>
            <a:r>
              <a:rPr lang="en-US" altLang="zh-CN" sz="1800" dirty="0">
                <a:solidFill>
                  <a:srgbClr val="003366"/>
                </a:solidFill>
                <a:latin typeface="Times New Roman" panose="02020603050405020304" pitchFamily="18" charset="0"/>
                <a:cs typeface="Times New Roman" panose="02020603050405020304" pitchFamily="18" charset="0"/>
              </a:rPr>
              <a:t>001</a:t>
            </a:r>
            <a:r>
              <a:rPr lang="zh-CN" altLang="en-US" sz="1800" dirty="0">
                <a:solidFill>
                  <a:srgbClr val="003366"/>
                </a:solidFill>
                <a:latin typeface="Times New Roman" panose="02020603050405020304" pitchFamily="18" charset="0"/>
                <a:cs typeface="Times New Roman" panose="02020603050405020304" pitchFamily="18" charset="0"/>
              </a:rPr>
              <a:t>表示。</a:t>
            </a:r>
            <a:endParaRPr lang="en-US" altLang="zh-CN" dirty="0">
              <a:solidFill>
                <a:srgbClr val="003366"/>
              </a:solidFill>
              <a:latin typeface="Times New Roman" panose="02020603050405020304" pitchFamily="18" charset="0"/>
              <a:cs typeface="Times New Roman" panose="02020603050405020304" pitchFamily="18" charset="0"/>
            </a:endParaRPr>
          </a:p>
        </p:txBody>
      </p:sp>
      <p:pic>
        <p:nvPicPr>
          <p:cNvPr id="11"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三、级次调剂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825500" y="1803400"/>
            <a:ext cx="190500" cy="7366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0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333500" y="1854200"/>
            <a:ext cx="7251700" cy="31496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8072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1.转移支付预算与部门预算间的相互调剂。</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3000"/>
              </a:lnSpc>
              <a:spcBef>
                <a:spcPts val="0"/>
              </a:spcBef>
              <a:spcAft>
                <a:spcPts val="0"/>
              </a:spcAft>
              <a:buClrTx/>
              <a:buSzTx/>
              <a:buFontTx/>
              <a:buNone/>
              <a:tabLst>
                <a:tab pos="68072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为硬化预算约束，《规范》要求，严格控制不同预算级次间的预算资金的调剂，</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8072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确需部门预算和转移支付预算相互调剂使用的，包括部门预算转列转移支付预算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600"/>
              </a:lnSpc>
              <a:spcBef>
                <a:spcPts val="0"/>
              </a:spcBef>
              <a:spcAft>
                <a:spcPts val="0"/>
              </a:spcAft>
              <a:buClrTx/>
              <a:buSzTx/>
              <a:buFontTx/>
              <a:buNone/>
              <a:tabLst>
                <a:tab pos="68072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和转移支付预算转列部门预算，按照调剂事项处理。</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tabLst>
                <a:tab pos="68072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139</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Calibri" panose="020F0502020204030204"/>
              <a:ea typeface="宋体" panose="02010600030101010101" pitchFamily="2" charset="-122"/>
              <a:cs typeface="+mn-cs"/>
            </a:endParaRPr>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
        <p:nvSpPr>
          <p:cNvPr id="2" name="TextBox 1"/>
          <p:cNvSpPr txBox="1"/>
          <p:nvPr/>
        </p:nvSpPr>
        <p:spPr>
          <a:xfrm>
            <a:off x="698500" y="1028700"/>
            <a:ext cx="2133600" cy="342900"/>
          </a:xfrm>
          <a:prstGeom prst="rect">
            <a:avLst/>
          </a:prstGeom>
          <a:noFill/>
        </p:spPr>
        <p:txBody>
          <a:bodyPr wrap="none" lIns="0" tIns="0" rIns="0" rtlCol="0">
            <a:spAutoFit/>
          </a:bodyPr>
          <a:lstStyle/>
          <a:p>
            <a:pPr marL="0" marR="0" lvl="0" indent="0" algn="l" defTabSz="914400" rtl="0" eaLnBrk="1" fontAlgn="auto" latinLnBrk="0" hangingPunct="1">
              <a:lnSpc>
                <a:spcPts val="2700"/>
              </a:lnSpc>
              <a:spcBef>
                <a:spcPts val="0"/>
              </a:spcBef>
              <a:spcAft>
                <a:spcPts val="0"/>
              </a:spcAft>
              <a:buClrTx/>
              <a:buSzTx/>
              <a:buFontTx/>
              <a:buNone/>
              <a:defRPr/>
            </a:pPr>
            <a:r>
              <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三、级次调剂</a:t>
            </a:r>
            <a:endParaRPr kumimoji="0" lang="en-US" altLang="zh-CN" sz="2795"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7" name="TextBox 1"/>
          <p:cNvSpPr txBox="1"/>
          <p:nvPr/>
        </p:nvSpPr>
        <p:spPr>
          <a:xfrm>
            <a:off x="825500" y="1752600"/>
            <a:ext cx="190500" cy="660400"/>
          </a:xfrm>
          <a:prstGeom prst="rect">
            <a:avLst/>
          </a:prstGeom>
          <a:noFill/>
        </p:spPr>
        <p:txBody>
          <a:bodyPr wrap="none" lIns="0" tIns="0" rIns="0" rtlCol="0">
            <a:spAutoFit/>
          </a:bodyPr>
          <a:lstStyle/>
          <a:p>
            <a:pPr marL="0" marR="0" lvl="0" indent="0" algn="l" defTabSz="914400" rtl="0" eaLnBrk="1" fontAlgn="auto" latinLnBrk="0" hangingPunct="1">
              <a:lnSpc>
                <a:spcPts val="17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defRPr/>
            </a:pPr>
            <a:r>
              <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rPr>
              <a:t></a:t>
            </a:r>
            <a:endParaRPr kumimoji="0" lang="en-US" altLang="zh-CN" sz="1595" b="0" i="0" u="none" strike="noStrike" kern="1200" cap="none" spc="0" normalizeH="0" baseline="0" noProof="0" dirty="0">
              <a:ln>
                <a:noFill/>
              </a:ln>
              <a:solidFill>
                <a:srgbClr val="336699"/>
              </a:solidFill>
              <a:effectLst/>
              <a:uLnTx/>
              <a:uFillTx/>
              <a:latin typeface="Wingdings" panose="05000000000000000000" pitchFamily="18" charset="0"/>
              <a:ea typeface="宋体" panose="02010600030101010101" pitchFamily="2" charset="-122"/>
              <a:cs typeface="Wingdings" panose="05000000000000000000" pitchFamily="18" charset="0"/>
            </a:endParaRPr>
          </a:p>
        </p:txBody>
      </p:sp>
      <p:sp>
        <p:nvSpPr>
          <p:cNvPr id="8" name="TextBox 1"/>
          <p:cNvSpPr txBox="1"/>
          <p:nvPr/>
        </p:nvSpPr>
        <p:spPr>
          <a:xfrm>
            <a:off x="1333500" y="1803400"/>
            <a:ext cx="7251700" cy="3213100"/>
          </a:xfrm>
          <a:prstGeom prst="rect">
            <a:avLst/>
          </a:prstGeom>
          <a:noFill/>
        </p:spPr>
        <p:txBody>
          <a:bodyPr wrap="none" lIns="0" tIns="0" rIns="0" rtlCol="0">
            <a:spAutoFit/>
          </a:bodyPr>
          <a:lstStyle/>
          <a:p>
            <a:pPr marL="0" marR="0" lvl="0" indent="0" algn="l" defTabSz="914400" rtl="0" eaLnBrk="1" fontAlgn="auto" latinLnBrk="0" hangingPunct="1">
              <a:lnSpc>
                <a:spcPts val="2000"/>
              </a:lnSpc>
              <a:spcBef>
                <a:spcPts val="0"/>
              </a:spcBef>
              <a:spcAft>
                <a:spcPts val="0"/>
              </a:spcAft>
              <a:buClrTx/>
              <a:buSzTx/>
              <a:buFontTx/>
              <a:buNone/>
              <a:tabLst>
                <a:tab pos="68072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2.因隶属关系改变引起的转移支付的调剂。</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2400"/>
              </a:lnSpc>
              <a:spcBef>
                <a:spcPts val="0"/>
              </a:spcBef>
              <a:spcAft>
                <a:spcPts val="0"/>
              </a:spcAft>
              <a:buClrTx/>
              <a:buSzTx/>
              <a:buFontTx/>
              <a:buNone/>
              <a:tabLst>
                <a:tab pos="68072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机构改革可能会导致一些预算部门上划或者下划，相应会引起下级政府要上解支</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8072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出或者上级政府下划经费基数，应当按照财政体制规定办理预算划转手续，上解</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8072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或下划基数由下级政府提出，上级政府审定；同时，相关预算部门的经费保障级</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3000"/>
              </a:lnSpc>
              <a:spcBef>
                <a:spcPts val="0"/>
              </a:spcBef>
              <a:spcAft>
                <a:spcPts val="0"/>
              </a:spcAft>
              <a:buClrTx/>
              <a:buSzTx/>
              <a:buFontTx/>
              <a:buNone/>
              <a:tabLst>
                <a:tab pos="6807200" algn="l"/>
              </a:tabLst>
              <a:defRPr/>
            </a:pPr>
            <a:r>
              <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rPr>
              <a:t>次也相应调整，预算部门要向调整后的同级财政部门申报预算。</a:t>
            </a:r>
            <a:endParaRPr kumimoji="0" lang="en-US" altLang="zh-CN" sz="1595" b="0" i="0" u="none" strike="noStrike" kern="1200" cap="none" spc="0" normalizeH="0" baseline="0" noProof="0" dirty="0">
              <a:ln>
                <a:noFill/>
              </a:ln>
              <a:solidFill>
                <a:srgbClr val="003366"/>
              </a:solidFill>
              <a:effectLst/>
              <a:uLnTx/>
              <a:uFillTx/>
              <a:latin typeface="微软雅黑" panose="020B0503020204020204" pitchFamily="34" charset="-122"/>
              <a:ea typeface="宋体" panose="02010600030101010101" pitchFamily="2" charset="-122"/>
              <a:cs typeface="微软雅黑" panose="020B0503020204020204" pitchFamily="34" charset="-122"/>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000"/>
              </a:lnSpc>
              <a:spcBef>
                <a:spcPts val="0"/>
              </a:spcBef>
              <a:spcAft>
                <a:spcPts val="0"/>
              </a:spcAft>
              <a:buClrTx/>
              <a:buSzTx/>
              <a:buFontTx/>
              <a:buNone/>
              <a:defRPr/>
            </a:pPr>
            <a:endPar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endParaRPr>
          </a:p>
          <a:p>
            <a:pPr marL="0" marR="0" lvl="0" indent="0" algn="l" defTabSz="914400" rtl="0" eaLnBrk="1" fontAlgn="auto" latinLnBrk="0" hangingPunct="1">
              <a:lnSpc>
                <a:spcPts val="1500"/>
              </a:lnSpc>
              <a:spcBef>
                <a:spcPts val="0"/>
              </a:spcBef>
              <a:spcAft>
                <a:spcPts val="0"/>
              </a:spcAft>
              <a:buClrTx/>
              <a:buSzTx/>
              <a:buFontTx/>
              <a:buNone/>
              <a:tabLst>
                <a:tab pos="6807200" algn="l"/>
              </a:tabLst>
              <a:defRPr/>
            </a:pPr>
            <a:r>
              <a:rPr kumimoji="0" lang="en-US" altLang="zh-CN" sz="1800" b="0" i="0" u="none" strike="noStrike" kern="1200" cap="none" spc="0" normalizeH="0" baseline="0" noProof="0" dirty="0">
                <a:ln>
                  <a:noFill/>
                </a:ln>
                <a:solidFill>
                  <a:prstClr val="black"/>
                </a:solidFill>
                <a:effectLst/>
                <a:uLnTx/>
                <a:uFillTx/>
                <a:latin typeface="Calibri" panose="020F0502020204030204"/>
                <a:ea typeface="宋体" panose="02010600030101010101" pitchFamily="2" charset="-122"/>
                <a:cs typeface="+mn-cs"/>
              </a:rPr>
              <a:t>	</a:t>
            </a:r>
            <a:r>
              <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rPr>
              <a:t>140</a:t>
            </a:r>
            <a:endParaRPr kumimoji="0" lang="en-US" altLang="zh-CN" sz="1200" b="0" i="0" u="none" strike="noStrike" kern="1200" cap="none" spc="0" normalizeH="0" baseline="0" noProof="0" dirty="0">
              <a:ln>
                <a:noFill/>
              </a:ln>
              <a:solidFill>
                <a:srgbClr val="003366"/>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10" name="Picture 3" descr="C:\Users\ZZ-ZHB-LISHUCHEN\Desktop\464057659.jpg"/>
          <p:cNvPicPr>
            <a:picLocks noChangeAspect="1" noChangeArrowheads="1"/>
          </p:cNvPicPr>
          <p:nvPr/>
        </p:nvPicPr>
        <p:blipFill>
          <a:blip r:embed="rId1" cstate="print"/>
          <a:srcRect/>
          <a:stretch>
            <a:fillRect/>
          </a:stretch>
        </p:blipFill>
        <p:spPr bwMode="auto">
          <a:xfrm>
            <a:off x="0" y="1"/>
            <a:ext cx="9144000" cy="742949"/>
          </a:xfrm>
          <a:prstGeom prst="rect">
            <a:avLst/>
          </a:prstGeom>
          <a:noFill/>
        </p:spPr>
      </p:pic>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5143500"/>
          </a:xfrm>
          <a:custGeom>
            <a:avLst/>
            <a:gdLst>
              <a:gd name="connsiteX0" fmla="*/ 0 w 9144000"/>
              <a:gd name="connsiteY0" fmla="*/ 5143500 h 5143500"/>
              <a:gd name="connsiteX1" fmla="*/ 9144000 w 9144000"/>
              <a:gd name="connsiteY1" fmla="*/ 5143500 h 5143500"/>
              <a:gd name="connsiteX2" fmla="*/ 9144000 w 9144000"/>
              <a:gd name="connsiteY2" fmla="*/ 0 h 5143500"/>
              <a:gd name="connsiteX3" fmla="*/ 0 w 9144000"/>
              <a:gd name="connsiteY3" fmla="*/ 0 h 5143500"/>
              <a:gd name="connsiteX4" fmla="*/ 0 w 9144000"/>
              <a:gd name="connsiteY4" fmla="*/ 5143500 h 51435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9144000" h="5143500">
                <a:moveTo>
                  <a:pt x="0" y="5143500"/>
                </a:moveTo>
                <a:lnTo>
                  <a:pt x="9144000" y="5143500"/>
                </a:lnTo>
                <a:lnTo>
                  <a:pt x="9144000" y="0"/>
                </a:lnTo>
                <a:lnTo>
                  <a:pt x="0" y="0"/>
                </a:lnTo>
                <a:lnTo>
                  <a:pt x="0" y="51435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Freeform 3"/>
          <p:cNvSpPr/>
          <p:nvPr/>
        </p:nvSpPr>
        <p:spPr>
          <a:xfrm>
            <a:off x="611200" y="1518047"/>
            <a:ext cx="4655565" cy="82152"/>
          </a:xfrm>
          <a:custGeom>
            <a:avLst/>
            <a:gdLst>
              <a:gd name="connsiteX0" fmla="*/ 0 w 4655565"/>
              <a:gd name="connsiteY0" fmla="*/ 82152 h 82152"/>
              <a:gd name="connsiteX1" fmla="*/ 4655565 w 4655565"/>
              <a:gd name="connsiteY1" fmla="*/ 82152 h 82152"/>
              <a:gd name="connsiteX2" fmla="*/ 4655565 w 4655565"/>
              <a:gd name="connsiteY2" fmla="*/ 0 h 82152"/>
              <a:gd name="connsiteX3" fmla="*/ 0 w 4655565"/>
              <a:gd name="connsiteY3" fmla="*/ 0 h 82152"/>
              <a:gd name="connsiteX4" fmla="*/ 0 w 4655565"/>
              <a:gd name="connsiteY4" fmla="*/ 82152 h 82152"/>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4655565" h="82152">
                <a:moveTo>
                  <a:pt x="0" y="82152"/>
                </a:moveTo>
                <a:lnTo>
                  <a:pt x="4655565" y="82152"/>
                </a:lnTo>
                <a:lnTo>
                  <a:pt x="4655565" y="0"/>
                </a:lnTo>
                <a:lnTo>
                  <a:pt x="0" y="0"/>
                </a:lnTo>
                <a:lnTo>
                  <a:pt x="0" y="82152"/>
                </a:lnTo>
              </a:path>
            </a:pathLst>
          </a:custGeom>
          <a:solidFill>
            <a:srgbClr val="336699">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3"/>
          <p:cNvSpPr/>
          <p:nvPr/>
        </p:nvSpPr>
        <p:spPr>
          <a:xfrm>
            <a:off x="604850" y="1511680"/>
            <a:ext cx="7970825" cy="22225"/>
          </a:xfrm>
          <a:custGeom>
            <a:avLst/>
            <a:gdLst>
              <a:gd name="connsiteX0" fmla="*/ 6350 w 7970825"/>
              <a:gd name="connsiteY0" fmla="*/ 6350 h 22225"/>
              <a:gd name="connsiteX1" fmla="*/ 7964474 w 7970825"/>
              <a:gd name="connsiteY1" fmla="*/ 6350 h 22225"/>
            </a:gdLst>
            <a:ahLst/>
            <a:cxnLst>
              <a:cxn ang="0">
                <a:pos x="connsiteX0" y="connsiteY0"/>
              </a:cxn>
              <a:cxn ang="1">
                <a:pos x="connsiteX1" y="connsiteY1"/>
              </a:cxn>
            </a:cxnLst>
            <a:rect l="l" t="t" r="r" b="b"/>
            <a:pathLst>
              <a:path w="7970825" h="22225">
                <a:moveTo>
                  <a:pt x="6350" y="6350"/>
                </a:moveTo>
                <a:lnTo>
                  <a:pt x="7964474"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6" name="Freeform 3"/>
          <p:cNvSpPr/>
          <p:nvPr/>
        </p:nvSpPr>
        <p:spPr>
          <a:xfrm>
            <a:off x="603250" y="4614545"/>
            <a:ext cx="7937500" cy="15875"/>
          </a:xfrm>
          <a:custGeom>
            <a:avLst/>
            <a:gdLst>
              <a:gd name="connsiteX0" fmla="*/ 6350 w 7937500"/>
              <a:gd name="connsiteY0" fmla="*/ 6350 h 15875"/>
              <a:gd name="connsiteX1" fmla="*/ 7931150 w 7937500"/>
              <a:gd name="connsiteY1" fmla="*/ 6350 h 15875"/>
            </a:gdLst>
            <a:ahLst/>
            <a:cxnLst>
              <a:cxn ang="0">
                <a:pos x="connsiteX0" y="connsiteY0"/>
              </a:cxn>
              <a:cxn ang="1">
                <a:pos x="connsiteX1" y="connsiteY1"/>
              </a:cxn>
            </a:cxnLst>
            <a:rect l="l" t="t" r="r" b="b"/>
            <a:pathLst>
              <a:path w="7937500" h="15875">
                <a:moveTo>
                  <a:pt x="6350" y="6350"/>
                </a:moveTo>
                <a:lnTo>
                  <a:pt x="7931150" y="6350"/>
                </a:lnTo>
              </a:path>
            </a:pathLst>
          </a:custGeom>
          <a:ln w="12700">
            <a:solidFill>
              <a:srgbClr val="336699">
                <a:alpha val="100000"/>
              </a:srgb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pic>
        <p:nvPicPr>
          <p:cNvPr id="7" name="Picture 3"/>
          <p:cNvPicPr>
            <a:picLocks noChangeAspect="1" noChangeArrowheads="1"/>
          </p:cNvPicPr>
          <p:nvPr/>
        </p:nvPicPr>
        <p:blipFill>
          <a:blip r:embed="rId1" cstate="print"/>
          <a:srcRect/>
          <a:stretch>
            <a:fillRect/>
          </a:stretch>
        </p:blipFill>
        <p:spPr bwMode="auto">
          <a:xfrm>
            <a:off x="749300" y="1714500"/>
            <a:ext cx="5486400" cy="2222500"/>
          </a:xfrm>
          <a:prstGeom prst="rect">
            <a:avLst/>
          </a:prstGeom>
          <a:noFill/>
        </p:spPr>
      </p:pic>
      <p:sp>
        <p:nvSpPr>
          <p:cNvPr id="2" name="TextBox 1"/>
          <p:cNvSpPr txBox="1"/>
          <p:nvPr/>
        </p:nvSpPr>
        <p:spPr>
          <a:xfrm>
            <a:off x="8140700" y="4724400"/>
            <a:ext cx="279400" cy="177800"/>
          </a:xfrm>
          <a:prstGeom prst="rect">
            <a:avLst/>
          </a:prstGeom>
          <a:noFill/>
        </p:spPr>
        <p:txBody>
          <a:bodyPr wrap="none" lIns="0" tIns="0" rIns="0" rtlCol="0">
            <a:spAutoFit/>
          </a:bodyPr>
          <a:lstStyle/>
          <a:p>
            <a:pPr>
              <a:lnSpc>
                <a:spcPts val="1400"/>
              </a:lnSpc>
            </a:pPr>
            <a:r>
              <a:rPr lang="en-US" altLang="zh-CN" sz="1200" dirty="0">
                <a:solidFill>
                  <a:srgbClr val="003366"/>
                </a:solidFill>
                <a:latin typeface="Times New Roman" panose="02020603050405020304" pitchFamily="18" charset="0"/>
                <a:cs typeface="Times New Roman" panose="02020603050405020304" pitchFamily="18" charset="0"/>
              </a:rPr>
              <a:t>141</a:t>
            </a:r>
            <a:endParaRPr lang="en-US" altLang="zh-CN" sz="1200" dirty="0">
              <a:solidFill>
                <a:srgbClr val="003366"/>
              </a:solidFill>
              <a:latin typeface="Times New Roman" panose="02020603050405020304" pitchFamily="18" charset="0"/>
              <a:cs typeface="Times New Roman" panose="02020603050405020304" pitchFamily="18" charset="0"/>
            </a:endParaRPr>
          </a:p>
        </p:txBody>
      </p:sp>
      <p:sp>
        <p:nvSpPr>
          <p:cNvPr id="8" name="TextBox 1"/>
          <p:cNvSpPr txBox="1"/>
          <p:nvPr/>
        </p:nvSpPr>
        <p:spPr>
          <a:xfrm>
            <a:off x="4203700" y="2540000"/>
            <a:ext cx="1676400" cy="558800"/>
          </a:xfrm>
          <a:prstGeom prst="rect">
            <a:avLst/>
          </a:prstGeom>
          <a:noFill/>
        </p:spPr>
        <p:txBody>
          <a:bodyPr wrap="none" lIns="0" tIns="0" rIns="0" rtlCol="0">
            <a:spAutoFit/>
          </a:bodyPr>
          <a:lstStyle/>
          <a:p>
            <a:pPr>
              <a:lnSpc>
                <a:spcPts val="4400"/>
              </a:lnSpc>
            </a:pPr>
            <a:r>
              <a:rPr lang="en-US" altLang="zh-CN" sz="4405" dirty="0">
                <a:solidFill>
                  <a:srgbClr val="003366"/>
                </a:solidFill>
                <a:latin typeface="黑体" panose="02010609060101010101" pitchFamily="18" charset="-122"/>
                <a:cs typeface="黑体" panose="02010609060101010101" pitchFamily="18" charset="-122"/>
              </a:rPr>
              <a:t>谢谢！</a:t>
            </a:r>
            <a:endParaRPr lang="en-US" altLang="zh-CN" sz="4405" dirty="0">
              <a:solidFill>
                <a:srgbClr val="003366"/>
              </a:solidFill>
              <a:latin typeface="黑体" panose="02010609060101010101" pitchFamily="18" charset="-122"/>
              <a:cs typeface="黑体" panose="02010609060101010101" pitchFamily="18" charset="-122"/>
            </a:endParaRPr>
          </a:p>
        </p:txBody>
      </p:sp>
      <p:pic>
        <p:nvPicPr>
          <p:cNvPr id="10" name="Picture 3" descr="C:\Users\ZZ-ZHB-LISHUCHEN\Desktop\464057659.jpg"/>
          <p:cNvPicPr>
            <a:picLocks noChangeAspect="1" noChangeArrowheads="1"/>
          </p:cNvPicPr>
          <p:nvPr/>
        </p:nvPicPr>
        <p:blipFill>
          <a:blip r:embed="rId2" cstate="print"/>
          <a:srcRect/>
          <a:stretch>
            <a:fillRect/>
          </a:stretch>
        </p:blipFill>
        <p:spPr bwMode="auto">
          <a:xfrm>
            <a:off x="0" y="1"/>
            <a:ext cx="9144000" cy="742949"/>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8898</Words>
  <Application>WPS 演示</Application>
  <PresentationFormat>全屏显示(16:9)</PresentationFormat>
  <Paragraphs>1629</Paragraphs>
  <Slides>92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92</vt:i4>
      </vt:variant>
    </vt:vector>
  </HeadingPairs>
  <TitlesOfParts>
    <vt:vector size="103" baseType="lpstr">
      <vt:lpstr>Arial</vt:lpstr>
      <vt:lpstr>宋体</vt:lpstr>
      <vt:lpstr>Wingdings</vt:lpstr>
      <vt:lpstr>微软雅黑</vt:lpstr>
      <vt:lpstr>黑体</vt:lpstr>
      <vt:lpstr>Times New Roman</vt:lpstr>
      <vt:lpstr>Wingdings</vt:lpstr>
      <vt:lpstr>Calibri</vt:lpstr>
      <vt:lpstr>Arial Unicode MS</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ZZ-ZHB-LISHUCHEN</dc:creator>
  <cp:lastModifiedBy>笑看风云</cp:lastModifiedBy>
  <cp:revision>22</cp:revision>
  <dcterms:created xsi:type="dcterms:W3CDTF">2006-08-16T00:00:00Z</dcterms:created>
  <dcterms:modified xsi:type="dcterms:W3CDTF">2021-05-08T01:24:48Z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D6533CF96ACC4D16BAB4B3AFD053A1A5</vt:lpwstr>
  </property>
  <property fmtid="{D5CDD505-2E9C-101B-9397-08002B2CF9AE}" pid="3" name="KSOProductBuildVer">
    <vt:lpwstr>2052-11.1.0.10463</vt:lpwstr>
  </property>
</Properties>
</file>