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vsdx" ContentType="application/vnd.ms-visio.drawing"/>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tiff" ContentType="image/tiff"/>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 id="2147483656" r:id="rId3"/>
  </p:sldMasterIdLst>
  <p:notesMasterIdLst>
    <p:notesMasterId r:id="rId41"/>
  </p:notesMasterIdLst>
  <p:handoutMasterIdLst>
    <p:handoutMasterId r:id="rId42"/>
  </p:handoutMasterIdLst>
  <p:sldIdLst>
    <p:sldId id="371" r:id="rId4"/>
    <p:sldId id="372" r:id="rId5"/>
    <p:sldId id="306" r:id="rId6"/>
    <p:sldId id="307" r:id="rId7"/>
    <p:sldId id="308" r:id="rId8"/>
    <p:sldId id="339" r:id="rId9"/>
    <p:sldId id="407" r:id="rId10"/>
    <p:sldId id="340" r:id="rId11"/>
    <p:sldId id="309" r:id="rId12"/>
    <p:sldId id="310" r:id="rId13"/>
    <p:sldId id="311" r:id="rId14"/>
    <p:sldId id="343" r:id="rId15"/>
    <p:sldId id="344" r:id="rId16"/>
    <p:sldId id="345" r:id="rId17"/>
    <p:sldId id="346" r:id="rId18"/>
    <p:sldId id="312" r:id="rId19"/>
    <p:sldId id="313" r:id="rId20"/>
    <p:sldId id="314" r:id="rId21"/>
    <p:sldId id="315" r:id="rId22"/>
    <p:sldId id="317" r:id="rId23"/>
    <p:sldId id="341" r:id="rId24"/>
    <p:sldId id="373" r:id="rId25"/>
    <p:sldId id="318" r:id="rId26"/>
    <p:sldId id="322" r:id="rId27"/>
    <p:sldId id="323" r:id="rId28"/>
    <p:sldId id="335" r:id="rId29"/>
    <p:sldId id="336" r:id="rId30"/>
    <p:sldId id="325" r:id="rId31"/>
    <p:sldId id="329" r:id="rId32"/>
    <p:sldId id="333" r:id="rId33"/>
    <p:sldId id="334" r:id="rId34"/>
    <p:sldId id="324" r:id="rId35"/>
    <p:sldId id="326" r:id="rId36"/>
    <p:sldId id="327" r:id="rId37"/>
    <p:sldId id="328" r:id="rId38"/>
    <p:sldId id="347" r:id="rId39"/>
    <p:sldId id="374" r:id="rId40"/>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p:restoredTop sz="94660"/>
  </p:normalViewPr>
  <p:slideViewPr>
    <p:cSldViewPr snapToGrid="0" showGuides="1">
      <p:cViewPr varScale="1">
        <p:scale>
          <a:sx n="70" d="100"/>
          <a:sy n="70" d="100"/>
        </p:scale>
        <p:origin x="-732" y="-108"/>
      </p:cViewPr>
      <p:guideLst>
        <p:guide orient="horz" pos="2163"/>
        <p:guide pos="380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pPr fontAlgn="base"/>
              <a:t>2021/4/27</a:t>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8A97E8EA-CEB3-48B0-8D27-182F57AF81C2}"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2021/4/27</a:t>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algn="r" fontAlgn="base">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pPr lvl="0" algn="r" fontAlgn="base">
                <a:buNone/>
              </a:pPr>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p:cNvSpPr>
          <p:nvPr>
            <p:ph type="sldImg"/>
          </p:nvPr>
        </p:nvSpPr>
        <p:spPr>
          <a:ln>
            <a:solidFill>
              <a:srgbClr val="000000"/>
            </a:solidFill>
          </a:ln>
        </p:spPr>
      </p:sp>
      <p:sp>
        <p:nvSpPr>
          <p:cNvPr id="9218" name="备注占位符 2"/>
          <p:cNvSpPr>
            <a:spLocks noGrp="1"/>
          </p:cNvSpPr>
          <p:nvPr>
            <p:ph type="body"/>
          </p:nvPr>
        </p:nvSpPr>
        <p:spPr>
          <a:noFill/>
          <a:ln>
            <a:noFill/>
          </a:ln>
        </p:spPr>
        <p:txBody>
          <a:bodyPr lIns="91440" tIns="45720" rIns="91440" bIns="45720" anchor="t" anchorCtr="0"/>
          <a:lstStyle/>
          <a:p>
            <a:pPr lvl="0"/>
            <a:endParaRPr lang="zh-CN" altLang="en-US" dirty="0"/>
          </a:p>
        </p:txBody>
      </p:sp>
      <p:sp>
        <p:nvSpPr>
          <p:cNvPr id="92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fld id="{9A0DB2DC-4C9A-4742-B13C-FB6460FD3503}" type="slidenum">
              <a:rPr lang="zh-CN" altLang="en-US" sz="1800">
                <a:solidFill>
                  <a:srgbClr val="000000"/>
                </a:solidFill>
                <a:latin typeface="Arial" panose="020B0604020202020204" pitchFamily="34" charset="0"/>
                <a:ea typeface="宋体" panose="02010600030101010101" pitchFamily="2" charset="-122"/>
              </a:rPr>
              <a:pPr lvl="0" indent="0"/>
              <a:t>1</a:t>
            </a:fld>
            <a:endParaRPr lang="zh-CN" altLang="en-US" sz="180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TextEdit="1"/>
          </p:cNvSpPr>
          <p:nvPr>
            <p:ph type="sldImg"/>
          </p:nvPr>
        </p:nvSpPr>
        <p:spPr>
          <a:ln>
            <a:solidFill>
              <a:srgbClr val="000000"/>
            </a:solidFill>
            <a:miter/>
          </a:ln>
        </p:spPr>
      </p:sp>
      <p:sp>
        <p:nvSpPr>
          <p:cNvPr id="25602"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2560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10</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a:ln>
            <a:solidFill>
              <a:srgbClr val="000000"/>
            </a:solidFill>
            <a:miter/>
          </a:ln>
        </p:spPr>
      </p:sp>
      <p:sp>
        <p:nvSpPr>
          <p:cNvPr id="27650"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2765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11</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TextEdit="1"/>
          </p:cNvSpPr>
          <p:nvPr>
            <p:ph type="sldImg"/>
          </p:nvPr>
        </p:nvSpPr>
        <p:spPr>
          <a:ln>
            <a:solidFill>
              <a:srgbClr val="000000"/>
            </a:solidFill>
            <a:miter/>
          </a:ln>
        </p:spPr>
      </p:sp>
      <p:sp>
        <p:nvSpPr>
          <p:cNvPr id="29698"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2969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12</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TextEdit="1"/>
          </p:cNvSpPr>
          <p:nvPr>
            <p:ph type="sldImg"/>
          </p:nvPr>
        </p:nvSpPr>
        <p:spPr>
          <a:ln>
            <a:solidFill>
              <a:srgbClr val="000000"/>
            </a:solidFill>
            <a:miter/>
          </a:ln>
        </p:spPr>
      </p:sp>
      <p:sp>
        <p:nvSpPr>
          <p:cNvPr id="31746"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3174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13</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TextEdit="1"/>
          </p:cNvSpPr>
          <p:nvPr>
            <p:ph type="sldImg"/>
          </p:nvPr>
        </p:nvSpPr>
        <p:spPr>
          <a:ln>
            <a:solidFill>
              <a:srgbClr val="000000"/>
            </a:solidFill>
            <a:miter/>
          </a:ln>
        </p:spPr>
      </p:sp>
      <p:sp>
        <p:nvSpPr>
          <p:cNvPr id="33794"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3379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14</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TextEdit="1"/>
          </p:cNvSpPr>
          <p:nvPr>
            <p:ph type="sldImg"/>
          </p:nvPr>
        </p:nvSpPr>
        <p:spPr>
          <a:ln>
            <a:solidFill>
              <a:srgbClr val="000000"/>
            </a:solidFill>
            <a:miter/>
          </a:ln>
        </p:spPr>
      </p:sp>
      <p:sp>
        <p:nvSpPr>
          <p:cNvPr id="35842"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3584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15</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TextEdit="1"/>
          </p:cNvSpPr>
          <p:nvPr>
            <p:ph type="sldImg"/>
          </p:nvPr>
        </p:nvSpPr>
        <p:spPr>
          <a:ln>
            <a:solidFill>
              <a:srgbClr val="000000"/>
            </a:solidFill>
            <a:miter/>
          </a:ln>
        </p:spPr>
      </p:sp>
      <p:sp>
        <p:nvSpPr>
          <p:cNvPr id="37890"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3789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16</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3993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17</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TextEdit="1"/>
          </p:cNvSpPr>
          <p:nvPr>
            <p:ph type="sldImg"/>
          </p:nvPr>
        </p:nvSpPr>
        <p:spPr>
          <a:ln>
            <a:solidFill>
              <a:srgbClr val="000000"/>
            </a:solidFill>
            <a:miter/>
          </a:ln>
        </p:spPr>
      </p:sp>
      <p:sp>
        <p:nvSpPr>
          <p:cNvPr id="41986"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4198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18</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TextEdit="1"/>
          </p:cNvSpPr>
          <p:nvPr>
            <p:ph type="sldImg"/>
          </p:nvPr>
        </p:nvSpPr>
        <p:spPr>
          <a:ln>
            <a:solidFill>
              <a:srgbClr val="000000"/>
            </a:solidFill>
            <a:miter/>
          </a:ln>
        </p:spPr>
      </p:sp>
      <p:sp>
        <p:nvSpPr>
          <p:cNvPr id="44034"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4403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19</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p:cNvSpPr>
          <p:nvPr>
            <p:ph type="sldImg"/>
          </p:nvPr>
        </p:nvSpPr>
        <p:spPr>
          <a:ln>
            <a:solidFill>
              <a:srgbClr val="000000"/>
            </a:solidFill>
          </a:ln>
        </p:spPr>
      </p:sp>
      <p:sp>
        <p:nvSpPr>
          <p:cNvPr id="11266" name="备注占位符 2"/>
          <p:cNvSpPr>
            <a:spLocks noGrp="1"/>
          </p:cNvSpPr>
          <p:nvPr>
            <p:ph type="body"/>
          </p:nvPr>
        </p:nvSpPr>
        <p:spPr>
          <a:noFill/>
          <a:ln>
            <a:noFill/>
          </a:ln>
        </p:spPr>
        <p:txBody>
          <a:bodyPr lIns="91440" tIns="45720" rIns="91440" bIns="45720" anchor="t" anchorCtr="0"/>
          <a:lstStyle/>
          <a:p>
            <a:pPr lvl="0"/>
            <a:endParaRPr lang="zh-CN" altLang="en-US"/>
          </a:p>
        </p:txBody>
      </p:sp>
      <p:sp>
        <p:nvSpPr>
          <p:cNvPr id="112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fld id="{9A0DB2DC-4C9A-4742-B13C-FB6460FD3503}" type="slidenum">
              <a:rPr lang="zh-CN" altLang="en-US" sz="1800">
                <a:solidFill>
                  <a:srgbClr val="000000"/>
                </a:solidFill>
                <a:latin typeface="Arial" panose="020B0604020202020204" pitchFamily="34" charset="0"/>
                <a:ea typeface="宋体" panose="02010600030101010101" pitchFamily="2" charset="-122"/>
              </a:rPr>
              <a:pPr lvl="0" indent="0"/>
              <a:t>2</a:t>
            </a:fld>
            <a:endParaRPr lang="zh-CN" altLang="en-US" sz="180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TextEdit="1"/>
          </p:cNvSpPr>
          <p:nvPr>
            <p:ph type="sldImg"/>
          </p:nvPr>
        </p:nvSpPr>
        <p:spPr>
          <a:ln>
            <a:solidFill>
              <a:srgbClr val="000000"/>
            </a:solidFill>
            <a:miter/>
          </a:ln>
        </p:spPr>
      </p:sp>
      <p:sp>
        <p:nvSpPr>
          <p:cNvPr id="46082"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4608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20</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TextEdit="1"/>
          </p:cNvSpPr>
          <p:nvPr>
            <p:ph type="sldImg"/>
          </p:nvPr>
        </p:nvSpPr>
        <p:spPr>
          <a:ln>
            <a:solidFill>
              <a:srgbClr val="000000"/>
            </a:solidFill>
            <a:miter/>
          </a:ln>
        </p:spPr>
      </p:sp>
      <p:sp>
        <p:nvSpPr>
          <p:cNvPr id="48130"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4813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21</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a:ln>
            <a:solidFill>
              <a:srgbClr val="000000"/>
            </a:solidFill>
          </a:ln>
        </p:spPr>
      </p:sp>
      <p:sp>
        <p:nvSpPr>
          <p:cNvPr id="50178" name="备注占位符 2"/>
          <p:cNvSpPr>
            <a:spLocks noGrp="1"/>
          </p:cNvSpPr>
          <p:nvPr>
            <p:ph type="body"/>
          </p:nvPr>
        </p:nvSpPr>
        <p:spPr>
          <a:noFill/>
          <a:ln>
            <a:noFill/>
          </a:ln>
        </p:spPr>
        <p:txBody>
          <a:bodyPr lIns="91440" tIns="45720" rIns="91440" bIns="45720" anchor="t" anchorCtr="0"/>
          <a:lstStyle/>
          <a:p>
            <a:pPr lvl="0"/>
            <a:endParaRPr lang="zh-CN" altLang="en-US"/>
          </a:p>
        </p:txBody>
      </p:sp>
      <p:sp>
        <p:nvSpPr>
          <p:cNvPr id="5017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fld id="{9A0DB2DC-4C9A-4742-B13C-FB6460FD3503}" type="slidenum">
              <a:rPr lang="zh-CN" altLang="en-US" sz="1800">
                <a:solidFill>
                  <a:srgbClr val="000000"/>
                </a:solidFill>
                <a:latin typeface="Arial" panose="020B0604020202020204" pitchFamily="34" charset="0"/>
                <a:ea typeface="宋体" panose="02010600030101010101" pitchFamily="2" charset="-122"/>
              </a:rPr>
              <a:pPr lvl="0" indent="0"/>
              <a:t>22</a:t>
            </a:fld>
            <a:endParaRPr lang="zh-CN" altLang="en-US" sz="180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TextEdit="1"/>
          </p:cNvSpPr>
          <p:nvPr>
            <p:ph type="sldImg"/>
          </p:nvPr>
        </p:nvSpPr>
        <p:spPr>
          <a:ln>
            <a:solidFill>
              <a:srgbClr val="000000"/>
            </a:solidFill>
            <a:miter/>
          </a:ln>
        </p:spPr>
      </p:sp>
      <p:sp>
        <p:nvSpPr>
          <p:cNvPr id="52226"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5222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23</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TextEdit="1"/>
          </p:cNvSpPr>
          <p:nvPr>
            <p:ph type="sldImg"/>
          </p:nvPr>
        </p:nvSpPr>
        <p:spPr>
          <a:ln>
            <a:solidFill>
              <a:srgbClr val="000000"/>
            </a:solidFill>
            <a:miter/>
          </a:ln>
        </p:spPr>
      </p:sp>
      <p:sp>
        <p:nvSpPr>
          <p:cNvPr id="54274"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5427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24</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TextEdit="1"/>
          </p:cNvSpPr>
          <p:nvPr>
            <p:ph type="sldImg"/>
          </p:nvPr>
        </p:nvSpPr>
        <p:spPr>
          <a:ln>
            <a:solidFill>
              <a:srgbClr val="000000"/>
            </a:solidFill>
            <a:miter/>
          </a:ln>
        </p:spPr>
      </p:sp>
      <p:sp>
        <p:nvSpPr>
          <p:cNvPr id="56322"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5632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25</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TextEdit="1"/>
          </p:cNvSpPr>
          <p:nvPr>
            <p:ph type="sldImg"/>
          </p:nvPr>
        </p:nvSpPr>
        <p:spPr>
          <a:ln>
            <a:solidFill>
              <a:srgbClr val="000000"/>
            </a:solidFill>
            <a:miter/>
          </a:ln>
        </p:spPr>
      </p:sp>
      <p:sp>
        <p:nvSpPr>
          <p:cNvPr id="58370"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5837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26</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TextEdit="1"/>
          </p:cNvSpPr>
          <p:nvPr>
            <p:ph type="sldImg"/>
          </p:nvPr>
        </p:nvSpPr>
        <p:spPr>
          <a:ln>
            <a:solidFill>
              <a:srgbClr val="000000"/>
            </a:solidFill>
            <a:miter/>
          </a:ln>
        </p:spPr>
      </p:sp>
      <p:sp>
        <p:nvSpPr>
          <p:cNvPr id="60418"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6041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27</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noTextEdit="1"/>
          </p:cNvSpPr>
          <p:nvPr>
            <p:ph type="sldImg"/>
          </p:nvPr>
        </p:nvSpPr>
        <p:spPr>
          <a:ln>
            <a:solidFill>
              <a:srgbClr val="000000"/>
            </a:solidFill>
            <a:miter/>
          </a:ln>
        </p:spPr>
      </p:sp>
      <p:sp>
        <p:nvSpPr>
          <p:cNvPr id="62466"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6246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28</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TextEdit="1"/>
          </p:cNvSpPr>
          <p:nvPr>
            <p:ph type="sldImg"/>
          </p:nvPr>
        </p:nvSpPr>
        <p:spPr>
          <a:ln>
            <a:solidFill>
              <a:srgbClr val="000000"/>
            </a:solidFill>
            <a:miter/>
          </a:ln>
        </p:spPr>
      </p:sp>
      <p:sp>
        <p:nvSpPr>
          <p:cNvPr id="64514"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6451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29</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a:ln>
            <a:solidFill>
              <a:srgbClr val="000000"/>
            </a:solidFill>
            <a:miter/>
          </a:ln>
        </p:spPr>
      </p:sp>
      <p:sp>
        <p:nvSpPr>
          <p:cNvPr id="13314"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1331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3</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TextEdit="1"/>
          </p:cNvSpPr>
          <p:nvPr>
            <p:ph type="sldImg"/>
          </p:nvPr>
        </p:nvSpPr>
        <p:spPr>
          <a:ln>
            <a:solidFill>
              <a:srgbClr val="000000"/>
            </a:solidFill>
            <a:miter/>
          </a:ln>
        </p:spPr>
      </p:sp>
      <p:sp>
        <p:nvSpPr>
          <p:cNvPr id="66562"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6656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30</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TextEdit="1"/>
          </p:cNvSpPr>
          <p:nvPr>
            <p:ph type="sldImg"/>
          </p:nvPr>
        </p:nvSpPr>
        <p:spPr>
          <a:ln>
            <a:solidFill>
              <a:srgbClr val="000000"/>
            </a:solidFill>
            <a:miter/>
          </a:ln>
        </p:spPr>
      </p:sp>
      <p:sp>
        <p:nvSpPr>
          <p:cNvPr id="68610"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6861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31</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TextEdit="1"/>
          </p:cNvSpPr>
          <p:nvPr>
            <p:ph type="sldImg"/>
          </p:nvPr>
        </p:nvSpPr>
        <p:spPr>
          <a:ln>
            <a:solidFill>
              <a:srgbClr val="000000"/>
            </a:solidFill>
            <a:miter/>
          </a:ln>
        </p:spPr>
      </p:sp>
      <p:sp>
        <p:nvSpPr>
          <p:cNvPr id="70658"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7065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32</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TextEdit="1"/>
          </p:cNvSpPr>
          <p:nvPr>
            <p:ph type="sldImg"/>
          </p:nvPr>
        </p:nvSpPr>
        <p:spPr>
          <a:ln>
            <a:solidFill>
              <a:srgbClr val="000000"/>
            </a:solidFill>
            <a:miter/>
          </a:ln>
        </p:spPr>
      </p:sp>
      <p:sp>
        <p:nvSpPr>
          <p:cNvPr id="72706"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7270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33</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noTextEdit="1"/>
          </p:cNvSpPr>
          <p:nvPr>
            <p:ph type="sldImg"/>
          </p:nvPr>
        </p:nvSpPr>
        <p:spPr>
          <a:ln>
            <a:solidFill>
              <a:srgbClr val="000000"/>
            </a:solidFill>
            <a:miter/>
          </a:ln>
        </p:spPr>
      </p:sp>
      <p:sp>
        <p:nvSpPr>
          <p:cNvPr id="74754"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7475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34</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p:cNvSpPr>
            <a:spLocks noGrp="1" noRot="1" noChangeAspect="1" noTextEdit="1"/>
          </p:cNvSpPr>
          <p:nvPr>
            <p:ph type="sldImg"/>
          </p:nvPr>
        </p:nvSpPr>
        <p:spPr>
          <a:ln>
            <a:solidFill>
              <a:srgbClr val="000000"/>
            </a:solidFill>
            <a:miter/>
          </a:ln>
        </p:spPr>
      </p:sp>
      <p:sp>
        <p:nvSpPr>
          <p:cNvPr id="76802"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7680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35</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noTextEdit="1"/>
          </p:cNvSpPr>
          <p:nvPr>
            <p:ph type="sldImg"/>
          </p:nvPr>
        </p:nvSpPr>
        <p:spPr>
          <a:ln>
            <a:solidFill>
              <a:srgbClr val="000000"/>
            </a:solidFill>
            <a:miter/>
          </a:ln>
        </p:spPr>
      </p:sp>
      <p:sp>
        <p:nvSpPr>
          <p:cNvPr id="78850"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7885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36</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p:cNvSpPr>
            <a:spLocks noGrp="1" noRot="1" noChangeAspect="1"/>
          </p:cNvSpPr>
          <p:nvPr>
            <p:ph type="sldImg"/>
          </p:nvPr>
        </p:nvSpPr>
        <p:spPr>
          <a:ln>
            <a:solidFill>
              <a:srgbClr val="000000"/>
            </a:solidFill>
          </a:ln>
        </p:spPr>
      </p:sp>
      <p:sp>
        <p:nvSpPr>
          <p:cNvPr id="80898" name="备注占位符 2"/>
          <p:cNvSpPr>
            <a:spLocks noGrp="1"/>
          </p:cNvSpPr>
          <p:nvPr>
            <p:ph type="body"/>
          </p:nvPr>
        </p:nvSpPr>
        <p:spPr>
          <a:noFill/>
          <a:ln>
            <a:noFill/>
          </a:ln>
        </p:spPr>
        <p:txBody>
          <a:bodyPr lIns="91440" tIns="45720" rIns="91440" bIns="45720" anchor="t" anchorCtr="0"/>
          <a:lstStyle/>
          <a:p>
            <a:pPr lvl="0"/>
            <a:endParaRPr lang="zh-CN" altLang="en-US"/>
          </a:p>
        </p:txBody>
      </p:sp>
      <p:sp>
        <p:nvSpPr>
          <p:cNvPr id="8089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fld id="{9A0DB2DC-4C9A-4742-B13C-FB6460FD3503}" type="slidenum">
              <a:rPr lang="zh-CN" altLang="en-US" sz="1800">
                <a:latin typeface="Arial" panose="020B0604020202020204" pitchFamily="34" charset="0"/>
                <a:ea typeface="宋体" panose="02010600030101010101" pitchFamily="2" charset="-122"/>
              </a:rPr>
              <a:pPr lvl="0" indent="0"/>
              <a:t>37</a:t>
            </a:fld>
            <a:endParaRPr lang="zh-CN" altLang="en-US" sz="180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TextEdit="1"/>
          </p:cNvSpPr>
          <p:nvPr>
            <p:ph type="sldImg"/>
          </p:nvPr>
        </p:nvSpPr>
        <p:spPr>
          <a:ln>
            <a:solidFill>
              <a:srgbClr val="000000"/>
            </a:solidFill>
            <a:miter/>
          </a:ln>
        </p:spPr>
      </p:sp>
      <p:sp>
        <p:nvSpPr>
          <p:cNvPr id="15362"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1536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4</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a:ln>
            <a:solidFill>
              <a:srgbClr val="000000"/>
            </a:solidFill>
            <a:miter/>
          </a:ln>
        </p:spPr>
      </p:sp>
      <p:sp>
        <p:nvSpPr>
          <p:cNvPr id="17410"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1741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5</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TextEdit="1"/>
          </p:cNvSpPr>
          <p:nvPr>
            <p:ph type="sldImg"/>
          </p:nvPr>
        </p:nvSpPr>
        <p:spPr>
          <a:ln>
            <a:solidFill>
              <a:srgbClr val="000000"/>
            </a:solidFill>
            <a:miter/>
          </a:ln>
        </p:spPr>
      </p:sp>
      <p:sp>
        <p:nvSpPr>
          <p:cNvPr id="19458"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1945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6</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TextEdit="1"/>
          </p:cNvSpPr>
          <p:nvPr>
            <p:ph type="sldImg"/>
          </p:nvPr>
        </p:nvSpPr>
        <p:spPr>
          <a:ln>
            <a:solidFill>
              <a:srgbClr val="000000"/>
            </a:solidFill>
            <a:miter/>
          </a:ln>
        </p:spPr>
      </p:sp>
      <p:sp>
        <p:nvSpPr>
          <p:cNvPr id="19458"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1945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7</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a:ln>
            <a:solidFill>
              <a:srgbClr val="000000"/>
            </a:solidFill>
            <a:miter/>
          </a:ln>
        </p:spPr>
      </p:sp>
      <p:sp>
        <p:nvSpPr>
          <p:cNvPr id="21506"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2150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8</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a:ln>
            <a:solidFill>
              <a:srgbClr val="000000"/>
            </a:solidFill>
            <a:miter/>
          </a:ln>
        </p:spPr>
      </p:sp>
      <p:sp>
        <p:nvSpPr>
          <p:cNvPr id="23554" name="备注占位符 2"/>
          <p:cNvSpPr>
            <a:spLocks noGrp="1"/>
          </p:cNvSpPr>
          <p:nvPr>
            <p:ph type="body"/>
          </p:nvPr>
        </p:nvSpPr>
        <p:spPr>
          <a:noFill/>
          <a:ln>
            <a:noFill/>
          </a:ln>
        </p:spPr>
        <p:txBody>
          <a:bodyPr wrap="square" lIns="91440" tIns="45720" rIns="91440" bIns="45720" anchor="t" anchorCtr="0"/>
          <a:lstStyle/>
          <a:p>
            <a:pPr lvl="0">
              <a:spcBef>
                <a:spcPct val="0"/>
              </a:spcBef>
            </a:pPr>
            <a:endParaRPr lang="zh-CN" altLang="en-US" dirty="0"/>
          </a:p>
        </p:txBody>
      </p:sp>
      <p:sp>
        <p:nvSpPr>
          <p:cNvPr id="2355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9</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1A223A0E-3F9C-49AE-9458-A8A258550E79}"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2021/4/27</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algn="r" fontAlgn="base">
                <a:buNone/>
              </a:pPr>
              <a:t>‹#›</a:t>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目录页1">
    <p:spTree>
      <p:nvGrpSpPr>
        <p:cNvPr id="1" name=""/>
        <p:cNvGrpSpPr/>
        <p:nvPr/>
      </p:nvGrpSpPr>
      <p:grpSpPr>
        <a:xfrm>
          <a:off x="0" y="0"/>
          <a:ext cx="0" cy="0"/>
          <a:chOff x="0" y="0"/>
          <a:chExt cx="0" cy="0"/>
        </a:xfrm>
      </p:grpSpPr>
      <p:cxnSp>
        <p:nvCxnSpPr>
          <p:cNvPr id="8" name="直接连接符 7"/>
          <p:cNvCxnSpPr/>
          <p:nvPr userDrawn="1"/>
        </p:nvCxnSpPr>
        <p:spPr>
          <a:xfrm>
            <a:off x="0" y="892175"/>
            <a:ext cx="121920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同侧圆角矩形 8"/>
          <p:cNvSpPr/>
          <p:nvPr userDrawn="1"/>
        </p:nvSpPr>
        <p:spPr>
          <a:xfrm>
            <a:off x="815975" y="368300"/>
            <a:ext cx="2879725" cy="490538"/>
          </a:xfrm>
          <a:prstGeom prst="round2Same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pic>
        <p:nvPicPr>
          <p:cNvPr id="5124" name="图片 19"/>
          <p:cNvPicPr>
            <a:picLocks noChangeAspect="1"/>
          </p:cNvPicPr>
          <p:nvPr userDrawn="1"/>
        </p:nvPicPr>
        <p:blipFill>
          <a:blip r:embed="rId2" cstate="print"/>
          <a:stretch>
            <a:fillRect/>
          </a:stretch>
        </p:blipFill>
        <p:spPr>
          <a:xfrm>
            <a:off x="10325100" y="103188"/>
            <a:ext cx="625475" cy="698500"/>
          </a:xfrm>
          <a:prstGeom prst="rect">
            <a:avLst/>
          </a:prstGeom>
          <a:noFill/>
          <a:ln w="9525">
            <a:noFill/>
          </a:ln>
        </p:spPr>
      </p:pic>
      <p:pic>
        <p:nvPicPr>
          <p:cNvPr id="5125" name="图片 20"/>
          <p:cNvPicPr/>
          <p:nvPr userDrawn="1"/>
        </p:nvPicPr>
        <p:blipFill>
          <a:blip r:embed="rId3" cstate="print"/>
          <a:stretch>
            <a:fillRect/>
          </a:stretch>
        </p:blipFill>
        <p:spPr>
          <a:xfrm>
            <a:off x="10960100" y="207963"/>
            <a:ext cx="625475" cy="490537"/>
          </a:xfrm>
          <a:prstGeom prst="rect">
            <a:avLst/>
          </a:prstGeom>
          <a:noFill/>
          <a:ln w="9525">
            <a:noFill/>
          </a:ln>
        </p:spPr>
      </p:pic>
      <p:sp>
        <p:nvSpPr>
          <p:cNvPr id="18" name="文本占位符 4"/>
          <p:cNvSpPr>
            <a:spLocks noGrp="1"/>
          </p:cNvSpPr>
          <p:nvPr>
            <p:ph type="body" sz="quarter" idx="11"/>
          </p:nvPr>
        </p:nvSpPr>
        <p:spPr>
          <a:xfrm>
            <a:off x="3651165" y="1748548"/>
            <a:ext cx="4889669" cy="672604"/>
          </a:xfrm>
          <a:prstGeom prst="rect">
            <a:avLst/>
          </a:prstGeom>
          <a:solidFill>
            <a:schemeClr val="accent1"/>
          </a:solidFill>
          <a:effectLst>
            <a:outerShdw blurRad="50800" dist="38100" dir="2700000" algn="tl" rotWithShape="0">
              <a:prstClr val="black">
                <a:alpha val="40000"/>
              </a:prstClr>
            </a:outerShdw>
          </a:effectLst>
        </p:spPr>
        <p:txBody>
          <a:bodyPr anchor="ctr" anchorCtr="0"/>
          <a:lstStyle>
            <a:lvl1pPr marL="0" indent="0">
              <a:buNone/>
              <a:defRPr sz="2665" b="1">
                <a:solidFill>
                  <a:schemeClr val="bg1"/>
                </a:solidFill>
                <a:latin typeface="微软雅黑" panose="020B0503020204020204" pitchFamily="34" charset="-122"/>
                <a:ea typeface="微软雅黑" panose="020B0503020204020204" pitchFamily="34" charset="-122"/>
              </a:defRPr>
            </a:lvl1pPr>
          </a:lstStyle>
          <a:p>
            <a:pPr lvl="0" fontAlgn="auto"/>
            <a:r>
              <a:rPr lang="zh-CN" altLang="en-US" sz="2665" strike="noStrike" noProof="1" smtClean="0"/>
              <a:t>单击此处编辑母版文本样式</a:t>
            </a:r>
            <a:endParaRPr lang="zh-CN" altLang="en-US" strike="noStrike" noProof="1" smtClean="0"/>
          </a:p>
        </p:txBody>
      </p:sp>
      <p:sp>
        <p:nvSpPr>
          <p:cNvPr id="20" name="文本占位符 4"/>
          <p:cNvSpPr>
            <a:spLocks noGrp="1"/>
          </p:cNvSpPr>
          <p:nvPr>
            <p:ph type="body" sz="quarter" idx="12"/>
          </p:nvPr>
        </p:nvSpPr>
        <p:spPr>
          <a:xfrm>
            <a:off x="3651165" y="2924812"/>
            <a:ext cx="4889669" cy="672604"/>
          </a:xfrm>
          <a:prstGeom prst="rect">
            <a:avLst/>
          </a:prstGeom>
          <a:solidFill>
            <a:schemeClr val="accent1"/>
          </a:solidFill>
          <a:effectLst>
            <a:outerShdw blurRad="50800" dist="38100" dir="2700000" algn="tl" rotWithShape="0">
              <a:prstClr val="black">
                <a:alpha val="40000"/>
              </a:prstClr>
            </a:outerShdw>
          </a:effectLst>
        </p:spPr>
        <p:txBody>
          <a:bodyPr anchor="ctr" anchorCtr="0"/>
          <a:lstStyle>
            <a:lvl1pPr marL="0" indent="0">
              <a:buNone/>
              <a:defRPr sz="2665" b="1">
                <a:solidFill>
                  <a:schemeClr val="bg1"/>
                </a:solidFill>
                <a:latin typeface="微软雅黑" panose="020B0503020204020204" pitchFamily="34" charset="-122"/>
                <a:ea typeface="微软雅黑" panose="020B0503020204020204" pitchFamily="34" charset="-122"/>
              </a:defRPr>
            </a:lvl1pPr>
          </a:lstStyle>
          <a:p>
            <a:pPr lvl="0" fontAlgn="auto"/>
            <a:r>
              <a:rPr lang="zh-CN" altLang="en-US" sz="2665" strike="noStrike" noProof="1" smtClean="0"/>
              <a:t>单击此处编辑母版文本样式</a:t>
            </a:r>
            <a:endParaRPr lang="zh-CN" altLang="en-US" strike="noStrike" noProof="1" smtClean="0"/>
          </a:p>
        </p:txBody>
      </p:sp>
      <p:sp>
        <p:nvSpPr>
          <p:cNvPr id="22" name="文本占位符 4"/>
          <p:cNvSpPr>
            <a:spLocks noGrp="1"/>
          </p:cNvSpPr>
          <p:nvPr>
            <p:ph type="body" sz="quarter" idx="13"/>
          </p:nvPr>
        </p:nvSpPr>
        <p:spPr>
          <a:xfrm>
            <a:off x="3651165" y="4101075"/>
            <a:ext cx="4889669" cy="672604"/>
          </a:xfrm>
          <a:prstGeom prst="rect">
            <a:avLst/>
          </a:prstGeom>
          <a:solidFill>
            <a:schemeClr val="accent1"/>
          </a:solidFill>
          <a:effectLst>
            <a:outerShdw blurRad="50800" dist="38100" dir="2700000" algn="tl" rotWithShape="0">
              <a:prstClr val="black">
                <a:alpha val="40000"/>
              </a:prstClr>
            </a:outerShdw>
          </a:effectLst>
        </p:spPr>
        <p:txBody>
          <a:bodyPr anchor="ctr" anchorCtr="0"/>
          <a:lstStyle>
            <a:lvl1pPr marL="0" indent="0">
              <a:buNone/>
              <a:defRPr sz="2665" b="1">
                <a:solidFill>
                  <a:schemeClr val="bg1"/>
                </a:solidFill>
                <a:latin typeface="微软雅黑" panose="020B0503020204020204" pitchFamily="34" charset="-122"/>
                <a:ea typeface="微软雅黑" panose="020B0503020204020204" pitchFamily="34" charset="-122"/>
              </a:defRPr>
            </a:lvl1pPr>
          </a:lstStyle>
          <a:p>
            <a:pPr lvl="0" fontAlgn="auto"/>
            <a:r>
              <a:rPr lang="zh-CN" altLang="en-US" sz="2665" strike="noStrike" noProof="1" smtClean="0"/>
              <a:t>单击此处编辑母版文本样式</a:t>
            </a:r>
            <a:endParaRPr lang="zh-CN" altLang="en-US" strike="noStrike" noProof="1" smtClean="0"/>
          </a:p>
        </p:txBody>
      </p:sp>
      <p:sp>
        <p:nvSpPr>
          <p:cNvPr id="2" name="日期占位符 1"/>
          <p:cNvSpPr>
            <a:spLocks noGrp="1"/>
          </p:cNvSpPr>
          <p:nvPr>
            <p:ph type="dt" sz="half" idx="14"/>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1A223A0E-3F9C-49AE-9458-A8A258550E79}"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2021/4/27</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5"/>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6"/>
          </p:nvPr>
        </p:nvSpPr>
        <p:spPr>
          <a:xfrm>
            <a:off x="8610600" y="6356350"/>
            <a:ext cx="2743200" cy="365125"/>
          </a:xfrm>
          <a:prstGeom prst="rect">
            <a:avLst/>
          </a:prstGeom>
        </p:spPr>
        <p:txBody>
          <a:bodyPr vert="horz" lIns="91440" tIns="45720" rIns="91440" bIns="45720" rtlCol="0" anchor="ct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fontAlgn="base">
                <a:buNone/>
              </a:pPr>
              <a:t>‹#›</a:t>
            </a:fld>
            <a:endParaRPr lang="zh-CN" altLang="en-US" strike="noStrike" noProof="1">
              <a:latin typeface="Calibri" panose="020F050202020403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1A223A0E-3F9C-49AE-9458-A8A258550E79}"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2021/4/27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algn="r" fontAlgn="base">
                <a:buNone/>
              </a:pPr>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A223A0E-3F9C-49AE-9458-A8A258550E79}"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2021/4/27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fontAlgn="base">
                <a:buNone/>
              </a:pPr>
              <a:t>‹#›</a:t>
            </a:fld>
            <a:endParaRPr lang="zh-CN" altLang="en-US" strike="noStrike" noProof="1">
              <a:latin typeface="Calibri" panose="020F050202020403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目录页1">
    <p:spTree>
      <p:nvGrpSpPr>
        <p:cNvPr id="1" name=""/>
        <p:cNvGrpSpPr/>
        <p:nvPr/>
      </p:nvGrpSpPr>
      <p:grpSpPr>
        <a:xfrm>
          <a:off x="0" y="0"/>
          <a:ext cx="0" cy="0"/>
          <a:chOff x="0" y="0"/>
          <a:chExt cx="0" cy="0"/>
        </a:xfrm>
      </p:grpSpPr>
      <p:cxnSp>
        <p:nvCxnSpPr>
          <p:cNvPr id="8" name="直接连接符 7"/>
          <p:cNvCxnSpPr/>
          <p:nvPr userDrawn="1"/>
        </p:nvCxnSpPr>
        <p:spPr>
          <a:xfrm>
            <a:off x="0" y="892175"/>
            <a:ext cx="121920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同侧圆角矩形 8"/>
          <p:cNvSpPr/>
          <p:nvPr userDrawn="1"/>
        </p:nvSpPr>
        <p:spPr>
          <a:xfrm>
            <a:off x="815975" y="368300"/>
            <a:ext cx="2879725" cy="490538"/>
          </a:xfrm>
          <a:prstGeom prst="round2Same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pic>
        <p:nvPicPr>
          <p:cNvPr id="5124" name="图片 19"/>
          <p:cNvPicPr>
            <a:picLocks noChangeAspect="1"/>
          </p:cNvPicPr>
          <p:nvPr userDrawn="1"/>
        </p:nvPicPr>
        <p:blipFill>
          <a:blip r:embed="rId2" cstate="print"/>
          <a:stretch>
            <a:fillRect/>
          </a:stretch>
        </p:blipFill>
        <p:spPr>
          <a:xfrm>
            <a:off x="10325100" y="103188"/>
            <a:ext cx="625475" cy="698500"/>
          </a:xfrm>
          <a:prstGeom prst="rect">
            <a:avLst/>
          </a:prstGeom>
          <a:noFill/>
          <a:ln w="9525">
            <a:noFill/>
          </a:ln>
        </p:spPr>
      </p:pic>
      <p:pic>
        <p:nvPicPr>
          <p:cNvPr id="5125" name="图片 20"/>
          <p:cNvPicPr/>
          <p:nvPr userDrawn="1"/>
        </p:nvPicPr>
        <p:blipFill>
          <a:blip r:embed="rId3" cstate="print"/>
          <a:stretch>
            <a:fillRect/>
          </a:stretch>
        </p:blipFill>
        <p:spPr>
          <a:xfrm>
            <a:off x="10960100" y="207963"/>
            <a:ext cx="625475" cy="490537"/>
          </a:xfrm>
          <a:prstGeom prst="rect">
            <a:avLst/>
          </a:prstGeom>
          <a:noFill/>
          <a:ln w="9525">
            <a:noFill/>
          </a:ln>
        </p:spPr>
      </p:pic>
      <p:sp>
        <p:nvSpPr>
          <p:cNvPr id="18" name="文本占位符 4"/>
          <p:cNvSpPr>
            <a:spLocks noGrp="1"/>
          </p:cNvSpPr>
          <p:nvPr>
            <p:ph type="body" sz="quarter" idx="11"/>
          </p:nvPr>
        </p:nvSpPr>
        <p:spPr>
          <a:xfrm>
            <a:off x="3651165" y="1748548"/>
            <a:ext cx="4889669" cy="672604"/>
          </a:xfrm>
          <a:prstGeom prst="rect">
            <a:avLst/>
          </a:prstGeom>
          <a:solidFill>
            <a:schemeClr val="accent1"/>
          </a:solidFill>
          <a:effectLst>
            <a:outerShdw blurRad="50800" dist="38100" dir="2700000" algn="tl" rotWithShape="0">
              <a:prstClr val="black">
                <a:alpha val="40000"/>
              </a:prstClr>
            </a:outerShdw>
          </a:effectLst>
        </p:spPr>
        <p:txBody>
          <a:bodyPr anchor="ctr" anchorCtr="0"/>
          <a:lstStyle>
            <a:lvl1pPr marL="0" indent="0">
              <a:buNone/>
              <a:defRPr sz="2665" b="1">
                <a:solidFill>
                  <a:schemeClr val="bg1"/>
                </a:solidFill>
                <a:latin typeface="微软雅黑" panose="020B0503020204020204" pitchFamily="34" charset="-122"/>
                <a:ea typeface="微软雅黑" panose="020B0503020204020204" pitchFamily="34" charset="-122"/>
              </a:defRPr>
            </a:lvl1pPr>
          </a:lstStyle>
          <a:p>
            <a:pPr lvl="0" fontAlgn="auto"/>
            <a:r>
              <a:rPr lang="zh-CN" altLang="en-US" sz="2665" strike="noStrike" noProof="1" smtClean="0"/>
              <a:t>单击此处编辑母版文本样式</a:t>
            </a:r>
            <a:endParaRPr lang="zh-CN" altLang="en-US" strike="noStrike" noProof="1" smtClean="0"/>
          </a:p>
        </p:txBody>
      </p:sp>
      <p:sp>
        <p:nvSpPr>
          <p:cNvPr id="20" name="文本占位符 4"/>
          <p:cNvSpPr>
            <a:spLocks noGrp="1"/>
          </p:cNvSpPr>
          <p:nvPr>
            <p:ph type="body" sz="quarter" idx="12"/>
          </p:nvPr>
        </p:nvSpPr>
        <p:spPr>
          <a:xfrm>
            <a:off x="3651165" y="2924812"/>
            <a:ext cx="4889669" cy="672604"/>
          </a:xfrm>
          <a:prstGeom prst="rect">
            <a:avLst/>
          </a:prstGeom>
          <a:solidFill>
            <a:schemeClr val="accent1"/>
          </a:solidFill>
          <a:effectLst>
            <a:outerShdw blurRad="50800" dist="38100" dir="2700000" algn="tl" rotWithShape="0">
              <a:prstClr val="black">
                <a:alpha val="40000"/>
              </a:prstClr>
            </a:outerShdw>
          </a:effectLst>
        </p:spPr>
        <p:txBody>
          <a:bodyPr anchor="ctr" anchorCtr="0"/>
          <a:lstStyle>
            <a:lvl1pPr marL="0" indent="0">
              <a:buNone/>
              <a:defRPr sz="2665" b="1">
                <a:solidFill>
                  <a:schemeClr val="bg1"/>
                </a:solidFill>
                <a:latin typeface="微软雅黑" panose="020B0503020204020204" pitchFamily="34" charset="-122"/>
                <a:ea typeface="微软雅黑" panose="020B0503020204020204" pitchFamily="34" charset="-122"/>
              </a:defRPr>
            </a:lvl1pPr>
          </a:lstStyle>
          <a:p>
            <a:pPr lvl="0" fontAlgn="auto"/>
            <a:r>
              <a:rPr lang="zh-CN" altLang="en-US" sz="2665" strike="noStrike" noProof="1" smtClean="0"/>
              <a:t>单击此处编辑母版文本样式</a:t>
            </a:r>
            <a:endParaRPr lang="zh-CN" altLang="en-US" strike="noStrike" noProof="1" smtClean="0"/>
          </a:p>
        </p:txBody>
      </p:sp>
      <p:sp>
        <p:nvSpPr>
          <p:cNvPr id="22" name="文本占位符 4"/>
          <p:cNvSpPr>
            <a:spLocks noGrp="1"/>
          </p:cNvSpPr>
          <p:nvPr>
            <p:ph type="body" sz="quarter" idx="13"/>
          </p:nvPr>
        </p:nvSpPr>
        <p:spPr>
          <a:xfrm>
            <a:off x="3651165" y="4101075"/>
            <a:ext cx="4889669" cy="672604"/>
          </a:xfrm>
          <a:prstGeom prst="rect">
            <a:avLst/>
          </a:prstGeom>
          <a:solidFill>
            <a:schemeClr val="accent1"/>
          </a:solidFill>
          <a:effectLst>
            <a:outerShdw blurRad="50800" dist="38100" dir="2700000" algn="tl" rotWithShape="0">
              <a:prstClr val="black">
                <a:alpha val="40000"/>
              </a:prstClr>
            </a:outerShdw>
          </a:effectLst>
        </p:spPr>
        <p:txBody>
          <a:bodyPr anchor="ctr" anchorCtr="0"/>
          <a:lstStyle>
            <a:lvl1pPr marL="0" indent="0">
              <a:buNone/>
              <a:defRPr sz="2665" b="1">
                <a:solidFill>
                  <a:schemeClr val="bg1"/>
                </a:solidFill>
                <a:latin typeface="微软雅黑" panose="020B0503020204020204" pitchFamily="34" charset="-122"/>
                <a:ea typeface="微软雅黑" panose="020B0503020204020204" pitchFamily="34" charset="-122"/>
              </a:defRPr>
            </a:lvl1pPr>
          </a:lstStyle>
          <a:p>
            <a:pPr lvl="0" fontAlgn="auto"/>
            <a:r>
              <a:rPr lang="zh-CN" altLang="en-US" sz="2665" strike="noStrike" noProof="1" smtClean="0"/>
              <a:t>单击此处编辑母版文本样式</a:t>
            </a:r>
            <a:endParaRPr lang="zh-CN" altLang="en-US" strike="noStrike" noProof="1" smtClean="0"/>
          </a:p>
        </p:txBody>
      </p:sp>
      <p:sp>
        <p:nvSpPr>
          <p:cNvPr id="2" name="日期占位符 1"/>
          <p:cNvSpPr>
            <a:spLocks noGrp="1"/>
          </p:cNvSpPr>
          <p:nvPr>
            <p:ph type="dt" sz="half" idx="14"/>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1A223A0E-3F9C-49AE-9458-A8A258550E79}"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2021/4/27</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5"/>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6"/>
          </p:nvPr>
        </p:nvSpPr>
        <p:spPr>
          <a:xfrm>
            <a:off x="8610600" y="6356350"/>
            <a:ext cx="2743200" cy="365125"/>
          </a:xfrm>
          <a:prstGeom prst="rect">
            <a:avLst/>
          </a:prstGeom>
        </p:spPr>
        <p:txBody>
          <a:bodyPr vert="horz" lIns="91440" tIns="45720" rIns="91440" bIns="45720" rtlCol="0" anchor="ct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fontAlgn="base">
                <a:buNone/>
              </a:pPr>
              <a:t>‹#›</a:t>
            </a:fld>
            <a:endParaRPr lang="zh-CN" altLang="en-US" strike="noStrike" noProof="1">
              <a:latin typeface="Calibri" panose="020F050202020403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1A223A0E-3F9C-49AE-9458-A8A258550E79}"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2021/4/27</a:t>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algn="r" fontAlgn="base">
                <a:buNone/>
              </a:pPr>
              <a:t>‹#›</a:t>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1A223A0E-3F9C-49AE-9458-A8A258550E79}"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2021/4/27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algn="r" fontAlgn="base">
                <a:buNone/>
              </a:pPr>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A223A0E-3F9C-49AE-9458-A8A258550E79}"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2021/4/27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fontAlgn="base">
                <a:buNone/>
              </a:pPr>
              <a:t>‹#›</a:t>
            </a:fld>
            <a:endParaRPr lang="zh-CN" altLang="en-US" strike="noStrike" noProof="1">
              <a:latin typeface="Calibri" panose="020F050202020403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tiff"/><Relationship Id="rId5" Type="http://schemas.openxmlformats.org/officeDocument/2006/relationships/image" Target="../media/image2.pn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indent="-228600"/>
            <a:r>
              <a:rPr lang="zh-CN" altLang="en-US" dirty="0"/>
              <a:t>单击此处编辑母版文本样式</a:t>
            </a:r>
          </a:p>
          <a:p>
            <a:pPr lvl="1" indent="-22860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A223A0E-3F9C-49AE-9458-A8A258550E79}"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2021/4/27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fontAlgn="base">
                <a:buNone/>
              </a:pPr>
              <a:t>‹#›</a:t>
            </a:fld>
            <a:endParaRPr lang="zh-CN" altLang="en-US" strike="noStrike" noProof="1">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图片 12"/>
          <p:cNvPicPr>
            <a:picLocks noChangeAspect="1"/>
          </p:cNvPicPr>
          <p:nvPr/>
        </p:nvPicPr>
        <p:blipFill>
          <a:blip r:embed="rId4" cstate="print"/>
          <a:stretch>
            <a:fillRect/>
          </a:stretch>
        </p:blipFill>
        <p:spPr>
          <a:xfrm>
            <a:off x="0" y="0"/>
            <a:ext cx="12192000" cy="6858000"/>
          </a:xfrm>
          <a:prstGeom prst="rect">
            <a:avLst/>
          </a:prstGeom>
          <a:noFill/>
          <a:ln w="9525">
            <a:noFill/>
          </a:ln>
        </p:spPr>
      </p:pic>
      <p:sp>
        <p:nvSpPr>
          <p:cNvPr id="9" name="矩形 8"/>
          <p:cNvSpPr/>
          <p:nvPr/>
        </p:nvSpPr>
        <p:spPr>
          <a:xfrm>
            <a:off x="2566988" y="788988"/>
            <a:ext cx="9625013" cy="47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endParaRPr lang="zh-CN" altLang="en-US" sz="2400" strike="noStrike" noProof="1">
              <a:solidFill>
                <a:prstClr val="white"/>
              </a:solidFill>
              <a:latin typeface="微软雅黑" panose="020B0503020204020204" pitchFamily="34" charset="-122"/>
              <a:ea typeface="微软雅黑" panose="020B0503020204020204" pitchFamily="34" charset="-122"/>
            </a:endParaRPr>
          </a:p>
        </p:txBody>
      </p:sp>
      <p:pic>
        <p:nvPicPr>
          <p:cNvPr id="2052" name="图片 5"/>
          <p:cNvPicPr/>
          <p:nvPr/>
        </p:nvPicPr>
        <p:blipFill>
          <a:blip r:embed="rId5" cstate="print"/>
          <a:stretch>
            <a:fillRect/>
          </a:stretch>
        </p:blipFill>
        <p:spPr>
          <a:xfrm>
            <a:off x="1143000" y="347663"/>
            <a:ext cx="625475" cy="488950"/>
          </a:xfrm>
          <a:prstGeom prst="rect">
            <a:avLst/>
          </a:prstGeom>
          <a:noFill/>
          <a:ln w="9525">
            <a:noFill/>
          </a:ln>
        </p:spPr>
      </p:pic>
      <p:pic>
        <p:nvPicPr>
          <p:cNvPr id="2053" name="图片 4"/>
          <p:cNvPicPr>
            <a:picLocks noChangeAspect="1"/>
          </p:cNvPicPr>
          <p:nvPr userDrawn="1"/>
        </p:nvPicPr>
        <p:blipFill>
          <a:blip r:embed="rId6" cstate="print"/>
          <a:stretch>
            <a:fillRect/>
          </a:stretch>
        </p:blipFill>
        <p:spPr>
          <a:xfrm>
            <a:off x="344488" y="247650"/>
            <a:ext cx="625475" cy="698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dt="0"/>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indent="-228600"/>
            <a:r>
              <a:rPr lang="zh-CN" altLang="en-US" dirty="0"/>
              <a:t>单击此处编辑母版文本样式</a:t>
            </a:r>
          </a:p>
          <a:p>
            <a:pPr lvl="1" indent="-22860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A223A0E-3F9C-49AE-9458-A8A258550E79}"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2021/4/27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fontAlgn="base">
                <a:buNone/>
              </a:pPr>
              <a:t>‹#›</a:t>
            </a:fld>
            <a:endParaRPr lang="zh-CN" altLang="en-US" strike="noStrike" noProof="1">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24615;&#21035;!A1"/><Relationship Id="rId7" Type="http://schemas.openxmlformats.org/officeDocument/2006/relationships/hyperlink" Target="#&#27665;&#26063;!A1"/><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27665;&#26063;!A1"/><Relationship Id="rId5" Type="http://schemas.openxmlformats.org/officeDocument/2006/relationships/hyperlink" Target="#&#27665;&#26063;!A1"/><Relationship Id="rId4" Type="http://schemas.openxmlformats.org/officeDocument/2006/relationships/hyperlink" Target="#&#27665;&#26063;!A1"/></Relationships>
</file>

<file path=ppt/slides/_rels/slide13.xml.rels><?xml version="1.0" encoding="UTF-8" standalone="yes"?>
<Relationships xmlns="http://schemas.openxmlformats.org/package/2006/relationships"><Relationship Id="rId8" Type="http://schemas.openxmlformats.org/officeDocument/2006/relationships/hyperlink" Target="#&#26159;&#21542;&#22312;&#32534;!A1"/><Relationship Id="rId13" Type="http://schemas.openxmlformats.org/officeDocument/2006/relationships/hyperlink" Target="#&#26159;&#21542;&#22312;&#32534;!A1"/><Relationship Id="rId18" Type="http://schemas.openxmlformats.org/officeDocument/2006/relationships/hyperlink" Target="#&#20154;&#21592;&#36523;&#20221;!A1"/><Relationship Id="rId26" Type="http://schemas.openxmlformats.org/officeDocument/2006/relationships/hyperlink" Target="#&#29366;&#24577;!A1"/><Relationship Id="rId3" Type="http://schemas.openxmlformats.org/officeDocument/2006/relationships/hyperlink" Target="#&#20154;&#21592;&#29366;&#24577;!A1"/><Relationship Id="rId21" Type="http://schemas.openxmlformats.org/officeDocument/2006/relationships/hyperlink" Target="#&#20154;&#21592;&#29366;&#24577;!A1"/><Relationship Id="rId34" Type="http://schemas.openxmlformats.org/officeDocument/2006/relationships/hyperlink" Target="#&#29366;&#24577;!A1"/><Relationship Id="rId7" Type="http://schemas.openxmlformats.org/officeDocument/2006/relationships/hyperlink" Target="#&#20154;&#21592;&#29366;&#24577;!A1"/><Relationship Id="rId12" Type="http://schemas.openxmlformats.org/officeDocument/2006/relationships/hyperlink" Target="#&#26159;&#21542;&#22312;&#32534;!A1"/><Relationship Id="rId17" Type="http://schemas.openxmlformats.org/officeDocument/2006/relationships/hyperlink" Target="#&#20154;&#21592;&#36523;&#20221;!A1"/><Relationship Id="rId25" Type="http://schemas.openxmlformats.org/officeDocument/2006/relationships/hyperlink" Target="#&#29366;&#24577;!A1"/><Relationship Id="rId33" Type="http://schemas.openxmlformats.org/officeDocument/2006/relationships/hyperlink" Target="#&#29366;&#24577;!A1"/><Relationship Id="rId2" Type="http://schemas.openxmlformats.org/officeDocument/2006/relationships/notesSlide" Target="../notesSlides/notesSlide13.xml"/><Relationship Id="rId16" Type="http://schemas.openxmlformats.org/officeDocument/2006/relationships/hyperlink" Target="#&#20154;&#21592;&#36523;&#20221;!A1"/><Relationship Id="rId20" Type="http://schemas.openxmlformats.org/officeDocument/2006/relationships/hyperlink" Target="#&#20154;&#21592;&#36523;&#20221;!A1"/><Relationship Id="rId29" Type="http://schemas.openxmlformats.org/officeDocument/2006/relationships/hyperlink" Target="#&#29366;&#24577;!A1"/><Relationship Id="rId1" Type="http://schemas.openxmlformats.org/officeDocument/2006/relationships/slideLayout" Target="../slideLayouts/slideLayout4.xml"/><Relationship Id="rId6" Type="http://schemas.openxmlformats.org/officeDocument/2006/relationships/hyperlink" Target="#&#20154;&#21592;&#29366;&#24577;!A1"/><Relationship Id="rId11" Type="http://schemas.openxmlformats.org/officeDocument/2006/relationships/hyperlink" Target="#&#26159;&#21542;&#22312;&#32534;!A1"/><Relationship Id="rId24" Type="http://schemas.openxmlformats.org/officeDocument/2006/relationships/hyperlink" Target="#&#29366;&#24577;!A1"/><Relationship Id="rId32" Type="http://schemas.openxmlformats.org/officeDocument/2006/relationships/hyperlink" Target="#&#29366;&#24577;!A1"/><Relationship Id="rId5" Type="http://schemas.openxmlformats.org/officeDocument/2006/relationships/hyperlink" Target="#&#20154;&#21592;&#29366;&#24577;!A1"/><Relationship Id="rId15" Type="http://schemas.openxmlformats.org/officeDocument/2006/relationships/hyperlink" Target="#&#26159;&#21542;&#22312;&#32534;!A1"/><Relationship Id="rId23" Type="http://schemas.openxmlformats.org/officeDocument/2006/relationships/hyperlink" Target="#&#29366;&#24577;!A1"/><Relationship Id="rId28" Type="http://schemas.openxmlformats.org/officeDocument/2006/relationships/hyperlink" Target="#&#29366;&#24577;!A1"/><Relationship Id="rId10" Type="http://schemas.openxmlformats.org/officeDocument/2006/relationships/hyperlink" Target="#&#26159;&#21542;&#22312;&#32534;!A1"/><Relationship Id="rId19" Type="http://schemas.openxmlformats.org/officeDocument/2006/relationships/hyperlink" Target="#&#20154;&#21592;&#36523;&#20221;!A1"/><Relationship Id="rId31" Type="http://schemas.openxmlformats.org/officeDocument/2006/relationships/hyperlink" Target="#&#29366;&#24577;!A1"/><Relationship Id="rId4" Type="http://schemas.openxmlformats.org/officeDocument/2006/relationships/hyperlink" Target="#&#20154;&#21592;&#29366;&#24577;!A1"/><Relationship Id="rId9" Type="http://schemas.openxmlformats.org/officeDocument/2006/relationships/hyperlink" Target="#&#26159;&#21542;&#22312;&#32534;!A1"/><Relationship Id="rId14" Type="http://schemas.openxmlformats.org/officeDocument/2006/relationships/hyperlink" Target="#&#26159;&#21542;&#22312;&#32534;!A1"/><Relationship Id="rId22" Type="http://schemas.openxmlformats.org/officeDocument/2006/relationships/hyperlink" Target="#&#29366;&#24577;!A1"/><Relationship Id="rId27" Type="http://schemas.openxmlformats.org/officeDocument/2006/relationships/hyperlink" Target="#&#29366;&#24577;!A1"/><Relationship Id="rId30" Type="http://schemas.openxmlformats.org/officeDocument/2006/relationships/hyperlink" Target="#&#29366;&#24577;!A1"/></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20154;&#21592;&#32463;&#36153;&#20445;&#38556;&#26041;&#24335;!A1"/><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20154;&#21592;&#32463;&#36153;&#20445;&#38556;&#26041;&#24335;!A1"/><Relationship Id="rId5" Type="http://schemas.openxmlformats.org/officeDocument/2006/relationships/hyperlink" Target="#&#20154;&#21592;&#32463;&#36153;&#20445;&#38556;&#26041;&#24335;!A1"/><Relationship Id="rId4" Type="http://schemas.openxmlformats.org/officeDocument/2006/relationships/hyperlink" Target="#&#20154;&#21592;&#32463;&#36153;&#20445;&#38556;&#26041;&#24335;!A1"/></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package" Target="../embeddings/Microsoft_Visio___1.vsd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tiff"/></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tif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147"/>
          <p:cNvPicPr>
            <a:picLocks noChangeAspect="1"/>
          </p:cNvPicPr>
          <p:nvPr/>
        </p:nvPicPr>
        <p:blipFill>
          <a:blip r:embed="rId3" cstate="print"/>
          <a:stretch>
            <a:fillRect/>
          </a:stretch>
        </p:blipFill>
        <p:spPr>
          <a:xfrm>
            <a:off x="-68262" y="-7937"/>
            <a:ext cx="12239625" cy="6884987"/>
          </a:xfrm>
          <a:prstGeom prst="rect">
            <a:avLst/>
          </a:prstGeom>
          <a:noFill/>
          <a:ln w="9525">
            <a:noFill/>
          </a:ln>
        </p:spPr>
      </p:pic>
      <p:sp>
        <p:nvSpPr>
          <p:cNvPr id="155" name="矩形 154"/>
          <p:cNvSpPr/>
          <p:nvPr/>
        </p:nvSpPr>
        <p:spPr>
          <a:xfrm>
            <a:off x="-76200" y="5913438"/>
            <a:ext cx="12239625" cy="627063"/>
          </a:xfrm>
          <a:prstGeom prst="rect">
            <a:avLst/>
          </a:prstGeom>
          <a:solidFill>
            <a:srgbClr val="0070C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endParaRPr lang="zh-CN" altLang="en-US" sz="2400" strike="noStrike" noProof="1">
              <a:solidFill>
                <a:prstClr val="white"/>
              </a:solidFill>
              <a:latin typeface="微软雅黑" panose="020B0503020204020204" pitchFamily="34" charset="-122"/>
              <a:ea typeface="微软雅黑" panose="020B0503020204020204" pitchFamily="34" charset="-122"/>
            </a:endParaRPr>
          </a:p>
        </p:txBody>
      </p:sp>
      <p:sp>
        <p:nvSpPr>
          <p:cNvPr id="8195" name="TextBox 175"/>
          <p:cNvSpPr txBox="1"/>
          <p:nvPr/>
        </p:nvSpPr>
        <p:spPr>
          <a:xfrm>
            <a:off x="1093629" y="2092325"/>
            <a:ext cx="9828530" cy="922020"/>
          </a:xfrm>
          <a:prstGeom prst="rect">
            <a:avLst/>
          </a:prstGeom>
          <a:noFill/>
          <a:ln w="9525">
            <a:noFill/>
          </a:ln>
        </p:spPr>
        <p:txBody>
          <a:bodyPr wrap="none" anchor="t" anchorCtr="0">
            <a:spAutoFit/>
          </a:bodyPr>
          <a:lstStyle/>
          <a:p>
            <a:pPr algn="ctr" defTabSz="1219200"/>
            <a:r>
              <a:rPr lang="zh-CN" altLang="en-US" sz="5400" b="1" dirty="0">
                <a:latin typeface="方正大黑体_GBK" panose="02010600010101010101" charset="-122"/>
                <a:ea typeface="方正大黑体_GBK" panose="02010600010101010101" charset="-122"/>
                <a:sym typeface="宋体" panose="02010600030101010101" pitchFamily="2" charset="-122"/>
              </a:rPr>
              <a:t>湖南省预算管理一体化系统培训</a:t>
            </a:r>
          </a:p>
        </p:txBody>
      </p:sp>
      <p:sp>
        <p:nvSpPr>
          <p:cNvPr id="179" name="矩形 178"/>
          <p:cNvSpPr/>
          <p:nvPr/>
        </p:nvSpPr>
        <p:spPr>
          <a:xfrm flipV="1">
            <a:off x="-76200" y="6540500"/>
            <a:ext cx="12239625" cy="333375"/>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endParaRPr lang="zh-CN" altLang="en-US" sz="2400" strike="noStrike" noProof="1">
              <a:solidFill>
                <a:prstClr val="white"/>
              </a:solidFill>
              <a:latin typeface="微软雅黑" panose="020B0503020204020204" pitchFamily="34" charset="-122"/>
              <a:ea typeface="微软雅黑" panose="020B0503020204020204" pitchFamily="34" charset="-122"/>
            </a:endParaRPr>
          </a:p>
        </p:txBody>
      </p:sp>
      <p:sp>
        <p:nvSpPr>
          <p:cNvPr id="181" name="椭圆 180"/>
          <p:cNvSpPr/>
          <p:nvPr/>
        </p:nvSpPr>
        <p:spPr>
          <a:xfrm>
            <a:off x="2809875" y="-6230937"/>
            <a:ext cx="6396038" cy="6394450"/>
          </a:xfrm>
          <a:prstGeom prst="ellipse">
            <a:avLst/>
          </a:prstGeom>
          <a:gradFill flip="none" rotWithShape="1">
            <a:gsLst>
              <a:gs pos="80000">
                <a:schemeClr val="bg1">
                  <a:alpha val="5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defRPr/>
            </a:pPr>
            <a:r>
              <a:rPr lang="en-US" altLang="zh-CN" sz="2400" strike="noStrike" noProof="1">
                <a:solidFill>
                  <a:prstClr val="white"/>
                </a:solidFill>
              </a:rPr>
              <a:t>           </a:t>
            </a:r>
            <a:endParaRPr lang="zh-CN" altLang="en-US" sz="2400" strike="noStrike" noProof="1">
              <a:solidFill>
                <a:prstClr val="white"/>
              </a:solidFill>
            </a:endParaRPr>
          </a:p>
        </p:txBody>
      </p:sp>
      <p:sp>
        <p:nvSpPr>
          <p:cNvPr id="8199" name="TextBox 175"/>
          <p:cNvSpPr txBox="1"/>
          <p:nvPr/>
        </p:nvSpPr>
        <p:spPr>
          <a:xfrm>
            <a:off x="2326005" y="3227705"/>
            <a:ext cx="6960870" cy="1260475"/>
          </a:xfrm>
          <a:prstGeom prst="rect">
            <a:avLst/>
          </a:prstGeom>
          <a:noFill/>
          <a:ln w="9525">
            <a:noFill/>
          </a:ln>
        </p:spPr>
        <p:txBody>
          <a:bodyPr wrap="square" anchor="t" anchorCtr="0">
            <a:spAutoFit/>
          </a:bodyPr>
          <a:lstStyle/>
          <a:p>
            <a:pPr algn="ctr" defTabSz="1219200"/>
            <a:r>
              <a:rPr lang="zh-CN" altLang="en-US" sz="4000" b="1" dirty="0">
                <a:latin typeface="方正大黑体_GBK" panose="02010600010101010101" charset="-122"/>
                <a:ea typeface="方正大黑体_GBK" panose="02010600010101010101" charset="-122"/>
                <a:cs typeface="方正大黑体_GBK" panose="02010600010101010101" charset="-122"/>
                <a:sym typeface="宋体" panose="02010600030101010101" pitchFamily="2" charset="-122"/>
              </a:rPr>
              <a:t>基础信息管理</a:t>
            </a:r>
            <a:r>
              <a:rPr lang="en-US" altLang="zh-CN" sz="4000" b="1" dirty="0">
                <a:latin typeface="方正大黑体_GBK" panose="02010600010101010101" charset="-122"/>
                <a:ea typeface="方正大黑体_GBK" panose="02010600010101010101" charset="-122"/>
                <a:cs typeface="方正大黑体_GBK" panose="02010600010101010101" charset="-122"/>
                <a:sym typeface="宋体" panose="02010600030101010101" pitchFamily="2" charset="-122"/>
              </a:rPr>
              <a:t> </a:t>
            </a:r>
            <a:r>
              <a:rPr lang="zh-CN" altLang="en-US" sz="4000" b="1" dirty="0">
                <a:latin typeface="方正大黑体_GBK" panose="02010600010101010101" charset="-122"/>
                <a:ea typeface="方正大黑体_GBK" panose="02010600010101010101" charset="-122"/>
                <a:cs typeface="方正大黑体_GBK" panose="02010600010101010101" charset="-122"/>
                <a:sym typeface="宋体" panose="02010600030101010101" pitchFamily="2" charset="-122"/>
              </a:rPr>
              <a:t>与</a:t>
            </a:r>
            <a:r>
              <a:rPr lang="en-US" altLang="zh-CN" sz="4000" b="1" dirty="0">
                <a:latin typeface="方正大黑体_GBK" panose="02010600010101010101" charset="-122"/>
                <a:ea typeface="方正大黑体_GBK" panose="02010600010101010101" charset="-122"/>
                <a:cs typeface="方正大黑体_GBK" panose="02010600010101010101" charset="-122"/>
                <a:sym typeface="宋体" panose="02010600030101010101" pitchFamily="2" charset="-122"/>
              </a:rPr>
              <a:t> </a:t>
            </a:r>
            <a:r>
              <a:rPr lang="zh-CN" altLang="en-US" sz="4000" b="1" dirty="0">
                <a:latin typeface="方正大黑体_GBK" panose="02010600010101010101" charset="-122"/>
                <a:ea typeface="方正大黑体_GBK" panose="02010600010101010101" charset="-122"/>
                <a:cs typeface="方正大黑体_GBK" panose="02010600010101010101" charset="-122"/>
                <a:sym typeface="宋体" panose="02010600030101010101" pitchFamily="2" charset="-122"/>
              </a:rPr>
              <a:t>项目库管理</a:t>
            </a:r>
            <a:endParaRPr lang="en-US" altLang="zh-CN" sz="3600" b="1" dirty="0">
              <a:latin typeface="方正北魏楷书简体" charset="-122"/>
              <a:ea typeface="方正北魏楷书简体" charset="-122"/>
            </a:endParaRPr>
          </a:p>
          <a:p>
            <a:pPr algn="ctr" defTabSz="1219200"/>
            <a:endParaRPr lang="en-US" altLang="zh-CN" sz="3600" b="1" dirty="0">
              <a:latin typeface="方正北魏楷书简体" charset="-122"/>
              <a:ea typeface="方正北魏楷书简体" charset="-122"/>
            </a:endParaRPr>
          </a:p>
        </p:txBody>
      </p:sp>
      <p:pic>
        <p:nvPicPr>
          <p:cNvPr id="8200" name="图片 8"/>
          <p:cNvPicPr>
            <a:picLocks noChangeAspect="1"/>
          </p:cNvPicPr>
          <p:nvPr/>
        </p:nvPicPr>
        <p:blipFill>
          <a:blip r:embed="rId4" cstate="print"/>
          <a:stretch>
            <a:fillRect/>
          </a:stretch>
        </p:blipFill>
        <p:spPr>
          <a:xfrm>
            <a:off x="3670935" y="705485"/>
            <a:ext cx="4376420" cy="1174115"/>
          </a:xfrm>
          <a:prstGeom prst="rect">
            <a:avLst/>
          </a:prstGeom>
          <a:noFill/>
          <a:ln w="9525">
            <a:noFill/>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单位信息</a:t>
            </a:r>
            <a:r>
              <a:rPr kumimoji="0" lang="en-US" altLang="zh-CN" sz="2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扩展信息</a:t>
            </a:r>
          </a:p>
        </p:txBody>
      </p:sp>
      <p:pic>
        <p:nvPicPr>
          <p:cNvPr id="24578" name="图片 3"/>
          <p:cNvPicPr>
            <a:picLocks noChangeAspect="1"/>
          </p:cNvPicPr>
          <p:nvPr/>
        </p:nvPicPr>
        <p:blipFill>
          <a:blip r:embed="rId3" cstate="print"/>
          <a:srcRect l="-20" t="9193" b="5460"/>
          <a:stretch>
            <a:fillRect/>
          </a:stretch>
        </p:blipFill>
        <p:spPr>
          <a:xfrm>
            <a:off x="833438" y="1212850"/>
            <a:ext cx="10971212" cy="5264150"/>
          </a:xfrm>
          <a:prstGeom prst="rect">
            <a:avLst/>
          </a:prstGeom>
          <a:noFill/>
          <a:ln w="9525">
            <a:noFill/>
          </a:ln>
        </p:spPr>
      </p:pic>
      <p:sp>
        <p:nvSpPr>
          <p:cNvPr id="8" name="矩形 7"/>
          <p:cNvSpPr/>
          <p:nvPr/>
        </p:nvSpPr>
        <p:spPr>
          <a:xfrm>
            <a:off x="4933950" y="2211388"/>
            <a:ext cx="6788150" cy="10445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人员</a:t>
            </a: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信息</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 name="文本占位符 2"/>
          <p:cNvSpPr>
            <a:spLocks noGrp="1"/>
          </p:cNvSpPr>
          <p:nvPr>
            <p:ph type="body" sz="quarter" idx="12"/>
          </p:nvPr>
        </p:nvSpPr>
        <p:spPr>
          <a:xfrm>
            <a:off x="833438" y="1096963"/>
            <a:ext cx="9974263" cy="4341813"/>
          </a:xfrm>
        </p:spPr>
        <p:txBody>
          <a:bodyPr vert="horz" lIns="91440" tIns="45720" rIns="91440" bIns="45720" rtlCol="0" anchor="ctr" anchorCtr="0">
            <a:norm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人员信息是</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单位在职、离休、退休</a:t>
            </a: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等各类人员的具体信息，包括：姓名、身份证号、性别、民族、学历、人员状态、在职人员来源、参加工作时间、人员身份、工龄、职务、职级、是否在编、人员经费保障方式、工资卡卡号、公务卡卡号等</a:t>
            </a: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a:t>
            </a:r>
            <a:endParaRPr kumimoji="0" lang="en-US" altLang="zh-CN"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人员信息来源：系统中已预设各单位的人员信息；由单位对人员信息的准确性、完整性进行核对并维护补充人员的其他相关信息</a:t>
            </a:r>
            <a:r>
              <a:rPr kumimoji="0" lang="zh-CN" altLang="en-US" sz="2665"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a:t>
            </a:r>
            <a:endParaRPr kumimoji="0" lang="en-US" altLang="zh-CN" sz="2665"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665"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人员信息</a:t>
            </a:r>
            <a:r>
              <a:rPr kumimoji="0" lang="en-US" altLang="zh-CN"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维护补充</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表格 4"/>
          <p:cNvGraphicFramePr>
            <a:graphicFrameLocks noGrp="1"/>
          </p:cNvGraphicFramePr>
          <p:nvPr/>
        </p:nvGraphicFramePr>
        <p:xfrm>
          <a:off x="874713" y="1257300"/>
          <a:ext cx="10262284" cy="4351892"/>
        </p:xfrm>
        <a:graphic>
          <a:graphicData uri="http://schemas.openxmlformats.org/drawingml/2006/table">
            <a:tbl>
              <a:tblPr/>
              <a:tblGrid>
                <a:gridCol w="736371"/>
                <a:gridCol w="2652395"/>
                <a:gridCol w="1214755"/>
                <a:gridCol w="5658763"/>
              </a:tblGrid>
              <a:tr h="323850">
                <a:tc>
                  <a:txBody>
                    <a:bodyPr/>
                    <a:lstStyle/>
                    <a:p>
                      <a:pPr algn="ctr" fontAlgn="ctr">
                        <a:spcAft>
                          <a:spcPts val="0"/>
                        </a:spcAft>
                      </a:pPr>
                      <a:r>
                        <a:rPr lang="zh-CN" sz="2000" b="1" kern="0" dirty="0">
                          <a:solidFill>
                            <a:srgbClr val="000000"/>
                          </a:solidFill>
                          <a:latin typeface="方正北魏楷书简体" charset="-122"/>
                          <a:ea typeface="方正北魏楷书简体" charset="-122"/>
                          <a:cs typeface="宋体" panose="02010600030101010101" pitchFamily="2" charset="-122"/>
                        </a:rPr>
                        <a:t>序号</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spcAft>
                          <a:spcPts val="0"/>
                        </a:spcAft>
                      </a:pPr>
                      <a:r>
                        <a:rPr lang="zh-CN" sz="2000" b="1" kern="0">
                          <a:solidFill>
                            <a:srgbClr val="000000"/>
                          </a:solidFill>
                          <a:latin typeface="方正北魏楷书简体" charset="-122"/>
                          <a:ea typeface="方正北魏楷书简体" charset="-122"/>
                          <a:cs typeface="宋体" panose="02010600030101010101" pitchFamily="2" charset="-122"/>
                        </a:rPr>
                        <a:t>数据采集项</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spcAft>
                          <a:spcPts val="0"/>
                        </a:spcAft>
                      </a:pPr>
                      <a:r>
                        <a:rPr lang="zh-CN" sz="2000" b="1" kern="0">
                          <a:solidFill>
                            <a:srgbClr val="000000"/>
                          </a:solidFill>
                          <a:latin typeface="方正北魏楷书简体" charset="-122"/>
                          <a:ea typeface="方正北魏楷书简体" charset="-122"/>
                          <a:cs typeface="宋体" panose="02010600030101010101" pitchFamily="2" charset="-122"/>
                        </a:rPr>
                        <a:t>是否必填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spcAft>
                          <a:spcPts val="0"/>
                        </a:spcAft>
                      </a:pPr>
                      <a:r>
                        <a:rPr lang="zh-CN" sz="2000" b="1" kern="0">
                          <a:solidFill>
                            <a:srgbClr val="000000"/>
                          </a:solidFill>
                          <a:latin typeface="方正北魏楷书简体" charset="-122"/>
                          <a:ea typeface="方正北魏楷书简体" charset="-122"/>
                          <a:cs typeface="宋体" panose="02010600030101010101" pitchFamily="2" charset="-122"/>
                        </a:rPr>
                        <a:t>备注</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508758">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证件类型</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altLang="en-US" sz="1600" u="sng" kern="100">
                          <a:solidFill>
                            <a:srgbClr val="0000FF"/>
                          </a:solidFill>
                          <a:latin typeface="方正北魏楷书简体" charset="-122"/>
                          <a:ea typeface="方正北魏楷书简体" charset="-122"/>
                          <a:cs typeface="方正北魏楷书简体" charset="-122"/>
                        </a:rPr>
                        <a:t>默认为</a:t>
                      </a:r>
                      <a:r>
                        <a:rPr lang="en-US" altLang="zh-CN" sz="1600" u="sng" kern="100">
                          <a:solidFill>
                            <a:srgbClr val="0000FF"/>
                          </a:solidFill>
                          <a:latin typeface="方正北魏楷书简体" charset="-122"/>
                          <a:ea typeface="方正北魏楷书简体" charset="-122"/>
                          <a:cs typeface="方正北魏楷书简体" charset="-122"/>
                        </a:rPr>
                        <a:t>“</a:t>
                      </a:r>
                      <a:r>
                        <a:rPr lang="zh-CN" altLang="en-US" sz="1600" u="sng" kern="100">
                          <a:solidFill>
                            <a:srgbClr val="0000FF"/>
                          </a:solidFill>
                          <a:latin typeface="方正北魏楷书简体" charset="-122"/>
                          <a:ea typeface="方正北魏楷书简体" charset="-122"/>
                          <a:cs typeface="方正北魏楷书简体" charset="-122"/>
                        </a:rPr>
                        <a:t>身份证</a:t>
                      </a:r>
                      <a:r>
                        <a:rPr lang="en-US" altLang="zh-CN" sz="1600" u="sng" kern="100">
                          <a:solidFill>
                            <a:srgbClr val="0000FF"/>
                          </a:solidFill>
                          <a:latin typeface="方正北魏楷书简体" charset="-122"/>
                          <a:ea typeface="方正北魏楷书简体" charset="-122"/>
                          <a:cs typeface="方正北魏楷书简体" charset="-122"/>
                        </a:rPr>
                        <a:t>”</a:t>
                      </a:r>
                      <a:r>
                        <a:rPr lang="zh-CN" altLang="en-US" sz="1600" u="sng" kern="100">
                          <a:solidFill>
                            <a:srgbClr val="0000FF"/>
                          </a:solidFill>
                          <a:latin typeface="方正北魏楷书简体" charset="-122"/>
                          <a:ea typeface="方正北魏楷书简体" charset="-122"/>
                          <a:cs typeface="方正北魏楷书简体" charset="-122"/>
                        </a:rPr>
                        <a:t>，可选择</a:t>
                      </a:r>
                      <a:r>
                        <a:rPr lang="en-US" altLang="zh-CN" sz="1600" u="sng" kern="100">
                          <a:solidFill>
                            <a:srgbClr val="0000FF"/>
                          </a:solidFill>
                          <a:latin typeface="方正北魏楷书简体" charset="-122"/>
                          <a:ea typeface="方正北魏楷书简体" charset="-122"/>
                          <a:cs typeface="方正北魏楷书简体" charset="-122"/>
                        </a:rPr>
                        <a:t>“</a:t>
                      </a:r>
                      <a:r>
                        <a:rPr lang="zh-CN" altLang="en-US" sz="1600" u="sng" kern="100">
                          <a:solidFill>
                            <a:srgbClr val="0000FF"/>
                          </a:solidFill>
                          <a:latin typeface="方正北魏楷书简体" charset="-122"/>
                          <a:ea typeface="方正北魏楷书简体" charset="-122"/>
                          <a:cs typeface="方正北魏楷书简体" charset="-122"/>
                        </a:rPr>
                        <a:t>护照</a:t>
                      </a:r>
                      <a:r>
                        <a:rPr lang="en-US" altLang="zh-CN" sz="1600" u="sng" kern="100">
                          <a:solidFill>
                            <a:srgbClr val="0000FF"/>
                          </a:solidFill>
                          <a:latin typeface="方正北魏楷书简体" charset="-122"/>
                          <a:ea typeface="方正北魏楷书简体" charset="-122"/>
                          <a:cs typeface="方正北魏楷书简体" charset="-122"/>
                        </a:rPr>
                        <a:t>”</a:t>
                      </a:r>
                      <a:r>
                        <a:rPr lang="zh-CN" altLang="en-US" sz="1600" u="sng" kern="100">
                          <a:solidFill>
                            <a:srgbClr val="0000FF"/>
                          </a:solidFill>
                          <a:latin typeface="方正北魏楷书简体" charset="-122"/>
                          <a:ea typeface="方正北魏楷书简体" charset="-122"/>
                          <a:cs typeface="方正北魏楷书简体" charset="-122"/>
                        </a:rPr>
                        <a:t>、</a:t>
                      </a:r>
                      <a:r>
                        <a:rPr lang="en-US" altLang="zh-CN" sz="1600" u="sng" kern="100">
                          <a:solidFill>
                            <a:srgbClr val="0000FF"/>
                          </a:solidFill>
                          <a:latin typeface="方正北魏楷书简体" charset="-122"/>
                          <a:ea typeface="方正北魏楷书简体" charset="-122"/>
                          <a:cs typeface="方正北魏楷书简体" charset="-122"/>
                        </a:rPr>
                        <a:t>“</a:t>
                      </a:r>
                      <a:r>
                        <a:rPr lang="zh-CN" altLang="en-US" sz="1600" u="sng" kern="100">
                          <a:solidFill>
                            <a:srgbClr val="0000FF"/>
                          </a:solidFill>
                          <a:latin typeface="方正北魏楷书简体" charset="-122"/>
                          <a:ea typeface="方正北魏楷书简体" charset="-122"/>
                          <a:cs typeface="方正北魏楷书简体" charset="-122"/>
                        </a:rPr>
                        <a:t>港澳台身份证</a:t>
                      </a:r>
                      <a:r>
                        <a:rPr lang="en-US" altLang="zh-CN" sz="1600" u="sng" kern="100">
                          <a:solidFill>
                            <a:srgbClr val="0000FF"/>
                          </a:solidFill>
                          <a:latin typeface="方正北魏楷书简体" charset="-122"/>
                          <a:ea typeface="方正北魏楷书简体" charset="-122"/>
                          <a:cs typeface="方正北魏楷书简体" charset="-122"/>
                        </a:rPr>
                        <a:t>”</a:t>
                      </a:r>
                      <a:r>
                        <a:rPr lang="zh-CN" altLang="en-US" sz="1600" u="sng" kern="100">
                          <a:solidFill>
                            <a:srgbClr val="0000FF"/>
                          </a:solidFill>
                          <a:latin typeface="方正北魏楷书简体" charset="-122"/>
                          <a:ea typeface="方正北魏楷书简体" charset="-122"/>
                          <a:cs typeface="方正北魏楷书简体" charset="-122"/>
                        </a:rPr>
                        <a:t>等</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392">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证件号码</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600" kern="0">
                          <a:solidFill>
                            <a:srgbClr val="000000"/>
                          </a:solidFill>
                          <a:latin typeface="方正北魏楷书简体" charset="-122"/>
                          <a:ea typeface="方正北魏楷书简体" charset="-122"/>
                          <a:cs typeface="方正北魏楷书简体" charset="-122"/>
                        </a:rPr>
                        <a:t>当“证件类别”为“</a:t>
                      </a:r>
                      <a:r>
                        <a:rPr lang="en-US" sz="1600" kern="0">
                          <a:solidFill>
                            <a:srgbClr val="000000"/>
                          </a:solidFill>
                          <a:latin typeface="方正北魏楷书简体" charset="-122"/>
                          <a:ea typeface="方正北魏楷书简体" charset="-122"/>
                          <a:cs typeface="方正北魏楷书简体" charset="-122"/>
                        </a:rPr>
                        <a:t>01 </a:t>
                      </a:r>
                      <a:r>
                        <a:rPr lang="zh-CN" sz="1600" kern="0">
                          <a:solidFill>
                            <a:srgbClr val="000000"/>
                          </a:solidFill>
                          <a:latin typeface="方正北魏楷书简体" charset="-122"/>
                          <a:ea typeface="方正北魏楷书简体" charset="-122"/>
                          <a:cs typeface="方正北魏楷书简体" charset="-122"/>
                        </a:rPr>
                        <a:t>身份证”时，证件号码限定为</a:t>
                      </a:r>
                      <a:r>
                        <a:rPr lang="en-US" sz="1600" kern="0">
                          <a:solidFill>
                            <a:srgbClr val="000000"/>
                          </a:solidFill>
                          <a:latin typeface="方正北魏楷书简体" charset="-122"/>
                          <a:ea typeface="方正北魏楷书简体" charset="-122"/>
                          <a:cs typeface="方正北魏楷书简体" charset="-122"/>
                        </a:rPr>
                        <a:t>18</a:t>
                      </a:r>
                      <a:r>
                        <a:rPr lang="zh-CN" sz="1600" kern="0">
                          <a:solidFill>
                            <a:srgbClr val="000000"/>
                          </a:solidFill>
                          <a:latin typeface="方正北魏楷书简体" charset="-122"/>
                          <a:ea typeface="方正北魏楷书简体" charset="-122"/>
                          <a:cs typeface="方正北魏楷书简体" charset="-122"/>
                        </a:rPr>
                        <a:t>位</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225">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姓名</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600" kern="100">
                        <a:solidFill>
                          <a:srgbClr val="000000"/>
                        </a:solidFill>
                        <a:latin typeface="方正北魏楷书简体" charset="-122"/>
                        <a:ea typeface="方正北魏楷书简体" charset="-122"/>
                        <a:cs typeface="宋体" panose="02010600030101010101" pitchFamily="2" charset="-122"/>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758">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dirty="0">
                          <a:solidFill>
                            <a:srgbClr val="FF0000"/>
                          </a:solidFill>
                          <a:latin typeface="方正北魏楷书简体" charset="-122"/>
                          <a:ea typeface="方正北魏楷书简体" charset="-122"/>
                          <a:cs typeface="宋体" panose="02010600030101010101" pitchFamily="2" charset="-122"/>
                        </a:rPr>
                        <a:t>性别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altLang="en-US" sz="1600" u="sng" kern="100">
                          <a:solidFill>
                            <a:srgbClr val="0000FF"/>
                          </a:solidFill>
                          <a:latin typeface="方正北魏楷书简体" charset="-122"/>
                          <a:ea typeface="方正北魏楷书简体" charset="-122"/>
                          <a:cs typeface="方正北魏楷书简体" charset="-122"/>
                          <a:hlinkClick r:id="rId3" action="ppaction://hlinkfile"/>
                        </a:rPr>
                        <a:t>系统根据身份证号码自动判断；如证件类型不是身份证时，选择对应性别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635">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7</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国籍（地区）</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altLang="en-US" sz="1600" u="sng" kern="100">
                          <a:solidFill>
                            <a:srgbClr val="0000FF"/>
                          </a:solidFill>
                          <a:latin typeface="方正北魏楷书简体" charset="-122"/>
                          <a:ea typeface="方正北魏楷书简体" charset="-122"/>
                          <a:cs typeface="方正北魏楷书简体" charset="-122"/>
                        </a:rPr>
                        <a:t>默认选择</a:t>
                      </a:r>
                      <a:r>
                        <a:rPr lang="en-US" altLang="zh-CN" sz="1600" u="sng" kern="100">
                          <a:solidFill>
                            <a:srgbClr val="0000FF"/>
                          </a:solidFill>
                          <a:latin typeface="方正北魏楷书简体" charset="-122"/>
                          <a:ea typeface="方正北魏楷书简体" charset="-122"/>
                          <a:cs typeface="方正北魏楷书简体" charset="-122"/>
                        </a:rPr>
                        <a:t>“</a:t>
                      </a:r>
                      <a:r>
                        <a:rPr lang="zh-CN" altLang="en-US" sz="1600" u="sng" kern="100">
                          <a:solidFill>
                            <a:srgbClr val="0000FF"/>
                          </a:solidFill>
                          <a:latin typeface="方正北魏楷书简体" charset="-122"/>
                          <a:ea typeface="方正北魏楷书简体" charset="-122"/>
                          <a:cs typeface="方正北魏楷书简体" charset="-122"/>
                        </a:rPr>
                        <a:t>中国</a:t>
                      </a:r>
                      <a:r>
                        <a:rPr lang="en-US" altLang="zh-CN" sz="1600" u="sng" kern="100">
                          <a:solidFill>
                            <a:srgbClr val="0000FF"/>
                          </a:solidFill>
                          <a:latin typeface="方正北魏楷书简体" charset="-122"/>
                          <a:ea typeface="方正北魏楷书简体" charset="-122"/>
                          <a:cs typeface="方正北魏楷书简体" charset="-122"/>
                        </a:rPr>
                        <a:t>”</a:t>
                      </a:r>
                      <a:r>
                        <a:rPr lang="zh-CN" altLang="en-US" sz="1600" u="sng" kern="100">
                          <a:solidFill>
                            <a:srgbClr val="0000FF"/>
                          </a:solidFill>
                          <a:latin typeface="方正北魏楷书简体" charset="-122"/>
                          <a:ea typeface="方正北魏楷书简体" charset="-122"/>
                          <a:cs typeface="方正北魏楷书简体" charset="-122"/>
                        </a:rPr>
                        <a:t>，可选择其他国家及地区</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758">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民族</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en-US" sz="1600" u="sng" kern="100">
                          <a:solidFill>
                            <a:srgbClr val="0000FF"/>
                          </a:solidFill>
                          <a:latin typeface="方正北魏楷书简体" charset="-122"/>
                          <a:ea typeface="方正北魏楷书简体" charset="-122"/>
                          <a:cs typeface="方正北魏楷书简体" charset="-122"/>
                          <a:hlinkClick r:id="rId4" action="ppaction://hlinkfile"/>
                        </a:rPr>
                        <a:t>值范围</a:t>
                      </a:r>
                      <a:r>
                        <a:rPr lang="zh-CN" altLang="en-US" sz="1600" u="sng" kern="100">
                          <a:solidFill>
                            <a:srgbClr val="0000FF"/>
                          </a:solidFill>
                          <a:latin typeface="方正北魏楷书简体" charset="-122"/>
                          <a:ea typeface="方正北魏楷书简体" charset="-122"/>
                          <a:cs typeface="方正北魏楷书简体" charset="-122"/>
                          <a:hlinkClick r:id="rId5" action="ppaction://hlinkfile"/>
                        </a:rPr>
                        <a:t>为</a:t>
                      </a:r>
                      <a:r>
                        <a:rPr lang="en-US" altLang="zh-CN" sz="1600" u="sng" kern="100">
                          <a:solidFill>
                            <a:srgbClr val="0000FF"/>
                          </a:solidFill>
                          <a:latin typeface="方正北魏楷书简体" charset="-122"/>
                          <a:ea typeface="方正北魏楷书简体" charset="-122"/>
                          <a:cs typeface="方正北魏楷书简体" charset="-122"/>
                          <a:hlinkClick r:id="rId6" action="ppaction://hlinkfile"/>
                        </a:rPr>
                        <a:t>56</a:t>
                      </a:r>
                      <a:r>
                        <a:rPr lang="zh-CN" altLang="en-US" sz="1600" u="sng" kern="100">
                          <a:solidFill>
                            <a:srgbClr val="0000FF"/>
                          </a:solidFill>
                          <a:latin typeface="方正北魏楷书简体" charset="-122"/>
                          <a:ea typeface="方正北魏楷书简体" charset="-122"/>
                          <a:cs typeface="方正北魏楷书简体" charset="-122"/>
                          <a:hlinkClick r:id="rId7" action="ppaction://hlinkfile"/>
                        </a:rPr>
                        <a:t>个民族</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758">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学历</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600" u="sng" kern="100">
                          <a:solidFill>
                            <a:srgbClr val="0000FF"/>
                          </a:solidFill>
                          <a:latin typeface="方正北魏楷书简体" charset="-122"/>
                          <a:ea typeface="方正北魏楷书简体" charset="-122"/>
                          <a:cs typeface="方正北魏楷书简体" charset="-122"/>
                          <a:sym typeface="+mn-ea"/>
                        </a:rPr>
                        <a:t>值域范围参考系统中“学历”选择项；</a:t>
                      </a:r>
                      <a:endParaRPr lang="en-US" sz="1600" u="sng" kern="100">
                        <a:solidFill>
                          <a:srgbClr val="0000FF"/>
                        </a:solidFill>
                        <a:latin typeface="方正北魏楷书简体" charset="-122"/>
                        <a:ea typeface="方正北魏楷书简体" charset="-122"/>
                        <a:cs typeface="方正北魏楷书简体" charset="-122"/>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758">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10</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人员来源</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600" u="sng" kern="100">
                          <a:solidFill>
                            <a:srgbClr val="0000FF"/>
                          </a:solidFill>
                          <a:latin typeface="方正北魏楷书简体" charset="-122"/>
                          <a:ea typeface="方正北魏楷书简体" charset="-122"/>
                          <a:cs typeface="方正北魏楷书简体" charset="-122"/>
                          <a:sym typeface="+mn-ea"/>
                        </a:rPr>
                        <a:t>值域范围参考系统中“人员来源”选择项；</a:t>
                      </a:r>
                      <a:endParaRPr lang="en-US" sz="1600" u="sng" kern="100" dirty="0">
                        <a:solidFill>
                          <a:srgbClr val="0000FF"/>
                        </a:solidFill>
                        <a:latin typeface="方正北魏楷书简体" charset="-122"/>
                        <a:ea typeface="方正北魏楷书简体" charset="-122"/>
                        <a:cs typeface="方正北魏楷书简体" charset="-122"/>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人员信息</a:t>
            </a:r>
            <a:r>
              <a:rPr kumimoji="0" lang="en-US" altLang="zh-CN"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维护补充</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7" name="表格 6"/>
          <p:cNvGraphicFramePr>
            <a:graphicFrameLocks noGrp="1"/>
          </p:cNvGraphicFramePr>
          <p:nvPr/>
        </p:nvGraphicFramePr>
        <p:xfrm>
          <a:off x="866775" y="1169988"/>
          <a:ext cx="10147300" cy="5573713"/>
        </p:xfrm>
        <a:graphic>
          <a:graphicData uri="http://schemas.openxmlformats.org/drawingml/2006/table">
            <a:tbl>
              <a:tblPr/>
              <a:tblGrid>
                <a:gridCol w="728085"/>
                <a:gridCol w="2167255"/>
                <a:gridCol w="1083310"/>
                <a:gridCol w="6168161"/>
              </a:tblGrid>
              <a:tr h="323215">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11</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人员状态</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en-US" sz="1800" u="sng" kern="100">
                          <a:solidFill>
                            <a:srgbClr val="0000FF"/>
                          </a:solidFill>
                          <a:latin typeface="方正北魏楷书简体" charset="-122"/>
                          <a:ea typeface="方正北魏楷书简体" charset="-122"/>
                          <a:cs typeface="方正北魏楷书简体" charset="-122"/>
                          <a:hlinkClick r:id="rId3" action="ppaction://hlinkfile"/>
                        </a:rPr>
                        <a:t>值域范围参考</a:t>
                      </a:r>
                      <a:r>
                        <a:rPr lang="zh-CN" altLang="en-US" sz="1800" u="sng" kern="100">
                          <a:solidFill>
                            <a:srgbClr val="0000FF"/>
                          </a:solidFill>
                          <a:latin typeface="方正北魏楷书简体" charset="-122"/>
                          <a:ea typeface="方正北魏楷书简体" charset="-122"/>
                          <a:cs typeface="方正北魏楷书简体" charset="-122"/>
                          <a:hlinkClick r:id="rId4" action="ppaction://hlinkfile"/>
                        </a:rPr>
                        <a:t>系统中</a:t>
                      </a:r>
                      <a:r>
                        <a:rPr lang="en-US" sz="1800" u="sng" kern="100">
                          <a:solidFill>
                            <a:srgbClr val="0000FF"/>
                          </a:solidFill>
                          <a:latin typeface="方正北魏楷书简体" charset="-122"/>
                          <a:ea typeface="方正北魏楷书简体" charset="-122"/>
                          <a:cs typeface="方正北魏楷书简体" charset="-122"/>
                          <a:hlinkClick r:id="rId5" action="ppaction://hlinkfile"/>
                        </a:rPr>
                        <a:t>“人员状态”</a:t>
                      </a:r>
                      <a:r>
                        <a:rPr lang="zh-CN" altLang="en-US" sz="1800" u="sng" kern="100">
                          <a:solidFill>
                            <a:srgbClr val="0000FF"/>
                          </a:solidFill>
                          <a:latin typeface="方正北魏楷书简体" charset="-122"/>
                          <a:ea typeface="方正北魏楷书简体" charset="-122"/>
                          <a:cs typeface="方正北魏楷书简体" charset="-122"/>
                          <a:hlinkClick r:id="rId6" action="ppaction://hlinkfile"/>
                        </a:rPr>
                        <a:t>选择项</a:t>
                      </a:r>
                      <a:r>
                        <a:rPr lang="en-US" sz="1800" u="sng" kern="100">
                          <a:solidFill>
                            <a:srgbClr val="0000FF"/>
                          </a:solidFill>
                          <a:latin typeface="方正北魏楷书简体" charset="-122"/>
                          <a:ea typeface="方正北魏楷书简体" charset="-122"/>
                          <a:cs typeface="方正北魏楷书简体" charset="-122"/>
                          <a:hlinkClick r:id="rId7" action="ppaction://hlinkfile"/>
                        </a:rPr>
                        <a:t>；</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398">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12</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参加工作时间</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800" kern="0">
                          <a:solidFill>
                            <a:srgbClr val="000000"/>
                          </a:solidFill>
                          <a:latin typeface="方正北魏楷书简体" charset="-122"/>
                          <a:ea typeface="方正北魏楷书简体" charset="-122"/>
                          <a:cs typeface="方正北魏楷书简体" charset="-122"/>
                        </a:rPr>
                        <a:t>格式 </a:t>
                      </a:r>
                      <a:r>
                        <a:rPr lang="en-US" sz="1800" kern="0">
                          <a:solidFill>
                            <a:srgbClr val="FF0000"/>
                          </a:solidFill>
                          <a:latin typeface="方正北魏楷书简体" charset="-122"/>
                          <a:ea typeface="方正北魏楷书简体" charset="-122"/>
                          <a:cs typeface="方正北魏楷书简体" charset="-122"/>
                        </a:rPr>
                        <a:t>yyyy-MM-dd</a:t>
                      </a:r>
                      <a:r>
                        <a:rPr lang="en-US" sz="1800" kern="0">
                          <a:solidFill>
                            <a:srgbClr val="000000"/>
                          </a:solidFill>
                          <a:latin typeface="方正北魏楷书简体" charset="-122"/>
                          <a:ea typeface="方正北魏楷书简体" charset="-122"/>
                          <a:cs typeface="方正北魏楷书简体" charset="-122"/>
                        </a:rPr>
                        <a:t> </a:t>
                      </a:r>
                      <a:r>
                        <a:rPr lang="zh-CN" sz="1800" kern="0">
                          <a:solidFill>
                            <a:srgbClr val="000000"/>
                          </a:solidFill>
                          <a:latin typeface="方正北魏楷书简体" charset="-122"/>
                          <a:ea typeface="方正北魏楷书简体" charset="-122"/>
                          <a:cs typeface="方正北魏楷书简体" charset="-122"/>
                        </a:rPr>
                        <a:t>；参加工作时间不能晚于离退休时间</a:t>
                      </a:r>
                      <a:endParaRPr lang="zh-CN" sz="1800" kern="0">
                        <a:latin typeface="方正北魏楷书简体" charset="-122"/>
                        <a:ea typeface="方正北魏楷书简体" charset="-122"/>
                        <a:cs typeface="方正北魏楷书简体" charset="-122"/>
                      </a:endParaRP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673">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13</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进入本单位时间</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800" kern="0">
                          <a:solidFill>
                            <a:srgbClr val="000000"/>
                          </a:solidFill>
                          <a:latin typeface="方正北魏楷书简体" charset="-122"/>
                          <a:ea typeface="方正北魏楷书简体" charset="-122"/>
                          <a:cs typeface="方正北魏楷书简体" charset="-122"/>
                        </a:rPr>
                        <a:t>格式</a:t>
                      </a:r>
                      <a:r>
                        <a:rPr lang="en-US" sz="1800" kern="0">
                          <a:solidFill>
                            <a:srgbClr val="FF0000"/>
                          </a:solidFill>
                          <a:latin typeface="方正北魏楷书简体" charset="-122"/>
                          <a:ea typeface="方正北魏楷书简体" charset="-122"/>
                          <a:cs typeface="方正北魏楷书简体" charset="-122"/>
                        </a:rPr>
                        <a:t> yyyy-MM-dd</a:t>
                      </a:r>
                      <a:r>
                        <a:rPr lang="en-US" sz="1800" kern="0">
                          <a:solidFill>
                            <a:srgbClr val="000000"/>
                          </a:solidFill>
                          <a:latin typeface="方正北魏楷书简体" charset="-122"/>
                          <a:ea typeface="方正北魏楷书简体" charset="-122"/>
                          <a:cs typeface="方正北魏楷书简体" charset="-122"/>
                        </a:rPr>
                        <a:t> </a:t>
                      </a:r>
                      <a:endParaRPr lang="zh-CN" sz="1800" kern="0">
                        <a:latin typeface="方正北魏楷书简体" charset="-122"/>
                        <a:ea typeface="方正北魏楷书简体" charset="-122"/>
                        <a:cs typeface="方正北魏楷书简体" charset="-122"/>
                      </a:endParaRP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307">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14</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是否在编</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altLang="en-US" sz="1800" u="sng" kern="100">
                          <a:solidFill>
                            <a:srgbClr val="0000FF"/>
                          </a:solidFill>
                          <a:latin typeface="方正北魏楷书简体" charset="-122"/>
                          <a:ea typeface="方正北魏楷书简体" charset="-122"/>
                          <a:cs typeface="方正北魏楷书简体" charset="-122"/>
                          <a:hlinkClick r:id="rId8" action="ppaction://hlinkfile"/>
                        </a:rPr>
                        <a:t>根据人员在编状态选择</a:t>
                      </a:r>
                      <a:r>
                        <a:rPr lang="en-US" altLang="zh-CN" sz="1800" u="sng" kern="100">
                          <a:solidFill>
                            <a:srgbClr val="0000FF"/>
                          </a:solidFill>
                          <a:latin typeface="方正北魏楷书简体" charset="-122"/>
                          <a:ea typeface="方正北魏楷书简体" charset="-122"/>
                          <a:cs typeface="方正北魏楷书简体" charset="-122"/>
                          <a:hlinkClick r:id="rId9" action="ppaction://hlinkfile"/>
                        </a:rPr>
                        <a:t>“</a:t>
                      </a:r>
                      <a:r>
                        <a:rPr lang="zh-CN" altLang="en-US" sz="1800" u="sng" kern="100">
                          <a:solidFill>
                            <a:srgbClr val="0000FF"/>
                          </a:solidFill>
                          <a:latin typeface="方正北魏楷书简体" charset="-122"/>
                          <a:ea typeface="方正北魏楷书简体" charset="-122"/>
                          <a:cs typeface="方正北魏楷书简体" charset="-122"/>
                          <a:hlinkClick r:id="rId10" action="ppaction://hlinkfile"/>
                        </a:rPr>
                        <a:t>是</a:t>
                      </a:r>
                      <a:r>
                        <a:rPr lang="en-US" altLang="zh-CN" sz="1800" u="sng" kern="100">
                          <a:solidFill>
                            <a:srgbClr val="0000FF"/>
                          </a:solidFill>
                          <a:latin typeface="方正北魏楷书简体" charset="-122"/>
                          <a:ea typeface="方正北魏楷书简体" charset="-122"/>
                          <a:cs typeface="方正北魏楷书简体" charset="-122"/>
                          <a:hlinkClick r:id="rId11" action="ppaction://hlinkfile"/>
                        </a:rPr>
                        <a:t>”</a:t>
                      </a:r>
                      <a:r>
                        <a:rPr lang="zh-CN" altLang="en-US" sz="1800" u="sng" kern="100">
                          <a:solidFill>
                            <a:srgbClr val="0000FF"/>
                          </a:solidFill>
                          <a:latin typeface="方正北魏楷书简体" charset="-122"/>
                          <a:ea typeface="方正北魏楷书简体" charset="-122"/>
                          <a:cs typeface="方正北魏楷书简体" charset="-122"/>
                          <a:hlinkClick r:id="rId12" action="ppaction://hlinkfile"/>
                        </a:rPr>
                        <a:t>或</a:t>
                      </a:r>
                      <a:r>
                        <a:rPr lang="en-US" altLang="zh-CN" sz="1800" u="sng" kern="100">
                          <a:solidFill>
                            <a:srgbClr val="0000FF"/>
                          </a:solidFill>
                          <a:latin typeface="方正北魏楷书简体" charset="-122"/>
                          <a:ea typeface="方正北魏楷书简体" charset="-122"/>
                          <a:cs typeface="方正北魏楷书简体" charset="-122"/>
                          <a:hlinkClick r:id="rId13" action="ppaction://hlinkfile"/>
                        </a:rPr>
                        <a:t>“</a:t>
                      </a:r>
                      <a:r>
                        <a:rPr lang="zh-CN" altLang="en-US" sz="1800" u="sng" kern="100">
                          <a:solidFill>
                            <a:srgbClr val="0000FF"/>
                          </a:solidFill>
                          <a:latin typeface="方正北魏楷书简体" charset="-122"/>
                          <a:ea typeface="方正北魏楷书简体" charset="-122"/>
                          <a:cs typeface="方正北魏楷书简体" charset="-122"/>
                          <a:hlinkClick r:id="rId14" action="ppaction://hlinkfile"/>
                        </a:rPr>
                        <a:t>否</a:t>
                      </a:r>
                      <a:r>
                        <a:rPr lang="en-US" altLang="zh-CN" sz="1800" u="sng" kern="100">
                          <a:solidFill>
                            <a:srgbClr val="0000FF"/>
                          </a:solidFill>
                          <a:latin typeface="方正北魏楷书简体" charset="-122"/>
                          <a:ea typeface="方正北魏楷书简体" charset="-122"/>
                          <a:cs typeface="方正北魏楷书简体" charset="-122"/>
                          <a:hlinkClick r:id="rId15" action="ppaction://hlinkfile"/>
                        </a:rPr>
                        <a:t>”</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307">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15</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人员身份</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altLang="en-US" sz="1800" u="sng" kern="100">
                          <a:solidFill>
                            <a:schemeClr val="tx1"/>
                          </a:solidFill>
                          <a:latin typeface="方正北魏楷书简体" charset="-122"/>
                          <a:ea typeface="方正北魏楷书简体" charset="-122"/>
                          <a:cs typeface="方正北魏楷书简体" charset="-122"/>
                        </a:rPr>
                        <a:t>可</a:t>
                      </a:r>
                      <a:r>
                        <a:rPr lang="zh-CN" altLang="en-US" sz="1800" u="sng" kern="100">
                          <a:solidFill>
                            <a:schemeClr val="tx1"/>
                          </a:solidFill>
                          <a:latin typeface="方正北魏楷书简体" charset="-122"/>
                          <a:ea typeface="方正北魏楷书简体" charset="-122"/>
                          <a:cs typeface="方正北魏楷书简体" charset="-122"/>
                          <a:hlinkClick r:id="rId16" action="ppaction://hlinkfile"/>
                        </a:rPr>
                        <a:t>选择</a:t>
                      </a:r>
                      <a:r>
                        <a:rPr lang="en-US" altLang="zh-CN" sz="1800" u="sng" kern="100">
                          <a:solidFill>
                            <a:schemeClr val="tx1"/>
                          </a:solidFill>
                          <a:latin typeface="方正北魏楷书简体" charset="-122"/>
                          <a:ea typeface="方正北魏楷书简体" charset="-122"/>
                          <a:cs typeface="方正北魏楷书简体" charset="-122"/>
                          <a:hlinkClick r:id="rId17" action="ppaction://hlinkfile"/>
                        </a:rPr>
                        <a:t>“</a:t>
                      </a:r>
                      <a:r>
                        <a:rPr lang="zh-CN" altLang="en-US" sz="1800" u="sng" kern="100">
                          <a:solidFill>
                            <a:schemeClr val="tx1"/>
                          </a:solidFill>
                          <a:latin typeface="方正北魏楷书简体" charset="-122"/>
                          <a:ea typeface="方正北魏楷书简体" charset="-122"/>
                          <a:cs typeface="方正北魏楷书简体" charset="-122"/>
                          <a:hlinkClick r:id="rId18" action="ppaction://hlinkfile"/>
                        </a:rPr>
                        <a:t>公务员</a:t>
                      </a:r>
                      <a:r>
                        <a:rPr lang="en-US" altLang="zh-CN" sz="1800" u="sng" kern="100">
                          <a:solidFill>
                            <a:schemeClr val="tx1"/>
                          </a:solidFill>
                          <a:latin typeface="方正北魏楷书简体" charset="-122"/>
                          <a:ea typeface="方正北魏楷书简体" charset="-122"/>
                          <a:cs typeface="方正北魏楷书简体" charset="-122"/>
                          <a:hlinkClick r:id="rId19" action="ppaction://hlinkfile"/>
                        </a:rPr>
                        <a:t>”</a:t>
                      </a:r>
                      <a:r>
                        <a:rPr lang="zh-CN" altLang="en-US" sz="1800" u="sng" kern="100">
                          <a:solidFill>
                            <a:schemeClr val="tx1"/>
                          </a:solidFill>
                          <a:latin typeface="方正北魏楷书简体" charset="-122"/>
                          <a:ea typeface="方正北魏楷书简体" charset="-122"/>
                          <a:cs typeface="方正北魏楷书简体" charset="-122"/>
                          <a:hlinkClick r:id="rId20" action="ppaction://hlinkfile"/>
                        </a:rPr>
                        <a:t>、参公人员、事业管理人员及其他等。</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9001">
                <a:tc>
                  <a:txBody>
                    <a:bodyPr/>
                    <a:lstStyle/>
                    <a:p>
                      <a:pPr algn="ctr" fontAlgn="ctr">
                        <a:spcAft>
                          <a:spcPts val="0"/>
                        </a:spcAft>
                      </a:pPr>
                      <a:r>
                        <a:rPr lang="en-US" sz="1800" kern="0" dirty="0">
                          <a:solidFill>
                            <a:srgbClr val="000000"/>
                          </a:solidFill>
                          <a:latin typeface="方正北魏楷书简体" charset="-122"/>
                          <a:ea typeface="方正北魏楷书简体" charset="-122"/>
                          <a:cs typeface="宋体" panose="02010600030101010101" pitchFamily="2" charset="-122"/>
                        </a:rPr>
                        <a:t>17</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dirty="0">
                          <a:solidFill>
                            <a:srgbClr val="ED7D31"/>
                          </a:solidFill>
                          <a:latin typeface="方正北魏楷书简体" charset="-122"/>
                          <a:ea typeface="方正北魏楷书简体" charset="-122"/>
                          <a:cs typeface="宋体" panose="02010600030101010101" pitchFamily="2" charset="-122"/>
                        </a:rPr>
                        <a:t>职务</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条件必填</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800" u="sng" kern="100">
                          <a:solidFill>
                            <a:srgbClr val="0000FF"/>
                          </a:solidFill>
                          <a:latin typeface="方正北魏楷书简体" charset="-122"/>
                          <a:ea typeface="方正北魏楷书简体" charset="-122"/>
                          <a:cs typeface="方正北魏楷书简体" charset="-122"/>
                        </a:rPr>
                        <a:t>值域范围参考系统中“职务”</a:t>
                      </a:r>
                      <a:r>
                        <a:rPr lang="zh-CN" altLang="en-US" sz="1800" u="sng" kern="100">
                          <a:solidFill>
                            <a:srgbClr val="0000FF"/>
                          </a:solidFill>
                          <a:latin typeface="方正北魏楷书简体" charset="-122"/>
                          <a:ea typeface="方正北魏楷书简体" charset="-122"/>
                          <a:cs typeface="方正北魏楷书简体" charset="-122"/>
                          <a:sym typeface="+mn-ea"/>
                          <a:hlinkClick r:id="rId21" action="ppaction://hlinkfile"/>
                        </a:rPr>
                        <a:t>选择项</a:t>
                      </a:r>
                      <a:r>
                        <a:rPr lang="zh-CN" sz="1800" u="sng" kern="100">
                          <a:solidFill>
                            <a:srgbClr val="0000FF"/>
                          </a:solidFill>
                          <a:latin typeface="方正北魏楷书简体" charset="-122"/>
                          <a:ea typeface="方正北魏楷书简体" charset="-122"/>
                          <a:cs typeface="方正北魏楷书简体" charset="-122"/>
                        </a:rPr>
                        <a:t>；</a:t>
                      </a:r>
                      <a:r>
                        <a:rPr lang="en-US" sz="1800" kern="0">
                          <a:solidFill>
                            <a:srgbClr val="000000"/>
                          </a:solidFill>
                          <a:latin typeface="方正北魏楷书简体" charset="-122"/>
                          <a:ea typeface="方正北魏楷书简体" charset="-122"/>
                          <a:cs typeface="方正北魏楷书简体" charset="-122"/>
                        </a:rPr>
                        <a:t/>
                      </a:r>
                      <a:br>
                        <a:rPr lang="en-US" sz="1800" kern="0">
                          <a:solidFill>
                            <a:srgbClr val="000000"/>
                          </a:solidFill>
                          <a:latin typeface="方正北魏楷书简体" charset="-122"/>
                          <a:ea typeface="方正北魏楷书简体" charset="-122"/>
                          <a:cs typeface="方正北魏楷书简体" charset="-122"/>
                        </a:rPr>
                      </a:br>
                      <a:r>
                        <a:rPr lang="zh-CN" sz="1800" kern="0">
                          <a:solidFill>
                            <a:srgbClr val="000000"/>
                          </a:solidFill>
                          <a:latin typeface="方正北魏楷书简体" charset="-122"/>
                          <a:ea typeface="方正北魏楷书简体" charset="-122"/>
                          <a:cs typeface="方正北魏楷书简体" charset="-122"/>
                        </a:rPr>
                        <a:t>人员身份为：</a:t>
                      </a:r>
                      <a:r>
                        <a:rPr lang="en-US" sz="1800" kern="0">
                          <a:solidFill>
                            <a:srgbClr val="000000"/>
                          </a:solidFill>
                          <a:latin typeface="方正北魏楷书简体" charset="-122"/>
                          <a:ea typeface="方正北魏楷书简体" charset="-122"/>
                          <a:cs typeface="方正北魏楷书简体" charset="-122"/>
                        </a:rPr>
                        <a:t>1 </a:t>
                      </a:r>
                      <a:r>
                        <a:rPr lang="zh-CN" sz="1800" kern="0">
                          <a:solidFill>
                            <a:srgbClr val="000000"/>
                          </a:solidFill>
                          <a:latin typeface="方正北魏楷书简体" charset="-122"/>
                          <a:ea typeface="方正北魏楷书简体" charset="-122"/>
                          <a:cs typeface="方正北魏楷书简体" charset="-122"/>
                        </a:rPr>
                        <a:t>公务员</a:t>
                      </a:r>
                      <a:r>
                        <a:rPr lang="en-US" sz="1800" kern="0">
                          <a:solidFill>
                            <a:srgbClr val="000000"/>
                          </a:solidFill>
                          <a:latin typeface="方正北魏楷书简体" charset="-122"/>
                          <a:ea typeface="方正北魏楷书简体" charset="-122"/>
                          <a:cs typeface="方正北魏楷书简体" charset="-122"/>
                        </a:rPr>
                        <a:t>-11 </a:t>
                      </a:r>
                      <a:r>
                        <a:rPr lang="zh-CN" sz="1800" kern="0">
                          <a:solidFill>
                            <a:srgbClr val="000000"/>
                          </a:solidFill>
                          <a:latin typeface="方正北魏楷书简体" charset="-122"/>
                          <a:ea typeface="方正北魏楷书简体" charset="-122"/>
                          <a:cs typeface="方正北魏楷书简体" charset="-122"/>
                        </a:rPr>
                        <a:t>综合管理类、</a:t>
                      </a:r>
                      <a:r>
                        <a:rPr lang="en-US" sz="1800" kern="0">
                          <a:solidFill>
                            <a:srgbClr val="000000"/>
                          </a:solidFill>
                          <a:latin typeface="方正北魏楷书简体" charset="-122"/>
                          <a:ea typeface="方正北魏楷书简体" charset="-122"/>
                          <a:cs typeface="方正北魏楷书简体" charset="-122"/>
                        </a:rPr>
                        <a:t>1 </a:t>
                      </a:r>
                      <a:r>
                        <a:rPr lang="zh-CN" sz="1800" kern="0">
                          <a:solidFill>
                            <a:srgbClr val="000000"/>
                          </a:solidFill>
                          <a:latin typeface="方正北魏楷书简体" charset="-122"/>
                          <a:ea typeface="方正北魏楷书简体" charset="-122"/>
                          <a:cs typeface="方正北魏楷书简体" charset="-122"/>
                        </a:rPr>
                        <a:t>公务员</a:t>
                      </a:r>
                      <a:r>
                        <a:rPr lang="en-US" sz="1800" kern="0">
                          <a:solidFill>
                            <a:srgbClr val="000000"/>
                          </a:solidFill>
                          <a:latin typeface="方正北魏楷书简体" charset="-122"/>
                          <a:ea typeface="方正北魏楷书简体" charset="-122"/>
                          <a:cs typeface="方正北魏楷书简体" charset="-122"/>
                        </a:rPr>
                        <a:t>-12 </a:t>
                      </a:r>
                      <a:r>
                        <a:rPr lang="zh-CN" sz="1800" kern="0">
                          <a:solidFill>
                            <a:srgbClr val="000000"/>
                          </a:solidFill>
                          <a:latin typeface="方正北魏楷书简体" charset="-122"/>
                          <a:ea typeface="方正北魏楷书简体" charset="-122"/>
                          <a:cs typeface="方正北魏楷书简体" charset="-122"/>
                        </a:rPr>
                        <a:t>专业技术类、</a:t>
                      </a:r>
                      <a:r>
                        <a:rPr lang="en-US" sz="1800" kern="0">
                          <a:solidFill>
                            <a:srgbClr val="000000"/>
                          </a:solidFill>
                          <a:latin typeface="方正北魏楷书简体" charset="-122"/>
                          <a:ea typeface="方正北魏楷书简体" charset="-122"/>
                          <a:cs typeface="方正北魏楷书简体" charset="-122"/>
                        </a:rPr>
                        <a:t>1 </a:t>
                      </a:r>
                      <a:r>
                        <a:rPr lang="zh-CN" sz="1800" kern="0">
                          <a:solidFill>
                            <a:srgbClr val="000000"/>
                          </a:solidFill>
                          <a:latin typeface="方正北魏楷书简体" charset="-122"/>
                          <a:ea typeface="方正北魏楷书简体" charset="-122"/>
                          <a:cs typeface="方正北魏楷书简体" charset="-122"/>
                        </a:rPr>
                        <a:t>公务员</a:t>
                      </a:r>
                      <a:r>
                        <a:rPr lang="en-US" sz="1800" kern="0">
                          <a:solidFill>
                            <a:srgbClr val="000000"/>
                          </a:solidFill>
                          <a:latin typeface="方正北魏楷书简体" charset="-122"/>
                          <a:ea typeface="方正北魏楷书简体" charset="-122"/>
                          <a:cs typeface="方正北魏楷书简体" charset="-122"/>
                        </a:rPr>
                        <a:t>-13 </a:t>
                      </a:r>
                      <a:r>
                        <a:rPr lang="zh-CN" sz="1800" kern="0">
                          <a:solidFill>
                            <a:srgbClr val="000000"/>
                          </a:solidFill>
                          <a:latin typeface="方正北魏楷书简体" charset="-122"/>
                          <a:ea typeface="方正北魏楷书简体" charset="-122"/>
                          <a:cs typeface="方正北魏楷书简体" charset="-122"/>
                        </a:rPr>
                        <a:t>行政执法类、</a:t>
                      </a:r>
                      <a:r>
                        <a:rPr lang="en-US" sz="1800" kern="0">
                          <a:solidFill>
                            <a:srgbClr val="000000"/>
                          </a:solidFill>
                          <a:latin typeface="方正北魏楷书简体" charset="-122"/>
                          <a:ea typeface="方正北魏楷书简体" charset="-122"/>
                          <a:cs typeface="方正北魏楷书简体" charset="-122"/>
                        </a:rPr>
                        <a:t>2 </a:t>
                      </a:r>
                      <a:r>
                        <a:rPr lang="zh-CN" sz="1800" kern="0">
                          <a:solidFill>
                            <a:srgbClr val="000000"/>
                          </a:solidFill>
                          <a:latin typeface="方正北魏楷书简体" charset="-122"/>
                          <a:ea typeface="方正北魏楷书简体" charset="-122"/>
                          <a:cs typeface="方正北魏楷书简体" charset="-122"/>
                        </a:rPr>
                        <a:t>参照公务员法管理人员 和人员状态为： </a:t>
                      </a:r>
                      <a:r>
                        <a:rPr lang="en-US" sz="1800" kern="0">
                          <a:solidFill>
                            <a:srgbClr val="000000"/>
                          </a:solidFill>
                          <a:latin typeface="方正北魏楷书简体" charset="-122"/>
                          <a:ea typeface="方正北魏楷书简体" charset="-122"/>
                          <a:cs typeface="方正北魏楷书简体" charset="-122"/>
                        </a:rPr>
                        <a:t>3 </a:t>
                      </a:r>
                      <a:r>
                        <a:rPr lang="zh-CN" sz="1800" kern="0">
                          <a:solidFill>
                            <a:srgbClr val="000000"/>
                          </a:solidFill>
                          <a:latin typeface="方正北魏楷书简体" charset="-122"/>
                          <a:ea typeface="方正北魏楷书简体" charset="-122"/>
                          <a:cs typeface="方正北魏楷书简体" charset="-122"/>
                        </a:rPr>
                        <a:t>在职、</a:t>
                      </a:r>
                      <a:r>
                        <a:rPr lang="en-US" sz="1800" kern="0">
                          <a:solidFill>
                            <a:srgbClr val="000000"/>
                          </a:solidFill>
                          <a:latin typeface="方正北魏楷书简体" charset="-122"/>
                          <a:ea typeface="方正北魏楷书简体" charset="-122"/>
                          <a:cs typeface="方正北魏楷书简体" charset="-122"/>
                        </a:rPr>
                        <a:t>1 </a:t>
                      </a:r>
                      <a:r>
                        <a:rPr lang="zh-CN" sz="1800" kern="0">
                          <a:solidFill>
                            <a:srgbClr val="000000"/>
                          </a:solidFill>
                          <a:latin typeface="方正北魏楷书简体" charset="-122"/>
                          <a:ea typeface="方正北魏楷书简体" charset="-122"/>
                          <a:cs typeface="方正北魏楷书简体" charset="-122"/>
                        </a:rPr>
                        <a:t>离休、</a:t>
                      </a:r>
                      <a:r>
                        <a:rPr lang="en-US" sz="1800" kern="0">
                          <a:solidFill>
                            <a:srgbClr val="000000"/>
                          </a:solidFill>
                          <a:latin typeface="方正北魏楷书简体" charset="-122"/>
                          <a:ea typeface="方正北魏楷书简体" charset="-122"/>
                          <a:cs typeface="方正北魏楷书简体" charset="-122"/>
                        </a:rPr>
                        <a:t>2 </a:t>
                      </a:r>
                      <a:r>
                        <a:rPr lang="zh-CN" sz="1800" kern="0">
                          <a:solidFill>
                            <a:srgbClr val="000000"/>
                          </a:solidFill>
                          <a:latin typeface="方正北魏楷书简体" charset="-122"/>
                          <a:ea typeface="方正北魏楷书简体" charset="-122"/>
                          <a:cs typeface="方正北魏楷书简体" charset="-122"/>
                        </a:rPr>
                        <a:t>退休 时，此单元格必填</a:t>
                      </a:r>
                      <a:endParaRPr lang="zh-CN" sz="1800" kern="100">
                        <a:latin typeface="方正北魏楷书简体" charset="-122"/>
                        <a:ea typeface="方正北魏楷书简体" charset="-122"/>
                        <a:cs typeface="方正北魏楷书简体" charset="-122"/>
                      </a:endParaRP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326">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18</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职级</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solidFill>
                          <a:srgbClr val="000000"/>
                        </a:solidFill>
                        <a:latin typeface="方正北魏楷书简体" charset="-122"/>
                        <a:ea typeface="方正北魏楷书简体" charset="-122"/>
                        <a:cs typeface="宋体" panose="02010600030101010101" pitchFamily="2" charset="-122"/>
                      </a:endParaRP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800" u="sng" kern="100">
                          <a:solidFill>
                            <a:srgbClr val="0000FF"/>
                          </a:solidFill>
                          <a:latin typeface="方正北魏楷书简体" charset="-122"/>
                          <a:ea typeface="方正北魏楷书简体" charset="-122"/>
                          <a:cs typeface="方正北魏楷书简体" charset="-122"/>
                        </a:rPr>
                        <a:t>值域范围参考系统中“职级”选择项；</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1940">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19</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ED7D31"/>
                          </a:solidFill>
                          <a:latin typeface="方正北魏楷书简体" charset="-122"/>
                          <a:ea typeface="方正北魏楷书简体" charset="-122"/>
                          <a:cs typeface="宋体" panose="02010600030101010101" pitchFamily="2" charset="-122"/>
                        </a:rPr>
                        <a:t>技术等级</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条件必填</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800" u="sng" kern="100">
                          <a:solidFill>
                            <a:srgbClr val="0000FF"/>
                          </a:solidFill>
                          <a:latin typeface="方正北魏楷书简体" charset="-122"/>
                          <a:ea typeface="方正北魏楷书简体" charset="-122"/>
                          <a:cs typeface="方正北魏楷书简体" charset="-122"/>
                        </a:rPr>
                        <a:t>值域范围参考系统中“技术等级”</a:t>
                      </a:r>
                      <a:r>
                        <a:rPr lang="zh-CN" sz="1800" u="sng" kern="100">
                          <a:solidFill>
                            <a:srgbClr val="0000FF"/>
                          </a:solidFill>
                          <a:latin typeface="方正北魏楷书简体" charset="-122"/>
                          <a:ea typeface="方正北魏楷书简体" charset="-122"/>
                          <a:cs typeface="方正北魏楷书简体" charset="-122"/>
                          <a:sym typeface="+mn-ea"/>
                        </a:rPr>
                        <a:t>选择项</a:t>
                      </a:r>
                      <a:r>
                        <a:rPr lang="zh-CN" sz="1800" u="sng" kern="100">
                          <a:solidFill>
                            <a:srgbClr val="0000FF"/>
                          </a:solidFill>
                          <a:latin typeface="方正北魏楷书简体" charset="-122"/>
                          <a:ea typeface="方正北魏楷书简体" charset="-122"/>
                          <a:cs typeface="方正北魏楷书简体" charset="-122"/>
                        </a:rPr>
                        <a:t>；</a:t>
                      </a:r>
                      <a:r>
                        <a:rPr lang="en-US" sz="1800" kern="0">
                          <a:solidFill>
                            <a:srgbClr val="000000"/>
                          </a:solidFill>
                          <a:latin typeface="方正北魏楷书简体" charset="-122"/>
                          <a:ea typeface="方正北魏楷书简体" charset="-122"/>
                          <a:cs typeface="方正北魏楷书简体" charset="-122"/>
                        </a:rPr>
                        <a:t/>
                      </a:r>
                      <a:br>
                        <a:rPr lang="en-US" sz="1800" kern="0">
                          <a:solidFill>
                            <a:srgbClr val="000000"/>
                          </a:solidFill>
                          <a:latin typeface="方正北魏楷书简体" charset="-122"/>
                          <a:ea typeface="方正北魏楷书简体" charset="-122"/>
                          <a:cs typeface="方正北魏楷书简体" charset="-122"/>
                        </a:rPr>
                      </a:br>
                      <a:r>
                        <a:rPr lang="zh-CN" sz="1800" kern="0">
                          <a:solidFill>
                            <a:srgbClr val="000000"/>
                          </a:solidFill>
                          <a:latin typeface="方正北魏楷书简体" charset="-122"/>
                          <a:ea typeface="方正北魏楷书简体" charset="-122"/>
                          <a:cs typeface="方正北魏楷书简体" charset="-122"/>
                        </a:rPr>
                        <a:t>人员身份为：</a:t>
                      </a:r>
                      <a:r>
                        <a:rPr lang="en-US" sz="1800" kern="0">
                          <a:solidFill>
                            <a:srgbClr val="000000"/>
                          </a:solidFill>
                          <a:latin typeface="方正北魏楷书简体" charset="-122"/>
                          <a:ea typeface="方正北魏楷书简体" charset="-122"/>
                          <a:cs typeface="方正北魏楷书简体" charset="-122"/>
                        </a:rPr>
                        <a:t>5 </a:t>
                      </a:r>
                      <a:r>
                        <a:rPr lang="zh-CN" sz="1800" kern="0">
                          <a:solidFill>
                            <a:srgbClr val="000000"/>
                          </a:solidFill>
                          <a:latin typeface="方正北魏楷书简体" charset="-122"/>
                          <a:ea typeface="方正北魏楷书简体" charset="-122"/>
                          <a:cs typeface="方正北魏楷书简体" charset="-122"/>
                        </a:rPr>
                        <a:t>机关技术工人、</a:t>
                      </a:r>
                      <a:r>
                        <a:rPr lang="en-US" sz="1800" kern="0">
                          <a:solidFill>
                            <a:srgbClr val="000000"/>
                          </a:solidFill>
                          <a:latin typeface="方正北魏楷书简体" charset="-122"/>
                          <a:ea typeface="方正北魏楷书简体" charset="-122"/>
                          <a:cs typeface="方正北魏楷书简体" charset="-122"/>
                        </a:rPr>
                        <a:t>6 </a:t>
                      </a:r>
                      <a:r>
                        <a:rPr lang="zh-CN" sz="1800" kern="0">
                          <a:solidFill>
                            <a:srgbClr val="000000"/>
                          </a:solidFill>
                          <a:latin typeface="方正北魏楷书简体" charset="-122"/>
                          <a:ea typeface="方正北魏楷书简体" charset="-122"/>
                          <a:cs typeface="方正北魏楷书简体" charset="-122"/>
                        </a:rPr>
                        <a:t>机关普通工人、</a:t>
                      </a:r>
                      <a:r>
                        <a:rPr lang="en-US" sz="1800" kern="0">
                          <a:solidFill>
                            <a:srgbClr val="000000"/>
                          </a:solidFill>
                          <a:latin typeface="方正北魏楷书简体" charset="-122"/>
                          <a:ea typeface="方正北魏楷书简体" charset="-122"/>
                          <a:cs typeface="方正北魏楷书简体" charset="-122"/>
                        </a:rPr>
                        <a:t>7 </a:t>
                      </a:r>
                      <a:r>
                        <a:rPr lang="zh-CN" sz="1800" kern="0">
                          <a:solidFill>
                            <a:srgbClr val="000000"/>
                          </a:solidFill>
                          <a:latin typeface="方正北魏楷书简体" charset="-122"/>
                          <a:ea typeface="方正北魏楷书简体" charset="-122"/>
                          <a:cs typeface="方正北魏楷书简体" charset="-122"/>
                        </a:rPr>
                        <a:t>事业工人 和人员状态为：</a:t>
                      </a:r>
                      <a:r>
                        <a:rPr lang="en-US" sz="1800" kern="0">
                          <a:solidFill>
                            <a:srgbClr val="000000"/>
                          </a:solidFill>
                          <a:latin typeface="方正北魏楷书简体" charset="-122"/>
                          <a:ea typeface="方正北魏楷书简体" charset="-122"/>
                          <a:cs typeface="方正北魏楷书简体" charset="-122"/>
                        </a:rPr>
                        <a:t> 3 </a:t>
                      </a:r>
                      <a:r>
                        <a:rPr lang="zh-CN" sz="1800" kern="0">
                          <a:solidFill>
                            <a:srgbClr val="000000"/>
                          </a:solidFill>
                          <a:latin typeface="方正北魏楷书简体" charset="-122"/>
                          <a:ea typeface="方正北魏楷书简体" charset="-122"/>
                          <a:cs typeface="方正北魏楷书简体" charset="-122"/>
                        </a:rPr>
                        <a:t>在职、</a:t>
                      </a:r>
                      <a:r>
                        <a:rPr lang="en-US" sz="1800" kern="0">
                          <a:solidFill>
                            <a:srgbClr val="000000"/>
                          </a:solidFill>
                          <a:latin typeface="方正北魏楷书简体" charset="-122"/>
                          <a:ea typeface="方正北魏楷书简体" charset="-122"/>
                          <a:cs typeface="方正北魏楷书简体" charset="-122"/>
                        </a:rPr>
                        <a:t>1 </a:t>
                      </a:r>
                      <a:r>
                        <a:rPr lang="zh-CN" sz="1800" kern="0">
                          <a:solidFill>
                            <a:srgbClr val="000000"/>
                          </a:solidFill>
                          <a:latin typeface="方正北魏楷书简体" charset="-122"/>
                          <a:ea typeface="方正北魏楷书简体" charset="-122"/>
                          <a:cs typeface="方正北魏楷书简体" charset="-122"/>
                        </a:rPr>
                        <a:t>离休、</a:t>
                      </a:r>
                      <a:r>
                        <a:rPr lang="en-US" sz="1800" kern="0">
                          <a:solidFill>
                            <a:srgbClr val="000000"/>
                          </a:solidFill>
                          <a:latin typeface="方正北魏楷书简体" charset="-122"/>
                          <a:ea typeface="方正北魏楷书简体" charset="-122"/>
                          <a:cs typeface="方正北魏楷书简体" charset="-122"/>
                        </a:rPr>
                        <a:t>2 </a:t>
                      </a:r>
                      <a:r>
                        <a:rPr lang="zh-CN" sz="1800" kern="0">
                          <a:solidFill>
                            <a:srgbClr val="000000"/>
                          </a:solidFill>
                          <a:latin typeface="方正北魏楷书简体" charset="-122"/>
                          <a:ea typeface="方正北魏楷书简体" charset="-122"/>
                          <a:cs typeface="方正北魏楷书简体" charset="-122"/>
                        </a:rPr>
                        <a:t>退休 时，此单元格必填</a:t>
                      </a:r>
                      <a:endParaRPr lang="zh-CN" sz="1800" kern="100">
                        <a:latin typeface="方正北魏楷书简体" charset="-122"/>
                        <a:ea typeface="方正北魏楷书简体" charset="-122"/>
                        <a:cs typeface="方正北魏楷书简体" charset="-122"/>
                      </a:endParaRP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307">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20</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是否工资统发</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altLang="en-US" sz="1800" u="sng" kern="100">
                          <a:solidFill>
                            <a:srgbClr val="0000FF"/>
                          </a:solidFill>
                          <a:latin typeface="方正北魏楷书简体" charset="-122"/>
                          <a:ea typeface="方正北魏楷书简体" charset="-122"/>
                          <a:cs typeface="方正北魏楷书简体" charset="-122"/>
                        </a:rPr>
                        <a:t>选择</a:t>
                      </a:r>
                      <a:r>
                        <a:rPr lang="en-US" altLang="zh-CN" sz="1800" u="sng" kern="100">
                          <a:solidFill>
                            <a:srgbClr val="0000FF"/>
                          </a:solidFill>
                          <a:latin typeface="方正北魏楷书简体" charset="-122"/>
                          <a:ea typeface="方正北魏楷书简体" charset="-122"/>
                          <a:cs typeface="方正北魏楷书简体" charset="-122"/>
                        </a:rPr>
                        <a:t>“</a:t>
                      </a:r>
                      <a:r>
                        <a:rPr lang="zh-CN" altLang="en-US" sz="1800" u="sng" kern="100">
                          <a:solidFill>
                            <a:srgbClr val="0000FF"/>
                          </a:solidFill>
                          <a:latin typeface="方正北魏楷书简体" charset="-122"/>
                          <a:ea typeface="方正北魏楷书简体" charset="-122"/>
                          <a:cs typeface="方正北魏楷书简体" charset="-122"/>
                        </a:rPr>
                        <a:t>是</a:t>
                      </a:r>
                      <a:r>
                        <a:rPr lang="en-US" altLang="zh-CN" sz="1800" u="sng" kern="100">
                          <a:solidFill>
                            <a:srgbClr val="0000FF"/>
                          </a:solidFill>
                          <a:latin typeface="方正北魏楷书简体" charset="-122"/>
                          <a:ea typeface="方正北魏楷书简体" charset="-122"/>
                          <a:cs typeface="方正北魏楷书简体" charset="-122"/>
                        </a:rPr>
                        <a:t>”</a:t>
                      </a:r>
                      <a:r>
                        <a:rPr lang="zh-CN" altLang="en-US" sz="1800" u="sng" kern="100">
                          <a:solidFill>
                            <a:srgbClr val="0000FF"/>
                          </a:solidFill>
                          <a:latin typeface="方正北魏楷书简体" charset="-122"/>
                          <a:ea typeface="方正北魏楷书简体" charset="-122"/>
                          <a:cs typeface="方正北魏楷书简体" charset="-122"/>
                        </a:rPr>
                        <a:t>或是</a:t>
                      </a:r>
                      <a:r>
                        <a:rPr lang="en-US" altLang="zh-CN" sz="1800" u="sng" kern="100">
                          <a:solidFill>
                            <a:srgbClr val="0000FF"/>
                          </a:solidFill>
                          <a:latin typeface="方正北魏楷书简体" charset="-122"/>
                          <a:ea typeface="方正北魏楷书简体" charset="-122"/>
                          <a:cs typeface="方正北魏楷书简体" charset="-122"/>
                        </a:rPr>
                        <a:t>“</a:t>
                      </a:r>
                      <a:r>
                        <a:rPr lang="zh-CN" altLang="en-US" sz="1800" u="sng" kern="100">
                          <a:solidFill>
                            <a:srgbClr val="0000FF"/>
                          </a:solidFill>
                          <a:latin typeface="方正北魏楷书简体" charset="-122"/>
                          <a:ea typeface="方正北魏楷书简体" charset="-122"/>
                          <a:cs typeface="方正北魏楷书简体" charset="-122"/>
                        </a:rPr>
                        <a:t>否</a:t>
                      </a:r>
                      <a:r>
                        <a:rPr lang="en-US" altLang="zh-CN" sz="1800" u="sng" kern="100">
                          <a:solidFill>
                            <a:srgbClr val="0000FF"/>
                          </a:solidFill>
                          <a:latin typeface="方正北魏楷书简体" charset="-122"/>
                          <a:ea typeface="方正北魏楷书简体" charset="-122"/>
                          <a:cs typeface="方正北魏楷书简体" charset="-122"/>
                        </a:rPr>
                        <a:t>”</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307">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21</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状态</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altLang="en-US" sz="1800" u="sng" kern="100" dirty="0" err="1">
                          <a:solidFill>
                            <a:srgbClr val="0000FF"/>
                          </a:solidFill>
                          <a:latin typeface="方正北魏楷书简体" charset="-122"/>
                          <a:ea typeface="方正北魏楷书简体" charset="-122"/>
                          <a:cs typeface="方正北魏楷书简体" charset="-122"/>
                          <a:hlinkClick r:id="rId22" action="ppaction://hlinkfile"/>
                        </a:rPr>
                        <a:t>选择</a:t>
                      </a:r>
                      <a:r>
                        <a:rPr lang="en-US" altLang="zh-CN" sz="1800" u="sng" kern="100" dirty="0" err="1">
                          <a:solidFill>
                            <a:srgbClr val="0000FF"/>
                          </a:solidFill>
                          <a:latin typeface="方正北魏楷书简体" charset="-122"/>
                          <a:ea typeface="方正北魏楷书简体" charset="-122"/>
                          <a:cs typeface="方正北魏楷书简体" charset="-122"/>
                          <a:hlinkClick r:id="rId23" action="ppaction://hlinkfile"/>
                        </a:rPr>
                        <a:t>“</a:t>
                      </a:r>
                      <a:r>
                        <a:rPr lang="zh-CN" altLang="en-US" sz="1800" u="sng" kern="100" dirty="0" err="1">
                          <a:solidFill>
                            <a:srgbClr val="0000FF"/>
                          </a:solidFill>
                          <a:latin typeface="方正北魏楷书简体" charset="-122"/>
                          <a:ea typeface="方正北魏楷书简体" charset="-122"/>
                          <a:cs typeface="方正北魏楷书简体" charset="-122"/>
                          <a:hlinkClick r:id="rId24" action="ppaction://hlinkfile"/>
                        </a:rPr>
                        <a:t>新增</a:t>
                      </a:r>
                      <a:r>
                        <a:rPr lang="en-US" altLang="zh-CN" sz="1800" u="sng" kern="100" dirty="0" err="1">
                          <a:solidFill>
                            <a:srgbClr val="0000FF"/>
                          </a:solidFill>
                          <a:latin typeface="方正北魏楷书简体" charset="-122"/>
                          <a:ea typeface="方正北魏楷书简体" charset="-122"/>
                          <a:cs typeface="方正北魏楷书简体" charset="-122"/>
                          <a:hlinkClick r:id="rId25" action="ppaction://hlinkfile"/>
                        </a:rPr>
                        <a:t>”</a:t>
                      </a:r>
                      <a:r>
                        <a:rPr lang="zh-CN" altLang="en-US" sz="1800" u="sng" kern="100" dirty="0" err="1">
                          <a:solidFill>
                            <a:srgbClr val="0000FF"/>
                          </a:solidFill>
                          <a:latin typeface="方正北魏楷书简体" charset="-122"/>
                          <a:ea typeface="方正北魏楷书简体" charset="-122"/>
                          <a:cs typeface="方正北魏楷书简体" charset="-122"/>
                          <a:hlinkClick r:id="rId26" action="ppaction://hlinkfile"/>
                        </a:rPr>
                        <a:t>、</a:t>
                      </a:r>
                      <a:r>
                        <a:rPr lang="en-US" altLang="zh-CN" sz="1800" u="sng" kern="100" dirty="0" err="1">
                          <a:solidFill>
                            <a:srgbClr val="0000FF"/>
                          </a:solidFill>
                          <a:latin typeface="方正北魏楷书简体" charset="-122"/>
                          <a:ea typeface="方正北魏楷书简体" charset="-122"/>
                          <a:cs typeface="方正北魏楷书简体" charset="-122"/>
                          <a:hlinkClick r:id="rId27" action="ppaction://hlinkfile"/>
                        </a:rPr>
                        <a:t>“</a:t>
                      </a:r>
                      <a:r>
                        <a:rPr lang="zh-CN" altLang="en-US" sz="1800" u="sng" kern="100" dirty="0" err="1">
                          <a:solidFill>
                            <a:srgbClr val="0000FF"/>
                          </a:solidFill>
                          <a:latin typeface="方正北魏楷书简体" charset="-122"/>
                          <a:ea typeface="方正北魏楷书简体" charset="-122"/>
                          <a:cs typeface="方正北魏楷书简体" charset="-122"/>
                          <a:hlinkClick r:id="rId28" action="ppaction://hlinkfile"/>
                        </a:rPr>
                        <a:t>既往</a:t>
                      </a:r>
                      <a:r>
                        <a:rPr lang="en-US" altLang="zh-CN" sz="1800" u="sng" kern="100" dirty="0" err="1">
                          <a:solidFill>
                            <a:srgbClr val="0000FF"/>
                          </a:solidFill>
                          <a:latin typeface="方正北魏楷书简体" charset="-122"/>
                          <a:ea typeface="方正北魏楷书简体" charset="-122"/>
                          <a:cs typeface="方正北魏楷书简体" charset="-122"/>
                          <a:hlinkClick r:id="rId29" action="ppaction://hlinkfile"/>
                        </a:rPr>
                        <a:t>”</a:t>
                      </a:r>
                      <a:r>
                        <a:rPr lang="zh-CN" altLang="en-US" sz="1800" u="sng" kern="100" dirty="0" err="1">
                          <a:solidFill>
                            <a:srgbClr val="0000FF"/>
                          </a:solidFill>
                          <a:latin typeface="方正北魏楷书简体" charset="-122"/>
                          <a:ea typeface="方正北魏楷书简体" charset="-122"/>
                          <a:cs typeface="方正北魏楷书简体" charset="-122"/>
                          <a:hlinkClick r:id="rId30" action="ppaction://hlinkfile"/>
                        </a:rPr>
                        <a:t>、与</a:t>
                      </a:r>
                      <a:r>
                        <a:rPr lang="en-US" altLang="zh-CN" sz="1800" u="sng" kern="100" dirty="0" err="1">
                          <a:solidFill>
                            <a:srgbClr val="0000FF"/>
                          </a:solidFill>
                          <a:latin typeface="方正北魏楷书简体" charset="-122"/>
                          <a:ea typeface="方正北魏楷书简体" charset="-122"/>
                          <a:cs typeface="方正北魏楷书简体" charset="-122"/>
                          <a:hlinkClick r:id="rId31" action="ppaction://hlinkfile"/>
                        </a:rPr>
                        <a:t>“</a:t>
                      </a:r>
                      <a:r>
                        <a:rPr lang="zh-CN" altLang="en-US" sz="1800" u="sng" kern="100" dirty="0" err="1">
                          <a:solidFill>
                            <a:srgbClr val="0000FF"/>
                          </a:solidFill>
                          <a:latin typeface="方正北魏楷书简体" charset="-122"/>
                          <a:ea typeface="方正北魏楷书简体" charset="-122"/>
                          <a:cs typeface="方正北魏楷书简体" charset="-122"/>
                          <a:hlinkClick r:id="rId32" action="ppaction://hlinkfile"/>
                        </a:rPr>
                        <a:t>删除</a:t>
                      </a:r>
                      <a:r>
                        <a:rPr lang="en-US" altLang="zh-CN" sz="1800" u="sng" kern="100" dirty="0" err="1">
                          <a:solidFill>
                            <a:srgbClr val="0000FF"/>
                          </a:solidFill>
                          <a:latin typeface="方正北魏楷书简体" charset="-122"/>
                          <a:ea typeface="方正北魏楷书简体" charset="-122"/>
                          <a:cs typeface="方正北魏楷书简体" charset="-122"/>
                          <a:hlinkClick r:id="rId33" action="ppaction://hlinkfile"/>
                        </a:rPr>
                        <a:t>”</a:t>
                      </a:r>
                      <a:r>
                        <a:rPr lang="zh-CN" altLang="en-US" sz="1800" u="sng" kern="100" dirty="0" err="1">
                          <a:solidFill>
                            <a:srgbClr val="0000FF"/>
                          </a:solidFill>
                          <a:latin typeface="方正北魏楷书简体" charset="-122"/>
                          <a:ea typeface="方正北魏楷书简体" charset="-122"/>
                          <a:cs typeface="方正北魏楷书简体" charset="-122"/>
                          <a:hlinkClick r:id="rId34" action="ppaction://hlinkfile"/>
                        </a:rPr>
                        <a:t>状态</a:t>
                      </a:r>
                    </a:p>
                  </a:txBody>
                  <a:tcPr marL="9457" marR="9457" marT="9457" marB="94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人员信息</a:t>
            </a:r>
            <a:r>
              <a:rPr kumimoji="0" lang="en-US" altLang="zh-CN"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维护补充</a:t>
            </a:r>
          </a:p>
        </p:txBody>
      </p:sp>
      <p:graphicFrame>
        <p:nvGraphicFramePr>
          <p:cNvPr id="4" name="表格 3"/>
          <p:cNvGraphicFramePr>
            <a:graphicFrameLocks noGrp="1"/>
          </p:cNvGraphicFramePr>
          <p:nvPr/>
        </p:nvGraphicFramePr>
        <p:xfrm>
          <a:off x="833438" y="1209675"/>
          <a:ext cx="10112375" cy="5232400"/>
        </p:xfrm>
        <a:graphic>
          <a:graphicData uri="http://schemas.openxmlformats.org/drawingml/2006/table">
            <a:tbl>
              <a:tblPr/>
              <a:tblGrid>
                <a:gridCol w="725598"/>
                <a:gridCol w="2155190"/>
                <a:gridCol w="1203960"/>
                <a:gridCol w="6027411"/>
              </a:tblGrid>
              <a:tr h="1520190">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23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ED7D31"/>
                          </a:solidFill>
                          <a:latin typeface="方正北魏楷书简体" charset="-122"/>
                          <a:ea typeface="方正北魏楷书简体" charset="-122"/>
                          <a:cs typeface="宋体" panose="02010600030101010101" pitchFamily="2" charset="-122"/>
                        </a:rPr>
                        <a:t>工资级别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条件必填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800" u="sng" kern="100">
                          <a:solidFill>
                            <a:srgbClr val="0000FF"/>
                          </a:solidFill>
                          <a:latin typeface="方正北魏楷书简体" charset="-122"/>
                          <a:ea typeface="方正北魏楷书简体" charset="-122"/>
                          <a:cs typeface="方正北魏楷书简体" charset="-122"/>
                        </a:rPr>
                        <a:t>值域范围参考系统中“工资级别”选择项</a:t>
                      </a:r>
                      <a:r>
                        <a:rPr lang="en-US" sz="1800" u="sng" kern="100">
                          <a:solidFill>
                            <a:srgbClr val="0000FF"/>
                          </a:solidFill>
                          <a:latin typeface="方正北魏楷书简体" charset="-122"/>
                          <a:ea typeface="方正北魏楷书简体" charset="-122"/>
                          <a:cs typeface="方正北魏楷书简体" charset="-122"/>
                        </a:rPr>
                        <a:t>;</a:t>
                      </a:r>
                      <a:r>
                        <a:rPr lang="en-US" sz="1800" kern="0">
                          <a:solidFill>
                            <a:srgbClr val="000000"/>
                          </a:solidFill>
                          <a:latin typeface="方正北魏楷书简体" charset="-122"/>
                          <a:ea typeface="方正北魏楷书简体" charset="-122"/>
                          <a:cs typeface="方正北魏楷书简体" charset="-122"/>
                        </a:rPr>
                        <a:t/>
                      </a:r>
                      <a:br>
                        <a:rPr lang="en-US" sz="1800" kern="0">
                          <a:solidFill>
                            <a:srgbClr val="000000"/>
                          </a:solidFill>
                          <a:latin typeface="方正北魏楷书简体" charset="-122"/>
                          <a:ea typeface="方正北魏楷书简体" charset="-122"/>
                          <a:cs typeface="方正北魏楷书简体" charset="-122"/>
                        </a:rPr>
                      </a:br>
                      <a:r>
                        <a:rPr lang="zh-CN" sz="1800" kern="0">
                          <a:solidFill>
                            <a:srgbClr val="000000"/>
                          </a:solidFill>
                          <a:latin typeface="方正北魏楷书简体" charset="-122"/>
                          <a:ea typeface="方正北魏楷书简体" charset="-122"/>
                          <a:cs typeface="方正北魏楷书简体" charset="-122"/>
                        </a:rPr>
                        <a:t>人员身份为：</a:t>
                      </a:r>
                      <a:r>
                        <a:rPr lang="en-US" sz="1800" kern="0">
                          <a:solidFill>
                            <a:srgbClr val="000000"/>
                          </a:solidFill>
                          <a:latin typeface="方正北魏楷书简体" charset="-122"/>
                          <a:ea typeface="方正北魏楷书简体" charset="-122"/>
                          <a:cs typeface="方正北魏楷书简体" charset="-122"/>
                        </a:rPr>
                        <a:t>1 </a:t>
                      </a:r>
                      <a:r>
                        <a:rPr lang="zh-CN" sz="1800" kern="0">
                          <a:solidFill>
                            <a:srgbClr val="000000"/>
                          </a:solidFill>
                          <a:latin typeface="方正北魏楷书简体" charset="-122"/>
                          <a:ea typeface="方正北魏楷书简体" charset="-122"/>
                          <a:cs typeface="方正北魏楷书简体" charset="-122"/>
                        </a:rPr>
                        <a:t>公务员</a:t>
                      </a:r>
                      <a:r>
                        <a:rPr lang="en-US" sz="1800" kern="0">
                          <a:solidFill>
                            <a:srgbClr val="000000"/>
                          </a:solidFill>
                          <a:latin typeface="方正北魏楷书简体" charset="-122"/>
                          <a:ea typeface="方正北魏楷书简体" charset="-122"/>
                          <a:cs typeface="方正北魏楷书简体" charset="-122"/>
                        </a:rPr>
                        <a:t>-11 </a:t>
                      </a:r>
                      <a:r>
                        <a:rPr lang="zh-CN" sz="1800" kern="0">
                          <a:solidFill>
                            <a:srgbClr val="000000"/>
                          </a:solidFill>
                          <a:latin typeface="方正北魏楷书简体" charset="-122"/>
                          <a:ea typeface="方正北魏楷书简体" charset="-122"/>
                          <a:cs typeface="方正北魏楷书简体" charset="-122"/>
                        </a:rPr>
                        <a:t>综合管理类、</a:t>
                      </a:r>
                      <a:r>
                        <a:rPr lang="en-US" sz="1800" kern="0">
                          <a:solidFill>
                            <a:srgbClr val="000000"/>
                          </a:solidFill>
                          <a:latin typeface="方正北魏楷书简体" charset="-122"/>
                          <a:ea typeface="方正北魏楷书简体" charset="-122"/>
                          <a:cs typeface="方正北魏楷书简体" charset="-122"/>
                        </a:rPr>
                        <a:t>1 </a:t>
                      </a:r>
                      <a:r>
                        <a:rPr lang="zh-CN" sz="1800" kern="0">
                          <a:solidFill>
                            <a:srgbClr val="000000"/>
                          </a:solidFill>
                          <a:latin typeface="方正北魏楷书简体" charset="-122"/>
                          <a:ea typeface="方正北魏楷书简体" charset="-122"/>
                          <a:cs typeface="方正北魏楷书简体" charset="-122"/>
                        </a:rPr>
                        <a:t>公务员</a:t>
                      </a:r>
                      <a:r>
                        <a:rPr lang="en-US" sz="1800" kern="0">
                          <a:solidFill>
                            <a:srgbClr val="000000"/>
                          </a:solidFill>
                          <a:latin typeface="方正北魏楷书简体" charset="-122"/>
                          <a:ea typeface="方正北魏楷书简体" charset="-122"/>
                          <a:cs typeface="方正北魏楷书简体" charset="-122"/>
                        </a:rPr>
                        <a:t>-12 </a:t>
                      </a:r>
                      <a:r>
                        <a:rPr lang="zh-CN" sz="1800" kern="0">
                          <a:solidFill>
                            <a:srgbClr val="000000"/>
                          </a:solidFill>
                          <a:latin typeface="方正北魏楷书简体" charset="-122"/>
                          <a:ea typeface="方正北魏楷书简体" charset="-122"/>
                          <a:cs typeface="方正北魏楷书简体" charset="-122"/>
                        </a:rPr>
                        <a:t>专业技术类、</a:t>
                      </a:r>
                      <a:r>
                        <a:rPr lang="en-US" sz="1800" kern="0">
                          <a:solidFill>
                            <a:srgbClr val="000000"/>
                          </a:solidFill>
                          <a:latin typeface="方正北魏楷书简体" charset="-122"/>
                          <a:ea typeface="方正北魏楷书简体" charset="-122"/>
                          <a:cs typeface="方正北魏楷书简体" charset="-122"/>
                        </a:rPr>
                        <a:t>1 </a:t>
                      </a:r>
                      <a:r>
                        <a:rPr lang="zh-CN" sz="1800" kern="0">
                          <a:solidFill>
                            <a:srgbClr val="000000"/>
                          </a:solidFill>
                          <a:latin typeface="方正北魏楷书简体" charset="-122"/>
                          <a:ea typeface="方正北魏楷书简体" charset="-122"/>
                          <a:cs typeface="方正北魏楷书简体" charset="-122"/>
                        </a:rPr>
                        <a:t>公务员</a:t>
                      </a:r>
                      <a:r>
                        <a:rPr lang="en-US" sz="1800" kern="0">
                          <a:solidFill>
                            <a:srgbClr val="000000"/>
                          </a:solidFill>
                          <a:latin typeface="方正北魏楷书简体" charset="-122"/>
                          <a:ea typeface="方正北魏楷书简体" charset="-122"/>
                          <a:cs typeface="方正北魏楷书简体" charset="-122"/>
                        </a:rPr>
                        <a:t>-13 </a:t>
                      </a:r>
                      <a:r>
                        <a:rPr lang="zh-CN" sz="1800" kern="0">
                          <a:solidFill>
                            <a:srgbClr val="000000"/>
                          </a:solidFill>
                          <a:latin typeface="方正北魏楷书简体" charset="-122"/>
                          <a:ea typeface="方正北魏楷书简体" charset="-122"/>
                          <a:cs typeface="方正北魏楷书简体" charset="-122"/>
                        </a:rPr>
                        <a:t>行政执法类、</a:t>
                      </a:r>
                      <a:r>
                        <a:rPr lang="en-US" sz="1800" kern="0">
                          <a:solidFill>
                            <a:srgbClr val="000000"/>
                          </a:solidFill>
                          <a:latin typeface="方正北魏楷书简体" charset="-122"/>
                          <a:ea typeface="方正北魏楷书简体" charset="-122"/>
                          <a:cs typeface="方正北魏楷书简体" charset="-122"/>
                        </a:rPr>
                        <a:t>2 </a:t>
                      </a:r>
                      <a:r>
                        <a:rPr lang="zh-CN" sz="1800" kern="0">
                          <a:solidFill>
                            <a:srgbClr val="000000"/>
                          </a:solidFill>
                          <a:latin typeface="方正北魏楷书简体" charset="-122"/>
                          <a:ea typeface="方正北魏楷书简体" charset="-122"/>
                          <a:cs typeface="方正北魏楷书简体" charset="-122"/>
                        </a:rPr>
                        <a:t>参照公务员法管理人员 和人员状态为：</a:t>
                      </a:r>
                      <a:r>
                        <a:rPr lang="en-US" sz="1800" kern="0">
                          <a:solidFill>
                            <a:srgbClr val="000000"/>
                          </a:solidFill>
                          <a:latin typeface="方正北魏楷书简体" charset="-122"/>
                          <a:ea typeface="方正北魏楷书简体" charset="-122"/>
                          <a:cs typeface="方正北魏楷书简体" charset="-122"/>
                        </a:rPr>
                        <a:t> 3 </a:t>
                      </a:r>
                      <a:r>
                        <a:rPr lang="zh-CN" sz="1800" kern="0">
                          <a:solidFill>
                            <a:srgbClr val="000000"/>
                          </a:solidFill>
                          <a:latin typeface="方正北魏楷书简体" charset="-122"/>
                          <a:ea typeface="方正北魏楷书简体" charset="-122"/>
                          <a:cs typeface="方正北魏楷书简体" charset="-122"/>
                        </a:rPr>
                        <a:t>在职、</a:t>
                      </a:r>
                      <a:r>
                        <a:rPr lang="en-US" sz="1800" kern="0">
                          <a:solidFill>
                            <a:srgbClr val="000000"/>
                          </a:solidFill>
                          <a:latin typeface="方正北魏楷书简体" charset="-122"/>
                          <a:ea typeface="方正北魏楷书简体" charset="-122"/>
                          <a:cs typeface="方正北魏楷书简体" charset="-122"/>
                        </a:rPr>
                        <a:t>1 </a:t>
                      </a:r>
                      <a:r>
                        <a:rPr lang="zh-CN" sz="1800" kern="0">
                          <a:solidFill>
                            <a:srgbClr val="000000"/>
                          </a:solidFill>
                          <a:latin typeface="方正北魏楷书简体" charset="-122"/>
                          <a:ea typeface="方正北魏楷书简体" charset="-122"/>
                          <a:cs typeface="方正北魏楷书简体" charset="-122"/>
                        </a:rPr>
                        <a:t>离休、</a:t>
                      </a:r>
                      <a:r>
                        <a:rPr lang="en-US" sz="1800" kern="0">
                          <a:solidFill>
                            <a:srgbClr val="000000"/>
                          </a:solidFill>
                          <a:latin typeface="方正北魏楷书简体" charset="-122"/>
                          <a:ea typeface="方正北魏楷书简体" charset="-122"/>
                          <a:cs typeface="方正北魏楷书简体" charset="-122"/>
                        </a:rPr>
                        <a:t>2 </a:t>
                      </a:r>
                      <a:r>
                        <a:rPr lang="zh-CN" sz="1800" kern="0">
                          <a:solidFill>
                            <a:srgbClr val="000000"/>
                          </a:solidFill>
                          <a:latin typeface="方正北魏楷书简体" charset="-122"/>
                          <a:ea typeface="方正北魏楷书简体" charset="-122"/>
                          <a:cs typeface="方正北魏楷书简体" charset="-122"/>
                        </a:rPr>
                        <a:t>退休 时，此单元格必填</a:t>
                      </a:r>
                      <a:endParaRPr lang="zh-CN" sz="1800" kern="100">
                        <a:latin typeface="方正北魏楷书简体" charset="-122"/>
                        <a:ea typeface="方正北魏楷书简体" charset="-122"/>
                        <a:cs typeface="方正北魏楷书简体" charset="-122"/>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0455">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24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ED7D31"/>
                          </a:solidFill>
                          <a:latin typeface="方正北魏楷书简体" charset="-122"/>
                          <a:ea typeface="方正北魏楷书简体" charset="-122"/>
                          <a:cs typeface="宋体" panose="02010600030101010101" pitchFamily="2" charset="-122"/>
                        </a:rPr>
                        <a:t>岗位资工资级别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条件必填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800" u="sng" kern="100">
                          <a:solidFill>
                            <a:srgbClr val="0000FF"/>
                          </a:solidFill>
                          <a:latin typeface="方正北魏楷书简体" charset="-122"/>
                          <a:ea typeface="方正北魏楷书简体" charset="-122"/>
                          <a:cs typeface="方正北魏楷书简体" charset="-122"/>
                        </a:rPr>
                        <a:t>值域范围参考系统中“岗位工资级别”</a:t>
                      </a:r>
                      <a:r>
                        <a:rPr lang="zh-CN" sz="1800" u="sng" kern="100">
                          <a:solidFill>
                            <a:srgbClr val="0000FF"/>
                          </a:solidFill>
                          <a:latin typeface="方正北魏楷书简体" charset="-122"/>
                          <a:ea typeface="方正北魏楷书简体" charset="-122"/>
                          <a:cs typeface="方正北魏楷书简体" charset="-122"/>
                          <a:sym typeface="+mn-ea"/>
                        </a:rPr>
                        <a:t>选择项</a:t>
                      </a:r>
                      <a:r>
                        <a:rPr lang="zh-CN" sz="1800" u="sng" kern="100">
                          <a:solidFill>
                            <a:srgbClr val="0000FF"/>
                          </a:solidFill>
                          <a:latin typeface="方正北魏楷书简体" charset="-122"/>
                          <a:ea typeface="方正北魏楷书简体" charset="-122"/>
                          <a:cs typeface="方正北魏楷书简体" charset="-122"/>
                        </a:rPr>
                        <a:t>；</a:t>
                      </a:r>
                      <a:r>
                        <a:rPr lang="en-US" sz="1800" kern="0">
                          <a:solidFill>
                            <a:srgbClr val="000000"/>
                          </a:solidFill>
                          <a:latin typeface="方正北魏楷书简体" charset="-122"/>
                          <a:ea typeface="方正北魏楷书简体" charset="-122"/>
                          <a:cs typeface="方正北魏楷书简体" charset="-122"/>
                        </a:rPr>
                        <a:t/>
                      </a:r>
                      <a:br>
                        <a:rPr lang="en-US" sz="1800" kern="0">
                          <a:solidFill>
                            <a:srgbClr val="000000"/>
                          </a:solidFill>
                          <a:latin typeface="方正北魏楷书简体" charset="-122"/>
                          <a:ea typeface="方正北魏楷书简体" charset="-122"/>
                          <a:cs typeface="方正北魏楷书简体" charset="-122"/>
                        </a:rPr>
                      </a:br>
                      <a:r>
                        <a:rPr lang="zh-CN" sz="1800" kern="0">
                          <a:solidFill>
                            <a:srgbClr val="000000"/>
                          </a:solidFill>
                          <a:latin typeface="方正北魏楷书简体" charset="-122"/>
                          <a:ea typeface="方正北魏楷书简体" charset="-122"/>
                          <a:cs typeface="方正北魏楷书简体" charset="-122"/>
                        </a:rPr>
                        <a:t>人员身份为：</a:t>
                      </a:r>
                      <a:r>
                        <a:rPr lang="en-US" sz="1800" kern="0">
                          <a:solidFill>
                            <a:srgbClr val="000000"/>
                          </a:solidFill>
                          <a:latin typeface="方正北魏楷书简体" charset="-122"/>
                          <a:ea typeface="方正北魏楷书简体" charset="-122"/>
                          <a:cs typeface="方正北魏楷书简体" charset="-122"/>
                        </a:rPr>
                        <a:t>3 </a:t>
                      </a:r>
                      <a:r>
                        <a:rPr lang="zh-CN" sz="1800" kern="0">
                          <a:solidFill>
                            <a:srgbClr val="000000"/>
                          </a:solidFill>
                          <a:latin typeface="方正北魏楷书简体" charset="-122"/>
                          <a:ea typeface="方正北魏楷书简体" charset="-122"/>
                          <a:cs typeface="方正北魏楷书简体" charset="-122"/>
                        </a:rPr>
                        <a:t>事业管理人员 、</a:t>
                      </a:r>
                      <a:r>
                        <a:rPr lang="en-US" sz="1800" kern="0">
                          <a:solidFill>
                            <a:srgbClr val="000000"/>
                          </a:solidFill>
                          <a:latin typeface="方正北魏楷书简体" charset="-122"/>
                          <a:ea typeface="方正北魏楷书简体" charset="-122"/>
                          <a:cs typeface="方正北魏楷书简体" charset="-122"/>
                        </a:rPr>
                        <a:t>4 </a:t>
                      </a:r>
                      <a:r>
                        <a:rPr lang="zh-CN" sz="1800" kern="0">
                          <a:solidFill>
                            <a:srgbClr val="000000"/>
                          </a:solidFill>
                          <a:latin typeface="方正北魏楷书简体" charset="-122"/>
                          <a:ea typeface="方正北魏楷书简体" charset="-122"/>
                          <a:cs typeface="方正北魏楷书简体" charset="-122"/>
                        </a:rPr>
                        <a:t>事业专业技术人员 和 人员状态为：</a:t>
                      </a:r>
                      <a:r>
                        <a:rPr lang="en-US" sz="1800" kern="0">
                          <a:solidFill>
                            <a:srgbClr val="000000"/>
                          </a:solidFill>
                          <a:latin typeface="方正北魏楷书简体" charset="-122"/>
                          <a:ea typeface="方正北魏楷书简体" charset="-122"/>
                          <a:cs typeface="方正北魏楷书简体" charset="-122"/>
                        </a:rPr>
                        <a:t> 3 </a:t>
                      </a:r>
                      <a:r>
                        <a:rPr lang="zh-CN" sz="1800" kern="0">
                          <a:solidFill>
                            <a:srgbClr val="000000"/>
                          </a:solidFill>
                          <a:latin typeface="方正北魏楷书简体" charset="-122"/>
                          <a:ea typeface="方正北魏楷书简体" charset="-122"/>
                          <a:cs typeface="方正北魏楷书简体" charset="-122"/>
                        </a:rPr>
                        <a:t>在职、</a:t>
                      </a:r>
                      <a:r>
                        <a:rPr lang="en-US" sz="1800" kern="0">
                          <a:solidFill>
                            <a:srgbClr val="000000"/>
                          </a:solidFill>
                          <a:latin typeface="方正北魏楷书简体" charset="-122"/>
                          <a:ea typeface="方正北魏楷书简体" charset="-122"/>
                          <a:cs typeface="方正北魏楷书简体" charset="-122"/>
                        </a:rPr>
                        <a:t>1 </a:t>
                      </a:r>
                      <a:r>
                        <a:rPr lang="zh-CN" sz="1800" kern="0">
                          <a:solidFill>
                            <a:srgbClr val="000000"/>
                          </a:solidFill>
                          <a:latin typeface="方正北魏楷书简体" charset="-122"/>
                          <a:ea typeface="方正北魏楷书简体" charset="-122"/>
                          <a:cs typeface="方正北魏楷书简体" charset="-122"/>
                        </a:rPr>
                        <a:t>离休、</a:t>
                      </a:r>
                      <a:r>
                        <a:rPr lang="en-US" sz="1800" kern="0">
                          <a:solidFill>
                            <a:srgbClr val="000000"/>
                          </a:solidFill>
                          <a:latin typeface="方正北魏楷书简体" charset="-122"/>
                          <a:ea typeface="方正北魏楷书简体" charset="-122"/>
                          <a:cs typeface="方正北魏楷书简体" charset="-122"/>
                        </a:rPr>
                        <a:t>2 </a:t>
                      </a:r>
                      <a:r>
                        <a:rPr lang="zh-CN" sz="1800" kern="0">
                          <a:solidFill>
                            <a:srgbClr val="000000"/>
                          </a:solidFill>
                          <a:latin typeface="方正北魏楷书简体" charset="-122"/>
                          <a:ea typeface="方正北魏楷书简体" charset="-122"/>
                          <a:cs typeface="方正北魏楷书简体" charset="-122"/>
                        </a:rPr>
                        <a:t>退休 时，此单元格必填</a:t>
                      </a:r>
                      <a:endParaRPr lang="zh-CN" sz="1800" kern="100">
                        <a:latin typeface="方正北魏楷书简体" charset="-122"/>
                        <a:ea typeface="方正北魏楷书简体" charset="-122"/>
                        <a:cs typeface="方正北魏楷书简体" charset="-122"/>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652">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25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工资薪级</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solidFill>
                          <a:srgbClr val="000000"/>
                        </a:solidFill>
                        <a:latin typeface="方正北魏楷书简体" charset="-122"/>
                        <a:ea typeface="方正北魏楷书简体" charset="-122"/>
                        <a:cs typeface="宋体" panose="02010600030101010101" pitchFamily="2" charset="-122"/>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800" u="sng" kern="100">
                          <a:solidFill>
                            <a:srgbClr val="0000FF"/>
                          </a:solidFill>
                          <a:latin typeface="方正北魏楷书简体" charset="-122"/>
                          <a:ea typeface="方正北魏楷书简体" charset="-122"/>
                          <a:cs typeface="方正北魏楷书简体" charset="-122"/>
                        </a:rPr>
                        <a:t>值域范围参考系统中“工资薪级”</a:t>
                      </a:r>
                      <a:r>
                        <a:rPr lang="zh-CN" sz="1800" u="sng" kern="100">
                          <a:solidFill>
                            <a:srgbClr val="0000FF"/>
                          </a:solidFill>
                          <a:latin typeface="方正北魏楷书简体" charset="-122"/>
                          <a:ea typeface="方正北魏楷书简体" charset="-122"/>
                          <a:cs typeface="方正北魏楷书简体" charset="-122"/>
                          <a:sym typeface="+mn-ea"/>
                        </a:rPr>
                        <a:t>选择项</a:t>
                      </a:r>
                      <a:r>
                        <a:rPr lang="zh-CN" sz="1800" u="sng" kern="100">
                          <a:solidFill>
                            <a:srgbClr val="0000FF"/>
                          </a:solidFill>
                          <a:latin typeface="方正北魏楷书简体" charset="-122"/>
                          <a:ea typeface="方正北魏楷书简体" charset="-122"/>
                          <a:cs typeface="方正北魏楷书简体" charset="-122"/>
                        </a:rPr>
                        <a:t>；</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0814">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26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ED7D31"/>
                          </a:solidFill>
                          <a:latin typeface="方正北魏楷书简体" charset="-122"/>
                          <a:ea typeface="方正北魏楷书简体" charset="-122"/>
                          <a:cs typeface="宋体" panose="02010600030101010101" pitchFamily="2" charset="-122"/>
                        </a:rPr>
                        <a:t>职务（岗位）工资</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条件必填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800" kern="0">
                          <a:solidFill>
                            <a:srgbClr val="000000"/>
                          </a:solidFill>
                          <a:latin typeface="方正北魏楷书简体" charset="-122"/>
                          <a:ea typeface="方正北魏楷书简体" charset="-122"/>
                          <a:cs typeface="方正北魏楷书简体" charset="-122"/>
                        </a:rPr>
                        <a:t>必须输入大于等于</a:t>
                      </a:r>
                      <a:r>
                        <a:rPr lang="en-US" sz="1800" kern="0">
                          <a:solidFill>
                            <a:srgbClr val="000000"/>
                          </a:solidFill>
                          <a:latin typeface="方正北魏楷书简体" charset="-122"/>
                          <a:ea typeface="方正北魏楷书简体" charset="-122"/>
                          <a:cs typeface="方正北魏楷书简体" charset="-122"/>
                        </a:rPr>
                        <a:t>0</a:t>
                      </a:r>
                      <a:r>
                        <a:rPr lang="zh-CN" sz="1800" kern="0">
                          <a:solidFill>
                            <a:srgbClr val="000000"/>
                          </a:solidFill>
                          <a:latin typeface="方正北魏楷书简体" charset="-122"/>
                          <a:ea typeface="方正北魏楷书简体" charset="-122"/>
                          <a:cs typeface="方正北魏楷书简体" charset="-122"/>
                        </a:rPr>
                        <a:t>的数值；</a:t>
                      </a:r>
                      <a:r>
                        <a:rPr lang="en-US" sz="1800" kern="0">
                          <a:solidFill>
                            <a:srgbClr val="000000"/>
                          </a:solidFill>
                          <a:latin typeface="方正北魏楷书简体" charset="-122"/>
                          <a:ea typeface="方正北魏楷书简体" charset="-122"/>
                          <a:cs typeface="方正北魏楷书简体" charset="-122"/>
                        </a:rPr>
                        <a:t/>
                      </a:r>
                      <a:br>
                        <a:rPr lang="en-US" sz="1800" kern="0">
                          <a:solidFill>
                            <a:srgbClr val="000000"/>
                          </a:solidFill>
                          <a:latin typeface="方正北魏楷书简体" charset="-122"/>
                          <a:ea typeface="方正北魏楷书简体" charset="-122"/>
                          <a:cs typeface="方正北魏楷书简体" charset="-122"/>
                        </a:rPr>
                      </a:br>
                      <a:r>
                        <a:rPr lang="zh-CN" sz="1800" kern="0">
                          <a:solidFill>
                            <a:srgbClr val="000000"/>
                          </a:solidFill>
                          <a:latin typeface="方正北魏楷书简体" charset="-122"/>
                          <a:ea typeface="方正北魏楷书简体" charset="-122"/>
                          <a:cs typeface="方正北魏楷书简体" charset="-122"/>
                        </a:rPr>
                        <a:t>人员状态为</a:t>
                      </a:r>
                      <a:r>
                        <a:rPr lang="en-US" sz="1800" kern="0">
                          <a:solidFill>
                            <a:srgbClr val="000000"/>
                          </a:solidFill>
                          <a:latin typeface="方正北魏楷书简体" charset="-122"/>
                          <a:ea typeface="方正北魏楷书简体" charset="-122"/>
                          <a:cs typeface="方正北魏楷书简体" charset="-122"/>
                        </a:rPr>
                        <a:t> 3 </a:t>
                      </a:r>
                      <a:r>
                        <a:rPr lang="zh-CN" sz="1800" kern="0">
                          <a:solidFill>
                            <a:srgbClr val="000000"/>
                          </a:solidFill>
                          <a:latin typeface="方正北魏楷书简体" charset="-122"/>
                          <a:ea typeface="方正北魏楷书简体" charset="-122"/>
                          <a:cs typeface="方正北魏楷书简体" charset="-122"/>
                        </a:rPr>
                        <a:t>在职 时 并且 人员身份为：</a:t>
                      </a:r>
                      <a:r>
                        <a:rPr lang="en-US" sz="1800" kern="0">
                          <a:solidFill>
                            <a:srgbClr val="000000"/>
                          </a:solidFill>
                          <a:latin typeface="方正北魏楷书简体" charset="-122"/>
                          <a:ea typeface="方正北魏楷书简体" charset="-122"/>
                          <a:cs typeface="方正北魏楷书简体" charset="-122"/>
                        </a:rPr>
                        <a:t>9 </a:t>
                      </a:r>
                      <a:r>
                        <a:rPr lang="zh-CN" sz="1800" kern="0">
                          <a:solidFill>
                            <a:srgbClr val="000000"/>
                          </a:solidFill>
                          <a:latin typeface="方正北魏楷书简体" charset="-122"/>
                          <a:ea typeface="方正北魏楷书简体" charset="-122"/>
                          <a:cs typeface="方正北魏楷书简体" charset="-122"/>
                        </a:rPr>
                        <a:t>其他人员</a:t>
                      </a:r>
                      <a:r>
                        <a:rPr lang="en-US" sz="1800" kern="0">
                          <a:solidFill>
                            <a:srgbClr val="000000"/>
                          </a:solidFill>
                          <a:latin typeface="方正北魏楷书简体" charset="-122"/>
                          <a:ea typeface="方正北魏楷书简体" charset="-122"/>
                          <a:cs typeface="方正北魏楷书简体" charset="-122"/>
                        </a:rPr>
                        <a:t>-91 </a:t>
                      </a:r>
                      <a:r>
                        <a:rPr lang="zh-CN" sz="1800" kern="0">
                          <a:solidFill>
                            <a:srgbClr val="000000"/>
                          </a:solidFill>
                          <a:latin typeface="方正北魏楷书简体" charset="-122"/>
                          <a:ea typeface="方正北魏楷书简体" charset="-122"/>
                          <a:cs typeface="方正北魏楷书简体" charset="-122"/>
                        </a:rPr>
                        <a:t>编外长聘人员、</a:t>
                      </a:r>
                      <a:r>
                        <a:rPr lang="en-US" sz="1800" kern="0">
                          <a:solidFill>
                            <a:srgbClr val="000000"/>
                          </a:solidFill>
                          <a:latin typeface="方正北魏楷书简体" charset="-122"/>
                          <a:ea typeface="方正北魏楷书简体" charset="-122"/>
                          <a:cs typeface="方正北魏楷书简体" charset="-122"/>
                        </a:rPr>
                        <a:t>9 </a:t>
                      </a:r>
                      <a:r>
                        <a:rPr lang="zh-CN" sz="1800" kern="0">
                          <a:solidFill>
                            <a:srgbClr val="000000"/>
                          </a:solidFill>
                          <a:latin typeface="方正北魏楷书简体" charset="-122"/>
                          <a:ea typeface="方正北魏楷书简体" charset="-122"/>
                          <a:cs typeface="方正北魏楷书简体" charset="-122"/>
                        </a:rPr>
                        <a:t>其他人员</a:t>
                      </a:r>
                      <a:r>
                        <a:rPr lang="en-US" sz="1800" kern="0">
                          <a:solidFill>
                            <a:srgbClr val="000000"/>
                          </a:solidFill>
                          <a:latin typeface="方正北魏楷书简体" charset="-122"/>
                          <a:ea typeface="方正北魏楷书简体" charset="-122"/>
                          <a:cs typeface="方正北魏楷书简体" charset="-122"/>
                        </a:rPr>
                        <a:t>-92 </a:t>
                      </a:r>
                      <a:r>
                        <a:rPr lang="zh-CN" sz="1800" kern="0">
                          <a:solidFill>
                            <a:srgbClr val="000000"/>
                          </a:solidFill>
                          <a:latin typeface="方正北魏楷书简体" charset="-122"/>
                          <a:ea typeface="方正北魏楷书简体" charset="-122"/>
                          <a:cs typeface="方正北魏楷书简体" charset="-122"/>
                        </a:rPr>
                        <a:t>遗属不需要填，其他情况单元格必填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3825">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27</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ED7D31"/>
                          </a:solidFill>
                          <a:latin typeface="方正北魏楷书简体" charset="-122"/>
                          <a:ea typeface="方正北魏楷书简体" charset="-122"/>
                          <a:cs typeface="宋体" panose="02010600030101010101" pitchFamily="2" charset="-122"/>
                        </a:rPr>
                        <a:t>级别（技术等级、薪级）工资</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条件必填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800" kern="0" dirty="0">
                          <a:solidFill>
                            <a:srgbClr val="000000"/>
                          </a:solidFill>
                          <a:latin typeface="方正北魏楷书简体" charset="-122"/>
                          <a:ea typeface="方正北魏楷书简体" charset="-122"/>
                          <a:cs typeface="方正北魏楷书简体" charset="-122"/>
                        </a:rPr>
                        <a:t>必须输入大于等于</a:t>
                      </a:r>
                      <a:r>
                        <a:rPr lang="en-US" sz="1800" kern="0" dirty="0">
                          <a:solidFill>
                            <a:srgbClr val="000000"/>
                          </a:solidFill>
                          <a:latin typeface="方正北魏楷书简体" charset="-122"/>
                          <a:ea typeface="方正北魏楷书简体" charset="-122"/>
                          <a:cs typeface="方正北魏楷书简体" charset="-122"/>
                        </a:rPr>
                        <a:t>0</a:t>
                      </a:r>
                      <a:r>
                        <a:rPr lang="zh-CN" sz="1800" kern="0" dirty="0">
                          <a:solidFill>
                            <a:srgbClr val="000000"/>
                          </a:solidFill>
                          <a:latin typeface="方正北魏楷书简体" charset="-122"/>
                          <a:ea typeface="方正北魏楷书简体" charset="-122"/>
                          <a:cs typeface="方正北魏楷书简体" charset="-122"/>
                        </a:rPr>
                        <a:t>的数值；</a:t>
                      </a:r>
                      <a:r>
                        <a:rPr lang="en-US" sz="1800" kern="0" dirty="0">
                          <a:solidFill>
                            <a:srgbClr val="000000"/>
                          </a:solidFill>
                          <a:latin typeface="方正北魏楷书简体" charset="-122"/>
                          <a:ea typeface="方正北魏楷书简体" charset="-122"/>
                          <a:cs typeface="方正北魏楷书简体" charset="-122"/>
                        </a:rPr>
                        <a:t/>
                      </a:r>
                      <a:br>
                        <a:rPr lang="en-US" sz="1800" kern="0" dirty="0">
                          <a:solidFill>
                            <a:srgbClr val="000000"/>
                          </a:solidFill>
                          <a:latin typeface="方正北魏楷书简体" charset="-122"/>
                          <a:ea typeface="方正北魏楷书简体" charset="-122"/>
                          <a:cs typeface="方正北魏楷书简体" charset="-122"/>
                        </a:rPr>
                      </a:br>
                      <a:r>
                        <a:rPr lang="zh-CN" sz="1800" kern="0" dirty="0">
                          <a:solidFill>
                            <a:srgbClr val="000000"/>
                          </a:solidFill>
                          <a:latin typeface="方正北魏楷书简体" charset="-122"/>
                          <a:ea typeface="方正北魏楷书简体" charset="-122"/>
                          <a:cs typeface="方正北魏楷书简体" charset="-122"/>
                        </a:rPr>
                        <a:t>人员状态为</a:t>
                      </a:r>
                      <a:r>
                        <a:rPr lang="en-US" sz="1800" kern="0" dirty="0">
                          <a:solidFill>
                            <a:srgbClr val="000000"/>
                          </a:solidFill>
                          <a:latin typeface="方正北魏楷书简体" charset="-122"/>
                          <a:ea typeface="方正北魏楷书简体" charset="-122"/>
                          <a:cs typeface="方正北魏楷书简体" charset="-122"/>
                        </a:rPr>
                        <a:t> 3 </a:t>
                      </a:r>
                      <a:r>
                        <a:rPr lang="zh-CN" sz="1800" kern="0" dirty="0">
                          <a:solidFill>
                            <a:srgbClr val="000000"/>
                          </a:solidFill>
                          <a:latin typeface="方正北魏楷书简体" charset="-122"/>
                          <a:ea typeface="方正北魏楷书简体" charset="-122"/>
                          <a:cs typeface="方正北魏楷书简体" charset="-122"/>
                        </a:rPr>
                        <a:t>在职 时 并且 人员身份为：</a:t>
                      </a:r>
                      <a:r>
                        <a:rPr lang="en-US" sz="1800" kern="0" dirty="0">
                          <a:solidFill>
                            <a:srgbClr val="000000"/>
                          </a:solidFill>
                          <a:latin typeface="方正北魏楷书简体" charset="-122"/>
                          <a:ea typeface="方正北魏楷书简体" charset="-122"/>
                          <a:cs typeface="方正北魏楷书简体" charset="-122"/>
                        </a:rPr>
                        <a:t>9 </a:t>
                      </a:r>
                      <a:r>
                        <a:rPr lang="zh-CN" sz="1800" kern="0" dirty="0">
                          <a:solidFill>
                            <a:srgbClr val="000000"/>
                          </a:solidFill>
                          <a:latin typeface="方正北魏楷书简体" charset="-122"/>
                          <a:ea typeface="方正北魏楷书简体" charset="-122"/>
                          <a:cs typeface="方正北魏楷书简体" charset="-122"/>
                        </a:rPr>
                        <a:t>其他人员</a:t>
                      </a:r>
                      <a:r>
                        <a:rPr lang="en-US" sz="1800" kern="0" dirty="0">
                          <a:solidFill>
                            <a:srgbClr val="000000"/>
                          </a:solidFill>
                          <a:latin typeface="方正北魏楷书简体" charset="-122"/>
                          <a:ea typeface="方正北魏楷书简体" charset="-122"/>
                          <a:cs typeface="方正北魏楷书简体" charset="-122"/>
                        </a:rPr>
                        <a:t>-91 </a:t>
                      </a:r>
                      <a:r>
                        <a:rPr lang="zh-CN" sz="1800" kern="0" dirty="0">
                          <a:solidFill>
                            <a:srgbClr val="000000"/>
                          </a:solidFill>
                          <a:latin typeface="方正北魏楷书简体" charset="-122"/>
                          <a:ea typeface="方正北魏楷书简体" charset="-122"/>
                          <a:cs typeface="方正北魏楷书简体" charset="-122"/>
                        </a:rPr>
                        <a:t>编外长聘人员、</a:t>
                      </a:r>
                      <a:r>
                        <a:rPr lang="en-US" sz="1800" kern="0" dirty="0">
                          <a:solidFill>
                            <a:srgbClr val="000000"/>
                          </a:solidFill>
                          <a:latin typeface="方正北魏楷书简体" charset="-122"/>
                          <a:ea typeface="方正北魏楷书简体" charset="-122"/>
                          <a:cs typeface="方正北魏楷书简体" charset="-122"/>
                        </a:rPr>
                        <a:t>9 </a:t>
                      </a:r>
                      <a:r>
                        <a:rPr lang="zh-CN" sz="1800" kern="0" dirty="0">
                          <a:solidFill>
                            <a:srgbClr val="000000"/>
                          </a:solidFill>
                          <a:latin typeface="方正北魏楷书简体" charset="-122"/>
                          <a:ea typeface="方正北魏楷书简体" charset="-122"/>
                          <a:cs typeface="方正北魏楷书简体" charset="-122"/>
                        </a:rPr>
                        <a:t>其他人员</a:t>
                      </a:r>
                      <a:r>
                        <a:rPr lang="en-US" sz="1800" kern="0" dirty="0">
                          <a:solidFill>
                            <a:srgbClr val="000000"/>
                          </a:solidFill>
                          <a:latin typeface="方正北魏楷书简体" charset="-122"/>
                          <a:ea typeface="方正北魏楷书简体" charset="-122"/>
                          <a:cs typeface="方正北魏楷书简体" charset="-122"/>
                        </a:rPr>
                        <a:t>-92 </a:t>
                      </a:r>
                      <a:r>
                        <a:rPr lang="zh-CN" sz="1800" kern="0" dirty="0">
                          <a:solidFill>
                            <a:srgbClr val="000000"/>
                          </a:solidFill>
                          <a:latin typeface="方正北魏楷书简体" charset="-122"/>
                          <a:ea typeface="方正北魏楷书简体" charset="-122"/>
                          <a:cs typeface="方正北魏楷书简体" charset="-122"/>
                        </a:rPr>
                        <a:t>遗属不需要填，其他情况单元格必填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人员信息</a:t>
            </a:r>
            <a:r>
              <a:rPr kumimoji="0" lang="en-US" altLang="zh-CN"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维护补充</a:t>
            </a:r>
          </a:p>
        </p:txBody>
      </p:sp>
      <p:graphicFrame>
        <p:nvGraphicFramePr>
          <p:cNvPr id="5" name="表格 4"/>
          <p:cNvGraphicFramePr>
            <a:graphicFrameLocks noGrp="1"/>
          </p:cNvGraphicFramePr>
          <p:nvPr/>
        </p:nvGraphicFramePr>
        <p:xfrm>
          <a:off x="874713" y="1236663"/>
          <a:ext cx="10029825" cy="5118100"/>
        </p:xfrm>
        <a:graphic>
          <a:graphicData uri="http://schemas.openxmlformats.org/drawingml/2006/table">
            <a:tbl>
              <a:tblPr/>
              <a:tblGrid>
                <a:gridCol w="719722"/>
                <a:gridCol w="2297430"/>
                <a:gridCol w="1260475"/>
                <a:gridCol w="5752643"/>
              </a:tblGrid>
              <a:tr h="1291549">
                <a:tc>
                  <a:txBody>
                    <a:bodyPr/>
                    <a:lstStyle/>
                    <a:p>
                      <a:pPr algn="ctr" fontAlgn="ctr">
                        <a:spcAft>
                          <a:spcPts val="0"/>
                        </a:spcAft>
                      </a:pPr>
                      <a:r>
                        <a:rPr lang="en-US" sz="1800" kern="100">
                          <a:solidFill>
                            <a:srgbClr val="000000"/>
                          </a:solidFill>
                          <a:latin typeface="方正北魏楷书简体" charset="-122"/>
                          <a:ea typeface="方正北魏楷书简体" charset="-122"/>
                          <a:cs typeface="宋体" panose="02010600030101010101" pitchFamily="2" charset="-122"/>
                        </a:rPr>
                        <a:t>39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ED7D31"/>
                          </a:solidFill>
                          <a:latin typeface="方正北魏楷书简体" charset="-122"/>
                          <a:ea typeface="方正北魏楷书简体" charset="-122"/>
                          <a:cs typeface="宋体" panose="02010600030101010101" pitchFamily="2" charset="-122"/>
                        </a:rPr>
                        <a:t>离退休时间</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条件必填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800" kern="0">
                          <a:solidFill>
                            <a:srgbClr val="000000"/>
                          </a:solidFill>
                          <a:latin typeface="方正北魏楷书简体" charset="-122"/>
                          <a:ea typeface="方正北魏楷书简体" charset="-122"/>
                          <a:cs typeface="方正北魏楷书简体" charset="-122"/>
                        </a:rPr>
                        <a:t>格式 </a:t>
                      </a:r>
                      <a:r>
                        <a:rPr lang="en-US" sz="1800" kern="0">
                          <a:solidFill>
                            <a:srgbClr val="FF0000"/>
                          </a:solidFill>
                          <a:latin typeface="方正北魏楷书简体" charset="-122"/>
                          <a:ea typeface="方正北魏楷书简体" charset="-122"/>
                          <a:cs typeface="方正北魏楷书简体" charset="-122"/>
                        </a:rPr>
                        <a:t>yyyy-MM-dd</a:t>
                      </a:r>
                      <a:r>
                        <a:rPr lang="en-US" sz="1800" kern="0">
                          <a:solidFill>
                            <a:srgbClr val="000000"/>
                          </a:solidFill>
                          <a:latin typeface="方正北魏楷书简体" charset="-122"/>
                          <a:ea typeface="方正北魏楷书简体" charset="-122"/>
                          <a:cs typeface="方正北魏楷书简体" charset="-122"/>
                        </a:rPr>
                        <a:t> </a:t>
                      </a:r>
                      <a:r>
                        <a:rPr lang="zh-CN" sz="1800" kern="0">
                          <a:solidFill>
                            <a:srgbClr val="000000"/>
                          </a:solidFill>
                          <a:latin typeface="方正北魏楷书简体" charset="-122"/>
                          <a:ea typeface="方正北魏楷书简体" charset="-122"/>
                          <a:cs typeface="方正北魏楷书简体" charset="-122"/>
                        </a:rPr>
                        <a:t>；</a:t>
                      </a:r>
                      <a:r>
                        <a:rPr lang="en-US" sz="1800" kern="0">
                          <a:solidFill>
                            <a:srgbClr val="000000"/>
                          </a:solidFill>
                          <a:latin typeface="方正北魏楷书简体" charset="-122"/>
                          <a:ea typeface="方正北魏楷书简体" charset="-122"/>
                          <a:cs typeface="方正北魏楷书简体" charset="-122"/>
                        </a:rPr>
                        <a:t/>
                      </a:r>
                      <a:br>
                        <a:rPr lang="en-US" sz="1800" kern="0">
                          <a:solidFill>
                            <a:srgbClr val="000000"/>
                          </a:solidFill>
                          <a:latin typeface="方正北魏楷书简体" charset="-122"/>
                          <a:ea typeface="方正北魏楷书简体" charset="-122"/>
                          <a:cs typeface="方正北魏楷书简体" charset="-122"/>
                        </a:rPr>
                      </a:br>
                      <a:r>
                        <a:rPr lang="zh-CN" sz="1800" kern="0">
                          <a:solidFill>
                            <a:srgbClr val="000000"/>
                          </a:solidFill>
                          <a:latin typeface="方正北魏楷书简体" charset="-122"/>
                          <a:ea typeface="方正北魏楷书简体" charset="-122"/>
                          <a:cs typeface="方正北魏楷书简体" charset="-122"/>
                        </a:rPr>
                        <a:t>需满足：人员状态为“退休”、“离休”时必填，并且 离退休时间 大于 参加工作时间</a:t>
                      </a:r>
                      <a:endParaRPr lang="zh-CN" sz="1800" kern="0">
                        <a:latin typeface="方正北魏楷书简体" charset="-122"/>
                        <a:ea typeface="方正北魏楷书简体" charset="-122"/>
                        <a:cs typeface="方正北魏楷书简体" charset="-122"/>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066">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40</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ED7D31"/>
                          </a:solidFill>
                          <a:latin typeface="方正北魏楷书简体" charset="-122"/>
                          <a:ea typeface="方正北魏楷书简体" charset="-122"/>
                          <a:cs typeface="宋体" panose="02010600030101010101" pitchFamily="2" charset="-122"/>
                        </a:rPr>
                        <a:t>绩效工资</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条件必填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800" kern="0">
                          <a:solidFill>
                            <a:srgbClr val="000000"/>
                          </a:solidFill>
                          <a:latin typeface="方正北魏楷书简体" charset="-122"/>
                          <a:ea typeface="方正北魏楷书简体" charset="-122"/>
                          <a:cs typeface="方正北魏楷书简体" charset="-122"/>
                        </a:rPr>
                        <a:t>大于等于</a:t>
                      </a:r>
                      <a:r>
                        <a:rPr lang="en-US" sz="1800" kern="0">
                          <a:solidFill>
                            <a:srgbClr val="000000"/>
                          </a:solidFill>
                          <a:latin typeface="方正北魏楷书简体" charset="-122"/>
                          <a:ea typeface="方正北魏楷书简体" charset="-122"/>
                          <a:cs typeface="方正北魏楷书简体" charset="-122"/>
                        </a:rPr>
                        <a:t>0</a:t>
                      </a:r>
                      <a:r>
                        <a:rPr lang="zh-CN" sz="1800" kern="0">
                          <a:solidFill>
                            <a:srgbClr val="000000"/>
                          </a:solidFill>
                          <a:latin typeface="方正北魏楷书简体" charset="-122"/>
                          <a:ea typeface="方正北魏楷书简体" charset="-122"/>
                          <a:cs typeface="方正北魏楷书简体" charset="-122"/>
                        </a:rPr>
                        <a:t>的数值；</a:t>
                      </a:r>
                      <a:r>
                        <a:rPr lang="en-US" sz="1800" kern="0">
                          <a:solidFill>
                            <a:srgbClr val="000000"/>
                          </a:solidFill>
                          <a:latin typeface="方正北魏楷书简体" charset="-122"/>
                          <a:ea typeface="方正北魏楷书简体" charset="-122"/>
                          <a:cs typeface="方正北魏楷书简体" charset="-122"/>
                        </a:rPr>
                        <a:t/>
                      </a:r>
                      <a:br>
                        <a:rPr lang="en-US" sz="1800" kern="0">
                          <a:solidFill>
                            <a:srgbClr val="000000"/>
                          </a:solidFill>
                          <a:latin typeface="方正北魏楷书简体" charset="-122"/>
                          <a:ea typeface="方正北魏楷书简体" charset="-122"/>
                          <a:cs typeface="方正北魏楷书简体" charset="-122"/>
                        </a:rPr>
                      </a:br>
                      <a:r>
                        <a:rPr lang="zh-CN" sz="1800" kern="0">
                          <a:solidFill>
                            <a:srgbClr val="000000"/>
                          </a:solidFill>
                          <a:latin typeface="方正北魏楷书简体" charset="-122"/>
                          <a:ea typeface="方正北魏楷书简体" charset="-122"/>
                          <a:cs typeface="方正北魏楷书简体" charset="-122"/>
                        </a:rPr>
                        <a:t>人员身份为：</a:t>
                      </a:r>
                      <a:r>
                        <a:rPr lang="en-US" sz="1800" kern="0">
                          <a:solidFill>
                            <a:srgbClr val="000000"/>
                          </a:solidFill>
                          <a:latin typeface="方正北魏楷书简体" charset="-122"/>
                          <a:ea typeface="方正北魏楷书简体" charset="-122"/>
                          <a:cs typeface="方正北魏楷书简体" charset="-122"/>
                        </a:rPr>
                        <a:t>3 </a:t>
                      </a:r>
                      <a:r>
                        <a:rPr lang="zh-CN" sz="1800" kern="0">
                          <a:solidFill>
                            <a:srgbClr val="000000"/>
                          </a:solidFill>
                          <a:latin typeface="方正北魏楷书简体" charset="-122"/>
                          <a:ea typeface="方正北魏楷书简体" charset="-122"/>
                          <a:cs typeface="方正北魏楷书简体" charset="-122"/>
                        </a:rPr>
                        <a:t>事业管理人员 、</a:t>
                      </a:r>
                      <a:r>
                        <a:rPr lang="en-US" sz="1800" kern="0">
                          <a:solidFill>
                            <a:srgbClr val="000000"/>
                          </a:solidFill>
                          <a:latin typeface="方正北魏楷书简体" charset="-122"/>
                          <a:ea typeface="方正北魏楷书简体" charset="-122"/>
                          <a:cs typeface="方正北魏楷书简体" charset="-122"/>
                        </a:rPr>
                        <a:t>4 </a:t>
                      </a:r>
                      <a:r>
                        <a:rPr lang="zh-CN" sz="1800" kern="0">
                          <a:solidFill>
                            <a:srgbClr val="000000"/>
                          </a:solidFill>
                          <a:latin typeface="方正北魏楷书简体" charset="-122"/>
                          <a:ea typeface="方正北魏楷书简体" charset="-122"/>
                          <a:cs typeface="方正北魏楷书简体" charset="-122"/>
                        </a:rPr>
                        <a:t>事业专业技术人员时和“在职”状态必填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516">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41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ED7D31"/>
                          </a:solidFill>
                          <a:latin typeface="方正北魏楷书简体" charset="-122"/>
                          <a:ea typeface="方正北魏楷书简体" charset="-122"/>
                          <a:cs typeface="宋体" panose="02010600030101010101" pitchFamily="2" charset="-122"/>
                        </a:rPr>
                        <a:t>离休费</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条件必填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800" kern="0">
                          <a:solidFill>
                            <a:srgbClr val="000000"/>
                          </a:solidFill>
                          <a:latin typeface="方正北魏楷书简体" charset="-122"/>
                          <a:ea typeface="方正北魏楷书简体" charset="-122"/>
                          <a:cs typeface="方正北魏楷书简体" charset="-122"/>
                        </a:rPr>
                        <a:t>大于等于</a:t>
                      </a:r>
                      <a:r>
                        <a:rPr lang="en-US" sz="1800" kern="0">
                          <a:solidFill>
                            <a:srgbClr val="000000"/>
                          </a:solidFill>
                          <a:latin typeface="方正北魏楷书简体" charset="-122"/>
                          <a:ea typeface="方正北魏楷书简体" charset="-122"/>
                          <a:cs typeface="方正北魏楷书简体" charset="-122"/>
                        </a:rPr>
                        <a:t>0</a:t>
                      </a:r>
                      <a:r>
                        <a:rPr lang="zh-CN" sz="1800" kern="0">
                          <a:solidFill>
                            <a:srgbClr val="000000"/>
                          </a:solidFill>
                          <a:latin typeface="方正北魏楷书简体" charset="-122"/>
                          <a:ea typeface="方正北魏楷书简体" charset="-122"/>
                          <a:cs typeface="方正北魏楷书简体" charset="-122"/>
                        </a:rPr>
                        <a:t>的数值；</a:t>
                      </a:r>
                      <a:r>
                        <a:rPr lang="en-US" sz="1800" kern="0">
                          <a:solidFill>
                            <a:srgbClr val="000000"/>
                          </a:solidFill>
                          <a:latin typeface="方正北魏楷书简体" charset="-122"/>
                          <a:ea typeface="方正北魏楷书简体" charset="-122"/>
                          <a:cs typeface="方正北魏楷书简体" charset="-122"/>
                        </a:rPr>
                        <a:t/>
                      </a:r>
                      <a:br>
                        <a:rPr lang="en-US" sz="1800" kern="0">
                          <a:solidFill>
                            <a:srgbClr val="000000"/>
                          </a:solidFill>
                          <a:latin typeface="方正北魏楷书简体" charset="-122"/>
                          <a:ea typeface="方正北魏楷书简体" charset="-122"/>
                          <a:cs typeface="方正北魏楷书简体" charset="-122"/>
                        </a:rPr>
                      </a:br>
                      <a:r>
                        <a:rPr lang="zh-CN" sz="1800" kern="0">
                          <a:solidFill>
                            <a:srgbClr val="000000"/>
                          </a:solidFill>
                          <a:latin typeface="方正北魏楷书简体" charset="-122"/>
                          <a:ea typeface="方正北魏楷书简体" charset="-122"/>
                          <a:cs typeface="方正北魏楷书简体" charset="-122"/>
                        </a:rPr>
                        <a:t>人员状态为“离休”时必填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516">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42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ED7D31"/>
                          </a:solidFill>
                          <a:latin typeface="方正北魏楷书简体" charset="-122"/>
                          <a:ea typeface="方正北魏楷书简体" charset="-122"/>
                          <a:cs typeface="宋体" panose="02010600030101010101" pitchFamily="2" charset="-122"/>
                        </a:rPr>
                        <a:t>退休费</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条件必填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800" kern="0">
                          <a:solidFill>
                            <a:srgbClr val="000000"/>
                          </a:solidFill>
                          <a:latin typeface="方正北魏楷书简体" charset="-122"/>
                          <a:ea typeface="方正北魏楷书简体" charset="-122"/>
                          <a:cs typeface="方正北魏楷书简体" charset="-122"/>
                        </a:rPr>
                        <a:t>大于等于</a:t>
                      </a:r>
                      <a:r>
                        <a:rPr lang="en-US" sz="1800" kern="0">
                          <a:solidFill>
                            <a:srgbClr val="000000"/>
                          </a:solidFill>
                          <a:latin typeface="方正北魏楷书简体" charset="-122"/>
                          <a:ea typeface="方正北魏楷书简体" charset="-122"/>
                          <a:cs typeface="方正北魏楷书简体" charset="-122"/>
                        </a:rPr>
                        <a:t>0</a:t>
                      </a:r>
                      <a:r>
                        <a:rPr lang="zh-CN" sz="1800" kern="0">
                          <a:solidFill>
                            <a:srgbClr val="000000"/>
                          </a:solidFill>
                          <a:latin typeface="方正北魏楷书简体" charset="-122"/>
                          <a:ea typeface="方正北魏楷书简体" charset="-122"/>
                          <a:cs typeface="方正北魏楷书简体" charset="-122"/>
                        </a:rPr>
                        <a:t>的数值；</a:t>
                      </a:r>
                      <a:r>
                        <a:rPr lang="en-US" sz="1800" kern="0">
                          <a:solidFill>
                            <a:srgbClr val="000000"/>
                          </a:solidFill>
                          <a:latin typeface="方正北魏楷书简体" charset="-122"/>
                          <a:ea typeface="方正北魏楷书简体" charset="-122"/>
                          <a:cs typeface="方正北魏楷书简体" charset="-122"/>
                        </a:rPr>
                        <a:t/>
                      </a:r>
                      <a:br>
                        <a:rPr lang="en-US" sz="1800" kern="0">
                          <a:solidFill>
                            <a:srgbClr val="000000"/>
                          </a:solidFill>
                          <a:latin typeface="方正北魏楷书简体" charset="-122"/>
                          <a:ea typeface="方正北魏楷书简体" charset="-122"/>
                          <a:cs typeface="方正北魏楷书简体" charset="-122"/>
                        </a:rPr>
                      </a:br>
                      <a:r>
                        <a:rPr lang="zh-CN" sz="1800" kern="0">
                          <a:solidFill>
                            <a:srgbClr val="000000"/>
                          </a:solidFill>
                          <a:latin typeface="方正北魏楷书简体" charset="-122"/>
                          <a:ea typeface="方正北魏楷书简体" charset="-122"/>
                          <a:cs typeface="方正北魏楷书简体" charset="-122"/>
                        </a:rPr>
                        <a:t>人员状态为“退休”时必填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34">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43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人员经费保障方式</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en-US" sz="1800" u="sng" kern="100">
                          <a:solidFill>
                            <a:srgbClr val="0000FF"/>
                          </a:solidFill>
                          <a:latin typeface="方正北魏楷书简体" charset="-122"/>
                          <a:ea typeface="方正北魏楷书简体" charset="-122"/>
                          <a:cs typeface="方正北魏楷书简体" charset="-122"/>
                          <a:hlinkClick r:id="rId3" action="ppaction://hlinkfile"/>
                        </a:rPr>
                        <a:t>值域范围参考</a:t>
                      </a:r>
                      <a:r>
                        <a:rPr lang="zh-CN" altLang="en-US" sz="1800" u="sng" kern="100">
                          <a:solidFill>
                            <a:srgbClr val="0000FF"/>
                          </a:solidFill>
                          <a:latin typeface="方正北魏楷书简体" charset="-122"/>
                          <a:ea typeface="方正北魏楷书简体" charset="-122"/>
                          <a:cs typeface="方正北魏楷书简体" charset="-122"/>
                          <a:hlinkClick r:id="rId4" action="ppaction://hlinkfile"/>
                        </a:rPr>
                        <a:t>系统中</a:t>
                      </a:r>
                      <a:r>
                        <a:rPr lang="en-US" sz="1800" u="sng" kern="100">
                          <a:solidFill>
                            <a:srgbClr val="0000FF"/>
                          </a:solidFill>
                          <a:latin typeface="方正北魏楷书简体" charset="-122"/>
                          <a:ea typeface="方正北魏楷书简体" charset="-122"/>
                          <a:cs typeface="方正北魏楷书简体" charset="-122"/>
                          <a:hlinkClick r:id="rId5" action="ppaction://hlinkfile"/>
                        </a:rPr>
                        <a:t>“人员经费保障方式”</a:t>
                      </a:r>
                      <a:r>
                        <a:rPr lang="zh-CN" altLang="en-US" sz="1800" u="sng" kern="100">
                          <a:solidFill>
                            <a:srgbClr val="0000FF"/>
                          </a:solidFill>
                          <a:latin typeface="方正北魏楷书简体" charset="-122"/>
                          <a:ea typeface="方正北魏楷书简体" charset="-122"/>
                          <a:cs typeface="方正北魏楷书简体" charset="-122"/>
                          <a:hlinkClick r:id="rId6" action="ppaction://hlinkfile"/>
                        </a:rPr>
                        <a:t>选择项</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056">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44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ED7D31"/>
                          </a:solidFill>
                          <a:latin typeface="方正北魏楷书简体" charset="-122"/>
                          <a:ea typeface="方正北魏楷书简体" charset="-122"/>
                          <a:cs typeface="宋体" panose="02010600030101010101" pitchFamily="2" charset="-122"/>
                        </a:rPr>
                        <a:t>工资关系所在单位</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条件必填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sz="1800" kern="0">
                          <a:solidFill>
                            <a:srgbClr val="000000"/>
                          </a:solidFill>
                          <a:latin typeface="方正北魏楷书简体" charset="-122"/>
                          <a:ea typeface="方正北魏楷书简体" charset="-122"/>
                          <a:cs typeface="方正北魏楷书简体" charset="-122"/>
                        </a:rPr>
                        <a:t>当「</a:t>
                      </a:r>
                      <a:r>
                        <a:rPr lang="zh-CN" sz="1800" kern="0">
                          <a:solidFill>
                            <a:srgbClr val="FF0000"/>
                          </a:solidFill>
                          <a:latin typeface="方正北魏楷书简体" charset="-122"/>
                          <a:ea typeface="方正北魏楷书简体" charset="-122"/>
                          <a:cs typeface="方正北魏楷书简体" charset="-122"/>
                        </a:rPr>
                        <a:t>工资统发</a:t>
                      </a:r>
                      <a:r>
                        <a:rPr lang="zh-CN" sz="1800" kern="0">
                          <a:solidFill>
                            <a:srgbClr val="000000"/>
                          </a:solidFill>
                          <a:latin typeface="方正北魏楷书简体" charset="-122"/>
                          <a:ea typeface="方正北魏楷书简体" charset="-122"/>
                          <a:cs typeface="方正北魏楷书简体" charset="-122"/>
                        </a:rPr>
                        <a:t>」选择”</a:t>
                      </a:r>
                      <a:r>
                        <a:rPr lang="zh-CN" sz="1800" kern="0">
                          <a:solidFill>
                            <a:srgbClr val="FF0000"/>
                          </a:solidFill>
                          <a:latin typeface="方正北魏楷书简体" charset="-122"/>
                          <a:ea typeface="方正北魏楷书简体" charset="-122"/>
                          <a:cs typeface="方正北魏楷书简体" charset="-122"/>
                        </a:rPr>
                        <a:t>是</a:t>
                      </a:r>
                      <a:r>
                        <a:rPr lang="zh-CN" sz="1800" kern="0">
                          <a:solidFill>
                            <a:srgbClr val="000000"/>
                          </a:solidFill>
                          <a:latin typeface="方正北魏楷书简体" charset="-122"/>
                          <a:ea typeface="方正北魏楷书简体" charset="-122"/>
                          <a:cs typeface="方正北魏楷书简体" charset="-122"/>
                        </a:rPr>
                        <a:t>“时必填</a:t>
                      </a:r>
                      <a:endParaRPr lang="zh-CN" sz="1800" kern="0">
                        <a:latin typeface="方正北魏楷书简体" charset="-122"/>
                        <a:ea typeface="方正北魏楷书简体" charset="-122"/>
                        <a:cs typeface="方正北魏楷书简体" charset="-122"/>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13">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45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工资卡卡号</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solidFill>
                          <a:srgbClr val="000000"/>
                        </a:solidFill>
                        <a:latin typeface="方正北魏楷书简体" charset="-122"/>
                        <a:ea typeface="方正北魏楷书简体" charset="-122"/>
                        <a:cs typeface="宋体" panose="02010600030101010101" pitchFamily="2" charset="-122"/>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813">
                <a:tc>
                  <a:txBody>
                    <a:bodyPr/>
                    <a:lstStyle/>
                    <a:p>
                      <a:pPr algn="ctr" fontAlgn="ctr">
                        <a:spcAft>
                          <a:spcPts val="0"/>
                        </a:spcAft>
                      </a:pPr>
                      <a:r>
                        <a:rPr lang="en-US" sz="1800" kern="0">
                          <a:solidFill>
                            <a:srgbClr val="000000"/>
                          </a:solidFill>
                          <a:latin typeface="方正北魏楷书简体" charset="-122"/>
                          <a:ea typeface="方正北魏楷书简体" charset="-122"/>
                          <a:cs typeface="宋体" panose="02010600030101010101" pitchFamily="2" charset="-122"/>
                        </a:rPr>
                        <a:t>46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b="1" kern="0">
                          <a:solidFill>
                            <a:srgbClr val="FF0000"/>
                          </a:solidFill>
                          <a:latin typeface="方正北魏楷书简体" charset="-122"/>
                          <a:ea typeface="方正北魏楷书简体" charset="-122"/>
                          <a:cs typeface="宋体" panose="02010600030101010101" pitchFamily="2" charset="-122"/>
                        </a:rPr>
                        <a:t>工资卡开户银行</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a:solidFill>
                            <a:srgbClr val="000000"/>
                          </a:solidFill>
                          <a:latin typeface="方正北魏楷书简体" charset="-122"/>
                          <a:ea typeface="方正北魏楷书简体" charset="-122"/>
                          <a:cs typeface="宋体" panose="02010600030101010101" pitchFamily="2" charset="-122"/>
                        </a:rPr>
                        <a:t>必填</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dirty="0">
                        <a:solidFill>
                          <a:srgbClr val="000000"/>
                        </a:solidFill>
                        <a:latin typeface="方正北魏楷书简体" charset="-122"/>
                        <a:ea typeface="方正北魏楷书简体" charset="-122"/>
                        <a:cs typeface="宋体" panose="02010600030101010101" pitchFamily="2" charset="-122"/>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人员</a:t>
            </a: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信息维护界面</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pic>
        <p:nvPicPr>
          <p:cNvPr id="36866" name="图片 4"/>
          <p:cNvPicPr>
            <a:picLocks noChangeAspect="1"/>
          </p:cNvPicPr>
          <p:nvPr/>
        </p:nvPicPr>
        <p:blipFill>
          <a:blip r:embed="rId3" cstate="print"/>
          <a:srcRect l="-20" t="9193" b="5391"/>
          <a:stretch>
            <a:fillRect/>
          </a:stretch>
        </p:blipFill>
        <p:spPr>
          <a:xfrm>
            <a:off x="833438" y="1200150"/>
            <a:ext cx="10496550" cy="5038725"/>
          </a:xfrm>
          <a:prstGeom prst="rect">
            <a:avLst/>
          </a:prstGeom>
          <a:noFill/>
          <a:ln w="9525">
            <a:no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7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人员信息导入</a:t>
            </a:r>
          </a:p>
        </p:txBody>
      </p:sp>
      <p:graphicFrame>
        <p:nvGraphicFramePr>
          <p:cNvPr id="38914" name="Object 1"/>
          <p:cNvGraphicFramePr>
            <a:graphicFrameLocks/>
          </p:cNvGraphicFramePr>
          <p:nvPr/>
        </p:nvGraphicFramePr>
        <p:xfrm>
          <a:off x="833438" y="1139825"/>
          <a:ext cx="2074862" cy="5073650"/>
        </p:xfrm>
        <a:graphic>
          <a:graphicData uri="http://schemas.openxmlformats.org/presentationml/2006/ole">
            <p:oleObj spid="_x0000_s3076" r:id="rId4" imgW="2095679" imgH="5095836" progId="Visio.Drawing.15">
              <p:embed/>
            </p:oleObj>
          </a:graphicData>
        </a:graphic>
      </p:graphicFrame>
      <p:pic>
        <p:nvPicPr>
          <p:cNvPr id="10" name="图片 9"/>
          <p:cNvPicPr>
            <a:picLocks noChangeAspect="1"/>
          </p:cNvPicPr>
          <p:nvPr/>
        </p:nvPicPr>
        <p:blipFill>
          <a:blip r:embed="rId5" cstate="print"/>
          <a:srcRect l="298" t="14272" b="5200"/>
          <a:stretch>
            <a:fillRect/>
          </a:stretch>
        </p:blipFill>
        <p:spPr>
          <a:xfrm>
            <a:off x="3106738" y="1139825"/>
            <a:ext cx="8758237" cy="3976688"/>
          </a:xfrm>
          <a:prstGeom prst="rect">
            <a:avLst/>
          </a:prstGeom>
          <a:noFill/>
          <a:ln w="9525">
            <a:noFill/>
          </a:ln>
        </p:spPr>
      </p:pic>
      <p:sp>
        <p:nvSpPr>
          <p:cNvPr id="11" name="矩形 10"/>
          <p:cNvSpPr/>
          <p:nvPr/>
        </p:nvSpPr>
        <p:spPr>
          <a:xfrm>
            <a:off x="9550400" y="1428750"/>
            <a:ext cx="509588" cy="357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11"/>
          <p:cNvSpPr/>
          <p:nvPr/>
        </p:nvSpPr>
        <p:spPr>
          <a:xfrm>
            <a:off x="3106738" y="4759325"/>
            <a:ext cx="1512888" cy="357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矩形 12"/>
          <p:cNvSpPr/>
          <p:nvPr/>
        </p:nvSpPr>
        <p:spPr>
          <a:xfrm>
            <a:off x="8369300" y="1428750"/>
            <a:ext cx="523875" cy="357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4" name="直接箭头连接符 13"/>
          <p:cNvCxnSpPr/>
          <p:nvPr/>
        </p:nvCxnSpPr>
        <p:spPr>
          <a:xfrm flipH="1">
            <a:off x="4606925" y="1800225"/>
            <a:ext cx="4919663" cy="2981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3122613" y="1771650"/>
            <a:ext cx="5249863" cy="299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6" cstate="print"/>
          <a:srcRect t="3941" b="5417"/>
          <a:stretch>
            <a:fillRect/>
          </a:stretch>
        </p:blipFill>
        <p:spPr>
          <a:xfrm>
            <a:off x="3106738" y="1541463"/>
            <a:ext cx="8742362" cy="4454525"/>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grpId="0" nodeType="clickEffect">
                                  <p:stCondLst>
                                    <p:cond delay="0"/>
                                  </p:stCondLst>
                                  <p:childTnLst>
                                    <p:set>
                                      <p:cBhvr>
                                        <p:cTn id="12" dur="2000" fill="hold">
                                          <p:stCondLst>
                                            <p:cond delay="0"/>
                                          </p:stCondLst>
                                        </p:cTn>
                                        <p:tgtEl>
                                          <p:spTgt spid="11"/>
                                        </p:tgtEl>
                                        <p:attrNameLst>
                                          <p:attrName>style.visibility</p:attrName>
                                        </p:attrNameLst>
                                      </p:cBhvr>
                                      <p:to>
                                        <p:strVal val="visible"/>
                                      </p:to>
                                    </p:set>
                                    <p:anim calcmode="lin" valueType="num">
                                      <p:cBhvr additive="base">
                                        <p:cTn id="13" dur="2000" fill="hold"/>
                                        <p:tgtEl>
                                          <p:spTgt spid="11"/>
                                        </p:tgtEl>
                                        <p:attrNameLst>
                                          <p:attrName>ppt_x</p:attrName>
                                        </p:attrNameLst>
                                      </p:cBhvr>
                                      <p:tavLst>
                                        <p:tav tm="0">
                                          <p:val>
                                            <p:strVal val="#ppt_x"/>
                                          </p:val>
                                        </p:tav>
                                        <p:tav tm="100000">
                                          <p:val>
                                            <p:strVal val="#ppt_x"/>
                                          </p:val>
                                        </p:tav>
                                      </p:tavLst>
                                    </p:anim>
                                    <p:anim calcmode="lin" valueType="num">
                                      <p:cBhvr additive="base">
                                        <p:cTn id="14"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1" fill="hold" nodeType="clickEffect">
                                  <p:stCondLst>
                                    <p:cond delay="0"/>
                                  </p:stCondLst>
                                  <p:childTnLst>
                                    <p:set>
                                      <p:cBhvr>
                                        <p:cTn id="18" dur="2000"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2000" fill="hold">
                                          <p:stCondLst>
                                            <p:cond delay="0"/>
                                          </p:stCondLst>
                                        </p:cTn>
                                        <p:tgtEl>
                                          <p:spTgt spid="12"/>
                                        </p:tgtEl>
                                        <p:attrNameLst>
                                          <p:attrName>style.visibility</p:attrName>
                                        </p:attrNameLst>
                                      </p:cBhvr>
                                      <p:to>
                                        <p:strVal val="visible"/>
                                      </p:to>
                                    </p:set>
                                    <p:anim calcmode="lin" valueType="num">
                                      <p:cBhvr additive="base">
                                        <p:cTn id="25" dur="2000" fill="hold"/>
                                        <p:tgtEl>
                                          <p:spTgt spid="12"/>
                                        </p:tgtEl>
                                        <p:attrNameLst>
                                          <p:attrName>ppt_x</p:attrName>
                                        </p:attrNameLst>
                                      </p:cBhvr>
                                      <p:tavLst>
                                        <p:tav tm="0">
                                          <p:val>
                                            <p:strVal val="#ppt_x"/>
                                          </p:val>
                                        </p:tav>
                                        <p:tav tm="100000">
                                          <p:val>
                                            <p:strVal val="#ppt_x"/>
                                          </p:val>
                                        </p:tav>
                                      </p:tavLst>
                                    </p:anim>
                                    <p:anim calcmode="lin" valueType="num">
                                      <p:cBhvr additive="base">
                                        <p:cTn id="26"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2000" fill="hold">
                                          <p:stCondLst>
                                            <p:cond delay="0"/>
                                          </p:stCondLst>
                                        </p:cTn>
                                        <p:tgtEl>
                                          <p:spTgt spid="16"/>
                                        </p:tgtEl>
                                        <p:attrNameLst>
                                          <p:attrName>style.visibility</p:attrName>
                                        </p:attrNameLst>
                                      </p:cBhvr>
                                      <p:to>
                                        <p:strVal val="visible"/>
                                      </p:to>
                                    </p:set>
                                    <p:anim calcmode="lin" valueType="num">
                                      <p:cBhvr additive="base">
                                        <p:cTn id="31" dur="2000" fill="hold"/>
                                        <p:tgtEl>
                                          <p:spTgt spid="16"/>
                                        </p:tgtEl>
                                        <p:attrNameLst>
                                          <p:attrName>ppt_x</p:attrName>
                                        </p:attrNameLst>
                                      </p:cBhvr>
                                      <p:tavLst>
                                        <p:tav tm="0">
                                          <p:val>
                                            <p:strVal val="#ppt_x"/>
                                          </p:val>
                                        </p:tav>
                                        <p:tav tm="100000">
                                          <p:val>
                                            <p:strVal val="#ppt_x"/>
                                          </p:val>
                                        </p:tav>
                                      </p:tavLst>
                                    </p:anim>
                                    <p:anim calcmode="lin" valueType="num">
                                      <p:cBhvr additive="base">
                                        <p:cTn id="32"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nodeType="clickEffect">
                                  <p:stCondLst>
                                    <p:cond delay="0"/>
                                  </p:stCondLst>
                                  <p:childTnLst>
                                    <p:set>
                                      <p:cBhvr>
                                        <p:cTn id="41" dur="2000" fill="hold">
                                          <p:stCondLst>
                                            <p:cond delay="0"/>
                                          </p:stCondLst>
                                        </p:cTn>
                                        <p:tgtEl>
                                          <p:spTgt spid="15"/>
                                        </p:tgtEl>
                                        <p:attrNameLst>
                                          <p:attrName>style.visibility</p:attrName>
                                        </p:attrNameLst>
                                      </p:cBhvr>
                                      <p:to>
                                        <p:strVal val="visible"/>
                                      </p:to>
                                    </p:set>
                                    <p:anim calcmode="lin" valueType="num">
                                      <p:cBhvr additive="base">
                                        <p:cTn id="42" dur="2000" fill="hold"/>
                                        <p:tgtEl>
                                          <p:spTgt spid="15"/>
                                        </p:tgtEl>
                                        <p:attrNameLst>
                                          <p:attrName>ppt_x</p:attrName>
                                        </p:attrNameLst>
                                      </p:cBhvr>
                                      <p:tavLst>
                                        <p:tav tm="0">
                                          <p:val>
                                            <p:strVal val="#ppt_x"/>
                                          </p:val>
                                        </p:tav>
                                        <p:tav tm="100000">
                                          <p:val>
                                            <p:strVal val="#ppt_x"/>
                                          </p:val>
                                        </p:tav>
                                      </p:tavLst>
                                    </p:anim>
                                    <p:anim calcmode="lin" valueType="num">
                                      <p:cBhvr additive="base">
                                        <p:cTn id="43"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7" presetClass="entr" presetSubtype="1" fill="hold" grpId="0" nodeType="clickEffect">
                                  <p:stCondLst>
                                    <p:cond delay="0"/>
                                  </p:stCondLst>
                                  <p:childTnLst>
                                    <p:set>
                                      <p:cBhvr>
                                        <p:cTn id="47" dur="2000" fill="hold">
                                          <p:stCondLst>
                                            <p:cond delay="0"/>
                                          </p:stCondLst>
                                        </p:cTn>
                                        <p:tgtEl>
                                          <p:spTgt spid="13"/>
                                        </p:tgtEl>
                                        <p:attrNameLst>
                                          <p:attrName>style.visibility</p:attrName>
                                        </p:attrNameLst>
                                      </p:cBhvr>
                                      <p:to>
                                        <p:strVal val="visible"/>
                                      </p:to>
                                    </p:set>
                                    <p:anim calcmode="lin" valueType="num">
                                      <p:cBhvr additive="base">
                                        <p:cTn id="48" dur="2000" fill="hold"/>
                                        <p:tgtEl>
                                          <p:spTgt spid="13"/>
                                        </p:tgtEl>
                                        <p:attrNameLst>
                                          <p:attrName>ppt_x</p:attrName>
                                        </p:attrNameLst>
                                      </p:cBhvr>
                                      <p:tavLst>
                                        <p:tav tm="0">
                                          <p:val>
                                            <p:strVal val="#ppt_x"/>
                                          </p:val>
                                        </p:tav>
                                        <p:tav tm="100000">
                                          <p:val>
                                            <p:strVal val="#ppt_x"/>
                                          </p:val>
                                        </p:tav>
                                      </p:tavLst>
                                    </p:anim>
                                    <p:anim calcmode="lin" valueType="num">
                                      <p:cBhvr additive="base">
                                        <p:cTn id="49"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7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资产信息</a:t>
            </a:r>
          </a:p>
        </p:txBody>
      </p:sp>
      <p:sp>
        <p:nvSpPr>
          <p:cNvPr id="3" name="文本占位符 2"/>
          <p:cNvSpPr>
            <a:spLocks noGrp="1"/>
          </p:cNvSpPr>
          <p:nvPr>
            <p:ph type="body" sz="quarter" idx="12"/>
          </p:nvPr>
        </p:nvSpPr>
        <p:spPr>
          <a:xfrm>
            <a:off x="234950" y="1097280"/>
            <a:ext cx="11536680" cy="5649595"/>
          </a:xfrm>
        </p:spPr>
        <p:txBody>
          <a:bodyPr vert="horz" lIns="91440" tIns="45720" rIns="91440" bIns="45720" rtlCol="0" anchor="ctr" anchorCtr="0">
            <a:norm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C00000"/>
                </a:solidFill>
                <a:effectLst/>
                <a:uLnTx/>
                <a:uFillTx/>
                <a:latin typeface="方正北魏楷书简体" charset="-122"/>
                <a:ea typeface="方正北魏楷书简体" charset="-122"/>
                <a:cs typeface="方正北魏楷书简体" charset="-122"/>
              </a:rPr>
              <a:t>   </a:t>
            </a:r>
            <a:r>
              <a:rPr kumimoji="0" lang="zh-CN" altLang="en-US" sz="2400" b="1" i="0" u="none" strike="noStrike" kern="1200" cap="none" spc="0" normalizeH="0" baseline="0" noProof="0" dirty="0">
                <a:ln>
                  <a:noFill/>
                </a:ln>
                <a:solidFill>
                  <a:srgbClr val="C00000"/>
                </a:solidFill>
                <a:effectLst/>
                <a:uLnTx/>
                <a:uFillTx/>
                <a:latin typeface="方正北魏楷书简体" charset="-122"/>
                <a:ea typeface="方正北魏楷书简体" charset="-122"/>
                <a:cs typeface="方正北魏楷书简体" charset="-122"/>
              </a:rPr>
              <a:t>资产信息：</a:t>
            </a:r>
            <a:r>
              <a:rPr kumimoji="0" lang="zh-CN" altLang="en-US" sz="2400"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方正北魏楷书简体" charset="-122"/>
              </a:rPr>
              <a:t>是指单位资产存量情况以及反映资产形成过程、资产特性、资产管理情况等的资产卡片信息，是开展资产配置、使用、处置以及编报部门决算、财务报告等的数据基础</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a:t>
            </a:r>
            <a:endParaRPr kumimoji="0" lang="en-US" altLang="zh-CN"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smtClean="0">
                <a:ln>
                  <a:noFill/>
                </a:ln>
                <a:solidFill>
                  <a:srgbClr val="C00000"/>
                </a:solidFill>
                <a:effectLst/>
                <a:uLnTx/>
                <a:uFillTx/>
                <a:latin typeface="方正北魏楷书简体" charset="-122"/>
                <a:ea typeface="方正北魏楷书简体" charset="-122"/>
                <a:cs typeface="方正北魏楷书简体" charset="-122"/>
              </a:rPr>
              <a:t>    </a:t>
            </a:r>
            <a:r>
              <a:rPr kumimoji="0" lang="zh-CN" altLang="en-US" sz="2400" b="1" i="0" u="none" strike="noStrike" kern="1200" cap="none" spc="0" normalizeH="0" baseline="0" noProof="0" dirty="0" smtClean="0">
                <a:ln>
                  <a:noFill/>
                </a:ln>
                <a:solidFill>
                  <a:srgbClr val="C00000"/>
                </a:solidFill>
                <a:effectLst/>
                <a:uLnTx/>
                <a:uFillTx/>
                <a:latin typeface="方正北魏楷书简体" charset="-122"/>
                <a:ea typeface="方正北魏楷书简体" charset="-122"/>
                <a:cs typeface="方正北魏楷书简体" charset="-122"/>
              </a:rPr>
              <a:t>资产信息数据来源：</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由已有的资产系统自动在本系统中生成；单位对系统中的资产信息进行完整性、准确性核对。</a:t>
            </a:r>
            <a:endParaRPr kumimoji="0" lang="en-US" altLang="zh-CN"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smtClean="0">
                <a:ln>
                  <a:noFill/>
                </a:ln>
                <a:solidFill>
                  <a:srgbClr val="C00000"/>
                </a:solidFill>
                <a:effectLst/>
                <a:uLnTx/>
                <a:uFillTx/>
                <a:latin typeface="方正北魏楷书简体" charset="-122"/>
                <a:ea typeface="方正北魏楷书简体" charset="-122"/>
                <a:cs typeface="方正北魏楷书简体" charset="-122"/>
              </a:rPr>
              <a:t>   </a:t>
            </a:r>
            <a:r>
              <a:rPr kumimoji="0" lang="zh-CN" altLang="en-US" sz="2400" b="1" i="0" u="none" strike="noStrike" kern="1200" cap="none" spc="0" normalizeH="0" baseline="0" noProof="0" dirty="0" smtClean="0">
                <a:ln>
                  <a:noFill/>
                </a:ln>
                <a:solidFill>
                  <a:srgbClr val="C00000"/>
                </a:solidFill>
                <a:effectLst/>
                <a:uLnTx/>
                <a:uFillTx/>
                <a:latin typeface="方正北魏楷书简体" charset="-122"/>
                <a:ea typeface="方正北魏楷书简体" charset="-122"/>
                <a:cs typeface="方正北魏楷书简体" charset="-122"/>
              </a:rPr>
              <a:t>资产数据类型：</a:t>
            </a:r>
            <a:r>
              <a:rPr kumimoji="0" lang="zh-CN" altLang="en-US" sz="2400" b="1" i="0" u="none" strike="noStrike" kern="1200" cap="none" spc="0" normalizeH="0" baseline="0" noProof="0" dirty="0" smtClean="0">
                <a:ln>
                  <a:noFill/>
                </a:ln>
                <a:effectLst/>
                <a:uLnTx/>
                <a:uFillTx/>
                <a:latin typeface="方正北魏楷书简体" charset="-122"/>
                <a:ea typeface="方正北魏楷书简体" charset="-122"/>
                <a:cs typeface="方正北魏楷书简体" charset="-122"/>
              </a:rPr>
              <a:t>目前系统中所需的类型为</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车辆信息及房屋信息，作为运转类项目测算的依据。</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资产</a:t>
            </a:r>
            <a:r>
              <a:rPr kumimoji="0" lang="zh-CN" altLang="en-US" sz="20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信息维护</a:t>
            </a:r>
            <a:r>
              <a:rPr kumimoji="0" lang="en-US" altLang="zh-CN" sz="20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车辆明细</a:t>
            </a:r>
          </a:p>
        </p:txBody>
      </p:sp>
      <p:pic>
        <p:nvPicPr>
          <p:cNvPr id="43010" name="图片 2"/>
          <p:cNvPicPr>
            <a:picLocks noChangeAspect="1"/>
          </p:cNvPicPr>
          <p:nvPr/>
        </p:nvPicPr>
        <p:blipFill>
          <a:blip r:embed="rId3" cstate="print"/>
          <a:srcRect l="-111" t="9064" b="5217"/>
          <a:stretch>
            <a:fillRect/>
          </a:stretch>
        </p:blipFill>
        <p:spPr>
          <a:xfrm>
            <a:off x="833438" y="1216025"/>
            <a:ext cx="10469562" cy="5040313"/>
          </a:xfrm>
          <a:prstGeom prst="rect">
            <a:avLst/>
          </a:prstGeom>
          <a:noFill/>
          <a:ln w="9525">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70"/>
          <p:cNvPicPr>
            <a:picLocks noChangeAspect="1"/>
          </p:cNvPicPr>
          <p:nvPr/>
        </p:nvPicPr>
        <p:blipFill>
          <a:blip r:embed="rId3" cstate="print"/>
          <a:stretch>
            <a:fillRect/>
          </a:stretch>
        </p:blipFill>
        <p:spPr>
          <a:xfrm>
            <a:off x="0" y="-13652"/>
            <a:ext cx="12239625" cy="6884987"/>
          </a:xfrm>
          <a:prstGeom prst="rect">
            <a:avLst/>
          </a:prstGeom>
          <a:noFill/>
          <a:ln w="9525">
            <a:noFill/>
          </a:ln>
        </p:spPr>
      </p:pic>
      <p:sp>
        <p:nvSpPr>
          <p:cNvPr id="2" name="矩形 1"/>
          <p:cNvSpPr/>
          <p:nvPr/>
        </p:nvSpPr>
        <p:spPr>
          <a:xfrm>
            <a:off x="-23812" y="-26987"/>
            <a:ext cx="2508250" cy="6884988"/>
          </a:xfrm>
          <a:prstGeom prst="rect">
            <a:avLst/>
          </a:prstGeom>
          <a:solidFill>
            <a:srgbClr val="1A55A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endParaRPr lang="zh-CN" altLang="en-US" sz="2400" strike="noStrike" noProof="1">
              <a:solidFill>
                <a:prstClr val="white"/>
              </a:solidFill>
            </a:endParaRPr>
          </a:p>
        </p:txBody>
      </p:sp>
      <p:grpSp>
        <p:nvGrpSpPr>
          <p:cNvPr id="10243" name="组合 5"/>
          <p:cNvGrpSpPr/>
          <p:nvPr/>
        </p:nvGrpSpPr>
        <p:grpSpPr>
          <a:xfrm>
            <a:off x="655638" y="755650"/>
            <a:ext cx="1217612" cy="4400550"/>
            <a:chOff x="900542" y="687821"/>
            <a:chExt cx="1218177" cy="4401212"/>
          </a:xfrm>
        </p:grpSpPr>
        <p:sp>
          <p:nvSpPr>
            <p:cNvPr id="10244" name="TextBox 35"/>
            <p:cNvSpPr txBox="1"/>
            <p:nvPr/>
          </p:nvSpPr>
          <p:spPr>
            <a:xfrm>
              <a:off x="900542" y="687821"/>
              <a:ext cx="1218177" cy="2324002"/>
            </a:xfrm>
            <a:prstGeom prst="rect">
              <a:avLst/>
            </a:prstGeom>
            <a:noFill/>
            <a:ln w="9525">
              <a:noFill/>
            </a:ln>
          </p:spPr>
          <p:txBody>
            <a:bodyPr wrap="square" lIns="108791" tIns="54395" rIns="108791" bIns="54395" anchor="t" anchorCtr="0">
              <a:spAutoFit/>
            </a:bodyPr>
            <a:lstStyle/>
            <a:p>
              <a:pPr algn="dist" defTabSz="1219200"/>
              <a:r>
                <a:rPr lang="zh-CN" altLang="en-US" sz="7200" dirty="0">
                  <a:solidFill>
                    <a:srgbClr val="FFFFFF"/>
                  </a:solidFill>
                  <a:latin typeface="微软雅黑" panose="020B0503020204020204" pitchFamily="34" charset="-122"/>
                  <a:ea typeface="微软雅黑" panose="020B0503020204020204" pitchFamily="34" charset="-122"/>
                </a:rPr>
                <a:t>目</a:t>
              </a:r>
              <a:endParaRPr lang="en-US" altLang="zh-CN" sz="7200" dirty="0">
                <a:solidFill>
                  <a:srgbClr val="FFFFFF"/>
                </a:solidFill>
                <a:latin typeface="微软雅黑" panose="020B0503020204020204" pitchFamily="34" charset="-122"/>
                <a:ea typeface="微软雅黑" panose="020B0503020204020204" pitchFamily="34" charset="-122"/>
              </a:endParaRPr>
            </a:p>
            <a:p>
              <a:pPr algn="dist" defTabSz="1219200"/>
              <a:r>
                <a:rPr lang="zh-CN" altLang="en-US" sz="7200" dirty="0">
                  <a:solidFill>
                    <a:srgbClr val="FFFFFF"/>
                  </a:solidFill>
                  <a:latin typeface="微软雅黑" panose="020B0503020204020204" pitchFamily="34" charset="-122"/>
                  <a:ea typeface="微软雅黑" panose="020B0503020204020204" pitchFamily="34" charset="-122"/>
                </a:rPr>
                <a:t>录</a:t>
              </a:r>
            </a:p>
          </p:txBody>
        </p:sp>
        <p:sp>
          <p:nvSpPr>
            <p:cNvPr id="10245" name="TextBox 36"/>
            <p:cNvSpPr txBox="1"/>
            <p:nvPr/>
          </p:nvSpPr>
          <p:spPr>
            <a:xfrm>
              <a:off x="1214852" y="3254759"/>
              <a:ext cx="589175" cy="1834274"/>
            </a:xfrm>
            <a:prstGeom prst="rect">
              <a:avLst/>
            </a:prstGeom>
            <a:noFill/>
            <a:ln w="9525">
              <a:noFill/>
            </a:ln>
          </p:spPr>
          <p:txBody>
            <a:bodyPr vert="eaVert" wrap="none" lIns="108791" tIns="54395" rIns="108791" bIns="54395" anchor="t" anchorCtr="0">
              <a:spAutoFit/>
            </a:bodyPr>
            <a:lstStyle/>
            <a:p>
              <a:pPr defTabSz="1219200"/>
              <a:r>
                <a:rPr lang="en-US" altLang="zh-CN" sz="2400" b="1" dirty="0">
                  <a:solidFill>
                    <a:srgbClr val="FFFFFF"/>
                  </a:solidFill>
                  <a:latin typeface="微软雅黑" panose="020B0503020204020204" pitchFamily="34" charset="-122"/>
                  <a:ea typeface="微软雅黑" panose="020B0503020204020204" pitchFamily="34" charset="-122"/>
                </a:rPr>
                <a:t>CONTENTS</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pic>
        <p:nvPicPr>
          <p:cNvPr id="10246" name="图片 19"/>
          <p:cNvPicPr>
            <a:picLocks noChangeAspect="1"/>
          </p:cNvPicPr>
          <p:nvPr/>
        </p:nvPicPr>
        <p:blipFill>
          <a:blip r:embed="rId4" cstate="print"/>
          <a:stretch>
            <a:fillRect/>
          </a:stretch>
        </p:blipFill>
        <p:spPr>
          <a:xfrm>
            <a:off x="11054715" y="265430"/>
            <a:ext cx="934085" cy="1043305"/>
          </a:xfrm>
          <a:prstGeom prst="rect">
            <a:avLst/>
          </a:prstGeom>
          <a:noFill/>
          <a:ln w="9525">
            <a:noFill/>
          </a:ln>
        </p:spPr>
      </p:pic>
      <p:sp>
        <p:nvSpPr>
          <p:cNvPr id="3" name="圆角矩形 2"/>
          <p:cNvSpPr/>
          <p:nvPr/>
        </p:nvSpPr>
        <p:spPr>
          <a:xfrm>
            <a:off x="4987925" y="3262313"/>
            <a:ext cx="4214813" cy="576263"/>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strike="noStrike" noProof="1">
                <a:solidFill>
                  <a:schemeClr val="bg1"/>
                </a:solidFill>
                <a:latin typeface="微软雅黑" panose="020B0503020204020204" pitchFamily="34" charset="-122"/>
                <a:ea typeface="微软雅黑" panose="020B0503020204020204" pitchFamily="34" charset="-122"/>
              </a:rPr>
              <a:t>上周工作情况</a:t>
            </a:r>
            <a:endParaRPr lang="en-US" altLang="zh-CN" sz="2400" strike="noStrike" noProof="1">
              <a:solidFill>
                <a:schemeClr val="bg1"/>
              </a:solidFill>
              <a:latin typeface="微软雅黑" panose="020B0503020204020204" pitchFamily="34" charset="-122"/>
              <a:ea typeface="微软雅黑" panose="020B0503020204020204" pitchFamily="34" charset="-122"/>
            </a:endParaRPr>
          </a:p>
        </p:txBody>
      </p:sp>
      <p:grpSp>
        <p:nvGrpSpPr>
          <p:cNvPr id="10249" name="组合 6"/>
          <p:cNvGrpSpPr/>
          <p:nvPr/>
        </p:nvGrpSpPr>
        <p:grpSpPr>
          <a:xfrm>
            <a:off x="3875088" y="3135313"/>
            <a:ext cx="936625" cy="846137"/>
            <a:chOff x="4078982" y="1358169"/>
            <a:chExt cx="936104" cy="847489"/>
          </a:xfrm>
        </p:grpSpPr>
        <p:sp>
          <p:nvSpPr>
            <p:cNvPr id="10250" name="Freeform 6"/>
            <p:cNvSpPr/>
            <p:nvPr/>
          </p:nvSpPr>
          <p:spPr>
            <a:xfrm>
              <a:off x="4078982" y="1358169"/>
              <a:ext cx="847489" cy="847489"/>
            </a:xfrm>
            <a:custGeom>
              <a:avLst/>
              <a:gdLst/>
              <a:ahLst/>
              <a:cxnLst>
                <a:cxn ang="0">
                  <a:pos x="474525" y="0"/>
                </a:cxn>
                <a:cxn ang="0">
                  <a:pos x="0" y="477085"/>
                </a:cxn>
                <a:cxn ang="0">
                  <a:pos x="421610" y="847489"/>
                </a:cxn>
                <a:cxn ang="0">
                  <a:pos x="847489" y="422464"/>
                </a:cxn>
                <a:cxn ang="0">
                  <a:pos x="474525" y="0"/>
                </a:cxn>
              </a:cxnLst>
              <a:rect l="0" t="0" r="0" b="0"/>
              <a:pathLst>
                <a:path w="993" h="993">
                  <a:moveTo>
                    <a:pt x="556" y="0"/>
                  </a:moveTo>
                  <a:cubicBezTo>
                    <a:pt x="0" y="559"/>
                    <a:pt x="0" y="559"/>
                    <a:pt x="0" y="559"/>
                  </a:cubicBezTo>
                  <a:cubicBezTo>
                    <a:pt x="32" y="804"/>
                    <a:pt x="241" y="993"/>
                    <a:pt x="494" y="993"/>
                  </a:cubicBezTo>
                  <a:cubicBezTo>
                    <a:pt x="770" y="993"/>
                    <a:pt x="993" y="770"/>
                    <a:pt x="993" y="495"/>
                  </a:cubicBezTo>
                  <a:cubicBezTo>
                    <a:pt x="993" y="240"/>
                    <a:pt x="802" y="31"/>
                    <a:pt x="556" y="0"/>
                  </a:cubicBezTo>
                  <a:close/>
                </a:path>
              </a:pathLst>
            </a:custGeom>
            <a:solidFill>
              <a:srgbClr val="376092"/>
            </a:solidFill>
            <a:ln w="9525">
              <a:noFill/>
            </a:ln>
          </p:spPr>
          <p:txBody>
            <a:bodyPr/>
            <a:lstStyle/>
            <a:p>
              <a:endParaRPr lang="zh-CN" altLang="en-US"/>
            </a:p>
          </p:txBody>
        </p:sp>
        <p:sp>
          <p:nvSpPr>
            <p:cNvPr id="10251" name="TextBox 57"/>
            <p:cNvSpPr txBox="1"/>
            <p:nvPr/>
          </p:nvSpPr>
          <p:spPr>
            <a:xfrm>
              <a:off x="4218886" y="1580702"/>
              <a:ext cx="796200" cy="537969"/>
            </a:xfrm>
            <a:prstGeom prst="rect">
              <a:avLst/>
            </a:prstGeom>
            <a:noFill/>
            <a:ln w="9525">
              <a:noFill/>
            </a:ln>
          </p:spPr>
          <p:txBody>
            <a:bodyPr wrap="square" lIns="76782" tIns="38391" rIns="76782" bIns="38391" anchor="ctr" anchorCtr="0">
              <a:spAutoFit/>
            </a:bodyPr>
            <a:lstStyle/>
            <a:p>
              <a:pPr defTabSz="1219200"/>
              <a:r>
                <a:rPr lang="en-US" altLang="zh-CN" sz="3000" dirty="0">
                  <a:solidFill>
                    <a:srgbClr val="FFFFFF"/>
                  </a:solidFill>
                  <a:latin typeface="微软雅黑" panose="020B0503020204020204" pitchFamily="34" charset="-122"/>
                  <a:ea typeface="微软雅黑" panose="020B0503020204020204" pitchFamily="34" charset="-122"/>
                </a:rPr>
                <a:t>01</a:t>
              </a:r>
              <a:endParaRPr lang="zh-CN" altLang="en-US" sz="3000" dirty="0">
                <a:solidFill>
                  <a:srgbClr val="FFFFFF"/>
                </a:solidFill>
                <a:latin typeface="微软雅黑" panose="020B0503020204020204" pitchFamily="34" charset="-122"/>
                <a:ea typeface="微软雅黑" panose="020B0503020204020204" pitchFamily="34" charset="-122"/>
              </a:endParaRPr>
            </a:p>
          </p:txBody>
        </p:sp>
      </p:grpSp>
      <p:sp>
        <p:nvSpPr>
          <p:cNvPr id="16" name="圆角矩形 15"/>
          <p:cNvSpPr/>
          <p:nvPr/>
        </p:nvSpPr>
        <p:spPr>
          <a:xfrm>
            <a:off x="4983163" y="3268663"/>
            <a:ext cx="4213225" cy="576263"/>
          </a:xfrm>
          <a:prstGeom prst="round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strike="noStrike" noProof="1">
                <a:solidFill>
                  <a:schemeClr val="bg1"/>
                </a:solidFill>
                <a:latin typeface="微软雅黑" panose="020B0503020204020204" pitchFamily="34" charset="-122"/>
                <a:ea typeface="微软雅黑" panose="020B0503020204020204" pitchFamily="34" charset="-122"/>
              </a:rPr>
              <a:t>项目库管理</a:t>
            </a:r>
          </a:p>
        </p:txBody>
      </p:sp>
      <p:grpSp>
        <p:nvGrpSpPr>
          <p:cNvPr id="10253" name="组合 21"/>
          <p:cNvGrpSpPr/>
          <p:nvPr/>
        </p:nvGrpSpPr>
        <p:grpSpPr>
          <a:xfrm>
            <a:off x="3870325" y="3141663"/>
            <a:ext cx="935038" cy="847725"/>
            <a:chOff x="4078982" y="1358169"/>
            <a:chExt cx="936104" cy="847489"/>
          </a:xfrm>
        </p:grpSpPr>
        <p:sp>
          <p:nvSpPr>
            <p:cNvPr id="10254" name="Freeform 6"/>
            <p:cNvSpPr/>
            <p:nvPr/>
          </p:nvSpPr>
          <p:spPr>
            <a:xfrm>
              <a:off x="4078982" y="1358169"/>
              <a:ext cx="847489" cy="847489"/>
            </a:xfrm>
            <a:custGeom>
              <a:avLst/>
              <a:gdLst/>
              <a:ahLst/>
              <a:cxnLst>
                <a:cxn ang="0">
                  <a:pos x="474525" y="0"/>
                </a:cxn>
                <a:cxn ang="0">
                  <a:pos x="0" y="477085"/>
                </a:cxn>
                <a:cxn ang="0">
                  <a:pos x="421610" y="847489"/>
                </a:cxn>
                <a:cxn ang="0">
                  <a:pos x="847489" y="422464"/>
                </a:cxn>
                <a:cxn ang="0">
                  <a:pos x="474525" y="0"/>
                </a:cxn>
              </a:cxnLst>
              <a:rect l="0" t="0" r="0" b="0"/>
              <a:pathLst>
                <a:path w="993" h="993">
                  <a:moveTo>
                    <a:pt x="556" y="0"/>
                  </a:moveTo>
                  <a:cubicBezTo>
                    <a:pt x="0" y="559"/>
                    <a:pt x="0" y="559"/>
                    <a:pt x="0" y="559"/>
                  </a:cubicBezTo>
                  <a:cubicBezTo>
                    <a:pt x="32" y="804"/>
                    <a:pt x="241" y="993"/>
                    <a:pt x="494" y="993"/>
                  </a:cubicBezTo>
                  <a:cubicBezTo>
                    <a:pt x="770" y="993"/>
                    <a:pt x="993" y="770"/>
                    <a:pt x="993" y="495"/>
                  </a:cubicBezTo>
                  <a:cubicBezTo>
                    <a:pt x="993" y="240"/>
                    <a:pt x="802" y="31"/>
                    <a:pt x="556" y="0"/>
                  </a:cubicBezTo>
                  <a:close/>
                </a:path>
              </a:pathLst>
            </a:custGeom>
            <a:solidFill>
              <a:srgbClr val="A6A6A6"/>
            </a:solidFill>
            <a:ln w="9525">
              <a:noFill/>
            </a:ln>
          </p:spPr>
          <p:txBody>
            <a:bodyPr/>
            <a:lstStyle/>
            <a:p>
              <a:endParaRPr lang="zh-CN" altLang="en-US"/>
            </a:p>
          </p:txBody>
        </p:sp>
        <p:sp>
          <p:nvSpPr>
            <p:cNvPr id="10255" name="TextBox 57"/>
            <p:cNvSpPr txBox="1"/>
            <p:nvPr/>
          </p:nvSpPr>
          <p:spPr>
            <a:xfrm>
              <a:off x="4218886" y="1580702"/>
              <a:ext cx="796200" cy="537969"/>
            </a:xfrm>
            <a:prstGeom prst="rect">
              <a:avLst/>
            </a:prstGeom>
            <a:noFill/>
            <a:ln w="9525">
              <a:noFill/>
            </a:ln>
          </p:spPr>
          <p:txBody>
            <a:bodyPr wrap="square" lIns="76782" tIns="38391" rIns="76782" bIns="38391" anchor="ctr" anchorCtr="0">
              <a:spAutoFit/>
            </a:bodyPr>
            <a:lstStyle/>
            <a:p>
              <a:pPr defTabSz="1219200"/>
              <a:r>
                <a:rPr lang="en-US" altLang="zh-CN" sz="3000" dirty="0">
                  <a:solidFill>
                    <a:srgbClr val="FFFFFF"/>
                  </a:solidFill>
                  <a:latin typeface="微软雅黑" panose="020B0503020204020204" pitchFamily="34" charset="-122"/>
                  <a:ea typeface="微软雅黑" panose="020B0503020204020204" pitchFamily="34" charset="-122"/>
                </a:rPr>
                <a:t>02</a:t>
              </a:r>
              <a:endParaRPr lang="zh-CN" altLang="en-US" sz="3000" dirty="0">
                <a:solidFill>
                  <a:srgbClr val="FFFFFF"/>
                </a:solidFill>
                <a:latin typeface="微软雅黑" panose="020B0503020204020204" pitchFamily="34" charset="-122"/>
                <a:ea typeface="微软雅黑" panose="020B0503020204020204" pitchFamily="34" charset="-122"/>
              </a:endParaRPr>
            </a:p>
          </p:txBody>
        </p:sp>
      </p:grpSp>
      <p:sp>
        <p:nvSpPr>
          <p:cNvPr id="17" name="圆角矩形 16"/>
          <p:cNvSpPr/>
          <p:nvPr/>
        </p:nvSpPr>
        <p:spPr>
          <a:xfrm>
            <a:off x="5016500" y="2155825"/>
            <a:ext cx="4214813" cy="576263"/>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strike="noStrike" noProof="1">
                <a:solidFill>
                  <a:schemeClr val="bg1"/>
                </a:solidFill>
                <a:latin typeface="微软雅黑" panose="020B0503020204020204" pitchFamily="34" charset="-122"/>
                <a:ea typeface="微软雅黑" panose="020B0503020204020204" pitchFamily="34" charset="-122"/>
              </a:rPr>
              <a:t>上周工作情况</a:t>
            </a:r>
            <a:endParaRPr lang="en-US" altLang="zh-CN" sz="2400" strike="noStrike" noProof="1">
              <a:solidFill>
                <a:schemeClr val="bg1"/>
              </a:solidFill>
              <a:latin typeface="微软雅黑" panose="020B0503020204020204" pitchFamily="34" charset="-122"/>
              <a:ea typeface="微软雅黑" panose="020B0503020204020204" pitchFamily="34" charset="-122"/>
            </a:endParaRPr>
          </a:p>
        </p:txBody>
      </p:sp>
      <p:grpSp>
        <p:nvGrpSpPr>
          <p:cNvPr id="10257" name="组合 17"/>
          <p:cNvGrpSpPr/>
          <p:nvPr/>
        </p:nvGrpSpPr>
        <p:grpSpPr>
          <a:xfrm>
            <a:off x="3903663" y="2028825"/>
            <a:ext cx="936625" cy="847725"/>
            <a:chOff x="4078982" y="1358169"/>
            <a:chExt cx="936104" cy="847489"/>
          </a:xfrm>
        </p:grpSpPr>
        <p:sp>
          <p:nvSpPr>
            <p:cNvPr id="10258" name="Freeform 6"/>
            <p:cNvSpPr/>
            <p:nvPr/>
          </p:nvSpPr>
          <p:spPr>
            <a:xfrm>
              <a:off x="4078982" y="1358169"/>
              <a:ext cx="847489" cy="847489"/>
            </a:xfrm>
            <a:custGeom>
              <a:avLst/>
              <a:gdLst/>
              <a:ahLst/>
              <a:cxnLst>
                <a:cxn ang="0">
                  <a:pos x="474525" y="0"/>
                </a:cxn>
                <a:cxn ang="0">
                  <a:pos x="0" y="477085"/>
                </a:cxn>
                <a:cxn ang="0">
                  <a:pos x="421610" y="847489"/>
                </a:cxn>
                <a:cxn ang="0">
                  <a:pos x="847489" y="422464"/>
                </a:cxn>
                <a:cxn ang="0">
                  <a:pos x="474525" y="0"/>
                </a:cxn>
              </a:cxnLst>
              <a:rect l="0" t="0" r="0" b="0"/>
              <a:pathLst>
                <a:path w="993" h="993">
                  <a:moveTo>
                    <a:pt x="556" y="0"/>
                  </a:moveTo>
                  <a:cubicBezTo>
                    <a:pt x="0" y="559"/>
                    <a:pt x="0" y="559"/>
                    <a:pt x="0" y="559"/>
                  </a:cubicBezTo>
                  <a:cubicBezTo>
                    <a:pt x="32" y="804"/>
                    <a:pt x="241" y="993"/>
                    <a:pt x="494" y="993"/>
                  </a:cubicBezTo>
                  <a:cubicBezTo>
                    <a:pt x="770" y="993"/>
                    <a:pt x="993" y="770"/>
                    <a:pt x="993" y="495"/>
                  </a:cubicBezTo>
                  <a:cubicBezTo>
                    <a:pt x="993" y="240"/>
                    <a:pt x="802" y="31"/>
                    <a:pt x="556" y="0"/>
                  </a:cubicBezTo>
                  <a:close/>
                </a:path>
              </a:pathLst>
            </a:custGeom>
            <a:solidFill>
              <a:srgbClr val="376092"/>
            </a:solidFill>
            <a:ln w="9525">
              <a:noFill/>
            </a:ln>
          </p:spPr>
          <p:txBody>
            <a:bodyPr/>
            <a:lstStyle/>
            <a:p>
              <a:endParaRPr lang="zh-CN" altLang="en-US"/>
            </a:p>
          </p:txBody>
        </p:sp>
        <p:sp>
          <p:nvSpPr>
            <p:cNvPr id="10259" name="TextBox 57"/>
            <p:cNvSpPr txBox="1"/>
            <p:nvPr/>
          </p:nvSpPr>
          <p:spPr>
            <a:xfrm>
              <a:off x="4218886" y="1580702"/>
              <a:ext cx="796200" cy="537969"/>
            </a:xfrm>
            <a:prstGeom prst="rect">
              <a:avLst/>
            </a:prstGeom>
            <a:noFill/>
            <a:ln w="9525">
              <a:noFill/>
            </a:ln>
          </p:spPr>
          <p:txBody>
            <a:bodyPr wrap="square" lIns="76782" tIns="38391" rIns="76782" bIns="38391" anchor="ctr" anchorCtr="0">
              <a:spAutoFit/>
            </a:bodyPr>
            <a:lstStyle/>
            <a:p>
              <a:pPr defTabSz="1219200"/>
              <a:r>
                <a:rPr lang="en-US" altLang="zh-CN" sz="3000" dirty="0">
                  <a:solidFill>
                    <a:srgbClr val="FFFFFF"/>
                  </a:solidFill>
                  <a:latin typeface="微软雅黑" panose="020B0503020204020204" pitchFamily="34" charset="-122"/>
                  <a:ea typeface="微软雅黑" panose="020B0503020204020204" pitchFamily="34" charset="-122"/>
                </a:rPr>
                <a:t>01</a:t>
              </a:r>
              <a:endParaRPr lang="zh-CN" altLang="en-US" sz="3000" dirty="0">
                <a:solidFill>
                  <a:srgbClr val="FFFFFF"/>
                </a:solidFill>
                <a:latin typeface="微软雅黑" panose="020B0503020204020204" pitchFamily="34" charset="-122"/>
                <a:ea typeface="微软雅黑" panose="020B0503020204020204" pitchFamily="34" charset="-122"/>
              </a:endParaRPr>
            </a:p>
          </p:txBody>
        </p:sp>
      </p:grpSp>
      <p:sp>
        <p:nvSpPr>
          <p:cNvPr id="26" name="圆角矩形 25"/>
          <p:cNvSpPr/>
          <p:nvPr/>
        </p:nvSpPr>
        <p:spPr>
          <a:xfrm>
            <a:off x="5011738" y="2163763"/>
            <a:ext cx="4213225" cy="576263"/>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strike="noStrike" noProof="1">
                <a:solidFill>
                  <a:schemeClr val="bg1"/>
                </a:solidFill>
                <a:latin typeface="微软雅黑" panose="020B0503020204020204" pitchFamily="34" charset="-122"/>
                <a:ea typeface="微软雅黑" panose="020B0503020204020204" pitchFamily="34" charset="-122"/>
              </a:rPr>
              <a:t>基础库管理</a:t>
            </a:r>
          </a:p>
        </p:txBody>
      </p:sp>
      <p:grpSp>
        <p:nvGrpSpPr>
          <p:cNvPr id="10261" name="组合 26"/>
          <p:cNvGrpSpPr/>
          <p:nvPr/>
        </p:nvGrpSpPr>
        <p:grpSpPr>
          <a:xfrm>
            <a:off x="3898900" y="2036763"/>
            <a:ext cx="935038" cy="846137"/>
            <a:chOff x="4078982" y="1358169"/>
            <a:chExt cx="936104" cy="847489"/>
          </a:xfrm>
        </p:grpSpPr>
        <p:sp>
          <p:nvSpPr>
            <p:cNvPr id="10262" name="Freeform 6"/>
            <p:cNvSpPr/>
            <p:nvPr/>
          </p:nvSpPr>
          <p:spPr>
            <a:xfrm>
              <a:off x="4078982" y="1358169"/>
              <a:ext cx="847489" cy="847489"/>
            </a:xfrm>
            <a:custGeom>
              <a:avLst/>
              <a:gdLst/>
              <a:ahLst/>
              <a:cxnLst>
                <a:cxn ang="0">
                  <a:pos x="474525" y="0"/>
                </a:cxn>
                <a:cxn ang="0">
                  <a:pos x="0" y="477085"/>
                </a:cxn>
                <a:cxn ang="0">
                  <a:pos x="421610" y="847489"/>
                </a:cxn>
                <a:cxn ang="0">
                  <a:pos x="847489" y="422464"/>
                </a:cxn>
                <a:cxn ang="0">
                  <a:pos x="474525" y="0"/>
                </a:cxn>
              </a:cxnLst>
              <a:rect l="0" t="0" r="0" b="0"/>
              <a:pathLst>
                <a:path w="993" h="993">
                  <a:moveTo>
                    <a:pt x="556" y="0"/>
                  </a:moveTo>
                  <a:cubicBezTo>
                    <a:pt x="0" y="559"/>
                    <a:pt x="0" y="559"/>
                    <a:pt x="0" y="559"/>
                  </a:cubicBezTo>
                  <a:cubicBezTo>
                    <a:pt x="32" y="804"/>
                    <a:pt x="241" y="993"/>
                    <a:pt x="494" y="993"/>
                  </a:cubicBezTo>
                  <a:cubicBezTo>
                    <a:pt x="770" y="993"/>
                    <a:pt x="993" y="770"/>
                    <a:pt x="993" y="495"/>
                  </a:cubicBezTo>
                  <a:cubicBezTo>
                    <a:pt x="993" y="240"/>
                    <a:pt x="802" y="31"/>
                    <a:pt x="556" y="0"/>
                  </a:cubicBezTo>
                  <a:close/>
                </a:path>
              </a:pathLst>
            </a:custGeom>
            <a:solidFill>
              <a:srgbClr val="376092"/>
            </a:solidFill>
            <a:ln w="9525">
              <a:noFill/>
            </a:ln>
          </p:spPr>
          <p:txBody>
            <a:bodyPr/>
            <a:lstStyle/>
            <a:p>
              <a:endParaRPr lang="zh-CN" altLang="en-US"/>
            </a:p>
          </p:txBody>
        </p:sp>
        <p:sp>
          <p:nvSpPr>
            <p:cNvPr id="10263" name="TextBox 57"/>
            <p:cNvSpPr txBox="1"/>
            <p:nvPr/>
          </p:nvSpPr>
          <p:spPr>
            <a:xfrm>
              <a:off x="4218886" y="1580702"/>
              <a:ext cx="796200" cy="537969"/>
            </a:xfrm>
            <a:prstGeom prst="rect">
              <a:avLst/>
            </a:prstGeom>
            <a:noFill/>
            <a:ln w="9525">
              <a:noFill/>
            </a:ln>
          </p:spPr>
          <p:txBody>
            <a:bodyPr wrap="square" lIns="76782" tIns="38391" rIns="76782" bIns="38391" anchor="ctr" anchorCtr="0">
              <a:spAutoFit/>
            </a:bodyPr>
            <a:lstStyle/>
            <a:p>
              <a:pPr defTabSz="1219200"/>
              <a:r>
                <a:rPr lang="en-US" altLang="zh-CN" sz="3000" dirty="0">
                  <a:solidFill>
                    <a:srgbClr val="FFFFFF"/>
                  </a:solidFill>
                  <a:latin typeface="微软雅黑" panose="020B0503020204020204" pitchFamily="34" charset="-122"/>
                  <a:ea typeface="微软雅黑" panose="020B0503020204020204" pitchFamily="34" charset="-122"/>
                </a:rPr>
                <a:t>01</a:t>
              </a:r>
              <a:endParaRPr lang="zh-CN" altLang="en-US" sz="30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资产</a:t>
            </a:r>
            <a:r>
              <a:rPr kumimoji="0" lang="zh-CN" altLang="en-US" sz="20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信息维护</a:t>
            </a:r>
            <a:r>
              <a:rPr kumimoji="0" lang="en-US" altLang="zh-CN" sz="20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房屋明细</a:t>
            </a:r>
          </a:p>
        </p:txBody>
      </p:sp>
      <p:pic>
        <p:nvPicPr>
          <p:cNvPr id="45058" name="图片 2"/>
          <p:cNvPicPr>
            <a:picLocks noChangeAspect="1"/>
          </p:cNvPicPr>
          <p:nvPr/>
        </p:nvPicPr>
        <p:blipFill>
          <a:blip r:embed="rId3" cstate="print"/>
          <a:srcRect l="-111" t="9064" b="5217"/>
          <a:stretch>
            <a:fillRect/>
          </a:stretch>
        </p:blipFill>
        <p:spPr>
          <a:xfrm>
            <a:off x="833438" y="1157288"/>
            <a:ext cx="10469562" cy="5040312"/>
          </a:xfrm>
          <a:prstGeom prst="rect">
            <a:avLst/>
          </a:prstGeom>
          <a:noFill/>
          <a:ln w="9525">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7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基础数据查询</a:t>
            </a:r>
            <a:endParaRPr kumimoji="0" lang="zh-CN" altLang="en-US" sz="27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pic>
        <p:nvPicPr>
          <p:cNvPr id="47106" name="Picture 2"/>
          <p:cNvPicPr>
            <a:picLocks noChangeAspect="1"/>
          </p:cNvPicPr>
          <p:nvPr/>
        </p:nvPicPr>
        <p:blipFill>
          <a:blip r:embed="rId3" cstate="print"/>
          <a:stretch>
            <a:fillRect/>
          </a:stretch>
        </p:blipFill>
        <p:spPr>
          <a:xfrm>
            <a:off x="804863" y="1162050"/>
            <a:ext cx="9094787" cy="5457825"/>
          </a:xfrm>
          <a:prstGeom prst="rect">
            <a:avLst/>
          </a:prstGeom>
          <a:noFill/>
          <a:ln w="9525">
            <a:noFill/>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图片 70"/>
          <p:cNvPicPr>
            <a:picLocks noChangeAspect="1"/>
          </p:cNvPicPr>
          <p:nvPr/>
        </p:nvPicPr>
        <p:blipFill>
          <a:blip r:embed="rId3" cstate="print"/>
          <a:stretch>
            <a:fillRect/>
          </a:stretch>
        </p:blipFill>
        <p:spPr>
          <a:xfrm>
            <a:off x="0" y="-26987"/>
            <a:ext cx="12239625" cy="6884987"/>
          </a:xfrm>
          <a:prstGeom prst="rect">
            <a:avLst/>
          </a:prstGeom>
          <a:noFill/>
          <a:ln w="9525">
            <a:noFill/>
          </a:ln>
        </p:spPr>
      </p:pic>
      <p:sp>
        <p:nvSpPr>
          <p:cNvPr id="2" name="矩形 1"/>
          <p:cNvSpPr/>
          <p:nvPr/>
        </p:nvSpPr>
        <p:spPr>
          <a:xfrm>
            <a:off x="-23812" y="-26987"/>
            <a:ext cx="2508250" cy="6884988"/>
          </a:xfrm>
          <a:prstGeom prst="rect">
            <a:avLst/>
          </a:prstGeom>
          <a:solidFill>
            <a:srgbClr val="1A55A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endParaRPr lang="zh-CN" altLang="en-US" sz="2400" strike="noStrike" noProof="1">
              <a:solidFill>
                <a:prstClr val="white"/>
              </a:solidFill>
            </a:endParaRPr>
          </a:p>
        </p:txBody>
      </p:sp>
      <p:grpSp>
        <p:nvGrpSpPr>
          <p:cNvPr id="49155" name="组合 5"/>
          <p:cNvGrpSpPr/>
          <p:nvPr/>
        </p:nvGrpSpPr>
        <p:grpSpPr>
          <a:xfrm>
            <a:off x="655638" y="755650"/>
            <a:ext cx="1217612" cy="4400550"/>
            <a:chOff x="900542" y="687821"/>
            <a:chExt cx="1218177" cy="4401212"/>
          </a:xfrm>
        </p:grpSpPr>
        <p:sp>
          <p:nvSpPr>
            <p:cNvPr id="49156" name="TextBox 35"/>
            <p:cNvSpPr txBox="1"/>
            <p:nvPr/>
          </p:nvSpPr>
          <p:spPr>
            <a:xfrm>
              <a:off x="900542" y="687821"/>
              <a:ext cx="1218177" cy="2324002"/>
            </a:xfrm>
            <a:prstGeom prst="rect">
              <a:avLst/>
            </a:prstGeom>
            <a:noFill/>
            <a:ln w="9525">
              <a:noFill/>
            </a:ln>
          </p:spPr>
          <p:txBody>
            <a:bodyPr wrap="square" lIns="108791" tIns="54395" rIns="108791" bIns="54395" anchor="t" anchorCtr="0">
              <a:spAutoFit/>
            </a:bodyPr>
            <a:lstStyle/>
            <a:p>
              <a:pPr algn="dist" defTabSz="1219200"/>
              <a:r>
                <a:rPr lang="zh-CN" altLang="en-US" sz="7200" dirty="0">
                  <a:solidFill>
                    <a:srgbClr val="FFFFFF"/>
                  </a:solidFill>
                  <a:latin typeface="微软雅黑" panose="020B0503020204020204" pitchFamily="34" charset="-122"/>
                  <a:ea typeface="微软雅黑" panose="020B0503020204020204" pitchFamily="34" charset="-122"/>
                </a:rPr>
                <a:t>目</a:t>
              </a:r>
              <a:endParaRPr lang="en-US" altLang="zh-CN" sz="7200" dirty="0">
                <a:solidFill>
                  <a:srgbClr val="FFFFFF"/>
                </a:solidFill>
                <a:latin typeface="微软雅黑" panose="020B0503020204020204" pitchFamily="34" charset="-122"/>
                <a:ea typeface="微软雅黑" panose="020B0503020204020204" pitchFamily="34" charset="-122"/>
              </a:endParaRPr>
            </a:p>
            <a:p>
              <a:pPr algn="dist" defTabSz="1219200"/>
              <a:r>
                <a:rPr lang="zh-CN" altLang="en-US" sz="7200" dirty="0">
                  <a:solidFill>
                    <a:srgbClr val="FFFFFF"/>
                  </a:solidFill>
                  <a:latin typeface="微软雅黑" panose="020B0503020204020204" pitchFamily="34" charset="-122"/>
                  <a:ea typeface="微软雅黑" panose="020B0503020204020204" pitchFamily="34" charset="-122"/>
                </a:rPr>
                <a:t>录</a:t>
              </a:r>
            </a:p>
          </p:txBody>
        </p:sp>
        <p:sp>
          <p:nvSpPr>
            <p:cNvPr id="49157" name="TextBox 36"/>
            <p:cNvSpPr txBox="1"/>
            <p:nvPr/>
          </p:nvSpPr>
          <p:spPr>
            <a:xfrm>
              <a:off x="1214852" y="3254759"/>
              <a:ext cx="589175" cy="1834274"/>
            </a:xfrm>
            <a:prstGeom prst="rect">
              <a:avLst/>
            </a:prstGeom>
            <a:noFill/>
            <a:ln w="9525">
              <a:noFill/>
            </a:ln>
          </p:spPr>
          <p:txBody>
            <a:bodyPr vert="eaVert" wrap="none" lIns="108791" tIns="54395" rIns="108791" bIns="54395" anchor="t" anchorCtr="0">
              <a:spAutoFit/>
            </a:bodyPr>
            <a:lstStyle/>
            <a:p>
              <a:pPr defTabSz="1219200"/>
              <a:r>
                <a:rPr lang="en-US" altLang="zh-CN" sz="2400" b="1" dirty="0">
                  <a:solidFill>
                    <a:srgbClr val="FFFFFF"/>
                  </a:solidFill>
                  <a:latin typeface="微软雅黑" panose="020B0503020204020204" pitchFamily="34" charset="-122"/>
                  <a:ea typeface="微软雅黑" panose="020B0503020204020204" pitchFamily="34" charset="-122"/>
                </a:rPr>
                <a:t>CONTENTS</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pic>
        <p:nvPicPr>
          <p:cNvPr id="49158" name="图片 19"/>
          <p:cNvPicPr>
            <a:picLocks noChangeAspect="1"/>
          </p:cNvPicPr>
          <p:nvPr/>
        </p:nvPicPr>
        <p:blipFill>
          <a:blip r:embed="rId4" cstate="print"/>
          <a:stretch>
            <a:fillRect/>
          </a:stretch>
        </p:blipFill>
        <p:spPr>
          <a:xfrm>
            <a:off x="10325100" y="103188"/>
            <a:ext cx="625475" cy="698500"/>
          </a:xfrm>
          <a:prstGeom prst="rect">
            <a:avLst/>
          </a:prstGeom>
          <a:noFill/>
          <a:ln w="9525">
            <a:noFill/>
          </a:ln>
        </p:spPr>
      </p:pic>
      <p:pic>
        <p:nvPicPr>
          <p:cNvPr id="49159" name="图片 20"/>
          <p:cNvPicPr/>
          <p:nvPr/>
        </p:nvPicPr>
        <p:blipFill>
          <a:blip r:embed="rId5" cstate="print"/>
          <a:stretch>
            <a:fillRect/>
          </a:stretch>
        </p:blipFill>
        <p:spPr>
          <a:xfrm>
            <a:off x="10960100" y="207963"/>
            <a:ext cx="625475" cy="490537"/>
          </a:xfrm>
          <a:prstGeom prst="rect">
            <a:avLst/>
          </a:prstGeom>
          <a:noFill/>
          <a:ln w="9525">
            <a:noFill/>
          </a:ln>
        </p:spPr>
      </p:pic>
      <p:sp>
        <p:nvSpPr>
          <p:cNvPr id="3" name="圆角矩形 2"/>
          <p:cNvSpPr/>
          <p:nvPr/>
        </p:nvSpPr>
        <p:spPr>
          <a:xfrm>
            <a:off x="4987925" y="3262313"/>
            <a:ext cx="4214813" cy="576263"/>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strike="noStrike" noProof="1">
                <a:solidFill>
                  <a:schemeClr val="bg1"/>
                </a:solidFill>
                <a:latin typeface="微软雅黑" panose="020B0503020204020204" pitchFamily="34" charset="-122"/>
                <a:ea typeface="微软雅黑" panose="020B0503020204020204" pitchFamily="34" charset="-122"/>
              </a:rPr>
              <a:t>项目库管理</a:t>
            </a:r>
            <a:endParaRPr lang="en-US" altLang="zh-CN" sz="2400" strike="noStrike" noProof="1">
              <a:solidFill>
                <a:schemeClr val="bg1"/>
              </a:solidFill>
              <a:latin typeface="微软雅黑" panose="020B0503020204020204" pitchFamily="34" charset="-122"/>
              <a:ea typeface="微软雅黑" panose="020B0503020204020204" pitchFamily="34" charset="-122"/>
            </a:endParaRPr>
          </a:p>
        </p:txBody>
      </p:sp>
      <p:grpSp>
        <p:nvGrpSpPr>
          <p:cNvPr id="49161" name="组合 6"/>
          <p:cNvGrpSpPr/>
          <p:nvPr/>
        </p:nvGrpSpPr>
        <p:grpSpPr>
          <a:xfrm>
            <a:off x="3875088" y="3135313"/>
            <a:ext cx="936625" cy="846137"/>
            <a:chOff x="4078982" y="1358169"/>
            <a:chExt cx="936104" cy="847489"/>
          </a:xfrm>
        </p:grpSpPr>
        <p:sp>
          <p:nvSpPr>
            <p:cNvPr id="49162" name="Freeform 6"/>
            <p:cNvSpPr/>
            <p:nvPr/>
          </p:nvSpPr>
          <p:spPr>
            <a:xfrm>
              <a:off x="4078982" y="1358169"/>
              <a:ext cx="847489" cy="847489"/>
            </a:xfrm>
            <a:custGeom>
              <a:avLst/>
              <a:gdLst/>
              <a:ahLst/>
              <a:cxnLst>
                <a:cxn ang="0">
                  <a:pos x="474525" y="0"/>
                </a:cxn>
                <a:cxn ang="0">
                  <a:pos x="0" y="477085"/>
                </a:cxn>
                <a:cxn ang="0">
                  <a:pos x="421610" y="847489"/>
                </a:cxn>
                <a:cxn ang="0">
                  <a:pos x="847489" y="422464"/>
                </a:cxn>
                <a:cxn ang="0">
                  <a:pos x="474525" y="0"/>
                </a:cxn>
              </a:cxnLst>
              <a:rect l="0" t="0" r="0" b="0"/>
              <a:pathLst>
                <a:path w="993" h="993">
                  <a:moveTo>
                    <a:pt x="556" y="0"/>
                  </a:moveTo>
                  <a:cubicBezTo>
                    <a:pt x="0" y="559"/>
                    <a:pt x="0" y="559"/>
                    <a:pt x="0" y="559"/>
                  </a:cubicBezTo>
                  <a:cubicBezTo>
                    <a:pt x="32" y="804"/>
                    <a:pt x="241" y="993"/>
                    <a:pt x="494" y="993"/>
                  </a:cubicBezTo>
                  <a:cubicBezTo>
                    <a:pt x="770" y="993"/>
                    <a:pt x="993" y="770"/>
                    <a:pt x="993" y="495"/>
                  </a:cubicBezTo>
                  <a:cubicBezTo>
                    <a:pt x="993" y="240"/>
                    <a:pt x="802" y="31"/>
                    <a:pt x="556" y="0"/>
                  </a:cubicBezTo>
                  <a:close/>
                </a:path>
              </a:pathLst>
            </a:custGeom>
            <a:solidFill>
              <a:srgbClr val="376092"/>
            </a:solidFill>
            <a:ln w="9525">
              <a:noFill/>
            </a:ln>
          </p:spPr>
          <p:txBody>
            <a:bodyPr/>
            <a:lstStyle/>
            <a:p>
              <a:endParaRPr lang="zh-CN" altLang="en-US"/>
            </a:p>
          </p:txBody>
        </p:sp>
        <p:sp>
          <p:nvSpPr>
            <p:cNvPr id="49163" name="TextBox 57"/>
            <p:cNvSpPr txBox="1"/>
            <p:nvPr/>
          </p:nvSpPr>
          <p:spPr>
            <a:xfrm>
              <a:off x="4218886" y="1580702"/>
              <a:ext cx="796200" cy="537969"/>
            </a:xfrm>
            <a:prstGeom prst="rect">
              <a:avLst/>
            </a:prstGeom>
            <a:noFill/>
            <a:ln w="9525">
              <a:noFill/>
            </a:ln>
          </p:spPr>
          <p:txBody>
            <a:bodyPr wrap="square" lIns="76782" tIns="38391" rIns="76782" bIns="38391" anchor="ctr" anchorCtr="0">
              <a:spAutoFit/>
            </a:bodyPr>
            <a:lstStyle/>
            <a:p>
              <a:pPr defTabSz="1219200"/>
              <a:r>
                <a:rPr lang="en-US" altLang="zh-CN" sz="3000" dirty="0">
                  <a:solidFill>
                    <a:srgbClr val="FFFFFF"/>
                  </a:solidFill>
                  <a:latin typeface="微软雅黑" panose="020B0503020204020204" pitchFamily="34" charset="-122"/>
                  <a:ea typeface="微软雅黑" panose="020B0503020204020204" pitchFamily="34" charset="-122"/>
                </a:rPr>
                <a:t>02</a:t>
              </a:r>
              <a:endParaRPr lang="zh-CN" altLang="en-US" sz="3000" dirty="0">
                <a:solidFill>
                  <a:srgbClr val="FFFFFF"/>
                </a:solidFill>
                <a:latin typeface="微软雅黑" panose="020B0503020204020204" pitchFamily="34" charset="-122"/>
                <a:ea typeface="微软雅黑" panose="020B0503020204020204" pitchFamily="34" charset="-122"/>
              </a:endParaRPr>
            </a:p>
          </p:txBody>
        </p:sp>
      </p:grpSp>
      <p:grpSp>
        <p:nvGrpSpPr>
          <p:cNvPr id="49164" name="组合 21"/>
          <p:cNvGrpSpPr/>
          <p:nvPr/>
        </p:nvGrpSpPr>
        <p:grpSpPr>
          <a:xfrm>
            <a:off x="3903663" y="2028825"/>
            <a:ext cx="936625" cy="847725"/>
            <a:chOff x="4078982" y="1358169"/>
            <a:chExt cx="936104" cy="847489"/>
          </a:xfrm>
        </p:grpSpPr>
        <p:sp>
          <p:nvSpPr>
            <p:cNvPr id="49165" name="Freeform 6"/>
            <p:cNvSpPr/>
            <p:nvPr/>
          </p:nvSpPr>
          <p:spPr>
            <a:xfrm>
              <a:off x="4078982" y="1358169"/>
              <a:ext cx="847489" cy="847489"/>
            </a:xfrm>
            <a:custGeom>
              <a:avLst/>
              <a:gdLst/>
              <a:ahLst/>
              <a:cxnLst>
                <a:cxn ang="0">
                  <a:pos x="474525" y="0"/>
                </a:cxn>
                <a:cxn ang="0">
                  <a:pos x="0" y="477085"/>
                </a:cxn>
                <a:cxn ang="0">
                  <a:pos x="421610" y="847489"/>
                </a:cxn>
                <a:cxn ang="0">
                  <a:pos x="847489" y="422464"/>
                </a:cxn>
                <a:cxn ang="0">
                  <a:pos x="474525" y="0"/>
                </a:cxn>
              </a:cxnLst>
              <a:rect l="0" t="0" r="0" b="0"/>
              <a:pathLst>
                <a:path w="993" h="993">
                  <a:moveTo>
                    <a:pt x="556" y="0"/>
                  </a:moveTo>
                  <a:cubicBezTo>
                    <a:pt x="0" y="559"/>
                    <a:pt x="0" y="559"/>
                    <a:pt x="0" y="559"/>
                  </a:cubicBezTo>
                  <a:cubicBezTo>
                    <a:pt x="32" y="804"/>
                    <a:pt x="241" y="993"/>
                    <a:pt x="494" y="993"/>
                  </a:cubicBezTo>
                  <a:cubicBezTo>
                    <a:pt x="770" y="993"/>
                    <a:pt x="993" y="770"/>
                    <a:pt x="993" y="495"/>
                  </a:cubicBezTo>
                  <a:cubicBezTo>
                    <a:pt x="993" y="240"/>
                    <a:pt x="802" y="31"/>
                    <a:pt x="556" y="0"/>
                  </a:cubicBezTo>
                  <a:close/>
                </a:path>
              </a:pathLst>
            </a:custGeom>
            <a:solidFill>
              <a:srgbClr val="A6A6A6"/>
            </a:solidFill>
            <a:ln w="9525">
              <a:noFill/>
            </a:ln>
          </p:spPr>
          <p:txBody>
            <a:bodyPr/>
            <a:lstStyle/>
            <a:p>
              <a:endParaRPr lang="zh-CN" altLang="en-US"/>
            </a:p>
          </p:txBody>
        </p:sp>
        <p:sp>
          <p:nvSpPr>
            <p:cNvPr id="49166" name="TextBox 57"/>
            <p:cNvSpPr txBox="1"/>
            <p:nvPr/>
          </p:nvSpPr>
          <p:spPr>
            <a:xfrm>
              <a:off x="4218886" y="1580702"/>
              <a:ext cx="796200" cy="537969"/>
            </a:xfrm>
            <a:prstGeom prst="rect">
              <a:avLst/>
            </a:prstGeom>
            <a:noFill/>
            <a:ln w="9525">
              <a:noFill/>
            </a:ln>
          </p:spPr>
          <p:txBody>
            <a:bodyPr wrap="square" lIns="76782" tIns="38391" rIns="76782" bIns="38391" anchor="ctr" anchorCtr="0">
              <a:spAutoFit/>
            </a:bodyPr>
            <a:lstStyle/>
            <a:p>
              <a:pPr defTabSz="1219200"/>
              <a:r>
                <a:rPr lang="en-US" altLang="zh-CN" sz="3000" dirty="0">
                  <a:solidFill>
                    <a:srgbClr val="FFFFFF"/>
                  </a:solidFill>
                  <a:latin typeface="微软雅黑" panose="020B0503020204020204" pitchFamily="34" charset="-122"/>
                  <a:ea typeface="微软雅黑" panose="020B0503020204020204" pitchFamily="34" charset="-122"/>
                </a:rPr>
                <a:t>01</a:t>
              </a:r>
              <a:endParaRPr lang="zh-CN" altLang="en-US" sz="3000" dirty="0">
                <a:solidFill>
                  <a:srgbClr val="FFFFFF"/>
                </a:solidFill>
                <a:latin typeface="微软雅黑" panose="020B0503020204020204" pitchFamily="34" charset="-122"/>
                <a:ea typeface="微软雅黑" panose="020B0503020204020204" pitchFamily="34" charset="-122"/>
              </a:endParaRPr>
            </a:p>
          </p:txBody>
        </p:sp>
      </p:grpSp>
      <p:sp>
        <p:nvSpPr>
          <p:cNvPr id="17" name="圆角矩形 16"/>
          <p:cNvSpPr/>
          <p:nvPr/>
        </p:nvSpPr>
        <p:spPr>
          <a:xfrm>
            <a:off x="5016500" y="2155825"/>
            <a:ext cx="4214813" cy="576263"/>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strike="noStrike" noProof="1">
                <a:solidFill>
                  <a:schemeClr val="bg1"/>
                </a:solidFill>
                <a:latin typeface="微软雅黑" panose="020B0503020204020204" pitchFamily="34" charset="-122"/>
                <a:ea typeface="微软雅黑" panose="020B0503020204020204" pitchFamily="34" charset="-122"/>
              </a:rPr>
              <a:t>上周工作情况</a:t>
            </a:r>
            <a:endParaRPr lang="en-US" altLang="zh-CN" sz="2400" strike="noStrike" noProof="1">
              <a:solidFill>
                <a:schemeClr val="bg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5016500" y="2155825"/>
            <a:ext cx="4214813" cy="576263"/>
          </a:xfrm>
          <a:prstGeom prst="round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strike="noStrike" noProof="1">
                <a:solidFill>
                  <a:schemeClr val="bg1"/>
                </a:solidFill>
                <a:latin typeface="微软雅黑" panose="020B0503020204020204" pitchFamily="34" charset="-122"/>
                <a:ea typeface="微软雅黑" panose="020B0503020204020204" pitchFamily="34" charset="-122"/>
              </a:rPr>
              <a:t>基础信息管理</a:t>
            </a:r>
          </a:p>
        </p:txBody>
      </p:sp>
    </p:spTree>
  </p:cSld>
  <p:clrMapOvr>
    <a:masterClrMapping/>
  </p:clrMapOvr>
  <p:transition spd="slow" advClick="0" advTm="0">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7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项目库管理</a:t>
            </a:r>
          </a:p>
        </p:txBody>
      </p:sp>
      <p:sp>
        <p:nvSpPr>
          <p:cNvPr id="3" name="文本占位符 2"/>
          <p:cNvSpPr>
            <a:spLocks noGrp="1"/>
          </p:cNvSpPr>
          <p:nvPr>
            <p:ph type="body" sz="quarter" idx="12"/>
          </p:nvPr>
        </p:nvSpPr>
        <p:spPr>
          <a:xfrm>
            <a:off x="468630" y="1097280"/>
            <a:ext cx="11180445" cy="5314950"/>
          </a:xfrm>
        </p:spPr>
        <p:txBody>
          <a:bodyPr vert="horz" lIns="91440" tIns="45720" rIns="91440" bIns="45720" rtlCol="0" anchor="ctr" anchorCtr="0">
            <a:norm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400" b="1" i="0" u="none" strike="noStrike" kern="1200" cap="none" spc="0" normalizeH="0" baseline="0" noProof="0">
                <a:ln>
                  <a:noFill/>
                </a:ln>
                <a:solidFill>
                  <a:srgbClr val="C00000"/>
                </a:solidFill>
                <a:effectLst/>
                <a:uLnTx/>
                <a:uFillTx/>
                <a:latin typeface="方正北魏楷书简体" charset="-122"/>
                <a:ea typeface="方正北魏楷书简体" charset="-122"/>
                <a:cs typeface="方正北魏楷书简体" charset="-122"/>
              </a:rPr>
              <a:t>    </a:t>
            </a:r>
            <a:r>
              <a:rPr kumimoji="0" lang="zh-CN" altLang="en-US" sz="2400" b="1" i="0" u="none" strike="noStrike" kern="1200" cap="none" spc="0" normalizeH="0" baseline="0" noProof="0">
                <a:ln>
                  <a:noFill/>
                </a:ln>
                <a:solidFill>
                  <a:srgbClr val="C00000"/>
                </a:solidFill>
                <a:effectLst/>
                <a:uLnTx/>
                <a:uFillTx/>
                <a:latin typeface="方正北魏楷书简体" charset="-122"/>
                <a:ea typeface="方正北魏楷书简体" charset="-122"/>
                <a:cs typeface="方正北魏楷书简体" charset="-122"/>
              </a:rPr>
              <a:t>项目库管理：</a:t>
            </a:r>
            <a:r>
              <a:rPr kumimoji="0" lang="zh-CN" altLang="en-US" sz="2400" b="1" i="0" u="none" strike="noStrike" kern="1200" cap="none" spc="0" normalizeH="0" baseline="0" noProof="0">
                <a:ln>
                  <a:noFill/>
                </a:ln>
                <a:solidFill>
                  <a:schemeClr val="bg1"/>
                </a:solidFill>
                <a:effectLst/>
                <a:uLnTx/>
                <a:uFillTx/>
                <a:latin typeface="方正北魏楷书简体" charset="-122"/>
                <a:ea typeface="方正北魏楷书简体" charset="-122"/>
                <a:cs typeface="方正北魏楷书简体" charset="-122"/>
              </a:rPr>
              <a:t>是预算管理的基础，预算项目是预算管理的基本单元，全部预算支出以预算项目的形式纳入项目库，实行全生命周期管理，主要分为前期谋划、项目储备、预算编制、项目实施、项目终止等阶段，全流程动态记录和反映项目信息变化情况。各部门、单位要树立“先谋事后排钱”理念，坚持“先有项目再安排预算”原则，提前研究谋划、常态化储备预算项目，单位申请预算必须从项目库中挑选预算项目。</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7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项目库管理</a:t>
            </a:r>
          </a:p>
        </p:txBody>
      </p:sp>
      <p:sp>
        <p:nvSpPr>
          <p:cNvPr id="3" name="文本占位符 2"/>
          <p:cNvSpPr>
            <a:spLocks noGrp="1"/>
          </p:cNvSpPr>
          <p:nvPr>
            <p:ph type="body" sz="quarter" idx="12"/>
          </p:nvPr>
        </p:nvSpPr>
        <p:spPr>
          <a:xfrm>
            <a:off x="833438" y="1096963"/>
            <a:ext cx="9974263" cy="5364163"/>
          </a:xfrm>
        </p:spPr>
        <p:txBody>
          <a:bodyPr vert="horz" lIns="91440" tIns="45720" rIns="91440" bIns="45720" rtlCol="0" anchor="ctr" anchorCtr="0">
            <a:normAutofit fontScale="90000" lnSpcReduction="20000"/>
          </a:bodyPr>
          <a:lstStyle/>
          <a:p>
            <a:pPr marL="342900" marR="0" lvl="0" indent="-342900" algn="l" defTabSz="914400" rtl="0" eaLnBrk="1" fontAlgn="auto" latinLnBrk="0" hangingPunct="1">
              <a:lnSpc>
                <a:spcPct val="150000"/>
              </a:lnSpc>
              <a:spcBef>
                <a:spcPts val="1000"/>
              </a:spcBef>
              <a:spcAft>
                <a:spcPts val="0"/>
              </a:spcAft>
              <a:buClrTx/>
              <a:buSzTx/>
              <a:buFont typeface="Wingdings" panose="05000000000000000000" charset="0"/>
              <a:buChar char="n"/>
              <a:defRPr/>
            </a:pPr>
            <a:r>
              <a:rPr kumimoji="0" lang="zh-CN" altLang="en-US" sz="2500" b="1" i="0" u="none" strike="noStrike" kern="1200" cap="none" spc="0" normalizeH="0" baseline="0" noProof="0">
                <a:ln>
                  <a:noFill/>
                </a:ln>
                <a:solidFill>
                  <a:srgbClr val="C00000"/>
                </a:solidFill>
                <a:effectLst/>
                <a:uLnTx/>
                <a:uFillTx/>
                <a:latin typeface="方正北魏楷书简体" charset="-122"/>
                <a:ea typeface="方正北魏楷书简体" charset="-122"/>
                <a:cs typeface="+mn-cs"/>
              </a:rPr>
              <a:t>项目储备从部门和单位发起</a:t>
            </a:r>
            <a:r>
              <a:rPr kumimoji="0" lang="zh-CN" altLang="en-US" sz="2500" b="1" i="0" u="none" strike="noStrike" kern="1200" cap="none" spc="0" normalizeH="0" baseline="0" noProof="0">
                <a:ln>
                  <a:noFill/>
                </a:ln>
                <a:solidFill>
                  <a:schemeClr val="bg1"/>
                </a:solidFill>
                <a:effectLst/>
                <a:uLnTx/>
                <a:uFillTx/>
                <a:latin typeface="方正北魏楷书简体" charset="-122"/>
                <a:ea typeface="方正北魏楷书简体" charset="-122"/>
                <a:cs typeface="+mn-cs"/>
              </a:rPr>
              <a:t>，财政部门审核通过的项目，作为预算储备项目，供预算编制时选取；</a:t>
            </a:r>
          </a:p>
          <a:p>
            <a:pPr marL="342900" marR="0" lvl="0" indent="-342900" algn="l" defTabSz="914400" rtl="0" eaLnBrk="1" fontAlgn="auto" latinLnBrk="0" hangingPunct="1">
              <a:lnSpc>
                <a:spcPct val="150000"/>
              </a:lnSpc>
              <a:spcBef>
                <a:spcPts val="1000"/>
              </a:spcBef>
              <a:spcAft>
                <a:spcPts val="0"/>
              </a:spcAft>
              <a:buClrTx/>
              <a:buSzTx/>
              <a:buFont typeface="Wingdings" panose="05000000000000000000" charset="0"/>
              <a:buChar char="n"/>
              <a:defRPr/>
            </a:pPr>
            <a:r>
              <a:rPr kumimoji="0" lang="zh-CN" altLang="en-US" sz="2500" b="1" i="0" u="none" strike="noStrike" kern="1200" cap="none" spc="0" normalizeH="0" baseline="0" noProof="0">
                <a:ln>
                  <a:noFill/>
                </a:ln>
                <a:solidFill>
                  <a:srgbClr val="C00000"/>
                </a:solidFill>
                <a:effectLst/>
                <a:uLnTx/>
                <a:uFillTx/>
                <a:latin typeface="方正北魏楷书简体" charset="-122"/>
                <a:ea typeface="方正北魏楷书简体" charset="-122"/>
                <a:cs typeface="+mn-cs"/>
              </a:rPr>
              <a:t>绩效目标是项目入库的前置条件</a:t>
            </a:r>
            <a:r>
              <a:rPr kumimoji="0" lang="zh-CN" altLang="en-US" sz="2500" b="1" i="0" u="none" strike="noStrike" kern="1200" cap="none" spc="0" normalizeH="0" baseline="0" noProof="0">
                <a:ln>
                  <a:noFill/>
                </a:ln>
                <a:solidFill>
                  <a:schemeClr val="bg1"/>
                </a:solidFill>
                <a:effectLst/>
                <a:uLnTx/>
                <a:uFillTx/>
                <a:latin typeface="方正北魏楷书简体" charset="-122"/>
                <a:ea typeface="方正北魏楷书简体" charset="-122"/>
                <a:cs typeface="+mn-cs"/>
              </a:rPr>
              <a:t>，对于新出台重大政策对应的项目需要开展事前绩效评估，评估结果作为申请入库的必要条件。</a:t>
            </a:r>
          </a:p>
          <a:p>
            <a:pPr marL="342900" marR="0" lvl="0" indent="-342900" algn="l" defTabSz="914400" rtl="0" eaLnBrk="1" fontAlgn="auto" latinLnBrk="0" hangingPunct="1">
              <a:lnSpc>
                <a:spcPct val="150000"/>
              </a:lnSpc>
              <a:spcBef>
                <a:spcPts val="1000"/>
              </a:spcBef>
              <a:spcAft>
                <a:spcPts val="0"/>
              </a:spcAft>
              <a:buClrTx/>
              <a:buSzTx/>
              <a:buFont typeface="Wingdings" panose="05000000000000000000" charset="0"/>
              <a:buChar char="n"/>
              <a:defRPr/>
            </a:pPr>
            <a:r>
              <a:rPr kumimoji="0" lang="zh-CN" altLang="en-US" sz="2500" b="1" i="0" u="none" strike="noStrike" kern="1200" cap="none" spc="0" normalizeH="0" baseline="0" noProof="0">
                <a:ln>
                  <a:noFill/>
                </a:ln>
                <a:solidFill>
                  <a:srgbClr val="C00000"/>
                </a:solidFill>
                <a:effectLst/>
                <a:uLnTx/>
                <a:uFillTx/>
                <a:latin typeface="方正北魏楷书简体" charset="-122"/>
                <a:ea typeface="方正北魏楷书简体" charset="-122"/>
                <a:cs typeface="+mn-cs"/>
              </a:rPr>
              <a:t>预算项目逐年滚动管理</a:t>
            </a:r>
            <a:r>
              <a:rPr kumimoji="0" lang="zh-CN" altLang="en-US" sz="2500" b="1" i="0" u="none" strike="noStrike" kern="1200" cap="none" spc="0" normalizeH="0" baseline="0" noProof="0">
                <a:ln>
                  <a:noFill/>
                </a:ln>
                <a:solidFill>
                  <a:schemeClr val="bg1"/>
                </a:solidFill>
                <a:effectLst/>
                <a:uLnTx/>
                <a:uFillTx/>
                <a:latin typeface="方正北魏楷书简体" charset="-122"/>
                <a:ea typeface="方正北魏楷书简体" charset="-122"/>
                <a:cs typeface="+mn-cs"/>
              </a:rPr>
              <a:t>，经常性项目、延续性项目及当年未安排的预算储备项目，自动滚入下一年度储备。</a:t>
            </a:r>
          </a:p>
          <a:p>
            <a:pPr marL="342900" marR="0" lvl="0" indent="-342900" algn="l" defTabSz="914400" rtl="0" eaLnBrk="1" fontAlgn="auto" latinLnBrk="0" hangingPunct="1">
              <a:lnSpc>
                <a:spcPct val="150000"/>
              </a:lnSpc>
              <a:spcBef>
                <a:spcPts val="1000"/>
              </a:spcBef>
              <a:spcAft>
                <a:spcPts val="0"/>
              </a:spcAft>
              <a:buClrTx/>
              <a:buSzTx/>
              <a:buFont typeface="Wingdings" panose="05000000000000000000" charset="0"/>
              <a:buChar char="n"/>
              <a:defRPr/>
            </a:pPr>
            <a:r>
              <a:rPr kumimoji="0" lang="zh-CN" altLang="en-US" sz="2500" b="1" i="0" u="none" strike="noStrike" kern="1200" cap="none" spc="0" normalizeH="0" baseline="0" noProof="0">
                <a:ln>
                  <a:noFill/>
                </a:ln>
                <a:solidFill>
                  <a:schemeClr val="bg1"/>
                </a:solidFill>
                <a:effectLst/>
                <a:uLnTx/>
                <a:uFillTx/>
                <a:latin typeface="方正北魏楷书简体" charset="-122"/>
                <a:ea typeface="方正北魏楷书简体" charset="-122"/>
                <a:cs typeface="+mn-cs"/>
              </a:rPr>
              <a:t>预算项目按照预算支出性质和用途，</a:t>
            </a:r>
            <a:r>
              <a:rPr kumimoji="0" lang="zh-CN" altLang="en-US" sz="2500" b="1" i="0" u="none" strike="noStrike" kern="1200" cap="none" spc="0" normalizeH="0" baseline="0" noProof="0">
                <a:ln>
                  <a:noFill/>
                </a:ln>
                <a:solidFill>
                  <a:srgbClr val="C00000"/>
                </a:solidFill>
                <a:effectLst/>
                <a:uLnTx/>
                <a:uFillTx/>
                <a:latin typeface="方正北魏楷书简体" charset="-122"/>
                <a:ea typeface="方正北魏楷书简体" charset="-122"/>
                <a:cs typeface="+mn-cs"/>
              </a:rPr>
              <a:t>分为人员类项目、运转类项目和特定目标类项目三类</a:t>
            </a:r>
            <a:r>
              <a:rPr kumimoji="0" lang="zh-CN" altLang="en-US" sz="2500" b="1" i="0" u="none" strike="noStrike" kern="1200" cap="none" spc="0" normalizeH="0" baseline="0" noProof="0">
                <a:ln>
                  <a:noFill/>
                </a:ln>
                <a:solidFill>
                  <a:schemeClr val="bg1"/>
                </a:solidFill>
                <a:effectLst/>
                <a:uLnTx/>
                <a:uFillTx/>
                <a:latin typeface="方正北魏楷书简体" charset="-122"/>
                <a:ea typeface="方正北魏楷书简体" charset="-122"/>
                <a:cs typeface="+mn-cs"/>
              </a:rPr>
              <a:t>。人员类项目支出和运转类项目中的公用经费项目支出对应部门预算中的基本支出；其他运转类项目支出和特定目标类项目支出对应部门预算中的项目支出。</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7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项目库</a:t>
            </a:r>
            <a:r>
              <a:rPr kumimoji="0" lang="en-US" altLang="zh-CN" sz="27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27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系统分类</a:t>
            </a:r>
          </a:p>
        </p:txBody>
      </p:sp>
      <p:grpSp>
        <p:nvGrpSpPr>
          <p:cNvPr id="55298" name="组合 18"/>
          <p:cNvGrpSpPr/>
          <p:nvPr/>
        </p:nvGrpSpPr>
        <p:grpSpPr>
          <a:xfrm>
            <a:off x="3270250" y="1514475"/>
            <a:ext cx="3116263" cy="1727200"/>
            <a:chOff x="1397291" y="3132277"/>
            <a:chExt cx="1948823" cy="1702026"/>
          </a:xfrm>
        </p:grpSpPr>
        <p:grpSp>
          <p:nvGrpSpPr>
            <p:cNvPr id="4" name="组合 19"/>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2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sp>
            <p:nvSpPr>
              <p:cNvPr id="2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grpSp>
        <p:sp>
          <p:nvSpPr>
            <p:cNvPr id="23"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9EA8AC"/>
            </a:soli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sp>
          <p:nvSpPr>
            <p:cNvPr id="55301" name="TextBox 55"/>
            <p:cNvSpPr txBox="1"/>
            <p:nvPr/>
          </p:nvSpPr>
          <p:spPr>
            <a:xfrm>
              <a:off x="1869397" y="4161566"/>
              <a:ext cx="1086697" cy="241715"/>
            </a:xfrm>
            <a:prstGeom prst="rect">
              <a:avLst/>
            </a:prstGeom>
            <a:noFill/>
            <a:ln w="9525">
              <a:noFill/>
            </a:ln>
          </p:spPr>
          <p:txBody>
            <a:bodyPr anchor="t" anchorCtr="0">
              <a:spAutoFit/>
            </a:bodyPr>
            <a:lstStyle/>
            <a:p>
              <a:pPr defTabSz="685800"/>
              <a:r>
                <a:rPr lang="zh-CN" altLang="en-US" sz="1000" b="1" dirty="0">
                  <a:solidFill>
                    <a:srgbClr val="FFFFFF"/>
                  </a:solidFill>
                  <a:latin typeface="方正北魏楷书简体" charset="-122"/>
                  <a:ea typeface="方正北魏楷书简体" charset="-122"/>
                </a:rPr>
                <a:t>人员类项目</a:t>
              </a:r>
            </a:p>
          </p:txBody>
        </p:sp>
      </p:grpSp>
      <p:grpSp>
        <p:nvGrpSpPr>
          <p:cNvPr id="55302" name="组合 24"/>
          <p:cNvGrpSpPr/>
          <p:nvPr/>
        </p:nvGrpSpPr>
        <p:grpSpPr>
          <a:xfrm>
            <a:off x="7407275" y="4338638"/>
            <a:ext cx="3116263" cy="1725612"/>
            <a:chOff x="2893203" y="3983290"/>
            <a:chExt cx="1948823" cy="1702026"/>
          </a:xfrm>
        </p:grpSpPr>
        <p:grpSp>
          <p:nvGrpSpPr>
            <p:cNvPr id="6" name="组合 25"/>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2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sp>
            <p:nvSpPr>
              <p:cNvPr id="2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grpSp>
        <p:sp>
          <p:nvSpPr>
            <p:cNvPr id="55304" name="Freeform 7"/>
            <p:cNvSpPr/>
            <p:nvPr/>
          </p:nvSpPr>
          <p:spPr>
            <a:xfrm>
              <a:off x="3146586" y="4181609"/>
              <a:ext cx="1442061" cy="1252455"/>
            </a:xfrm>
            <a:custGeom>
              <a:avLst/>
              <a:gdLst/>
              <a:ahLst/>
              <a:cxnLst>
                <a:cxn ang="0">
                  <a:pos x="1430713" y="658176"/>
                </a:cxn>
                <a:cxn ang="0">
                  <a:pos x="1267215" y="939237"/>
                </a:cxn>
                <a:cxn ang="0">
                  <a:pos x="1103297" y="1220716"/>
                </a:cxn>
                <a:cxn ang="0">
                  <a:pos x="1048237" y="1252455"/>
                </a:cxn>
                <a:cxn ang="0">
                  <a:pos x="721241" y="1252455"/>
                </a:cxn>
                <a:cxn ang="0">
                  <a:pos x="394245" y="1252455"/>
                </a:cxn>
                <a:cxn ang="0">
                  <a:pos x="338765" y="1220716"/>
                </a:cxn>
                <a:cxn ang="0">
                  <a:pos x="175267" y="939237"/>
                </a:cxn>
                <a:cxn ang="0">
                  <a:pos x="11768" y="658176"/>
                </a:cxn>
                <a:cxn ang="0">
                  <a:pos x="11768" y="594697"/>
                </a:cxn>
                <a:cxn ang="0">
                  <a:pos x="175267" y="313218"/>
                </a:cxn>
                <a:cxn ang="0">
                  <a:pos x="338765" y="31739"/>
                </a:cxn>
                <a:cxn ang="0">
                  <a:pos x="394245" y="0"/>
                </a:cxn>
                <a:cxn ang="0">
                  <a:pos x="721241" y="0"/>
                </a:cxn>
                <a:cxn ang="0">
                  <a:pos x="1048237" y="0"/>
                </a:cxn>
                <a:cxn ang="0">
                  <a:pos x="1103297" y="31739"/>
                </a:cxn>
                <a:cxn ang="0">
                  <a:pos x="1267215" y="313218"/>
                </a:cxn>
                <a:cxn ang="0">
                  <a:pos x="1430713" y="594697"/>
                </a:cxn>
                <a:cxn ang="0">
                  <a:pos x="1430713" y="658176"/>
                </a:cxn>
              </a:cxnLst>
              <a:rect l="0" t="0" r="0" b="0"/>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647176"/>
            </a:solidFill>
            <a:ln w="7938">
              <a:noFill/>
            </a:ln>
          </p:spPr>
          <p:txBody>
            <a:bodyPr/>
            <a:lstStyle/>
            <a:p>
              <a:endParaRPr lang="zh-CN" altLang="en-US"/>
            </a:p>
          </p:txBody>
        </p:sp>
        <p:sp>
          <p:nvSpPr>
            <p:cNvPr id="55305" name="TextBox 61"/>
            <p:cNvSpPr txBox="1"/>
            <p:nvPr/>
          </p:nvSpPr>
          <p:spPr>
            <a:xfrm>
              <a:off x="3313301" y="4607637"/>
              <a:ext cx="1185538" cy="453999"/>
            </a:xfrm>
            <a:prstGeom prst="rect">
              <a:avLst/>
            </a:prstGeom>
            <a:noFill/>
            <a:ln w="9525">
              <a:noFill/>
            </a:ln>
          </p:spPr>
          <p:txBody>
            <a:bodyPr anchor="t" anchorCtr="0">
              <a:spAutoFit/>
            </a:bodyPr>
            <a:lstStyle/>
            <a:p>
              <a:pPr defTabSz="685800"/>
              <a:r>
                <a:rPr lang="zh-CN" altLang="en-US" sz="2400" b="1" dirty="0">
                  <a:solidFill>
                    <a:srgbClr val="FFFFFF"/>
                  </a:solidFill>
                  <a:latin typeface="方正北魏楷书简体" charset="-122"/>
                  <a:ea typeface="方正北魏楷书简体" charset="-122"/>
                </a:rPr>
                <a:t>特定目标类</a:t>
              </a:r>
            </a:p>
          </p:txBody>
        </p:sp>
      </p:grpSp>
      <p:grpSp>
        <p:nvGrpSpPr>
          <p:cNvPr id="55306" name="组合 66"/>
          <p:cNvGrpSpPr/>
          <p:nvPr/>
        </p:nvGrpSpPr>
        <p:grpSpPr>
          <a:xfrm>
            <a:off x="7394575" y="1514475"/>
            <a:ext cx="3116263" cy="1725613"/>
            <a:chOff x="4381974" y="3118200"/>
            <a:chExt cx="1948823" cy="1702026"/>
          </a:xfrm>
        </p:grpSpPr>
        <p:grpSp>
          <p:nvGrpSpPr>
            <p:cNvPr id="12" name="组合 67"/>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6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sp>
            <p:nvSpPr>
              <p:cNvPr id="7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grpSp>
        <p:sp>
          <p:nvSpPr>
            <p:cNvPr id="71"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507998"/>
            </a:soli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sp>
          <p:nvSpPr>
            <p:cNvPr id="55309" name="TextBox 67"/>
            <p:cNvSpPr txBox="1"/>
            <p:nvPr/>
          </p:nvSpPr>
          <p:spPr>
            <a:xfrm>
              <a:off x="4853882" y="4150149"/>
              <a:ext cx="1185538" cy="241715"/>
            </a:xfrm>
            <a:prstGeom prst="rect">
              <a:avLst/>
            </a:prstGeom>
            <a:noFill/>
            <a:ln w="9525">
              <a:noFill/>
            </a:ln>
          </p:spPr>
          <p:txBody>
            <a:bodyPr anchor="t" anchorCtr="0">
              <a:spAutoFit/>
            </a:bodyPr>
            <a:lstStyle/>
            <a:p>
              <a:pPr defTabSz="685800"/>
              <a:r>
                <a:rPr lang="zh-CN" altLang="en-US" sz="1000" b="1" dirty="0">
                  <a:solidFill>
                    <a:srgbClr val="FFFFFF"/>
                  </a:solidFill>
                  <a:latin typeface="方正北魏楷书简体" charset="-122"/>
                  <a:ea typeface="方正北魏楷书简体" charset="-122"/>
                </a:rPr>
                <a:t>公用经费</a:t>
              </a:r>
            </a:p>
          </p:txBody>
        </p:sp>
      </p:grpSp>
      <p:grpSp>
        <p:nvGrpSpPr>
          <p:cNvPr id="55310" name="组合 84"/>
          <p:cNvGrpSpPr/>
          <p:nvPr/>
        </p:nvGrpSpPr>
        <p:grpSpPr>
          <a:xfrm>
            <a:off x="3243263" y="4338638"/>
            <a:ext cx="3116262" cy="1725612"/>
            <a:chOff x="4381974" y="3118200"/>
            <a:chExt cx="1948823" cy="1702026"/>
          </a:xfrm>
        </p:grpSpPr>
        <p:grpSp>
          <p:nvGrpSpPr>
            <p:cNvPr id="20" name="组合 85"/>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8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sp>
            <p:nvSpPr>
              <p:cNvPr id="8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grpSp>
        <p:sp>
          <p:nvSpPr>
            <p:cNvPr id="55312" name="Freeform 7"/>
            <p:cNvSpPr/>
            <p:nvPr/>
          </p:nvSpPr>
          <p:spPr>
            <a:xfrm>
              <a:off x="4635357" y="3316519"/>
              <a:ext cx="1442061" cy="1252455"/>
            </a:xfrm>
            <a:custGeom>
              <a:avLst/>
              <a:gdLst/>
              <a:ahLst/>
              <a:cxnLst>
                <a:cxn ang="0">
                  <a:pos x="1430713" y="658176"/>
                </a:cxn>
                <a:cxn ang="0">
                  <a:pos x="1267215" y="939237"/>
                </a:cxn>
                <a:cxn ang="0">
                  <a:pos x="1103297" y="1220716"/>
                </a:cxn>
                <a:cxn ang="0">
                  <a:pos x="1048237" y="1252455"/>
                </a:cxn>
                <a:cxn ang="0">
                  <a:pos x="721241" y="1252455"/>
                </a:cxn>
                <a:cxn ang="0">
                  <a:pos x="394245" y="1252455"/>
                </a:cxn>
                <a:cxn ang="0">
                  <a:pos x="338765" y="1220716"/>
                </a:cxn>
                <a:cxn ang="0">
                  <a:pos x="175267" y="939237"/>
                </a:cxn>
                <a:cxn ang="0">
                  <a:pos x="11768" y="658176"/>
                </a:cxn>
                <a:cxn ang="0">
                  <a:pos x="11768" y="594697"/>
                </a:cxn>
                <a:cxn ang="0">
                  <a:pos x="175267" y="313218"/>
                </a:cxn>
                <a:cxn ang="0">
                  <a:pos x="338765" y="31739"/>
                </a:cxn>
                <a:cxn ang="0">
                  <a:pos x="394245" y="0"/>
                </a:cxn>
                <a:cxn ang="0">
                  <a:pos x="721241" y="0"/>
                </a:cxn>
                <a:cxn ang="0">
                  <a:pos x="1048237" y="0"/>
                </a:cxn>
                <a:cxn ang="0">
                  <a:pos x="1103297" y="31739"/>
                </a:cxn>
                <a:cxn ang="0">
                  <a:pos x="1267215" y="313218"/>
                </a:cxn>
                <a:cxn ang="0">
                  <a:pos x="1430713" y="594697"/>
                </a:cxn>
                <a:cxn ang="0">
                  <a:pos x="1430713" y="658176"/>
                </a:cxn>
              </a:cxnLst>
              <a:rect l="0" t="0" r="0" b="0"/>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4C6B7F"/>
            </a:solidFill>
            <a:ln w="7938">
              <a:noFill/>
            </a:ln>
          </p:spPr>
          <p:txBody>
            <a:bodyPr/>
            <a:lstStyle/>
            <a:p>
              <a:endParaRPr lang="zh-CN" altLang="en-US"/>
            </a:p>
          </p:txBody>
        </p:sp>
        <p:sp>
          <p:nvSpPr>
            <p:cNvPr id="55313" name="TextBox 67"/>
            <p:cNvSpPr txBox="1"/>
            <p:nvPr/>
          </p:nvSpPr>
          <p:spPr>
            <a:xfrm>
              <a:off x="4854676" y="3742378"/>
              <a:ext cx="1185538" cy="453999"/>
            </a:xfrm>
            <a:prstGeom prst="rect">
              <a:avLst/>
            </a:prstGeom>
            <a:noFill/>
            <a:ln w="9525">
              <a:noFill/>
            </a:ln>
          </p:spPr>
          <p:txBody>
            <a:bodyPr anchor="t" anchorCtr="0">
              <a:spAutoFit/>
            </a:bodyPr>
            <a:lstStyle/>
            <a:p>
              <a:pPr defTabSz="685800"/>
              <a:r>
                <a:rPr lang="zh-CN" altLang="en-US" sz="2400" b="1" dirty="0">
                  <a:solidFill>
                    <a:srgbClr val="FFFFFF"/>
                  </a:solidFill>
                  <a:latin typeface="方正北魏楷书简体" charset="-122"/>
                  <a:ea typeface="方正北魏楷书简体" charset="-122"/>
                </a:rPr>
                <a:t>其他运转类</a:t>
              </a:r>
            </a:p>
          </p:txBody>
        </p:sp>
      </p:grpSp>
      <p:grpSp>
        <p:nvGrpSpPr>
          <p:cNvPr id="55314" name="组合 4"/>
          <p:cNvGrpSpPr/>
          <p:nvPr/>
        </p:nvGrpSpPr>
        <p:grpSpPr>
          <a:xfrm>
            <a:off x="3241675" y="1514475"/>
            <a:ext cx="3262313" cy="1727200"/>
            <a:chOff x="1305833" y="3132277"/>
            <a:chExt cx="2040281" cy="1702026"/>
          </a:xfrm>
        </p:grpSpPr>
        <p:grpSp>
          <p:nvGrpSpPr>
            <p:cNvPr id="26" name="组合 5"/>
            <p:cNvGrpSpPr/>
            <p:nvPr/>
          </p:nvGrpSpPr>
          <p:grpSpPr>
            <a:xfrm>
              <a:off x="1305833" y="3132277"/>
              <a:ext cx="2040281" cy="1702026"/>
              <a:chOff x="1388652" y="2420246"/>
              <a:chExt cx="2750444" cy="2294453"/>
            </a:xfrm>
            <a:effectLst>
              <a:outerShdw blurRad="203200" dist="38100" dir="3780000" sx="103000" sy="103000" algn="t" rotWithShape="0">
                <a:prstClr val="black">
                  <a:alpha val="25000"/>
                </a:prstClr>
              </a:outerShdw>
            </a:effectLst>
          </p:grpSpPr>
          <p:sp>
            <p:nvSpPr>
              <p:cNvPr id="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sp>
            <p:nvSpPr>
              <p:cNvPr id="8" name="Freeform 6"/>
              <p:cNvSpPr/>
              <p:nvPr/>
            </p:nvSpPr>
            <p:spPr bwMode="auto">
              <a:xfrm>
                <a:off x="1388652"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grpSp>
        <p:sp>
          <p:nvSpPr>
            <p:cNvPr id="55316" name="Freeform 7"/>
            <p:cNvSpPr/>
            <p:nvPr/>
          </p:nvSpPr>
          <p:spPr>
            <a:xfrm>
              <a:off x="1650672" y="3357062"/>
              <a:ext cx="1442061" cy="1252455"/>
            </a:xfrm>
            <a:custGeom>
              <a:avLst/>
              <a:gdLst/>
              <a:ahLst/>
              <a:cxnLst>
                <a:cxn ang="0">
                  <a:pos x="1430713" y="658176"/>
                </a:cxn>
                <a:cxn ang="0">
                  <a:pos x="1267215" y="939237"/>
                </a:cxn>
                <a:cxn ang="0">
                  <a:pos x="1103297" y="1220716"/>
                </a:cxn>
                <a:cxn ang="0">
                  <a:pos x="1048237" y="1252455"/>
                </a:cxn>
                <a:cxn ang="0">
                  <a:pos x="721241" y="1252455"/>
                </a:cxn>
                <a:cxn ang="0">
                  <a:pos x="394245" y="1252455"/>
                </a:cxn>
                <a:cxn ang="0">
                  <a:pos x="338765" y="1220716"/>
                </a:cxn>
                <a:cxn ang="0">
                  <a:pos x="175267" y="939237"/>
                </a:cxn>
                <a:cxn ang="0">
                  <a:pos x="11768" y="658176"/>
                </a:cxn>
                <a:cxn ang="0">
                  <a:pos x="11768" y="594697"/>
                </a:cxn>
                <a:cxn ang="0">
                  <a:pos x="175267" y="313218"/>
                </a:cxn>
                <a:cxn ang="0">
                  <a:pos x="338765" y="31739"/>
                </a:cxn>
                <a:cxn ang="0">
                  <a:pos x="394245" y="0"/>
                </a:cxn>
                <a:cxn ang="0">
                  <a:pos x="721241" y="0"/>
                </a:cxn>
                <a:cxn ang="0">
                  <a:pos x="1048237" y="0"/>
                </a:cxn>
                <a:cxn ang="0">
                  <a:pos x="1103297" y="31739"/>
                </a:cxn>
                <a:cxn ang="0">
                  <a:pos x="1267215" y="313218"/>
                </a:cxn>
                <a:cxn ang="0">
                  <a:pos x="1430713" y="594697"/>
                </a:cxn>
                <a:cxn ang="0">
                  <a:pos x="1430713" y="658176"/>
                </a:cxn>
              </a:cxnLst>
              <a:rect l="0" t="0" r="0" b="0"/>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9EA8AC"/>
            </a:solidFill>
            <a:ln w="7938">
              <a:noFill/>
            </a:ln>
          </p:spPr>
          <p:txBody>
            <a:bodyPr/>
            <a:lstStyle/>
            <a:p>
              <a:endParaRPr lang="zh-CN" altLang="en-US"/>
            </a:p>
          </p:txBody>
        </p:sp>
        <p:sp>
          <p:nvSpPr>
            <p:cNvPr id="55317" name="TextBox 55"/>
            <p:cNvSpPr txBox="1"/>
            <p:nvPr/>
          </p:nvSpPr>
          <p:spPr>
            <a:xfrm>
              <a:off x="1869000" y="3756411"/>
              <a:ext cx="1086697" cy="453999"/>
            </a:xfrm>
            <a:prstGeom prst="rect">
              <a:avLst/>
            </a:prstGeom>
            <a:noFill/>
            <a:ln w="9525">
              <a:noFill/>
            </a:ln>
          </p:spPr>
          <p:txBody>
            <a:bodyPr anchor="t" anchorCtr="0">
              <a:spAutoFit/>
            </a:bodyPr>
            <a:lstStyle/>
            <a:p>
              <a:pPr defTabSz="685800"/>
              <a:r>
                <a:rPr lang="zh-CN" altLang="en-US" sz="2400" b="1" dirty="0">
                  <a:solidFill>
                    <a:srgbClr val="FFFFFF"/>
                  </a:solidFill>
                  <a:latin typeface="方正北魏楷书简体" charset="-122"/>
                  <a:ea typeface="方正北魏楷书简体" charset="-122"/>
                </a:rPr>
                <a:t>人员类项目</a:t>
              </a:r>
            </a:p>
          </p:txBody>
        </p:sp>
      </p:grpSp>
      <p:grpSp>
        <p:nvGrpSpPr>
          <p:cNvPr id="55318" name="组合 10"/>
          <p:cNvGrpSpPr/>
          <p:nvPr/>
        </p:nvGrpSpPr>
        <p:grpSpPr>
          <a:xfrm>
            <a:off x="7394575" y="1514475"/>
            <a:ext cx="3116263" cy="1725613"/>
            <a:chOff x="4381974" y="3118200"/>
            <a:chExt cx="1948823" cy="1702026"/>
          </a:xfrm>
        </p:grpSpPr>
        <p:grpSp>
          <p:nvGrpSpPr>
            <p:cNvPr id="64" name="组合 11"/>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grpSp>
        <p:sp>
          <p:nvSpPr>
            <p:cNvPr id="55320" name="Freeform 7"/>
            <p:cNvSpPr/>
            <p:nvPr/>
          </p:nvSpPr>
          <p:spPr>
            <a:xfrm>
              <a:off x="4635357" y="3316519"/>
              <a:ext cx="1442061" cy="1252455"/>
            </a:xfrm>
            <a:custGeom>
              <a:avLst/>
              <a:gdLst/>
              <a:ahLst/>
              <a:cxnLst>
                <a:cxn ang="0">
                  <a:pos x="1430713" y="658176"/>
                </a:cxn>
                <a:cxn ang="0">
                  <a:pos x="1267215" y="939237"/>
                </a:cxn>
                <a:cxn ang="0">
                  <a:pos x="1103297" y="1220716"/>
                </a:cxn>
                <a:cxn ang="0">
                  <a:pos x="1048237" y="1252455"/>
                </a:cxn>
                <a:cxn ang="0">
                  <a:pos x="721241" y="1252455"/>
                </a:cxn>
                <a:cxn ang="0">
                  <a:pos x="394245" y="1252455"/>
                </a:cxn>
                <a:cxn ang="0">
                  <a:pos x="338765" y="1220716"/>
                </a:cxn>
                <a:cxn ang="0">
                  <a:pos x="175267" y="939237"/>
                </a:cxn>
                <a:cxn ang="0">
                  <a:pos x="11768" y="658176"/>
                </a:cxn>
                <a:cxn ang="0">
                  <a:pos x="11768" y="594697"/>
                </a:cxn>
                <a:cxn ang="0">
                  <a:pos x="175267" y="313218"/>
                </a:cxn>
                <a:cxn ang="0">
                  <a:pos x="338765" y="31739"/>
                </a:cxn>
                <a:cxn ang="0">
                  <a:pos x="394245" y="0"/>
                </a:cxn>
                <a:cxn ang="0">
                  <a:pos x="721241" y="0"/>
                </a:cxn>
                <a:cxn ang="0">
                  <a:pos x="1048237" y="0"/>
                </a:cxn>
                <a:cxn ang="0">
                  <a:pos x="1103297" y="31739"/>
                </a:cxn>
                <a:cxn ang="0">
                  <a:pos x="1267215" y="313218"/>
                </a:cxn>
                <a:cxn ang="0">
                  <a:pos x="1430713" y="594697"/>
                </a:cxn>
                <a:cxn ang="0">
                  <a:pos x="1430713" y="658176"/>
                </a:cxn>
              </a:cxnLst>
              <a:rect l="0" t="0" r="0" b="0"/>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507998"/>
            </a:solidFill>
            <a:ln w="7938">
              <a:noFill/>
            </a:ln>
          </p:spPr>
          <p:txBody>
            <a:bodyPr/>
            <a:lstStyle/>
            <a:p>
              <a:endParaRPr lang="zh-CN" altLang="en-US"/>
            </a:p>
          </p:txBody>
        </p:sp>
        <p:sp>
          <p:nvSpPr>
            <p:cNvPr id="55321" name="TextBox 67"/>
            <p:cNvSpPr txBox="1"/>
            <p:nvPr/>
          </p:nvSpPr>
          <p:spPr>
            <a:xfrm>
              <a:off x="4853485" y="3743116"/>
              <a:ext cx="1185538" cy="453999"/>
            </a:xfrm>
            <a:prstGeom prst="rect">
              <a:avLst/>
            </a:prstGeom>
            <a:noFill/>
            <a:ln w="9525">
              <a:noFill/>
            </a:ln>
          </p:spPr>
          <p:txBody>
            <a:bodyPr anchor="t" anchorCtr="0">
              <a:spAutoFit/>
            </a:bodyPr>
            <a:lstStyle/>
            <a:p>
              <a:pPr defTabSz="685800"/>
              <a:r>
                <a:rPr lang="zh-CN" altLang="en-US" sz="2400" b="1" dirty="0">
                  <a:solidFill>
                    <a:srgbClr val="FFFFFF"/>
                  </a:solidFill>
                  <a:latin typeface="方正北魏楷书简体" charset="-122"/>
                  <a:ea typeface="方正北魏楷书简体" charset="-122"/>
                </a:rPr>
                <a:t>公用经费</a:t>
              </a:r>
            </a:p>
          </p:txBody>
        </p:sp>
      </p:grpSp>
      <p:sp>
        <p:nvSpPr>
          <p:cNvPr id="17" name="文本占位符 12"/>
          <p:cNvSpPr>
            <a:spLocks noGrp="1"/>
          </p:cNvSpPr>
          <p:nvPr/>
        </p:nvSpPr>
        <p:spPr>
          <a:xfrm>
            <a:off x="349250" y="2041525"/>
            <a:ext cx="2079625" cy="673100"/>
          </a:xfrm>
          <a:prstGeom prst="rect">
            <a:avLst/>
          </a:prstGeom>
          <a:solidFill>
            <a:schemeClr val="accent1"/>
          </a:solidFill>
          <a:effectLst>
            <a:outerShdw blurRad="50800" dist="38100" dir="2700000" algn="tl" rotWithShape="0">
              <a:prstClr val="black">
                <a:alpha val="40000"/>
              </a:prstClr>
            </a:outerShdw>
          </a:effectLst>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665" b="1"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665"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mn-cs"/>
              </a:rPr>
              <a:t>基本支出</a:t>
            </a:r>
          </a:p>
        </p:txBody>
      </p:sp>
      <p:sp>
        <p:nvSpPr>
          <p:cNvPr id="18" name="文本占位符 13"/>
          <p:cNvSpPr>
            <a:spLocks noGrp="1"/>
          </p:cNvSpPr>
          <p:nvPr/>
        </p:nvSpPr>
        <p:spPr>
          <a:xfrm>
            <a:off x="382588" y="4865688"/>
            <a:ext cx="2046288" cy="673100"/>
          </a:xfrm>
          <a:prstGeom prst="rect">
            <a:avLst/>
          </a:prstGeom>
          <a:solidFill>
            <a:schemeClr val="accent1"/>
          </a:solidFill>
          <a:effectLst>
            <a:outerShdw blurRad="50800" dist="38100" dir="2700000" algn="tl" rotWithShape="0">
              <a:prstClr val="black">
                <a:alpha val="40000"/>
              </a:prstClr>
            </a:outerShdw>
          </a:effectLst>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665" b="1"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665"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mn-cs"/>
              </a:rPr>
              <a:t>项目支出</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7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人员类项目</a:t>
            </a:r>
          </a:p>
        </p:txBody>
      </p:sp>
      <p:sp>
        <p:nvSpPr>
          <p:cNvPr id="3" name="文本占位符 2"/>
          <p:cNvSpPr>
            <a:spLocks noGrp="1"/>
          </p:cNvSpPr>
          <p:nvPr>
            <p:ph type="body" sz="quarter" idx="12"/>
          </p:nvPr>
        </p:nvSpPr>
        <p:spPr>
          <a:xfrm>
            <a:off x="833438" y="1096963"/>
            <a:ext cx="9974263" cy="4341813"/>
          </a:xfrm>
        </p:spPr>
        <p:txBody>
          <a:bodyPr vert="horz" lIns="91440" tIns="45720" rIns="91440" bIns="45720" rtlCol="0" anchor="ctr" anchorCtr="0">
            <a:norm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a:ln>
                  <a:noFill/>
                </a:ln>
                <a:solidFill>
                  <a:srgbClr val="C00000"/>
                </a:solidFill>
                <a:effectLst/>
                <a:uLnTx/>
                <a:uFillTx/>
                <a:latin typeface="方正北魏楷书简体" charset="-122"/>
                <a:ea typeface="方正北魏楷书简体" charset="-122"/>
                <a:cs typeface="+mn-cs"/>
              </a:rPr>
              <a:t>    </a:t>
            </a:r>
            <a:r>
              <a:rPr kumimoji="0" lang="zh-CN" altLang="en-US" sz="3200" b="1" i="0" u="none" strike="noStrike" kern="1200" cap="none" spc="0" normalizeH="0" baseline="0" noProof="0">
                <a:ln>
                  <a:noFill/>
                </a:ln>
                <a:solidFill>
                  <a:srgbClr val="C00000"/>
                </a:solidFill>
                <a:effectLst/>
                <a:uLnTx/>
                <a:uFillTx/>
                <a:latin typeface="方正北魏楷书简体" charset="-122"/>
                <a:ea typeface="方正北魏楷书简体" charset="-122"/>
                <a:cs typeface="+mn-cs"/>
              </a:rPr>
              <a:t>人员类项目：</a:t>
            </a:r>
            <a:r>
              <a:rPr kumimoji="0" lang="zh-CN" altLang="en-US" sz="3200" b="1" i="0" u="none" strike="noStrike" kern="1200" cap="none" spc="0" normalizeH="0" baseline="0" noProof="0">
                <a:ln>
                  <a:noFill/>
                </a:ln>
                <a:solidFill>
                  <a:schemeClr val="bg1"/>
                </a:solidFill>
                <a:effectLst/>
                <a:uLnTx/>
                <a:uFillTx/>
                <a:latin typeface="方正北魏楷书简体" charset="-122"/>
                <a:ea typeface="方正北魏楷书简体" charset="-122"/>
                <a:cs typeface="+mn-cs"/>
              </a:rPr>
              <a:t>是指部门和单位有关人员的工资福利支出、对个人和家庭的补助支出项目。</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7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运转类项目</a:t>
            </a:r>
          </a:p>
        </p:txBody>
      </p:sp>
      <p:sp>
        <p:nvSpPr>
          <p:cNvPr id="3" name="文本占位符 2"/>
          <p:cNvSpPr>
            <a:spLocks noGrp="1"/>
          </p:cNvSpPr>
          <p:nvPr>
            <p:ph type="body" sz="quarter" idx="12"/>
          </p:nvPr>
        </p:nvSpPr>
        <p:spPr>
          <a:xfrm>
            <a:off x="225425" y="1097280"/>
            <a:ext cx="11678920" cy="5507990"/>
          </a:xfrm>
        </p:spPr>
        <p:txBody>
          <a:bodyPr vert="horz" lIns="91440" tIns="45720" rIns="91440" bIns="45720" rtlCol="0" anchor="ctr" anchorCtr="0">
            <a:normAutofit/>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C00000"/>
                </a:solidFill>
                <a:effectLst/>
                <a:uLnTx/>
                <a:uFillTx/>
                <a:latin typeface="方正北魏楷书简体" charset="-122"/>
                <a:ea typeface="方正北魏楷书简体" charset="-122"/>
                <a:cs typeface="+mn-cs"/>
              </a:rPr>
              <a:t>  </a:t>
            </a:r>
            <a:r>
              <a:rPr kumimoji="0" lang="en-US" altLang="zh-CN" sz="3200" b="1" i="0" u="none" strike="noStrike" kern="1200" cap="none" spc="0" normalizeH="0" baseline="0" noProof="0" dirty="0">
                <a:ln>
                  <a:noFill/>
                </a:ln>
                <a:solidFill>
                  <a:srgbClr val="C00000"/>
                </a:solidFill>
                <a:effectLst/>
                <a:uLnTx/>
                <a:uFillTx/>
                <a:latin typeface="方正北魏楷书简体" charset="-122"/>
                <a:ea typeface="方正北魏楷书简体" charset="-122"/>
                <a:cs typeface="+mn-cs"/>
              </a:rPr>
              <a:t> </a:t>
            </a:r>
            <a:r>
              <a:rPr kumimoji="0" lang="zh-CN" altLang="en-US" sz="3200" b="1" i="0" u="none" strike="noStrike" kern="1200" cap="none" spc="0" normalizeH="0" baseline="0" noProof="0" dirty="0">
                <a:ln>
                  <a:noFill/>
                </a:ln>
                <a:solidFill>
                  <a:srgbClr val="C00000"/>
                </a:solidFill>
                <a:effectLst/>
                <a:uLnTx/>
                <a:uFillTx/>
                <a:latin typeface="方正北魏楷书简体" charset="-122"/>
                <a:ea typeface="方正北魏楷书简体" charset="-122"/>
                <a:cs typeface="+mn-cs"/>
              </a:rPr>
              <a:t>运转类项目：</a:t>
            </a:r>
            <a:r>
              <a:rPr kumimoji="0" lang="zh-CN" altLang="en-US" sz="2800"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mn-cs"/>
              </a:rPr>
              <a:t>包括各部门、各单位为保障其机构自身正常运转、完成日常工作任务所发生的公用经费项目和专项用于大型公用设施、大型专用设备、专业信息系统运行维护等的其他运转类项目。公用经费项目按照定员定额方式管理，以人员编制、实有人员、通用资产等为计算对象，保障单位日常运转和基本履职需要</a:t>
            </a:r>
            <a:r>
              <a:rPr kumimoji="0" lang="zh-CN" altLang="en-US"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mn-cs"/>
              </a:rPr>
              <a:t>。</a:t>
            </a:r>
            <a:endPar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mn-cs"/>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6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项目生成（人员类、公用经费）</a:t>
            </a:r>
          </a:p>
        </p:txBody>
      </p:sp>
      <p:pic>
        <p:nvPicPr>
          <p:cNvPr id="61442" name="图片 2"/>
          <p:cNvPicPr>
            <a:picLocks noChangeAspect="1"/>
          </p:cNvPicPr>
          <p:nvPr/>
        </p:nvPicPr>
        <p:blipFill>
          <a:blip r:embed="rId3" cstate="print"/>
          <a:srcRect l="-111" t="9064" b="5217"/>
          <a:stretch>
            <a:fillRect/>
          </a:stretch>
        </p:blipFill>
        <p:spPr>
          <a:xfrm>
            <a:off x="833438" y="1157288"/>
            <a:ext cx="10469562" cy="5040312"/>
          </a:xfrm>
          <a:prstGeom prst="rect">
            <a:avLst/>
          </a:prstGeom>
          <a:noFill/>
          <a:ln w="9525">
            <a:noFill/>
          </a:ln>
        </p:spPr>
      </p:pic>
      <p:sp>
        <p:nvSpPr>
          <p:cNvPr id="8" name="矩形 7"/>
          <p:cNvSpPr/>
          <p:nvPr/>
        </p:nvSpPr>
        <p:spPr>
          <a:xfrm>
            <a:off x="8026400" y="1751013"/>
            <a:ext cx="849313" cy="3286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4767263" y="2341563"/>
            <a:ext cx="6378575" cy="10509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2000"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grpId="0" nodeType="clickEffect">
                                  <p:stCondLst>
                                    <p:cond delay="0"/>
                                  </p:stCondLst>
                                  <p:childTnLst>
                                    <p:set>
                                      <p:cBhvr>
                                        <p:cTn id="12" dur="2000"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项目录入</a:t>
            </a:r>
          </a:p>
        </p:txBody>
      </p:sp>
      <p:grpSp>
        <p:nvGrpSpPr>
          <p:cNvPr id="5" name="组合 24"/>
          <p:cNvGrpSpPr/>
          <p:nvPr/>
        </p:nvGrpSpPr>
        <p:grpSpPr>
          <a:xfrm>
            <a:off x="8586788" y="1539875"/>
            <a:ext cx="3116262" cy="1727200"/>
            <a:chOff x="2893203" y="3983290"/>
            <a:chExt cx="1948823" cy="1702026"/>
          </a:xfrm>
        </p:grpSpPr>
        <p:grpSp>
          <p:nvGrpSpPr>
            <p:cNvPr id="6" name="组合 25"/>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2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sp>
            <p:nvSpPr>
              <p:cNvPr id="2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grpSp>
        <p:sp>
          <p:nvSpPr>
            <p:cNvPr id="63492" name="Freeform 7"/>
            <p:cNvSpPr/>
            <p:nvPr/>
          </p:nvSpPr>
          <p:spPr>
            <a:xfrm>
              <a:off x="3146586" y="4181609"/>
              <a:ext cx="1442061" cy="1252455"/>
            </a:xfrm>
            <a:custGeom>
              <a:avLst/>
              <a:gdLst/>
              <a:ahLst/>
              <a:cxnLst>
                <a:cxn ang="0">
                  <a:pos x="1430713" y="658176"/>
                </a:cxn>
                <a:cxn ang="0">
                  <a:pos x="1267215" y="939237"/>
                </a:cxn>
                <a:cxn ang="0">
                  <a:pos x="1103297" y="1220716"/>
                </a:cxn>
                <a:cxn ang="0">
                  <a:pos x="1048237" y="1252455"/>
                </a:cxn>
                <a:cxn ang="0">
                  <a:pos x="721241" y="1252455"/>
                </a:cxn>
                <a:cxn ang="0">
                  <a:pos x="394245" y="1252455"/>
                </a:cxn>
                <a:cxn ang="0">
                  <a:pos x="338765" y="1220716"/>
                </a:cxn>
                <a:cxn ang="0">
                  <a:pos x="175267" y="939237"/>
                </a:cxn>
                <a:cxn ang="0">
                  <a:pos x="11768" y="658176"/>
                </a:cxn>
                <a:cxn ang="0">
                  <a:pos x="11768" y="594697"/>
                </a:cxn>
                <a:cxn ang="0">
                  <a:pos x="175267" y="313218"/>
                </a:cxn>
                <a:cxn ang="0">
                  <a:pos x="338765" y="31739"/>
                </a:cxn>
                <a:cxn ang="0">
                  <a:pos x="394245" y="0"/>
                </a:cxn>
                <a:cxn ang="0">
                  <a:pos x="721241" y="0"/>
                </a:cxn>
                <a:cxn ang="0">
                  <a:pos x="1048237" y="0"/>
                </a:cxn>
                <a:cxn ang="0">
                  <a:pos x="1103297" y="31739"/>
                </a:cxn>
                <a:cxn ang="0">
                  <a:pos x="1267215" y="313218"/>
                </a:cxn>
                <a:cxn ang="0">
                  <a:pos x="1430713" y="594697"/>
                </a:cxn>
                <a:cxn ang="0">
                  <a:pos x="1430713" y="658176"/>
                </a:cxn>
              </a:cxnLst>
              <a:rect l="0" t="0" r="0" b="0"/>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647176"/>
            </a:solidFill>
            <a:ln w="7938">
              <a:noFill/>
            </a:ln>
          </p:spPr>
          <p:txBody>
            <a:bodyPr/>
            <a:lstStyle/>
            <a:p>
              <a:endParaRPr lang="zh-CN" altLang="en-US"/>
            </a:p>
          </p:txBody>
        </p:sp>
        <p:sp>
          <p:nvSpPr>
            <p:cNvPr id="63493" name="TextBox 61"/>
            <p:cNvSpPr txBox="1"/>
            <p:nvPr/>
          </p:nvSpPr>
          <p:spPr>
            <a:xfrm>
              <a:off x="3313301" y="4607637"/>
              <a:ext cx="1185538" cy="393257"/>
            </a:xfrm>
            <a:prstGeom prst="rect">
              <a:avLst/>
            </a:prstGeom>
            <a:noFill/>
            <a:ln w="9525">
              <a:noFill/>
            </a:ln>
          </p:spPr>
          <p:txBody>
            <a:bodyPr anchor="t" anchorCtr="0">
              <a:spAutoFit/>
            </a:bodyPr>
            <a:lstStyle/>
            <a:p>
              <a:pPr defTabSz="685800"/>
              <a:r>
                <a:rPr lang="zh-CN" altLang="en-US" sz="2000" b="1" dirty="0">
                  <a:solidFill>
                    <a:srgbClr val="FFFFFF"/>
                  </a:solidFill>
                  <a:latin typeface="方正北魏楷书简体" charset="-122"/>
                  <a:ea typeface="方正北魏楷书简体" charset="-122"/>
                </a:rPr>
                <a:t>分年支出计划</a:t>
              </a:r>
            </a:p>
          </p:txBody>
        </p:sp>
      </p:grpSp>
      <p:grpSp>
        <p:nvGrpSpPr>
          <p:cNvPr id="7" name="组合 84"/>
          <p:cNvGrpSpPr/>
          <p:nvPr/>
        </p:nvGrpSpPr>
        <p:grpSpPr>
          <a:xfrm>
            <a:off x="8586788" y="4486275"/>
            <a:ext cx="3116262" cy="1725613"/>
            <a:chOff x="4381974" y="3118200"/>
            <a:chExt cx="1948823" cy="1702026"/>
          </a:xfrm>
        </p:grpSpPr>
        <p:grpSp>
          <p:nvGrpSpPr>
            <p:cNvPr id="8" name="组合 85"/>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8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sp>
            <p:nvSpPr>
              <p:cNvPr id="8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grpSp>
        <p:sp>
          <p:nvSpPr>
            <p:cNvPr id="63496" name="Freeform 7"/>
            <p:cNvSpPr/>
            <p:nvPr/>
          </p:nvSpPr>
          <p:spPr>
            <a:xfrm>
              <a:off x="4635357" y="3316519"/>
              <a:ext cx="1442061" cy="1252455"/>
            </a:xfrm>
            <a:custGeom>
              <a:avLst/>
              <a:gdLst/>
              <a:ahLst/>
              <a:cxnLst>
                <a:cxn ang="0">
                  <a:pos x="1430713" y="658176"/>
                </a:cxn>
                <a:cxn ang="0">
                  <a:pos x="1267215" y="939237"/>
                </a:cxn>
                <a:cxn ang="0">
                  <a:pos x="1103297" y="1220716"/>
                </a:cxn>
                <a:cxn ang="0">
                  <a:pos x="1048237" y="1252455"/>
                </a:cxn>
                <a:cxn ang="0">
                  <a:pos x="721241" y="1252455"/>
                </a:cxn>
                <a:cxn ang="0">
                  <a:pos x="394245" y="1252455"/>
                </a:cxn>
                <a:cxn ang="0">
                  <a:pos x="338765" y="1220716"/>
                </a:cxn>
                <a:cxn ang="0">
                  <a:pos x="175267" y="939237"/>
                </a:cxn>
                <a:cxn ang="0">
                  <a:pos x="11768" y="658176"/>
                </a:cxn>
                <a:cxn ang="0">
                  <a:pos x="11768" y="594697"/>
                </a:cxn>
                <a:cxn ang="0">
                  <a:pos x="175267" y="313218"/>
                </a:cxn>
                <a:cxn ang="0">
                  <a:pos x="338765" y="31739"/>
                </a:cxn>
                <a:cxn ang="0">
                  <a:pos x="394245" y="0"/>
                </a:cxn>
                <a:cxn ang="0">
                  <a:pos x="721241" y="0"/>
                </a:cxn>
                <a:cxn ang="0">
                  <a:pos x="1048237" y="0"/>
                </a:cxn>
                <a:cxn ang="0">
                  <a:pos x="1103297" y="31739"/>
                </a:cxn>
                <a:cxn ang="0">
                  <a:pos x="1267215" y="313218"/>
                </a:cxn>
                <a:cxn ang="0">
                  <a:pos x="1430713" y="594697"/>
                </a:cxn>
                <a:cxn ang="0">
                  <a:pos x="1430713" y="658176"/>
                </a:cxn>
              </a:cxnLst>
              <a:rect l="0" t="0" r="0" b="0"/>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4C6B7F"/>
            </a:solidFill>
            <a:ln w="7938">
              <a:noFill/>
            </a:ln>
          </p:spPr>
          <p:txBody>
            <a:bodyPr/>
            <a:lstStyle/>
            <a:p>
              <a:endParaRPr lang="zh-CN" altLang="en-US"/>
            </a:p>
          </p:txBody>
        </p:sp>
        <p:sp>
          <p:nvSpPr>
            <p:cNvPr id="63497" name="TextBox 67"/>
            <p:cNvSpPr txBox="1"/>
            <p:nvPr/>
          </p:nvSpPr>
          <p:spPr>
            <a:xfrm>
              <a:off x="4854676" y="3742378"/>
              <a:ext cx="1185538" cy="453999"/>
            </a:xfrm>
            <a:prstGeom prst="rect">
              <a:avLst/>
            </a:prstGeom>
            <a:noFill/>
            <a:ln w="9525">
              <a:noFill/>
            </a:ln>
          </p:spPr>
          <p:txBody>
            <a:bodyPr anchor="t" anchorCtr="0">
              <a:spAutoFit/>
            </a:bodyPr>
            <a:lstStyle/>
            <a:p>
              <a:pPr defTabSz="685800"/>
              <a:r>
                <a:rPr lang="zh-CN" altLang="en-US" sz="2400" b="1" dirty="0">
                  <a:solidFill>
                    <a:srgbClr val="FFFFFF"/>
                  </a:solidFill>
                  <a:latin typeface="方正北魏楷书简体" charset="-122"/>
                  <a:ea typeface="方正北魏楷书简体" charset="-122"/>
                </a:rPr>
                <a:t>项目绩效</a:t>
              </a:r>
            </a:p>
          </p:txBody>
        </p:sp>
      </p:grpSp>
      <p:grpSp>
        <p:nvGrpSpPr>
          <p:cNvPr id="9" name="组合 10"/>
          <p:cNvGrpSpPr/>
          <p:nvPr/>
        </p:nvGrpSpPr>
        <p:grpSpPr>
          <a:xfrm>
            <a:off x="4843463" y="1552575"/>
            <a:ext cx="3116262" cy="1727200"/>
            <a:chOff x="4381974" y="3118200"/>
            <a:chExt cx="1948823" cy="1702026"/>
          </a:xfrm>
        </p:grpSpPr>
        <p:grpSp>
          <p:nvGrpSpPr>
            <p:cNvPr id="10" name="组合 11"/>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grpSp>
        <p:sp>
          <p:nvSpPr>
            <p:cNvPr id="63500" name="Freeform 7"/>
            <p:cNvSpPr/>
            <p:nvPr/>
          </p:nvSpPr>
          <p:spPr>
            <a:xfrm>
              <a:off x="4635357" y="3316519"/>
              <a:ext cx="1442061" cy="1252455"/>
            </a:xfrm>
            <a:custGeom>
              <a:avLst/>
              <a:gdLst/>
              <a:ahLst/>
              <a:cxnLst>
                <a:cxn ang="0">
                  <a:pos x="1430713" y="658176"/>
                </a:cxn>
                <a:cxn ang="0">
                  <a:pos x="1267215" y="939237"/>
                </a:cxn>
                <a:cxn ang="0">
                  <a:pos x="1103297" y="1220716"/>
                </a:cxn>
                <a:cxn ang="0">
                  <a:pos x="1048237" y="1252455"/>
                </a:cxn>
                <a:cxn ang="0">
                  <a:pos x="721241" y="1252455"/>
                </a:cxn>
                <a:cxn ang="0">
                  <a:pos x="394245" y="1252455"/>
                </a:cxn>
                <a:cxn ang="0">
                  <a:pos x="338765" y="1220716"/>
                </a:cxn>
                <a:cxn ang="0">
                  <a:pos x="175267" y="939237"/>
                </a:cxn>
                <a:cxn ang="0">
                  <a:pos x="11768" y="658176"/>
                </a:cxn>
                <a:cxn ang="0">
                  <a:pos x="11768" y="594697"/>
                </a:cxn>
                <a:cxn ang="0">
                  <a:pos x="175267" y="313218"/>
                </a:cxn>
                <a:cxn ang="0">
                  <a:pos x="338765" y="31739"/>
                </a:cxn>
                <a:cxn ang="0">
                  <a:pos x="394245" y="0"/>
                </a:cxn>
                <a:cxn ang="0">
                  <a:pos x="721241" y="0"/>
                </a:cxn>
                <a:cxn ang="0">
                  <a:pos x="1048237" y="0"/>
                </a:cxn>
                <a:cxn ang="0">
                  <a:pos x="1103297" y="31739"/>
                </a:cxn>
                <a:cxn ang="0">
                  <a:pos x="1267215" y="313218"/>
                </a:cxn>
                <a:cxn ang="0">
                  <a:pos x="1430713" y="594697"/>
                </a:cxn>
                <a:cxn ang="0">
                  <a:pos x="1430713" y="658176"/>
                </a:cxn>
              </a:cxnLst>
              <a:rect l="0" t="0" r="0" b="0"/>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507998"/>
            </a:solidFill>
            <a:ln w="7938">
              <a:noFill/>
            </a:ln>
          </p:spPr>
          <p:txBody>
            <a:bodyPr/>
            <a:lstStyle/>
            <a:p>
              <a:endParaRPr lang="zh-CN" altLang="en-US"/>
            </a:p>
          </p:txBody>
        </p:sp>
        <p:sp>
          <p:nvSpPr>
            <p:cNvPr id="63501" name="TextBox 67"/>
            <p:cNvSpPr txBox="1"/>
            <p:nvPr/>
          </p:nvSpPr>
          <p:spPr>
            <a:xfrm>
              <a:off x="4853485" y="3743116"/>
              <a:ext cx="1185538" cy="453999"/>
            </a:xfrm>
            <a:prstGeom prst="rect">
              <a:avLst/>
            </a:prstGeom>
            <a:noFill/>
            <a:ln w="9525">
              <a:noFill/>
            </a:ln>
          </p:spPr>
          <p:txBody>
            <a:bodyPr anchor="t" anchorCtr="0">
              <a:spAutoFit/>
            </a:bodyPr>
            <a:lstStyle/>
            <a:p>
              <a:pPr defTabSz="685800"/>
              <a:r>
                <a:rPr lang="zh-CN" altLang="en-US" sz="2400" b="1" dirty="0">
                  <a:solidFill>
                    <a:srgbClr val="FFFFFF"/>
                  </a:solidFill>
                  <a:latin typeface="方正北魏楷书简体" charset="-122"/>
                  <a:ea typeface="方正北魏楷书简体" charset="-122"/>
                </a:rPr>
                <a:t>项目测算</a:t>
              </a:r>
            </a:p>
          </p:txBody>
        </p:sp>
      </p:grpSp>
      <p:cxnSp>
        <p:nvCxnSpPr>
          <p:cNvPr id="3" name="直接箭头连接符 2"/>
          <p:cNvCxnSpPr>
            <a:stCxn id="34" idx="17"/>
            <a:endCxn id="14" idx="8"/>
          </p:cNvCxnSpPr>
          <p:nvPr/>
        </p:nvCxnSpPr>
        <p:spPr>
          <a:xfrm>
            <a:off x="3773488" y="2457450"/>
            <a:ext cx="1109663"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a:stCxn id="14" idx="0"/>
            <a:endCxn id="28" idx="8"/>
          </p:cNvCxnSpPr>
          <p:nvPr/>
        </p:nvCxnSpPr>
        <p:spPr>
          <a:xfrm flipV="1">
            <a:off x="7920038" y="2447925"/>
            <a:ext cx="706438"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28" idx="4"/>
            <a:endCxn id="88" idx="13"/>
          </p:cNvCxnSpPr>
          <p:nvPr/>
        </p:nvCxnSpPr>
        <p:spPr>
          <a:xfrm>
            <a:off x="10144125" y="3257550"/>
            <a:ext cx="0" cy="1238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1" name="组合 30"/>
          <p:cNvGrpSpPr/>
          <p:nvPr/>
        </p:nvGrpSpPr>
        <p:grpSpPr>
          <a:xfrm>
            <a:off x="696913" y="1636713"/>
            <a:ext cx="3116262" cy="1725612"/>
            <a:chOff x="2893203" y="3983290"/>
            <a:chExt cx="1948823" cy="1702026"/>
          </a:xfrm>
        </p:grpSpPr>
        <p:grpSp>
          <p:nvGrpSpPr>
            <p:cNvPr id="12" name="组合 31"/>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3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sp>
            <p:nvSpPr>
              <p:cNvPr id="3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grpSp>
        <p:sp>
          <p:nvSpPr>
            <p:cNvPr id="63507" name="Freeform 7"/>
            <p:cNvSpPr/>
            <p:nvPr/>
          </p:nvSpPr>
          <p:spPr>
            <a:xfrm>
              <a:off x="3146586" y="4181609"/>
              <a:ext cx="1442061" cy="1252455"/>
            </a:xfrm>
            <a:custGeom>
              <a:avLst/>
              <a:gdLst/>
              <a:ahLst/>
              <a:cxnLst>
                <a:cxn ang="0">
                  <a:pos x="1430713" y="658176"/>
                </a:cxn>
                <a:cxn ang="0">
                  <a:pos x="1267215" y="939237"/>
                </a:cxn>
                <a:cxn ang="0">
                  <a:pos x="1103297" y="1220716"/>
                </a:cxn>
                <a:cxn ang="0">
                  <a:pos x="1048237" y="1252455"/>
                </a:cxn>
                <a:cxn ang="0">
                  <a:pos x="721241" y="1252455"/>
                </a:cxn>
                <a:cxn ang="0">
                  <a:pos x="394245" y="1252455"/>
                </a:cxn>
                <a:cxn ang="0">
                  <a:pos x="338765" y="1220716"/>
                </a:cxn>
                <a:cxn ang="0">
                  <a:pos x="175267" y="939237"/>
                </a:cxn>
                <a:cxn ang="0">
                  <a:pos x="11768" y="658176"/>
                </a:cxn>
                <a:cxn ang="0">
                  <a:pos x="11768" y="594697"/>
                </a:cxn>
                <a:cxn ang="0">
                  <a:pos x="175267" y="313218"/>
                </a:cxn>
                <a:cxn ang="0">
                  <a:pos x="338765" y="31739"/>
                </a:cxn>
                <a:cxn ang="0">
                  <a:pos x="394245" y="0"/>
                </a:cxn>
                <a:cxn ang="0">
                  <a:pos x="721241" y="0"/>
                </a:cxn>
                <a:cxn ang="0">
                  <a:pos x="1048237" y="0"/>
                </a:cxn>
                <a:cxn ang="0">
                  <a:pos x="1103297" y="31739"/>
                </a:cxn>
                <a:cxn ang="0">
                  <a:pos x="1267215" y="313218"/>
                </a:cxn>
                <a:cxn ang="0">
                  <a:pos x="1430713" y="594697"/>
                </a:cxn>
                <a:cxn ang="0">
                  <a:pos x="1430713" y="658176"/>
                </a:cxn>
              </a:cxnLst>
              <a:rect l="0" t="0" r="0" b="0"/>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647176"/>
            </a:solidFill>
            <a:ln w="7938">
              <a:noFill/>
            </a:ln>
          </p:spPr>
          <p:txBody>
            <a:bodyPr/>
            <a:lstStyle/>
            <a:p>
              <a:endParaRPr lang="zh-CN" altLang="en-US"/>
            </a:p>
          </p:txBody>
        </p:sp>
        <p:sp>
          <p:nvSpPr>
            <p:cNvPr id="63508" name="TextBox 61"/>
            <p:cNvSpPr txBox="1"/>
            <p:nvPr/>
          </p:nvSpPr>
          <p:spPr>
            <a:xfrm>
              <a:off x="3313301" y="4607637"/>
              <a:ext cx="1185538" cy="393257"/>
            </a:xfrm>
            <a:prstGeom prst="rect">
              <a:avLst/>
            </a:prstGeom>
            <a:noFill/>
            <a:ln w="9525">
              <a:noFill/>
            </a:ln>
          </p:spPr>
          <p:txBody>
            <a:bodyPr anchor="t" anchorCtr="0">
              <a:spAutoFit/>
            </a:bodyPr>
            <a:lstStyle/>
            <a:p>
              <a:pPr defTabSz="685800"/>
              <a:r>
                <a:rPr lang="zh-CN" altLang="en-US" sz="2000" b="1" dirty="0">
                  <a:solidFill>
                    <a:srgbClr val="FFFFFF"/>
                  </a:solidFill>
                  <a:latin typeface="方正北魏楷书简体" charset="-122"/>
                  <a:ea typeface="方正北魏楷书简体" charset="-122"/>
                </a:rPr>
                <a:t>项目信息</a:t>
              </a:r>
            </a:p>
          </p:txBody>
        </p:sp>
      </p:grpSp>
      <p:grpSp>
        <p:nvGrpSpPr>
          <p:cNvPr id="18" name="组合 36"/>
          <p:cNvGrpSpPr/>
          <p:nvPr/>
        </p:nvGrpSpPr>
        <p:grpSpPr>
          <a:xfrm>
            <a:off x="4829175" y="4494213"/>
            <a:ext cx="3116263" cy="1725612"/>
            <a:chOff x="2893203" y="3983290"/>
            <a:chExt cx="1948823" cy="1702026"/>
          </a:xfrm>
        </p:grpSpPr>
        <p:grpSp>
          <p:nvGrpSpPr>
            <p:cNvPr id="19" name="组合 37"/>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3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sp>
            <p:nvSpPr>
              <p:cNvPr id="4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北魏楷书简体" charset="-122"/>
                  <a:ea typeface="方正北魏楷书简体" charset="-122"/>
                  <a:cs typeface="+mn-cs"/>
                </a:endParaRPr>
              </a:p>
            </p:txBody>
          </p:sp>
        </p:grpSp>
        <p:sp>
          <p:nvSpPr>
            <p:cNvPr id="63511" name="Freeform 7"/>
            <p:cNvSpPr/>
            <p:nvPr/>
          </p:nvSpPr>
          <p:spPr>
            <a:xfrm>
              <a:off x="3146586" y="4181609"/>
              <a:ext cx="1442061" cy="1252455"/>
            </a:xfrm>
            <a:custGeom>
              <a:avLst/>
              <a:gdLst/>
              <a:ahLst/>
              <a:cxnLst>
                <a:cxn ang="0">
                  <a:pos x="1430713" y="658176"/>
                </a:cxn>
                <a:cxn ang="0">
                  <a:pos x="1267215" y="939237"/>
                </a:cxn>
                <a:cxn ang="0">
                  <a:pos x="1103297" y="1220716"/>
                </a:cxn>
                <a:cxn ang="0">
                  <a:pos x="1048237" y="1252455"/>
                </a:cxn>
                <a:cxn ang="0">
                  <a:pos x="721241" y="1252455"/>
                </a:cxn>
                <a:cxn ang="0">
                  <a:pos x="394245" y="1252455"/>
                </a:cxn>
                <a:cxn ang="0">
                  <a:pos x="338765" y="1220716"/>
                </a:cxn>
                <a:cxn ang="0">
                  <a:pos x="175267" y="939237"/>
                </a:cxn>
                <a:cxn ang="0">
                  <a:pos x="11768" y="658176"/>
                </a:cxn>
                <a:cxn ang="0">
                  <a:pos x="11768" y="594697"/>
                </a:cxn>
                <a:cxn ang="0">
                  <a:pos x="175267" y="313218"/>
                </a:cxn>
                <a:cxn ang="0">
                  <a:pos x="338765" y="31739"/>
                </a:cxn>
                <a:cxn ang="0">
                  <a:pos x="394245" y="0"/>
                </a:cxn>
                <a:cxn ang="0">
                  <a:pos x="721241" y="0"/>
                </a:cxn>
                <a:cxn ang="0">
                  <a:pos x="1048237" y="0"/>
                </a:cxn>
                <a:cxn ang="0">
                  <a:pos x="1103297" y="31739"/>
                </a:cxn>
                <a:cxn ang="0">
                  <a:pos x="1267215" y="313218"/>
                </a:cxn>
                <a:cxn ang="0">
                  <a:pos x="1430713" y="594697"/>
                </a:cxn>
                <a:cxn ang="0">
                  <a:pos x="1430713" y="658176"/>
                </a:cxn>
              </a:cxnLst>
              <a:rect l="0" t="0" r="0" b="0"/>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647176"/>
            </a:solidFill>
            <a:ln w="7938">
              <a:noFill/>
            </a:ln>
          </p:spPr>
          <p:txBody>
            <a:bodyPr/>
            <a:lstStyle/>
            <a:p>
              <a:endParaRPr lang="zh-CN" altLang="en-US"/>
            </a:p>
          </p:txBody>
        </p:sp>
        <p:sp>
          <p:nvSpPr>
            <p:cNvPr id="63512" name="TextBox 61"/>
            <p:cNvSpPr txBox="1"/>
            <p:nvPr/>
          </p:nvSpPr>
          <p:spPr>
            <a:xfrm>
              <a:off x="3313301" y="4607637"/>
              <a:ext cx="1185538" cy="393257"/>
            </a:xfrm>
            <a:prstGeom prst="rect">
              <a:avLst/>
            </a:prstGeom>
            <a:noFill/>
            <a:ln w="9525">
              <a:noFill/>
            </a:ln>
          </p:spPr>
          <p:txBody>
            <a:bodyPr anchor="t" anchorCtr="0">
              <a:spAutoFit/>
            </a:bodyPr>
            <a:lstStyle/>
            <a:p>
              <a:pPr defTabSz="685800"/>
              <a:r>
                <a:rPr lang="zh-CN" altLang="en-US" sz="2000" b="1" dirty="0">
                  <a:solidFill>
                    <a:srgbClr val="FFFFFF"/>
                  </a:solidFill>
                  <a:latin typeface="方正北魏楷书简体" charset="-122"/>
                  <a:ea typeface="方正北魏楷书简体" charset="-122"/>
                </a:rPr>
                <a:t>保存或暂存</a:t>
              </a:r>
            </a:p>
          </p:txBody>
        </p:sp>
      </p:grpSp>
      <p:cxnSp>
        <p:nvCxnSpPr>
          <p:cNvPr id="43" name="直接箭头连接符 42"/>
          <p:cNvCxnSpPr>
            <a:stCxn id="88" idx="8"/>
            <a:endCxn id="40" idx="0"/>
          </p:cNvCxnSpPr>
          <p:nvPr/>
        </p:nvCxnSpPr>
        <p:spPr>
          <a:xfrm flipH="1">
            <a:off x="7905750" y="5392738"/>
            <a:ext cx="720725" cy="7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2000"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2000"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0-#ppt_w/2"/>
                                          </p:val>
                                        </p:tav>
                                        <p:tav tm="100000">
                                          <p:val>
                                            <p:strVal val="#ppt_x"/>
                                          </p:val>
                                        </p:tav>
                                      </p:tavLst>
                                    </p:anim>
                                    <p:anim calcmode="lin" valueType="num">
                                      <p:cBhvr additive="base">
                                        <p:cTn id="14"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nodeType="clickEffect">
                                  <p:stCondLst>
                                    <p:cond delay="0"/>
                                  </p:stCondLst>
                                  <p:childTnLst>
                                    <p:set>
                                      <p:cBhvr>
                                        <p:cTn id="18" dur="2000"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0-#ppt_w/2"/>
                                          </p:val>
                                        </p:tav>
                                        <p:tav tm="100000">
                                          <p:val>
                                            <p:strVal val="#ppt_x"/>
                                          </p:val>
                                        </p:tav>
                                      </p:tavLst>
                                    </p:anim>
                                    <p:anim calcmode="lin" valueType="num">
                                      <p:cBhvr additive="base">
                                        <p:cTn id="20"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nodeType="clickEffect">
                                  <p:stCondLst>
                                    <p:cond delay="0"/>
                                  </p:stCondLst>
                                  <p:childTnLst>
                                    <p:set>
                                      <p:cBhvr>
                                        <p:cTn id="24" dur="2000" fill="hold">
                                          <p:stCondLst>
                                            <p:cond delay="0"/>
                                          </p:stCondLst>
                                        </p:cTn>
                                        <p:tgtEl>
                                          <p:spTgt spid="4"/>
                                        </p:tgtEl>
                                        <p:attrNameLst>
                                          <p:attrName>style.visibility</p:attrName>
                                        </p:attrNameLst>
                                      </p:cBhvr>
                                      <p:to>
                                        <p:strVal val="visible"/>
                                      </p:to>
                                    </p:set>
                                    <p:anim calcmode="lin" valueType="num">
                                      <p:cBhvr additive="base">
                                        <p:cTn id="25" dur="2000" fill="hold"/>
                                        <p:tgtEl>
                                          <p:spTgt spid="4"/>
                                        </p:tgtEl>
                                        <p:attrNameLst>
                                          <p:attrName>ppt_x</p:attrName>
                                        </p:attrNameLst>
                                      </p:cBhvr>
                                      <p:tavLst>
                                        <p:tav tm="0">
                                          <p:val>
                                            <p:strVal val="0-#ppt_w/2"/>
                                          </p:val>
                                        </p:tav>
                                        <p:tav tm="100000">
                                          <p:val>
                                            <p:strVal val="#ppt_x"/>
                                          </p:val>
                                        </p:tav>
                                      </p:tavLst>
                                    </p:anim>
                                    <p:anim calcmode="lin" valueType="num">
                                      <p:cBhvr additive="base">
                                        <p:cTn id="2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nodeType="clickEffect">
                                  <p:stCondLst>
                                    <p:cond delay="0"/>
                                  </p:stCondLst>
                                  <p:childTnLst>
                                    <p:set>
                                      <p:cBhvr>
                                        <p:cTn id="30" dur="2000"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0-#ppt_w/2"/>
                                          </p:val>
                                        </p:tav>
                                        <p:tav tm="100000">
                                          <p:val>
                                            <p:strVal val="#ppt_x"/>
                                          </p:val>
                                        </p:tav>
                                      </p:tavLst>
                                    </p:anim>
                                    <p:anim calcmode="lin" valueType="num">
                                      <p:cBhvr additive="base">
                                        <p:cTn id="32"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1" fill="hold" nodeType="clickEffect">
                                  <p:stCondLst>
                                    <p:cond delay="0"/>
                                  </p:stCondLst>
                                  <p:childTnLst>
                                    <p:set>
                                      <p:cBhvr>
                                        <p:cTn id="36" dur="2000" fill="hold">
                                          <p:stCondLst>
                                            <p:cond delay="0"/>
                                          </p:stCondLst>
                                        </p:cTn>
                                        <p:tgtEl>
                                          <p:spTgt spid="17"/>
                                        </p:tgtEl>
                                        <p:attrNameLst>
                                          <p:attrName>style.visibility</p:attrName>
                                        </p:attrNameLst>
                                      </p:cBhvr>
                                      <p:to>
                                        <p:strVal val="visible"/>
                                      </p:to>
                                    </p:set>
                                    <p:anim calcmode="lin" valueType="num">
                                      <p:cBhvr additive="base">
                                        <p:cTn id="37" dur="2000" fill="hold"/>
                                        <p:tgtEl>
                                          <p:spTgt spid="17"/>
                                        </p:tgtEl>
                                        <p:attrNameLst>
                                          <p:attrName>ppt_x</p:attrName>
                                        </p:attrNameLst>
                                      </p:cBhvr>
                                      <p:tavLst>
                                        <p:tav tm="0">
                                          <p:val>
                                            <p:strVal val="#ppt_x"/>
                                          </p:val>
                                        </p:tav>
                                        <p:tav tm="100000">
                                          <p:val>
                                            <p:strVal val="#ppt_x"/>
                                          </p:val>
                                        </p:tav>
                                      </p:tavLst>
                                    </p:anim>
                                    <p:anim calcmode="lin" valueType="num">
                                      <p:cBhvr additive="base">
                                        <p:cTn id="38" dur="2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2000" fill="hold">
                                          <p:stCondLst>
                                            <p:cond delay="0"/>
                                          </p:stCondLst>
                                        </p:cTn>
                                        <p:tgtEl>
                                          <p:spTgt spid="7"/>
                                        </p:tgtEl>
                                        <p:attrNameLst>
                                          <p:attrName>style.visibility</p:attrName>
                                        </p:attrNameLst>
                                      </p:cBhvr>
                                      <p:to>
                                        <p:strVal val="visible"/>
                                      </p:to>
                                    </p:set>
                                    <p:anim calcmode="lin" valueType="num">
                                      <p:cBhvr additive="base">
                                        <p:cTn id="43" dur="2000" fill="hold"/>
                                        <p:tgtEl>
                                          <p:spTgt spid="7"/>
                                        </p:tgtEl>
                                        <p:attrNameLst>
                                          <p:attrName>ppt_x</p:attrName>
                                        </p:attrNameLst>
                                      </p:cBhvr>
                                      <p:tavLst>
                                        <p:tav tm="0">
                                          <p:val>
                                            <p:strVal val="#ppt_x"/>
                                          </p:val>
                                        </p:tav>
                                        <p:tav tm="100000">
                                          <p:val>
                                            <p:strVal val="#ppt_x"/>
                                          </p:val>
                                        </p:tav>
                                      </p:tavLst>
                                    </p:anim>
                                    <p:anim calcmode="lin" valueType="num">
                                      <p:cBhvr additive="base">
                                        <p:cTn id="4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nodeType="clickEffect">
                                  <p:stCondLst>
                                    <p:cond delay="0"/>
                                  </p:stCondLst>
                                  <p:childTnLst>
                                    <p:set>
                                      <p:cBhvr>
                                        <p:cTn id="48" dur="2000" fill="hold">
                                          <p:stCondLst>
                                            <p:cond delay="0"/>
                                          </p:stCondLst>
                                        </p:cTn>
                                        <p:tgtEl>
                                          <p:spTgt spid="43"/>
                                        </p:tgtEl>
                                        <p:attrNameLst>
                                          <p:attrName>style.visibility</p:attrName>
                                        </p:attrNameLst>
                                      </p:cBhvr>
                                      <p:to>
                                        <p:strVal val="visible"/>
                                      </p:to>
                                    </p:set>
                                    <p:anim calcmode="lin" valueType="num">
                                      <p:cBhvr additive="base">
                                        <p:cTn id="49" dur="2000" fill="hold"/>
                                        <p:tgtEl>
                                          <p:spTgt spid="43"/>
                                        </p:tgtEl>
                                        <p:attrNameLst>
                                          <p:attrName>ppt_x</p:attrName>
                                        </p:attrNameLst>
                                      </p:cBhvr>
                                      <p:tavLst>
                                        <p:tav tm="0">
                                          <p:val>
                                            <p:strVal val="1+#ppt_w/2"/>
                                          </p:val>
                                        </p:tav>
                                        <p:tav tm="100000">
                                          <p:val>
                                            <p:strVal val="#ppt_x"/>
                                          </p:val>
                                        </p:tav>
                                      </p:tavLst>
                                    </p:anim>
                                    <p:anim calcmode="lin" valueType="num">
                                      <p:cBhvr additive="base">
                                        <p:cTn id="50" dur="2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2" fill="hold" nodeType="clickEffect">
                                  <p:stCondLst>
                                    <p:cond delay="0"/>
                                  </p:stCondLst>
                                  <p:childTnLst>
                                    <p:set>
                                      <p:cBhvr>
                                        <p:cTn id="54" dur="2000" fill="hold">
                                          <p:stCondLst>
                                            <p:cond delay="0"/>
                                          </p:stCondLst>
                                        </p:cTn>
                                        <p:tgtEl>
                                          <p:spTgt spid="18"/>
                                        </p:tgtEl>
                                        <p:attrNameLst>
                                          <p:attrName>style.visibility</p:attrName>
                                        </p:attrNameLst>
                                      </p:cBhvr>
                                      <p:to>
                                        <p:strVal val="visible"/>
                                      </p:to>
                                    </p:set>
                                    <p:anim calcmode="lin" valueType="num">
                                      <p:cBhvr additive="base">
                                        <p:cTn id="55" dur="2000" fill="hold"/>
                                        <p:tgtEl>
                                          <p:spTgt spid="18"/>
                                        </p:tgtEl>
                                        <p:attrNameLst>
                                          <p:attrName>ppt_x</p:attrName>
                                        </p:attrNameLst>
                                      </p:cBhvr>
                                      <p:tavLst>
                                        <p:tav tm="0">
                                          <p:val>
                                            <p:strVal val="1+#ppt_w/2"/>
                                          </p:val>
                                        </p:tav>
                                        <p:tav tm="100000">
                                          <p:val>
                                            <p:strVal val="#ppt_x"/>
                                          </p:val>
                                        </p:tav>
                                      </p:tavLst>
                                    </p:anim>
                                    <p:anim calcmode="lin" valueType="num">
                                      <p:cBhvr additive="base">
                                        <p:cTn id="56"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预算管理一体化</a:t>
            </a:r>
            <a:endParaRPr kumimoji="0" lang="zh-CN" altLang="en-US" sz="27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 name="文本占位符 2"/>
          <p:cNvSpPr>
            <a:spLocks noGrp="1"/>
          </p:cNvSpPr>
          <p:nvPr>
            <p:ph type="body" sz="quarter" idx="12"/>
          </p:nvPr>
        </p:nvSpPr>
        <p:spPr>
          <a:xfrm>
            <a:off x="833755" y="1097280"/>
            <a:ext cx="10582910" cy="5224145"/>
          </a:xfrm>
        </p:spPr>
        <p:txBody>
          <a:bodyPr vert="horz" lIns="91440" tIns="45720" rIns="91440" bIns="45720" rtlCol="0" anchor="ctr" anchorCtr="0">
            <a:normAutofit/>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FFFF00"/>
                </a:solidFill>
                <a:effectLst/>
                <a:uLnTx/>
                <a:uFillTx/>
                <a:latin typeface="方正北魏楷书简体" charset="-122"/>
                <a:ea typeface="方正北魏楷书简体" charset="-122"/>
                <a:cs typeface="方正北魏楷书简体" charset="-122"/>
              </a:rPr>
              <a:t>《预算管理一体化规范》</a:t>
            </a:r>
            <a:r>
              <a:rPr kumimoji="0" lang="zh-CN" altLang="en-US" sz="2800"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方正北魏楷书简体" charset="-122"/>
              </a:rPr>
              <a:t>的主要内容</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方正北魏楷书简体" charset="-122"/>
              </a:rPr>
              <a:t>    </a:t>
            </a:r>
            <a:r>
              <a:rPr kumimoji="0" lang="zh-CN" altLang="en-US" sz="2800"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方正北魏楷书简体" charset="-122"/>
              </a:rPr>
              <a:t>财政部《预算管理一体化规范》（以下简称《规范》）主要包括：</a:t>
            </a:r>
            <a:r>
              <a:rPr kumimoji="0" lang="zh-CN" altLang="en-US" sz="2800" b="1" i="0" u="none" strike="noStrike" kern="1200" cap="none" spc="0" normalizeH="0" baseline="0" noProof="0" dirty="0">
                <a:ln>
                  <a:noFill/>
                </a:ln>
                <a:solidFill>
                  <a:srgbClr val="C00000"/>
                </a:solidFill>
                <a:effectLst/>
                <a:uLnTx/>
                <a:uFillTx/>
                <a:latin typeface="方正北魏楷书简体" charset="-122"/>
                <a:ea typeface="方正北魏楷书简体" charset="-122"/>
                <a:cs typeface="方正北魏楷书简体" charset="-122"/>
              </a:rPr>
              <a:t>基础信息管理、项目库管理、预算编制、预算批复、预算调整和调剂、预算执行、会计核算、决算和报告</a:t>
            </a:r>
            <a:r>
              <a:rPr kumimoji="0" lang="zh-CN" altLang="en-US" sz="2800"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方正北魏楷书简体" charset="-122"/>
              </a:rPr>
              <a:t>等8个模块以及附录，涵盖预算管理的主要环节。</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7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其他运转类项目</a:t>
            </a:r>
          </a:p>
        </p:txBody>
      </p:sp>
      <p:sp>
        <p:nvSpPr>
          <p:cNvPr id="3" name="文本占位符 2"/>
          <p:cNvSpPr>
            <a:spLocks noGrp="1"/>
          </p:cNvSpPr>
          <p:nvPr>
            <p:ph type="body" sz="quarter" idx="12"/>
          </p:nvPr>
        </p:nvSpPr>
        <p:spPr>
          <a:xfrm>
            <a:off x="833438" y="1096963"/>
            <a:ext cx="9974263" cy="4341813"/>
          </a:xfrm>
        </p:spPr>
        <p:txBody>
          <a:bodyPr vert="horz" lIns="91440" tIns="45720" rIns="91440" bIns="45720" rtlCol="0" anchor="ctr" anchorCtr="0">
            <a:normAutofit/>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3200" b="1" i="0" u="none" strike="noStrike" kern="1200" cap="none" spc="0" normalizeH="0" baseline="0" noProof="0">
                <a:ln>
                  <a:noFill/>
                </a:ln>
                <a:solidFill>
                  <a:srgbClr val="C00000"/>
                </a:solidFill>
                <a:effectLst/>
                <a:uLnTx/>
                <a:uFillTx/>
                <a:latin typeface="方正北魏楷书简体" charset="-122"/>
                <a:ea typeface="方正北魏楷书简体" charset="-122"/>
                <a:cs typeface="+mn-cs"/>
              </a:rPr>
              <a:t>其他运转类项目：</a:t>
            </a:r>
            <a:r>
              <a:rPr kumimoji="0" lang="zh-CN" altLang="en-US" sz="3200" b="1" i="0" u="none" strike="noStrike" kern="1200" cap="none" spc="0" normalizeH="0" baseline="0" noProof="0">
                <a:ln>
                  <a:noFill/>
                </a:ln>
                <a:solidFill>
                  <a:schemeClr val="bg1"/>
                </a:solidFill>
                <a:effectLst/>
                <a:uLnTx/>
                <a:uFillTx/>
                <a:latin typeface="方正北魏楷书简体" charset="-122"/>
                <a:ea typeface="方正北魏楷书简体" charset="-122"/>
                <a:cs typeface="+mn-cs"/>
              </a:rPr>
              <a:t>主要以各类大型专用资产等为计算对象，保障单位管理的大型公用设施、大型专用设备、专业信息系统运行维护等方面的需要。</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7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特定目标类项目</a:t>
            </a:r>
          </a:p>
        </p:txBody>
      </p:sp>
      <p:sp>
        <p:nvSpPr>
          <p:cNvPr id="3" name="文本占位符 2"/>
          <p:cNvSpPr>
            <a:spLocks noGrp="1"/>
          </p:cNvSpPr>
          <p:nvPr>
            <p:ph type="body" sz="quarter" idx="12"/>
          </p:nvPr>
        </p:nvSpPr>
        <p:spPr>
          <a:xfrm>
            <a:off x="833438" y="1096963"/>
            <a:ext cx="9974263" cy="4341813"/>
          </a:xfrm>
        </p:spPr>
        <p:txBody>
          <a:bodyPr vert="horz" lIns="91440" tIns="45720" rIns="91440" bIns="45720" rtlCol="0" anchor="ctr" anchorCtr="0">
            <a:norm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3200" b="1" i="0" u="none" strike="noStrike" kern="1200" cap="none" spc="0" normalizeH="0" baseline="0" noProof="0">
                <a:ln>
                  <a:noFill/>
                </a:ln>
                <a:solidFill>
                  <a:srgbClr val="C00000"/>
                </a:solidFill>
                <a:effectLst/>
                <a:uLnTx/>
                <a:uFillTx/>
                <a:latin typeface="方正北魏楷书简体" charset="-122"/>
                <a:ea typeface="方正北魏楷书简体" charset="-122"/>
                <a:cs typeface="+mn-cs"/>
              </a:rPr>
              <a:t>特定目标类项目：</a:t>
            </a:r>
            <a:r>
              <a:rPr kumimoji="0" lang="zh-CN" altLang="en-US" sz="3200" b="1" i="0" u="none" strike="noStrike" kern="1200" cap="none" spc="0" normalizeH="0" baseline="0" noProof="0">
                <a:ln>
                  <a:noFill/>
                </a:ln>
                <a:solidFill>
                  <a:schemeClr val="bg1"/>
                </a:solidFill>
                <a:effectLst/>
                <a:uLnTx/>
                <a:uFillTx/>
                <a:latin typeface="方正北魏楷书简体" charset="-122"/>
                <a:ea typeface="方正北魏楷书简体" charset="-122"/>
                <a:cs typeface="+mn-cs"/>
              </a:rPr>
              <a:t>是指部门和单位为完成其特定的工作任务和事业发展目标所发生的支出项目。除人员类项目和运转类项目外，其他预算项目作为特定目标类项目管理。</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项目录入</a:t>
            </a:r>
            <a:r>
              <a:rPr kumimoji="0" lang="en-US" altLang="zh-CN" sz="2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基本信息</a:t>
            </a:r>
          </a:p>
        </p:txBody>
      </p:sp>
      <p:pic>
        <p:nvPicPr>
          <p:cNvPr id="69634" name="图片 30"/>
          <p:cNvPicPr>
            <a:picLocks noChangeAspect="1"/>
          </p:cNvPicPr>
          <p:nvPr/>
        </p:nvPicPr>
        <p:blipFill>
          <a:blip r:embed="rId3" cstate="print"/>
          <a:srcRect t="9064" b="5017"/>
          <a:stretch>
            <a:fillRect/>
          </a:stretch>
        </p:blipFill>
        <p:spPr>
          <a:xfrm>
            <a:off x="833438" y="1319213"/>
            <a:ext cx="10433050" cy="5040312"/>
          </a:xfrm>
          <a:prstGeom prst="rect">
            <a:avLst/>
          </a:prstGeom>
          <a:noFill/>
          <a:ln w="9525">
            <a:noFill/>
          </a:ln>
        </p:spPr>
      </p:pic>
      <p:sp>
        <p:nvSpPr>
          <p:cNvPr id="33" name="矩形 32"/>
          <p:cNvSpPr/>
          <p:nvPr/>
        </p:nvSpPr>
        <p:spPr>
          <a:xfrm>
            <a:off x="6096000" y="2222500"/>
            <a:ext cx="2117725" cy="3587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矩形 33"/>
          <p:cNvSpPr/>
          <p:nvPr/>
        </p:nvSpPr>
        <p:spPr>
          <a:xfrm>
            <a:off x="6094413" y="3249613"/>
            <a:ext cx="2116138" cy="357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矩形 34"/>
          <p:cNvSpPr/>
          <p:nvPr/>
        </p:nvSpPr>
        <p:spPr>
          <a:xfrm>
            <a:off x="3316288" y="2892425"/>
            <a:ext cx="2117725" cy="357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矩形 35"/>
          <p:cNvSpPr/>
          <p:nvPr/>
        </p:nvSpPr>
        <p:spPr>
          <a:xfrm>
            <a:off x="6094413" y="2892425"/>
            <a:ext cx="2116138" cy="357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矩形 36"/>
          <p:cNvSpPr/>
          <p:nvPr/>
        </p:nvSpPr>
        <p:spPr>
          <a:xfrm>
            <a:off x="3316288" y="5130800"/>
            <a:ext cx="2117725" cy="3587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项目录入</a:t>
            </a:r>
            <a:r>
              <a:rPr kumimoji="0" lang="en-US" altLang="zh-CN" sz="2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项目测算</a:t>
            </a:r>
          </a:p>
        </p:txBody>
      </p:sp>
      <p:pic>
        <p:nvPicPr>
          <p:cNvPr id="71682" name="图片 2"/>
          <p:cNvPicPr>
            <a:picLocks noChangeAspect="1"/>
          </p:cNvPicPr>
          <p:nvPr/>
        </p:nvPicPr>
        <p:blipFill>
          <a:blip r:embed="rId3" cstate="print"/>
          <a:srcRect l="-111" t="9064" b="5217"/>
          <a:stretch>
            <a:fillRect/>
          </a:stretch>
        </p:blipFill>
        <p:spPr>
          <a:xfrm>
            <a:off x="833438" y="1200150"/>
            <a:ext cx="10469562" cy="5040313"/>
          </a:xfrm>
          <a:prstGeom prst="rect">
            <a:avLst/>
          </a:prstGeom>
          <a:noFill/>
          <a:ln w="9525">
            <a:noFill/>
          </a:ln>
        </p:spPr>
      </p:pic>
      <p:sp>
        <p:nvSpPr>
          <p:cNvPr id="37" name="矩形 36"/>
          <p:cNvSpPr/>
          <p:nvPr/>
        </p:nvSpPr>
        <p:spPr>
          <a:xfrm>
            <a:off x="8770938" y="2065338"/>
            <a:ext cx="673100" cy="357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2771775" y="2568575"/>
            <a:ext cx="8086725" cy="3587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6" name="直接箭头连接符 5"/>
          <p:cNvCxnSpPr>
            <a:stCxn id="37" idx="1"/>
          </p:cNvCxnSpPr>
          <p:nvPr/>
        </p:nvCxnSpPr>
        <p:spPr>
          <a:xfrm flipH="1">
            <a:off x="8062913" y="2244725"/>
            <a:ext cx="708025" cy="276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810375" y="2568575"/>
            <a:ext cx="1071563" cy="3587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8" name="图片 7"/>
          <p:cNvPicPr>
            <a:picLocks noChangeAspect="1"/>
          </p:cNvPicPr>
          <p:nvPr/>
        </p:nvPicPr>
        <p:blipFill>
          <a:blip r:embed="rId4" cstate="print"/>
          <a:srcRect l="17526" t="14505" b="5624"/>
          <a:stretch>
            <a:fillRect/>
          </a:stretch>
        </p:blipFill>
        <p:spPr>
          <a:xfrm>
            <a:off x="1331913" y="895350"/>
            <a:ext cx="10729912" cy="5843588"/>
          </a:xfrm>
          <a:prstGeom prst="rect">
            <a:avLst/>
          </a:prstGeom>
          <a:noFill/>
          <a:ln w="9525">
            <a:noFill/>
          </a:ln>
        </p:spPr>
      </p:pic>
      <p:pic>
        <p:nvPicPr>
          <p:cNvPr id="9" name="图片 8"/>
          <p:cNvPicPr>
            <a:picLocks noChangeAspect="1"/>
          </p:cNvPicPr>
          <p:nvPr/>
        </p:nvPicPr>
        <p:blipFill>
          <a:blip r:embed="rId5" cstate="print"/>
          <a:srcRect l="18097" t="20547" r="566" b="41293"/>
          <a:stretch>
            <a:fillRect/>
          </a:stretch>
        </p:blipFill>
        <p:spPr>
          <a:xfrm>
            <a:off x="1331913" y="2244725"/>
            <a:ext cx="10582275" cy="2790825"/>
          </a:xfrm>
          <a:prstGeom prst="rect">
            <a:avLst/>
          </a:prstGeom>
          <a:noFill/>
          <a:ln w="9525">
            <a:noFill/>
          </a:ln>
        </p:spPr>
      </p:pic>
      <p:sp>
        <p:nvSpPr>
          <p:cNvPr id="35" name="矩形 34"/>
          <p:cNvSpPr/>
          <p:nvPr/>
        </p:nvSpPr>
        <p:spPr>
          <a:xfrm>
            <a:off x="4879975" y="3143250"/>
            <a:ext cx="1349375" cy="357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8308975" y="3143250"/>
            <a:ext cx="1349375" cy="357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10564813" y="3143250"/>
            <a:ext cx="1349375" cy="357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文本占位符 2"/>
          <p:cNvSpPr/>
          <p:nvPr/>
        </p:nvSpPr>
        <p:spPr>
          <a:xfrm>
            <a:off x="3817938" y="4046538"/>
            <a:ext cx="6746875" cy="1760538"/>
          </a:xfrm>
          <a:prstGeom prst="rect">
            <a:avLst/>
          </a:prstGeom>
          <a:solidFill>
            <a:schemeClr val="accent1"/>
          </a:solidFill>
          <a:effectLst>
            <a:outerShdw blurRad="50800" dist="38100" dir="2700000" algn="tl" rotWithShape="0">
              <a:prstClr val="black">
                <a:alpha val="40000"/>
              </a:prstClr>
            </a:outerShdw>
          </a:effectLst>
        </p:spPr>
        <p:txBody>
          <a:bodyPr vert="horz" lIns="91440" tIns="45720" rIns="91440" bIns="45720" rtlCol="0" anchor="ctr" anchorCtr="0">
            <a:normAutofit fontScale="90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665" b="1"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mn-cs"/>
                <a:sym typeface="+mn-ea"/>
              </a:rPr>
              <a:t>申报数不能</a:t>
            </a:r>
            <a:r>
              <a:rPr kumimoji="0" lang="zh-CN" altLang="en-US" sz="2400"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mn-cs"/>
                <a:sym typeface="+mn-ea"/>
              </a:rPr>
              <a:t>大于测算数；</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mn-cs"/>
                <a:sym typeface="+mn-ea"/>
              </a:rPr>
              <a:t>申报数自动生成项目总金额；</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mn-cs"/>
                <a:sym typeface="+mn-ea"/>
              </a:rPr>
              <a:t>审核数在审核时自动生成</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项目录入</a:t>
            </a:r>
            <a:r>
              <a:rPr kumimoji="0" lang="en-US" altLang="zh-CN"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分年支出计划</a:t>
            </a:r>
          </a:p>
        </p:txBody>
      </p:sp>
      <p:pic>
        <p:nvPicPr>
          <p:cNvPr id="73730" name="图片 2"/>
          <p:cNvPicPr>
            <a:picLocks noChangeAspect="1"/>
          </p:cNvPicPr>
          <p:nvPr/>
        </p:nvPicPr>
        <p:blipFill>
          <a:blip r:embed="rId3" cstate="print"/>
          <a:srcRect l="-49" t="9332" b="5017"/>
          <a:stretch>
            <a:fillRect/>
          </a:stretch>
        </p:blipFill>
        <p:spPr>
          <a:xfrm>
            <a:off x="833438" y="1042988"/>
            <a:ext cx="10471150" cy="5040312"/>
          </a:xfrm>
          <a:prstGeom prst="rect">
            <a:avLst/>
          </a:prstGeom>
          <a:noFill/>
          <a:ln w="9525">
            <a:noFill/>
          </a:ln>
        </p:spPr>
      </p:pic>
      <p:sp>
        <p:nvSpPr>
          <p:cNvPr id="8" name="文本占位符 2"/>
          <p:cNvSpPr/>
          <p:nvPr/>
        </p:nvSpPr>
        <p:spPr>
          <a:xfrm>
            <a:off x="2882900" y="3471863"/>
            <a:ext cx="6746875" cy="1760538"/>
          </a:xfrm>
          <a:prstGeom prst="rect">
            <a:avLst/>
          </a:prstGeom>
          <a:solidFill>
            <a:schemeClr val="accent1"/>
          </a:solidFill>
          <a:effectLst>
            <a:outerShdw blurRad="50800" dist="38100" dir="2700000" algn="tl" rotWithShape="0">
              <a:prstClr val="black">
                <a:alpha val="40000"/>
              </a:prstClr>
            </a:outerShdw>
          </a:effectLst>
        </p:spPr>
        <p:txBody>
          <a:bodyPr vert="horz" lIns="91440" tIns="45720" rIns="91440" bIns="45720" rtlCol="0" anchor="ctr" anchorCtr="0">
            <a:normAutofit fontScale="90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665" b="1"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660"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方正北魏楷书简体" charset="-122"/>
                <a:sym typeface="+mn-ea"/>
              </a:rPr>
              <a:t>分年支出计划申报金额等于</a:t>
            </a:r>
            <a:r>
              <a:rPr kumimoji="0" lang="zh-CN" altLang="en-US" sz="266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sym typeface="+mn-ea"/>
              </a:rPr>
              <a:t>【项目总金额-银行贷款-社会投入资金】</a:t>
            </a:r>
            <a:endParaRPr kumimoji="0" lang="en-US" altLang="zh-CN" sz="266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sym typeface="+mn-ea"/>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66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sym typeface="+mn-ea"/>
              </a:rPr>
              <a:t>分年支出计划金额控制当年预算申报金额</a:t>
            </a:r>
            <a:endParaRPr kumimoji="0" lang="zh-CN" altLang="en-US" sz="2665"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方正北魏楷书简体"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项目录入</a:t>
            </a:r>
            <a:r>
              <a:rPr kumimoji="0" lang="en-US" altLang="zh-CN" sz="2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项目绩效</a:t>
            </a:r>
          </a:p>
        </p:txBody>
      </p:sp>
      <p:pic>
        <p:nvPicPr>
          <p:cNvPr id="75778" name="图片 2"/>
          <p:cNvPicPr>
            <a:picLocks noChangeAspect="1"/>
          </p:cNvPicPr>
          <p:nvPr/>
        </p:nvPicPr>
        <p:blipFill>
          <a:blip r:embed="rId3" cstate="print"/>
          <a:srcRect l="24" t="9064" b="4819"/>
          <a:stretch>
            <a:fillRect/>
          </a:stretch>
        </p:blipFill>
        <p:spPr>
          <a:xfrm>
            <a:off x="833438" y="1068388"/>
            <a:ext cx="10407650" cy="5040312"/>
          </a:xfrm>
          <a:prstGeom prst="rect">
            <a:avLst/>
          </a:prstGeom>
          <a:noFill/>
          <a:ln w="9525">
            <a:noFill/>
          </a:ln>
        </p:spPr>
      </p:pic>
      <p:pic>
        <p:nvPicPr>
          <p:cNvPr id="4" name="图片 3"/>
          <p:cNvPicPr>
            <a:picLocks noChangeAspect="1"/>
          </p:cNvPicPr>
          <p:nvPr/>
        </p:nvPicPr>
        <p:blipFill>
          <a:blip r:embed="rId4" cstate="print"/>
          <a:srcRect l="-89" t="9262" b="5217"/>
          <a:stretch>
            <a:fillRect/>
          </a:stretch>
        </p:blipFill>
        <p:spPr>
          <a:xfrm>
            <a:off x="1289050" y="1527175"/>
            <a:ext cx="10491788" cy="5038725"/>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7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项目入库流程</a:t>
            </a:r>
            <a:endParaRPr kumimoji="0" lang="zh-CN" altLang="en-US" sz="27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 name="文本占位符 2"/>
          <p:cNvSpPr>
            <a:spLocks noGrp="1"/>
          </p:cNvSpPr>
          <p:nvPr>
            <p:ph type="body" sz="quarter" idx="12"/>
          </p:nvPr>
        </p:nvSpPr>
        <p:spPr>
          <a:xfrm>
            <a:off x="833438" y="1096963"/>
            <a:ext cx="9974263" cy="4341813"/>
          </a:xfrm>
        </p:spPr>
        <p:txBody>
          <a:bodyPr vert="horz" lIns="91440" tIns="45720" rIns="91440" bIns="45720" rtlCol="0" anchor="ctr" anchorCtr="0">
            <a:norm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665"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其他运转类与特定</a:t>
            </a:r>
            <a:r>
              <a:rPr kumimoji="0" lang="zh-CN" altLang="en-US" sz="2665"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方正北魏楷书简体" charset="-122"/>
              </a:rPr>
              <a:t>目标类</a:t>
            </a:r>
            <a:r>
              <a:rPr kumimoji="0" lang="zh-CN" altLang="en-US" sz="2665"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项目入库必须通过相应的审核流程：</a:t>
            </a:r>
            <a:endParaRPr kumimoji="0" lang="en-US" altLang="zh-CN" sz="2665"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665"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       </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单位录入</a:t>
            </a:r>
            <a:r>
              <a:rPr kumimoji="0" lang="en-US" altLang="zh-CN"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 ------ </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单位复审</a:t>
            </a:r>
            <a:r>
              <a:rPr kumimoji="0" lang="en-US" altLang="zh-CN"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 ------ </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部门经办</a:t>
            </a:r>
            <a:r>
              <a:rPr kumimoji="0" lang="en-US" altLang="zh-CN"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 ------ </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部门复审</a:t>
            </a:r>
            <a:r>
              <a:rPr kumimoji="0" lang="en-US" altLang="zh-CN"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 </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业务处室经办</a:t>
            </a:r>
            <a:r>
              <a:rPr kumimoji="0" lang="en-US" altLang="zh-CN"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 ------ </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业务处室复审</a:t>
            </a:r>
            <a:r>
              <a:rPr kumimoji="0" lang="en-US" altLang="zh-CN"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 ------ </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预算处经办</a:t>
            </a:r>
            <a:r>
              <a:rPr kumimoji="0" lang="en-US" altLang="zh-CN"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    ------ </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预算处复审</a:t>
            </a:r>
            <a:endParaRPr kumimoji="0" lang="zh-CN" altLang="en-US" sz="2400"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方正北魏楷书简体" charset="-122"/>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图片 15"/>
          <p:cNvPicPr>
            <a:picLocks noChangeAspect="1"/>
          </p:cNvPicPr>
          <p:nvPr/>
        </p:nvPicPr>
        <p:blipFill>
          <a:blip r:embed="rId3" cstate="print"/>
          <a:stretch>
            <a:fillRect/>
          </a:stretch>
        </p:blipFill>
        <p:spPr>
          <a:xfrm>
            <a:off x="-47625" y="-26987"/>
            <a:ext cx="12239625" cy="6884987"/>
          </a:xfrm>
          <a:prstGeom prst="rect">
            <a:avLst/>
          </a:prstGeom>
          <a:noFill/>
          <a:ln w="9525">
            <a:noFill/>
          </a:ln>
        </p:spPr>
      </p:pic>
      <p:sp>
        <p:nvSpPr>
          <p:cNvPr id="17" name="矩形 16"/>
          <p:cNvSpPr/>
          <p:nvPr/>
        </p:nvSpPr>
        <p:spPr>
          <a:xfrm>
            <a:off x="-47625" y="4254500"/>
            <a:ext cx="12239625" cy="2603500"/>
          </a:xfrm>
          <a:prstGeom prst="rect">
            <a:avLst/>
          </a:prstGeom>
          <a:solidFill>
            <a:srgbClr val="1A5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sp>
        <p:nvSpPr>
          <p:cNvPr id="18" name="TextBox 17"/>
          <p:cNvSpPr txBox="1"/>
          <p:nvPr/>
        </p:nvSpPr>
        <p:spPr>
          <a:xfrm>
            <a:off x="762635" y="3055620"/>
            <a:ext cx="10358438" cy="1753235"/>
          </a:xfrm>
          <a:prstGeom prst="rect">
            <a:avLst/>
          </a:prstGeom>
          <a:noFill/>
          <a:ln w="9525">
            <a:noFill/>
          </a:ln>
        </p:spPr>
        <p:txBody>
          <a:bodyPr wrap="square" anchor="t" anchorCtr="0">
            <a:spAutoFit/>
          </a:bodyPr>
          <a:lstStyle/>
          <a:p>
            <a:r>
              <a:rPr lang="zh-CN" altLang="en-US" sz="4400" b="1" dirty="0">
                <a:solidFill>
                  <a:srgbClr val="0070C0"/>
                </a:solidFill>
                <a:latin typeface="微软雅黑" panose="020B0503020204020204" pitchFamily="34" charset="-122"/>
                <a:ea typeface="微软雅黑" panose="020B0503020204020204" pitchFamily="34" charset="-122"/>
              </a:rPr>
              <a:t> </a:t>
            </a:r>
            <a:r>
              <a:rPr lang="en-US" altLang="zh-CN" sz="4400" b="1" dirty="0">
                <a:solidFill>
                  <a:srgbClr val="0070C0"/>
                </a:solidFill>
                <a:latin typeface="微软雅黑" panose="020B0503020204020204" pitchFamily="34" charset="-122"/>
                <a:ea typeface="微软雅黑" panose="020B0503020204020204" pitchFamily="34" charset="-122"/>
              </a:rPr>
              <a:t>          </a:t>
            </a:r>
            <a:r>
              <a:rPr lang="zh-CN" altLang="en-US" sz="5400" b="1" dirty="0">
                <a:solidFill>
                  <a:srgbClr val="0070C0"/>
                </a:solidFill>
                <a:latin typeface="方正大黑体_GBK" panose="02010600010101010101" charset="-122"/>
                <a:ea typeface="方正大黑体_GBK" panose="02010600010101010101" charset="-122"/>
              </a:rPr>
              <a:t>不忘初心，牢记使命！</a:t>
            </a:r>
          </a:p>
          <a:p>
            <a:pPr algn="r"/>
            <a:endParaRPr lang="zh-CN" altLang="en-US" sz="5400" b="1" dirty="0">
              <a:solidFill>
                <a:srgbClr val="0070C0"/>
              </a:solidFill>
              <a:latin typeface="方正大黑体_GBK" panose="02010600010101010101" charset="-122"/>
              <a:ea typeface="方正大黑体_GBK" panose="02010600010101010101" charset="-122"/>
            </a:endParaRPr>
          </a:p>
        </p:txBody>
      </p:sp>
      <p:pic>
        <p:nvPicPr>
          <p:cNvPr id="79877" name="图片 8"/>
          <p:cNvPicPr>
            <a:picLocks noChangeAspect="1"/>
          </p:cNvPicPr>
          <p:nvPr/>
        </p:nvPicPr>
        <p:blipFill>
          <a:blip r:embed="rId4" cstate="print"/>
          <a:stretch>
            <a:fillRect/>
          </a:stretch>
        </p:blipFill>
        <p:spPr>
          <a:xfrm>
            <a:off x="3811270" y="1474470"/>
            <a:ext cx="3816350" cy="1023938"/>
          </a:xfrm>
          <a:prstGeom prst="rect">
            <a:avLst/>
          </a:prstGeom>
          <a:noFill/>
          <a:ln w="9525">
            <a:noFill/>
          </a:ln>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2000" fill="hold">
                                          <p:stCondLst>
                                            <p:cond delay="0"/>
                                          </p:stCondLst>
                                        </p:cTn>
                                        <p:tgtEl>
                                          <p:spTgt spid="79877"/>
                                        </p:tgtEl>
                                        <p:attrNameLst>
                                          <p:attrName>style.visibility</p:attrName>
                                        </p:attrNameLst>
                                      </p:cBhvr>
                                      <p:to>
                                        <p:strVal val="visible"/>
                                      </p:to>
                                    </p:set>
                                    <p:anim calcmode="lin" valueType="num">
                                      <p:cBhvr>
                                        <p:cTn id="11" dur="2000" fill="hold"/>
                                        <p:tgtEl>
                                          <p:spTgt spid="79877"/>
                                        </p:tgtEl>
                                        <p:attrNameLst>
                                          <p:attrName>ppt_w</p:attrName>
                                        </p:attrNameLst>
                                      </p:cBhvr>
                                      <p:tavLst>
                                        <p:tav tm="0">
                                          <p:val>
                                            <p:fltVal val="0"/>
                                          </p:val>
                                        </p:tav>
                                        <p:tav tm="100000">
                                          <p:val>
                                            <p:strVal val="#ppt_w"/>
                                          </p:val>
                                        </p:tav>
                                      </p:tavLst>
                                    </p:anim>
                                    <p:anim calcmode="lin" valueType="num">
                                      <p:cBhvr>
                                        <p:cTn id="12" dur="2000" fill="hold"/>
                                        <p:tgtEl>
                                          <p:spTgt spid="79877"/>
                                        </p:tgtEl>
                                        <p:attrNameLst>
                                          <p:attrName>ppt_h</p:attrName>
                                        </p:attrNameLst>
                                      </p:cBhvr>
                                      <p:tavLst>
                                        <p:tav tm="0">
                                          <p:val>
                                            <p:fltVal val="0"/>
                                          </p:val>
                                        </p:tav>
                                        <p:tav tm="100000">
                                          <p:val>
                                            <p:strVal val="#ppt_h"/>
                                          </p:val>
                                        </p:tav>
                                      </p:tavLst>
                                    </p:anim>
                                    <p:animEffect transition="in" filter="fade">
                                      <p:cBhvr>
                                        <p:cTn id="13" dur="20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7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基础信息管理</a:t>
            </a:r>
          </a:p>
        </p:txBody>
      </p:sp>
      <p:sp>
        <p:nvSpPr>
          <p:cNvPr id="3" name="文本占位符 2"/>
          <p:cNvSpPr>
            <a:spLocks noGrp="1"/>
          </p:cNvSpPr>
          <p:nvPr>
            <p:ph type="body" sz="quarter" idx="12"/>
          </p:nvPr>
        </p:nvSpPr>
        <p:spPr>
          <a:xfrm>
            <a:off x="833755" y="1097280"/>
            <a:ext cx="10562590" cy="5082540"/>
          </a:xfrm>
        </p:spPr>
        <p:txBody>
          <a:bodyPr vert="horz" lIns="91440" tIns="45720" rIns="91440" bIns="45720" rtlCol="0" anchor="ctr" anchorCtr="0">
            <a:noAutofit/>
          </a:bodyPr>
          <a:lstStyle/>
          <a:p>
            <a:pPr marL="342900" marR="0" lvl="0" indent="-342900" algn="l" defTabSz="914400" rtl="0" eaLnBrk="1" fontAlgn="auto" latinLnBrk="0" hangingPunct="1">
              <a:lnSpc>
                <a:spcPct val="150000"/>
              </a:lnSpc>
              <a:spcBef>
                <a:spcPts val="1000"/>
              </a:spcBef>
              <a:spcAft>
                <a:spcPts val="0"/>
              </a:spcAft>
              <a:buClrTx/>
              <a:buSzTx/>
              <a:buFont typeface="Wingdings" panose="05000000000000000000" charset="0"/>
              <a:buChar char="n"/>
              <a:defRPr/>
            </a:pPr>
            <a:r>
              <a:rPr kumimoji="0" lang="zh-CN" altLang="en-US" sz="3200" b="1" i="0" u="none" strike="noStrike" kern="1200" cap="none" spc="0" normalizeH="0" baseline="0" noProof="0" dirty="0">
                <a:ln>
                  <a:noFill/>
                </a:ln>
                <a:gradFill>
                  <a:gsLst>
                    <a:gs pos="0">
                      <a:srgbClr val="FE4444"/>
                    </a:gs>
                    <a:gs pos="100000">
                      <a:srgbClr val="832B2B"/>
                    </a:gs>
                  </a:gsLst>
                  <a:lin scaled="0"/>
                </a:gradFill>
                <a:effectLst/>
                <a:uLnTx/>
                <a:uFillTx/>
                <a:latin typeface="方正大黑体_GBK" panose="02010600010101010101" charset="-122"/>
                <a:ea typeface="方正大黑体_GBK" panose="02010600010101010101" charset="-122"/>
                <a:cs typeface="+mn-cs"/>
              </a:rPr>
              <a:t>主要规范</a:t>
            </a:r>
            <a:r>
              <a:rPr kumimoji="0" lang="zh-CN" altLang="en-US" sz="2800"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mn-cs"/>
              </a:rPr>
              <a:t>单位信息、人员信息、资产信息、地方政府债务信息、支出标准、绩效指标、政府收支分类科目、会计科目、政府非税收入项目信息、政府采购基础信息、账户信息、财政区划等基础信息的具体内容、管理流程和规则</a:t>
            </a:r>
            <a:r>
              <a:rPr kumimoji="0" lang="zh-CN" altLang="en-US"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mn-cs"/>
              </a:rPr>
              <a:t>等</a:t>
            </a:r>
            <a:endPar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mn-cs"/>
            </a:endParaRPr>
          </a:p>
          <a:p>
            <a:pPr marL="342900" marR="0" lvl="0" indent="-342900" algn="l" defTabSz="914400" rtl="0" eaLnBrk="1" fontAlgn="auto" latinLnBrk="0" hangingPunct="1">
              <a:lnSpc>
                <a:spcPct val="150000"/>
              </a:lnSpc>
              <a:spcBef>
                <a:spcPts val="1000"/>
              </a:spcBef>
              <a:spcAft>
                <a:spcPts val="0"/>
              </a:spcAft>
              <a:buClrTx/>
              <a:buSzTx/>
              <a:buFont typeface="Wingdings" panose="05000000000000000000" charset="0"/>
              <a:buChar char="n"/>
              <a:defRPr/>
            </a:pPr>
            <a:r>
              <a:rPr kumimoji="0" lang="zh-CN" altLang="en-US"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mn-cs"/>
              </a:rPr>
              <a:t>单位需维护的内容包括：</a:t>
            </a:r>
            <a:r>
              <a:rPr kumimoji="0" lang="zh-CN" altLang="en-US" sz="3200" b="1" i="0" u="none" strike="noStrike" kern="1200" cap="none" spc="0" normalizeH="0" baseline="0" noProof="0" dirty="0" smtClean="0">
                <a:ln>
                  <a:noFill/>
                </a:ln>
                <a:gradFill>
                  <a:gsLst>
                    <a:gs pos="0">
                      <a:srgbClr val="FE4444"/>
                    </a:gs>
                    <a:gs pos="100000">
                      <a:srgbClr val="832B2B"/>
                    </a:gs>
                  </a:gsLst>
                  <a:lin scaled="0"/>
                </a:gradFill>
                <a:effectLst/>
                <a:uLnTx/>
                <a:uFillTx/>
                <a:latin typeface="方正大黑体_GBK" panose="02010600010101010101" charset="-122"/>
                <a:ea typeface="方正大黑体_GBK" panose="02010600010101010101" charset="-122"/>
                <a:cs typeface="+mn-cs"/>
              </a:rPr>
              <a:t>单位信息、人员信息、资产信息、职能职责等信息；</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7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单位信息</a:t>
            </a:r>
          </a:p>
        </p:txBody>
      </p:sp>
      <p:sp>
        <p:nvSpPr>
          <p:cNvPr id="3" name="文本占位符 2"/>
          <p:cNvSpPr>
            <a:spLocks noGrp="1"/>
          </p:cNvSpPr>
          <p:nvPr>
            <p:ph type="body" sz="quarter" idx="12"/>
          </p:nvPr>
        </p:nvSpPr>
        <p:spPr>
          <a:xfrm>
            <a:off x="306705" y="1097280"/>
            <a:ext cx="11282045" cy="5446395"/>
          </a:xfrm>
        </p:spPr>
        <p:txBody>
          <a:bodyPr vert="horz" lIns="91440" tIns="45720" rIns="91440" bIns="45720" rtlCol="0" anchor="ctr" anchorCtr="0">
            <a:norm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gradFill>
                  <a:gsLst>
                    <a:gs pos="0">
                      <a:srgbClr val="FBFB11"/>
                    </a:gs>
                    <a:gs pos="100000">
                      <a:srgbClr val="838309"/>
                    </a:gs>
                  </a:gsLst>
                  <a:lin scaled="0"/>
                </a:gradFill>
                <a:effectLst/>
                <a:uLnTx/>
                <a:uFillTx/>
                <a:latin typeface="方正大黑体_GBK" panose="02010600010101010101" charset="-122"/>
                <a:ea typeface="方正大黑体_GBK" panose="02010600010101010101" charset="-122"/>
                <a:cs typeface="方正北魏楷书简体" charset="-122"/>
              </a:rPr>
              <a:t>单位信息：</a:t>
            </a:r>
            <a:r>
              <a:rPr kumimoji="0" lang="zh-CN" altLang="en-US" sz="2400"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方正北魏楷书简体" charset="-122"/>
              </a:rPr>
              <a:t>是指</a:t>
            </a:r>
            <a:r>
              <a:rPr kumimoji="0" lang="zh-CN" altLang="en-US" sz="2400" b="1" i="0" u="none" strike="noStrike" kern="1200" cap="none" spc="0" normalizeH="0" baseline="0" noProof="0" dirty="0">
                <a:ln>
                  <a:noFill/>
                </a:ln>
                <a:solidFill>
                  <a:srgbClr val="C00000"/>
                </a:solidFill>
                <a:effectLst/>
                <a:uLnTx/>
                <a:uFillTx/>
                <a:latin typeface="方正北魏楷书简体" charset="-122"/>
                <a:ea typeface="方正北魏楷书简体" charset="-122"/>
                <a:cs typeface="方正北魏楷书简体" charset="-122"/>
              </a:rPr>
              <a:t>纳入预算管理的各类单位的基本信息</a:t>
            </a:r>
            <a:r>
              <a:rPr kumimoji="0" lang="zh-CN" altLang="en-US" sz="2400"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方正北魏楷书简体" charset="-122"/>
              </a:rPr>
              <a:t>，具体包括：部门标识代码、单位代码、单位名称、统一社会信用代码、单位行政级别、单位类型、单位经费保障方式、单位所在地、国民经济行业分类、单位负责人、邮政编码、单位地址、人员编制数</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等</a:t>
            </a:r>
            <a:endParaRPr kumimoji="0" lang="en-US" altLang="zh-CN"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gradFill>
                  <a:gsLst>
                    <a:gs pos="0">
                      <a:srgbClr val="FBFB11"/>
                    </a:gs>
                    <a:gs pos="100000">
                      <a:srgbClr val="838309"/>
                    </a:gs>
                  </a:gsLst>
                  <a:lin scaled="0"/>
                </a:gradFill>
                <a:effectLst/>
                <a:uLnTx/>
                <a:uFillTx/>
                <a:latin typeface="方正大黑体_GBK" panose="02010600010101010101" charset="-122"/>
                <a:ea typeface="方正大黑体_GBK" panose="02010600010101010101" charset="-122"/>
                <a:cs typeface="方正北魏楷书简体" charset="-122"/>
              </a:rPr>
              <a:t>单位信息来源：</a:t>
            </a:r>
            <a:r>
              <a:rPr kumimoji="0" lang="zh-CN" altLang="en-US" sz="2400" b="1" i="0" u="none" strike="noStrike" kern="1200" cap="none" spc="0" normalizeH="0" baseline="0" noProof="0" dirty="0" smtClean="0">
                <a:ln>
                  <a:noFill/>
                </a:ln>
                <a:solidFill>
                  <a:srgbClr val="C00000"/>
                </a:solidFill>
                <a:effectLst/>
                <a:uLnTx/>
                <a:uFillTx/>
                <a:latin typeface="方正北魏楷书简体" charset="-122"/>
                <a:ea typeface="方正北魏楷书简体" charset="-122"/>
                <a:cs typeface="方正北魏楷书简体" charset="-122"/>
              </a:rPr>
              <a:t>系统已预设单位的基本信息</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，包括单位编码、单位名称、统一社会信用代码。</a:t>
            </a:r>
            <a:r>
              <a:rPr kumimoji="0" lang="zh-CN" altLang="en-US" sz="2400" b="1" i="0" u="none" strike="noStrike" kern="1200" cap="none" spc="0" normalizeH="0" baseline="0" noProof="0" dirty="0" smtClean="0">
                <a:ln>
                  <a:noFill/>
                </a:ln>
                <a:solidFill>
                  <a:srgbClr val="C00000"/>
                </a:solidFill>
                <a:effectLst/>
                <a:uLnTx/>
                <a:uFillTx/>
                <a:latin typeface="方正北魏楷书简体" charset="-122"/>
                <a:ea typeface="方正北魏楷书简体" charset="-122"/>
                <a:cs typeface="方正北魏楷书简体" charset="-122"/>
              </a:rPr>
              <a:t>需维护补充单位的其他信息</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。如为虚拟单位则需要编制虚拟统一社会信息代码（</a:t>
            </a:r>
            <a:r>
              <a:rPr kumimoji="0" lang="en-US" altLang="zh-CN"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18</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位），编制规则为区划编码</a:t>
            </a:r>
            <a:r>
              <a:rPr kumimoji="0" lang="en-US" altLang="zh-CN"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单位编码</a:t>
            </a:r>
            <a:r>
              <a:rPr kumimoji="0" lang="en-US" altLang="zh-CN"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a:t>
            </a:r>
            <a:r>
              <a:rPr kumimoji="0" lang="zh-CN" altLang="en-US" sz="24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六位流水号；</a:t>
            </a:r>
            <a:endParaRPr kumimoji="0" lang="zh-CN" altLang="en-US" sz="2400" b="1" i="0" u="none" strike="noStrike" kern="1200" cap="none" spc="0" normalizeH="0" baseline="0" noProof="0" dirty="0">
              <a:ln>
                <a:noFill/>
              </a:ln>
              <a:solidFill>
                <a:schemeClr val="bg1"/>
              </a:solidFill>
              <a:effectLst/>
              <a:uLnTx/>
              <a:uFillTx/>
              <a:latin typeface="方正北魏楷书简体" charset="-122"/>
              <a:ea typeface="方正北魏楷书简体" charset="-122"/>
              <a:cs typeface="方正北魏楷书简体" charset="-122"/>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单位维护补充信息</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 name="文本占位符 2"/>
          <p:cNvSpPr>
            <a:spLocks noGrp="1"/>
          </p:cNvSpPr>
          <p:nvPr>
            <p:ph type="body" sz="quarter" idx="12"/>
          </p:nvPr>
        </p:nvSpPr>
        <p:spPr>
          <a:xfrm>
            <a:off x="184785" y="1097280"/>
            <a:ext cx="11809730" cy="5761355"/>
          </a:xfrm>
        </p:spPr>
        <p:txBody>
          <a:bodyPr vert="horz" lIns="91440" tIns="45720" rIns="91440" bIns="45720" rtlCol="0" anchor="ctr" anchorCtr="0">
            <a:normAutofit fontScale="97500" lnSpcReduction="10000"/>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endParaRPr kumimoji="0" lang="zh-CN" altLang="en-US"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3555" b="1" i="0" u="none" strike="noStrike" kern="1200" cap="none" spc="0" normalizeH="0" baseline="0" noProof="0" dirty="0" smtClean="0">
                <a:ln>
                  <a:noFill/>
                </a:ln>
                <a:solidFill>
                  <a:srgbClr val="FFFF00"/>
                </a:solidFill>
                <a:effectLst/>
                <a:uLnTx/>
                <a:uFillTx/>
                <a:latin typeface="方正大黑体_GBK" panose="02010600010101010101" charset="-122"/>
                <a:ea typeface="方正大黑体_GBK" panose="02010600010101010101" charset="-122"/>
                <a:cs typeface="方正大黑体_GBK" panose="02010600010101010101" charset="-122"/>
              </a:rPr>
              <a:t>需</a:t>
            </a:r>
            <a:r>
              <a:rPr lang="zh-CN" altLang="en-US" sz="3555" noProof="0" dirty="0" smtClean="0">
                <a:ln>
                  <a:noFill/>
                </a:ln>
                <a:solidFill>
                  <a:srgbClr val="FFFF00"/>
                </a:solidFill>
                <a:effectLst/>
                <a:uLnTx/>
                <a:uFillTx/>
                <a:latin typeface="方正大黑体_GBK" panose="02010600010101010101" charset="-122"/>
                <a:ea typeface="方正大黑体_GBK" panose="02010600010101010101" charset="-122"/>
                <a:cs typeface="方正大黑体_GBK" panose="02010600010101010101" charset="-122"/>
                <a:sym typeface="+mn-ea"/>
              </a:rPr>
              <a:t>单位</a:t>
            </a:r>
            <a:r>
              <a:rPr kumimoji="0" lang="zh-CN" altLang="en-US" sz="3555" b="1" i="0" u="none" strike="noStrike" kern="1200" cap="none" spc="0" normalizeH="0" baseline="0" noProof="0" dirty="0" smtClean="0">
                <a:ln>
                  <a:noFill/>
                </a:ln>
                <a:solidFill>
                  <a:srgbClr val="FFFF00"/>
                </a:solidFill>
                <a:effectLst/>
                <a:uLnTx/>
                <a:uFillTx/>
                <a:latin typeface="方正大黑体_GBK" panose="02010600010101010101" charset="-122"/>
                <a:ea typeface="方正大黑体_GBK" panose="02010600010101010101" charset="-122"/>
                <a:cs typeface="方正大黑体_GBK" panose="02010600010101010101" charset="-122"/>
              </a:rPr>
              <a:t>维护补充信息内容</a:t>
            </a:r>
            <a:r>
              <a:rPr kumimoji="0" lang="en-US" altLang="zh-CN" sz="3555" b="1" i="0" u="none" strike="noStrike" kern="1200" cap="none" spc="0" normalizeH="0" baseline="0" noProof="0" dirty="0" smtClean="0">
                <a:ln>
                  <a:noFill/>
                </a:ln>
                <a:solidFill>
                  <a:srgbClr val="FFFF00"/>
                </a:solidFill>
                <a:effectLst/>
                <a:uLnTx/>
                <a:uFillTx/>
                <a:latin typeface="方正大黑体_GBK" panose="02010600010101010101" charset="-122"/>
                <a:ea typeface="方正大黑体_GBK" panose="02010600010101010101" charset="-122"/>
                <a:cs typeface="方正大黑体_GBK" panose="02010600010101010101" charset="-122"/>
              </a:rPr>
              <a:t>-</a:t>
            </a:r>
            <a:r>
              <a:rPr kumimoji="0" lang="zh-CN" altLang="en-US" sz="3555" b="1" i="0" u="none" strike="noStrike" kern="1200" cap="none" spc="0" normalizeH="0" baseline="0" noProof="0" dirty="0" smtClean="0">
                <a:ln>
                  <a:noFill/>
                </a:ln>
                <a:solidFill>
                  <a:srgbClr val="FFFF00"/>
                </a:solidFill>
                <a:effectLst/>
                <a:uLnTx/>
                <a:uFillTx/>
                <a:latin typeface="方正大黑体_GBK" panose="02010600010101010101" charset="-122"/>
                <a:ea typeface="方正大黑体_GBK" panose="02010600010101010101" charset="-122"/>
                <a:cs typeface="方正大黑体_GBK" panose="02010600010101010101" charset="-122"/>
              </a:rPr>
              <a:t>基本信息：</a:t>
            </a:r>
            <a:endParaRPr kumimoji="0" lang="en-US" altLang="zh-CN" sz="3555"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1</a:t>
            </a:r>
            <a:r>
              <a:rPr kumimoji="0" lang="zh-CN" altLang="en-US"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、单位行政级别</a:t>
            </a:r>
            <a:endPar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2</a:t>
            </a:r>
            <a:r>
              <a:rPr kumimoji="0" lang="zh-CN" altLang="en-US"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、内部机构代码</a:t>
            </a:r>
            <a:endPar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3</a:t>
            </a:r>
            <a:r>
              <a:rPr kumimoji="0" lang="zh-CN" altLang="en-US"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、国民经济行业分类</a:t>
            </a:r>
            <a:endPar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4</a:t>
            </a:r>
            <a:r>
              <a:rPr kumimoji="0" lang="zh-CN" altLang="en-US"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、单位负责人</a:t>
            </a:r>
            <a:endPar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5</a:t>
            </a:r>
            <a:r>
              <a:rPr kumimoji="0" lang="zh-CN" altLang="en-US"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、邮政代码</a:t>
            </a:r>
            <a:endPar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algn="ctr" defTabSz="914400">
              <a:lnSpc>
                <a:spcPct val="130000"/>
              </a:lnSpc>
              <a:spcBef>
                <a:spcPts val="1000"/>
              </a:spcBef>
              <a:buFont typeface="Arial" panose="020B0604020202020204" pitchFamily="34" charset="0"/>
            </a:pPr>
            <a:r>
              <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6</a:t>
            </a:r>
            <a:r>
              <a:rPr kumimoji="0" lang="zh-CN" altLang="en-US"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rPr>
              <a:t>、单位地址</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endPar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defTabSz="914400">
              <a:lnSpc>
                <a:spcPct val="130000"/>
              </a:lnSpc>
              <a:spcBef>
                <a:spcPts val="1000"/>
              </a:spcBef>
              <a:buFont typeface="Arial" panose="020B0604020202020204" pitchFamily="34" charset="0"/>
            </a:pPr>
            <a:endPar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单位维护补充信息</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 name="文本占位符 2"/>
          <p:cNvSpPr>
            <a:spLocks noGrp="1"/>
          </p:cNvSpPr>
          <p:nvPr>
            <p:ph type="body" sz="quarter" idx="12"/>
          </p:nvPr>
        </p:nvSpPr>
        <p:spPr>
          <a:xfrm>
            <a:off x="184785" y="1097280"/>
            <a:ext cx="11809730" cy="5761355"/>
          </a:xfrm>
        </p:spPr>
        <p:txBody>
          <a:bodyPr vert="horz" lIns="91440" tIns="45720" rIns="91440" bIns="45720" rtlCol="0" anchor="ctr" anchorCtr="0">
            <a:normAutofit fontScale="87500" lnSpcReduction="20000"/>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endParaRPr kumimoji="0" lang="zh-CN" altLang="en-US"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4000" b="1" i="0" u="none" strike="noStrike" kern="1200" cap="none" spc="0" normalizeH="0" baseline="0" noProof="0" dirty="0" smtClean="0">
                <a:ln>
                  <a:noFill/>
                </a:ln>
                <a:solidFill>
                  <a:srgbClr val="FFFF00"/>
                </a:solidFill>
                <a:effectLst/>
                <a:uLnTx/>
                <a:uFillTx/>
                <a:latin typeface="方正大黑体_GBK" panose="02010600010101010101" charset="-122"/>
                <a:ea typeface="方正大黑体_GBK" panose="02010600010101010101" charset="-122"/>
                <a:cs typeface="方正大黑体_GBK" panose="02010600010101010101" charset="-122"/>
              </a:rPr>
              <a:t>需</a:t>
            </a:r>
            <a:r>
              <a:rPr lang="zh-CN" altLang="en-US" sz="4000" noProof="0" dirty="0" smtClean="0">
                <a:ln>
                  <a:noFill/>
                </a:ln>
                <a:solidFill>
                  <a:srgbClr val="FFFF00"/>
                </a:solidFill>
                <a:effectLst/>
                <a:uLnTx/>
                <a:uFillTx/>
                <a:latin typeface="方正大黑体_GBK" panose="02010600010101010101" charset="-122"/>
                <a:ea typeface="方正大黑体_GBK" panose="02010600010101010101" charset="-122"/>
                <a:cs typeface="方正大黑体_GBK" panose="02010600010101010101" charset="-122"/>
                <a:sym typeface="+mn-ea"/>
              </a:rPr>
              <a:t>单位</a:t>
            </a:r>
            <a:r>
              <a:rPr kumimoji="0" lang="zh-CN" altLang="en-US" sz="4000" b="1" i="0" u="none" strike="noStrike" kern="1200" cap="none" spc="0" normalizeH="0" baseline="0" noProof="0" dirty="0" smtClean="0">
                <a:ln>
                  <a:noFill/>
                </a:ln>
                <a:solidFill>
                  <a:srgbClr val="FFFF00"/>
                </a:solidFill>
                <a:effectLst/>
                <a:uLnTx/>
                <a:uFillTx/>
                <a:latin typeface="方正大黑体_GBK" panose="02010600010101010101" charset="-122"/>
                <a:ea typeface="方正大黑体_GBK" panose="02010600010101010101" charset="-122"/>
                <a:cs typeface="方正大黑体_GBK" panose="02010600010101010101" charset="-122"/>
              </a:rPr>
              <a:t>维护补充信息内容</a:t>
            </a:r>
            <a:r>
              <a:rPr kumimoji="0" lang="en-US" altLang="zh-CN" sz="4000" b="1" i="0" u="none" strike="noStrike" kern="1200" cap="none" spc="0" normalizeH="0" baseline="0" noProof="0" dirty="0" smtClean="0">
                <a:ln>
                  <a:noFill/>
                </a:ln>
                <a:solidFill>
                  <a:srgbClr val="FFFF00"/>
                </a:solidFill>
                <a:effectLst/>
                <a:uLnTx/>
                <a:uFillTx/>
                <a:latin typeface="方正大黑体_GBK" panose="02010600010101010101" charset="-122"/>
                <a:ea typeface="方正大黑体_GBK" panose="02010600010101010101" charset="-122"/>
                <a:cs typeface="方正大黑体_GBK" panose="02010600010101010101" charset="-122"/>
              </a:rPr>
              <a:t>-</a:t>
            </a:r>
            <a:r>
              <a:rPr kumimoji="0" lang="zh-CN" altLang="en-US" sz="4000" b="1" i="0" u="none" strike="noStrike" kern="1200" cap="none" spc="0" normalizeH="0" baseline="0" noProof="0" dirty="0" smtClean="0">
                <a:ln>
                  <a:noFill/>
                </a:ln>
                <a:solidFill>
                  <a:srgbClr val="FFFF00"/>
                </a:solidFill>
                <a:effectLst/>
                <a:uLnTx/>
                <a:uFillTx/>
                <a:latin typeface="方正大黑体_GBK" panose="02010600010101010101" charset="-122"/>
                <a:ea typeface="方正大黑体_GBK" panose="02010600010101010101" charset="-122"/>
                <a:cs typeface="方正大黑体_GBK" panose="02010600010101010101" charset="-122"/>
              </a:rPr>
              <a:t>基本信息：</a:t>
            </a:r>
            <a:endPar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lang="en-US" altLang="zh-CN" sz="2800" dirty="0">
                <a:sym typeface="宋体" panose="02010600030101010101" pitchFamily="2" charset="-122"/>
              </a:rPr>
              <a:t>7</a:t>
            </a:r>
            <a:r>
              <a:rPr lang="zh-CN" altLang="en-US" sz="2800" dirty="0">
                <a:sym typeface="宋体" panose="02010600030101010101" pitchFamily="2" charset="-122"/>
              </a:rPr>
              <a:t>、单位所在地行政区划</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defTabSz="914400">
              <a:lnSpc>
                <a:spcPct val="130000"/>
              </a:lnSpc>
              <a:spcBef>
                <a:spcPts val="1000"/>
              </a:spcBef>
              <a:buFont typeface="Arial" panose="020B0604020202020204" pitchFamily="34" charset="0"/>
            </a:pPr>
            <a:r>
              <a:rPr lang="en-US" altLang="zh-CN" sz="2800" dirty="0">
                <a:sym typeface="宋体" panose="02010600030101010101" pitchFamily="2" charset="-122"/>
              </a:rPr>
              <a:t>8</a:t>
            </a:r>
            <a:r>
              <a:rPr lang="zh-CN" altLang="en-US" sz="2800" dirty="0">
                <a:sym typeface="宋体" panose="02010600030101010101" pitchFamily="2" charset="-122"/>
              </a:rPr>
              <a:t>、是否为虚拟单位</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defTabSz="914400">
              <a:lnSpc>
                <a:spcPct val="130000"/>
              </a:lnSpc>
              <a:spcBef>
                <a:spcPts val="1000"/>
              </a:spcBef>
              <a:buFont typeface="Arial" panose="020B0604020202020204" pitchFamily="34" charset="0"/>
            </a:pPr>
            <a:r>
              <a:rPr lang="en-US" altLang="zh-CN" sz="2800" dirty="0">
                <a:sym typeface="宋体" panose="02010600030101010101" pitchFamily="2" charset="-122"/>
              </a:rPr>
              <a:t>9</a:t>
            </a:r>
            <a:r>
              <a:rPr lang="zh-CN" altLang="en-US" sz="2800" dirty="0">
                <a:sym typeface="宋体" panose="02010600030101010101" pitchFamily="2" charset="-122"/>
              </a:rPr>
              <a:t>、部门标识</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defTabSz="914400">
              <a:lnSpc>
                <a:spcPct val="130000"/>
              </a:lnSpc>
              <a:spcBef>
                <a:spcPts val="1000"/>
              </a:spcBef>
              <a:buFont typeface="Arial" panose="020B0604020202020204" pitchFamily="34" charset="0"/>
            </a:pPr>
            <a:r>
              <a:rPr lang="en-US" altLang="zh-CN" sz="2800" dirty="0">
                <a:sym typeface="宋体" panose="02010600030101010101" pitchFamily="2" charset="-122"/>
              </a:rPr>
              <a:t>10</a:t>
            </a:r>
            <a:r>
              <a:rPr lang="zh-CN" altLang="en-US" sz="2800" dirty="0">
                <a:sym typeface="宋体" panose="02010600030101010101" pitchFamily="2" charset="-122"/>
              </a:rPr>
              <a:t>、单位类型</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defTabSz="914400">
              <a:lnSpc>
                <a:spcPct val="130000"/>
              </a:lnSpc>
              <a:spcBef>
                <a:spcPts val="1000"/>
              </a:spcBef>
              <a:buFont typeface="Arial" panose="020B0604020202020204" pitchFamily="34" charset="0"/>
            </a:pPr>
            <a:r>
              <a:rPr lang="en-US" altLang="zh-CN" sz="2800" dirty="0">
                <a:sym typeface="宋体" panose="02010600030101010101" pitchFamily="2" charset="-122"/>
              </a:rPr>
              <a:t>11</a:t>
            </a:r>
            <a:r>
              <a:rPr lang="zh-CN" altLang="en-US" sz="2800" dirty="0">
                <a:sym typeface="宋体" panose="02010600030101010101" pitchFamily="2" charset="-122"/>
              </a:rPr>
              <a:t>、单位经费保障方式</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defTabSz="914400">
              <a:lnSpc>
                <a:spcPct val="130000"/>
              </a:lnSpc>
              <a:spcBef>
                <a:spcPts val="1000"/>
              </a:spcBef>
              <a:buFont typeface="Arial" panose="020B0604020202020204" pitchFamily="34" charset="0"/>
            </a:pPr>
            <a:r>
              <a:rPr lang="en-US" altLang="zh-CN" sz="2800" dirty="0">
                <a:sym typeface="宋体" panose="02010600030101010101" pitchFamily="2" charset="-122"/>
              </a:rPr>
              <a:t>12</a:t>
            </a:r>
            <a:r>
              <a:rPr lang="zh-CN" altLang="en-US" sz="2800" dirty="0">
                <a:sym typeface="宋体" panose="02010600030101010101" pitchFamily="2" charset="-122"/>
              </a:rPr>
              <a:t>、执行会计制度</a:t>
            </a:r>
            <a:endParaRPr lang="zh-CN" altLang="en-US" sz="2800">
              <a:latin typeface="Arial" panose="020B0604020202020204" pitchFamily="34" charset="0"/>
              <a:ea typeface="宋体" panose="02010600030101010101" pitchFamily="2"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lang="en-US" altLang="zh-CN" sz="2800" noProof="0" dirty="0" smtClean="0">
                <a:ln>
                  <a:noFill/>
                </a:ln>
                <a:effectLst/>
                <a:uLnTx/>
                <a:uFillTx/>
                <a:latin typeface="方正北魏楷书简体" charset="-122"/>
                <a:ea typeface="方正北魏楷书简体" charset="-122"/>
                <a:cs typeface="方正北魏楷书简体" charset="-122"/>
                <a:sym typeface="+mn-ea"/>
              </a:rPr>
              <a:t>13</a:t>
            </a:r>
            <a:r>
              <a:rPr lang="zh-CN" altLang="en-US" sz="2800" noProof="0" dirty="0" smtClean="0">
                <a:ln>
                  <a:noFill/>
                </a:ln>
                <a:effectLst/>
                <a:uLnTx/>
                <a:uFillTx/>
                <a:latin typeface="方正北魏楷书简体" charset="-122"/>
                <a:ea typeface="方正北魏楷书简体" charset="-122"/>
                <a:cs typeface="方正北魏楷书简体" charset="-122"/>
                <a:sym typeface="+mn-ea"/>
              </a:rPr>
              <a:t>、是否编制部门决算</a:t>
            </a:r>
            <a:r>
              <a:rPr lang="en-US" altLang="zh-CN" sz="2800" noProof="0" dirty="0" smtClean="0">
                <a:ln>
                  <a:noFill/>
                </a:ln>
                <a:effectLst/>
                <a:uLnTx/>
                <a:uFillTx/>
                <a:latin typeface="方正北魏楷书简体" charset="-122"/>
                <a:ea typeface="方正北魏楷书简体" charset="-122"/>
                <a:cs typeface="方正北魏楷书简体" charset="-122"/>
                <a:sym typeface="+mn-ea"/>
              </a:rPr>
              <a:t>&amp;</a:t>
            </a:r>
            <a:r>
              <a:rPr lang="zh-CN" altLang="en-US" sz="2800" noProof="0" dirty="0" smtClean="0">
                <a:ln>
                  <a:noFill/>
                </a:ln>
                <a:effectLst/>
                <a:uLnTx/>
                <a:uFillTx/>
                <a:latin typeface="方正北魏楷书简体" charset="-122"/>
                <a:ea typeface="方正北魏楷书简体" charset="-122"/>
                <a:cs typeface="方正北魏楷书简体" charset="-122"/>
                <a:sym typeface="+mn-ea"/>
              </a:rPr>
              <a:t>是否编制政府部门财务报告</a:t>
            </a:r>
            <a:r>
              <a:rPr lang="en-US" altLang="zh-CN" sz="2800" noProof="0" dirty="0" smtClean="0">
                <a:ln>
                  <a:noFill/>
                </a:ln>
                <a:effectLst/>
                <a:uLnTx/>
                <a:uFillTx/>
                <a:latin typeface="方正北魏楷书简体" charset="-122"/>
                <a:ea typeface="方正北魏楷书简体" charset="-122"/>
                <a:cs typeface="方正北魏楷书简体" charset="-122"/>
                <a:sym typeface="+mn-ea"/>
              </a:rPr>
              <a:t>&amp;</a:t>
            </a:r>
            <a:r>
              <a:rPr lang="zh-CN" altLang="en-US" sz="2800" noProof="0" dirty="0" smtClean="0">
                <a:ln>
                  <a:noFill/>
                </a:ln>
                <a:effectLst/>
                <a:uLnTx/>
                <a:uFillTx/>
                <a:latin typeface="方正北魏楷书简体" charset="-122"/>
                <a:ea typeface="方正北魏楷书简体" charset="-122"/>
                <a:cs typeface="方正北魏楷书简体" charset="-122"/>
                <a:sym typeface="+mn-ea"/>
              </a:rPr>
              <a:t>是否编制行政事业单位国有资产报告</a:t>
            </a:r>
            <a:endPar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endPar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defTabSz="914400">
              <a:lnSpc>
                <a:spcPct val="130000"/>
              </a:lnSpc>
              <a:spcBef>
                <a:spcPts val="1000"/>
              </a:spcBef>
              <a:buFont typeface="Arial" panose="020B0604020202020204" pitchFamily="34" charset="0"/>
            </a:pPr>
            <a:endParaRPr kumimoji="0" lang="en-US" altLang="zh-CN" sz="28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单位维护补充信息</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 name="文本占位符 2"/>
          <p:cNvSpPr>
            <a:spLocks noGrp="1"/>
          </p:cNvSpPr>
          <p:nvPr>
            <p:ph type="body" sz="quarter" idx="12"/>
          </p:nvPr>
        </p:nvSpPr>
        <p:spPr>
          <a:xfrm>
            <a:off x="833438" y="1096963"/>
            <a:ext cx="9974263" cy="4976813"/>
          </a:xfrm>
        </p:spPr>
        <p:txBody>
          <a:bodyPr vert="horz" lIns="91440" tIns="45720" rIns="91440" bIns="45720" rtlCol="0" anchor="ctr" anchorCtr="0">
            <a:norm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bg1"/>
                </a:solidFill>
                <a:effectLst/>
                <a:uLnTx/>
                <a:uFillTx/>
                <a:latin typeface="方正大黑体_GBK" panose="02010600010101010101" charset="-122"/>
                <a:ea typeface="方正大黑体_GBK" panose="02010600010101010101" charset="-122"/>
                <a:cs typeface="方正大黑体_GBK" panose="02010600010101010101" charset="-122"/>
              </a:rPr>
              <a:t>需</a:t>
            </a:r>
            <a:r>
              <a:rPr lang="zh-CN" altLang="en-US" sz="2400" noProof="0" dirty="0" smtClean="0">
                <a:ln>
                  <a:noFill/>
                </a:ln>
                <a:effectLst/>
                <a:uLnTx/>
                <a:uFillTx/>
                <a:latin typeface="方正大黑体_GBK" panose="02010600010101010101" charset="-122"/>
                <a:ea typeface="方正大黑体_GBK" panose="02010600010101010101" charset="-122"/>
                <a:cs typeface="方正大黑体_GBK" panose="02010600010101010101" charset="-122"/>
                <a:sym typeface="+mn-ea"/>
              </a:rPr>
              <a:t>单位</a:t>
            </a:r>
            <a:r>
              <a:rPr kumimoji="0" lang="zh-CN" altLang="en-US" sz="2400" b="1" i="0" u="none" strike="noStrike" kern="1200" cap="none" spc="0" normalizeH="0" baseline="0" noProof="0" dirty="0" smtClean="0">
                <a:ln>
                  <a:noFill/>
                </a:ln>
                <a:solidFill>
                  <a:schemeClr val="bg1"/>
                </a:solidFill>
                <a:effectLst/>
                <a:uLnTx/>
                <a:uFillTx/>
                <a:latin typeface="方正大黑体_GBK" panose="02010600010101010101" charset="-122"/>
                <a:ea typeface="方正大黑体_GBK" panose="02010600010101010101" charset="-122"/>
                <a:cs typeface="方正大黑体_GBK" panose="02010600010101010101" charset="-122"/>
              </a:rPr>
              <a:t>维护补充的其他信息内容</a:t>
            </a:r>
            <a:r>
              <a:rPr kumimoji="0" lang="en-US" altLang="zh-CN" sz="2400" b="1" i="0" u="none" strike="noStrike" kern="1200" cap="none" spc="0" normalizeH="0" baseline="0" noProof="0" dirty="0" smtClean="0">
                <a:ln>
                  <a:noFill/>
                </a:ln>
                <a:solidFill>
                  <a:schemeClr val="bg1"/>
                </a:solidFill>
                <a:effectLst/>
                <a:uLnTx/>
                <a:uFillTx/>
                <a:latin typeface="方正大黑体_GBK" panose="02010600010101010101" charset="-122"/>
                <a:ea typeface="方正大黑体_GBK" panose="02010600010101010101" charset="-122"/>
                <a:cs typeface="方正大黑体_GBK" panose="02010600010101010101" charset="-122"/>
              </a:rPr>
              <a:t>-</a:t>
            </a:r>
            <a:r>
              <a:rPr kumimoji="0" lang="zh-CN" altLang="en-US" sz="2400" b="1" i="0" u="none" strike="noStrike" kern="1200" cap="none" spc="0" normalizeH="0" baseline="0" noProof="0" dirty="0" smtClean="0">
                <a:ln>
                  <a:noFill/>
                </a:ln>
                <a:solidFill>
                  <a:schemeClr val="bg1"/>
                </a:solidFill>
                <a:effectLst/>
                <a:uLnTx/>
                <a:uFillTx/>
                <a:latin typeface="方正大黑体_GBK" panose="02010600010101010101" charset="-122"/>
                <a:ea typeface="方正大黑体_GBK" panose="02010600010101010101" charset="-122"/>
                <a:cs typeface="方正大黑体_GBK" panose="02010600010101010101" charset="-122"/>
              </a:rPr>
              <a:t>扩展信息：</a:t>
            </a:r>
            <a:endParaRPr kumimoji="0" lang="en-US" altLang="zh-CN" sz="2200" b="1" i="0" u="none" strike="noStrike" kern="1200" cap="none" spc="0" normalizeH="0" baseline="0" noProof="0" dirty="0" smtClean="0">
              <a:ln>
                <a:noFill/>
              </a:ln>
              <a:solidFill>
                <a:schemeClr val="bg1"/>
              </a:solidFill>
              <a:effectLst/>
              <a:uLnTx/>
              <a:uFillTx/>
              <a:latin typeface="方正北魏楷书简体" charset="-122"/>
              <a:ea typeface="方正北魏楷书简体" charset="-122"/>
              <a:cs typeface="方正北魏楷书简体" charset="-122"/>
            </a:endParaRPr>
          </a:p>
          <a:p>
            <a:pPr marL="457200" marR="0" lvl="1"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1</a:t>
            </a:r>
            <a:r>
              <a:rPr kumimoji="0" lang="zh-CN" altLang="en-US"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、人员编制数</a:t>
            </a:r>
            <a:r>
              <a:rPr kumimoji="0" lang="en-US" altLang="zh-CN"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a:t>
            </a:r>
            <a:r>
              <a:rPr kumimoji="0" lang="zh-CN" altLang="en-US"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行政编制数</a:t>
            </a:r>
            <a:endParaRPr kumimoji="0" lang="en-US" altLang="zh-CN"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endParaRPr>
          </a:p>
          <a:p>
            <a:pPr marL="457200" marR="0" lvl="1"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2</a:t>
            </a:r>
            <a:r>
              <a:rPr kumimoji="0" lang="zh-CN" altLang="en-US"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、人员编制数</a:t>
            </a:r>
            <a:r>
              <a:rPr kumimoji="0" lang="en-US" altLang="zh-CN"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a:t>
            </a:r>
            <a:r>
              <a:rPr kumimoji="0" lang="zh-CN" altLang="en-US"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事业编制数</a:t>
            </a:r>
            <a:endParaRPr kumimoji="0" lang="en-US" altLang="zh-CN"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endParaRPr>
          </a:p>
          <a:p>
            <a:pPr marL="457200" marR="0" lvl="1"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3</a:t>
            </a:r>
            <a:r>
              <a:rPr kumimoji="0" lang="zh-CN" altLang="en-US"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、人员编制数</a:t>
            </a:r>
            <a:r>
              <a:rPr kumimoji="0" lang="en-US" altLang="zh-CN"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a:t>
            </a:r>
            <a:r>
              <a:rPr kumimoji="0" lang="zh-CN" altLang="en-US"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工勤人员编制数</a:t>
            </a:r>
            <a:endParaRPr kumimoji="0" lang="en-US" altLang="zh-CN"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endParaRPr>
          </a:p>
          <a:p>
            <a:pPr marL="457200" marR="0" lvl="1"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4</a:t>
            </a:r>
            <a:r>
              <a:rPr kumimoji="0" lang="zh-CN" altLang="en-US"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、实有人数</a:t>
            </a:r>
            <a:endParaRPr kumimoji="0" lang="en-US" altLang="zh-CN"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endParaRPr>
          </a:p>
          <a:p>
            <a:pPr marL="457200" marR="0" lvl="1"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en-US" altLang="zh-CN"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5</a:t>
            </a:r>
            <a:r>
              <a:rPr kumimoji="0" lang="zh-CN" altLang="en-US"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、实有编制人数</a:t>
            </a:r>
            <a:endParaRPr kumimoji="0" lang="en-US" altLang="zh-CN"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2200" b="1" i="0" u="none" strike="noStrike" kern="1200" cap="none" spc="0" normalizeH="0" baseline="0" noProof="0" dirty="0" smtClean="0">
                <a:ln>
                  <a:noFill/>
                </a:ln>
                <a:solidFill>
                  <a:srgbClr val="FFFF00"/>
                </a:solidFill>
                <a:effectLst/>
                <a:uLnTx/>
                <a:uFillTx/>
                <a:latin typeface="方正北魏楷书简体" charset="-122"/>
                <a:ea typeface="方正北魏楷书简体" charset="-122"/>
                <a:cs typeface="方正北魏楷书简体" charset="-122"/>
              </a:rPr>
              <a:t>系统更新：点击“人数更新”后自动更新</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833438" y="376238"/>
            <a:ext cx="2841625" cy="519113"/>
          </a:xfrm>
        </p:spPr>
        <p:txBody>
          <a:bodyPr vert="horz" lIns="91440" tIns="45720" rIns="91440" bIns="45720" rtlCol="0" anchor="ctr" anchorCtr="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单位信息</a:t>
            </a:r>
            <a:r>
              <a:rPr kumimoji="0" lang="en-US" altLang="zh-CN" sz="2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基本信息</a:t>
            </a:r>
          </a:p>
        </p:txBody>
      </p:sp>
      <p:pic>
        <p:nvPicPr>
          <p:cNvPr id="22530" name="图片 4"/>
          <p:cNvPicPr>
            <a:picLocks noChangeAspect="1"/>
          </p:cNvPicPr>
          <p:nvPr/>
        </p:nvPicPr>
        <p:blipFill>
          <a:blip r:embed="rId3" cstate="print"/>
          <a:srcRect l="142" t="9010" b="5391"/>
          <a:stretch>
            <a:fillRect/>
          </a:stretch>
        </p:blipFill>
        <p:spPr>
          <a:xfrm>
            <a:off x="833438" y="1162050"/>
            <a:ext cx="10942637" cy="5273675"/>
          </a:xfrm>
          <a:prstGeom prst="rect">
            <a:avLst/>
          </a:prstGeom>
          <a:noFill/>
          <a:ln w="9525">
            <a:noFill/>
          </a:ln>
        </p:spPr>
      </p:pic>
      <p:sp>
        <p:nvSpPr>
          <p:cNvPr id="6" name="矩形 5"/>
          <p:cNvSpPr/>
          <p:nvPr/>
        </p:nvSpPr>
        <p:spPr>
          <a:xfrm>
            <a:off x="9455150" y="2459038"/>
            <a:ext cx="2144713" cy="4270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9434513" y="3860800"/>
            <a:ext cx="2185988" cy="3714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7215188" y="3875088"/>
            <a:ext cx="2116138" cy="357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p:fad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演示文稿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1872</Words>
  <Application>Microsoft Office PowerPoint</Application>
  <PresentationFormat>自定义</PresentationFormat>
  <Paragraphs>280</Paragraphs>
  <Slides>37</Slides>
  <Notes>37</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37</vt:i4>
      </vt:variant>
    </vt:vector>
  </HeadingPairs>
  <TitlesOfParts>
    <vt:vector size="41" baseType="lpstr">
      <vt:lpstr>Office 主题</vt:lpstr>
      <vt:lpstr>演示文稿1</vt:lpstr>
      <vt:lpstr>1_Office 主题</vt:lpstr>
      <vt:lpstr>Microsoft Visio 绘图</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Administrator</cp:lastModifiedBy>
  <cp:revision>75</cp:revision>
  <dcterms:created xsi:type="dcterms:W3CDTF">2021-03-27T04:06:00Z</dcterms:created>
  <dcterms:modified xsi:type="dcterms:W3CDTF">2021-04-27T00:18:11Z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E0E40058304D4BB09534ADA4913BA8C8</vt:lpwstr>
  </property>
  <property fmtid="{D5CDD505-2E9C-101B-9397-08002B2CF9AE}" pid="4" name="KSOSaveFontToCloudKey">
    <vt:lpwstr>359021020_cloud</vt:lpwstr>
  </property>
</Properties>
</file>