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tiff" ContentType="image/tiff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1" r:id="rId2"/>
    <p:sldMasterId id="2147483668" r:id="rId3"/>
    <p:sldMasterId id="2147483691" r:id="rId4"/>
  </p:sldMasterIdLst>
  <p:notesMasterIdLst>
    <p:notesMasterId r:id="rId12"/>
  </p:notesMasterIdLst>
  <p:handoutMasterIdLst>
    <p:handoutMasterId r:id="rId13"/>
  </p:handoutMasterIdLst>
  <p:sldIdLst>
    <p:sldId id="397" r:id="rId5"/>
    <p:sldId id="1778" r:id="rId6"/>
    <p:sldId id="1755" r:id="rId7"/>
    <p:sldId id="1676" r:id="rId8"/>
    <p:sldId id="1698" r:id="rId9"/>
    <p:sldId id="1797" r:id="rId10"/>
    <p:sldId id="1801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8A4D8"/>
    <a:srgbClr val="FFE600"/>
    <a:srgbClr val="999999"/>
    <a:srgbClr val="C0C0C0"/>
    <a:srgbClr val="92D050"/>
    <a:srgbClr val="BBD2D6"/>
    <a:srgbClr val="97AAAD"/>
    <a:srgbClr val="BAD2D5"/>
    <a:srgbClr val="ABBFC4"/>
    <a:srgbClr val="F0F0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4" autoAdjust="0"/>
    <p:restoredTop sz="87941" autoAdjust="0"/>
  </p:normalViewPr>
  <p:slideViewPr>
    <p:cSldViewPr snapToGrid="0">
      <p:cViewPr varScale="1">
        <p:scale>
          <a:sx n="61" d="100"/>
          <a:sy n="61" d="100"/>
        </p:scale>
        <p:origin x="-1326" y="-96"/>
      </p:cViewPr>
      <p:guideLst>
        <p:guide orient="horz" pos="2151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2BDFC-3518-4E62-B009-41573FB508DC}" type="datetimeFigureOut">
              <a:rPr lang="zh-CN" altLang="en-US" smtClean="0"/>
              <a:pPr/>
              <a:t>2021/4/27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1E842-7548-4F95-AD1B-2A7616060C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CC554-6EE0-4306-8AE7-C22D1B551534}" type="datetimeFigureOut">
              <a:rPr lang="zh-CN" altLang="en-US" smtClean="0"/>
              <a:pPr/>
              <a:t>2021/4/27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A58C8-6F19-444A-991F-98DE6C312A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B3C0B-9A37-49ED-A47C-C7C0A2030C12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B3C0B-9A37-49ED-A47C-C7C0A2030C12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B3C0B-9A37-49ED-A47C-C7C0A2030C1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B3C0B-9A37-49ED-A47C-C7C0A2030C1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B3C0B-9A37-49ED-A47C-C7C0A2030C1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B3C0B-9A37-49ED-A47C-C7C0A2030C12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808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808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indent="0"/>
            <a:fld id="{9A0DB2DC-4C9A-4742-B13C-FB6460FD3503}" type="slidenum">
              <a:rPr lang="zh-CN" altLang="en-US" sz="1800">
                <a:latin typeface="Arial" panose="020B0604020202020204" pitchFamily="34" charset="0"/>
                <a:ea typeface="宋体" panose="02010600030101010101" pitchFamily="2" charset="-122"/>
              </a:rPr>
              <a:pPr lvl="0" indent="0"/>
              <a:t>7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>
            <a:lvl1pPr algn="l">
              <a:defRPr>
                <a:solidFill>
                  <a:srgbClr val="646464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7" name="Freeform 5"/>
          <p:cNvSpPr/>
          <p:nvPr userDrawn="1"/>
        </p:nvSpPr>
        <p:spPr bwMode="gray">
          <a:xfrm>
            <a:off x="609600" y="1039814"/>
            <a:ext cx="109728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sz="1800">
              <a:solidFill>
                <a:srgbClr val="64646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/>
          <p:nvPr userDrawn="1"/>
        </p:nvSpPr>
        <p:spPr bwMode="gray">
          <a:xfrm>
            <a:off x="609600" y="1040400"/>
            <a:ext cx="109728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1" y="1044000"/>
            <a:ext cx="1096739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/>
          <p:nvPr userDrawn="1"/>
        </p:nvSpPr>
        <p:spPr bwMode="gray">
          <a:xfrm>
            <a:off x="609600" y="1040400"/>
            <a:ext cx="109728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screen"/>
            <a:srcRect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3638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  <a:effectLst/>
        </p:spPr>
        <p:txBody>
          <a:bodyPr wrap="none" anchor="ctr"/>
          <a:lstStyle/>
          <a:p>
            <a:endParaRPr lang="en-US" sz="18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3638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  <a:effectLst/>
        </p:spPr>
        <p:txBody>
          <a:bodyPr wrap="none" anchor="ctr"/>
          <a:lstStyle/>
          <a:p>
            <a:endParaRPr lang="en-US" sz="1800" noProof="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</p:spPr>
        <p:txBody>
          <a:bodyPr/>
          <a:lstStyle>
            <a:lvl1pPr marL="0" indent="0" algn="l" defTabSz="995680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9568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6530" indent="-176530" algn="l" defTabSz="99568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►"/>
              <a:defRPr lang="en-US" sz="900" b="1" kern="1200" noProof="0" dirty="0" smtClean="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9568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9230" indent="-189230" algn="l" defTabSz="99568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►"/>
              <a:defRPr lang="en-US" sz="800" kern="1200" noProof="0" dirty="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27.04.2021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276599" y="6356351"/>
            <a:ext cx="5639859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28346" y="5747990"/>
            <a:ext cx="1311311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1712" y="777600"/>
            <a:ext cx="7320000" cy="860400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1712" y="1753200"/>
            <a:ext cx="732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646464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8709" y="2405084"/>
            <a:ext cx="12200709" cy="3349170"/>
            <a:chOff x="-6532" y="2405084"/>
            <a:chExt cx="9150532" cy="3349170"/>
          </a:xfrm>
        </p:grpSpPr>
        <p:sp>
          <p:nvSpPr>
            <p:cNvPr id="1032" name="Freeform 8"/>
            <p:cNvSpPr/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sz="1800">
                <a:solidFill>
                  <a:srgbClr val="646464"/>
                </a:solidFill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_photo_or_illustration_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-12192" y="3000376"/>
            <a:ext cx="3048000" cy="2729861"/>
          </a:xfrm>
          <a:custGeom>
            <a:avLst/>
            <a:gdLst>
              <a:gd name="connsiteX0" fmla="*/ 0 w 2286000"/>
              <a:gd name="connsiteY0" fmla="*/ 1318973 h 1318973"/>
              <a:gd name="connsiteX1" fmla="*/ 0 w 2286000"/>
              <a:gd name="connsiteY1" fmla="*/ 0 h 1318973"/>
              <a:gd name="connsiteX2" fmla="*/ 2286000 w 2286000"/>
              <a:gd name="connsiteY2" fmla="*/ 486803 h 1318973"/>
              <a:gd name="connsiteX3" fmla="*/ 0 w 2286000"/>
              <a:gd name="connsiteY3" fmla="*/ 1318973 h 1318973"/>
              <a:gd name="connsiteX0-1" fmla="*/ 0 w 2286000"/>
              <a:gd name="connsiteY0-2" fmla="*/ 2729861 h 2729861"/>
              <a:gd name="connsiteX1-3" fmla="*/ 9144 w 2286000"/>
              <a:gd name="connsiteY1-4" fmla="*/ 0 h 2729861"/>
              <a:gd name="connsiteX2-5" fmla="*/ 2286000 w 2286000"/>
              <a:gd name="connsiteY2-6" fmla="*/ 1897691 h 2729861"/>
              <a:gd name="connsiteX3-7" fmla="*/ 0 w 2286000"/>
              <a:gd name="connsiteY3-8" fmla="*/ 2729861 h 27298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286000" h="2729861">
                <a:moveTo>
                  <a:pt x="0" y="2729861"/>
                </a:moveTo>
                <a:lnTo>
                  <a:pt x="9144" y="0"/>
                </a:lnTo>
                <a:lnTo>
                  <a:pt x="2286000" y="1897691"/>
                </a:lnTo>
                <a:lnTo>
                  <a:pt x="0" y="2729861"/>
                </a:lnTo>
                <a:close/>
              </a:path>
            </a:pathLst>
          </a:custGeom>
          <a:blipFill>
            <a:blip r:embed="rId2" cstate="screen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rgbClr val="646464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28346" y="5747990"/>
            <a:ext cx="1311311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1712" y="777600"/>
            <a:ext cx="7320000" cy="860400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1712" y="1753200"/>
            <a:ext cx="732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646464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32" name="Freeform 8"/>
          <p:cNvSpPr/>
          <p:nvPr userDrawn="1"/>
        </p:nvSpPr>
        <p:spPr bwMode="gray">
          <a:xfrm>
            <a:off x="3030963" y="2405085"/>
            <a:ext cx="9161037" cy="2495225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sz="1800">
              <a:solidFill>
                <a:srgbClr val="646464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7091" y="4047893"/>
            <a:ext cx="2381045" cy="664797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0" indent="0" algn="l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Tx/>
              <a:buNone/>
            </a:pPr>
            <a:r>
              <a:rPr lang="en-US" sz="1600" b="1" dirty="0">
                <a:solidFill>
                  <a:schemeClr val="accent2"/>
                </a:solidFill>
              </a:rPr>
              <a:t>Placeholder image — to replace this image, select View&gt;Notes Page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5600"/>
            <a:ext cx="10972800" cy="4698000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  <a:lvl2pPr>
              <a:defRPr>
                <a:solidFill>
                  <a:srgbClr val="646464"/>
                </a:solidFill>
              </a:defRPr>
            </a:lvl2pPr>
            <a:lvl3pPr>
              <a:defRPr>
                <a:solidFill>
                  <a:srgbClr val="646464"/>
                </a:solidFill>
              </a:defRPr>
            </a:lvl3pPr>
            <a:lvl4pPr>
              <a:defRPr>
                <a:solidFill>
                  <a:srgbClr val="646464"/>
                </a:solidFill>
              </a:defRPr>
            </a:lvl4pPr>
            <a:lvl5pPr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620688"/>
            <a:ext cx="109728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620688"/>
            <a:ext cx="109728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25599"/>
            <a:ext cx="53848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25599"/>
            <a:ext cx="53848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620688"/>
            <a:ext cx="109728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78001"/>
            <a:ext cx="5390400" cy="3945599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600" y="2178001"/>
            <a:ext cx="5390400" cy="3945599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600" y="1425600"/>
            <a:ext cx="5390400" cy="640800"/>
          </a:xfrm>
        </p:spPr>
        <p:txBody>
          <a:bodyPr anchor="b" anchorCtr="0"/>
          <a:lstStyle>
            <a:lvl1pPr marL="0" indent="0">
              <a:buNone/>
              <a:defRPr b="1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01600" y="1425600"/>
            <a:ext cx="5390400" cy="640800"/>
          </a:xfrm>
        </p:spPr>
        <p:txBody>
          <a:bodyPr anchor="b" anchorCtr="0"/>
          <a:lstStyle>
            <a:lvl1pPr marL="0" indent="0">
              <a:buNone/>
              <a:defRPr b="1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620688"/>
            <a:ext cx="109728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485" y="1025526"/>
            <a:ext cx="109728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rgbClr val="646464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>
            <a:lvl1pPr algn="l">
              <a:defRPr>
                <a:solidFill>
                  <a:srgbClr val="646464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7" name="Freeform 5"/>
          <p:cNvSpPr/>
          <p:nvPr userDrawn="1"/>
        </p:nvSpPr>
        <p:spPr bwMode="gray">
          <a:xfrm>
            <a:off x="609600" y="1039814"/>
            <a:ext cx="109728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sz="1800">
              <a:solidFill>
                <a:srgbClr val="64646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/>
          <p:nvPr userDrawn="1"/>
        </p:nvSpPr>
        <p:spPr bwMode="gray">
          <a:xfrm>
            <a:off x="609600" y="1040400"/>
            <a:ext cx="109728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1" y="1044000"/>
            <a:ext cx="1096739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/>
          <p:nvPr userDrawn="1"/>
        </p:nvSpPr>
        <p:spPr bwMode="gray">
          <a:xfrm>
            <a:off x="609600" y="1040400"/>
            <a:ext cx="109728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screen"/>
            <a:srcRect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28346" y="5747990"/>
            <a:ext cx="1311311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1712" y="777600"/>
            <a:ext cx="7320000" cy="860400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1712" y="1753200"/>
            <a:ext cx="732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646464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8709" y="2405084"/>
            <a:ext cx="12200709" cy="3349170"/>
            <a:chOff x="-6532" y="2405084"/>
            <a:chExt cx="9150532" cy="3349170"/>
          </a:xfrm>
        </p:grpSpPr>
        <p:sp>
          <p:nvSpPr>
            <p:cNvPr id="1032" name="Freeform 8"/>
            <p:cNvSpPr/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sz="1800">
                <a:solidFill>
                  <a:srgbClr val="646464"/>
                </a:solidFill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3638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  <a:effectLst/>
        </p:spPr>
        <p:txBody>
          <a:bodyPr wrap="none" anchor="ctr"/>
          <a:lstStyle/>
          <a:p>
            <a:endParaRPr lang="en-US" sz="18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3638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  <a:effectLst/>
        </p:spPr>
        <p:txBody>
          <a:bodyPr wrap="none" anchor="ctr"/>
          <a:lstStyle/>
          <a:p>
            <a:endParaRPr lang="en-US" sz="1800" noProof="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</p:spPr>
        <p:txBody>
          <a:bodyPr/>
          <a:lstStyle>
            <a:lvl1pPr marL="0" indent="0" algn="l" defTabSz="995680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9568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6530" indent="-176530" algn="l" defTabSz="99568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►"/>
              <a:defRPr lang="en-US" sz="900" b="1" kern="1200" noProof="0" dirty="0" smtClean="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9568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9230" indent="-189230" algn="l" defTabSz="99568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►"/>
              <a:defRPr lang="en-US" sz="800" kern="1200" noProof="0" dirty="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27.04.2021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276599" y="6356351"/>
            <a:ext cx="5639859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620688"/>
            <a:ext cx="109728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620688"/>
            <a:ext cx="109728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620688"/>
            <a:ext cx="109728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620688"/>
            <a:ext cx="109728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620688"/>
            <a:ext cx="109728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_photo_or_illustration_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-12192" y="3000376"/>
            <a:ext cx="3048000" cy="2729861"/>
          </a:xfrm>
          <a:custGeom>
            <a:avLst/>
            <a:gdLst>
              <a:gd name="connsiteX0" fmla="*/ 0 w 2286000"/>
              <a:gd name="connsiteY0" fmla="*/ 1318973 h 1318973"/>
              <a:gd name="connsiteX1" fmla="*/ 0 w 2286000"/>
              <a:gd name="connsiteY1" fmla="*/ 0 h 1318973"/>
              <a:gd name="connsiteX2" fmla="*/ 2286000 w 2286000"/>
              <a:gd name="connsiteY2" fmla="*/ 486803 h 1318973"/>
              <a:gd name="connsiteX3" fmla="*/ 0 w 2286000"/>
              <a:gd name="connsiteY3" fmla="*/ 1318973 h 1318973"/>
              <a:gd name="connsiteX0-1" fmla="*/ 0 w 2286000"/>
              <a:gd name="connsiteY0-2" fmla="*/ 2729861 h 2729861"/>
              <a:gd name="connsiteX1-3" fmla="*/ 9144 w 2286000"/>
              <a:gd name="connsiteY1-4" fmla="*/ 0 h 2729861"/>
              <a:gd name="connsiteX2-5" fmla="*/ 2286000 w 2286000"/>
              <a:gd name="connsiteY2-6" fmla="*/ 1897691 h 2729861"/>
              <a:gd name="connsiteX3-7" fmla="*/ 0 w 2286000"/>
              <a:gd name="connsiteY3-8" fmla="*/ 2729861 h 27298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286000" h="2729861">
                <a:moveTo>
                  <a:pt x="0" y="2729861"/>
                </a:moveTo>
                <a:lnTo>
                  <a:pt x="9144" y="0"/>
                </a:lnTo>
                <a:lnTo>
                  <a:pt x="2286000" y="1897691"/>
                </a:lnTo>
                <a:lnTo>
                  <a:pt x="0" y="2729861"/>
                </a:lnTo>
                <a:close/>
              </a:path>
            </a:pathLst>
          </a:custGeom>
          <a:blipFill>
            <a:blip r:embed="rId2" cstate="screen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rgbClr val="646464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28346" y="5747990"/>
            <a:ext cx="1311311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1712" y="777600"/>
            <a:ext cx="7320000" cy="860400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1712" y="1753200"/>
            <a:ext cx="732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646464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32" name="Freeform 8"/>
          <p:cNvSpPr/>
          <p:nvPr userDrawn="1"/>
        </p:nvSpPr>
        <p:spPr bwMode="gray">
          <a:xfrm>
            <a:off x="3030963" y="2405085"/>
            <a:ext cx="9161037" cy="2495225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sz="1800">
              <a:solidFill>
                <a:srgbClr val="646464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7091" y="4047893"/>
            <a:ext cx="2381045" cy="664797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0" indent="0" algn="l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Tx/>
              <a:buNone/>
            </a:pPr>
            <a:r>
              <a:rPr lang="en-US" sz="1600" b="1" dirty="0">
                <a:solidFill>
                  <a:schemeClr val="accent2"/>
                </a:solidFill>
              </a:rPr>
              <a:t>Placeholder image — to replace this image, select View&gt;Notes Page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25599"/>
            <a:ext cx="53848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25599"/>
            <a:ext cx="53848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620688"/>
            <a:ext cx="109728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28346" y="5747990"/>
            <a:ext cx="1311311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1712" y="777600"/>
            <a:ext cx="7320000" cy="860400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1712" y="1753200"/>
            <a:ext cx="732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646464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8709" y="2405084"/>
            <a:ext cx="12200709" cy="3349170"/>
            <a:chOff x="-6532" y="2405084"/>
            <a:chExt cx="9150532" cy="3349170"/>
          </a:xfrm>
        </p:grpSpPr>
        <p:sp>
          <p:nvSpPr>
            <p:cNvPr id="1032" name="Freeform 8"/>
            <p:cNvSpPr/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sz="1800">
                <a:solidFill>
                  <a:srgbClr val="646464"/>
                </a:solidFill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_photo_or_illustration_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-12192" y="3000376"/>
            <a:ext cx="3048000" cy="2729861"/>
          </a:xfrm>
          <a:custGeom>
            <a:avLst/>
            <a:gdLst>
              <a:gd name="connsiteX0" fmla="*/ 0 w 2286000"/>
              <a:gd name="connsiteY0" fmla="*/ 1318973 h 1318973"/>
              <a:gd name="connsiteX1" fmla="*/ 0 w 2286000"/>
              <a:gd name="connsiteY1" fmla="*/ 0 h 1318973"/>
              <a:gd name="connsiteX2" fmla="*/ 2286000 w 2286000"/>
              <a:gd name="connsiteY2" fmla="*/ 486803 h 1318973"/>
              <a:gd name="connsiteX3" fmla="*/ 0 w 2286000"/>
              <a:gd name="connsiteY3" fmla="*/ 1318973 h 1318973"/>
              <a:gd name="connsiteX0-1" fmla="*/ 0 w 2286000"/>
              <a:gd name="connsiteY0-2" fmla="*/ 2729861 h 2729861"/>
              <a:gd name="connsiteX1-3" fmla="*/ 9144 w 2286000"/>
              <a:gd name="connsiteY1-4" fmla="*/ 0 h 2729861"/>
              <a:gd name="connsiteX2-5" fmla="*/ 2286000 w 2286000"/>
              <a:gd name="connsiteY2-6" fmla="*/ 1897691 h 2729861"/>
              <a:gd name="connsiteX3-7" fmla="*/ 0 w 2286000"/>
              <a:gd name="connsiteY3-8" fmla="*/ 2729861 h 27298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286000" h="2729861">
                <a:moveTo>
                  <a:pt x="0" y="2729861"/>
                </a:moveTo>
                <a:lnTo>
                  <a:pt x="9144" y="0"/>
                </a:lnTo>
                <a:lnTo>
                  <a:pt x="2286000" y="1897691"/>
                </a:lnTo>
                <a:lnTo>
                  <a:pt x="0" y="2729861"/>
                </a:lnTo>
                <a:close/>
              </a:path>
            </a:pathLst>
          </a:custGeom>
          <a:blipFill>
            <a:blip r:embed="rId2" cstate="screen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rgbClr val="646464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28346" y="5747990"/>
            <a:ext cx="1311311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1712" y="777600"/>
            <a:ext cx="7320000" cy="860400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1712" y="1753200"/>
            <a:ext cx="732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646464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32" name="Freeform 8"/>
          <p:cNvSpPr/>
          <p:nvPr userDrawn="1"/>
        </p:nvSpPr>
        <p:spPr bwMode="gray">
          <a:xfrm>
            <a:off x="3030963" y="2405085"/>
            <a:ext cx="9161037" cy="2495225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sz="1800">
              <a:solidFill>
                <a:srgbClr val="646464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7091" y="4047893"/>
            <a:ext cx="2381045" cy="664797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0" indent="0" algn="l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Tx/>
              <a:buNone/>
            </a:pPr>
            <a:r>
              <a:rPr lang="en-US" sz="1600" b="1" dirty="0">
                <a:solidFill>
                  <a:schemeClr val="accent2"/>
                </a:solidFill>
              </a:rPr>
              <a:t>Placeholder image — to replace this image, select View&gt;Notes Page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5600"/>
            <a:ext cx="10972800" cy="4698000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  <a:lvl2pPr>
              <a:defRPr>
                <a:solidFill>
                  <a:srgbClr val="646464"/>
                </a:solidFill>
              </a:defRPr>
            </a:lvl2pPr>
            <a:lvl3pPr>
              <a:defRPr>
                <a:solidFill>
                  <a:srgbClr val="646464"/>
                </a:solidFill>
              </a:defRPr>
            </a:lvl3pPr>
            <a:lvl4pPr>
              <a:defRPr>
                <a:solidFill>
                  <a:srgbClr val="646464"/>
                </a:solidFill>
              </a:defRPr>
            </a:lvl4pPr>
            <a:lvl5pPr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620688"/>
            <a:ext cx="109728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620688"/>
            <a:ext cx="109728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25599"/>
            <a:ext cx="53848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25599"/>
            <a:ext cx="53848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620688"/>
            <a:ext cx="109728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78001"/>
            <a:ext cx="5390400" cy="3945599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600" y="2178001"/>
            <a:ext cx="5390400" cy="3945599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600" y="1425600"/>
            <a:ext cx="5390400" cy="640800"/>
          </a:xfrm>
        </p:spPr>
        <p:txBody>
          <a:bodyPr anchor="b" anchorCtr="0"/>
          <a:lstStyle>
            <a:lvl1pPr marL="0" indent="0">
              <a:buNone/>
              <a:defRPr b="1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01600" y="1425600"/>
            <a:ext cx="5390400" cy="640800"/>
          </a:xfrm>
        </p:spPr>
        <p:txBody>
          <a:bodyPr anchor="b" anchorCtr="0"/>
          <a:lstStyle>
            <a:lvl1pPr marL="0" indent="0">
              <a:buNone/>
              <a:defRPr b="1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620688"/>
            <a:ext cx="109728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485" y="1025526"/>
            <a:ext cx="109728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rgbClr val="646464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>
            <a:lvl1pPr algn="l">
              <a:defRPr>
                <a:solidFill>
                  <a:srgbClr val="646464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7" name="Freeform 5"/>
          <p:cNvSpPr/>
          <p:nvPr userDrawn="1"/>
        </p:nvSpPr>
        <p:spPr bwMode="gray">
          <a:xfrm>
            <a:off x="609600" y="1039814"/>
            <a:ext cx="109728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sz="1800">
              <a:solidFill>
                <a:srgbClr val="64646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/>
          <p:nvPr userDrawn="1"/>
        </p:nvSpPr>
        <p:spPr bwMode="gray">
          <a:xfrm>
            <a:off x="609600" y="1040400"/>
            <a:ext cx="109728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5600"/>
            <a:ext cx="10972800" cy="4698000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  <a:lvl2pPr>
              <a:defRPr>
                <a:solidFill>
                  <a:srgbClr val="646464"/>
                </a:solidFill>
              </a:defRPr>
            </a:lvl2pPr>
            <a:lvl3pPr>
              <a:defRPr>
                <a:solidFill>
                  <a:srgbClr val="646464"/>
                </a:solidFill>
              </a:defRPr>
            </a:lvl3pPr>
            <a:lvl4pPr>
              <a:defRPr>
                <a:solidFill>
                  <a:srgbClr val="646464"/>
                </a:solidFill>
              </a:defRPr>
            </a:lvl4pPr>
            <a:lvl5pPr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620688"/>
            <a:ext cx="109728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1" y="1044000"/>
            <a:ext cx="1096739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/>
          <p:nvPr userDrawn="1"/>
        </p:nvSpPr>
        <p:spPr bwMode="gray">
          <a:xfrm>
            <a:off x="609600" y="1040400"/>
            <a:ext cx="109728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screen"/>
            <a:srcRect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3638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  <a:effectLst/>
        </p:spPr>
        <p:txBody>
          <a:bodyPr wrap="none" anchor="ctr"/>
          <a:lstStyle/>
          <a:p>
            <a:endParaRPr lang="en-US" sz="18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3638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  <a:effectLst/>
        </p:spPr>
        <p:txBody>
          <a:bodyPr wrap="none" anchor="ctr"/>
          <a:lstStyle/>
          <a:p>
            <a:endParaRPr lang="en-US" sz="1800" noProof="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</p:spPr>
        <p:txBody>
          <a:bodyPr/>
          <a:lstStyle>
            <a:lvl1pPr marL="0" indent="0" algn="l" defTabSz="995680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9568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6530" indent="-176530" algn="l" defTabSz="99568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►"/>
              <a:defRPr lang="en-US" sz="900" b="1" kern="1200" noProof="0" dirty="0" smtClean="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9568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9230" indent="-189230" algn="l" defTabSz="99568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►"/>
              <a:defRPr lang="en-US" sz="800" kern="1200" noProof="0" dirty="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27.04.2021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276599" y="6356351"/>
            <a:ext cx="5639859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276599" y="6356365"/>
            <a:ext cx="563985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r>
              <a:rPr lang="de-DE">
                <a:sym typeface="Wingdings" panose="05000000000000000000" pitchFamily="2" charset="2"/>
              </a:rPr>
              <a:t></a:t>
            </a:r>
            <a:r>
              <a:rPr lang="de-DE"/>
              <a:t> </a:t>
            </a:r>
            <a:fld id="{22A7B971-1DB2-4E6D-93A1-206F0A96D30D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31799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9F9E42C9-DF1D-4C01-B899-394229EC90D0}" type="datetime1">
              <a:rPr lang="de-DE" noProof="0" smtClean="0"/>
              <a:pPr/>
              <a:t>27.04.2021</a:t>
            </a:fld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276599" y="6356365"/>
            <a:ext cx="5639859" cy="365125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Fußzeile – Key-Account-Management Plan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916457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9DC1E638-3F78-4E0D-883A-B278700C48C0}" type="slidenum">
              <a:rPr lang="de-DE" noProof="0" smtClean="0"/>
              <a:pPr/>
              <a:t>‹#›</a:t>
            </a:fld>
            <a:endParaRPr lang="de-DE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620688"/>
            <a:ext cx="109728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25599"/>
            <a:ext cx="53848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25599"/>
            <a:ext cx="53848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620688"/>
            <a:ext cx="109728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78001"/>
            <a:ext cx="5390400" cy="3945599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600" y="2178001"/>
            <a:ext cx="5390400" cy="3945599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600" y="1425600"/>
            <a:ext cx="5390400" cy="640800"/>
          </a:xfrm>
        </p:spPr>
        <p:txBody>
          <a:bodyPr anchor="b" anchorCtr="0"/>
          <a:lstStyle>
            <a:lvl1pPr marL="0" indent="0">
              <a:buNone/>
              <a:defRPr b="1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01600" y="1425600"/>
            <a:ext cx="5390400" cy="640800"/>
          </a:xfrm>
        </p:spPr>
        <p:txBody>
          <a:bodyPr anchor="b" anchorCtr="0"/>
          <a:lstStyle>
            <a:lvl1pPr marL="0" indent="0">
              <a:buNone/>
              <a:defRPr b="1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620688"/>
            <a:ext cx="109728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485" y="1025526"/>
            <a:ext cx="109728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rgbClr val="646464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6"/>
            <a:ext cx="12192099" cy="68579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567150" y="788846"/>
            <a:ext cx="9624852" cy="478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/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143001" y="347602"/>
            <a:ext cx="625889" cy="489112"/>
          </a:xfrm>
          <a:prstGeom prst="rect">
            <a:avLst/>
          </a:prstGeom>
          <a:effectLst/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44742" y="247520"/>
            <a:ext cx="625889" cy="698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5600"/>
            <a:ext cx="109728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6415200"/>
            <a:ext cx="96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" dirty="0">
                <a:solidFill>
                  <a:srgbClr val="646464"/>
                </a:solidFill>
              </a:rPr>
              <a:t>Page </a:t>
            </a:r>
            <a:fld id="{9AE4D82F-B047-469B-AC52-A46321747EAF}" type="slidenum">
              <a:rPr lang="en-GB" sz="1100" dirty="0" smtClean="0">
                <a:solidFill>
                  <a:srgbClr val="646464"/>
                </a:solidFill>
              </a:rPr>
              <a:pPr/>
              <a:t>‹#›</a:t>
            </a:fld>
            <a:endParaRPr lang="en-GB" sz="1100" dirty="0">
              <a:solidFill>
                <a:srgbClr val="646464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11131552" y="6450014"/>
            <a:ext cx="450849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/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sz="1800">
                <a:solidFill>
                  <a:srgbClr val="646464"/>
                </a:solidFill>
              </a:endParaRPr>
            </a:p>
          </p:txBody>
        </p:sp>
        <p:sp>
          <p:nvSpPr>
            <p:cNvPr id="11" name="Freeform 6"/>
            <p:cNvSpPr/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sz="1800">
                <a:solidFill>
                  <a:srgbClr val="646464"/>
                </a:solidFill>
              </a:endParaRPr>
            </a:p>
          </p:txBody>
        </p:sp>
      </p:grpSp>
      <p:sp>
        <p:nvSpPr>
          <p:cNvPr id="12" name="Footer Placeholder 4"/>
          <p:cNvSpPr txBox="1"/>
          <p:nvPr userDrawn="1"/>
        </p:nvSpPr>
        <p:spPr>
          <a:xfrm>
            <a:off x="3451200" y="6415200"/>
            <a:ext cx="4579200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/>
              <a:t>Strategy tools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rgbClr val="64646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anose="020B0604020202020204" pitchFamily="34" charset="0"/>
        <a:buChar char="►"/>
        <a:defRPr sz="2400" kern="1200">
          <a:solidFill>
            <a:srgbClr val="646464"/>
          </a:solidFill>
          <a:latin typeface="+mn-lt"/>
          <a:ea typeface="+mn-ea"/>
          <a:cs typeface="+mn-cs"/>
        </a:defRPr>
      </a:lvl1pPr>
      <a:lvl2pPr marL="709930" indent="-35433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anose="020B0604020202020204" pitchFamily="34" charset="0"/>
        <a:buChar char="►"/>
        <a:defRPr sz="2000" kern="1200">
          <a:solidFill>
            <a:srgbClr val="646464"/>
          </a:solidFill>
          <a:latin typeface="+mn-lt"/>
          <a:ea typeface="+mn-ea"/>
          <a:cs typeface="+mn-cs"/>
        </a:defRPr>
      </a:lvl2pPr>
      <a:lvl3pPr marL="1078230" indent="-35433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anose="020B0604020202020204" pitchFamily="34" charset="0"/>
        <a:buChar char="►"/>
        <a:defRPr sz="1800" kern="1200">
          <a:solidFill>
            <a:srgbClr val="646464"/>
          </a:solidFill>
          <a:latin typeface="+mn-lt"/>
          <a:ea typeface="+mn-ea"/>
          <a:cs typeface="+mn-cs"/>
        </a:defRPr>
      </a:lvl3pPr>
      <a:lvl4pPr marL="1433830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anose="020B0604020202020204" pitchFamily="34" charset="0"/>
        <a:buChar char="►"/>
        <a:defRPr sz="1600" kern="1200">
          <a:solidFill>
            <a:srgbClr val="646464"/>
          </a:solidFill>
          <a:latin typeface="+mn-lt"/>
          <a:ea typeface="+mn-ea"/>
          <a:cs typeface="+mn-cs"/>
        </a:defRPr>
      </a:lvl4pPr>
      <a:lvl5pPr marL="1787525" indent="-35433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anose="020B0604020202020204" pitchFamily="34" charset="0"/>
        <a:buChar char="►"/>
        <a:defRPr sz="1600" kern="1200">
          <a:solidFill>
            <a:srgbClr val="6464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5600"/>
            <a:ext cx="109728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6415200"/>
            <a:ext cx="96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" dirty="0">
                <a:solidFill>
                  <a:srgbClr val="646464"/>
                </a:solidFill>
              </a:rPr>
              <a:t>Page </a:t>
            </a:r>
            <a:fld id="{9AE4D82F-B047-469B-AC52-A46321747EAF}" type="slidenum">
              <a:rPr lang="en-GB" sz="1100" dirty="0" smtClean="0">
                <a:solidFill>
                  <a:srgbClr val="646464"/>
                </a:solidFill>
              </a:rPr>
              <a:pPr/>
              <a:t>‹#›</a:t>
            </a:fld>
            <a:endParaRPr lang="en-GB" sz="1100" dirty="0">
              <a:solidFill>
                <a:srgbClr val="646464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11131552" y="6450014"/>
            <a:ext cx="450849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/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sz="1800">
                <a:solidFill>
                  <a:srgbClr val="646464"/>
                </a:solidFill>
              </a:endParaRPr>
            </a:p>
          </p:txBody>
        </p:sp>
        <p:sp>
          <p:nvSpPr>
            <p:cNvPr id="11" name="Freeform 6"/>
            <p:cNvSpPr/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sz="1800">
                <a:solidFill>
                  <a:srgbClr val="646464"/>
                </a:solidFill>
              </a:endParaRPr>
            </a:p>
          </p:txBody>
        </p:sp>
      </p:grpSp>
      <p:sp>
        <p:nvSpPr>
          <p:cNvPr id="12" name="Footer Placeholder 4"/>
          <p:cNvSpPr txBox="1"/>
          <p:nvPr userDrawn="1"/>
        </p:nvSpPr>
        <p:spPr>
          <a:xfrm>
            <a:off x="3451200" y="6415200"/>
            <a:ext cx="4579200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/>
              <a:t>Marketing toolkit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rgbClr val="64646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anose="020B0604020202020204" pitchFamily="34" charset="0"/>
        <a:buChar char="►"/>
        <a:defRPr sz="2400" kern="1200">
          <a:solidFill>
            <a:srgbClr val="646464"/>
          </a:solidFill>
          <a:latin typeface="+mn-lt"/>
          <a:ea typeface="+mn-ea"/>
          <a:cs typeface="+mn-cs"/>
        </a:defRPr>
      </a:lvl1pPr>
      <a:lvl2pPr marL="709930" indent="-35433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anose="020B0604020202020204" pitchFamily="34" charset="0"/>
        <a:buChar char="►"/>
        <a:defRPr sz="2000" kern="1200">
          <a:solidFill>
            <a:srgbClr val="646464"/>
          </a:solidFill>
          <a:latin typeface="+mn-lt"/>
          <a:ea typeface="+mn-ea"/>
          <a:cs typeface="+mn-cs"/>
        </a:defRPr>
      </a:lvl2pPr>
      <a:lvl3pPr marL="1078230" indent="-35433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anose="020B0604020202020204" pitchFamily="34" charset="0"/>
        <a:buChar char="►"/>
        <a:defRPr sz="1800" kern="1200">
          <a:solidFill>
            <a:srgbClr val="646464"/>
          </a:solidFill>
          <a:latin typeface="+mn-lt"/>
          <a:ea typeface="+mn-ea"/>
          <a:cs typeface="+mn-cs"/>
        </a:defRPr>
      </a:lvl3pPr>
      <a:lvl4pPr marL="1433830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anose="020B0604020202020204" pitchFamily="34" charset="0"/>
        <a:buChar char="►"/>
        <a:defRPr sz="1600" kern="1200">
          <a:solidFill>
            <a:srgbClr val="646464"/>
          </a:solidFill>
          <a:latin typeface="+mn-lt"/>
          <a:ea typeface="+mn-ea"/>
          <a:cs typeface="+mn-cs"/>
        </a:defRPr>
      </a:lvl4pPr>
      <a:lvl5pPr marL="1787525" indent="-35433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anose="020B0604020202020204" pitchFamily="34" charset="0"/>
        <a:buChar char="►"/>
        <a:defRPr sz="1600" kern="1200">
          <a:solidFill>
            <a:srgbClr val="6464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5600"/>
            <a:ext cx="109728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6415200"/>
            <a:ext cx="96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" dirty="0">
                <a:solidFill>
                  <a:srgbClr val="646464"/>
                </a:solidFill>
              </a:rPr>
              <a:t>Page </a:t>
            </a:r>
            <a:fld id="{9AE4D82F-B047-469B-AC52-A46321747EAF}" type="slidenum">
              <a:rPr lang="en-GB" sz="1100" dirty="0" smtClean="0">
                <a:solidFill>
                  <a:srgbClr val="646464"/>
                </a:solidFill>
              </a:rPr>
              <a:pPr/>
              <a:t>‹#›</a:t>
            </a:fld>
            <a:endParaRPr lang="en-GB" sz="1100" dirty="0">
              <a:solidFill>
                <a:srgbClr val="646464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11131552" y="6450014"/>
            <a:ext cx="450849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/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sz="1800">
                <a:solidFill>
                  <a:srgbClr val="646464"/>
                </a:solidFill>
              </a:endParaRPr>
            </a:p>
          </p:txBody>
        </p:sp>
        <p:sp>
          <p:nvSpPr>
            <p:cNvPr id="11" name="Freeform 6"/>
            <p:cNvSpPr/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sz="1800">
                <a:solidFill>
                  <a:srgbClr val="646464"/>
                </a:solidFill>
              </a:endParaRPr>
            </a:p>
          </p:txBody>
        </p:sp>
      </p:grpSp>
      <p:sp>
        <p:nvSpPr>
          <p:cNvPr id="12" name="Footer Placeholder 4"/>
          <p:cNvSpPr txBox="1"/>
          <p:nvPr userDrawn="1"/>
        </p:nvSpPr>
        <p:spPr>
          <a:xfrm>
            <a:off x="3451200" y="6415200"/>
            <a:ext cx="4579200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/>
              <a:t>Flow Chart Toolkit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rgbClr val="64646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anose="020B0604020202020204" pitchFamily="34" charset="0"/>
        <a:buChar char="►"/>
        <a:defRPr sz="2400" kern="1200">
          <a:solidFill>
            <a:srgbClr val="646464"/>
          </a:solidFill>
          <a:latin typeface="+mn-lt"/>
          <a:ea typeface="+mn-ea"/>
          <a:cs typeface="+mn-cs"/>
        </a:defRPr>
      </a:lvl1pPr>
      <a:lvl2pPr marL="709930" indent="-35433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anose="020B0604020202020204" pitchFamily="34" charset="0"/>
        <a:buChar char="►"/>
        <a:defRPr sz="2000" kern="1200">
          <a:solidFill>
            <a:srgbClr val="646464"/>
          </a:solidFill>
          <a:latin typeface="+mn-lt"/>
          <a:ea typeface="+mn-ea"/>
          <a:cs typeface="+mn-cs"/>
        </a:defRPr>
      </a:lvl2pPr>
      <a:lvl3pPr marL="1078230" indent="-35433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anose="020B0604020202020204" pitchFamily="34" charset="0"/>
        <a:buChar char="►"/>
        <a:defRPr sz="1800" kern="1200">
          <a:solidFill>
            <a:srgbClr val="646464"/>
          </a:solidFill>
          <a:latin typeface="+mn-lt"/>
          <a:ea typeface="+mn-ea"/>
          <a:cs typeface="+mn-cs"/>
        </a:defRPr>
      </a:lvl3pPr>
      <a:lvl4pPr marL="1433830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anose="020B0604020202020204" pitchFamily="34" charset="0"/>
        <a:buChar char="►"/>
        <a:defRPr sz="1600" kern="1200">
          <a:solidFill>
            <a:srgbClr val="646464"/>
          </a:solidFill>
          <a:latin typeface="+mn-lt"/>
          <a:ea typeface="+mn-ea"/>
          <a:cs typeface="+mn-cs"/>
        </a:defRPr>
      </a:lvl4pPr>
      <a:lvl5pPr marL="1787525" indent="-35433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anose="020B0604020202020204" pitchFamily="34" charset="0"/>
        <a:buChar char="►"/>
        <a:defRPr sz="1600" kern="1200">
          <a:solidFill>
            <a:srgbClr val="6464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0.tiff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10.104.28.50:28002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图片 14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3159" y="-343941"/>
            <a:ext cx="12239267" cy="6884584"/>
          </a:xfrm>
          <a:prstGeom prst="rect">
            <a:avLst/>
          </a:prstGeom>
        </p:spPr>
      </p:pic>
      <p:sp>
        <p:nvSpPr>
          <p:cNvPr id="155" name="矩形 154"/>
          <p:cNvSpPr/>
          <p:nvPr/>
        </p:nvSpPr>
        <p:spPr>
          <a:xfrm>
            <a:off x="-32802" y="5912825"/>
            <a:ext cx="12239267" cy="62717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987840" y="2036609"/>
            <a:ext cx="8041640" cy="110680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defTabSz="1218565" fontAlgn="auto">
              <a:lnSpc>
                <a:spcPct val="150000"/>
              </a:lnSpc>
            </a:pPr>
            <a:r>
              <a:rPr lang="zh-CN" altLang="en-US" sz="4400" b="1" dirty="0">
                <a:latin typeface="方正大黑体_GBK" panose="02010600010101010101" charset="-122"/>
                <a:ea typeface="方正大黑体_GBK" panose="02010600010101010101" charset="-122"/>
                <a:cs typeface="Noto Sans S Chinese Black Bold"/>
                <a:sym typeface="Noto Sans S Chinese Medium" panose="020B0600000000000000" pitchFamily="34" charset="-122"/>
              </a:rPr>
              <a:t>湖南省预算管理一体化系统</a:t>
            </a:r>
            <a:r>
              <a:rPr lang="zh-CN" altLang="en-US" sz="4400" b="1" dirty="0">
                <a:latin typeface="方正大黑体_GBK" panose="02010600010101010101" charset="-122"/>
                <a:ea typeface="方正大黑体_GBK" panose="02010600010101010101" charset="-122"/>
              </a:rPr>
              <a:t>培训</a:t>
            </a:r>
          </a:p>
        </p:txBody>
      </p:sp>
      <p:sp>
        <p:nvSpPr>
          <p:cNvPr id="179" name="矩形 178"/>
          <p:cNvSpPr/>
          <p:nvPr/>
        </p:nvSpPr>
        <p:spPr>
          <a:xfrm flipV="1">
            <a:off x="-32802" y="6539996"/>
            <a:ext cx="12239267" cy="333500"/>
          </a:xfrm>
          <a:prstGeom prst="rect">
            <a:avLst/>
          </a:prstGeom>
          <a:solidFill>
            <a:srgbClr val="00B0F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1" name="椭圆 180"/>
          <p:cNvSpPr/>
          <p:nvPr/>
        </p:nvSpPr>
        <p:spPr>
          <a:xfrm>
            <a:off x="2810545" y="-6230936"/>
            <a:ext cx="6394963" cy="6394963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5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>
              <a:defRPr/>
            </a:pPr>
            <a:r>
              <a:rPr lang="en-US" altLang="zh-CN" sz="2400" dirty="0">
                <a:solidFill>
                  <a:prstClr val="white"/>
                </a:solidFill>
              </a:rPr>
              <a:t>           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8" name="TextBox 175"/>
          <p:cNvSpPr txBox="1"/>
          <p:nvPr/>
        </p:nvSpPr>
        <p:spPr>
          <a:xfrm>
            <a:off x="2934970" y="3321050"/>
            <a:ext cx="6906895" cy="922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1218565">
              <a:lnSpc>
                <a:spcPct val="150000"/>
              </a:lnSpc>
            </a:pPr>
            <a:r>
              <a:rPr lang="zh-CN" altLang="en-US" sz="3600" b="1" dirty="0"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</a:rPr>
              <a:t>预算调整调剂</a:t>
            </a:r>
            <a:r>
              <a:rPr lang="en-US" altLang="zh-CN" sz="3600" b="1" dirty="0"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</a:rPr>
              <a:t> </a:t>
            </a:r>
            <a:r>
              <a:rPr lang="zh-CN" altLang="en-US" sz="3600" b="1" dirty="0"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</a:rPr>
              <a:t>和</a:t>
            </a:r>
            <a:r>
              <a:rPr lang="en-US" altLang="zh-CN" sz="3600" b="1" dirty="0"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</a:rPr>
              <a:t> </a:t>
            </a:r>
            <a:r>
              <a:rPr lang="zh-CN" altLang="en-US" sz="3600" b="1" dirty="0"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</a:rPr>
              <a:t>预算执行模块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48050" y="374650"/>
            <a:ext cx="5413375" cy="14528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6670"/>
            <a:ext cx="2508250" cy="6884670"/>
          </a:xfrm>
          <a:prstGeom prst="rect">
            <a:avLst/>
          </a:prstGeom>
          <a:solidFill>
            <a:srgbClr val="1A55A1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38988" y="1215349"/>
            <a:ext cx="1217895" cy="4400194"/>
            <a:chOff x="900542" y="687821"/>
            <a:chExt cx="1218177" cy="4401212"/>
          </a:xfrm>
        </p:grpSpPr>
        <p:sp>
          <p:nvSpPr>
            <p:cNvPr id="36" name="TextBox 35"/>
            <p:cNvSpPr txBox="1"/>
            <p:nvPr/>
          </p:nvSpPr>
          <p:spPr>
            <a:xfrm>
              <a:off x="900542" y="687821"/>
              <a:ext cx="1218177" cy="23240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8791" tIns="54395" rIns="108791" bIns="54395" rtlCol="0">
              <a:spAutoFit/>
            </a:bodyPr>
            <a:lstStyle/>
            <a:p>
              <a:pPr algn="ctr" defTabSz="1218565"/>
              <a:r>
                <a:rPr lang="zh-CN" altLang="en-US" sz="7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</a:t>
              </a:r>
              <a:endParaRPr lang="en-US" altLang="zh-CN" sz="7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218565"/>
              <a:r>
                <a:rPr lang="zh-CN" altLang="en-US" sz="7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录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14852" y="3254759"/>
              <a:ext cx="589175" cy="1834274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lIns="108791" tIns="54395" rIns="108791" bIns="54395" rtlCol="0">
              <a:spAutoFit/>
            </a:bodyPr>
            <a:lstStyle/>
            <a:p>
              <a:pPr algn="ctr" defTabSz="1218565"/>
              <a:r>
                <a:rPr lang="en-US" altLang="zh-CN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圆角矩形 3"/>
          <p:cNvSpPr/>
          <p:nvPr/>
        </p:nvSpPr>
        <p:spPr>
          <a:xfrm>
            <a:off x="4737987" y="1294704"/>
            <a:ext cx="4101214" cy="57593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buSzTx/>
              <a:buFontTx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预算执行系统介绍及展示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625167" y="1167327"/>
            <a:ext cx="935887" cy="847293"/>
            <a:chOff x="4078982" y="1358169"/>
            <a:chExt cx="936104" cy="847489"/>
          </a:xfrm>
        </p:grpSpPr>
        <p:sp>
          <p:nvSpPr>
            <p:cNvPr id="8" name="Freeform 6"/>
            <p:cNvSpPr/>
            <p:nvPr/>
          </p:nvSpPr>
          <p:spPr bwMode="auto">
            <a:xfrm>
              <a:off x="4078982" y="1358169"/>
              <a:ext cx="847489" cy="847489"/>
            </a:xfrm>
            <a:custGeom>
              <a:avLst/>
              <a:gdLst>
                <a:gd name="T0" fmla="*/ 556 w 993"/>
                <a:gd name="T1" fmla="*/ 0 h 993"/>
                <a:gd name="T2" fmla="*/ 0 w 993"/>
                <a:gd name="T3" fmla="*/ 559 h 993"/>
                <a:gd name="T4" fmla="*/ 494 w 993"/>
                <a:gd name="T5" fmla="*/ 993 h 993"/>
                <a:gd name="T6" fmla="*/ 993 w 993"/>
                <a:gd name="T7" fmla="*/ 495 h 993"/>
                <a:gd name="T8" fmla="*/ 556 w 993"/>
                <a:gd name="T9" fmla="*/ 0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3" h="993">
                  <a:moveTo>
                    <a:pt x="556" y="0"/>
                  </a:moveTo>
                  <a:cubicBezTo>
                    <a:pt x="0" y="559"/>
                    <a:pt x="0" y="559"/>
                    <a:pt x="0" y="559"/>
                  </a:cubicBezTo>
                  <a:cubicBezTo>
                    <a:pt x="32" y="804"/>
                    <a:pt x="241" y="993"/>
                    <a:pt x="494" y="993"/>
                  </a:cubicBezTo>
                  <a:cubicBezTo>
                    <a:pt x="770" y="993"/>
                    <a:pt x="993" y="770"/>
                    <a:pt x="993" y="495"/>
                  </a:cubicBezTo>
                  <a:cubicBezTo>
                    <a:pt x="993" y="240"/>
                    <a:pt x="802" y="31"/>
                    <a:pt x="55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19" tIns="45709" rIns="91419" bIns="45709" numCol="1" anchor="t" anchorCtr="0" compatLnSpc="1"/>
            <a:lstStyle/>
            <a:p>
              <a:pPr defTabSz="1218565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TextBox 57"/>
            <p:cNvSpPr txBox="1"/>
            <p:nvPr/>
          </p:nvSpPr>
          <p:spPr>
            <a:xfrm>
              <a:off x="4218886" y="1580702"/>
              <a:ext cx="796200" cy="537969"/>
            </a:xfrm>
            <a:prstGeom prst="rect">
              <a:avLst/>
            </a:prstGeom>
            <a:noFill/>
          </p:spPr>
          <p:txBody>
            <a:bodyPr wrap="square" lIns="76782" tIns="38391" rIns="76782" bIns="38391" rtlCol="0" anchor="ctr">
              <a:spAutoFit/>
            </a:bodyPr>
            <a:lstStyle/>
            <a:p>
              <a:pPr defTabSz="1218565"/>
              <a:r>
                <a:rPr lang="en-US" altLang="zh-CN" sz="3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5247540" y="2631840"/>
            <a:ext cx="3591412" cy="57593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业务特点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5247401" y="3718597"/>
            <a:ext cx="3591412" cy="57593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业务流程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5246766" y="4805082"/>
            <a:ext cx="3591412" cy="57593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上机操作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30357" y="238110"/>
            <a:ext cx="9726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</a:t>
            </a: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系统特点</a:t>
            </a:r>
            <a:endParaRPr lang="zh-CN" altLang="en-US" sz="3200" b="1" dirty="0">
              <a:solidFill>
                <a:srgbClr val="0070C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 bwMode="auto">
          <a:xfrm>
            <a:off x="1341120" y="1364615"/>
            <a:ext cx="10159365" cy="1467485"/>
            <a:chOff x="5233607" y="1431798"/>
            <a:chExt cx="4406900" cy="1128713"/>
          </a:xfrm>
          <a:solidFill>
            <a:srgbClr val="FF0000"/>
          </a:solidFill>
        </p:grpSpPr>
        <p:sp>
          <p:nvSpPr>
            <p:cNvPr id="43" name="圆角矩形 42"/>
            <p:cNvSpPr/>
            <p:nvPr/>
          </p:nvSpPr>
          <p:spPr>
            <a:xfrm>
              <a:off x="5233607" y="1431798"/>
              <a:ext cx="4406900" cy="1128713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方正北魏楷书简体" panose="03000509000000000000" charset="-122"/>
                <a:ea typeface="方正北魏楷书简体" panose="03000509000000000000" charset="-122"/>
              </a:endParaRPr>
            </a:p>
          </p:txBody>
        </p:sp>
        <p:sp>
          <p:nvSpPr>
            <p:cNvPr id="44" name="矩形 35"/>
            <p:cNvSpPr>
              <a:spLocks noChangeArrowheads="1"/>
            </p:cNvSpPr>
            <p:nvPr/>
          </p:nvSpPr>
          <p:spPr bwMode="auto">
            <a:xfrm>
              <a:off x="5786173" y="1487749"/>
              <a:ext cx="3740579" cy="101686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200000"/>
                </a:lnSpc>
              </a:pPr>
              <a:r>
                <a:rPr lang="zh-CN" altLang="en-US" sz="2000" b="1" dirty="0">
                  <a:solidFill>
                    <a:schemeClr val="tx1"/>
                  </a:solidFill>
                  <a:latin typeface="方正北魏楷书简体" panose="03000509000000000000" charset="-122"/>
                  <a:ea typeface="方正北魏楷书简体" panose="03000509000000000000" charset="-122"/>
                  <a:sym typeface="+mn-ea"/>
                </a:rPr>
                <a:t>用款计划按照单位指标总额度进行</a:t>
              </a:r>
              <a:r>
                <a:rPr lang="zh-CN" altLang="zh-CN" sz="2000" b="1" dirty="0">
                  <a:solidFill>
                    <a:schemeClr val="tx1"/>
                  </a:solidFill>
                  <a:latin typeface="方正北魏楷书简体" panose="03000509000000000000" charset="-122"/>
                  <a:ea typeface="方正北魏楷书简体" panose="03000509000000000000" charset="-122"/>
                  <a:sym typeface="+mn-ea"/>
                </a:rPr>
                <a:t>按季分月</a:t>
              </a:r>
              <a:r>
                <a:rPr lang="zh-CN" altLang="en-US" sz="2000" b="1" dirty="0">
                  <a:solidFill>
                    <a:schemeClr val="tx1"/>
                  </a:solidFill>
                  <a:latin typeface="方正北魏楷书简体" panose="03000509000000000000" charset="-122"/>
                  <a:ea typeface="方正北魏楷书简体" panose="03000509000000000000" charset="-122"/>
                  <a:sym typeface="+mn-ea"/>
                </a:rPr>
                <a:t>申报，按季度总规模控制单位实际支出数，当季未使用完的计划额度系统自动收回。</a:t>
              </a:r>
            </a:p>
          </p:txBody>
        </p:sp>
      </p:grpSp>
      <p:grpSp>
        <p:nvGrpSpPr>
          <p:cNvPr id="45" name="组合 44"/>
          <p:cNvGrpSpPr/>
          <p:nvPr/>
        </p:nvGrpSpPr>
        <p:grpSpPr bwMode="auto">
          <a:xfrm>
            <a:off x="1341120" y="3289300"/>
            <a:ext cx="10159365" cy="2869564"/>
            <a:chOff x="5233607" y="2874455"/>
            <a:chExt cx="4406900" cy="1344716"/>
          </a:xfrm>
          <a:solidFill>
            <a:srgbClr val="FF0000"/>
          </a:solidFill>
        </p:grpSpPr>
        <p:sp>
          <p:nvSpPr>
            <p:cNvPr id="46" name="圆角矩形 45"/>
            <p:cNvSpPr/>
            <p:nvPr/>
          </p:nvSpPr>
          <p:spPr>
            <a:xfrm>
              <a:off x="5233607" y="2874455"/>
              <a:ext cx="4406900" cy="1344716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方正北魏楷书简体" panose="03000509000000000000" charset="-122"/>
                <a:ea typeface="方正北魏楷书简体" panose="03000509000000000000" charset="-122"/>
              </a:endParaRPr>
            </a:p>
          </p:txBody>
        </p:sp>
        <p:sp>
          <p:nvSpPr>
            <p:cNvPr id="47" name="矩形 35"/>
            <p:cNvSpPr>
              <a:spLocks noChangeArrowheads="1"/>
            </p:cNvSpPr>
            <p:nvPr/>
          </p:nvSpPr>
          <p:spPr bwMode="auto">
            <a:xfrm>
              <a:off x="5576265" y="2950038"/>
              <a:ext cx="4022925" cy="11965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l">
                <a:lnSpc>
                  <a:spcPct val="200000"/>
                </a:lnSpc>
                <a:buClrTx/>
                <a:buSzTx/>
                <a:buFontTx/>
              </a:pPr>
              <a:r>
                <a:rPr lang="en-US" altLang="zh-CN" sz="2000" b="1" dirty="0">
                  <a:latin typeface="方正北魏楷书简体" panose="03000509000000000000" charset="-122"/>
                  <a:ea typeface="方正北魏楷书简体" panose="03000509000000000000" charset="-122"/>
                  <a:cs typeface="方正北魏楷书简体" panose="03000509000000000000" charset="-122"/>
                  <a:sym typeface="+mn-ea"/>
                </a:rPr>
                <a:t>1</a:t>
              </a:r>
              <a:r>
                <a:rPr lang="zh-CN" altLang="en-US" sz="2000" b="1" dirty="0">
                  <a:latin typeface="方正北魏楷书简体" panose="03000509000000000000" charset="-122"/>
                  <a:ea typeface="方正北魏楷书简体" panose="03000509000000000000" charset="-122"/>
                  <a:cs typeface="方正北魏楷书简体" panose="03000509000000000000" charset="-122"/>
                  <a:sym typeface="+mn-ea"/>
                </a:rPr>
                <a:t>、在支付环节不再区分直接支付和授权支付，支付方式统一用国库集中支付。</a:t>
              </a:r>
            </a:p>
            <a:p>
              <a:pPr lvl="0" algn="l">
                <a:lnSpc>
                  <a:spcPct val="200000"/>
                </a:lnSpc>
                <a:buClrTx/>
                <a:buSzTx/>
                <a:buFontTx/>
              </a:pPr>
              <a:r>
                <a:rPr lang="en-US" altLang="zh-CN" sz="2000" b="1" dirty="0">
                  <a:latin typeface="方正北魏楷书简体" panose="03000509000000000000" charset="-122"/>
                  <a:ea typeface="方正北魏楷书简体" panose="03000509000000000000" charset="-122"/>
                  <a:cs typeface="方正北魏楷书简体" panose="03000509000000000000" charset="-122"/>
                </a:rPr>
                <a:t>2</a:t>
              </a:r>
              <a:r>
                <a:rPr lang="zh-CN" altLang="en-US" sz="2000" b="1" dirty="0">
                  <a:latin typeface="方正北魏楷书简体" panose="03000509000000000000" charset="-122"/>
                  <a:ea typeface="方正北魏楷书简体" panose="03000509000000000000" charset="-122"/>
                  <a:cs typeface="方正北魏楷书简体" panose="03000509000000000000" charset="-122"/>
                </a:rPr>
                <a:t>、增加单位支付更正功能。支付更正是指资金已经支付，但因技术性差错等合理原因误用预算指标或支出经济分类，在不改变资金流向的前提下，对支付凭证中相关信息进行更正。</a:t>
              </a:r>
            </a:p>
          </p:txBody>
        </p:sp>
      </p:grpSp>
      <p:sp>
        <p:nvSpPr>
          <p:cNvPr id="51" name="五边形 50"/>
          <p:cNvSpPr/>
          <p:nvPr/>
        </p:nvSpPr>
        <p:spPr>
          <a:xfrm>
            <a:off x="593090" y="1727835"/>
            <a:ext cx="1809115" cy="74104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zh-CN" altLang="en-US" sz="2400" b="1" kern="0" dirty="0">
                <a:solidFill>
                  <a:srgbClr val="F8F8F8"/>
                </a:solidFill>
                <a:latin typeface="方正北魏楷书简体" panose="03000509000000000000" charset="-122"/>
                <a:ea typeface="方正北魏楷书简体" panose="03000509000000000000" charset="-122"/>
              </a:rPr>
              <a:t>预测库款</a:t>
            </a:r>
          </a:p>
        </p:txBody>
      </p:sp>
      <p:sp>
        <p:nvSpPr>
          <p:cNvPr id="52" name="五边形 51"/>
          <p:cNvSpPr/>
          <p:nvPr/>
        </p:nvSpPr>
        <p:spPr>
          <a:xfrm>
            <a:off x="593725" y="4354195"/>
            <a:ext cx="1720850" cy="73914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zh-CN" altLang="en-US" sz="2400" b="1" kern="0" dirty="0">
                <a:solidFill>
                  <a:srgbClr val="F8F8F8"/>
                </a:solidFill>
                <a:latin typeface="方正北魏楷书简体" panose="03000509000000000000" charset="-122"/>
                <a:ea typeface="方正北魏楷书简体" panose="03000509000000000000" charset="-122"/>
                <a:sym typeface="+mn-ea"/>
              </a:rPr>
              <a:t>功能优化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3320893" y="238110"/>
            <a:ext cx="853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业务流程</a:t>
            </a:r>
            <a:endParaRPr lang="zh-CN" altLang="en-US" sz="3200" b="1" dirty="0">
              <a:solidFill>
                <a:srgbClr val="0070C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流程图: 可选过程 60"/>
          <p:cNvSpPr/>
          <p:nvPr/>
        </p:nvSpPr>
        <p:spPr>
          <a:xfrm>
            <a:off x="499110" y="3418840"/>
            <a:ext cx="1810385" cy="647700"/>
          </a:xfrm>
          <a:prstGeom prst="flowChartAlternateProcess">
            <a:avLst/>
          </a:prstGeom>
          <a:solidFill>
            <a:srgbClr val="68A4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方正北魏楷书简体" panose="03000509000000000000" charset="-122"/>
                <a:ea typeface="方正北魏楷书简体" panose="03000509000000000000" charset="-122"/>
                <a:cs typeface="方正北魏楷书简体" panose="03000509000000000000" charset="-122"/>
              </a:rPr>
              <a:t>预算单位支付录入</a:t>
            </a:r>
            <a:r>
              <a:rPr lang="en-US" altLang="zh-CN" sz="1600" b="1" dirty="0">
                <a:solidFill>
                  <a:schemeClr val="tx1"/>
                </a:solidFill>
                <a:latin typeface="方正北魏楷书简体" panose="03000509000000000000" charset="-122"/>
                <a:ea typeface="方正北魏楷书简体" panose="03000509000000000000" charset="-122"/>
                <a:cs typeface="方正北魏楷书简体" panose="03000509000000000000" charset="-122"/>
              </a:rPr>
              <a:t>/</a:t>
            </a:r>
            <a:r>
              <a:rPr lang="zh-CN" altLang="en-US" sz="1600" b="1" dirty="0">
                <a:solidFill>
                  <a:schemeClr val="tx1"/>
                </a:solidFill>
                <a:latin typeface="方正北魏楷书简体" panose="03000509000000000000" charset="-122"/>
                <a:ea typeface="方正北魏楷书简体" panose="03000509000000000000" charset="-122"/>
                <a:cs typeface="方正北魏楷书简体" panose="03000509000000000000" charset="-122"/>
              </a:rPr>
              <a:t>审核</a:t>
            </a:r>
          </a:p>
        </p:txBody>
      </p:sp>
      <p:sp>
        <p:nvSpPr>
          <p:cNvPr id="63" name="流程图: 可选过程 62"/>
          <p:cNvSpPr/>
          <p:nvPr/>
        </p:nvSpPr>
        <p:spPr>
          <a:xfrm>
            <a:off x="2933700" y="3418840"/>
            <a:ext cx="1474470" cy="647700"/>
          </a:xfrm>
          <a:prstGeom prst="flowChartAlternateProcess">
            <a:avLst/>
          </a:prstGeom>
          <a:solidFill>
            <a:srgbClr val="68A4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方正北魏楷书简体" panose="03000509000000000000" charset="-122"/>
                <a:ea typeface="方正北魏楷书简体" panose="03000509000000000000" charset="-122"/>
                <a:cs typeface="方正北魏楷书简体" panose="03000509000000000000" charset="-122"/>
              </a:rPr>
              <a:t>预算单位生成</a:t>
            </a:r>
            <a:r>
              <a:rPr lang="en-US" altLang="zh-CN" sz="1600" b="1" dirty="0">
                <a:solidFill>
                  <a:schemeClr val="tx1"/>
                </a:solidFill>
                <a:latin typeface="方正北魏楷书简体" panose="03000509000000000000" charset="-122"/>
                <a:ea typeface="方正北魏楷书简体" panose="03000509000000000000" charset="-122"/>
                <a:cs typeface="方正北魏楷书简体" panose="03000509000000000000" charset="-122"/>
              </a:rPr>
              <a:t>/</a:t>
            </a:r>
            <a:r>
              <a:rPr lang="zh-CN" altLang="en-US" sz="1600" b="1" dirty="0">
                <a:solidFill>
                  <a:schemeClr val="tx1"/>
                </a:solidFill>
                <a:latin typeface="方正北魏楷书简体" panose="03000509000000000000" charset="-122"/>
                <a:ea typeface="方正北魏楷书简体" panose="03000509000000000000" charset="-122"/>
                <a:cs typeface="方正北魏楷书简体" panose="03000509000000000000" charset="-122"/>
              </a:rPr>
              <a:t>生效（签章）</a:t>
            </a:r>
          </a:p>
        </p:txBody>
      </p:sp>
      <p:cxnSp>
        <p:nvCxnSpPr>
          <p:cNvPr id="65" name="直接箭头连接符 64"/>
          <p:cNvCxnSpPr>
            <a:stCxn id="61" idx="3"/>
            <a:endCxn id="63" idx="1"/>
          </p:cNvCxnSpPr>
          <p:nvPr/>
        </p:nvCxnSpPr>
        <p:spPr>
          <a:xfrm>
            <a:off x="2309495" y="3728720"/>
            <a:ext cx="62420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流程图: 可选过程 69"/>
          <p:cNvSpPr/>
          <p:nvPr/>
        </p:nvSpPr>
        <p:spPr>
          <a:xfrm>
            <a:off x="9715500" y="3408045"/>
            <a:ext cx="1273175" cy="647700"/>
          </a:xfrm>
          <a:prstGeom prst="flowChartAlternateProcess">
            <a:avLst/>
          </a:prstGeom>
          <a:solidFill>
            <a:srgbClr val="68A4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方正北魏楷书简体" panose="03000509000000000000" charset="-122"/>
                <a:ea typeface="方正北魏楷书简体" panose="03000509000000000000" charset="-122"/>
              </a:rPr>
              <a:t>回单确认</a:t>
            </a:r>
          </a:p>
        </p:txBody>
      </p:sp>
      <p:sp>
        <p:nvSpPr>
          <p:cNvPr id="24" name="流程图: 准备 23"/>
          <p:cNvSpPr/>
          <p:nvPr/>
        </p:nvSpPr>
        <p:spPr>
          <a:xfrm>
            <a:off x="9716135" y="4665980"/>
            <a:ext cx="1273175" cy="647700"/>
          </a:xfrm>
          <a:prstGeom prst="flowChartPreparati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b="1" dirty="0">
                <a:solidFill>
                  <a:schemeClr val="tx1"/>
                </a:solidFill>
                <a:latin typeface="方正北魏楷书简体" panose="03000509000000000000" charset="-122"/>
                <a:ea typeface="方正北魏楷书简体" panose="03000509000000000000" charset="-122"/>
                <a:sym typeface="+mn-ea"/>
              </a:rPr>
              <a:t>入账</a:t>
            </a:r>
          </a:p>
        </p:txBody>
      </p:sp>
      <p:sp>
        <p:nvSpPr>
          <p:cNvPr id="34" name="流程图: 可选过程 33"/>
          <p:cNvSpPr/>
          <p:nvPr/>
        </p:nvSpPr>
        <p:spPr>
          <a:xfrm>
            <a:off x="4823460" y="3408045"/>
            <a:ext cx="1474470" cy="6477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方正北魏楷书简体" panose="03000509000000000000" charset="-122"/>
                <a:ea typeface="方正北魏楷书简体" panose="03000509000000000000" charset="-122"/>
              </a:rPr>
              <a:t>银行支付</a:t>
            </a:r>
          </a:p>
        </p:txBody>
      </p:sp>
      <p:sp>
        <p:nvSpPr>
          <p:cNvPr id="47" name="流程图: 可选过程 46"/>
          <p:cNvSpPr/>
          <p:nvPr/>
        </p:nvSpPr>
        <p:spPr>
          <a:xfrm>
            <a:off x="8119745" y="3408045"/>
            <a:ext cx="1273175" cy="6477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方正北魏楷书简体" panose="03000509000000000000" charset="-122"/>
                <a:ea typeface="方正北魏楷书简体" panose="03000509000000000000" charset="-122"/>
              </a:rPr>
              <a:t>人行清算</a:t>
            </a:r>
          </a:p>
        </p:txBody>
      </p:sp>
      <p:cxnSp>
        <p:nvCxnSpPr>
          <p:cNvPr id="46" name="直接箭头连接符 45"/>
          <p:cNvCxnSpPr>
            <a:stCxn id="47" idx="3"/>
            <a:endCxn id="70" idx="1"/>
          </p:cNvCxnSpPr>
          <p:nvPr/>
        </p:nvCxnSpPr>
        <p:spPr>
          <a:xfrm>
            <a:off x="9392920" y="3717925"/>
            <a:ext cx="3225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连接符: 肘形 5"/>
          <p:cNvCxnSpPr>
            <a:stCxn id="63" idx="3"/>
          </p:cNvCxnSpPr>
          <p:nvPr/>
        </p:nvCxnSpPr>
        <p:spPr>
          <a:xfrm flipV="1">
            <a:off x="4408170" y="3724275"/>
            <a:ext cx="407035" cy="4445"/>
          </a:xfrm>
          <a:prstGeom prst="bentConnector3">
            <a:avLst>
              <a:gd name="adj1" fmla="val 50078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流程图: 可选过程 49"/>
          <p:cNvSpPr/>
          <p:nvPr/>
        </p:nvSpPr>
        <p:spPr>
          <a:xfrm>
            <a:off x="6529070" y="3408045"/>
            <a:ext cx="1273175" cy="647700"/>
          </a:xfrm>
          <a:prstGeom prst="flowChartAlternateProcess">
            <a:avLst/>
          </a:prstGeom>
          <a:solidFill>
            <a:srgbClr val="68A4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方正北魏楷书简体" panose="03000509000000000000" charset="-122"/>
                <a:ea typeface="方正北魏楷书简体" panose="03000509000000000000" charset="-122"/>
              </a:rPr>
              <a:t>汇总清算通知单（签章）</a:t>
            </a:r>
          </a:p>
        </p:txBody>
      </p:sp>
      <p:cxnSp>
        <p:nvCxnSpPr>
          <p:cNvPr id="45" name="连接符: 肘形 44"/>
          <p:cNvCxnSpPr>
            <a:stCxn id="70" idx="2"/>
            <a:endCxn id="24" idx="0"/>
          </p:cNvCxnSpPr>
          <p:nvPr/>
        </p:nvCxnSpPr>
        <p:spPr>
          <a:xfrm rot="5400000" flipV="1">
            <a:off x="10047605" y="4346575"/>
            <a:ext cx="610235" cy="635"/>
          </a:xfrm>
          <a:prstGeom prst="bentConnector3">
            <a:avLst>
              <a:gd name="adj1" fmla="val 50052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>
            <a:stCxn id="34" idx="3"/>
            <a:endCxn id="50" idx="1"/>
          </p:cNvCxnSpPr>
          <p:nvPr/>
        </p:nvCxnSpPr>
        <p:spPr>
          <a:xfrm>
            <a:off x="6297930" y="3717925"/>
            <a:ext cx="2311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>
            <a:stCxn id="50" idx="3"/>
            <a:endCxn id="47" idx="1"/>
          </p:cNvCxnSpPr>
          <p:nvPr/>
        </p:nvCxnSpPr>
        <p:spPr>
          <a:xfrm>
            <a:off x="7802245" y="3717925"/>
            <a:ext cx="3175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937260" y="5508625"/>
            <a:ext cx="10182225" cy="537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latin typeface="方正北魏楷书简体" panose="03000509000000000000" charset="-122"/>
                <a:ea typeface="方正北魏楷书简体" panose="03000509000000000000" charset="-122"/>
              </a:rPr>
              <a:t>效验规则</a:t>
            </a:r>
          </a:p>
        </p:txBody>
      </p:sp>
      <p:sp>
        <p:nvSpPr>
          <p:cNvPr id="12" name="流程图: 可选过程 11"/>
          <p:cNvSpPr/>
          <p:nvPr/>
        </p:nvSpPr>
        <p:spPr>
          <a:xfrm>
            <a:off x="499351" y="1509815"/>
            <a:ext cx="1464772" cy="641985"/>
          </a:xfrm>
          <a:prstGeom prst="flowChartAlternateProcess">
            <a:avLst/>
          </a:prstGeom>
          <a:solidFill>
            <a:srgbClr val="68A4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方正北魏楷书简体" panose="03000509000000000000" charset="-122"/>
                <a:ea typeface="方正北魏楷书简体" panose="03000509000000000000" charset="-122"/>
              </a:rPr>
              <a:t>单位用款</a:t>
            </a:r>
          </a:p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方正北魏楷书简体" panose="03000509000000000000" charset="-122"/>
                <a:ea typeface="方正北魏楷书简体" panose="03000509000000000000" charset="-122"/>
              </a:rPr>
              <a:t>计划申报</a:t>
            </a:r>
          </a:p>
        </p:txBody>
      </p:sp>
      <p:sp>
        <p:nvSpPr>
          <p:cNvPr id="13" name="流程图: 可选过程 12"/>
          <p:cNvSpPr/>
          <p:nvPr/>
        </p:nvSpPr>
        <p:spPr>
          <a:xfrm>
            <a:off x="4480446" y="1510412"/>
            <a:ext cx="1289512" cy="624495"/>
          </a:xfrm>
          <a:prstGeom prst="flowChartAlternateProcess">
            <a:avLst/>
          </a:prstGeom>
          <a:solidFill>
            <a:srgbClr val="68A4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方正北魏楷书简体" panose="03000509000000000000" charset="-122"/>
                <a:ea typeface="方正北魏楷书简体" panose="03000509000000000000" charset="-122"/>
              </a:rPr>
              <a:t>部门用款</a:t>
            </a:r>
          </a:p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方正北魏楷书简体" panose="03000509000000000000" charset="-122"/>
                <a:ea typeface="方正北魏楷书简体" panose="03000509000000000000" charset="-122"/>
              </a:rPr>
              <a:t>计划审核</a:t>
            </a:r>
          </a:p>
        </p:txBody>
      </p:sp>
      <p:sp>
        <p:nvSpPr>
          <p:cNvPr id="16" name="流程图: 可选过程 15"/>
          <p:cNvSpPr/>
          <p:nvPr/>
        </p:nvSpPr>
        <p:spPr>
          <a:xfrm>
            <a:off x="8421312" y="1494117"/>
            <a:ext cx="1124643" cy="641985"/>
          </a:xfrm>
          <a:prstGeom prst="flowChartAlternateProcess">
            <a:avLst/>
          </a:prstGeom>
          <a:solidFill>
            <a:srgbClr val="68A4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方正北魏楷书简体" panose="03000509000000000000" charset="-122"/>
                <a:ea typeface="方正北魏楷书简体" panose="03000509000000000000" charset="-122"/>
              </a:rPr>
              <a:t>国库处</a:t>
            </a:r>
          </a:p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方正北魏楷书简体" panose="03000509000000000000" charset="-122"/>
                <a:ea typeface="方正北魏楷书简体" panose="03000509000000000000" charset="-122"/>
              </a:rPr>
              <a:t>批复</a:t>
            </a:r>
          </a:p>
        </p:txBody>
      </p:sp>
      <p:cxnSp>
        <p:nvCxnSpPr>
          <p:cNvPr id="14" name="直接箭头连接符 13"/>
          <p:cNvCxnSpPr>
            <a:stCxn id="12" idx="3"/>
            <a:endCxn id="37" idx="1"/>
          </p:cNvCxnSpPr>
          <p:nvPr/>
        </p:nvCxnSpPr>
        <p:spPr>
          <a:xfrm flipV="1">
            <a:off x="1964123" y="1819453"/>
            <a:ext cx="521677" cy="11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13" idx="3"/>
            <a:endCxn id="51" idx="1"/>
          </p:cNvCxnSpPr>
          <p:nvPr/>
        </p:nvCxnSpPr>
        <p:spPr>
          <a:xfrm>
            <a:off x="5769958" y="1823295"/>
            <a:ext cx="688340" cy="76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流程图: 准备 37"/>
          <p:cNvSpPr/>
          <p:nvPr/>
        </p:nvSpPr>
        <p:spPr>
          <a:xfrm>
            <a:off x="9944908" y="1542645"/>
            <a:ext cx="1858010" cy="544830"/>
          </a:xfrm>
          <a:prstGeom prst="flowChartPreparation">
            <a:avLst/>
          </a:prstGeom>
          <a:solidFill>
            <a:srgbClr val="68A4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方正北魏楷书简体" panose="03000509000000000000" charset="-122"/>
                <a:ea typeface="方正北魏楷书简体" panose="03000509000000000000" charset="-122"/>
              </a:rPr>
              <a:t>计划控制额度</a:t>
            </a:r>
          </a:p>
        </p:txBody>
      </p:sp>
      <p:cxnSp>
        <p:nvCxnSpPr>
          <p:cNvPr id="40" name="直接箭头连接符 39"/>
          <p:cNvCxnSpPr>
            <a:stCxn id="16" idx="3"/>
            <a:endCxn id="38" idx="1"/>
          </p:cNvCxnSpPr>
          <p:nvPr/>
        </p:nvCxnSpPr>
        <p:spPr>
          <a:xfrm flipV="1">
            <a:off x="9545955" y="1815060"/>
            <a:ext cx="398953" cy="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347980" y="1005205"/>
            <a:ext cx="265869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方正北魏楷书简体" panose="03000509000000000000" charset="-122"/>
                <a:ea typeface="方正北魏楷书简体" panose="03000509000000000000" charset="-122"/>
              </a:rPr>
              <a:t>用款计划</a:t>
            </a:r>
          </a:p>
        </p:txBody>
      </p:sp>
      <p:sp>
        <p:nvSpPr>
          <p:cNvPr id="4" name="矩形 3"/>
          <p:cNvSpPr/>
          <p:nvPr/>
        </p:nvSpPr>
        <p:spPr>
          <a:xfrm>
            <a:off x="347980" y="2741295"/>
            <a:ext cx="265869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方正北魏楷书简体" panose="03000509000000000000" charset="-122"/>
                <a:ea typeface="方正北魏楷书简体" panose="03000509000000000000" charset="-122"/>
              </a:rPr>
              <a:t>集中支付</a:t>
            </a:r>
          </a:p>
        </p:txBody>
      </p:sp>
      <p:sp>
        <p:nvSpPr>
          <p:cNvPr id="48" name="TextBox 65"/>
          <p:cNvSpPr txBox="1"/>
          <p:nvPr/>
        </p:nvSpPr>
        <p:spPr>
          <a:xfrm>
            <a:off x="3842945" y="5163679"/>
            <a:ext cx="796015" cy="537845"/>
          </a:xfrm>
          <a:prstGeom prst="rect">
            <a:avLst/>
          </a:prstGeom>
          <a:noFill/>
        </p:spPr>
        <p:txBody>
          <a:bodyPr wrap="square" lIns="76782" tIns="38391" rIns="76782" bIns="38391" rtlCol="0" anchor="ctr">
            <a:spAutoFit/>
          </a:bodyPr>
          <a:lstStyle/>
          <a:p>
            <a:pPr defTabSz="1218565"/>
            <a:endParaRPr lang="zh-CN" altLang="en-US" sz="3000" dirty="0">
              <a:solidFill>
                <a:prstClr val="white"/>
              </a:solidFill>
              <a:latin typeface="方正北魏楷书简体" panose="03000509000000000000" charset="-122"/>
              <a:ea typeface="方正北魏楷书简体" panose="03000509000000000000" charset="-122"/>
            </a:endParaRPr>
          </a:p>
        </p:txBody>
      </p:sp>
      <p:sp>
        <p:nvSpPr>
          <p:cNvPr id="51" name="流程图: 可选过程 50"/>
          <p:cNvSpPr/>
          <p:nvPr/>
        </p:nvSpPr>
        <p:spPr>
          <a:xfrm>
            <a:off x="6458585" y="1509395"/>
            <a:ext cx="1271270" cy="641985"/>
          </a:xfrm>
          <a:prstGeom prst="flowChartAlternateProcess">
            <a:avLst/>
          </a:prstGeom>
          <a:solidFill>
            <a:srgbClr val="68A4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方正北魏楷书简体" panose="03000509000000000000" charset="-122"/>
                <a:ea typeface="方正北魏楷书简体" panose="03000509000000000000" charset="-122"/>
              </a:rPr>
              <a:t>业务处室</a:t>
            </a:r>
          </a:p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方正北魏楷书简体" panose="03000509000000000000" charset="-122"/>
                <a:ea typeface="方正北魏楷书简体" panose="03000509000000000000" charset="-122"/>
              </a:rPr>
              <a:t>审核</a:t>
            </a:r>
          </a:p>
        </p:txBody>
      </p:sp>
      <p:cxnSp>
        <p:nvCxnSpPr>
          <p:cNvPr id="54" name="直接箭头连接符 53"/>
          <p:cNvCxnSpPr>
            <a:stCxn id="51" idx="3"/>
            <a:endCxn id="16" idx="1"/>
          </p:cNvCxnSpPr>
          <p:nvPr/>
        </p:nvCxnSpPr>
        <p:spPr>
          <a:xfrm flipV="1">
            <a:off x="7729796" y="1815606"/>
            <a:ext cx="691515" cy="152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流程图: 可选过程 36"/>
          <p:cNvSpPr/>
          <p:nvPr/>
        </p:nvSpPr>
        <p:spPr>
          <a:xfrm>
            <a:off x="2485800" y="1498460"/>
            <a:ext cx="1464772" cy="641985"/>
          </a:xfrm>
          <a:prstGeom prst="flowChartAlternateProcess">
            <a:avLst/>
          </a:prstGeom>
          <a:solidFill>
            <a:srgbClr val="68A4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方正北魏楷书简体" panose="03000509000000000000" charset="-122"/>
                <a:ea typeface="方正北魏楷书简体" panose="03000509000000000000" charset="-122"/>
              </a:rPr>
              <a:t>单位用款</a:t>
            </a:r>
          </a:p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方正北魏楷书简体" panose="03000509000000000000" charset="-122"/>
                <a:ea typeface="方正北魏楷书简体" panose="03000509000000000000" charset="-122"/>
              </a:rPr>
              <a:t>计划审核</a:t>
            </a:r>
          </a:p>
        </p:txBody>
      </p:sp>
      <p:cxnSp>
        <p:nvCxnSpPr>
          <p:cNvPr id="52" name="直接箭头连接符 51"/>
          <p:cNvCxnSpPr>
            <a:stCxn id="37" idx="3"/>
            <a:endCxn id="13" idx="1"/>
          </p:cNvCxnSpPr>
          <p:nvPr/>
        </p:nvCxnSpPr>
        <p:spPr>
          <a:xfrm>
            <a:off x="3950572" y="1819453"/>
            <a:ext cx="529874" cy="32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4883543" y="257160"/>
            <a:ext cx="702241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上机操作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06500" y="1132205"/>
            <a:ext cx="101473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dirty="0">
                <a:latin typeface="方正北魏楷书简体" panose="03000509000000000000" charset="-122"/>
                <a:ea typeface="方正北魏楷书简体" panose="03000509000000000000" charset="-122"/>
                <a:cs typeface="方正北魏楷书简体" panose="03000509000000000000" charset="-122"/>
              </a:rPr>
              <a:t>    </a:t>
            </a:r>
            <a:r>
              <a:rPr lang="zh-CN" altLang="en-US" sz="2000" dirty="0">
                <a:latin typeface="方正北魏楷书简体" panose="03000509000000000000" charset="-122"/>
                <a:ea typeface="方正北魏楷书简体" panose="03000509000000000000" charset="-122"/>
                <a:cs typeface="方正北魏楷书简体" panose="03000509000000000000" charset="-122"/>
              </a:rPr>
              <a:t>系统登录：</a:t>
            </a:r>
            <a:r>
              <a:rPr lang="zh-CN" altLang="zh-CN" sz="2000" dirty="0">
                <a:latin typeface="方正北魏楷书简体" panose="03000509000000000000" charset="-122"/>
                <a:ea typeface="方正北魏楷书简体" panose="03000509000000000000" charset="-122"/>
                <a:cs typeface="方正北魏楷书简体" panose="03000509000000000000" charset="-122"/>
              </a:rPr>
              <a:t>打开</a:t>
            </a:r>
            <a:r>
              <a:rPr lang="en-US" altLang="zh-CN" sz="2000" dirty="0" err="1">
                <a:latin typeface="方正北魏楷书简体" panose="03000509000000000000" charset="-122"/>
                <a:ea typeface="方正北魏楷书简体" panose="03000509000000000000" charset="-122"/>
                <a:cs typeface="方正北魏楷书简体" panose="03000509000000000000" charset="-122"/>
              </a:rPr>
              <a:t>IE</a:t>
            </a:r>
            <a:r>
              <a:rPr lang="zh-CN" altLang="zh-CN" sz="2000" dirty="0">
                <a:latin typeface="方正北魏楷书简体" panose="03000509000000000000" charset="-122"/>
                <a:ea typeface="方正北魏楷书简体" panose="03000509000000000000" charset="-122"/>
                <a:cs typeface="方正北魏楷书简体" panose="03000509000000000000" charset="-122"/>
              </a:rPr>
              <a:t>浏览器（</a:t>
            </a:r>
            <a:r>
              <a:rPr lang="en-US" altLang="zh-CN" sz="2000" dirty="0">
                <a:latin typeface="方正北魏楷书简体" panose="03000509000000000000" charset="-122"/>
                <a:ea typeface="方正北魏楷书简体" panose="03000509000000000000" charset="-122"/>
                <a:cs typeface="方正北魏楷书简体" panose="03000509000000000000" charset="-122"/>
              </a:rPr>
              <a:t>IE</a:t>
            </a:r>
            <a:r>
              <a:rPr lang="zh-CN" altLang="zh-CN" sz="2000" dirty="0">
                <a:latin typeface="方正北魏楷书简体" panose="03000509000000000000" charset="-122"/>
                <a:ea typeface="方正北魏楷书简体" panose="03000509000000000000" charset="-122"/>
                <a:cs typeface="方正北魏楷书简体" panose="03000509000000000000" charset="-122"/>
              </a:rPr>
              <a:t>版本</a:t>
            </a:r>
            <a:r>
              <a:rPr lang="en-US" altLang="zh-CN" sz="2000" dirty="0">
                <a:latin typeface="方正北魏楷书简体" panose="03000509000000000000" charset="-122"/>
                <a:ea typeface="方正北魏楷书简体" panose="03000509000000000000" charset="-122"/>
                <a:cs typeface="方正北魏楷书简体" panose="03000509000000000000" charset="-122"/>
              </a:rPr>
              <a:t>11</a:t>
            </a:r>
            <a:r>
              <a:rPr lang="zh-CN" altLang="zh-CN" sz="2000" dirty="0">
                <a:latin typeface="方正北魏楷书简体" panose="03000509000000000000" charset="-122"/>
                <a:ea typeface="方正北魏楷书简体" panose="03000509000000000000" charset="-122"/>
                <a:cs typeface="方正北魏楷书简体" panose="03000509000000000000" charset="-122"/>
              </a:rPr>
              <a:t>以上），为了有更好的用户体验，建议使用谷歌浏览器，地址栏输入：</a:t>
            </a:r>
            <a:r>
              <a:rPr lang="en-US" altLang="zh-CN" sz="2000" u="sng" dirty="0">
                <a:latin typeface="方正北魏楷书简体" panose="03000509000000000000" charset="-122"/>
                <a:ea typeface="方正北魏楷书简体" panose="03000509000000000000" charset="-122"/>
                <a:cs typeface="方正北魏楷书简体" panose="03000509000000000000" charset="-122"/>
                <a:hlinkClick r:id="rId3"/>
              </a:rPr>
              <a:t>http://10.104.88.50</a:t>
            </a:r>
            <a:r>
              <a:rPr lang="zh-CN" altLang="en-US" sz="2000" u="sng" dirty="0">
                <a:latin typeface="方正北魏楷书简体" panose="03000509000000000000" charset="-122"/>
                <a:ea typeface="方正北魏楷书简体" panose="03000509000000000000" charset="-122"/>
                <a:cs typeface="方正北魏楷书简体" panose="03000509000000000000" charset="-122"/>
                <a:hlinkClick r:id="rId3"/>
              </a:rPr>
              <a:t>。</a:t>
            </a:r>
            <a:r>
              <a:rPr lang="zh-CN" altLang="zh-CN" sz="2000" dirty="0">
                <a:latin typeface="方正北魏楷书简体" panose="03000509000000000000" charset="-122"/>
                <a:ea typeface="方正北魏楷书简体" panose="03000509000000000000" charset="-122"/>
                <a:cs typeface="方正北魏楷书简体" panose="03000509000000000000" charset="-122"/>
              </a:rPr>
              <a:t>用户名为身份证号码或者手机号码，初始密码为1。</a:t>
            </a:r>
            <a:endParaRPr lang="en-US" altLang="zh-C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1590" y="2738755"/>
            <a:ext cx="9609455" cy="385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4883543" y="257160"/>
            <a:ext cx="702241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上机操作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6768" y="1717269"/>
            <a:ext cx="103576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latin typeface="方正北魏楷书简体" panose="03000509000000000000" charset="-122"/>
                <a:ea typeface="方正北魏楷书简体" panose="03000509000000000000" charset="-122"/>
                <a:cs typeface="方正北魏楷书简体" panose="03000509000000000000" charset="-122"/>
              </a:rPr>
              <a:t>二、</a:t>
            </a:r>
            <a:r>
              <a:rPr lang="zh-CN" altLang="en-US" sz="3200" b="1" dirty="0">
                <a:latin typeface="方正北魏楷书简体" panose="03000509000000000000" charset="-122"/>
                <a:ea typeface="方正北魏楷书简体" panose="03000509000000000000" charset="-122"/>
                <a:cs typeface="方正北魏楷书简体" panose="03000509000000000000" charset="-122"/>
              </a:rPr>
              <a:t>上机任务</a:t>
            </a:r>
            <a:endParaRPr lang="zh-CN" altLang="en-US" sz="3200" dirty="0">
              <a:latin typeface="方正北魏楷书简体" panose="03000509000000000000" charset="-122"/>
              <a:ea typeface="方正北魏楷书简体" panose="03000509000000000000" charset="-122"/>
              <a:cs typeface="方正北魏楷书简体" panose="03000509000000000000" charset="-122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方正北魏楷书简体" panose="03000509000000000000" charset="-122"/>
                <a:ea typeface="方正北魏楷书简体" panose="03000509000000000000" charset="-122"/>
                <a:cs typeface="方正北魏楷书简体" panose="03000509000000000000" charset="-122"/>
              </a:rPr>
              <a:t>1</a:t>
            </a:r>
            <a:r>
              <a:rPr lang="zh-CN" altLang="en-US" sz="3200" dirty="0">
                <a:latin typeface="方正北魏楷书简体" panose="03000509000000000000" charset="-122"/>
                <a:ea typeface="方正北魏楷书简体" panose="03000509000000000000" charset="-122"/>
                <a:cs typeface="方正北魏楷书简体" panose="03000509000000000000" charset="-122"/>
              </a:rPr>
              <a:t>、</a:t>
            </a:r>
            <a:r>
              <a:rPr lang="zh-CN" altLang="en-US" sz="3200" dirty="0">
                <a:solidFill>
                  <a:srgbClr val="C00000"/>
                </a:solidFill>
                <a:latin typeface="方正北魏楷书简体" panose="03000509000000000000" charset="-122"/>
                <a:ea typeface="方正北魏楷书简体" panose="03000509000000000000" charset="-122"/>
                <a:cs typeface="方正北魏楷书简体" panose="03000509000000000000" charset="-122"/>
              </a:rPr>
              <a:t>基础信息库：</a:t>
            </a:r>
            <a:r>
              <a:rPr lang="zh-CN" altLang="en-US" sz="3200" dirty="0">
                <a:latin typeface="方正北魏楷书简体" panose="03000509000000000000" charset="-122"/>
                <a:ea typeface="方正北魏楷书简体" panose="03000509000000000000" charset="-122"/>
                <a:cs typeface="方正北魏楷书简体" panose="03000509000000000000" charset="-122"/>
              </a:rPr>
              <a:t>单位完善单位信息，增加人员信息（至少一条），增加资产信息（至少一条）；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方正北魏楷书简体" panose="03000509000000000000" charset="-122"/>
                <a:ea typeface="方正北魏楷书简体" panose="03000509000000000000" charset="-122"/>
                <a:cs typeface="方正北魏楷书简体" panose="03000509000000000000" charset="-122"/>
              </a:rPr>
              <a:t>2</a:t>
            </a:r>
            <a:r>
              <a:rPr lang="zh-CN" altLang="en-US" sz="3200" dirty="0">
                <a:latin typeface="方正北魏楷书简体" panose="03000509000000000000" charset="-122"/>
                <a:ea typeface="方正北魏楷书简体" panose="03000509000000000000" charset="-122"/>
                <a:cs typeface="方正北魏楷书简体" panose="03000509000000000000" charset="-122"/>
              </a:rPr>
              <a:t>、</a:t>
            </a:r>
            <a:r>
              <a:rPr lang="zh-CN" altLang="en-US" sz="3200" dirty="0">
                <a:solidFill>
                  <a:srgbClr val="C00000"/>
                </a:solidFill>
                <a:latin typeface="方正北魏楷书简体" panose="03000509000000000000" charset="-122"/>
                <a:ea typeface="方正北魏楷书简体" panose="03000509000000000000" charset="-122"/>
                <a:cs typeface="方正北魏楷书简体" panose="03000509000000000000" charset="-122"/>
              </a:rPr>
              <a:t>项目库：</a:t>
            </a:r>
            <a:r>
              <a:rPr lang="zh-CN" altLang="en-US" sz="3200" dirty="0">
                <a:latin typeface="方正北魏楷书简体" panose="03000509000000000000" charset="-122"/>
                <a:ea typeface="方正北魏楷书简体" panose="03000509000000000000" charset="-122"/>
                <a:cs typeface="方正北魏楷书简体" panose="03000509000000000000" charset="-122"/>
              </a:rPr>
              <a:t>新增其他运转类项目和特定目标类项目（至少一个）</a:t>
            </a:r>
            <a:r>
              <a:rPr lang="zh-CN" altLang="en-US" sz="3200" dirty="0" smtClean="0">
                <a:latin typeface="方正北魏楷书简体" panose="03000509000000000000" charset="-122"/>
                <a:ea typeface="方正北魏楷书简体" panose="03000509000000000000" charset="-122"/>
                <a:cs typeface="方正北魏楷书简体" panose="03000509000000000000" charset="-122"/>
              </a:rPr>
              <a:t>；</a:t>
            </a:r>
            <a:endParaRPr lang="zh-CN" altLang="en-US" sz="3200" dirty="0">
              <a:latin typeface="方正北魏楷书简体" panose="03000509000000000000" charset="-122"/>
              <a:ea typeface="方正北魏楷书简体" panose="03000509000000000000" charset="-122"/>
              <a:cs typeface="方正北魏楷书简体" panose="03000509000000000000" charset="-122"/>
            </a:endParaRPr>
          </a:p>
        </p:txBody>
      </p:sp>
    </p:spTree>
  </p:cSld>
  <p:clrMapOvr>
    <a:masterClrMapping/>
  </p:clrMapOvr>
  <p:transition spd="slow" advClick="0" advTm="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图片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7625" y="-26987"/>
            <a:ext cx="12239625" cy="6884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矩形 16"/>
          <p:cNvSpPr/>
          <p:nvPr/>
        </p:nvSpPr>
        <p:spPr>
          <a:xfrm>
            <a:off x="-47625" y="4254500"/>
            <a:ext cx="12239625" cy="2603500"/>
          </a:xfrm>
          <a:prstGeom prst="rect">
            <a:avLst/>
          </a:prstGeom>
          <a:solidFill>
            <a:srgbClr val="1A5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18" name="TextBox 17"/>
          <p:cNvSpPr txBox="1"/>
          <p:nvPr/>
        </p:nvSpPr>
        <p:spPr>
          <a:xfrm>
            <a:off x="762635" y="3055620"/>
            <a:ext cx="10358438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5400" b="1" dirty="0">
                <a:solidFill>
                  <a:srgbClr val="0070C0"/>
                </a:solidFill>
                <a:latin typeface="方正大黑体_GBK" panose="02010600010101010101" charset="-122"/>
                <a:ea typeface="方正大黑体_GBK" panose="02010600010101010101" charset="-122"/>
              </a:rPr>
              <a:t>不忘初心，牢记使命！</a:t>
            </a:r>
          </a:p>
          <a:p>
            <a:pPr algn="r"/>
            <a:endParaRPr lang="zh-CN" altLang="en-US" sz="5400" b="1" dirty="0">
              <a:solidFill>
                <a:srgbClr val="0070C0"/>
              </a:solidFill>
              <a:latin typeface="方正大黑体_GBK" panose="02010600010101010101" charset="-122"/>
              <a:ea typeface="方正大黑体_GBK" panose="02010600010101010101" charset="-122"/>
            </a:endParaRPr>
          </a:p>
        </p:txBody>
      </p:sp>
      <p:pic>
        <p:nvPicPr>
          <p:cNvPr id="79877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1270" y="1474470"/>
            <a:ext cx="3816350" cy="1023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Y_regular_presentation_2010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anose="020B0604020202020204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EY_regular_presentation_2010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anose="020B0604020202020204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EY_regular_presentation_2010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anose="020B0604020202020204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322</Words>
  <Application>Microsoft Office PowerPoint</Application>
  <PresentationFormat>自定义</PresentationFormat>
  <Paragraphs>53</Paragraphs>
  <Slides>7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演示文稿1</vt:lpstr>
      <vt:lpstr>EY_regular_presentation_2010</vt:lpstr>
      <vt:lpstr>1_EY_regular_presentation_2010</vt:lpstr>
      <vt:lpstr>2_EY_regular_presentation_2010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LH</dc:creator>
  <cp:lastModifiedBy>Administrator</cp:lastModifiedBy>
  <cp:revision>1049</cp:revision>
  <dcterms:created xsi:type="dcterms:W3CDTF">2015-11-30T08:16:00Z</dcterms:created>
  <dcterms:modified xsi:type="dcterms:W3CDTF">2021-04-28T03:28:37Z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KSORubyTemplateID">
    <vt:lpwstr>2</vt:lpwstr>
  </property>
  <property fmtid="{D5CDD505-2E9C-101B-9397-08002B2CF9AE}" pid="4" name="ICV">
    <vt:lpwstr>D4C405AE4AA741FC9F2A1E176C1BFDB8</vt:lpwstr>
  </property>
  <property fmtid="{D5CDD505-2E9C-101B-9397-08002B2CF9AE}" pid="5" name="KSOSaveFontToCloudKey">
    <vt:lpwstr>359021020_cloud</vt:lpwstr>
  </property>
</Properties>
</file>