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2" r:id="rId8"/>
    <p:sldId id="264"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399" r:id="rId27"/>
    <p:sldId id="317" r:id="rId28"/>
    <p:sldId id="285" r:id="rId29"/>
    <p:sldId id="288" r:id="rId30"/>
    <p:sldId id="289" r:id="rId31"/>
    <p:sldId id="376" r:id="rId32"/>
    <p:sldId id="290" r:id="rId33"/>
    <p:sldId id="291" r:id="rId34"/>
    <p:sldId id="292" r:id="rId35"/>
    <p:sldId id="293" r:id="rId36"/>
    <p:sldId id="294" r:id="rId37"/>
    <p:sldId id="295" r:id="rId38"/>
    <p:sldId id="296" r:id="rId39"/>
    <p:sldId id="297" r:id="rId40"/>
    <p:sldId id="298" r:id="rId41"/>
    <p:sldId id="464" r:id="rId42"/>
    <p:sldId id="453" r:id="rId43"/>
    <p:sldId id="454" r:id="rId44"/>
    <p:sldId id="455" r:id="rId45"/>
    <p:sldId id="456" r:id="rId46"/>
    <p:sldId id="457" r:id="rId47"/>
    <p:sldId id="458" r:id="rId48"/>
    <p:sldId id="459" r:id="rId49"/>
    <p:sldId id="462" r:id="rId50"/>
    <p:sldId id="463" r:id="rId51"/>
    <p:sldId id="444" r:id="rId52"/>
    <p:sldId id="445" r:id="rId53"/>
    <p:sldId id="447" r:id="rId54"/>
    <p:sldId id="448" r:id="rId55"/>
    <p:sldId id="449" r:id="rId56"/>
    <p:sldId id="450" r:id="rId57"/>
    <p:sldId id="451" r:id="rId58"/>
    <p:sldId id="446" r:id="rId59"/>
    <p:sldId id="314" r:id="rId60"/>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93"/>
        <p:guide pos="21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814920" y="2024061"/>
            <a:ext cx="6207760" cy="109855"/>
          </a:xfrm>
          <a:custGeom>
            <a:avLst/>
            <a:gdLst/>
            <a:ahLst/>
            <a:cxnLst/>
            <a:rect l="l" t="t" r="r" b="b"/>
            <a:pathLst>
              <a:path w="6207759" h="109855">
                <a:moveTo>
                  <a:pt x="0" y="109538"/>
                </a:moveTo>
                <a:lnTo>
                  <a:pt x="6207379" y="109538"/>
                </a:lnTo>
                <a:lnTo>
                  <a:pt x="6207379" y="0"/>
                </a:lnTo>
                <a:lnTo>
                  <a:pt x="0" y="0"/>
                </a:lnTo>
                <a:lnTo>
                  <a:pt x="0" y="109538"/>
                </a:lnTo>
                <a:close/>
              </a:path>
            </a:pathLst>
          </a:custGeom>
          <a:solidFill>
            <a:srgbClr val="336699"/>
          </a:solidFill>
        </p:spPr>
        <p:txBody>
          <a:bodyPr wrap="square" lIns="0" tIns="0" rIns="0" bIns="0" rtlCol="0"/>
          <a:lstStyle/>
          <a:p/>
        </p:txBody>
      </p:sp>
      <p:sp>
        <p:nvSpPr>
          <p:cNvPr id="17" name="bk object 17"/>
          <p:cNvSpPr/>
          <p:nvPr userDrawn="1"/>
        </p:nvSpPr>
        <p:spPr>
          <a:xfrm>
            <a:off x="814920" y="2023998"/>
            <a:ext cx="10611485" cy="0"/>
          </a:xfrm>
          <a:custGeom>
            <a:avLst/>
            <a:gdLst/>
            <a:ahLst/>
            <a:cxnLst/>
            <a:rect l="l" t="t" r="r" b="b"/>
            <a:pathLst>
              <a:path w="10611485">
                <a:moveTo>
                  <a:pt x="0" y="0"/>
                </a:moveTo>
                <a:lnTo>
                  <a:pt x="10610888" y="0"/>
                </a:lnTo>
              </a:path>
            </a:pathLst>
          </a:custGeom>
          <a:ln w="9525">
            <a:solidFill>
              <a:srgbClr val="336699"/>
            </a:solidFill>
          </a:ln>
        </p:spPr>
        <p:txBody>
          <a:bodyPr wrap="square" lIns="0" tIns="0" rIns="0" bIns="0" rtlCol="0"/>
          <a:lstStyle/>
          <a:p/>
        </p:txBody>
      </p:sp>
      <p:sp>
        <p:nvSpPr>
          <p:cNvPr id="18" name="bk object 18"/>
          <p:cNvSpPr/>
          <p:nvPr userDrawn="1"/>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2" name="Holder 2"/>
          <p:cNvSpPr>
            <a:spLocks noGrp="1"/>
          </p:cNvSpPr>
          <p:nvPr>
            <p:ph type="ctrTitle"/>
          </p:nvPr>
        </p:nvSpPr>
        <p:spPr>
          <a:xfrm>
            <a:off x="2644267" y="2941396"/>
            <a:ext cx="6903465" cy="94043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200" b="0" i="0">
                <a:solidFill>
                  <a:srgbClr val="003366"/>
                </a:solidFill>
                <a:latin typeface="Verdana" panose="020B0604030504040204"/>
                <a:cs typeface="Verdana" panose="020B0604030504040204"/>
              </a:defRPr>
            </a:lvl1pPr>
          </a:lstStyle>
          <a:p>
            <a:pPr marL="25400">
              <a:lnSpc>
                <a:spcPct val="100000"/>
              </a:lnSpc>
              <a:spcBef>
                <a:spcPts val="680"/>
              </a:spcBef>
            </a:pPr>
            <a:fld id="{81D60167-4931-47E6-BA6A-407CBD079E47}" type="slidenum">
              <a:rPr dirty="0"/>
            </a:fld>
            <a:endParaRPr dirty="0"/>
          </a:p>
        </p:txBody>
      </p:sp>
      <p:sp>
        <p:nvSpPr>
          <p:cNvPr id="8" name="文本框 7"/>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800" b="0" i="0">
                <a:solidFill>
                  <a:srgbClr val="2C568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200" b="0" i="0">
                <a:solidFill>
                  <a:srgbClr val="003366"/>
                </a:solidFill>
                <a:latin typeface="Verdana" panose="020B0604030504040204"/>
                <a:cs typeface="Verdana" panose="020B0604030504040204"/>
              </a:defRPr>
            </a:lvl1pPr>
          </a:lstStyle>
          <a:p>
            <a:pPr marL="25400">
              <a:lnSpc>
                <a:spcPct val="100000"/>
              </a:lnSpc>
              <a:spcBef>
                <a:spcPts val="680"/>
              </a:spcBef>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200" b="0" i="0">
                <a:solidFill>
                  <a:srgbClr val="003366"/>
                </a:solidFill>
                <a:latin typeface="Verdana" panose="020B0604030504040204"/>
                <a:cs typeface="Verdana" panose="020B0604030504040204"/>
              </a:defRPr>
            </a:lvl1pPr>
          </a:lstStyle>
          <a:p>
            <a:pPr marL="25400">
              <a:lnSpc>
                <a:spcPct val="100000"/>
              </a:lnSpc>
              <a:spcBef>
                <a:spcPts val="680"/>
              </a:spcBef>
            </a:pPr>
            <a:fld id="{81D60167-4931-47E6-BA6A-407CBD079E47}" type="slidenum">
              <a:rPr dirty="0"/>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814920" y="2024061"/>
            <a:ext cx="6207760" cy="109855"/>
          </a:xfrm>
          <a:custGeom>
            <a:avLst/>
            <a:gdLst/>
            <a:ahLst/>
            <a:cxnLst/>
            <a:rect l="l" t="t" r="r" b="b"/>
            <a:pathLst>
              <a:path w="6207759" h="109855">
                <a:moveTo>
                  <a:pt x="0" y="109538"/>
                </a:moveTo>
                <a:lnTo>
                  <a:pt x="6207379" y="109538"/>
                </a:lnTo>
                <a:lnTo>
                  <a:pt x="6207379" y="0"/>
                </a:lnTo>
                <a:lnTo>
                  <a:pt x="0" y="0"/>
                </a:lnTo>
                <a:lnTo>
                  <a:pt x="0" y="109538"/>
                </a:lnTo>
                <a:close/>
              </a:path>
            </a:pathLst>
          </a:custGeom>
          <a:solidFill>
            <a:srgbClr val="336699"/>
          </a:solidFill>
        </p:spPr>
        <p:txBody>
          <a:bodyPr wrap="square" lIns="0" tIns="0" rIns="0" bIns="0" rtlCol="0"/>
          <a:lstStyle/>
          <a:p/>
        </p:txBody>
      </p:sp>
      <p:sp>
        <p:nvSpPr>
          <p:cNvPr id="17" name="bk object 17"/>
          <p:cNvSpPr/>
          <p:nvPr userDrawn="1"/>
        </p:nvSpPr>
        <p:spPr>
          <a:xfrm>
            <a:off x="814920" y="2023998"/>
            <a:ext cx="10611485" cy="0"/>
          </a:xfrm>
          <a:custGeom>
            <a:avLst/>
            <a:gdLst/>
            <a:ahLst/>
            <a:cxnLst/>
            <a:rect l="l" t="t" r="r" b="b"/>
            <a:pathLst>
              <a:path w="10611485">
                <a:moveTo>
                  <a:pt x="0" y="0"/>
                </a:moveTo>
                <a:lnTo>
                  <a:pt x="10610888" y="0"/>
                </a:lnTo>
              </a:path>
            </a:pathLst>
          </a:custGeom>
          <a:ln w="9525">
            <a:solidFill>
              <a:srgbClr val="336699"/>
            </a:solidFill>
          </a:ln>
        </p:spPr>
        <p:txBody>
          <a:bodyPr wrap="square" lIns="0" tIns="0" rIns="0" bIns="0" rtlCol="0"/>
          <a:lstStyle/>
          <a:p/>
        </p:txBody>
      </p:sp>
      <p:sp>
        <p:nvSpPr>
          <p:cNvPr id="18" name="bk object 18"/>
          <p:cNvSpPr/>
          <p:nvPr userDrawn="1"/>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56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200" b="0" i="0">
                <a:solidFill>
                  <a:srgbClr val="003366"/>
                </a:solidFill>
                <a:latin typeface="Verdana" panose="020B0604030504040204"/>
                <a:cs typeface="Verdana" panose="020B0604030504040204"/>
              </a:defRPr>
            </a:lvl1pPr>
          </a:lstStyle>
          <a:p>
            <a:pPr marL="25400">
              <a:lnSpc>
                <a:spcPct val="100000"/>
              </a:lnSpc>
              <a:spcBef>
                <a:spcPts val="680"/>
              </a:spcBef>
            </a:pPr>
            <a:fld id="{81D60167-4931-47E6-BA6A-407CBD079E47}" type="slidenum">
              <a:rPr dirty="0"/>
            </a:fld>
            <a:endParaRPr dirty="0"/>
          </a:p>
        </p:txBody>
      </p:sp>
      <p:sp>
        <p:nvSpPr>
          <p:cNvPr id="8" name="文本框 7"/>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814920" y="2024061"/>
            <a:ext cx="6207760" cy="109855"/>
          </a:xfrm>
          <a:custGeom>
            <a:avLst/>
            <a:gdLst/>
            <a:ahLst/>
            <a:cxnLst/>
            <a:rect l="l" t="t" r="r" b="b"/>
            <a:pathLst>
              <a:path w="6207759" h="109855">
                <a:moveTo>
                  <a:pt x="0" y="109538"/>
                </a:moveTo>
                <a:lnTo>
                  <a:pt x="6207379" y="109538"/>
                </a:lnTo>
                <a:lnTo>
                  <a:pt x="6207379" y="0"/>
                </a:lnTo>
                <a:lnTo>
                  <a:pt x="0" y="0"/>
                </a:lnTo>
                <a:lnTo>
                  <a:pt x="0" y="109538"/>
                </a:lnTo>
                <a:close/>
              </a:path>
            </a:pathLst>
          </a:custGeom>
          <a:solidFill>
            <a:srgbClr val="336699"/>
          </a:solidFill>
        </p:spPr>
        <p:txBody>
          <a:bodyPr wrap="square" lIns="0" tIns="0" rIns="0" bIns="0" rtlCol="0"/>
          <a:lstStyle/>
          <a:p/>
        </p:txBody>
      </p:sp>
      <p:sp>
        <p:nvSpPr>
          <p:cNvPr id="17" name="bk object 17"/>
          <p:cNvSpPr/>
          <p:nvPr userDrawn="1"/>
        </p:nvSpPr>
        <p:spPr>
          <a:xfrm>
            <a:off x="814920" y="2023998"/>
            <a:ext cx="10611485" cy="0"/>
          </a:xfrm>
          <a:custGeom>
            <a:avLst/>
            <a:gdLst/>
            <a:ahLst/>
            <a:cxnLst/>
            <a:rect l="l" t="t" r="r" b="b"/>
            <a:pathLst>
              <a:path w="10611485">
                <a:moveTo>
                  <a:pt x="0" y="0"/>
                </a:moveTo>
                <a:lnTo>
                  <a:pt x="10610888" y="0"/>
                </a:lnTo>
              </a:path>
            </a:pathLst>
          </a:custGeom>
          <a:ln w="9525">
            <a:solidFill>
              <a:srgbClr val="336699"/>
            </a:solidFill>
          </a:ln>
        </p:spPr>
        <p:txBody>
          <a:bodyPr wrap="square" lIns="0" tIns="0" rIns="0" bIns="0" rtlCol="0"/>
          <a:lstStyle/>
          <a:p/>
        </p:txBody>
      </p:sp>
      <p:sp>
        <p:nvSpPr>
          <p:cNvPr id="18" name="bk object 18"/>
          <p:cNvSpPr/>
          <p:nvPr userDrawn="1"/>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200" b="0" i="0">
                <a:solidFill>
                  <a:srgbClr val="003366"/>
                </a:solidFill>
                <a:latin typeface="Verdana" panose="020B0604030504040204"/>
                <a:cs typeface="Verdana" panose="020B0604030504040204"/>
              </a:defRPr>
            </a:lvl1pPr>
          </a:lstStyle>
          <a:p>
            <a:pPr marL="25400">
              <a:lnSpc>
                <a:spcPct val="100000"/>
              </a:lnSpc>
              <a:spcBef>
                <a:spcPts val="680"/>
              </a:spcBef>
            </a:pPr>
            <a:fld id="{81D60167-4931-47E6-BA6A-407CBD079E47}" type="slidenum">
              <a:rPr dirty="0"/>
            </a:fld>
            <a:endParaRPr dirty="0"/>
          </a:p>
        </p:txBody>
      </p:sp>
      <p:sp>
        <p:nvSpPr>
          <p:cNvPr id="8" name="文本框 7"/>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4920" y="2024061"/>
            <a:ext cx="6207760" cy="109855"/>
          </a:xfrm>
          <a:custGeom>
            <a:avLst/>
            <a:gdLst/>
            <a:ahLst/>
            <a:cxnLst/>
            <a:rect l="l" t="t" r="r" b="b"/>
            <a:pathLst>
              <a:path w="6207759" h="109855">
                <a:moveTo>
                  <a:pt x="0" y="109538"/>
                </a:moveTo>
                <a:lnTo>
                  <a:pt x="6207379" y="109538"/>
                </a:lnTo>
                <a:lnTo>
                  <a:pt x="6207379" y="0"/>
                </a:lnTo>
                <a:lnTo>
                  <a:pt x="0" y="0"/>
                </a:lnTo>
                <a:lnTo>
                  <a:pt x="0" y="109538"/>
                </a:lnTo>
                <a:close/>
              </a:path>
            </a:pathLst>
          </a:custGeom>
          <a:solidFill>
            <a:srgbClr val="336699"/>
          </a:solidFill>
        </p:spPr>
        <p:txBody>
          <a:bodyPr wrap="square" lIns="0" tIns="0" rIns="0" bIns="0" rtlCol="0"/>
          <a:lstStyle/>
          <a:p/>
        </p:txBody>
      </p:sp>
      <p:sp>
        <p:nvSpPr>
          <p:cNvPr id="17" name="bk object 17"/>
          <p:cNvSpPr/>
          <p:nvPr/>
        </p:nvSpPr>
        <p:spPr>
          <a:xfrm>
            <a:off x="814920" y="2023998"/>
            <a:ext cx="10611485" cy="0"/>
          </a:xfrm>
          <a:custGeom>
            <a:avLst/>
            <a:gdLst/>
            <a:ahLst/>
            <a:cxnLst/>
            <a:rect l="l" t="t" r="r" b="b"/>
            <a:pathLst>
              <a:path w="10611485">
                <a:moveTo>
                  <a:pt x="0" y="0"/>
                </a:moveTo>
                <a:lnTo>
                  <a:pt x="10610888" y="0"/>
                </a:lnTo>
              </a:path>
            </a:pathLst>
          </a:custGeom>
          <a:ln w="9525">
            <a:solidFill>
              <a:srgbClr val="336699"/>
            </a:solidFill>
          </a:ln>
        </p:spPr>
        <p:txBody>
          <a:bodyPr wrap="square" lIns="0" tIns="0" rIns="0" bIns="0" rtlCol="0"/>
          <a:lstStyle/>
          <a:p/>
        </p:txBody>
      </p:sp>
      <p:sp>
        <p:nvSpPr>
          <p:cNvPr id="2" name="Holder 2"/>
          <p:cNvSpPr>
            <a:spLocks noGrp="1"/>
          </p:cNvSpPr>
          <p:nvPr>
            <p:ph type="title"/>
          </p:nvPr>
        </p:nvSpPr>
        <p:spPr>
          <a:xfrm>
            <a:off x="2981325" y="5138115"/>
            <a:ext cx="6229349" cy="880110"/>
          </a:xfrm>
          <a:prstGeom prst="rect">
            <a:avLst/>
          </a:prstGeom>
        </p:spPr>
        <p:txBody>
          <a:bodyPr wrap="square" lIns="0" tIns="0" rIns="0" bIns="0">
            <a:spAutoFit/>
          </a:bodyPr>
          <a:lstStyle>
            <a:lvl1pPr>
              <a:defRPr sz="56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2444877" y="2331161"/>
            <a:ext cx="7302245" cy="2771140"/>
          </a:xfrm>
          <a:prstGeom prst="rect">
            <a:avLst/>
          </a:prstGeom>
        </p:spPr>
        <p:txBody>
          <a:bodyPr wrap="square" lIns="0" tIns="0" rIns="0" bIns="0">
            <a:spAutoFit/>
          </a:bodyPr>
          <a:lstStyle>
            <a:lvl1pPr>
              <a:defRPr sz="2800" b="0" i="0">
                <a:solidFill>
                  <a:srgbClr val="2C568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9792461" y="6204401"/>
            <a:ext cx="405765" cy="283845"/>
          </a:xfrm>
          <a:prstGeom prst="rect">
            <a:avLst/>
          </a:prstGeom>
        </p:spPr>
        <p:txBody>
          <a:bodyPr wrap="square" lIns="0" tIns="0" rIns="0" bIns="0">
            <a:spAutoFit/>
          </a:bodyPr>
          <a:lstStyle>
            <a:lvl1pPr>
              <a:defRPr sz="1200" b="0" i="0">
                <a:solidFill>
                  <a:srgbClr val="003366"/>
                </a:solidFill>
                <a:latin typeface="Verdana" panose="020B0604030504040204"/>
                <a:cs typeface="Verdana" panose="020B0604030504040204"/>
              </a:defRPr>
            </a:lvl1pPr>
          </a:lstStyle>
          <a:p>
            <a:pPr marL="25400">
              <a:lnSpc>
                <a:spcPct val="100000"/>
              </a:lnSpc>
              <a:spcBef>
                <a:spcPts val="680"/>
              </a:spcBef>
            </a:pPr>
            <a:fld id="{81D60167-4931-47E6-BA6A-407CBD079E47}" type="slidenum">
              <a:rPr dirty="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2.png"/><Relationship Id="rId2" Type="http://schemas.openxmlformats.org/officeDocument/2006/relationships/image" Target="../media/image30.png"/><Relationship Id="rId13" Type="http://schemas.openxmlformats.org/officeDocument/2006/relationships/slideLayout" Target="../slideLayouts/slideLayout2.xml"/><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2.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3" Type="http://schemas.openxmlformats.org/officeDocument/2006/relationships/slideLayout" Target="../slideLayouts/slideLayout2.xml"/><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image" Target="../media/image4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52.png"/><Relationship Id="rId10" Type="http://schemas.openxmlformats.org/officeDocument/2006/relationships/slideLayout" Target="../slideLayouts/slideLayout2.xml"/><Relationship Id="rId1" Type="http://schemas.openxmlformats.org/officeDocument/2006/relationships/image" Target="../media/image5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5.png"/><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6.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png"/><Relationship Id="rId3"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image" Target="../media/image67.png"/></Relationships>
</file>

<file path=ppt/slides/_rels/slide29.xml.rels><?xml version="1.0" encoding="UTF-8" standalone="yes"?>
<Relationships xmlns="http://schemas.openxmlformats.org/package/2006/relationships"><Relationship Id="rId9" Type="http://schemas.openxmlformats.org/officeDocument/2006/relationships/image" Target="../media/image77.png"/><Relationship Id="rId8" Type="http://schemas.openxmlformats.org/officeDocument/2006/relationships/image" Target="../media/image76.png"/><Relationship Id="rId7" Type="http://schemas.openxmlformats.org/officeDocument/2006/relationships/image" Target="../media/image7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8" Type="http://schemas.openxmlformats.org/officeDocument/2006/relationships/slideLayout" Target="../slideLayouts/slideLayout2.xml"/><Relationship Id="rId17" Type="http://schemas.openxmlformats.org/officeDocument/2006/relationships/image" Target="../media/image83.png"/><Relationship Id="rId16" Type="http://schemas.openxmlformats.org/officeDocument/2006/relationships/image" Target="../media/image82.png"/><Relationship Id="rId15" Type="http://schemas.openxmlformats.org/officeDocument/2006/relationships/image" Target="../media/image81.png"/><Relationship Id="rId14" Type="http://schemas.openxmlformats.org/officeDocument/2006/relationships/image" Target="../media/image80.png"/><Relationship Id="rId13" Type="http://schemas.openxmlformats.org/officeDocument/2006/relationships/image" Target="../media/image79.png"/><Relationship Id="rId12" Type="http://schemas.openxmlformats.org/officeDocument/2006/relationships/image" Target="../media/image2.png"/><Relationship Id="rId11" Type="http://schemas.openxmlformats.org/officeDocument/2006/relationships/image" Target="../media/image66.png"/><Relationship Id="rId10" Type="http://schemas.openxmlformats.org/officeDocument/2006/relationships/image" Target="../media/image78.png"/><Relationship Id="rId1" Type="http://schemas.openxmlformats.org/officeDocument/2006/relationships/image" Target="../media/image69.png"/></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6.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6.png"/><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6.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8.jpeg"/><Relationship Id="rId2" Type="http://schemas.openxmlformats.org/officeDocument/2006/relationships/image" Target="../media/image2.png"/><Relationship Id="rId1" Type="http://schemas.openxmlformats.org/officeDocument/2006/relationships/image" Target="../media/image66.png"/></Relationships>
</file>

<file path=ppt/slides/_rels/slide36.xml.rels><?xml version="1.0" encoding="UTF-8" standalone="yes"?>
<Relationships xmlns="http://schemas.openxmlformats.org/package/2006/relationships"><Relationship Id="rId9" Type="http://schemas.openxmlformats.org/officeDocument/2006/relationships/image" Target="../media/image94.png"/><Relationship Id="rId8" Type="http://schemas.openxmlformats.org/officeDocument/2006/relationships/image" Target="../media/image93.png"/><Relationship Id="rId7" Type="http://schemas.openxmlformats.org/officeDocument/2006/relationships/image" Target="../media/image92.png"/><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2.png"/><Relationship Id="rId14" Type="http://schemas.openxmlformats.org/officeDocument/2006/relationships/slideLayout" Target="../slideLayouts/slideLayout2.xml"/><Relationship Id="rId13" Type="http://schemas.openxmlformats.org/officeDocument/2006/relationships/image" Target="../media/image98.png"/><Relationship Id="rId12" Type="http://schemas.openxmlformats.org/officeDocument/2006/relationships/image" Target="../media/image97.png"/><Relationship Id="rId11" Type="http://schemas.openxmlformats.org/officeDocument/2006/relationships/image" Target="../media/image96.png"/><Relationship Id="rId10" Type="http://schemas.openxmlformats.org/officeDocument/2006/relationships/image" Target="../media/image95.png"/><Relationship Id="rId1" Type="http://schemas.openxmlformats.org/officeDocument/2006/relationships/image" Target="../media/image8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9.jpeg"/><Relationship Id="rId2" Type="http://schemas.openxmlformats.org/officeDocument/2006/relationships/image" Target="../media/image2.png"/><Relationship Id="rId1" Type="http://schemas.openxmlformats.org/officeDocument/2006/relationships/image" Target="../media/image66.png"/></Relationships>
</file>

<file path=ppt/slides/_rels/slide38.xml.rels><?xml version="1.0" encoding="UTF-8" standalone="yes"?>
<Relationships xmlns="http://schemas.openxmlformats.org/package/2006/relationships"><Relationship Id="rId9" Type="http://schemas.openxmlformats.org/officeDocument/2006/relationships/image" Target="../media/image107.png"/><Relationship Id="rId8" Type="http://schemas.openxmlformats.org/officeDocument/2006/relationships/image" Target="../media/image106.png"/><Relationship Id="rId7" Type="http://schemas.openxmlformats.org/officeDocument/2006/relationships/image" Target="../media/image105.png"/><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3" Type="http://schemas.openxmlformats.org/officeDocument/2006/relationships/image" Target="../media/image101.png"/><Relationship Id="rId2" Type="http://schemas.openxmlformats.org/officeDocument/2006/relationships/image" Target="../media/image2.png"/><Relationship Id="rId11" Type="http://schemas.openxmlformats.org/officeDocument/2006/relationships/slideLayout" Target="../slideLayouts/slideLayout3.xml"/><Relationship Id="rId10" Type="http://schemas.openxmlformats.org/officeDocument/2006/relationships/image" Target="../media/image108.png"/><Relationship Id="rId1" Type="http://schemas.openxmlformats.org/officeDocument/2006/relationships/image" Target="../media/image100.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image" Target="../media/image109.png"/></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13.png"/><Relationship Id="rId10" Type="http://schemas.openxmlformats.org/officeDocument/2006/relationships/slideLayout" Target="../slideLayouts/slideLayout2.xml"/><Relationship Id="rId1" Type="http://schemas.openxmlformats.org/officeDocument/2006/relationships/image" Target="../media/image12.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2.png"/><Relationship Id="rId2" Type="http://schemas.openxmlformats.org/officeDocument/2006/relationships/image" Target="../media/image111.png"/><Relationship Id="rId1" Type="http://schemas.openxmlformats.org/officeDocument/2006/relationships/image" Target="../media/image110.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 Id="rId3" Type="http://schemas.openxmlformats.org/officeDocument/2006/relationships/image" Target="../media/image2.png"/><Relationship Id="rId2" Type="http://schemas.openxmlformats.org/officeDocument/2006/relationships/image" Target="../media/image111.png"/><Relationship Id="rId1" Type="http://schemas.openxmlformats.org/officeDocument/2006/relationships/image" Target="../media/image110.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11.png"/><Relationship Id="rId1" Type="http://schemas.openxmlformats.org/officeDocument/2006/relationships/image" Target="../media/image110.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16.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9.png"/><Relationship Id="rId3" Type="http://schemas.openxmlformats.org/officeDocument/2006/relationships/image" Target="../media/image2.png"/><Relationship Id="rId2" Type="http://schemas.openxmlformats.org/officeDocument/2006/relationships/image" Target="../media/image118.png"/><Relationship Id="rId1" Type="http://schemas.openxmlformats.org/officeDocument/2006/relationships/image" Target="../media/image117.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18.png"/><Relationship Id="rId1" Type="http://schemas.openxmlformats.org/officeDocument/2006/relationships/image" Target="../media/image117.png"/></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3.png"/><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3" Type="http://schemas.openxmlformats.org/officeDocument/2006/relationships/image" Target="../media/image2.png"/><Relationship Id="rId2" Type="http://schemas.openxmlformats.org/officeDocument/2006/relationships/image" Target="../media/image118.png"/><Relationship Id="rId1" Type="http://schemas.openxmlformats.org/officeDocument/2006/relationships/image" Target="../media/image117.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18.png"/><Relationship Id="rId1" Type="http://schemas.openxmlformats.org/officeDocument/2006/relationships/image" Target="../media/image117.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18.png"/><Relationship Id="rId1" Type="http://schemas.openxmlformats.org/officeDocument/2006/relationships/image" Target="../media/image1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7.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914400" y="3751261"/>
            <a:ext cx="6404610" cy="109855"/>
          </a:xfrm>
          <a:custGeom>
            <a:avLst/>
            <a:gdLst/>
            <a:ahLst/>
            <a:cxnLst/>
            <a:rect l="l" t="t" r="r" b="b"/>
            <a:pathLst>
              <a:path w="6404609" h="109854">
                <a:moveTo>
                  <a:pt x="0" y="109538"/>
                </a:moveTo>
                <a:lnTo>
                  <a:pt x="6404483" y="109538"/>
                </a:lnTo>
                <a:lnTo>
                  <a:pt x="6404483" y="0"/>
                </a:lnTo>
                <a:lnTo>
                  <a:pt x="0" y="0"/>
                </a:lnTo>
                <a:lnTo>
                  <a:pt x="0" y="109538"/>
                </a:lnTo>
                <a:close/>
              </a:path>
            </a:pathLst>
          </a:custGeom>
          <a:solidFill>
            <a:srgbClr val="336699"/>
          </a:solidFill>
        </p:spPr>
        <p:txBody>
          <a:bodyPr wrap="square" lIns="0" tIns="0" rIns="0" bIns="0" rtlCol="0"/>
          <a:lstStyle/>
          <a:p/>
        </p:txBody>
      </p:sp>
      <p:sp>
        <p:nvSpPr>
          <p:cNvPr id="5" name="object 5"/>
          <p:cNvSpPr/>
          <p:nvPr/>
        </p:nvSpPr>
        <p:spPr>
          <a:xfrm>
            <a:off x="914400" y="3751198"/>
            <a:ext cx="10363200" cy="635"/>
          </a:xfrm>
          <a:custGeom>
            <a:avLst/>
            <a:gdLst/>
            <a:ahLst/>
            <a:cxnLst/>
            <a:rect l="l" t="t" r="r" b="b"/>
            <a:pathLst>
              <a:path w="10363200" h="635">
                <a:moveTo>
                  <a:pt x="0" y="0"/>
                </a:moveTo>
                <a:lnTo>
                  <a:pt x="10363200" y="126"/>
                </a:lnTo>
              </a:path>
            </a:pathLst>
          </a:custGeom>
          <a:ln w="9525">
            <a:solidFill>
              <a:srgbClr val="336699"/>
            </a:solidFill>
          </a:ln>
        </p:spPr>
        <p:txBody>
          <a:bodyPr wrap="square" lIns="0" tIns="0" rIns="0" bIns="0" rtlCol="0"/>
          <a:lstStyle/>
          <a:p/>
        </p:txBody>
      </p:sp>
      <p:sp>
        <p:nvSpPr>
          <p:cNvPr id="7" name="object 7"/>
          <p:cNvSpPr txBox="1">
            <a:spLocks noGrp="1"/>
          </p:cNvSpPr>
          <p:nvPr>
            <p:ph type="title"/>
          </p:nvPr>
        </p:nvSpPr>
        <p:spPr>
          <a:xfrm>
            <a:off x="2895345" y="2524505"/>
            <a:ext cx="6248400" cy="704215"/>
          </a:xfrm>
          <a:prstGeom prst="rect">
            <a:avLst/>
          </a:prstGeom>
        </p:spPr>
        <p:txBody>
          <a:bodyPr vert="horz" wrap="square" lIns="0" tIns="12700" rIns="0" bIns="0" rtlCol="0">
            <a:spAutoFit/>
          </a:bodyPr>
          <a:lstStyle/>
          <a:p>
            <a:pPr marL="12700">
              <a:lnSpc>
                <a:spcPct val="100000"/>
              </a:lnSpc>
              <a:spcBef>
                <a:spcPts val="100"/>
              </a:spcBef>
            </a:pPr>
            <a:r>
              <a:rPr sz="4450" b="0" dirty="0">
                <a:solidFill>
                  <a:srgbClr val="000000"/>
                </a:solidFill>
                <a:latin typeface="黑体" panose="02010609060101010101" charset="-122"/>
                <a:cs typeface="黑体" panose="02010609060101010101" charset="-122"/>
              </a:rPr>
              <a:t>预算执行基础理论与实务</a:t>
            </a:r>
            <a:endParaRPr sz="4450">
              <a:latin typeface="黑体" panose="02010609060101010101" charset="-122"/>
              <a:cs typeface="黑体" panose="02010609060101010101" charset="-122"/>
            </a:endParaRPr>
          </a:p>
        </p:txBody>
      </p:sp>
      <p:sp>
        <p:nvSpPr>
          <p:cNvPr id="8" name="object 8"/>
          <p:cNvSpPr txBox="1"/>
          <p:nvPr/>
        </p:nvSpPr>
        <p:spPr>
          <a:xfrm>
            <a:off x="3601720" y="4414520"/>
            <a:ext cx="4474210" cy="842645"/>
          </a:xfrm>
          <a:prstGeom prst="rect">
            <a:avLst/>
          </a:prstGeom>
        </p:spPr>
        <p:txBody>
          <a:bodyPr vert="horz" wrap="square" lIns="0" tIns="88900" rIns="0" bIns="0" rtlCol="0">
            <a:spAutoFit/>
          </a:bodyPr>
          <a:lstStyle/>
          <a:p>
            <a:pPr algn="ctr">
              <a:lnSpc>
                <a:spcPct val="100000"/>
              </a:lnSpc>
              <a:spcBef>
                <a:spcPts val="700"/>
              </a:spcBef>
            </a:pPr>
            <a:r>
              <a:rPr lang="zh-CN" sz="2200">
                <a:latin typeface="等线" panose="02010600030101010101" charset="-122"/>
                <a:cs typeface="等线" panose="02010600030101010101" charset="-122"/>
              </a:rPr>
              <a:t>李玲</a:t>
            </a:r>
            <a:endParaRPr sz="2200">
              <a:latin typeface="等线" panose="02010600030101010101" charset="-122"/>
              <a:cs typeface="等线" panose="02010600030101010101" charset="-122"/>
            </a:endParaRPr>
          </a:p>
          <a:p>
            <a:pPr algn="ctr">
              <a:lnSpc>
                <a:spcPct val="100000"/>
              </a:lnSpc>
              <a:spcBef>
                <a:spcPts val="600"/>
              </a:spcBef>
            </a:pPr>
            <a:r>
              <a:rPr sz="2200" b="1" spc="-5" dirty="0">
                <a:solidFill>
                  <a:srgbClr val="003366"/>
                </a:solidFill>
                <a:latin typeface="等线" panose="02010600030101010101" charset="-122"/>
                <a:cs typeface="等线" panose="02010600030101010101" charset="-122"/>
              </a:rPr>
              <a:t>202</a:t>
            </a:r>
            <a:r>
              <a:rPr lang="en-US" sz="2200" b="1" spc="-5" dirty="0">
                <a:solidFill>
                  <a:srgbClr val="003366"/>
                </a:solidFill>
                <a:latin typeface="等线" panose="02010600030101010101" charset="-122"/>
                <a:cs typeface="等线" panose="02010600030101010101" charset="-122"/>
              </a:rPr>
              <a:t>1</a:t>
            </a:r>
            <a:r>
              <a:rPr sz="2200" b="1" spc="-5" dirty="0">
                <a:solidFill>
                  <a:srgbClr val="003366"/>
                </a:solidFill>
                <a:latin typeface="等线" panose="02010600030101010101" charset="-122"/>
                <a:cs typeface="等线" panose="02010600030101010101" charset="-122"/>
              </a:rPr>
              <a:t>年</a:t>
            </a:r>
            <a:r>
              <a:rPr lang="en-US" sz="2200" b="1" spc="-5" dirty="0">
                <a:solidFill>
                  <a:srgbClr val="003366"/>
                </a:solidFill>
                <a:latin typeface="等线" panose="02010600030101010101" charset="-122"/>
                <a:cs typeface="等线" panose="02010600030101010101" charset="-122"/>
              </a:rPr>
              <a:t>5</a:t>
            </a:r>
            <a:r>
              <a:rPr sz="2200" b="1" spc="-10" dirty="0">
                <a:solidFill>
                  <a:srgbClr val="003366"/>
                </a:solidFill>
                <a:latin typeface="等线" panose="02010600030101010101" charset="-122"/>
                <a:cs typeface="等线" panose="02010600030101010101" charset="-122"/>
              </a:rPr>
              <a:t>月</a:t>
            </a:r>
            <a:r>
              <a:rPr lang="en-US" sz="2200" b="1" spc="-10" dirty="0">
                <a:solidFill>
                  <a:srgbClr val="003366"/>
                </a:solidFill>
                <a:latin typeface="等线" panose="02010600030101010101" charset="-122"/>
                <a:cs typeface="等线" panose="02010600030101010101" charset="-122"/>
              </a:rPr>
              <a:t>7</a:t>
            </a:r>
            <a:r>
              <a:rPr sz="2200" b="1" spc="-5" dirty="0">
                <a:solidFill>
                  <a:srgbClr val="003366"/>
                </a:solidFill>
                <a:latin typeface="等线" panose="02010600030101010101" charset="-122"/>
                <a:cs typeface="等线" panose="02010600030101010101" charset="-122"/>
              </a:rPr>
              <a:t>日</a:t>
            </a:r>
            <a:endParaRPr sz="2200">
              <a:latin typeface="等线" panose="02010600030101010101" charset="-122"/>
              <a:cs typeface="等线" panose="02010600030101010101" charset="-122"/>
            </a:endParaRPr>
          </a:p>
        </p:txBody>
      </p:sp>
      <p:sp>
        <p:nvSpPr>
          <p:cNvPr id="9" name="object 9"/>
          <p:cNvSpPr txBox="1"/>
          <p:nvPr/>
        </p:nvSpPr>
        <p:spPr>
          <a:xfrm>
            <a:off x="9827768" y="6281420"/>
            <a:ext cx="1225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3366"/>
                </a:solidFill>
                <a:latin typeface="Verdana" panose="020B0604030504040204"/>
                <a:cs typeface="Verdana" panose="020B0604030504040204"/>
              </a:rPr>
              <a:t>1</a:t>
            </a:r>
            <a:endParaRPr sz="1200">
              <a:latin typeface="Verdana" panose="020B0604030504040204"/>
              <a:cs typeface="Verdana" panose="020B0604030504040204"/>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8" name="object 8"/>
          <p:cNvSpPr txBox="1"/>
          <p:nvPr/>
        </p:nvSpPr>
        <p:spPr>
          <a:xfrm>
            <a:off x="4103370" y="2440000"/>
            <a:ext cx="428688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3366"/>
                </a:solidFill>
                <a:latin typeface="微软雅黑" panose="020B0503020204020204" charset="-122"/>
                <a:cs typeface="微软雅黑" panose="020B0503020204020204" charset="-122"/>
              </a:rPr>
              <a:t>预算指标直接控制资金支付</a:t>
            </a:r>
            <a:endParaRPr sz="2800">
              <a:latin typeface="微软雅黑" panose="020B0503020204020204" charset="-122"/>
              <a:cs typeface="微软雅黑" panose="020B0503020204020204" charset="-122"/>
            </a:endParaRPr>
          </a:p>
        </p:txBody>
      </p:sp>
      <p:sp>
        <p:nvSpPr>
          <p:cNvPr id="9" name="object 9"/>
          <p:cNvSpPr/>
          <p:nvPr/>
        </p:nvSpPr>
        <p:spPr>
          <a:xfrm>
            <a:off x="1242694" y="3581400"/>
            <a:ext cx="1061084" cy="367030"/>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1242694" y="3581400"/>
            <a:ext cx="1061085" cy="367030"/>
          </a:xfrm>
          <a:prstGeom prst="rect">
            <a:avLst/>
          </a:prstGeom>
          <a:ln w="9525">
            <a:solidFill>
              <a:srgbClr val="9FADBC"/>
            </a:solidFill>
          </a:ln>
        </p:spPr>
        <p:txBody>
          <a:bodyPr vert="horz" wrap="square" lIns="0" tIns="37465" rIns="0" bIns="0" rtlCol="0">
            <a:spAutoFit/>
          </a:bodyPr>
          <a:lstStyle/>
          <a:p>
            <a:pPr marL="45720">
              <a:lnSpc>
                <a:spcPct val="100000"/>
              </a:lnSpc>
              <a:spcBef>
                <a:spcPts val="295"/>
              </a:spcBef>
            </a:pPr>
            <a:r>
              <a:rPr sz="1800" dirty="0">
                <a:solidFill>
                  <a:srgbClr val="003366"/>
                </a:solidFill>
                <a:latin typeface="微软雅黑" panose="020B0503020204020204" charset="-122"/>
                <a:cs typeface="微软雅黑" panose="020B0503020204020204" charset="-122"/>
              </a:rPr>
              <a:t>预算指标</a:t>
            </a:r>
            <a:endParaRPr sz="1800">
              <a:latin typeface="微软雅黑" panose="020B0503020204020204" charset="-122"/>
              <a:cs typeface="微软雅黑" panose="020B0503020204020204" charset="-122"/>
            </a:endParaRPr>
          </a:p>
        </p:txBody>
      </p:sp>
      <p:sp>
        <p:nvSpPr>
          <p:cNvPr id="11" name="object 11"/>
          <p:cNvSpPr/>
          <p:nvPr/>
        </p:nvSpPr>
        <p:spPr>
          <a:xfrm>
            <a:off x="1242694" y="4513579"/>
            <a:ext cx="1061084" cy="367030"/>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1242694" y="4513579"/>
            <a:ext cx="1061085" cy="367030"/>
          </a:xfrm>
          <a:custGeom>
            <a:avLst/>
            <a:gdLst/>
            <a:ahLst/>
            <a:cxnLst/>
            <a:rect l="l" t="t" r="r" b="b"/>
            <a:pathLst>
              <a:path w="1061085"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13" name="object 13"/>
          <p:cNvSpPr txBox="1"/>
          <p:nvPr/>
        </p:nvSpPr>
        <p:spPr>
          <a:xfrm>
            <a:off x="1275969" y="453859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支付申请</a:t>
            </a:r>
            <a:endParaRPr sz="1800">
              <a:latin typeface="微软雅黑" panose="020B0503020204020204" charset="-122"/>
              <a:cs typeface="微软雅黑" panose="020B0503020204020204" charset="-122"/>
            </a:endParaRPr>
          </a:p>
        </p:txBody>
      </p:sp>
      <p:sp>
        <p:nvSpPr>
          <p:cNvPr id="14" name="object 14"/>
          <p:cNvSpPr/>
          <p:nvPr/>
        </p:nvSpPr>
        <p:spPr>
          <a:xfrm>
            <a:off x="4528820" y="4513579"/>
            <a:ext cx="1061085" cy="367030"/>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28820" y="4513579"/>
            <a:ext cx="1061085" cy="367030"/>
          </a:xfrm>
          <a:custGeom>
            <a:avLst/>
            <a:gdLst/>
            <a:ahLst/>
            <a:cxnLst/>
            <a:rect l="l" t="t" r="r" b="b"/>
            <a:pathLst>
              <a:path w="1061085" h="367029">
                <a:moveTo>
                  <a:pt x="0" y="367030"/>
                </a:moveTo>
                <a:lnTo>
                  <a:pt x="1061085" y="367030"/>
                </a:lnTo>
                <a:lnTo>
                  <a:pt x="1061085" y="0"/>
                </a:lnTo>
                <a:lnTo>
                  <a:pt x="0" y="0"/>
                </a:lnTo>
                <a:lnTo>
                  <a:pt x="0" y="367030"/>
                </a:lnTo>
                <a:close/>
              </a:path>
            </a:pathLst>
          </a:custGeom>
          <a:ln w="9525">
            <a:solidFill>
              <a:srgbClr val="9FADBC"/>
            </a:solidFill>
          </a:ln>
        </p:spPr>
        <p:txBody>
          <a:bodyPr wrap="square" lIns="0" tIns="0" rIns="0" bIns="0" rtlCol="0"/>
          <a:lstStyle/>
          <a:p/>
        </p:txBody>
      </p:sp>
      <p:sp>
        <p:nvSpPr>
          <p:cNvPr id="16" name="object 16"/>
          <p:cNvSpPr txBox="1"/>
          <p:nvPr/>
        </p:nvSpPr>
        <p:spPr>
          <a:xfrm>
            <a:off x="4562347" y="4538598"/>
            <a:ext cx="94106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系统校验</a:t>
            </a:r>
            <a:endParaRPr sz="1800">
              <a:latin typeface="微软雅黑" panose="020B0503020204020204" charset="-122"/>
              <a:cs typeface="微软雅黑" panose="020B0503020204020204" charset="-122"/>
            </a:endParaRPr>
          </a:p>
        </p:txBody>
      </p:sp>
      <p:sp>
        <p:nvSpPr>
          <p:cNvPr id="17" name="object 17"/>
          <p:cNvSpPr/>
          <p:nvPr/>
        </p:nvSpPr>
        <p:spPr>
          <a:xfrm>
            <a:off x="6202045" y="3582670"/>
            <a:ext cx="1061084" cy="367029"/>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6202045" y="3582670"/>
            <a:ext cx="1061085" cy="367030"/>
          </a:xfrm>
          <a:custGeom>
            <a:avLst/>
            <a:gdLst/>
            <a:ahLst/>
            <a:cxnLst/>
            <a:rect l="l" t="t" r="r" b="b"/>
            <a:pathLst>
              <a:path w="1061084" h="367029">
                <a:moveTo>
                  <a:pt x="0" y="367029"/>
                </a:moveTo>
                <a:lnTo>
                  <a:pt x="1061084" y="367029"/>
                </a:lnTo>
                <a:lnTo>
                  <a:pt x="1061084" y="0"/>
                </a:lnTo>
                <a:lnTo>
                  <a:pt x="0" y="0"/>
                </a:lnTo>
                <a:lnTo>
                  <a:pt x="0" y="367029"/>
                </a:lnTo>
                <a:close/>
              </a:path>
            </a:pathLst>
          </a:custGeom>
          <a:ln w="9525">
            <a:solidFill>
              <a:srgbClr val="9FADBC"/>
            </a:solidFill>
          </a:ln>
        </p:spPr>
        <p:txBody>
          <a:bodyPr wrap="square" lIns="0" tIns="0" rIns="0" bIns="0" rtlCol="0"/>
          <a:lstStyle/>
          <a:p/>
        </p:txBody>
      </p:sp>
      <p:sp>
        <p:nvSpPr>
          <p:cNvPr id="19" name="object 19"/>
          <p:cNvSpPr txBox="1"/>
          <p:nvPr/>
        </p:nvSpPr>
        <p:spPr>
          <a:xfrm>
            <a:off x="6235953" y="360743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支付资金</a:t>
            </a:r>
            <a:endParaRPr sz="1800">
              <a:latin typeface="微软雅黑" panose="020B0503020204020204" charset="-122"/>
              <a:cs typeface="微软雅黑" panose="020B0503020204020204" charset="-122"/>
            </a:endParaRPr>
          </a:p>
        </p:txBody>
      </p:sp>
      <p:sp>
        <p:nvSpPr>
          <p:cNvPr id="20" name="object 20"/>
          <p:cNvSpPr/>
          <p:nvPr/>
        </p:nvSpPr>
        <p:spPr>
          <a:xfrm>
            <a:off x="6202045" y="4513579"/>
            <a:ext cx="1061084" cy="367030"/>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6202045" y="4513579"/>
            <a:ext cx="1061085" cy="367030"/>
          </a:xfrm>
          <a:custGeom>
            <a:avLst/>
            <a:gdLst/>
            <a:ahLst/>
            <a:cxnLst/>
            <a:rect l="l" t="t" r="r" b="b"/>
            <a:pathLst>
              <a:path w="1061084"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22" name="object 22"/>
          <p:cNvSpPr txBox="1"/>
          <p:nvPr/>
        </p:nvSpPr>
        <p:spPr>
          <a:xfrm>
            <a:off x="6235953" y="453859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人工审核</a:t>
            </a:r>
            <a:endParaRPr sz="1800">
              <a:latin typeface="微软雅黑" panose="020B0503020204020204" charset="-122"/>
              <a:cs typeface="微软雅黑" panose="020B0503020204020204" charset="-122"/>
            </a:endParaRPr>
          </a:p>
        </p:txBody>
      </p:sp>
      <p:sp>
        <p:nvSpPr>
          <p:cNvPr id="23" name="object 23"/>
          <p:cNvSpPr/>
          <p:nvPr/>
        </p:nvSpPr>
        <p:spPr>
          <a:xfrm>
            <a:off x="6202045" y="5434965"/>
            <a:ext cx="1061084" cy="367030"/>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6202045" y="5434965"/>
            <a:ext cx="1061085" cy="367030"/>
          </a:xfrm>
          <a:custGeom>
            <a:avLst/>
            <a:gdLst/>
            <a:ahLst/>
            <a:cxnLst/>
            <a:rect l="l" t="t" r="r" b="b"/>
            <a:pathLst>
              <a:path w="1061084"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25" name="object 25"/>
          <p:cNvSpPr txBox="1"/>
          <p:nvPr/>
        </p:nvSpPr>
        <p:spPr>
          <a:xfrm>
            <a:off x="6235953" y="546028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退回单位</a:t>
            </a:r>
            <a:endParaRPr sz="1800">
              <a:latin typeface="微软雅黑" panose="020B0503020204020204" charset="-122"/>
              <a:cs typeface="微软雅黑" panose="020B0503020204020204" charset="-122"/>
            </a:endParaRPr>
          </a:p>
        </p:txBody>
      </p:sp>
      <p:sp>
        <p:nvSpPr>
          <p:cNvPr id="26" name="object 26"/>
          <p:cNvSpPr/>
          <p:nvPr/>
        </p:nvSpPr>
        <p:spPr>
          <a:xfrm>
            <a:off x="1606296" y="3928871"/>
            <a:ext cx="304800" cy="757427"/>
          </a:xfrm>
          <a:prstGeom prst="rect">
            <a:avLst/>
          </a:prstGeom>
          <a:blipFill>
            <a:blip r:embed="rId6" cstate="print"/>
            <a:stretch>
              <a:fillRect/>
            </a:stretch>
          </a:blipFill>
        </p:spPr>
        <p:txBody>
          <a:bodyPr wrap="square" lIns="0" tIns="0" rIns="0" bIns="0" rtlCol="0"/>
          <a:lstStyle/>
          <a:p/>
        </p:txBody>
      </p:sp>
      <p:sp>
        <p:nvSpPr>
          <p:cNvPr id="27" name="object 27"/>
          <p:cNvSpPr/>
          <p:nvPr/>
        </p:nvSpPr>
        <p:spPr>
          <a:xfrm>
            <a:off x="1700022" y="3948429"/>
            <a:ext cx="118110" cy="565150"/>
          </a:xfrm>
          <a:custGeom>
            <a:avLst/>
            <a:gdLst/>
            <a:ahLst/>
            <a:cxnLst/>
            <a:rect l="l" t="t" r="r" b="b"/>
            <a:pathLst>
              <a:path w="118110" h="565150">
                <a:moveTo>
                  <a:pt x="14096" y="449326"/>
                </a:moveTo>
                <a:lnTo>
                  <a:pt x="8127" y="452882"/>
                </a:lnTo>
                <a:lnTo>
                  <a:pt x="2031" y="456311"/>
                </a:lnTo>
                <a:lnTo>
                  <a:pt x="0" y="464185"/>
                </a:lnTo>
                <a:lnTo>
                  <a:pt x="3555" y="470154"/>
                </a:lnTo>
                <a:lnTo>
                  <a:pt x="58927" y="565150"/>
                </a:lnTo>
                <a:lnTo>
                  <a:pt x="73585" y="540004"/>
                </a:lnTo>
                <a:lnTo>
                  <a:pt x="46227" y="540004"/>
                </a:lnTo>
                <a:lnTo>
                  <a:pt x="46227" y="493159"/>
                </a:lnTo>
                <a:lnTo>
                  <a:pt x="25400" y="457454"/>
                </a:lnTo>
                <a:lnTo>
                  <a:pt x="21970" y="451358"/>
                </a:lnTo>
                <a:lnTo>
                  <a:pt x="14096" y="449326"/>
                </a:lnTo>
                <a:close/>
              </a:path>
              <a:path w="118110" h="565150">
                <a:moveTo>
                  <a:pt x="46227" y="493159"/>
                </a:moveTo>
                <a:lnTo>
                  <a:pt x="46227" y="540004"/>
                </a:lnTo>
                <a:lnTo>
                  <a:pt x="71627" y="540004"/>
                </a:lnTo>
                <a:lnTo>
                  <a:pt x="71627" y="533654"/>
                </a:lnTo>
                <a:lnTo>
                  <a:pt x="48005" y="533654"/>
                </a:lnTo>
                <a:lnTo>
                  <a:pt x="58927" y="514930"/>
                </a:lnTo>
                <a:lnTo>
                  <a:pt x="46227" y="493159"/>
                </a:lnTo>
                <a:close/>
              </a:path>
              <a:path w="118110" h="565150">
                <a:moveTo>
                  <a:pt x="103758" y="449326"/>
                </a:moveTo>
                <a:lnTo>
                  <a:pt x="95884" y="451358"/>
                </a:lnTo>
                <a:lnTo>
                  <a:pt x="92455" y="457454"/>
                </a:lnTo>
                <a:lnTo>
                  <a:pt x="71627" y="493159"/>
                </a:lnTo>
                <a:lnTo>
                  <a:pt x="71627" y="540004"/>
                </a:lnTo>
                <a:lnTo>
                  <a:pt x="73585" y="540004"/>
                </a:lnTo>
                <a:lnTo>
                  <a:pt x="114300" y="470154"/>
                </a:lnTo>
                <a:lnTo>
                  <a:pt x="117855" y="464185"/>
                </a:lnTo>
                <a:lnTo>
                  <a:pt x="115823" y="456311"/>
                </a:lnTo>
                <a:lnTo>
                  <a:pt x="109727" y="452882"/>
                </a:lnTo>
                <a:lnTo>
                  <a:pt x="103758" y="449326"/>
                </a:lnTo>
                <a:close/>
              </a:path>
              <a:path w="118110" h="565150">
                <a:moveTo>
                  <a:pt x="58927" y="514930"/>
                </a:moveTo>
                <a:lnTo>
                  <a:pt x="48005" y="533654"/>
                </a:lnTo>
                <a:lnTo>
                  <a:pt x="69850" y="533654"/>
                </a:lnTo>
                <a:lnTo>
                  <a:pt x="58927" y="514930"/>
                </a:lnTo>
                <a:close/>
              </a:path>
              <a:path w="118110" h="565150">
                <a:moveTo>
                  <a:pt x="71627" y="493159"/>
                </a:moveTo>
                <a:lnTo>
                  <a:pt x="58927" y="514930"/>
                </a:lnTo>
                <a:lnTo>
                  <a:pt x="69850" y="533654"/>
                </a:lnTo>
                <a:lnTo>
                  <a:pt x="71627" y="533654"/>
                </a:lnTo>
                <a:lnTo>
                  <a:pt x="71627" y="493159"/>
                </a:lnTo>
                <a:close/>
              </a:path>
              <a:path w="118110" h="565150">
                <a:moveTo>
                  <a:pt x="71627" y="0"/>
                </a:moveTo>
                <a:lnTo>
                  <a:pt x="46227" y="0"/>
                </a:lnTo>
                <a:lnTo>
                  <a:pt x="46227" y="493159"/>
                </a:lnTo>
                <a:lnTo>
                  <a:pt x="58927" y="514930"/>
                </a:lnTo>
                <a:lnTo>
                  <a:pt x="71627" y="493159"/>
                </a:lnTo>
                <a:lnTo>
                  <a:pt x="71627" y="0"/>
                </a:lnTo>
                <a:close/>
              </a:path>
            </a:pathLst>
          </a:custGeom>
          <a:solidFill>
            <a:srgbClr val="A2B1C1"/>
          </a:solidFill>
        </p:spPr>
        <p:txBody>
          <a:bodyPr wrap="square" lIns="0" tIns="0" rIns="0" bIns="0" rtlCol="0"/>
          <a:lstStyle/>
          <a:p/>
        </p:txBody>
      </p:sp>
      <p:sp>
        <p:nvSpPr>
          <p:cNvPr id="28" name="object 28"/>
          <p:cNvSpPr/>
          <p:nvPr/>
        </p:nvSpPr>
        <p:spPr>
          <a:xfrm>
            <a:off x="2944495" y="4513579"/>
            <a:ext cx="1061084" cy="367030"/>
          </a:xfrm>
          <a:prstGeom prst="rect">
            <a:avLst/>
          </a:prstGeom>
          <a:blipFill>
            <a:blip r:embed="rId5" cstate="print"/>
            <a:stretch>
              <a:fillRect/>
            </a:stretch>
          </a:blipFill>
        </p:spPr>
        <p:txBody>
          <a:bodyPr wrap="square" lIns="0" tIns="0" rIns="0" bIns="0" rtlCol="0"/>
          <a:lstStyle/>
          <a:p/>
        </p:txBody>
      </p:sp>
      <p:sp>
        <p:nvSpPr>
          <p:cNvPr id="29" name="object 29"/>
          <p:cNvSpPr/>
          <p:nvPr/>
        </p:nvSpPr>
        <p:spPr>
          <a:xfrm>
            <a:off x="2944495" y="4513579"/>
            <a:ext cx="1061085" cy="367030"/>
          </a:xfrm>
          <a:custGeom>
            <a:avLst/>
            <a:gdLst/>
            <a:ahLst/>
            <a:cxnLst/>
            <a:rect l="l" t="t" r="r" b="b"/>
            <a:pathLst>
              <a:path w="1061085"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30" name="object 30"/>
          <p:cNvSpPr txBox="1"/>
          <p:nvPr/>
        </p:nvSpPr>
        <p:spPr>
          <a:xfrm>
            <a:off x="2978023" y="453859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报送财政</a:t>
            </a:r>
            <a:endParaRPr sz="1800">
              <a:latin typeface="微软雅黑" panose="020B0503020204020204" charset="-122"/>
              <a:cs typeface="微软雅黑" panose="020B0503020204020204" charset="-122"/>
            </a:endParaRPr>
          </a:p>
        </p:txBody>
      </p:sp>
      <p:sp>
        <p:nvSpPr>
          <p:cNvPr id="31" name="object 31"/>
          <p:cNvSpPr/>
          <p:nvPr/>
        </p:nvSpPr>
        <p:spPr>
          <a:xfrm>
            <a:off x="2249423" y="4564379"/>
            <a:ext cx="833627" cy="304800"/>
          </a:xfrm>
          <a:prstGeom prst="rect">
            <a:avLst/>
          </a:prstGeom>
          <a:blipFill>
            <a:blip r:embed="rId7" cstate="print"/>
            <a:stretch>
              <a:fillRect/>
            </a:stretch>
          </a:blipFill>
        </p:spPr>
        <p:txBody>
          <a:bodyPr wrap="square" lIns="0" tIns="0" rIns="0" bIns="0" rtlCol="0"/>
          <a:lstStyle/>
          <a:p/>
        </p:txBody>
      </p:sp>
      <p:sp>
        <p:nvSpPr>
          <p:cNvPr id="32" name="object 32"/>
          <p:cNvSpPr/>
          <p:nvPr/>
        </p:nvSpPr>
        <p:spPr>
          <a:xfrm>
            <a:off x="2289175" y="4638166"/>
            <a:ext cx="640715" cy="118110"/>
          </a:xfrm>
          <a:custGeom>
            <a:avLst/>
            <a:gdLst/>
            <a:ahLst/>
            <a:cxnLst/>
            <a:rect l="l" t="t" r="r" b="b"/>
            <a:pathLst>
              <a:path w="640714" h="118110">
                <a:moveTo>
                  <a:pt x="590495" y="58927"/>
                </a:moveTo>
                <a:lnTo>
                  <a:pt x="533019" y="92455"/>
                </a:lnTo>
                <a:lnTo>
                  <a:pt x="526923" y="95884"/>
                </a:lnTo>
                <a:lnTo>
                  <a:pt x="524891" y="103758"/>
                </a:lnTo>
                <a:lnTo>
                  <a:pt x="528447" y="109727"/>
                </a:lnTo>
                <a:lnTo>
                  <a:pt x="531876" y="115823"/>
                </a:lnTo>
                <a:lnTo>
                  <a:pt x="539750" y="117855"/>
                </a:lnTo>
                <a:lnTo>
                  <a:pt x="545719" y="114299"/>
                </a:lnTo>
                <a:lnTo>
                  <a:pt x="618926" y="71627"/>
                </a:lnTo>
                <a:lnTo>
                  <a:pt x="615569" y="71627"/>
                </a:lnTo>
                <a:lnTo>
                  <a:pt x="615569" y="69849"/>
                </a:lnTo>
                <a:lnTo>
                  <a:pt x="609219" y="69849"/>
                </a:lnTo>
                <a:lnTo>
                  <a:pt x="590495" y="58927"/>
                </a:lnTo>
                <a:close/>
              </a:path>
              <a:path w="640714" h="118110">
                <a:moveTo>
                  <a:pt x="568724" y="46227"/>
                </a:moveTo>
                <a:lnTo>
                  <a:pt x="0" y="46227"/>
                </a:lnTo>
                <a:lnTo>
                  <a:pt x="0" y="71627"/>
                </a:lnTo>
                <a:lnTo>
                  <a:pt x="568724" y="71627"/>
                </a:lnTo>
                <a:lnTo>
                  <a:pt x="590495" y="58927"/>
                </a:lnTo>
                <a:lnTo>
                  <a:pt x="568724" y="46227"/>
                </a:lnTo>
                <a:close/>
              </a:path>
              <a:path w="640714" h="118110">
                <a:moveTo>
                  <a:pt x="618926" y="46227"/>
                </a:moveTo>
                <a:lnTo>
                  <a:pt x="615569" y="46227"/>
                </a:lnTo>
                <a:lnTo>
                  <a:pt x="615569" y="71627"/>
                </a:lnTo>
                <a:lnTo>
                  <a:pt x="618926" y="71627"/>
                </a:lnTo>
                <a:lnTo>
                  <a:pt x="640714" y="58927"/>
                </a:lnTo>
                <a:lnTo>
                  <a:pt x="618926" y="46227"/>
                </a:lnTo>
                <a:close/>
              </a:path>
              <a:path w="640714" h="118110">
                <a:moveTo>
                  <a:pt x="609219" y="48005"/>
                </a:moveTo>
                <a:lnTo>
                  <a:pt x="590495" y="58927"/>
                </a:lnTo>
                <a:lnTo>
                  <a:pt x="609219" y="69849"/>
                </a:lnTo>
                <a:lnTo>
                  <a:pt x="609219" y="48005"/>
                </a:lnTo>
                <a:close/>
              </a:path>
              <a:path w="640714" h="118110">
                <a:moveTo>
                  <a:pt x="615569" y="48005"/>
                </a:moveTo>
                <a:lnTo>
                  <a:pt x="609219" y="48005"/>
                </a:lnTo>
                <a:lnTo>
                  <a:pt x="609219" y="69849"/>
                </a:lnTo>
                <a:lnTo>
                  <a:pt x="615569" y="69849"/>
                </a:lnTo>
                <a:lnTo>
                  <a:pt x="615569" y="48005"/>
                </a:lnTo>
                <a:close/>
              </a:path>
              <a:path w="640714" h="118110">
                <a:moveTo>
                  <a:pt x="539750" y="0"/>
                </a:moveTo>
                <a:lnTo>
                  <a:pt x="531876" y="2031"/>
                </a:lnTo>
                <a:lnTo>
                  <a:pt x="528447" y="8127"/>
                </a:lnTo>
                <a:lnTo>
                  <a:pt x="524891" y="14096"/>
                </a:lnTo>
                <a:lnTo>
                  <a:pt x="526923" y="21970"/>
                </a:lnTo>
                <a:lnTo>
                  <a:pt x="533019" y="25399"/>
                </a:lnTo>
                <a:lnTo>
                  <a:pt x="590495" y="58927"/>
                </a:lnTo>
                <a:lnTo>
                  <a:pt x="609219" y="48005"/>
                </a:lnTo>
                <a:lnTo>
                  <a:pt x="615569" y="48005"/>
                </a:lnTo>
                <a:lnTo>
                  <a:pt x="615569" y="46227"/>
                </a:lnTo>
                <a:lnTo>
                  <a:pt x="618926" y="46227"/>
                </a:lnTo>
                <a:lnTo>
                  <a:pt x="545719" y="3555"/>
                </a:lnTo>
                <a:lnTo>
                  <a:pt x="539750" y="0"/>
                </a:lnTo>
                <a:close/>
              </a:path>
            </a:pathLst>
          </a:custGeom>
          <a:solidFill>
            <a:srgbClr val="A2B1C1"/>
          </a:solidFill>
        </p:spPr>
        <p:txBody>
          <a:bodyPr wrap="square" lIns="0" tIns="0" rIns="0" bIns="0" rtlCol="0"/>
          <a:lstStyle/>
          <a:p/>
        </p:txBody>
      </p:sp>
      <p:sp>
        <p:nvSpPr>
          <p:cNvPr id="33" name="object 33"/>
          <p:cNvSpPr/>
          <p:nvPr/>
        </p:nvSpPr>
        <p:spPr>
          <a:xfrm>
            <a:off x="3951732" y="4564379"/>
            <a:ext cx="714756" cy="304800"/>
          </a:xfrm>
          <a:prstGeom prst="rect">
            <a:avLst/>
          </a:prstGeom>
          <a:blipFill>
            <a:blip r:embed="rId8" cstate="print"/>
            <a:stretch>
              <a:fillRect/>
            </a:stretch>
          </a:blipFill>
        </p:spPr>
        <p:txBody>
          <a:bodyPr wrap="square" lIns="0" tIns="0" rIns="0" bIns="0" rtlCol="0"/>
          <a:lstStyle/>
          <a:p/>
        </p:txBody>
      </p:sp>
      <p:sp>
        <p:nvSpPr>
          <p:cNvPr id="34" name="object 34"/>
          <p:cNvSpPr/>
          <p:nvPr/>
        </p:nvSpPr>
        <p:spPr>
          <a:xfrm>
            <a:off x="3990975" y="4638166"/>
            <a:ext cx="523240" cy="118110"/>
          </a:xfrm>
          <a:custGeom>
            <a:avLst/>
            <a:gdLst/>
            <a:ahLst/>
            <a:cxnLst/>
            <a:rect l="l" t="t" r="r" b="b"/>
            <a:pathLst>
              <a:path w="523239" h="118110">
                <a:moveTo>
                  <a:pt x="473020" y="58927"/>
                </a:moveTo>
                <a:lnTo>
                  <a:pt x="415544" y="92455"/>
                </a:lnTo>
                <a:lnTo>
                  <a:pt x="409448" y="95884"/>
                </a:lnTo>
                <a:lnTo>
                  <a:pt x="407415" y="103758"/>
                </a:lnTo>
                <a:lnTo>
                  <a:pt x="410972" y="109727"/>
                </a:lnTo>
                <a:lnTo>
                  <a:pt x="414400" y="115823"/>
                </a:lnTo>
                <a:lnTo>
                  <a:pt x="422275" y="117855"/>
                </a:lnTo>
                <a:lnTo>
                  <a:pt x="428244" y="114299"/>
                </a:lnTo>
                <a:lnTo>
                  <a:pt x="501451" y="71627"/>
                </a:lnTo>
                <a:lnTo>
                  <a:pt x="498094" y="71627"/>
                </a:lnTo>
                <a:lnTo>
                  <a:pt x="498094" y="69849"/>
                </a:lnTo>
                <a:lnTo>
                  <a:pt x="491744" y="69849"/>
                </a:lnTo>
                <a:lnTo>
                  <a:pt x="473020" y="58927"/>
                </a:lnTo>
                <a:close/>
              </a:path>
              <a:path w="523239" h="118110">
                <a:moveTo>
                  <a:pt x="451249" y="46227"/>
                </a:moveTo>
                <a:lnTo>
                  <a:pt x="0" y="46227"/>
                </a:lnTo>
                <a:lnTo>
                  <a:pt x="0" y="71627"/>
                </a:lnTo>
                <a:lnTo>
                  <a:pt x="451249" y="71627"/>
                </a:lnTo>
                <a:lnTo>
                  <a:pt x="473020" y="58927"/>
                </a:lnTo>
                <a:lnTo>
                  <a:pt x="451249" y="46227"/>
                </a:lnTo>
                <a:close/>
              </a:path>
              <a:path w="523239" h="118110">
                <a:moveTo>
                  <a:pt x="501451" y="46227"/>
                </a:moveTo>
                <a:lnTo>
                  <a:pt x="498094" y="46227"/>
                </a:lnTo>
                <a:lnTo>
                  <a:pt x="498094" y="71627"/>
                </a:lnTo>
                <a:lnTo>
                  <a:pt x="501451" y="71627"/>
                </a:lnTo>
                <a:lnTo>
                  <a:pt x="523239" y="58927"/>
                </a:lnTo>
                <a:lnTo>
                  <a:pt x="501451" y="46227"/>
                </a:lnTo>
                <a:close/>
              </a:path>
              <a:path w="523239" h="118110">
                <a:moveTo>
                  <a:pt x="491744" y="48005"/>
                </a:moveTo>
                <a:lnTo>
                  <a:pt x="473020" y="58927"/>
                </a:lnTo>
                <a:lnTo>
                  <a:pt x="491744" y="69849"/>
                </a:lnTo>
                <a:lnTo>
                  <a:pt x="491744" y="48005"/>
                </a:lnTo>
                <a:close/>
              </a:path>
              <a:path w="523239" h="118110">
                <a:moveTo>
                  <a:pt x="498094" y="48005"/>
                </a:moveTo>
                <a:lnTo>
                  <a:pt x="491744" y="48005"/>
                </a:lnTo>
                <a:lnTo>
                  <a:pt x="491744" y="69849"/>
                </a:lnTo>
                <a:lnTo>
                  <a:pt x="498094" y="69849"/>
                </a:lnTo>
                <a:lnTo>
                  <a:pt x="498094" y="48005"/>
                </a:lnTo>
                <a:close/>
              </a:path>
              <a:path w="523239" h="118110">
                <a:moveTo>
                  <a:pt x="422275" y="0"/>
                </a:moveTo>
                <a:lnTo>
                  <a:pt x="414400" y="2031"/>
                </a:lnTo>
                <a:lnTo>
                  <a:pt x="410972" y="8127"/>
                </a:lnTo>
                <a:lnTo>
                  <a:pt x="407415" y="14096"/>
                </a:lnTo>
                <a:lnTo>
                  <a:pt x="409448" y="21970"/>
                </a:lnTo>
                <a:lnTo>
                  <a:pt x="415544" y="25399"/>
                </a:lnTo>
                <a:lnTo>
                  <a:pt x="473020" y="58927"/>
                </a:lnTo>
                <a:lnTo>
                  <a:pt x="491744" y="48005"/>
                </a:lnTo>
                <a:lnTo>
                  <a:pt x="498094" y="48005"/>
                </a:lnTo>
                <a:lnTo>
                  <a:pt x="498094" y="46227"/>
                </a:lnTo>
                <a:lnTo>
                  <a:pt x="501451" y="46227"/>
                </a:lnTo>
                <a:lnTo>
                  <a:pt x="428244" y="3555"/>
                </a:lnTo>
                <a:lnTo>
                  <a:pt x="422275" y="0"/>
                </a:lnTo>
                <a:close/>
              </a:path>
            </a:pathLst>
          </a:custGeom>
          <a:solidFill>
            <a:srgbClr val="A2B1C1"/>
          </a:solidFill>
        </p:spPr>
        <p:txBody>
          <a:bodyPr wrap="square" lIns="0" tIns="0" rIns="0" bIns="0" rtlCol="0"/>
          <a:lstStyle/>
          <a:p/>
        </p:txBody>
      </p:sp>
      <p:sp>
        <p:nvSpPr>
          <p:cNvPr id="35" name="object 35"/>
          <p:cNvSpPr/>
          <p:nvPr/>
        </p:nvSpPr>
        <p:spPr>
          <a:xfrm>
            <a:off x="5524500" y="3633215"/>
            <a:ext cx="815339" cy="1130808"/>
          </a:xfrm>
          <a:prstGeom prst="rect">
            <a:avLst/>
          </a:prstGeom>
          <a:blipFill>
            <a:blip r:embed="rId9" cstate="print"/>
            <a:stretch>
              <a:fillRect/>
            </a:stretch>
          </a:blipFill>
        </p:spPr>
        <p:txBody>
          <a:bodyPr wrap="square" lIns="0" tIns="0" rIns="0" bIns="0" rtlCol="0"/>
          <a:lstStyle/>
          <a:p/>
        </p:txBody>
      </p:sp>
      <p:sp>
        <p:nvSpPr>
          <p:cNvPr id="36" name="object 36"/>
          <p:cNvSpPr/>
          <p:nvPr/>
        </p:nvSpPr>
        <p:spPr>
          <a:xfrm>
            <a:off x="5564632" y="3766184"/>
            <a:ext cx="622935" cy="937894"/>
          </a:xfrm>
          <a:custGeom>
            <a:avLst/>
            <a:gdLst/>
            <a:ahLst/>
            <a:cxnLst/>
            <a:rect l="l" t="t" r="r" b="b"/>
            <a:pathLst>
              <a:path w="622935" h="937895">
                <a:moveTo>
                  <a:pt x="595101" y="42111"/>
                </a:moveTo>
                <a:lnTo>
                  <a:pt x="572549" y="53314"/>
                </a:lnTo>
                <a:lnTo>
                  <a:pt x="0" y="923925"/>
                </a:lnTo>
                <a:lnTo>
                  <a:pt x="21335" y="937894"/>
                </a:lnTo>
                <a:lnTo>
                  <a:pt x="593756" y="67296"/>
                </a:lnTo>
                <a:lnTo>
                  <a:pt x="595101" y="42111"/>
                </a:lnTo>
                <a:close/>
              </a:path>
              <a:path w="622935" h="937895">
                <a:moveTo>
                  <a:pt x="622064" y="13969"/>
                </a:moveTo>
                <a:lnTo>
                  <a:pt x="598423" y="13969"/>
                </a:lnTo>
                <a:lnTo>
                  <a:pt x="619632" y="27939"/>
                </a:lnTo>
                <a:lnTo>
                  <a:pt x="593756" y="67296"/>
                </a:lnTo>
                <a:lnTo>
                  <a:pt x="591184" y="115442"/>
                </a:lnTo>
                <a:lnTo>
                  <a:pt x="596518" y="121412"/>
                </a:lnTo>
                <a:lnTo>
                  <a:pt x="610615" y="122173"/>
                </a:lnTo>
                <a:lnTo>
                  <a:pt x="616584" y="116839"/>
                </a:lnTo>
                <a:lnTo>
                  <a:pt x="622064" y="13969"/>
                </a:lnTo>
                <a:close/>
              </a:path>
              <a:path w="622935" h="937895">
                <a:moveTo>
                  <a:pt x="622807" y="0"/>
                </a:moveTo>
                <a:lnTo>
                  <a:pt x="524382" y="48894"/>
                </a:lnTo>
                <a:lnTo>
                  <a:pt x="518032" y="51942"/>
                </a:lnTo>
                <a:lnTo>
                  <a:pt x="515492" y="59562"/>
                </a:lnTo>
                <a:lnTo>
                  <a:pt x="518667" y="65912"/>
                </a:lnTo>
                <a:lnTo>
                  <a:pt x="521715" y="72135"/>
                </a:lnTo>
                <a:lnTo>
                  <a:pt x="529335" y="74802"/>
                </a:lnTo>
                <a:lnTo>
                  <a:pt x="572549" y="53314"/>
                </a:lnTo>
                <a:lnTo>
                  <a:pt x="598423" y="13969"/>
                </a:lnTo>
                <a:lnTo>
                  <a:pt x="622064" y="13969"/>
                </a:lnTo>
                <a:lnTo>
                  <a:pt x="622807" y="0"/>
                </a:lnTo>
                <a:close/>
              </a:path>
              <a:path w="622935" h="937895">
                <a:moveTo>
                  <a:pt x="608064" y="20319"/>
                </a:moveTo>
                <a:lnTo>
                  <a:pt x="596264" y="20319"/>
                </a:lnTo>
                <a:lnTo>
                  <a:pt x="614679" y="32384"/>
                </a:lnTo>
                <a:lnTo>
                  <a:pt x="595101" y="42111"/>
                </a:lnTo>
                <a:lnTo>
                  <a:pt x="593756" y="67296"/>
                </a:lnTo>
                <a:lnTo>
                  <a:pt x="619632" y="27939"/>
                </a:lnTo>
                <a:lnTo>
                  <a:pt x="608064" y="20319"/>
                </a:lnTo>
                <a:close/>
              </a:path>
              <a:path w="622935" h="937895">
                <a:moveTo>
                  <a:pt x="598423" y="13969"/>
                </a:moveTo>
                <a:lnTo>
                  <a:pt x="572549" y="53314"/>
                </a:lnTo>
                <a:lnTo>
                  <a:pt x="595101" y="42111"/>
                </a:lnTo>
                <a:lnTo>
                  <a:pt x="596264" y="20319"/>
                </a:lnTo>
                <a:lnTo>
                  <a:pt x="608064" y="20319"/>
                </a:lnTo>
                <a:lnTo>
                  <a:pt x="598423" y="13969"/>
                </a:lnTo>
                <a:close/>
              </a:path>
              <a:path w="622935" h="937895">
                <a:moveTo>
                  <a:pt x="596264" y="20319"/>
                </a:moveTo>
                <a:lnTo>
                  <a:pt x="595101" y="42111"/>
                </a:lnTo>
                <a:lnTo>
                  <a:pt x="614679" y="32384"/>
                </a:lnTo>
                <a:lnTo>
                  <a:pt x="596264" y="20319"/>
                </a:lnTo>
                <a:close/>
              </a:path>
            </a:pathLst>
          </a:custGeom>
          <a:solidFill>
            <a:srgbClr val="A2B1C1"/>
          </a:solidFill>
        </p:spPr>
        <p:txBody>
          <a:bodyPr wrap="square" lIns="0" tIns="0" rIns="0" bIns="0" rtlCol="0"/>
          <a:lstStyle/>
          <a:p/>
        </p:txBody>
      </p:sp>
      <p:sp>
        <p:nvSpPr>
          <p:cNvPr id="37" name="object 37"/>
          <p:cNvSpPr/>
          <p:nvPr/>
        </p:nvSpPr>
        <p:spPr>
          <a:xfrm>
            <a:off x="5527547" y="4564379"/>
            <a:ext cx="812291" cy="304800"/>
          </a:xfrm>
          <a:prstGeom prst="rect">
            <a:avLst/>
          </a:prstGeom>
          <a:blipFill>
            <a:blip r:embed="rId10" cstate="print"/>
            <a:stretch>
              <a:fillRect/>
            </a:stretch>
          </a:blipFill>
        </p:spPr>
        <p:txBody>
          <a:bodyPr wrap="square" lIns="0" tIns="0" rIns="0" bIns="0" rtlCol="0"/>
          <a:lstStyle/>
          <a:p/>
        </p:txBody>
      </p:sp>
      <p:sp>
        <p:nvSpPr>
          <p:cNvPr id="38" name="object 38"/>
          <p:cNvSpPr/>
          <p:nvPr/>
        </p:nvSpPr>
        <p:spPr>
          <a:xfrm>
            <a:off x="5567045" y="4638421"/>
            <a:ext cx="620395" cy="118110"/>
          </a:xfrm>
          <a:custGeom>
            <a:avLst/>
            <a:gdLst/>
            <a:ahLst/>
            <a:cxnLst/>
            <a:rect l="l" t="t" r="r" b="b"/>
            <a:pathLst>
              <a:path w="620395" h="118110">
                <a:moveTo>
                  <a:pt x="598696" y="46100"/>
                </a:moveTo>
                <a:lnTo>
                  <a:pt x="595249" y="46100"/>
                </a:lnTo>
                <a:lnTo>
                  <a:pt x="595249" y="71500"/>
                </a:lnTo>
                <a:lnTo>
                  <a:pt x="548118" y="71641"/>
                </a:lnTo>
                <a:lnTo>
                  <a:pt x="506729" y="96011"/>
                </a:lnTo>
                <a:lnTo>
                  <a:pt x="504697" y="103758"/>
                </a:lnTo>
                <a:lnTo>
                  <a:pt x="511809" y="115950"/>
                </a:lnTo>
                <a:lnTo>
                  <a:pt x="519556" y="117982"/>
                </a:lnTo>
                <a:lnTo>
                  <a:pt x="620394" y="58673"/>
                </a:lnTo>
                <a:lnTo>
                  <a:pt x="598696" y="46100"/>
                </a:lnTo>
                <a:close/>
              </a:path>
              <a:path w="620395" h="118110">
                <a:moveTo>
                  <a:pt x="548345" y="46241"/>
                </a:moveTo>
                <a:lnTo>
                  <a:pt x="0" y="47878"/>
                </a:lnTo>
                <a:lnTo>
                  <a:pt x="0" y="73278"/>
                </a:lnTo>
                <a:lnTo>
                  <a:pt x="548118" y="71641"/>
                </a:lnTo>
                <a:lnTo>
                  <a:pt x="570002" y="58781"/>
                </a:lnTo>
                <a:lnTo>
                  <a:pt x="548345" y="46241"/>
                </a:lnTo>
                <a:close/>
              </a:path>
              <a:path w="620395" h="118110">
                <a:moveTo>
                  <a:pt x="570002" y="58781"/>
                </a:moveTo>
                <a:lnTo>
                  <a:pt x="548118" y="71641"/>
                </a:lnTo>
                <a:lnTo>
                  <a:pt x="595249" y="71500"/>
                </a:lnTo>
                <a:lnTo>
                  <a:pt x="595249" y="69722"/>
                </a:lnTo>
                <a:lnTo>
                  <a:pt x="588899" y="69722"/>
                </a:lnTo>
                <a:lnTo>
                  <a:pt x="570002" y="58781"/>
                </a:lnTo>
                <a:close/>
              </a:path>
              <a:path w="620395" h="118110">
                <a:moveTo>
                  <a:pt x="588771" y="47751"/>
                </a:moveTo>
                <a:lnTo>
                  <a:pt x="570002" y="58781"/>
                </a:lnTo>
                <a:lnTo>
                  <a:pt x="588899" y="69722"/>
                </a:lnTo>
                <a:lnTo>
                  <a:pt x="588771" y="47751"/>
                </a:lnTo>
                <a:close/>
              </a:path>
              <a:path w="620395" h="118110">
                <a:moveTo>
                  <a:pt x="595249" y="47751"/>
                </a:moveTo>
                <a:lnTo>
                  <a:pt x="588771" y="47751"/>
                </a:lnTo>
                <a:lnTo>
                  <a:pt x="588899" y="69722"/>
                </a:lnTo>
                <a:lnTo>
                  <a:pt x="595249" y="69722"/>
                </a:lnTo>
                <a:lnTo>
                  <a:pt x="595249" y="47751"/>
                </a:lnTo>
                <a:close/>
              </a:path>
              <a:path w="620395" h="118110">
                <a:moveTo>
                  <a:pt x="595249" y="46100"/>
                </a:moveTo>
                <a:lnTo>
                  <a:pt x="548345" y="46241"/>
                </a:lnTo>
                <a:lnTo>
                  <a:pt x="570002" y="58781"/>
                </a:lnTo>
                <a:lnTo>
                  <a:pt x="588771" y="47751"/>
                </a:lnTo>
                <a:lnTo>
                  <a:pt x="595249" y="47751"/>
                </a:lnTo>
                <a:lnTo>
                  <a:pt x="595249" y="46100"/>
                </a:lnTo>
                <a:close/>
              </a:path>
              <a:path w="620395" h="118110">
                <a:moveTo>
                  <a:pt x="519175" y="0"/>
                </a:moveTo>
                <a:lnTo>
                  <a:pt x="511428" y="2158"/>
                </a:lnTo>
                <a:lnTo>
                  <a:pt x="507872" y="8127"/>
                </a:lnTo>
                <a:lnTo>
                  <a:pt x="504443" y="14223"/>
                </a:lnTo>
                <a:lnTo>
                  <a:pt x="506475" y="21970"/>
                </a:lnTo>
                <a:lnTo>
                  <a:pt x="548345" y="46241"/>
                </a:lnTo>
                <a:lnTo>
                  <a:pt x="598696" y="46100"/>
                </a:lnTo>
                <a:lnTo>
                  <a:pt x="519175" y="0"/>
                </a:lnTo>
                <a:close/>
              </a:path>
            </a:pathLst>
          </a:custGeom>
          <a:solidFill>
            <a:srgbClr val="A2B1C1"/>
          </a:solidFill>
        </p:spPr>
        <p:txBody>
          <a:bodyPr wrap="square" lIns="0" tIns="0" rIns="0" bIns="0" rtlCol="0"/>
          <a:lstStyle/>
          <a:p/>
        </p:txBody>
      </p:sp>
      <p:sp>
        <p:nvSpPr>
          <p:cNvPr id="39" name="object 39"/>
          <p:cNvSpPr/>
          <p:nvPr/>
        </p:nvSpPr>
        <p:spPr>
          <a:xfrm>
            <a:off x="6565392" y="4861559"/>
            <a:ext cx="306324" cy="746759"/>
          </a:xfrm>
          <a:prstGeom prst="rect">
            <a:avLst/>
          </a:prstGeom>
          <a:blipFill>
            <a:blip r:embed="rId11" cstate="print"/>
            <a:stretch>
              <a:fillRect/>
            </a:stretch>
          </a:blipFill>
        </p:spPr>
        <p:txBody>
          <a:bodyPr wrap="square" lIns="0" tIns="0" rIns="0" bIns="0" rtlCol="0"/>
          <a:lstStyle/>
          <a:p/>
        </p:txBody>
      </p:sp>
      <p:sp>
        <p:nvSpPr>
          <p:cNvPr id="40" name="object 40"/>
          <p:cNvSpPr/>
          <p:nvPr/>
        </p:nvSpPr>
        <p:spPr>
          <a:xfrm>
            <a:off x="6659371" y="4880609"/>
            <a:ext cx="118110" cy="554355"/>
          </a:xfrm>
          <a:custGeom>
            <a:avLst/>
            <a:gdLst/>
            <a:ahLst/>
            <a:cxnLst/>
            <a:rect l="l" t="t" r="r" b="b"/>
            <a:pathLst>
              <a:path w="118109" h="554354">
                <a:moveTo>
                  <a:pt x="14097" y="438530"/>
                </a:moveTo>
                <a:lnTo>
                  <a:pt x="8127" y="442086"/>
                </a:lnTo>
                <a:lnTo>
                  <a:pt x="2031" y="445515"/>
                </a:lnTo>
                <a:lnTo>
                  <a:pt x="0" y="453389"/>
                </a:lnTo>
                <a:lnTo>
                  <a:pt x="3555" y="459358"/>
                </a:lnTo>
                <a:lnTo>
                  <a:pt x="58927" y="554354"/>
                </a:lnTo>
                <a:lnTo>
                  <a:pt x="73585" y="529208"/>
                </a:lnTo>
                <a:lnTo>
                  <a:pt x="46227" y="529208"/>
                </a:lnTo>
                <a:lnTo>
                  <a:pt x="46227" y="482364"/>
                </a:lnTo>
                <a:lnTo>
                  <a:pt x="25400" y="446658"/>
                </a:lnTo>
                <a:lnTo>
                  <a:pt x="21971" y="440562"/>
                </a:lnTo>
                <a:lnTo>
                  <a:pt x="14097" y="438530"/>
                </a:lnTo>
                <a:close/>
              </a:path>
              <a:path w="118109" h="554354">
                <a:moveTo>
                  <a:pt x="46227" y="482364"/>
                </a:moveTo>
                <a:lnTo>
                  <a:pt x="46227" y="529208"/>
                </a:lnTo>
                <a:lnTo>
                  <a:pt x="71627" y="529208"/>
                </a:lnTo>
                <a:lnTo>
                  <a:pt x="71627" y="522858"/>
                </a:lnTo>
                <a:lnTo>
                  <a:pt x="48005" y="522858"/>
                </a:lnTo>
                <a:lnTo>
                  <a:pt x="58927" y="504135"/>
                </a:lnTo>
                <a:lnTo>
                  <a:pt x="46227" y="482364"/>
                </a:lnTo>
                <a:close/>
              </a:path>
              <a:path w="118109" h="554354">
                <a:moveTo>
                  <a:pt x="103758" y="438530"/>
                </a:moveTo>
                <a:lnTo>
                  <a:pt x="95884" y="440562"/>
                </a:lnTo>
                <a:lnTo>
                  <a:pt x="92455" y="446658"/>
                </a:lnTo>
                <a:lnTo>
                  <a:pt x="71627" y="482364"/>
                </a:lnTo>
                <a:lnTo>
                  <a:pt x="71627" y="529208"/>
                </a:lnTo>
                <a:lnTo>
                  <a:pt x="73585" y="529208"/>
                </a:lnTo>
                <a:lnTo>
                  <a:pt x="114300" y="459358"/>
                </a:lnTo>
                <a:lnTo>
                  <a:pt x="117855" y="453389"/>
                </a:lnTo>
                <a:lnTo>
                  <a:pt x="115824" y="445515"/>
                </a:lnTo>
                <a:lnTo>
                  <a:pt x="109727" y="442086"/>
                </a:lnTo>
                <a:lnTo>
                  <a:pt x="103758" y="438530"/>
                </a:lnTo>
                <a:close/>
              </a:path>
              <a:path w="118109" h="554354">
                <a:moveTo>
                  <a:pt x="58927" y="504135"/>
                </a:moveTo>
                <a:lnTo>
                  <a:pt x="48005" y="522858"/>
                </a:lnTo>
                <a:lnTo>
                  <a:pt x="69850" y="522858"/>
                </a:lnTo>
                <a:lnTo>
                  <a:pt x="58927" y="504135"/>
                </a:lnTo>
                <a:close/>
              </a:path>
              <a:path w="118109" h="554354">
                <a:moveTo>
                  <a:pt x="71627" y="482364"/>
                </a:moveTo>
                <a:lnTo>
                  <a:pt x="58927" y="504135"/>
                </a:lnTo>
                <a:lnTo>
                  <a:pt x="69850" y="522858"/>
                </a:lnTo>
                <a:lnTo>
                  <a:pt x="71627" y="522858"/>
                </a:lnTo>
                <a:lnTo>
                  <a:pt x="71627" y="482364"/>
                </a:lnTo>
                <a:close/>
              </a:path>
              <a:path w="118109" h="554354">
                <a:moveTo>
                  <a:pt x="71627" y="0"/>
                </a:moveTo>
                <a:lnTo>
                  <a:pt x="46227" y="0"/>
                </a:lnTo>
                <a:lnTo>
                  <a:pt x="46227" y="482364"/>
                </a:lnTo>
                <a:lnTo>
                  <a:pt x="58927" y="504135"/>
                </a:lnTo>
                <a:lnTo>
                  <a:pt x="71627" y="482364"/>
                </a:lnTo>
                <a:lnTo>
                  <a:pt x="71627" y="0"/>
                </a:lnTo>
                <a:close/>
              </a:path>
            </a:pathLst>
          </a:custGeom>
          <a:solidFill>
            <a:srgbClr val="A2B1C1"/>
          </a:solidFill>
        </p:spPr>
        <p:txBody>
          <a:bodyPr wrap="square" lIns="0" tIns="0" rIns="0" bIns="0" rtlCol="0"/>
          <a:lstStyle/>
          <a:p/>
        </p:txBody>
      </p:sp>
      <p:sp>
        <p:nvSpPr>
          <p:cNvPr id="41" name="object 41"/>
          <p:cNvSpPr/>
          <p:nvPr/>
        </p:nvSpPr>
        <p:spPr>
          <a:xfrm>
            <a:off x="6565392" y="3817620"/>
            <a:ext cx="306324" cy="755904"/>
          </a:xfrm>
          <a:prstGeom prst="rect">
            <a:avLst/>
          </a:prstGeom>
          <a:blipFill>
            <a:blip r:embed="rId12" cstate="print"/>
            <a:stretch>
              <a:fillRect/>
            </a:stretch>
          </a:blipFill>
        </p:spPr>
        <p:txBody>
          <a:bodyPr wrap="square" lIns="0" tIns="0" rIns="0" bIns="0" rtlCol="0"/>
          <a:lstStyle/>
          <a:p/>
        </p:txBody>
      </p:sp>
      <p:sp>
        <p:nvSpPr>
          <p:cNvPr id="42" name="object 42"/>
          <p:cNvSpPr/>
          <p:nvPr/>
        </p:nvSpPr>
        <p:spPr>
          <a:xfrm>
            <a:off x="6659371" y="3949700"/>
            <a:ext cx="118110" cy="563880"/>
          </a:xfrm>
          <a:custGeom>
            <a:avLst/>
            <a:gdLst/>
            <a:ahLst/>
            <a:cxnLst/>
            <a:rect l="l" t="t" r="r" b="b"/>
            <a:pathLst>
              <a:path w="118109" h="563879">
                <a:moveTo>
                  <a:pt x="58927" y="50219"/>
                </a:moveTo>
                <a:lnTo>
                  <a:pt x="46227" y="71990"/>
                </a:lnTo>
                <a:lnTo>
                  <a:pt x="46227" y="563880"/>
                </a:lnTo>
                <a:lnTo>
                  <a:pt x="71627" y="563880"/>
                </a:lnTo>
                <a:lnTo>
                  <a:pt x="71627" y="71990"/>
                </a:lnTo>
                <a:lnTo>
                  <a:pt x="58927" y="50219"/>
                </a:lnTo>
                <a:close/>
              </a:path>
              <a:path w="118109" h="563879">
                <a:moveTo>
                  <a:pt x="58927" y="0"/>
                </a:moveTo>
                <a:lnTo>
                  <a:pt x="3555" y="94995"/>
                </a:lnTo>
                <a:lnTo>
                  <a:pt x="0" y="100964"/>
                </a:lnTo>
                <a:lnTo>
                  <a:pt x="2031" y="108838"/>
                </a:lnTo>
                <a:lnTo>
                  <a:pt x="8127" y="112268"/>
                </a:lnTo>
                <a:lnTo>
                  <a:pt x="14097" y="115824"/>
                </a:lnTo>
                <a:lnTo>
                  <a:pt x="21971" y="113792"/>
                </a:lnTo>
                <a:lnTo>
                  <a:pt x="25400" y="107695"/>
                </a:lnTo>
                <a:lnTo>
                  <a:pt x="46227" y="71990"/>
                </a:lnTo>
                <a:lnTo>
                  <a:pt x="46227" y="25145"/>
                </a:lnTo>
                <a:lnTo>
                  <a:pt x="73585" y="25145"/>
                </a:lnTo>
                <a:lnTo>
                  <a:pt x="58927" y="0"/>
                </a:lnTo>
                <a:close/>
              </a:path>
              <a:path w="118109" h="563879">
                <a:moveTo>
                  <a:pt x="73585" y="25145"/>
                </a:moveTo>
                <a:lnTo>
                  <a:pt x="71627" y="25145"/>
                </a:lnTo>
                <a:lnTo>
                  <a:pt x="71627" y="71990"/>
                </a:lnTo>
                <a:lnTo>
                  <a:pt x="92455" y="107695"/>
                </a:lnTo>
                <a:lnTo>
                  <a:pt x="95884" y="113792"/>
                </a:lnTo>
                <a:lnTo>
                  <a:pt x="103758" y="115824"/>
                </a:lnTo>
                <a:lnTo>
                  <a:pt x="109727" y="112268"/>
                </a:lnTo>
                <a:lnTo>
                  <a:pt x="115824" y="108838"/>
                </a:lnTo>
                <a:lnTo>
                  <a:pt x="117855" y="100964"/>
                </a:lnTo>
                <a:lnTo>
                  <a:pt x="114300" y="94995"/>
                </a:lnTo>
                <a:lnTo>
                  <a:pt x="73585" y="25145"/>
                </a:lnTo>
                <a:close/>
              </a:path>
              <a:path w="118109" h="563879">
                <a:moveTo>
                  <a:pt x="71627" y="25145"/>
                </a:moveTo>
                <a:lnTo>
                  <a:pt x="46227" y="25145"/>
                </a:lnTo>
                <a:lnTo>
                  <a:pt x="46227" y="71990"/>
                </a:lnTo>
                <a:lnTo>
                  <a:pt x="58927" y="50219"/>
                </a:lnTo>
                <a:lnTo>
                  <a:pt x="48005" y="31495"/>
                </a:lnTo>
                <a:lnTo>
                  <a:pt x="71627" y="31495"/>
                </a:lnTo>
                <a:lnTo>
                  <a:pt x="71627" y="25145"/>
                </a:lnTo>
                <a:close/>
              </a:path>
              <a:path w="118109" h="563879">
                <a:moveTo>
                  <a:pt x="71627" y="31495"/>
                </a:moveTo>
                <a:lnTo>
                  <a:pt x="69850" y="31495"/>
                </a:lnTo>
                <a:lnTo>
                  <a:pt x="58927" y="50219"/>
                </a:lnTo>
                <a:lnTo>
                  <a:pt x="71627" y="71990"/>
                </a:lnTo>
                <a:lnTo>
                  <a:pt x="71627" y="31495"/>
                </a:lnTo>
                <a:close/>
              </a:path>
              <a:path w="118109" h="563879">
                <a:moveTo>
                  <a:pt x="69850" y="31495"/>
                </a:moveTo>
                <a:lnTo>
                  <a:pt x="48005" y="31495"/>
                </a:lnTo>
                <a:lnTo>
                  <a:pt x="58927" y="50219"/>
                </a:lnTo>
                <a:lnTo>
                  <a:pt x="69850" y="31495"/>
                </a:lnTo>
                <a:close/>
              </a:path>
            </a:pathLst>
          </a:custGeom>
          <a:solidFill>
            <a:srgbClr val="A2B1C1"/>
          </a:solidFill>
        </p:spPr>
        <p:txBody>
          <a:bodyPr wrap="square" lIns="0" tIns="0" rIns="0" bIns="0" rtlCol="0"/>
          <a:lstStyle/>
          <a:p/>
        </p:txBody>
      </p:sp>
      <p:sp>
        <p:nvSpPr>
          <p:cNvPr id="43" name="object 43"/>
          <p:cNvSpPr txBox="1"/>
          <p:nvPr/>
        </p:nvSpPr>
        <p:spPr>
          <a:xfrm>
            <a:off x="7948041" y="3344417"/>
            <a:ext cx="2936875" cy="2220595"/>
          </a:xfrm>
          <a:prstGeom prst="rect">
            <a:avLst/>
          </a:prstGeom>
        </p:spPr>
        <p:txBody>
          <a:bodyPr vert="horz" wrap="square" lIns="0" tIns="12700" rIns="0" bIns="0" rtlCol="0">
            <a:spAutoFit/>
          </a:bodyPr>
          <a:lstStyle/>
          <a:p>
            <a:pPr marL="12700" marR="5080" indent="558800">
              <a:lnSpc>
                <a:spcPct val="100000"/>
              </a:lnSpc>
              <a:spcBef>
                <a:spcPts val="100"/>
              </a:spcBef>
            </a:pPr>
            <a:r>
              <a:rPr sz="2400" dirty="0">
                <a:solidFill>
                  <a:srgbClr val="003366"/>
                </a:solidFill>
                <a:latin typeface="宋体" panose="02010600030101010101" pitchFamily="2" charset="-122"/>
                <a:cs typeface="宋体" panose="02010600030101010101" pitchFamily="2" charset="-122"/>
              </a:rPr>
              <a:t>基本控制口径为 </a:t>
            </a:r>
            <a:r>
              <a:rPr sz="2400" spc="-5" dirty="0">
                <a:solidFill>
                  <a:srgbClr val="003366"/>
                </a:solidFill>
                <a:latin typeface="Consolas" panose="020B0609020204030204"/>
                <a:cs typeface="Consolas" panose="020B0609020204030204"/>
              </a:rPr>
              <a:t>“</a:t>
            </a:r>
            <a:r>
              <a:rPr sz="2400" spc="-5" dirty="0">
                <a:solidFill>
                  <a:srgbClr val="003366"/>
                </a:solidFill>
                <a:latin typeface="宋体" panose="02010600030101010101" pitchFamily="2" charset="-122"/>
                <a:cs typeface="宋体" panose="02010600030101010101" pitchFamily="2" charset="-122"/>
              </a:rPr>
              <a:t>单</a:t>
            </a:r>
            <a:r>
              <a:rPr sz="2400" dirty="0">
                <a:solidFill>
                  <a:srgbClr val="003366"/>
                </a:solidFill>
                <a:latin typeface="宋体" panose="02010600030101010101" pitchFamily="2" charset="-122"/>
                <a:cs typeface="宋体" panose="02010600030101010101" pitchFamily="2" charset="-122"/>
              </a:rPr>
              <a:t>位</a:t>
            </a:r>
            <a:r>
              <a:rPr sz="2400" dirty="0">
                <a:solidFill>
                  <a:srgbClr val="003366"/>
                </a:solidFill>
                <a:latin typeface="Calibri" panose="020F0502020204030204"/>
                <a:cs typeface="Calibri" panose="020F0502020204030204"/>
              </a:rPr>
              <a:t>+</a:t>
            </a:r>
            <a:r>
              <a:rPr sz="2400" spc="-5" dirty="0">
                <a:solidFill>
                  <a:srgbClr val="003366"/>
                </a:solidFill>
                <a:latin typeface="宋体" panose="02010600030101010101" pitchFamily="2" charset="-122"/>
                <a:cs typeface="宋体" panose="02010600030101010101" pitchFamily="2" charset="-122"/>
              </a:rPr>
              <a:t>指标类型</a:t>
            </a:r>
            <a:r>
              <a:rPr sz="2400" dirty="0">
                <a:solidFill>
                  <a:srgbClr val="003366"/>
                </a:solidFill>
                <a:latin typeface="Calibri" panose="020F0502020204030204"/>
                <a:cs typeface="Calibri" panose="020F0502020204030204"/>
              </a:rPr>
              <a:t>+</a:t>
            </a:r>
            <a:r>
              <a:rPr sz="2400" spc="-5" dirty="0">
                <a:solidFill>
                  <a:srgbClr val="003366"/>
                </a:solidFill>
                <a:latin typeface="宋体" panose="02010600030101010101" pitchFamily="2" charset="-122"/>
                <a:cs typeface="宋体" panose="02010600030101010101" pitchFamily="2" charset="-122"/>
              </a:rPr>
              <a:t>资金 </a:t>
            </a:r>
            <a:r>
              <a:rPr sz="2400" dirty="0">
                <a:solidFill>
                  <a:srgbClr val="003366"/>
                </a:solidFill>
                <a:latin typeface="宋体" panose="02010600030101010101" pitchFamily="2" charset="-122"/>
                <a:cs typeface="宋体" panose="02010600030101010101" pitchFamily="2" charset="-122"/>
              </a:rPr>
              <a:t>性质</a:t>
            </a:r>
            <a:r>
              <a:rPr sz="2400" dirty="0">
                <a:solidFill>
                  <a:srgbClr val="003366"/>
                </a:solidFill>
                <a:latin typeface="Calibri" panose="020F0502020204030204"/>
                <a:cs typeface="Calibri" panose="020F0502020204030204"/>
              </a:rPr>
              <a:t>+</a:t>
            </a:r>
            <a:r>
              <a:rPr sz="2400" dirty="0">
                <a:solidFill>
                  <a:srgbClr val="003366"/>
                </a:solidFill>
                <a:latin typeface="宋体" panose="02010600030101010101" pitchFamily="2" charset="-122"/>
                <a:cs typeface="宋体" panose="02010600030101010101" pitchFamily="2" charset="-122"/>
              </a:rPr>
              <a:t>支出功能分类底 级科目</a:t>
            </a:r>
            <a:r>
              <a:rPr sz="2400" dirty="0">
                <a:solidFill>
                  <a:srgbClr val="003366"/>
                </a:solidFill>
                <a:latin typeface="Calibri" panose="020F0502020204030204"/>
                <a:cs typeface="Calibri" panose="020F0502020204030204"/>
              </a:rPr>
              <a:t>+</a:t>
            </a:r>
            <a:r>
              <a:rPr sz="2400" dirty="0">
                <a:solidFill>
                  <a:srgbClr val="003366"/>
                </a:solidFill>
                <a:latin typeface="宋体" panose="02010600030101010101" pitchFamily="2" charset="-122"/>
                <a:cs typeface="宋体" panose="02010600030101010101" pitchFamily="2" charset="-122"/>
              </a:rPr>
              <a:t>政府预算支出 经济分类类级科目</a:t>
            </a:r>
            <a:r>
              <a:rPr sz="2400" dirty="0">
                <a:solidFill>
                  <a:srgbClr val="003366"/>
                </a:solidFill>
                <a:latin typeface="Calibri" panose="020F0502020204030204"/>
                <a:cs typeface="Calibri" panose="020F0502020204030204"/>
              </a:rPr>
              <a:t>+</a:t>
            </a:r>
            <a:r>
              <a:rPr sz="2400" dirty="0">
                <a:solidFill>
                  <a:srgbClr val="003366"/>
                </a:solidFill>
                <a:latin typeface="宋体" panose="02010600030101010101" pitchFamily="2" charset="-122"/>
                <a:cs typeface="宋体" panose="02010600030101010101" pitchFamily="2" charset="-122"/>
              </a:rPr>
              <a:t>预 </a:t>
            </a:r>
            <a:r>
              <a:rPr sz="2400" spc="-5" dirty="0">
                <a:solidFill>
                  <a:srgbClr val="003366"/>
                </a:solidFill>
                <a:latin typeface="宋体" panose="02010600030101010101" pitchFamily="2" charset="-122"/>
                <a:cs typeface="宋体" panose="02010600030101010101" pitchFamily="2" charset="-122"/>
              </a:rPr>
              <a:t>算项</a:t>
            </a:r>
            <a:r>
              <a:rPr sz="2400" dirty="0">
                <a:solidFill>
                  <a:srgbClr val="003366"/>
                </a:solidFill>
                <a:latin typeface="宋体" panose="02010600030101010101" pitchFamily="2" charset="-122"/>
                <a:cs typeface="宋体" panose="02010600030101010101" pitchFamily="2" charset="-122"/>
              </a:rPr>
              <a:t>目</a:t>
            </a:r>
            <a:r>
              <a:rPr sz="2400" dirty="0">
                <a:solidFill>
                  <a:srgbClr val="003366"/>
                </a:solidFill>
                <a:latin typeface="Consolas" panose="020B0609020204030204"/>
                <a:cs typeface="Consolas" panose="020B0609020204030204"/>
              </a:rPr>
              <a:t>”</a:t>
            </a:r>
            <a:endParaRPr sz="2400">
              <a:latin typeface="Consolas" panose="020B0609020204030204"/>
              <a:cs typeface="Consolas" panose="020B0609020204030204"/>
            </a:endParaRPr>
          </a:p>
        </p:txBody>
      </p:sp>
      <p:sp>
        <p:nvSpPr>
          <p:cNvPr id="44" name="object 44"/>
          <p:cNvSpPr txBox="1"/>
          <p:nvPr/>
        </p:nvSpPr>
        <p:spPr>
          <a:xfrm>
            <a:off x="9921747" y="6277553"/>
            <a:ext cx="406400" cy="210820"/>
          </a:xfrm>
          <a:prstGeom prst="rect">
            <a:avLst/>
          </a:prstGeom>
        </p:spPr>
        <p:txBody>
          <a:bodyPr vert="horz" wrap="square" lIns="0" tIns="13335" rIns="0" bIns="0" rtlCol="0">
            <a:spAutoFit/>
          </a:bodyPr>
          <a:lstStyle/>
          <a:p>
            <a:pPr marL="18542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45" name="文本框 44"/>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921747" y="6277553"/>
            <a:ext cx="406400" cy="210820"/>
          </a:xfrm>
          <a:prstGeom prst="rect">
            <a:avLst/>
          </a:prstGeom>
        </p:spPr>
        <p:txBody>
          <a:bodyPr vert="horz" wrap="square" lIns="0" tIns="13335" rIns="0" bIns="0" rtlCol="0">
            <a:spAutoFit/>
          </a:bodyPr>
          <a:lstStyle/>
          <a:p>
            <a:pPr marL="18542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849882" y="2530855"/>
            <a:ext cx="8559800" cy="3661410"/>
          </a:xfrm>
          <a:prstGeom prst="rect">
            <a:avLst/>
          </a:prstGeom>
        </p:spPr>
        <p:txBody>
          <a:bodyPr vert="horz" wrap="square" lIns="0" tIns="12065" rIns="0" bIns="0" rtlCol="0">
            <a:spAutoFit/>
          </a:bodyPr>
          <a:lstStyle/>
          <a:p>
            <a:pPr marL="547370" algn="ctr">
              <a:lnSpc>
                <a:spcPct val="100000"/>
              </a:lnSpc>
              <a:spcBef>
                <a:spcPts val="95"/>
              </a:spcBef>
            </a:pPr>
            <a:r>
              <a:rPr sz="2800" spc="-5" dirty="0">
                <a:solidFill>
                  <a:srgbClr val="003366"/>
                </a:solidFill>
                <a:latin typeface="微软雅黑" panose="020B0503020204020204" charset="-122"/>
                <a:cs typeface="微软雅黑" panose="020B0503020204020204" charset="-122"/>
              </a:rPr>
              <a:t>保留用款计划的控制机制</a:t>
            </a:r>
            <a:endParaRPr sz="2800">
              <a:latin typeface="微软雅黑" panose="020B0503020204020204" charset="-122"/>
              <a:cs typeface="微软雅黑" panose="020B0503020204020204" charset="-122"/>
            </a:endParaRPr>
          </a:p>
          <a:p>
            <a:pPr>
              <a:lnSpc>
                <a:spcPct val="100000"/>
              </a:lnSpc>
              <a:spcBef>
                <a:spcPts val="15"/>
              </a:spcBef>
            </a:pPr>
            <a:endParaRPr sz="2900">
              <a:latin typeface="Times New Roman" panose="02020603050405020304"/>
              <a:cs typeface="Times New Roman" panose="02020603050405020304"/>
            </a:endParaRPr>
          </a:p>
          <a:p>
            <a:pPr marL="12700">
              <a:lnSpc>
                <a:spcPct val="100000"/>
              </a:lnSpc>
            </a:pPr>
            <a:r>
              <a:rPr sz="2400" dirty="0">
                <a:solidFill>
                  <a:srgbClr val="2C5681"/>
                </a:solidFill>
                <a:latin typeface="宋体" panose="02010600030101010101" pitchFamily="2" charset="-122"/>
                <a:cs typeface="宋体" panose="02010600030101010101" pitchFamily="2" charset="-122"/>
                <a:sym typeface="+mn-ea"/>
              </a:rPr>
              <a:t>系统在基本控制口径的基础上，增加用款计划的控制。</a:t>
            </a:r>
            <a:endParaRPr sz="2400" dirty="0">
              <a:solidFill>
                <a:srgbClr val="2C5681"/>
              </a:solidFill>
              <a:latin typeface="宋体" panose="02010600030101010101" pitchFamily="2" charset="-122"/>
              <a:cs typeface="宋体" panose="02010600030101010101" pitchFamily="2" charset="-122"/>
              <a:sym typeface="+mn-ea"/>
            </a:endParaRPr>
          </a:p>
          <a:p>
            <a:pPr marL="12700">
              <a:lnSpc>
                <a:spcPct val="100000"/>
              </a:lnSpc>
            </a:pPr>
            <a:r>
              <a:rPr sz="2400" dirty="0">
                <a:solidFill>
                  <a:srgbClr val="2C5681"/>
                </a:solidFill>
                <a:latin typeface="宋体" panose="02010600030101010101" pitchFamily="2" charset="-122"/>
                <a:cs typeface="宋体" panose="02010600030101010101" pitchFamily="2" charset="-122"/>
              </a:rPr>
              <a:t>单位编报分月用款计划，基本口径</a:t>
            </a:r>
            <a:r>
              <a:rPr sz="2400" spc="5" dirty="0">
                <a:solidFill>
                  <a:srgbClr val="2C5681"/>
                </a:solidFill>
                <a:latin typeface="宋体" panose="02010600030101010101" pitchFamily="2" charset="-122"/>
                <a:cs typeface="宋体" panose="02010600030101010101" pitchFamily="2" charset="-122"/>
              </a:rPr>
              <a:t>为</a:t>
            </a:r>
            <a:r>
              <a:rPr sz="2400" dirty="0">
                <a:solidFill>
                  <a:srgbClr val="2C5681"/>
                </a:solidFill>
                <a:latin typeface="Consolas" panose="020B0609020204030204"/>
                <a:cs typeface="Consolas" panose="020B0609020204030204"/>
              </a:rPr>
              <a:t>“</a:t>
            </a:r>
            <a:r>
              <a:rPr sz="2400" dirty="0">
                <a:solidFill>
                  <a:srgbClr val="2C5681"/>
                </a:solidFill>
                <a:latin typeface="宋体" panose="02010600030101010101" pitchFamily="2" charset="-122"/>
                <a:cs typeface="宋体" panose="02010600030101010101" pitchFamily="2" charset="-122"/>
              </a:rPr>
              <a:t>单位</a:t>
            </a:r>
            <a:r>
              <a:rPr sz="2400" dirty="0">
                <a:solidFill>
                  <a:srgbClr val="2C5681"/>
                </a:solidFill>
                <a:latin typeface="Calibri" panose="020F0502020204030204"/>
                <a:cs typeface="Calibri" panose="020F0502020204030204"/>
              </a:rPr>
              <a:t>+</a:t>
            </a:r>
            <a:r>
              <a:rPr sz="2400" dirty="0">
                <a:solidFill>
                  <a:srgbClr val="2C5681"/>
                </a:solidFill>
                <a:latin typeface="宋体" panose="02010600030101010101" pitchFamily="2" charset="-122"/>
                <a:cs typeface="宋体" panose="02010600030101010101" pitchFamily="2" charset="-122"/>
              </a:rPr>
              <a:t>金额</a:t>
            </a:r>
            <a:r>
              <a:rPr sz="2400" dirty="0">
                <a:solidFill>
                  <a:srgbClr val="2C5681"/>
                </a:solidFill>
                <a:latin typeface="Consolas" panose="020B0609020204030204"/>
                <a:cs typeface="Consolas" panose="020B0609020204030204"/>
              </a:rPr>
              <a:t>”</a:t>
            </a:r>
            <a:r>
              <a:rPr sz="2400" dirty="0">
                <a:solidFill>
                  <a:srgbClr val="2C5681"/>
                </a:solidFill>
                <a:latin typeface="宋体" panose="02010600030101010101" pitchFamily="2" charset="-122"/>
                <a:cs typeface="宋体" panose="02010600030101010101" pitchFamily="2" charset="-122"/>
              </a:rPr>
              <a:t>。</a:t>
            </a:r>
            <a:r>
              <a:rPr lang="zh-CN" sz="2400" dirty="0">
                <a:solidFill>
                  <a:srgbClr val="FF0000"/>
                </a:solidFill>
                <a:latin typeface="宋体" panose="02010600030101010101" pitchFamily="2" charset="-122"/>
                <a:cs typeface="宋体" panose="02010600030101010101" pitchFamily="2" charset="-122"/>
              </a:rPr>
              <a:t>（我省：单位</a:t>
            </a:r>
            <a:r>
              <a:rPr lang="en-US" altLang="zh-CN" sz="2400" dirty="0">
                <a:solidFill>
                  <a:srgbClr val="FF0000"/>
                </a:solidFill>
                <a:latin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cs typeface="宋体" panose="02010600030101010101" pitchFamily="2" charset="-122"/>
              </a:rPr>
              <a:t>资金性质</a:t>
            </a:r>
            <a:r>
              <a:rPr lang="en-US" altLang="zh-CN" sz="2400" dirty="0">
                <a:solidFill>
                  <a:srgbClr val="FF0000"/>
                </a:solidFill>
                <a:latin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cs typeface="宋体" panose="02010600030101010101" pitchFamily="2" charset="-122"/>
              </a:rPr>
              <a:t>金额）</a:t>
            </a:r>
            <a:endParaRPr sz="2400">
              <a:solidFill>
                <a:srgbClr val="FF0000"/>
              </a:solidFill>
              <a:latin typeface="宋体" panose="02010600030101010101" pitchFamily="2" charset="-122"/>
              <a:cs typeface="宋体" panose="02010600030101010101" pitchFamily="2" charset="-122"/>
            </a:endParaRPr>
          </a:p>
          <a:p>
            <a:pPr marL="12700" marR="309880">
              <a:lnSpc>
                <a:spcPct val="150000"/>
              </a:lnSpc>
              <a:spcBef>
                <a:spcPts val="5"/>
              </a:spcBef>
            </a:pPr>
            <a:r>
              <a:rPr lang="zh-CN" sz="2400" dirty="0">
                <a:solidFill>
                  <a:srgbClr val="2C5681"/>
                </a:solidFill>
                <a:latin typeface="宋体" panose="02010600030101010101" pitchFamily="2" charset="-122"/>
                <a:cs typeface="宋体" panose="02010600030101010101" pitchFamily="2" charset="-122"/>
              </a:rPr>
              <a:t>市县</a:t>
            </a:r>
            <a:r>
              <a:rPr sz="2400" dirty="0">
                <a:solidFill>
                  <a:srgbClr val="2C5681"/>
                </a:solidFill>
                <a:latin typeface="宋体" panose="02010600030101010101" pitchFamily="2" charset="-122"/>
                <a:cs typeface="宋体" panose="02010600030101010101" pitchFamily="2" charset="-122"/>
              </a:rPr>
              <a:t>财政部门结合地区实际</a:t>
            </a:r>
            <a:r>
              <a:rPr lang="zh-CN" sz="2400" dirty="0">
                <a:solidFill>
                  <a:srgbClr val="2C5681"/>
                </a:solidFill>
                <a:latin typeface="宋体" panose="02010600030101010101" pitchFamily="2" charset="-122"/>
                <a:cs typeface="宋体" panose="02010600030101010101" pitchFamily="2" charset="-122"/>
              </a:rPr>
              <a:t>可以自行确定</a:t>
            </a:r>
            <a:r>
              <a:rPr sz="2400" dirty="0">
                <a:solidFill>
                  <a:srgbClr val="2C5681"/>
                </a:solidFill>
                <a:latin typeface="宋体" panose="02010600030101010101" pitchFamily="2" charset="-122"/>
                <a:cs typeface="宋体" panose="02010600030101010101" pitchFamily="2" charset="-122"/>
              </a:rPr>
              <a:t>用款计划的报送</a:t>
            </a:r>
            <a:r>
              <a:rPr lang="zh-CN" sz="2400" dirty="0">
                <a:solidFill>
                  <a:srgbClr val="2C5681"/>
                </a:solidFill>
                <a:latin typeface="宋体" panose="02010600030101010101" pitchFamily="2" charset="-122"/>
                <a:cs typeface="宋体" panose="02010600030101010101" pitchFamily="2" charset="-122"/>
              </a:rPr>
              <a:t>时间和频率。</a:t>
            </a:r>
            <a:r>
              <a:rPr sz="2400" dirty="0">
                <a:solidFill>
                  <a:srgbClr val="2C5681"/>
                </a:solidFill>
                <a:latin typeface="宋体" panose="02010600030101010101" pitchFamily="2" charset="-122"/>
                <a:cs typeface="宋体" panose="02010600030101010101" pitchFamily="2" charset="-122"/>
              </a:rPr>
              <a:t> </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dirty="0">
                <a:solidFill>
                  <a:srgbClr val="2C5681"/>
                </a:solidFill>
                <a:latin typeface="宋体" panose="02010600030101010101" pitchFamily="2" charset="-122"/>
                <a:cs typeface="宋体" panose="02010600030101010101" pitchFamily="2" charset="-122"/>
              </a:rPr>
              <a:t>财政部门批复分月用款计划，但不再向代理银行下达用款额度。</a:t>
            </a:r>
            <a:endParaRPr sz="2400">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921747" y="6277553"/>
            <a:ext cx="406400" cy="210820"/>
          </a:xfrm>
          <a:prstGeom prst="rect">
            <a:avLst/>
          </a:prstGeom>
        </p:spPr>
        <p:txBody>
          <a:bodyPr vert="horz" wrap="square" lIns="0" tIns="13335" rIns="0" bIns="0" rtlCol="0">
            <a:spAutoFit/>
          </a:bodyPr>
          <a:lstStyle/>
          <a:p>
            <a:pPr marL="18542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759711" y="2495549"/>
            <a:ext cx="8327390" cy="2580005"/>
          </a:xfrm>
          <a:prstGeom prst="rect">
            <a:avLst/>
          </a:prstGeom>
        </p:spPr>
        <p:txBody>
          <a:bodyPr vert="horz" wrap="square" lIns="0" tIns="12065" rIns="0" bIns="0" rtlCol="0">
            <a:spAutoFit/>
          </a:bodyPr>
          <a:lstStyle/>
          <a:p>
            <a:pPr marL="607060">
              <a:lnSpc>
                <a:spcPct val="100000"/>
              </a:lnSpc>
              <a:spcBef>
                <a:spcPts val="95"/>
              </a:spcBef>
            </a:pPr>
            <a:r>
              <a:rPr lang="zh-CN" sz="2800" b="1" spc="-5" dirty="0">
                <a:solidFill>
                  <a:srgbClr val="003366"/>
                </a:solidFill>
                <a:latin typeface="微软雅黑" panose="020B0503020204020204" charset="-122"/>
                <a:cs typeface="微软雅黑" panose="020B0503020204020204" charset="-122"/>
              </a:rPr>
              <a:t>（二）</a:t>
            </a:r>
            <a:r>
              <a:rPr sz="2800" b="1" spc="-5" dirty="0">
                <a:solidFill>
                  <a:srgbClr val="003366"/>
                </a:solidFill>
                <a:latin typeface="微软雅黑" panose="020B0503020204020204" charset="-122"/>
                <a:cs typeface="微软雅黑" panose="020B0503020204020204" charset="-122"/>
              </a:rPr>
              <a:t>校验规</a:t>
            </a:r>
            <a:r>
              <a:rPr sz="2800" b="1" spc="-15" dirty="0">
                <a:solidFill>
                  <a:srgbClr val="003366"/>
                </a:solidFill>
                <a:latin typeface="微软雅黑" panose="020B0503020204020204" charset="-122"/>
                <a:cs typeface="微软雅黑" panose="020B0503020204020204" charset="-122"/>
              </a:rPr>
              <a:t>则</a:t>
            </a:r>
            <a:r>
              <a:rPr sz="2800" b="1" spc="-5" dirty="0">
                <a:solidFill>
                  <a:srgbClr val="003366"/>
                </a:solidFill>
                <a:latin typeface="微软雅黑" panose="020B0503020204020204" charset="-122"/>
                <a:cs typeface="微软雅黑" panose="020B0503020204020204" charset="-122"/>
              </a:rPr>
              <a:t>——</a:t>
            </a:r>
            <a:r>
              <a:rPr sz="2400" dirty="0">
                <a:solidFill>
                  <a:srgbClr val="003366"/>
                </a:solidFill>
                <a:latin typeface="微软雅黑" panose="020B0503020204020204" charset="-122"/>
                <a:cs typeface="微软雅黑" panose="020B0503020204020204" charset="-122"/>
              </a:rPr>
              <a:t>预</a:t>
            </a:r>
            <a:r>
              <a:rPr sz="2400" spc="-5" dirty="0">
                <a:solidFill>
                  <a:srgbClr val="003366"/>
                </a:solidFill>
                <a:latin typeface="微软雅黑" panose="020B0503020204020204" charset="-122"/>
                <a:cs typeface="微软雅黑" panose="020B0503020204020204" charset="-122"/>
              </a:rPr>
              <a:t>算</a:t>
            </a:r>
            <a:r>
              <a:rPr sz="2400" dirty="0">
                <a:solidFill>
                  <a:srgbClr val="003366"/>
                </a:solidFill>
                <a:latin typeface="微软雅黑" panose="020B0503020204020204" charset="-122"/>
                <a:cs typeface="微软雅黑" panose="020B0503020204020204" charset="-122"/>
              </a:rPr>
              <a:t>指标校验资金支付</a:t>
            </a:r>
            <a:endParaRPr sz="2400">
              <a:latin typeface="微软雅黑" panose="020B0503020204020204" charset="-122"/>
              <a:cs typeface="微软雅黑" panose="020B0503020204020204" charset="-122"/>
            </a:endParaRPr>
          </a:p>
          <a:p>
            <a:pPr>
              <a:lnSpc>
                <a:spcPct val="100000"/>
              </a:lnSpc>
              <a:spcBef>
                <a:spcPts val="35"/>
              </a:spcBef>
            </a:pPr>
            <a:endParaRPr sz="4250">
              <a:latin typeface="Times New Roman" panose="02020603050405020304"/>
              <a:cs typeface="Times New Roman" panose="02020603050405020304"/>
            </a:endParaRPr>
          </a:p>
          <a:p>
            <a:pPr marL="12700" marR="5080" indent="673735" algn="just">
              <a:lnSpc>
                <a:spcPct val="100000"/>
              </a:lnSpc>
              <a:spcBef>
                <a:spcPts val="5"/>
              </a:spcBef>
            </a:pPr>
            <a:r>
              <a:rPr sz="2400" dirty="0">
                <a:solidFill>
                  <a:srgbClr val="003366"/>
                </a:solidFill>
                <a:latin typeface="宋体" panose="02010600030101010101" pitchFamily="2" charset="-122"/>
                <a:cs typeface="宋体" panose="02010600030101010101" pitchFamily="2" charset="-122"/>
              </a:rPr>
              <a:t>各级财政部门可以根据实际管理需要增设校验规则，主管 部门可根据管理需要向财政部门申请对所属单位资金支付增加 个性化校验规则。</a:t>
            </a:r>
            <a:endParaRPr sz="2400" dirty="0">
              <a:solidFill>
                <a:srgbClr val="003366"/>
              </a:solidFill>
              <a:latin typeface="宋体" panose="02010600030101010101" pitchFamily="2" charset="-122"/>
              <a:cs typeface="宋体" panose="02010600030101010101" pitchFamily="2" charset="-122"/>
            </a:endParaRPr>
          </a:p>
          <a:p>
            <a:pPr marL="12700" marR="5080" indent="673735" algn="just">
              <a:lnSpc>
                <a:spcPct val="100000"/>
              </a:lnSpc>
              <a:spcBef>
                <a:spcPts val="5"/>
              </a:spcBef>
            </a:pPr>
            <a:r>
              <a:rPr sz="2400" dirty="0">
                <a:solidFill>
                  <a:srgbClr val="003366"/>
                </a:solidFill>
                <a:latin typeface="宋体" panose="02010600030101010101" pitchFamily="2" charset="-122"/>
                <a:cs typeface="宋体" panose="02010600030101010101" pitchFamily="2" charset="-122"/>
              </a:rPr>
              <a:t>淡化直接支付和授权支付概念。</a:t>
            </a:r>
            <a:r>
              <a:rPr lang="zh-CN" sz="2400" dirty="0">
                <a:solidFill>
                  <a:srgbClr val="003366"/>
                </a:solidFill>
                <a:latin typeface="宋体" panose="02010600030101010101" pitchFamily="2" charset="-122"/>
                <a:cs typeface="宋体" panose="02010600030101010101" pitchFamily="2" charset="-122"/>
              </a:rPr>
              <a:t>（现行和改革后）</a:t>
            </a:r>
            <a:endParaRPr lang="zh-CN" sz="2400" dirty="0">
              <a:solidFill>
                <a:srgbClr val="003366"/>
              </a:solidFill>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5897879" y="3791698"/>
            <a:ext cx="3771899" cy="97233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927725" y="3802341"/>
            <a:ext cx="3710940" cy="90719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897879" y="2526777"/>
            <a:ext cx="3771899" cy="972333"/>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5927725" y="2536786"/>
            <a:ext cx="3710940" cy="907199"/>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5888735" y="5064237"/>
            <a:ext cx="3771899" cy="972333"/>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5918834" y="5074920"/>
            <a:ext cx="3710940" cy="907199"/>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10195052" y="6217411"/>
            <a:ext cx="22097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3366"/>
                </a:solidFill>
                <a:latin typeface="Verdana" panose="020B0604030504040204"/>
                <a:cs typeface="Verdana" panose="020B0604030504040204"/>
              </a:rPr>
              <a:t>17</a:t>
            </a:r>
            <a:endParaRPr sz="1200">
              <a:latin typeface="Verdana" panose="020B0604030504040204"/>
              <a:cs typeface="Verdana" panose="020B0604030504040204"/>
            </a:endParaRPr>
          </a:p>
        </p:txBody>
      </p:sp>
      <p:sp>
        <p:nvSpPr>
          <p:cNvPr id="11" name="object 11"/>
          <p:cNvSpPr/>
          <p:nvPr/>
        </p:nvSpPr>
        <p:spPr>
          <a:xfrm>
            <a:off x="1880616" y="1274063"/>
            <a:ext cx="827532" cy="792479"/>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2235707" y="1274063"/>
            <a:ext cx="2967227" cy="792479"/>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4730496" y="1274063"/>
            <a:ext cx="650748" cy="792479"/>
          </a:xfrm>
          <a:prstGeom prst="rect">
            <a:avLst/>
          </a:prstGeom>
          <a:blipFill>
            <a:blip r:embed="rId7" cstate="print"/>
            <a:stretch>
              <a:fillRect/>
            </a:stretch>
          </a:blipFill>
        </p:spPr>
        <p:txBody>
          <a:bodyPr wrap="square" lIns="0" tIns="0" rIns="0" bIns="0" rtlCol="0"/>
          <a:lstStyle/>
          <a:p/>
        </p:txBody>
      </p:sp>
      <p:sp>
        <p:nvSpPr>
          <p:cNvPr id="14" name="object 14"/>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15" name="object 15"/>
          <p:cNvSpPr txBox="1"/>
          <p:nvPr/>
        </p:nvSpPr>
        <p:spPr>
          <a:xfrm>
            <a:off x="6309740" y="5095494"/>
            <a:ext cx="3073400" cy="819785"/>
          </a:xfrm>
          <a:prstGeom prst="rect">
            <a:avLst/>
          </a:prstGeom>
        </p:spPr>
        <p:txBody>
          <a:bodyPr vert="horz" wrap="square" lIns="0" tIns="12065" rIns="0" bIns="0" rtlCol="0">
            <a:spAutoFit/>
          </a:bodyPr>
          <a:lstStyle/>
          <a:p>
            <a:pPr marR="80645" algn="ctr">
              <a:lnSpc>
                <a:spcPct val="100000"/>
              </a:lnSpc>
              <a:spcBef>
                <a:spcPts val="95"/>
              </a:spcBef>
            </a:pPr>
            <a:r>
              <a:rPr sz="2800" spc="-5" dirty="0">
                <a:solidFill>
                  <a:srgbClr val="003366"/>
                </a:solidFill>
                <a:latin typeface="微软雅黑" panose="020B0503020204020204" charset="-122"/>
                <a:cs typeface="微软雅黑" panose="020B0503020204020204" charset="-122"/>
              </a:rPr>
              <a:t>基础规则</a:t>
            </a:r>
            <a:endParaRPr sz="2800">
              <a:latin typeface="微软雅黑" panose="020B0503020204020204" charset="-122"/>
              <a:cs typeface="微软雅黑" panose="020B0503020204020204" charset="-122"/>
            </a:endParaRPr>
          </a:p>
          <a:p>
            <a:pPr algn="ctr">
              <a:lnSpc>
                <a:spcPct val="100000"/>
              </a:lnSpc>
              <a:spcBef>
                <a:spcPts val="15"/>
              </a:spcBef>
            </a:pPr>
            <a:r>
              <a:rPr sz="2400" spc="-5" dirty="0">
                <a:solidFill>
                  <a:srgbClr val="003366"/>
                </a:solidFill>
                <a:latin typeface="微软雅黑" panose="020B0503020204020204" charset="-122"/>
                <a:cs typeface="微软雅黑" panose="020B0503020204020204" charset="-122"/>
              </a:rPr>
              <a:t>预算指标控制资金支付</a:t>
            </a:r>
            <a:endParaRPr sz="2400">
              <a:latin typeface="微软雅黑" panose="020B0503020204020204" charset="-122"/>
              <a:cs typeface="微软雅黑" panose="020B0503020204020204" charset="-122"/>
            </a:endParaRPr>
          </a:p>
        </p:txBody>
      </p:sp>
      <p:sp>
        <p:nvSpPr>
          <p:cNvPr id="16" name="object 16"/>
          <p:cNvSpPr txBox="1"/>
          <p:nvPr/>
        </p:nvSpPr>
        <p:spPr>
          <a:xfrm>
            <a:off x="5927725" y="3822572"/>
            <a:ext cx="3710940" cy="820419"/>
          </a:xfrm>
          <a:prstGeom prst="rect">
            <a:avLst/>
          </a:prstGeom>
        </p:spPr>
        <p:txBody>
          <a:bodyPr vert="horz" wrap="square" lIns="0" tIns="12065" rIns="0" bIns="0" rtlCol="0">
            <a:spAutoFit/>
          </a:bodyPr>
          <a:lstStyle/>
          <a:p>
            <a:pPr marL="38735" algn="ctr">
              <a:lnSpc>
                <a:spcPct val="100000"/>
              </a:lnSpc>
              <a:spcBef>
                <a:spcPts val="95"/>
              </a:spcBef>
            </a:pPr>
            <a:r>
              <a:rPr sz="2800" spc="-5" dirty="0">
                <a:solidFill>
                  <a:srgbClr val="003366"/>
                </a:solidFill>
                <a:latin typeface="微软雅黑" panose="020B0503020204020204" charset="-122"/>
                <a:cs typeface="微软雅黑" panose="020B0503020204020204" charset="-122"/>
              </a:rPr>
              <a:t>财政设置</a:t>
            </a:r>
            <a:endParaRPr sz="2800">
              <a:latin typeface="微软雅黑" panose="020B0503020204020204" charset="-122"/>
              <a:cs typeface="微软雅黑" panose="020B0503020204020204" charset="-122"/>
            </a:endParaRPr>
          </a:p>
          <a:p>
            <a:pPr marL="40005" algn="ctr">
              <a:lnSpc>
                <a:spcPct val="100000"/>
              </a:lnSpc>
              <a:spcBef>
                <a:spcPts val="20"/>
              </a:spcBef>
            </a:pPr>
            <a:r>
              <a:rPr sz="2400" dirty="0">
                <a:solidFill>
                  <a:srgbClr val="003366"/>
                </a:solidFill>
                <a:latin typeface="微软雅黑" panose="020B0503020204020204" charset="-122"/>
                <a:cs typeface="微软雅黑" panose="020B0503020204020204" charset="-122"/>
              </a:rPr>
              <a:t>校验政府采购、人员信息等</a:t>
            </a:r>
            <a:endParaRPr sz="2400">
              <a:latin typeface="微软雅黑" panose="020B0503020204020204" charset="-122"/>
              <a:cs typeface="微软雅黑" panose="020B0503020204020204" charset="-122"/>
            </a:endParaRPr>
          </a:p>
        </p:txBody>
      </p:sp>
      <p:sp>
        <p:nvSpPr>
          <p:cNvPr id="17" name="object 17"/>
          <p:cNvSpPr txBox="1"/>
          <p:nvPr/>
        </p:nvSpPr>
        <p:spPr>
          <a:xfrm>
            <a:off x="5927725" y="2573858"/>
            <a:ext cx="3710940" cy="819785"/>
          </a:xfrm>
          <a:prstGeom prst="rect">
            <a:avLst/>
          </a:prstGeom>
        </p:spPr>
        <p:txBody>
          <a:bodyPr vert="horz" wrap="square" lIns="0" tIns="12065" rIns="0" bIns="0" rtlCol="0">
            <a:spAutoFit/>
          </a:bodyPr>
          <a:lstStyle/>
          <a:p>
            <a:pPr marL="38735" algn="ctr">
              <a:lnSpc>
                <a:spcPct val="100000"/>
              </a:lnSpc>
              <a:spcBef>
                <a:spcPts val="95"/>
              </a:spcBef>
            </a:pPr>
            <a:r>
              <a:rPr sz="2800" spc="-5" dirty="0">
                <a:solidFill>
                  <a:srgbClr val="003366"/>
                </a:solidFill>
                <a:latin typeface="微软雅黑" panose="020B0503020204020204" charset="-122"/>
                <a:cs typeface="微软雅黑" panose="020B0503020204020204" charset="-122"/>
              </a:rPr>
              <a:t>部门增设</a:t>
            </a:r>
            <a:endParaRPr sz="2800">
              <a:latin typeface="微软雅黑" panose="020B0503020204020204" charset="-122"/>
              <a:cs typeface="微软雅黑" panose="020B0503020204020204" charset="-122"/>
            </a:endParaRPr>
          </a:p>
          <a:p>
            <a:pPr marL="40005" algn="ctr">
              <a:lnSpc>
                <a:spcPct val="100000"/>
              </a:lnSpc>
              <a:spcBef>
                <a:spcPts val="20"/>
              </a:spcBef>
            </a:pPr>
            <a:r>
              <a:rPr sz="2400" dirty="0">
                <a:solidFill>
                  <a:srgbClr val="003366"/>
                </a:solidFill>
                <a:latin typeface="微软雅黑" panose="020B0503020204020204" charset="-122"/>
                <a:cs typeface="微软雅黑" panose="020B0503020204020204" charset="-122"/>
              </a:rPr>
              <a:t>校验收款账号、付款时间等</a:t>
            </a:r>
            <a:endParaRPr sz="2400">
              <a:latin typeface="微软雅黑" panose="020B0503020204020204" charset="-122"/>
              <a:cs typeface="微软雅黑" panose="020B0503020204020204" charset="-122"/>
            </a:endParaRPr>
          </a:p>
        </p:txBody>
      </p:sp>
      <p:sp>
        <p:nvSpPr>
          <p:cNvPr id="18" name="object 18"/>
          <p:cNvSpPr/>
          <p:nvPr/>
        </p:nvSpPr>
        <p:spPr>
          <a:xfrm>
            <a:off x="4846320" y="5193791"/>
            <a:ext cx="1115568" cy="397763"/>
          </a:xfrm>
          <a:prstGeom prst="rect">
            <a:avLst/>
          </a:prstGeom>
          <a:blipFill>
            <a:blip r:embed="rId8" cstate="print"/>
            <a:stretch>
              <a:fillRect/>
            </a:stretch>
          </a:blipFill>
        </p:spPr>
        <p:txBody>
          <a:bodyPr wrap="square" lIns="0" tIns="0" rIns="0" bIns="0" rtlCol="0"/>
          <a:lstStyle/>
          <a:p/>
        </p:txBody>
      </p:sp>
      <p:sp>
        <p:nvSpPr>
          <p:cNvPr id="19" name="object 19"/>
          <p:cNvSpPr/>
          <p:nvPr/>
        </p:nvSpPr>
        <p:spPr>
          <a:xfrm>
            <a:off x="4890134" y="5225415"/>
            <a:ext cx="1028700" cy="294640"/>
          </a:xfrm>
          <a:custGeom>
            <a:avLst/>
            <a:gdLst/>
            <a:ahLst/>
            <a:cxnLst/>
            <a:rect l="l" t="t" r="r" b="b"/>
            <a:pathLst>
              <a:path w="1028700" h="294639">
                <a:moveTo>
                  <a:pt x="0" y="0"/>
                </a:moveTo>
                <a:lnTo>
                  <a:pt x="1028700" y="294640"/>
                </a:lnTo>
              </a:path>
            </a:pathLst>
          </a:custGeom>
          <a:ln w="25400">
            <a:solidFill>
              <a:srgbClr val="A2B1C1"/>
            </a:solidFill>
          </a:ln>
        </p:spPr>
        <p:txBody>
          <a:bodyPr wrap="square" lIns="0" tIns="0" rIns="0" bIns="0" rtlCol="0"/>
          <a:lstStyle/>
          <a:p/>
        </p:txBody>
      </p:sp>
      <p:sp>
        <p:nvSpPr>
          <p:cNvPr id="20" name="object 20"/>
          <p:cNvSpPr/>
          <p:nvPr/>
        </p:nvSpPr>
        <p:spPr>
          <a:xfrm>
            <a:off x="4364745" y="4224406"/>
            <a:ext cx="1501121" cy="99242"/>
          </a:xfrm>
          <a:prstGeom prst="rect">
            <a:avLst/>
          </a:prstGeom>
          <a:blipFill>
            <a:blip r:embed="rId9" cstate="print"/>
            <a:stretch>
              <a:fillRect/>
            </a:stretch>
          </a:blipFill>
        </p:spPr>
        <p:txBody>
          <a:bodyPr wrap="square" lIns="0" tIns="0" rIns="0" bIns="0" rtlCol="0"/>
          <a:lstStyle/>
          <a:p/>
        </p:txBody>
      </p:sp>
      <p:sp>
        <p:nvSpPr>
          <p:cNvPr id="21" name="object 21"/>
          <p:cNvSpPr/>
          <p:nvPr/>
        </p:nvSpPr>
        <p:spPr>
          <a:xfrm>
            <a:off x="4395470" y="4247515"/>
            <a:ext cx="1439545" cy="8890"/>
          </a:xfrm>
          <a:custGeom>
            <a:avLst/>
            <a:gdLst/>
            <a:ahLst/>
            <a:cxnLst/>
            <a:rect l="l" t="t" r="r" b="b"/>
            <a:pathLst>
              <a:path w="1439545" h="8889">
                <a:moveTo>
                  <a:pt x="0" y="8890"/>
                </a:moveTo>
                <a:lnTo>
                  <a:pt x="1439544" y="0"/>
                </a:lnTo>
              </a:path>
            </a:pathLst>
          </a:custGeom>
          <a:ln w="25400">
            <a:solidFill>
              <a:srgbClr val="A2B1C1"/>
            </a:solidFill>
          </a:ln>
        </p:spPr>
        <p:txBody>
          <a:bodyPr wrap="square" lIns="0" tIns="0" rIns="0" bIns="0" rtlCol="0"/>
          <a:lstStyle/>
          <a:p/>
        </p:txBody>
      </p:sp>
      <p:sp>
        <p:nvSpPr>
          <p:cNvPr id="22" name="object 22"/>
          <p:cNvSpPr/>
          <p:nvPr/>
        </p:nvSpPr>
        <p:spPr>
          <a:xfrm>
            <a:off x="4064508" y="2980970"/>
            <a:ext cx="1801368" cy="760422"/>
          </a:xfrm>
          <a:prstGeom prst="rect">
            <a:avLst/>
          </a:prstGeom>
          <a:blipFill>
            <a:blip r:embed="rId10" cstate="print"/>
            <a:stretch>
              <a:fillRect/>
            </a:stretch>
          </a:blipFill>
        </p:spPr>
        <p:txBody>
          <a:bodyPr wrap="square" lIns="0" tIns="0" rIns="0" bIns="0" rtlCol="0"/>
          <a:lstStyle/>
          <a:p/>
        </p:txBody>
      </p:sp>
      <p:sp>
        <p:nvSpPr>
          <p:cNvPr id="23" name="object 23"/>
          <p:cNvSpPr/>
          <p:nvPr/>
        </p:nvSpPr>
        <p:spPr>
          <a:xfrm>
            <a:off x="4094479" y="2999104"/>
            <a:ext cx="1740535" cy="683895"/>
          </a:xfrm>
          <a:custGeom>
            <a:avLst/>
            <a:gdLst/>
            <a:ahLst/>
            <a:cxnLst/>
            <a:rect l="l" t="t" r="r" b="b"/>
            <a:pathLst>
              <a:path w="1740535" h="683895">
                <a:moveTo>
                  <a:pt x="0" y="683895"/>
                </a:moveTo>
                <a:lnTo>
                  <a:pt x="1740535" y="0"/>
                </a:lnTo>
              </a:path>
            </a:pathLst>
          </a:custGeom>
          <a:ln w="25400">
            <a:solidFill>
              <a:srgbClr val="A2B1C1"/>
            </a:solidFill>
          </a:ln>
        </p:spPr>
        <p:txBody>
          <a:bodyPr wrap="square" lIns="0" tIns="0" rIns="0" bIns="0" rtlCol="0"/>
          <a:lstStyle/>
          <a:p/>
        </p:txBody>
      </p:sp>
      <p:sp>
        <p:nvSpPr>
          <p:cNvPr id="24" name="object 24"/>
          <p:cNvSpPr/>
          <p:nvPr/>
        </p:nvSpPr>
        <p:spPr>
          <a:xfrm>
            <a:off x="1952244" y="2703576"/>
            <a:ext cx="3326891" cy="3105912"/>
          </a:xfrm>
          <a:prstGeom prst="rect">
            <a:avLst/>
          </a:prstGeom>
          <a:blipFill>
            <a:blip r:embed="rId11" cstate="print"/>
            <a:stretch>
              <a:fillRect/>
            </a:stretch>
          </a:blipFill>
        </p:spPr>
        <p:txBody>
          <a:bodyPr wrap="square" lIns="0" tIns="0" rIns="0" bIns="0" rtlCol="0"/>
          <a:lstStyle/>
          <a:p/>
        </p:txBody>
      </p:sp>
      <p:sp>
        <p:nvSpPr>
          <p:cNvPr id="25" name="object 25"/>
          <p:cNvSpPr/>
          <p:nvPr/>
        </p:nvSpPr>
        <p:spPr>
          <a:xfrm>
            <a:off x="2055876" y="2807207"/>
            <a:ext cx="3119628" cy="2898648"/>
          </a:xfrm>
          <a:prstGeom prst="rect">
            <a:avLst/>
          </a:prstGeom>
          <a:blipFill>
            <a:blip r:embed="rId12" cstate="print"/>
            <a:stretch>
              <a:fillRect/>
            </a:stretch>
          </a:blipFill>
        </p:spPr>
        <p:txBody>
          <a:bodyPr wrap="square" lIns="0" tIns="0" rIns="0" bIns="0" rtlCol="0"/>
          <a:lstStyle/>
          <a:p/>
        </p:txBody>
      </p:sp>
      <p:sp>
        <p:nvSpPr>
          <p:cNvPr id="26" name="object 26"/>
          <p:cNvSpPr txBox="1"/>
          <p:nvPr/>
        </p:nvSpPr>
        <p:spPr>
          <a:xfrm>
            <a:off x="3242817" y="3926840"/>
            <a:ext cx="735965" cy="1305560"/>
          </a:xfrm>
          <a:prstGeom prst="rect">
            <a:avLst/>
          </a:prstGeom>
        </p:spPr>
        <p:txBody>
          <a:bodyPr vert="horz" wrap="square" lIns="0" tIns="12065" rIns="0" bIns="0" rtlCol="0">
            <a:spAutoFit/>
          </a:bodyPr>
          <a:lstStyle/>
          <a:p>
            <a:pPr marL="12700" marR="5080" algn="just">
              <a:lnSpc>
                <a:spcPct val="100000"/>
              </a:lnSpc>
              <a:spcBef>
                <a:spcPts val="95"/>
              </a:spcBef>
            </a:pPr>
            <a:r>
              <a:rPr sz="2800" b="1" spc="-5" dirty="0">
                <a:solidFill>
                  <a:srgbClr val="FFFFFF"/>
                </a:solidFill>
                <a:latin typeface="微软雅黑" panose="020B0503020204020204" charset="-122"/>
                <a:cs typeface="微软雅黑" panose="020B0503020204020204" charset="-122"/>
              </a:rPr>
              <a:t>系统 </a:t>
            </a:r>
            <a:r>
              <a:rPr sz="2800" b="1" spc="-10" dirty="0">
                <a:solidFill>
                  <a:srgbClr val="FFFFFF"/>
                </a:solidFill>
                <a:latin typeface="微软雅黑" panose="020B0503020204020204" charset="-122"/>
                <a:cs typeface="微软雅黑" panose="020B0503020204020204" charset="-122"/>
              </a:rPr>
              <a:t>校验 </a:t>
            </a:r>
            <a:r>
              <a:rPr sz="2800" b="1" spc="-5" dirty="0">
                <a:solidFill>
                  <a:srgbClr val="FFFFFF"/>
                </a:solidFill>
                <a:latin typeface="微软雅黑" panose="020B0503020204020204" charset="-122"/>
                <a:cs typeface="微软雅黑" panose="020B0503020204020204" charset="-122"/>
              </a:rPr>
              <a:t>规则</a:t>
            </a:r>
            <a:endParaRPr sz="2800">
              <a:latin typeface="微软雅黑" panose="020B0503020204020204" charset="-122"/>
              <a:cs typeface="微软雅黑" panose="020B0503020204020204" charset="-122"/>
            </a:endParaRPr>
          </a:p>
        </p:txBody>
      </p:sp>
      <p:sp>
        <p:nvSpPr>
          <p:cNvPr id="27" name="文本框 26"/>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8" name="object 8"/>
          <p:cNvSpPr/>
          <p:nvPr/>
        </p:nvSpPr>
        <p:spPr>
          <a:xfrm>
            <a:off x="1682114" y="2399664"/>
            <a:ext cx="8481060" cy="3560394"/>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682114" y="2399664"/>
            <a:ext cx="8481060" cy="3560445"/>
          </a:xfrm>
          <a:custGeom>
            <a:avLst/>
            <a:gdLst/>
            <a:ahLst/>
            <a:cxnLst/>
            <a:rect l="l" t="t" r="r" b="b"/>
            <a:pathLst>
              <a:path w="8481060" h="3560445">
                <a:moveTo>
                  <a:pt x="0" y="593471"/>
                </a:moveTo>
                <a:lnTo>
                  <a:pt x="1967" y="544794"/>
                </a:lnTo>
                <a:lnTo>
                  <a:pt x="7766" y="497201"/>
                </a:lnTo>
                <a:lnTo>
                  <a:pt x="17246" y="450845"/>
                </a:lnTo>
                <a:lnTo>
                  <a:pt x="30253" y="405879"/>
                </a:lnTo>
                <a:lnTo>
                  <a:pt x="46634" y="362456"/>
                </a:lnTo>
                <a:lnTo>
                  <a:pt x="66237" y="320727"/>
                </a:lnTo>
                <a:lnTo>
                  <a:pt x="88910" y="280846"/>
                </a:lnTo>
                <a:lnTo>
                  <a:pt x="114499" y="242965"/>
                </a:lnTo>
                <a:lnTo>
                  <a:pt x="142851" y="207237"/>
                </a:lnTo>
                <a:lnTo>
                  <a:pt x="173815" y="173815"/>
                </a:lnTo>
                <a:lnTo>
                  <a:pt x="207237" y="142851"/>
                </a:lnTo>
                <a:lnTo>
                  <a:pt x="242965" y="114499"/>
                </a:lnTo>
                <a:lnTo>
                  <a:pt x="280846" y="88910"/>
                </a:lnTo>
                <a:lnTo>
                  <a:pt x="320727" y="66237"/>
                </a:lnTo>
                <a:lnTo>
                  <a:pt x="362456" y="46634"/>
                </a:lnTo>
                <a:lnTo>
                  <a:pt x="405879" y="30253"/>
                </a:lnTo>
                <a:lnTo>
                  <a:pt x="450845" y="17246"/>
                </a:lnTo>
                <a:lnTo>
                  <a:pt x="497201" y="7766"/>
                </a:lnTo>
                <a:lnTo>
                  <a:pt x="544794" y="1967"/>
                </a:lnTo>
                <a:lnTo>
                  <a:pt x="593471" y="0"/>
                </a:lnTo>
                <a:lnTo>
                  <a:pt x="7887588" y="0"/>
                </a:lnTo>
                <a:lnTo>
                  <a:pt x="7936265" y="1967"/>
                </a:lnTo>
                <a:lnTo>
                  <a:pt x="7983858" y="7766"/>
                </a:lnTo>
                <a:lnTo>
                  <a:pt x="8030214" y="17246"/>
                </a:lnTo>
                <a:lnTo>
                  <a:pt x="8075180" y="30253"/>
                </a:lnTo>
                <a:lnTo>
                  <a:pt x="8118603" y="46634"/>
                </a:lnTo>
                <a:lnTo>
                  <a:pt x="8160332" y="66237"/>
                </a:lnTo>
                <a:lnTo>
                  <a:pt x="8200213" y="88910"/>
                </a:lnTo>
                <a:lnTo>
                  <a:pt x="8238094" y="114499"/>
                </a:lnTo>
                <a:lnTo>
                  <a:pt x="8273822" y="142851"/>
                </a:lnTo>
                <a:lnTo>
                  <a:pt x="8307244" y="173815"/>
                </a:lnTo>
                <a:lnTo>
                  <a:pt x="8338208" y="207237"/>
                </a:lnTo>
                <a:lnTo>
                  <a:pt x="8366560" y="242965"/>
                </a:lnTo>
                <a:lnTo>
                  <a:pt x="8392149" y="280846"/>
                </a:lnTo>
                <a:lnTo>
                  <a:pt x="8414822" y="320727"/>
                </a:lnTo>
                <a:lnTo>
                  <a:pt x="8434425" y="362456"/>
                </a:lnTo>
                <a:lnTo>
                  <a:pt x="8450806" y="405879"/>
                </a:lnTo>
                <a:lnTo>
                  <a:pt x="8463813" y="450845"/>
                </a:lnTo>
                <a:lnTo>
                  <a:pt x="8473293" y="497201"/>
                </a:lnTo>
                <a:lnTo>
                  <a:pt x="8479092" y="544794"/>
                </a:lnTo>
                <a:lnTo>
                  <a:pt x="8481060" y="593471"/>
                </a:lnTo>
                <a:lnTo>
                  <a:pt x="8481060" y="2966974"/>
                </a:lnTo>
                <a:lnTo>
                  <a:pt x="8479092" y="3015645"/>
                </a:lnTo>
                <a:lnTo>
                  <a:pt x="8473293" y="3063232"/>
                </a:lnTo>
                <a:lnTo>
                  <a:pt x="8463813" y="3109583"/>
                </a:lnTo>
                <a:lnTo>
                  <a:pt x="8450806" y="3154545"/>
                </a:lnTo>
                <a:lnTo>
                  <a:pt x="8434425" y="3197964"/>
                </a:lnTo>
                <a:lnTo>
                  <a:pt x="8414822" y="3239690"/>
                </a:lnTo>
                <a:lnTo>
                  <a:pt x="8392149" y="3279567"/>
                </a:lnTo>
                <a:lnTo>
                  <a:pt x="8366560" y="3317445"/>
                </a:lnTo>
                <a:lnTo>
                  <a:pt x="8338208" y="3353170"/>
                </a:lnTo>
                <a:lnTo>
                  <a:pt x="8307244" y="3386589"/>
                </a:lnTo>
                <a:lnTo>
                  <a:pt x="8273822" y="3417551"/>
                </a:lnTo>
                <a:lnTo>
                  <a:pt x="8238094" y="3445901"/>
                </a:lnTo>
                <a:lnTo>
                  <a:pt x="8200213" y="3471489"/>
                </a:lnTo>
                <a:lnTo>
                  <a:pt x="8160332" y="3494159"/>
                </a:lnTo>
                <a:lnTo>
                  <a:pt x="8118603" y="3513761"/>
                </a:lnTo>
                <a:lnTo>
                  <a:pt x="8075180" y="3530142"/>
                </a:lnTo>
                <a:lnTo>
                  <a:pt x="8030214" y="3543148"/>
                </a:lnTo>
                <a:lnTo>
                  <a:pt x="7983858" y="3552627"/>
                </a:lnTo>
                <a:lnTo>
                  <a:pt x="7936265" y="3558427"/>
                </a:lnTo>
                <a:lnTo>
                  <a:pt x="7887588" y="3560394"/>
                </a:lnTo>
                <a:lnTo>
                  <a:pt x="593471" y="3560394"/>
                </a:lnTo>
                <a:lnTo>
                  <a:pt x="544794" y="3558427"/>
                </a:lnTo>
                <a:lnTo>
                  <a:pt x="497201" y="3552627"/>
                </a:lnTo>
                <a:lnTo>
                  <a:pt x="450845" y="3543148"/>
                </a:lnTo>
                <a:lnTo>
                  <a:pt x="405879" y="3530142"/>
                </a:lnTo>
                <a:lnTo>
                  <a:pt x="362456" y="3513761"/>
                </a:lnTo>
                <a:lnTo>
                  <a:pt x="320727" y="3494159"/>
                </a:lnTo>
                <a:lnTo>
                  <a:pt x="280846" y="3471489"/>
                </a:lnTo>
                <a:lnTo>
                  <a:pt x="242965" y="3445901"/>
                </a:lnTo>
                <a:lnTo>
                  <a:pt x="207237" y="3417551"/>
                </a:lnTo>
                <a:lnTo>
                  <a:pt x="173815" y="3386589"/>
                </a:lnTo>
                <a:lnTo>
                  <a:pt x="142851" y="3353170"/>
                </a:lnTo>
                <a:lnTo>
                  <a:pt x="114499" y="3317445"/>
                </a:lnTo>
                <a:lnTo>
                  <a:pt x="88910" y="3279567"/>
                </a:lnTo>
                <a:lnTo>
                  <a:pt x="66237" y="3239690"/>
                </a:lnTo>
                <a:lnTo>
                  <a:pt x="46634" y="3197964"/>
                </a:lnTo>
                <a:lnTo>
                  <a:pt x="30253" y="3154545"/>
                </a:lnTo>
                <a:lnTo>
                  <a:pt x="17246" y="3109583"/>
                </a:lnTo>
                <a:lnTo>
                  <a:pt x="7766" y="3063232"/>
                </a:lnTo>
                <a:lnTo>
                  <a:pt x="1967" y="3015645"/>
                </a:lnTo>
                <a:lnTo>
                  <a:pt x="0" y="2966974"/>
                </a:lnTo>
                <a:lnTo>
                  <a:pt x="0" y="593471"/>
                </a:lnTo>
                <a:close/>
              </a:path>
            </a:pathLst>
          </a:custGeom>
          <a:ln w="9525">
            <a:solidFill>
              <a:srgbClr val="9FADBC"/>
            </a:solidFill>
          </a:ln>
        </p:spPr>
        <p:txBody>
          <a:bodyPr wrap="square" lIns="0" tIns="0" rIns="0" bIns="0" rtlCol="0"/>
          <a:lstStyle/>
          <a:p/>
        </p:txBody>
      </p:sp>
      <p:sp>
        <p:nvSpPr>
          <p:cNvPr id="10" name="object 10"/>
          <p:cNvSpPr txBox="1"/>
          <p:nvPr/>
        </p:nvSpPr>
        <p:spPr>
          <a:xfrm>
            <a:off x="1715516" y="2521153"/>
            <a:ext cx="8279765" cy="3769360"/>
          </a:xfrm>
          <a:prstGeom prst="rect">
            <a:avLst/>
          </a:prstGeom>
        </p:spPr>
        <p:txBody>
          <a:bodyPr vert="horz" wrap="square" lIns="0" tIns="12065" rIns="0" bIns="0" rtlCol="0">
            <a:spAutoFit/>
          </a:bodyPr>
          <a:lstStyle/>
          <a:p>
            <a:pPr marL="132715" algn="ctr">
              <a:lnSpc>
                <a:spcPct val="100000"/>
              </a:lnSpc>
              <a:spcBef>
                <a:spcPts val="95"/>
              </a:spcBef>
            </a:pPr>
            <a:r>
              <a:rPr sz="2800" spc="-10" dirty="0">
                <a:solidFill>
                  <a:srgbClr val="003366"/>
                </a:solidFill>
                <a:latin typeface="微软雅黑" panose="020B0503020204020204" charset="-122"/>
                <a:cs typeface="微软雅黑" panose="020B0503020204020204" charset="-122"/>
              </a:rPr>
              <a:t>校验不通过</a:t>
            </a:r>
            <a:endParaRPr sz="2800">
              <a:latin typeface="微软雅黑" panose="020B0503020204020204" charset="-122"/>
              <a:cs typeface="微软雅黑" panose="020B0503020204020204" charset="-122"/>
            </a:endParaRPr>
          </a:p>
          <a:p>
            <a:pPr marL="646430" marR="1833880">
              <a:lnSpc>
                <a:spcPct val="100000"/>
              </a:lnSpc>
              <a:spcBef>
                <a:spcPts val="2900"/>
              </a:spcBef>
            </a:pPr>
            <a:r>
              <a:rPr sz="2400" dirty="0">
                <a:solidFill>
                  <a:srgbClr val="003366"/>
                </a:solidFill>
                <a:latin typeface="微软雅黑" panose="020B0503020204020204" charset="-122"/>
                <a:cs typeface="微软雅黑" panose="020B0503020204020204" charset="-122"/>
              </a:rPr>
              <a:t>系统校验不通过，支付申请退回</a:t>
            </a:r>
            <a:r>
              <a:rPr lang="zh-CN" sz="2400" dirty="0">
                <a:solidFill>
                  <a:srgbClr val="003366"/>
                </a:solidFill>
                <a:latin typeface="微软雅黑" panose="020B0503020204020204" charset="-122"/>
                <a:cs typeface="微软雅黑" panose="020B0503020204020204" charset="-122"/>
              </a:rPr>
              <a:t>主管部门</a:t>
            </a:r>
            <a:r>
              <a:rPr sz="2400" dirty="0">
                <a:solidFill>
                  <a:srgbClr val="003366"/>
                </a:solidFill>
                <a:latin typeface="微软雅黑" panose="020B0503020204020204" charset="-122"/>
                <a:cs typeface="微软雅黑" panose="020B0503020204020204" charset="-122"/>
              </a:rPr>
              <a:t>。 </a:t>
            </a:r>
            <a:r>
              <a:rPr lang="zh-CN" sz="2400" dirty="0">
                <a:solidFill>
                  <a:srgbClr val="003366"/>
                </a:solidFill>
                <a:latin typeface="微软雅黑" panose="020B0503020204020204" charset="-122"/>
                <a:cs typeface="微软雅黑" panose="020B0503020204020204" charset="-122"/>
              </a:rPr>
              <a:t>但</a:t>
            </a:r>
            <a:r>
              <a:rPr sz="2400" spc="-5" dirty="0">
                <a:solidFill>
                  <a:srgbClr val="003366"/>
                </a:solidFill>
                <a:latin typeface="微软雅黑" panose="020B0503020204020204" charset="-122"/>
                <a:cs typeface="微软雅黑" panose="020B0503020204020204" charset="-122"/>
              </a:rPr>
              <a:t>主管部门可</a:t>
            </a:r>
            <a:r>
              <a:rPr lang="zh-CN" sz="2400" spc="-5" dirty="0">
                <a:solidFill>
                  <a:srgbClr val="003366"/>
                </a:solidFill>
                <a:latin typeface="微软雅黑" panose="020B0503020204020204" charset="-122"/>
                <a:cs typeface="微软雅黑" panose="020B0503020204020204" charset="-122"/>
              </a:rPr>
              <a:t>申请</a:t>
            </a:r>
            <a:r>
              <a:rPr sz="2400" spc="-5" dirty="0">
                <a:solidFill>
                  <a:srgbClr val="003366"/>
                </a:solidFill>
                <a:latin typeface="微软雅黑" panose="020B0503020204020204" charset="-122"/>
                <a:cs typeface="微软雅黑" panose="020B0503020204020204" charset="-122"/>
              </a:rPr>
              <a:t>将支付申请</a:t>
            </a:r>
            <a:r>
              <a:rPr lang="zh-CN" sz="2400" spc="-5" dirty="0">
                <a:solidFill>
                  <a:srgbClr val="003366"/>
                </a:solidFill>
                <a:latin typeface="微软雅黑" panose="020B0503020204020204" charset="-122"/>
                <a:cs typeface="微软雅黑" panose="020B0503020204020204" charset="-122"/>
              </a:rPr>
              <a:t>直接</a:t>
            </a:r>
            <a:r>
              <a:rPr sz="2400" spc="-5" dirty="0">
                <a:solidFill>
                  <a:srgbClr val="003366"/>
                </a:solidFill>
                <a:latin typeface="微软雅黑" panose="020B0503020204020204" charset="-122"/>
                <a:cs typeface="微软雅黑" panose="020B0503020204020204" charset="-122"/>
              </a:rPr>
              <a:t>退回</a:t>
            </a:r>
            <a:r>
              <a:rPr lang="zh-CN" sz="2400" spc="-5" dirty="0">
                <a:solidFill>
                  <a:srgbClr val="003366"/>
                </a:solidFill>
                <a:latin typeface="微软雅黑" panose="020B0503020204020204" charset="-122"/>
                <a:cs typeface="微软雅黑" panose="020B0503020204020204" charset="-122"/>
              </a:rPr>
              <a:t>单位</a:t>
            </a:r>
            <a:r>
              <a:rPr sz="2400" spc="-5" dirty="0">
                <a:solidFill>
                  <a:srgbClr val="003366"/>
                </a:solidFill>
                <a:latin typeface="微软雅黑" panose="020B0503020204020204" charset="-122"/>
                <a:cs typeface="微软雅黑" panose="020B0503020204020204" charset="-122"/>
              </a:rPr>
              <a:t>。</a:t>
            </a:r>
            <a:r>
              <a:rPr lang="zh-CN" sz="2400" spc="-5" dirty="0">
                <a:solidFill>
                  <a:srgbClr val="FF0000"/>
                </a:solidFill>
                <a:latin typeface="微软雅黑" panose="020B0503020204020204" charset="-122"/>
                <a:cs typeface="微软雅黑" panose="020B0503020204020204" charset="-122"/>
              </a:rPr>
              <a:t>（我省：退回单位，主管部门申请可以退回部门）</a:t>
            </a:r>
            <a:endParaRPr sz="2400">
              <a:solidFill>
                <a:srgbClr val="FF0000"/>
              </a:solidFill>
              <a:latin typeface="微软雅黑" panose="020B0503020204020204" charset="-122"/>
              <a:cs typeface="微软雅黑" panose="020B0503020204020204" charset="-122"/>
            </a:endParaRPr>
          </a:p>
          <a:p>
            <a:pPr marL="646430" marR="1529080">
              <a:lnSpc>
                <a:spcPct val="100000"/>
              </a:lnSpc>
            </a:pPr>
            <a:r>
              <a:rPr sz="2400" dirty="0">
                <a:solidFill>
                  <a:srgbClr val="003366"/>
                </a:solidFill>
                <a:latin typeface="微软雅黑" panose="020B0503020204020204" charset="-122"/>
                <a:cs typeface="微软雅黑" panose="020B0503020204020204" charset="-122"/>
              </a:rPr>
              <a:t>单位将支付申请修改并补充材料后再次报送。 系统再次进行校验。</a:t>
            </a:r>
            <a:endParaRPr sz="2400">
              <a:latin typeface="微软雅黑" panose="020B0503020204020204" charset="-122"/>
              <a:cs typeface="微软雅黑" panose="020B0503020204020204" charset="-122"/>
            </a:endParaRPr>
          </a:p>
          <a:p>
            <a:pPr marL="12700" marR="5080" indent="633730">
              <a:lnSpc>
                <a:spcPct val="100000"/>
              </a:lnSpc>
            </a:pPr>
            <a:r>
              <a:rPr sz="2400" dirty="0">
                <a:solidFill>
                  <a:srgbClr val="003366"/>
                </a:solidFill>
                <a:latin typeface="微软雅黑" panose="020B0503020204020204" charset="-122"/>
                <a:cs typeface="微软雅黑" panose="020B0503020204020204" charset="-122"/>
              </a:rPr>
              <a:t>二次校验仍不通过的，转由财政部门人工审核，可将支付 </a:t>
            </a:r>
            <a:r>
              <a:rPr sz="2400" spc="-5" dirty="0">
                <a:solidFill>
                  <a:srgbClr val="003366"/>
                </a:solidFill>
                <a:latin typeface="微软雅黑" panose="020B0503020204020204" charset="-122"/>
                <a:cs typeface="微软雅黑" panose="020B0503020204020204" charset="-122"/>
              </a:rPr>
              <a:t>申请挂起、退回或通过。</a:t>
            </a:r>
            <a:r>
              <a:rPr lang="zh-CN" sz="2400" spc="-5" dirty="0">
                <a:solidFill>
                  <a:srgbClr val="FF0000"/>
                </a:solidFill>
                <a:latin typeface="微软雅黑" panose="020B0503020204020204" charset="-122"/>
                <a:cs typeface="微软雅黑" panose="020B0503020204020204" charset="-122"/>
              </a:rPr>
              <a:t>（</a:t>
            </a:r>
            <a:r>
              <a:rPr lang="zh-CN" sz="2400" spc="-5" dirty="0">
                <a:solidFill>
                  <a:srgbClr val="FF0000"/>
                </a:solidFill>
                <a:latin typeface="微软雅黑" panose="020B0503020204020204" charset="-122"/>
                <a:cs typeface="微软雅黑" panose="020B0503020204020204" charset="-122"/>
              </a:rPr>
              <a:t>目前：系统一次校验不通过人工审核）</a:t>
            </a:r>
            <a:endParaRPr lang="zh-CN" sz="2400" spc="-5" dirty="0">
              <a:solidFill>
                <a:srgbClr val="FF0000"/>
              </a:solidFill>
              <a:latin typeface="微软雅黑" panose="020B0503020204020204" charset="-122"/>
              <a:cs typeface="微软雅黑" panose="020B0503020204020204" charset="-122"/>
            </a:endParaRPr>
          </a:p>
        </p:txBody>
      </p:sp>
      <p:sp>
        <p:nvSpPr>
          <p:cNvPr id="11" name="object 11"/>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2" name="文本框 11"/>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771904" y="2507945"/>
            <a:ext cx="8623935" cy="2211070"/>
          </a:xfrm>
          <a:prstGeom prst="rect">
            <a:avLst/>
          </a:prstGeom>
        </p:spPr>
        <p:txBody>
          <a:bodyPr vert="horz" wrap="square" lIns="0" tIns="12065" rIns="0" bIns="0" rtlCol="0">
            <a:spAutoFit/>
          </a:bodyPr>
          <a:lstStyle/>
          <a:p>
            <a:pPr marL="818515">
              <a:lnSpc>
                <a:spcPct val="100000"/>
              </a:lnSpc>
              <a:spcBef>
                <a:spcPts val="95"/>
              </a:spcBef>
            </a:pPr>
            <a:r>
              <a:rPr lang="zh-CN" sz="2800" b="1" spc="-10" dirty="0">
                <a:solidFill>
                  <a:srgbClr val="003366"/>
                </a:solidFill>
                <a:latin typeface="微软雅黑" panose="020B0503020204020204" charset="-122"/>
                <a:cs typeface="微软雅黑" panose="020B0503020204020204" charset="-122"/>
              </a:rPr>
              <a:t>（三）</a:t>
            </a:r>
            <a:r>
              <a:rPr sz="2800" b="1" spc="-10" dirty="0">
                <a:solidFill>
                  <a:srgbClr val="003366"/>
                </a:solidFill>
                <a:latin typeface="微软雅黑" panose="020B0503020204020204" charset="-122"/>
                <a:cs typeface="微软雅黑" panose="020B0503020204020204" charset="-122"/>
              </a:rPr>
              <a:t>政府采购</a:t>
            </a:r>
            <a:r>
              <a:rPr sz="2800" b="1" spc="-5" dirty="0">
                <a:solidFill>
                  <a:srgbClr val="003366"/>
                </a:solidFill>
                <a:latin typeface="微软雅黑" panose="020B0503020204020204" charset="-122"/>
                <a:cs typeface="微软雅黑" panose="020B0503020204020204" charset="-122"/>
              </a:rPr>
              <a:t>——</a:t>
            </a:r>
            <a:r>
              <a:rPr sz="2400" spc="-5" dirty="0">
                <a:solidFill>
                  <a:srgbClr val="003366"/>
                </a:solidFill>
                <a:latin typeface="微软雅黑" panose="020B0503020204020204" charset="-122"/>
                <a:cs typeface="微软雅黑" panose="020B0503020204020204" charset="-122"/>
              </a:rPr>
              <a:t>与资金支</a:t>
            </a:r>
            <a:r>
              <a:rPr sz="2400" dirty="0">
                <a:solidFill>
                  <a:srgbClr val="003366"/>
                </a:solidFill>
                <a:latin typeface="微软雅黑" panose="020B0503020204020204" charset="-122"/>
                <a:cs typeface="微软雅黑" panose="020B0503020204020204" charset="-122"/>
              </a:rPr>
              <a:t>付</a:t>
            </a:r>
            <a:r>
              <a:rPr sz="2400" spc="-5" dirty="0">
                <a:solidFill>
                  <a:srgbClr val="003366"/>
                </a:solidFill>
                <a:latin typeface="微软雅黑" panose="020B0503020204020204" charset="-122"/>
                <a:cs typeface="微软雅黑" panose="020B0503020204020204" charset="-122"/>
              </a:rPr>
              <a:t>衔接</a:t>
            </a:r>
            <a:endParaRPr sz="2400">
              <a:latin typeface="微软雅黑" panose="020B0503020204020204" charset="-122"/>
              <a:cs typeface="微软雅黑" panose="020B0503020204020204" charset="-122"/>
            </a:endParaRPr>
          </a:p>
          <a:p>
            <a:pPr>
              <a:lnSpc>
                <a:spcPct val="100000"/>
              </a:lnSpc>
              <a:spcBef>
                <a:spcPts val="45"/>
              </a:spcBef>
            </a:pPr>
            <a:endParaRPr sz="4250">
              <a:latin typeface="Times New Roman" panose="02020603050405020304"/>
              <a:cs typeface="Times New Roman" panose="02020603050405020304"/>
            </a:endParaRPr>
          </a:p>
          <a:p>
            <a:pPr marL="12700" marR="5080" indent="673100" algn="just">
              <a:lnSpc>
                <a:spcPct val="100000"/>
              </a:lnSpc>
              <a:spcBef>
                <a:spcPts val="5"/>
              </a:spcBef>
            </a:pPr>
            <a:r>
              <a:rPr sz="2400" spc="-5" dirty="0">
                <a:solidFill>
                  <a:srgbClr val="003366"/>
                </a:solidFill>
                <a:latin typeface="宋体" panose="02010600030101010101" pitchFamily="2" charset="-122"/>
                <a:cs typeface="宋体" panose="02010600030101010101" pitchFamily="2" charset="-122"/>
              </a:rPr>
              <a:t>预算管理一体化后，为政府采购与资金支付的衔接创造了条 </a:t>
            </a:r>
            <a:r>
              <a:rPr sz="2400" dirty="0">
                <a:solidFill>
                  <a:srgbClr val="003366"/>
                </a:solidFill>
                <a:latin typeface="宋体" panose="02010600030101010101" pitchFamily="2" charset="-122"/>
                <a:cs typeface="宋体" panose="02010600030101010101" pitchFamily="2" charset="-122"/>
              </a:rPr>
              <a:t>件，在一体化系统中可以实现政府采购与资金支付的互联互通，  实现业务管理的有效衔接。</a:t>
            </a:r>
            <a:endParaRPr sz="2400">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6584315" y="2245360"/>
            <a:ext cx="3168014" cy="3672001"/>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584315" y="2245360"/>
            <a:ext cx="3168015" cy="3672204"/>
          </a:xfrm>
          <a:custGeom>
            <a:avLst/>
            <a:gdLst/>
            <a:ahLst/>
            <a:cxnLst/>
            <a:rect l="l" t="t" r="r" b="b"/>
            <a:pathLst>
              <a:path w="3168015" h="3672204">
                <a:moveTo>
                  <a:pt x="0" y="528065"/>
                </a:moveTo>
                <a:lnTo>
                  <a:pt x="2157" y="479989"/>
                </a:lnTo>
                <a:lnTo>
                  <a:pt x="8505" y="433125"/>
                </a:lnTo>
                <a:lnTo>
                  <a:pt x="18857" y="387658"/>
                </a:lnTo>
                <a:lnTo>
                  <a:pt x="33028" y="343775"/>
                </a:lnTo>
                <a:lnTo>
                  <a:pt x="50831" y="301663"/>
                </a:lnTo>
                <a:lnTo>
                  <a:pt x="72079" y="261507"/>
                </a:lnTo>
                <a:lnTo>
                  <a:pt x="96587" y="223493"/>
                </a:lnTo>
                <a:lnTo>
                  <a:pt x="124169" y="187808"/>
                </a:lnTo>
                <a:lnTo>
                  <a:pt x="154638" y="154638"/>
                </a:lnTo>
                <a:lnTo>
                  <a:pt x="187808" y="124169"/>
                </a:lnTo>
                <a:lnTo>
                  <a:pt x="223493" y="96587"/>
                </a:lnTo>
                <a:lnTo>
                  <a:pt x="261507" y="72079"/>
                </a:lnTo>
                <a:lnTo>
                  <a:pt x="301663" y="50831"/>
                </a:lnTo>
                <a:lnTo>
                  <a:pt x="343775" y="33028"/>
                </a:lnTo>
                <a:lnTo>
                  <a:pt x="387658" y="18857"/>
                </a:lnTo>
                <a:lnTo>
                  <a:pt x="433125" y="8505"/>
                </a:lnTo>
                <a:lnTo>
                  <a:pt x="479989" y="2157"/>
                </a:lnTo>
                <a:lnTo>
                  <a:pt x="528065" y="0"/>
                </a:lnTo>
                <a:lnTo>
                  <a:pt x="2639949" y="0"/>
                </a:lnTo>
                <a:lnTo>
                  <a:pt x="2688025" y="2157"/>
                </a:lnTo>
                <a:lnTo>
                  <a:pt x="2734889" y="8505"/>
                </a:lnTo>
                <a:lnTo>
                  <a:pt x="2780356" y="18857"/>
                </a:lnTo>
                <a:lnTo>
                  <a:pt x="2824239" y="33028"/>
                </a:lnTo>
                <a:lnTo>
                  <a:pt x="2866351" y="50831"/>
                </a:lnTo>
                <a:lnTo>
                  <a:pt x="2906507" y="72079"/>
                </a:lnTo>
                <a:lnTo>
                  <a:pt x="2944521" y="96587"/>
                </a:lnTo>
                <a:lnTo>
                  <a:pt x="2980206" y="124169"/>
                </a:lnTo>
                <a:lnTo>
                  <a:pt x="3013376" y="154638"/>
                </a:lnTo>
                <a:lnTo>
                  <a:pt x="3043845" y="187808"/>
                </a:lnTo>
                <a:lnTo>
                  <a:pt x="3071427" y="223493"/>
                </a:lnTo>
                <a:lnTo>
                  <a:pt x="3095935" y="261507"/>
                </a:lnTo>
                <a:lnTo>
                  <a:pt x="3117183" y="301663"/>
                </a:lnTo>
                <a:lnTo>
                  <a:pt x="3134986" y="343775"/>
                </a:lnTo>
                <a:lnTo>
                  <a:pt x="3149157" y="387658"/>
                </a:lnTo>
                <a:lnTo>
                  <a:pt x="3159509" y="433125"/>
                </a:lnTo>
                <a:lnTo>
                  <a:pt x="3165857" y="479989"/>
                </a:lnTo>
                <a:lnTo>
                  <a:pt x="3168014" y="528065"/>
                </a:lnTo>
                <a:lnTo>
                  <a:pt x="3168014" y="3144012"/>
                </a:lnTo>
                <a:lnTo>
                  <a:pt x="3165857" y="3192068"/>
                </a:lnTo>
                <a:lnTo>
                  <a:pt x="3159509" y="3238916"/>
                </a:lnTo>
                <a:lnTo>
                  <a:pt x="3149157" y="3284369"/>
                </a:lnTo>
                <a:lnTo>
                  <a:pt x="3134986" y="3328241"/>
                </a:lnTo>
                <a:lnTo>
                  <a:pt x="3117183" y="3370345"/>
                </a:lnTo>
                <a:lnTo>
                  <a:pt x="3095935" y="3410494"/>
                </a:lnTo>
                <a:lnTo>
                  <a:pt x="3071427" y="3448503"/>
                </a:lnTo>
                <a:lnTo>
                  <a:pt x="3043845" y="3484185"/>
                </a:lnTo>
                <a:lnTo>
                  <a:pt x="3013376" y="3517353"/>
                </a:lnTo>
                <a:lnTo>
                  <a:pt x="2980206" y="3547822"/>
                </a:lnTo>
                <a:lnTo>
                  <a:pt x="2944521" y="3575404"/>
                </a:lnTo>
                <a:lnTo>
                  <a:pt x="2906507" y="3599913"/>
                </a:lnTo>
                <a:lnTo>
                  <a:pt x="2866351" y="3621163"/>
                </a:lnTo>
                <a:lnTo>
                  <a:pt x="2824239" y="3638968"/>
                </a:lnTo>
                <a:lnTo>
                  <a:pt x="2780356" y="3653140"/>
                </a:lnTo>
                <a:lnTo>
                  <a:pt x="2734889" y="3663494"/>
                </a:lnTo>
                <a:lnTo>
                  <a:pt x="2688025" y="3669844"/>
                </a:lnTo>
                <a:lnTo>
                  <a:pt x="2639949" y="3672001"/>
                </a:lnTo>
                <a:lnTo>
                  <a:pt x="528065" y="3672001"/>
                </a:lnTo>
                <a:lnTo>
                  <a:pt x="479989" y="3669844"/>
                </a:lnTo>
                <a:lnTo>
                  <a:pt x="433125" y="3663494"/>
                </a:lnTo>
                <a:lnTo>
                  <a:pt x="387658" y="3653140"/>
                </a:lnTo>
                <a:lnTo>
                  <a:pt x="343775" y="3638968"/>
                </a:lnTo>
                <a:lnTo>
                  <a:pt x="301663" y="3621163"/>
                </a:lnTo>
                <a:lnTo>
                  <a:pt x="261507" y="3599913"/>
                </a:lnTo>
                <a:lnTo>
                  <a:pt x="223493" y="3575404"/>
                </a:lnTo>
                <a:lnTo>
                  <a:pt x="187808" y="3547822"/>
                </a:lnTo>
                <a:lnTo>
                  <a:pt x="154638" y="3517353"/>
                </a:lnTo>
                <a:lnTo>
                  <a:pt x="124169" y="3484185"/>
                </a:lnTo>
                <a:lnTo>
                  <a:pt x="96587" y="3448503"/>
                </a:lnTo>
                <a:lnTo>
                  <a:pt x="72079" y="3410494"/>
                </a:lnTo>
                <a:lnTo>
                  <a:pt x="50831" y="3370345"/>
                </a:lnTo>
                <a:lnTo>
                  <a:pt x="33028" y="3328241"/>
                </a:lnTo>
                <a:lnTo>
                  <a:pt x="18857" y="3284369"/>
                </a:lnTo>
                <a:lnTo>
                  <a:pt x="8505" y="3238916"/>
                </a:lnTo>
                <a:lnTo>
                  <a:pt x="2157" y="3192068"/>
                </a:lnTo>
                <a:lnTo>
                  <a:pt x="0" y="3144012"/>
                </a:lnTo>
                <a:lnTo>
                  <a:pt x="0" y="528065"/>
                </a:lnTo>
                <a:close/>
              </a:path>
            </a:pathLst>
          </a:custGeom>
          <a:ln w="9525">
            <a:solidFill>
              <a:srgbClr val="2E6397"/>
            </a:solidFill>
          </a:ln>
        </p:spPr>
        <p:txBody>
          <a:bodyPr wrap="square" lIns="0" tIns="0" rIns="0" bIns="0" rtlCol="0"/>
          <a:lstStyle/>
          <a:p/>
        </p:txBody>
      </p:sp>
      <p:sp>
        <p:nvSpPr>
          <p:cNvPr id="6" name="object 6"/>
          <p:cNvSpPr/>
          <p:nvPr/>
        </p:nvSpPr>
        <p:spPr>
          <a:xfrm>
            <a:off x="1740535" y="2245360"/>
            <a:ext cx="3168015" cy="3672001"/>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740535" y="2245360"/>
            <a:ext cx="3168015" cy="3672204"/>
          </a:xfrm>
          <a:custGeom>
            <a:avLst/>
            <a:gdLst/>
            <a:ahLst/>
            <a:cxnLst/>
            <a:rect l="l" t="t" r="r" b="b"/>
            <a:pathLst>
              <a:path w="3168015" h="3672204">
                <a:moveTo>
                  <a:pt x="0" y="528065"/>
                </a:moveTo>
                <a:lnTo>
                  <a:pt x="2157" y="479989"/>
                </a:lnTo>
                <a:lnTo>
                  <a:pt x="8505" y="433125"/>
                </a:lnTo>
                <a:lnTo>
                  <a:pt x="18857" y="387658"/>
                </a:lnTo>
                <a:lnTo>
                  <a:pt x="33028" y="343775"/>
                </a:lnTo>
                <a:lnTo>
                  <a:pt x="50831" y="301663"/>
                </a:lnTo>
                <a:lnTo>
                  <a:pt x="72079" y="261507"/>
                </a:lnTo>
                <a:lnTo>
                  <a:pt x="96587" y="223493"/>
                </a:lnTo>
                <a:lnTo>
                  <a:pt x="124169" y="187808"/>
                </a:lnTo>
                <a:lnTo>
                  <a:pt x="154638" y="154638"/>
                </a:lnTo>
                <a:lnTo>
                  <a:pt x="187808" y="124169"/>
                </a:lnTo>
                <a:lnTo>
                  <a:pt x="223493" y="96587"/>
                </a:lnTo>
                <a:lnTo>
                  <a:pt x="261507" y="72079"/>
                </a:lnTo>
                <a:lnTo>
                  <a:pt x="301663" y="50831"/>
                </a:lnTo>
                <a:lnTo>
                  <a:pt x="343775" y="33028"/>
                </a:lnTo>
                <a:lnTo>
                  <a:pt x="387658" y="18857"/>
                </a:lnTo>
                <a:lnTo>
                  <a:pt x="433125" y="8505"/>
                </a:lnTo>
                <a:lnTo>
                  <a:pt x="479989" y="2157"/>
                </a:lnTo>
                <a:lnTo>
                  <a:pt x="528065" y="0"/>
                </a:lnTo>
                <a:lnTo>
                  <a:pt x="2639949" y="0"/>
                </a:lnTo>
                <a:lnTo>
                  <a:pt x="2688025" y="2157"/>
                </a:lnTo>
                <a:lnTo>
                  <a:pt x="2734889" y="8505"/>
                </a:lnTo>
                <a:lnTo>
                  <a:pt x="2780356" y="18857"/>
                </a:lnTo>
                <a:lnTo>
                  <a:pt x="2824239" y="33028"/>
                </a:lnTo>
                <a:lnTo>
                  <a:pt x="2866351" y="50831"/>
                </a:lnTo>
                <a:lnTo>
                  <a:pt x="2906507" y="72079"/>
                </a:lnTo>
                <a:lnTo>
                  <a:pt x="2944521" y="96587"/>
                </a:lnTo>
                <a:lnTo>
                  <a:pt x="2980206" y="124169"/>
                </a:lnTo>
                <a:lnTo>
                  <a:pt x="3013376" y="154638"/>
                </a:lnTo>
                <a:lnTo>
                  <a:pt x="3043845" y="187808"/>
                </a:lnTo>
                <a:lnTo>
                  <a:pt x="3071427" y="223493"/>
                </a:lnTo>
                <a:lnTo>
                  <a:pt x="3095935" y="261507"/>
                </a:lnTo>
                <a:lnTo>
                  <a:pt x="3117183" y="301663"/>
                </a:lnTo>
                <a:lnTo>
                  <a:pt x="3134986" y="343775"/>
                </a:lnTo>
                <a:lnTo>
                  <a:pt x="3149157" y="387658"/>
                </a:lnTo>
                <a:lnTo>
                  <a:pt x="3159509" y="433125"/>
                </a:lnTo>
                <a:lnTo>
                  <a:pt x="3165857" y="479989"/>
                </a:lnTo>
                <a:lnTo>
                  <a:pt x="3168015" y="528065"/>
                </a:lnTo>
                <a:lnTo>
                  <a:pt x="3168015" y="3144012"/>
                </a:lnTo>
                <a:lnTo>
                  <a:pt x="3165857" y="3192068"/>
                </a:lnTo>
                <a:lnTo>
                  <a:pt x="3159509" y="3238916"/>
                </a:lnTo>
                <a:lnTo>
                  <a:pt x="3149157" y="3284369"/>
                </a:lnTo>
                <a:lnTo>
                  <a:pt x="3134986" y="3328241"/>
                </a:lnTo>
                <a:lnTo>
                  <a:pt x="3117183" y="3370345"/>
                </a:lnTo>
                <a:lnTo>
                  <a:pt x="3095935" y="3410494"/>
                </a:lnTo>
                <a:lnTo>
                  <a:pt x="3071427" y="3448503"/>
                </a:lnTo>
                <a:lnTo>
                  <a:pt x="3043845" y="3484185"/>
                </a:lnTo>
                <a:lnTo>
                  <a:pt x="3013376" y="3517353"/>
                </a:lnTo>
                <a:lnTo>
                  <a:pt x="2980206" y="3547822"/>
                </a:lnTo>
                <a:lnTo>
                  <a:pt x="2944521" y="3575404"/>
                </a:lnTo>
                <a:lnTo>
                  <a:pt x="2906507" y="3599913"/>
                </a:lnTo>
                <a:lnTo>
                  <a:pt x="2866351" y="3621163"/>
                </a:lnTo>
                <a:lnTo>
                  <a:pt x="2824239" y="3638968"/>
                </a:lnTo>
                <a:lnTo>
                  <a:pt x="2780356" y="3653140"/>
                </a:lnTo>
                <a:lnTo>
                  <a:pt x="2734889" y="3663494"/>
                </a:lnTo>
                <a:lnTo>
                  <a:pt x="2688025" y="3669844"/>
                </a:lnTo>
                <a:lnTo>
                  <a:pt x="2639949" y="3672001"/>
                </a:lnTo>
                <a:lnTo>
                  <a:pt x="528065" y="3672001"/>
                </a:lnTo>
                <a:lnTo>
                  <a:pt x="479989" y="3669844"/>
                </a:lnTo>
                <a:lnTo>
                  <a:pt x="433125" y="3663494"/>
                </a:lnTo>
                <a:lnTo>
                  <a:pt x="387658" y="3653140"/>
                </a:lnTo>
                <a:lnTo>
                  <a:pt x="343775" y="3638968"/>
                </a:lnTo>
                <a:lnTo>
                  <a:pt x="301663" y="3621163"/>
                </a:lnTo>
                <a:lnTo>
                  <a:pt x="261507" y="3599913"/>
                </a:lnTo>
                <a:lnTo>
                  <a:pt x="223493" y="3575404"/>
                </a:lnTo>
                <a:lnTo>
                  <a:pt x="187808" y="3547822"/>
                </a:lnTo>
                <a:lnTo>
                  <a:pt x="154638" y="3517353"/>
                </a:lnTo>
                <a:lnTo>
                  <a:pt x="124169" y="3484185"/>
                </a:lnTo>
                <a:lnTo>
                  <a:pt x="96587" y="3448503"/>
                </a:lnTo>
                <a:lnTo>
                  <a:pt x="72079" y="3410494"/>
                </a:lnTo>
                <a:lnTo>
                  <a:pt x="50831" y="3370345"/>
                </a:lnTo>
                <a:lnTo>
                  <a:pt x="33028" y="3328241"/>
                </a:lnTo>
                <a:lnTo>
                  <a:pt x="18857" y="3284369"/>
                </a:lnTo>
                <a:lnTo>
                  <a:pt x="8505" y="3238916"/>
                </a:lnTo>
                <a:lnTo>
                  <a:pt x="2157" y="3192068"/>
                </a:lnTo>
                <a:lnTo>
                  <a:pt x="0" y="3144012"/>
                </a:lnTo>
                <a:lnTo>
                  <a:pt x="0" y="528065"/>
                </a:lnTo>
                <a:close/>
              </a:path>
            </a:pathLst>
          </a:custGeom>
          <a:ln w="9525">
            <a:solidFill>
              <a:srgbClr val="9FADBC"/>
            </a:solidFill>
          </a:ln>
        </p:spPr>
        <p:txBody>
          <a:bodyPr wrap="square" lIns="0" tIns="0" rIns="0" bIns="0" rtlCol="0"/>
          <a:lstStyle/>
          <a:p/>
        </p:txBody>
      </p:sp>
      <p:sp>
        <p:nvSpPr>
          <p:cNvPr id="8" name="object 8"/>
          <p:cNvSpPr/>
          <p:nvPr/>
        </p:nvSpPr>
        <p:spPr>
          <a:xfrm>
            <a:off x="1880616" y="1274063"/>
            <a:ext cx="827532" cy="792479"/>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2235707" y="1274063"/>
            <a:ext cx="2967227" cy="79247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4730496" y="1274063"/>
            <a:ext cx="650748" cy="792479"/>
          </a:xfrm>
          <a:prstGeom prst="rect">
            <a:avLst/>
          </a:prstGeom>
          <a:blipFill>
            <a:blip r:embed="rId5" cstate="print"/>
            <a:stretch>
              <a:fillRect/>
            </a:stretch>
          </a:blipFill>
        </p:spPr>
        <p:txBody>
          <a:bodyPr wrap="square" lIns="0" tIns="0" rIns="0" bIns="0" rtlCol="0"/>
          <a:lstStyle/>
          <a:p/>
        </p:txBody>
      </p:sp>
      <p:sp>
        <p:nvSpPr>
          <p:cNvPr id="11" name="object 11"/>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12" name="object 12"/>
          <p:cNvSpPr/>
          <p:nvPr/>
        </p:nvSpPr>
        <p:spPr>
          <a:xfrm>
            <a:off x="3093720" y="2451735"/>
            <a:ext cx="1257300" cy="407034"/>
          </a:xfrm>
          <a:custGeom>
            <a:avLst/>
            <a:gdLst/>
            <a:ahLst/>
            <a:cxnLst/>
            <a:rect l="l" t="t" r="r" b="b"/>
            <a:pathLst>
              <a:path w="1257300" h="407035">
                <a:moveTo>
                  <a:pt x="1189482" y="0"/>
                </a:moveTo>
                <a:lnTo>
                  <a:pt x="67818" y="0"/>
                </a:lnTo>
                <a:lnTo>
                  <a:pt x="41415" y="5328"/>
                </a:lnTo>
                <a:lnTo>
                  <a:pt x="19859" y="19859"/>
                </a:lnTo>
                <a:lnTo>
                  <a:pt x="5328" y="41415"/>
                </a:lnTo>
                <a:lnTo>
                  <a:pt x="0" y="67817"/>
                </a:lnTo>
                <a:lnTo>
                  <a:pt x="0" y="338963"/>
                </a:lnTo>
                <a:lnTo>
                  <a:pt x="5328" y="365365"/>
                </a:lnTo>
                <a:lnTo>
                  <a:pt x="19859" y="386921"/>
                </a:lnTo>
                <a:lnTo>
                  <a:pt x="41415" y="401452"/>
                </a:lnTo>
                <a:lnTo>
                  <a:pt x="67818" y="406780"/>
                </a:lnTo>
                <a:lnTo>
                  <a:pt x="1189482" y="406780"/>
                </a:lnTo>
                <a:lnTo>
                  <a:pt x="1215884" y="401452"/>
                </a:lnTo>
                <a:lnTo>
                  <a:pt x="1237440" y="386921"/>
                </a:lnTo>
                <a:lnTo>
                  <a:pt x="1251971" y="365365"/>
                </a:lnTo>
                <a:lnTo>
                  <a:pt x="1257300" y="338963"/>
                </a:lnTo>
                <a:lnTo>
                  <a:pt x="1257300" y="67817"/>
                </a:lnTo>
                <a:lnTo>
                  <a:pt x="1251971" y="41415"/>
                </a:lnTo>
                <a:lnTo>
                  <a:pt x="1237440" y="19859"/>
                </a:lnTo>
                <a:lnTo>
                  <a:pt x="1215884" y="5328"/>
                </a:lnTo>
                <a:lnTo>
                  <a:pt x="1189482" y="0"/>
                </a:lnTo>
                <a:close/>
              </a:path>
            </a:pathLst>
          </a:custGeom>
          <a:solidFill>
            <a:srgbClr val="FFFFFF"/>
          </a:solidFill>
        </p:spPr>
        <p:txBody>
          <a:bodyPr wrap="square" lIns="0" tIns="0" rIns="0" bIns="0" rtlCol="0"/>
          <a:lstStyle/>
          <a:p/>
        </p:txBody>
      </p:sp>
      <p:sp>
        <p:nvSpPr>
          <p:cNvPr id="13" name="object 13"/>
          <p:cNvSpPr/>
          <p:nvPr/>
        </p:nvSpPr>
        <p:spPr>
          <a:xfrm>
            <a:off x="3093720" y="2451735"/>
            <a:ext cx="1257300" cy="407034"/>
          </a:xfrm>
          <a:custGeom>
            <a:avLst/>
            <a:gdLst/>
            <a:ahLst/>
            <a:cxnLst/>
            <a:rect l="l" t="t" r="r" b="b"/>
            <a:pathLst>
              <a:path w="1257300" h="407035">
                <a:moveTo>
                  <a:pt x="0" y="67817"/>
                </a:moveTo>
                <a:lnTo>
                  <a:pt x="5328" y="41415"/>
                </a:lnTo>
                <a:lnTo>
                  <a:pt x="19859" y="19859"/>
                </a:lnTo>
                <a:lnTo>
                  <a:pt x="41415" y="5328"/>
                </a:lnTo>
                <a:lnTo>
                  <a:pt x="67818" y="0"/>
                </a:lnTo>
                <a:lnTo>
                  <a:pt x="1189482" y="0"/>
                </a:lnTo>
                <a:lnTo>
                  <a:pt x="1215884" y="5328"/>
                </a:lnTo>
                <a:lnTo>
                  <a:pt x="1237440" y="19859"/>
                </a:lnTo>
                <a:lnTo>
                  <a:pt x="1251971" y="41415"/>
                </a:lnTo>
                <a:lnTo>
                  <a:pt x="1257300" y="67817"/>
                </a:lnTo>
                <a:lnTo>
                  <a:pt x="1257300" y="338963"/>
                </a:lnTo>
                <a:lnTo>
                  <a:pt x="1251971" y="365365"/>
                </a:lnTo>
                <a:lnTo>
                  <a:pt x="1237440" y="386921"/>
                </a:lnTo>
                <a:lnTo>
                  <a:pt x="1215884" y="401452"/>
                </a:lnTo>
                <a:lnTo>
                  <a:pt x="1189482" y="406780"/>
                </a:lnTo>
                <a:lnTo>
                  <a:pt x="67818" y="406780"/>
                </a:lnTo>
                <a:lnTo>
                  <a:pt x="41415" y="401452"/>
                </a:lnTo>
                <a:lnTo>
                  <a:pt x="19859" y="386921"/>
                </a:lnTo>
                <a:lnTo>
                  <a:pt x="5328" y="365365"/>
                </a:lnTo>
                <a:lnTo>
                  <a:pt x="0" y="338963"/>
                </a:lnTo>
                <a:lnTo>
                  <a:pt x="0" y="67817"/>
                </a:lnTo>
                <a:close/>
              </a:path>
            </a:pathLst>
          </a:custGeom>
          <a:ln w="25399">
            <a:solidFill>
              <a:srgbClr val="4AACC5"/>
            </a:solidFill>
          </a:ln>
        </p:spPr>
        <p:txBody>
          <a:bodyPr wrap="square" lIns="0" tIns="0" rIns="0" bIns="0" rtlCol="0"/>
          <a:lstStyle/>
          <a:p/>
        </p:txBody>
      </p:sp>
      <p:sp>
        <p:nvSpPr>
          <p:cNvPr id="14" name="object 14"/>
          <p:cNvSpPr txBox="1"/>
          <p:nvPr/>
        </p:nvSpPr>
        <p:spPr>
          <a:xfrm>
            <a:off x="3253485" y="2516251"/>
            <a:ext cx="711200"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03366"/>
                </a:solidFill>
                <a:latin typeface="微软雅黑" panose="020B0503020204020204" charset="-122"/>
                <a:cs typeface="微软雅黑" panose="020B0503020204020204" charset="-122"/>
              </a:rPr>
              <a:t>项目入 库</a:t>
            </a:r>
            <a:endParaRPr sz="1800">
              <a:latin typeface="微软雅黑" panose="020B0503020204020204" charset="-122"/>
              <a:cs typeface="微软雅黑" panose="020B0503020204020204" charset="-122"/>
            </a:endParaRPr>
          </a:p>
        </p:txBody>
      </p:sp>
      <p:sp>
        <p:nvSpPr>
          <p:cNvPr id="15" name="object 15"/>
          <p:cNvSpPr/>
          <p:nvPr/>
        </p:nvSpPr>
        <p:spPr>
          <a:xfrm>
            <a:off x="3093720" y="3347084"/>
            <a:ext cx="1257300" cy="407034"/>
          </a:xfrm>
          <a:custGeom>
            <a:avLst/>
            <a:gdLst/>
            <a:ahLst/>
            <a:cxnLst/>
            <a:rect l="l" t="t" r="r" b="b"/>
            <a:pathLst>
              <a:path w="1257300" h="407035">
                <a:moveTo>
                  <a:pt x="1189482" y="0"/>
                </a:moveTo>
                <a:lnTo>
                  <a:pt x="67818" y="0"/>
                </a:lnTo>
                <a:lnTo>
                  <a:pt x="41415" y="5328"/>
                </a:lnTo>
                <a:lnTo>
                  <a:pt x="19859" y="19859"/>
                </a:lnTo>
                <a:lnTo>
                  <a:pt x="5328" y="41415"/>
                </a:lnTo>
                <a:lnTo>
                  <a:pt x="0" y="67817"/>
                </a:lnTo>
                <a:lnTo>
                  <a:pt x="0" y="338963"/>
                </a:lnTo>
                <a:lnTo>
                  <a:pt x="5328" y="365365"/>
                </a:lnTo>
                <a:lnTo>
                  <a:pt x="19859" y="386921"/>
                </a:lnTo>
                <a:lnTo>
                  <a:pt x="41415" y="401452"/>
                </a:lnTo>
                <a:lnTo>
                  <a:pt x="67818" y="406781"/>
                </a:lnTo>
                <a:lnTo>
                  <a:pt x="1189482" y="406781"/>
                </a:lnTo>
                <a:lnTo>
                  <a:pt x="1215884" y="401452"/>
                </a:lnTo>
                <a:lnTo>
                  <a:pt x="1237440" y="386921"/>
                </a:lnTo>
                <a:lnTo>
                  <a:pt x="1251971" y="365365"/>
                </a:lnTo>
                <a:lnTo>
                  <a:pt x="1257300" y="338963"/>
                </a:lnTo>
                <a:lnTo>
                  <a:pt x="1257300" y="67817"/>
                </a:lnTo>
                <a:lnTo>
                  <a:pt x="1251971" y="41415"/>
                </a:lnTo>
                <a:lnTo>
                  <a:pt x="1237440" y="19859"/>
                </a:lnTo>
                <a:lnTo>
                  <a:pt x="1215884" y="5328"/>
                </a:lnTo>
                <a:lnTo>
                  <a:pt x="1189482" y="0"/>
                </a:lnTo>
                <a:close/>
              </a:path>
            </a:pathLst>
          </a:custGeom>
          <a:solidFill>
            <a:srgbClr val="FFFFFF"/>
          </a:solidFill>
        </p:spPr>
        <p:txBody>
          <a:bodyPr wrap="square" lIns="0" tIns="0" rIns="0" bIns="0" rtlCol="0"/>
          <a:lstStyle/>
          <a:p/>
        </p:txBody>
      </p:sp>
      <p:sp>
        <p:nvSpPr>
          <p:cNvPr id="16" name="object 16"/>
          <p:cNvSpPr/>
          <p:nvPr/>
        </p:nvSpPr>
        <p:spPr>
          <a:xfrm>
            <a:off x="3093720" y="3347084"/>
            <a:ext cx="1257300" cy="407034"/>
          </a:xfrm>
          <a:custGeom>
            <a:avLst/>
            <a:gdLst/>
            <a:ahLst/>
            <a:cxnLst/>
            <a:rect l="l" t="t" r="r" b="b"/>
            <a:pathLst>
              <a:path w="1257300" h="407035">
                <a:moveTo>
                  <a:pt x="0" y="67817"/>
                </a:moveTo>
                <a:lnTo>
                  <a:pt x="5328" y="41415"/>
                </a:lnTo>
                <a:lnTo>
                  <a:pt x="19859" y="19859"/>
                </a:lnTo>
                <a:lnTo>
                  <a:pt x="41415" y="5328"/>
                </a:lnTo>
                <a:lnTo>
                  <a:pt x="67818" y="0"/>
                </a:lnTo>
                <a:lnTo>
                  <a:pt x="1189482" y="0"/>
                </a:lnTo>
                <a:lnTo>
                  <a:pt x="1215884" y="5328"/>
                </a:lnTo>
                <a:lnTo>
                  <a:pt x="1237440" y="19859"/>
                </a:lnTo>
                <a:lnTo>
                  <a:pt x="1251971" y="41415"/>
                </a:lnTo>
                <a:lnTo>
                  <a:pt x="1257300" y="67817"/>
                </a:lnTo>
                <a:lnTo>
                  <a:pt x="1257300" y="338963"/>
                </a:lnTo>
                <a:lnTo>
                  <a:pt x="1251971" y="365365"/>
                </a:lnTo>
                <a:lnTo>
                  <a:pt x="1237440" y="386921"/>
                </a:lnTo>
                <a:lnTo>
                  <a:pt x="1215884" y="401452"/>
                </a:lnTo>
                <a:lnTo>
                  <a:pt x="1189482" y="406781"/>
                </a:lnTo>
                <a:lnTo>
                  <a:pt x="67818" y="406781"/>
                </a:lnTo>
                <a:lnTo>
                  <a:pt x="41415" y="401452"/>
                </a:lnTo>
                <a:lnTo>
                  <a:pt x="19859" y="386921"/>
                </a:lnTo>
                <a:lnTo>
                  <a:pt x="5328" y="365365"/>
                </a:lnTo>
                <a:lnTo>
                  <a:pt x="0" y="338963"/>
                </a:lnTo>
                <a:lnTo>
                  <a:pt x="0" y="67817"/>
                </a:lnTo>
                <a:close/>
              </a:path>
            </a:pathLst>
          </a:custGeom>
          <a:ln w="25400">
            <a:solidFill>
              <a:srgbClr val="4AACC5"/>
            </a:solidFill>
          </a:ln>
        </p:spPr>
        <p:txBody>
          <a:bodyPr wrap="square" lIns="0" tIns="0" rIns="0" bIns="0" rtlCol="0"/>
          <a:lstStyle/>
          <a:p/>
        </p:txBody>
      </p:sp>
      <p:sp>
        <p:nvSpPr>
          <p:cNvPr id="17" name="object 17"/>
          <p:cNvSpPr txBox="1"/>
          <p:nvPr/>
        </p:nvSpPr>
        <p:spPr>
          <a:xfrm>
            <a:off x="3242817" y="3392170"/>
            <a:ext cx="711200"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03366"/>
                </a:solidFill>
                <a:latin typeface="微软雅黑" panose="020B0503020204020204" charset="-122"/>
                <a:cs typeface="微软雅黑" panose="020B0503020204020204" charset="-122"/>
              </a:rPr>
              <a:t>预算批 复</a:t>
            </a:r>
            <a:endParaRPr sz="1800">
              <a:latin typeface="微软雅黑" panose="020B0503020204020204" charset="-122"/>
              <a:cs typeface="微软雅黑" panose="020B0503020204020204" charset="-122"/>
            </a:endParaRPr>
          </a:p>
        </p:txBody>
      </p:sp>
      <p:sp>
        <p:nvSpPr>
          <p:cNvPr id="18" name="object 18"/>
          <p:cNvSpPr/>
          <p:nvPr/>
        </p:nvSpPr>
        <p:spPr>
          <a:xfrm>
            <a:off x="3083560" y="4297045"/>
            <a:ext cx="1257300" cy="407034"/>
          </a:xfrm>
          <a:custGeom>
            <a:avLst/>
            <a:gdLst/>
            <a:ahLst/>
            <a:cxnLst/>
            <a:rect l="l" t="t" r="r" b="b"/>
            <a:pathLst>
              <a:path w="1257300" h="407035">
                <a:moveTo>
                  <a:pt x="1189481" y="0"/>
                </a:moveTo>
                <a:lnTo>
                  <a:pt x="67817" y="0"/>
                </a:lnTo>
                <a:lnTo>
                  <a:pt x="41415" y="5328"/>
                </a:lnTo>
                <a:lnTo>
                  <a:pt x="19859" y="19859"/>
                </a:lnTo>
                <a:lnTo>
                  <a:pt x="5328" y="41415"/>
                </a:lnTo>
                <a:lnTo>
                  <a:pt x="0" y="67817"/>
                </a:lnTo>
                <a:lnTo>
                  <a:pt x="0" y="338962"/>
                </a:lnTo>
                <a:lnTo>
                  <a:pt x="5328" y="365365"/>
                </a:lnTo>
                <a:lnTo>
                  <a:pt x="19859" y="386921"/>
                </a:lnTo>
                <a:lnTo>
                  <a:pt x="41415" y="401452"/>
                </a:lnTo>
                <a:lnTo>
                  <a:pt x="67817" y="406780"/>
                </a:lnTo>
                <a:lnTo>
                  <a:pt x="1189481" y="406780"/>
                </a:lnTo>
                <a:lnTo>
                  <a:pt x="1215884" y="401452"/>
                </a:lnTo>
                <a:lnTo>
                  <a:pt x="1237440" y="386921"/>
                </a:lnTo>
                <a:lnTo>
                  <a:pt x="1251971" y="365365"/>
                </a:lnTo>
                <a:lnTo>
                  <a:pt x="1257300" y="338962"/>
                </a:lnTo>
                <a:lnTo>
                  <a:pt x="1257300" y="67817"/>
                </a:lnTo>
                <a:lnTo>
                  <a:pt x="1251971" y="41415"/>
                </a:lnTo>
                <a:lnTo>
                  <a:pt x="1237440" y="19859"/>
                </a:lnTo>
                <a:lnTo>
                  <a:pt x="1215884" y="5328"/>
                </a:lnTo>
                <a:lnTo>
                  <a:pt x="1189481" y="0"/>
                </a:lnTo>
                <a:close/>
              </a:path>
            </a:pathLst>
          </a:custGeom>
          <a:solidFill>
            <a:srgbClr val="FFFFFF"/>
          </a:solidFill>
        </p:spPr>
        <p:txBody>
          <a:bodyPr wrap="square" lIns="0" tIns="0" rIns="0" bIns="0" rtlCol="0"/>
          <a:lstStyle/>
          <a:p/>
        </p:txBody>
      </p:sp>
      <p:sp>
        <p:nvSpPr>
          <p:cNvPr id="19" name="object 19"/>
          <p:cNvSpPr/>
          <p:nvPr/>
        </p:nvSpPr>
        <p:spPr>
          <a:xfrm>
            <a:off x="3083560" y="4297045"/>
            <a:ext cx="1257300" cy="407034"/>
          </a:xfrm>
          <a:custGeom>
            <a:avLst/>
            <a:gdLst/>
            <a:ahLst/>
            <a:cxnLst/>
            <a:rect l="l" t="t" r="r" b="b"/>
            <a:pathLst>
              <a:path w="1257300" h="407035">
                <a:moveTo>
                  <a:pt x="0" y="67817"/>
                </a:moveTo>
                <a:lnTo>
                  <a:pt x="5328" y="41415"/>
                </a:lnTo>
                <a:lnTo>
                  <a:pt x="19859" y="19859"/>
                </a:lnTo>
                <a:lnTo>
                  <a:pt x="41415" y="5328"/>
                </a:lnTo>
                <a:lnTo>
                  <a:pt x="67817" y="0"/>
                </a:lnTo>
                <a:lnTo>
                  <a:pt x="1189481" y="0"/>
                </a:lnTo>
                <a:lnTo>
                  <a:pt x="1215884" y="5328"/>
                </a:lnTo>
                <a:lnTo>
                  <a:pt x="1237440" y="19859"/>
                </a:lnTo>
                <a:lnTo>
                  <a:pt x="1251971" y="41415"/>
                </a:lnTo>
                <a:lnTo>
                  <a:pt x="1257300" y="67817"/>
                </a:lnTo>
                <a:lnTo>
                  <a:pt x="1257300" y="338962"/>
                </a:lnTo>
                <a:lnTo>
                  <a:pt x="1251971" y="365365"/>
                </a:lnTo>
                <a:lnTo>
                  <a:pt x="1237440" y="386921"/>
                </a:lnTo>
                <a:lnTo>
                  <a:pt x="1215884" y="401452"/>
                </a:lnTo>
                <a:lnTo>
                  <a:pt x="1189481" y="406780"/>
                </a:lnTo>
                <a:lnTo>
                  <a:pt x="67817" y="406780"/>
                </a:lnTo>
                <a:lnTo>
                  <a:pt x="41415" y="401452"/>
                </a:lnTo>
                <a:lnTo>
                  <a:pt x="19859" y="386921"/>
                </a:lnTo>
                <a:lnTo>
                  <a:pt x="5328" y="365365"/>
                </a:lnTo>
                <a:lnTo>
                  <a:pt x="0" y="338962"/>
                </a:lnTo>
                <a:lnTo>
                  <a:pt x="0" y="67817"/>
                </a:lnTo>
                <a:close/>
              </a:path>
            </a:pathLst>
          </a:custGeom>
          <a:ln w="25399">
            <a:solidFill>
              <a:srgbClr val="4AACC5"/>
            </a:solidFill>
          </a:ln>
        </p:spPr>
        <p:txBody>
          <a:bodyPr wrap="square" lIns="0" tIns="0" rIns="0" bIns="0" rtlCol="0"/>
          <a:lstStyle/>
          <a:p/>
        </p:txBody>
      </p:sp>
      <p:sp>
        <p:nvSpPr>
          <p:cNvPr id="20" name="object 20"/>
          <p:cNvSpPr txBox="1"/>
          <p:nvPr/>
        </p:nvSpPr>
        <p:spPr>
          <a:xfrm>
            <a:off x="3180333" y="4321886"/>
            <a:ext cx="941069"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预算指标</a:t>
            </a:r>
            <a:endParaRPr sz="1800">
              <a:latin typeface="微软雅黑" panose="020B0503020204020204" charset="-122"/>
              <a:cs typeface="微软雅黑" panose="020B0503020204020204" charset="-122"/>
            </a:endParaRPr>
          </a:p>
        </p:txBody>
      </p:sp>
      <p:sp>
        <p:nvSpPr>
          <p:cNvPr id="21" name="object 21"/>
          <p:cNvSpPr/>
          <p:nvPr/>
        </p:nvSpPr>
        <p:spPr>
          <a:xfrm>
            <a:off x="3464559" y="3754120"/>
            <a:ext cx="485775" cy="488950"/>
          </a:xfrm>
          <a:custGeom>
            <a:avLst/>
            <a:gdLst/>
            <a:ahLst/>
            <a:cxnLst/>
            <a:rect l="l" t="t" r="r" b="b"/>
            <a:pathLst>
              <a:path w="485775" h="488950">
                <a:moveTo>
                  <a:pt x="485775" y="245617"/>
                </a:moveTo>
                <a:lnTo>
                  <a:pt x="0" y="245617"/>
                </a:lnTo>
                <a:lnTo>
                  <a:pt x="242824" y="488441"/>
                </a:lnTo>
                <a:lnTo>
                  <a:pt x="485775" y="245617"/>
                </a:lnTo>
                <a:close/>
              </a:path>
              <a:path w="485775" h="488950">
                <a:moveTo>
                  <a:pt x="364363" y="0"/>
                </a:moveTo>
                <a:lnTo>
                  <a:pt x="121412" y="0"/>
                </a:lnTo>
                <a:lnTo>
                  <a:pt x="121412" y="245617"/>
                </a:lnTo>
                <a:lnTo>
                  <a:pt x="364363" y="245617"/>
                </a:lnTo>
                <a:lnTo>
                  <a:pt x="364363" y="0"/>
                </a:lnTo>
                <a:close/>
              </a:path>
            </a:pathLst>
          </a:custGeom>
          <a:solidFill>
            <a:srgbClr val="4AACC5"/>
          </a:solidFill>
        </p:spPr>
        <p:txBody>
          <a:bodyPr wrap="square" lIns="0" tIns="0" rIns="0" bIns="0" rtlCol="0"/>
          <a:lstStyle/>
          <a:p/>
        </p:txBody>
      </p:sp>
      <p:sp>
        <p:nvSpPr>
          <p:cNvPr id="22" name="object 22"/>
          <p:cNvSpPr/>
          <p:nvPr/>
        </p:nvSpPr>
        <p:spPr>
          <a:xfrm>
            <a:off x="3464559" y="3754120"/>
            <a:ext cx="485775" cy="488950"/>
          </a:xfrm>
          <a:custGeom>
            <a:avLst/>
            <a:gdLst/>
            <a:ahLst/>
            <a:cxnLst/>
            <a:rect l="l" t="t" r="r" b="b"/>
            <a:pathLst>
              <a:path w="485775" h="488950">
                <a:moveTo>
                  <a:pt x="0" y="245617"/>
                </a:moveTo>
                <a:lnTo>
                  <a:pt x="121412" y="245617"/>
                </a:lnTo>
                <a:lnTo>
                  <a:pt x="121412" y="0"/>
                </a:lnTo>
                <a:lnTo>
                  <a:pt x="364363" y="0"/>
                </a:lnTo>
                <a:lnTo>
                  <a:pt x="364363" y="245617"/>
                </a:lnTo>
                <a:lnTo>
                  <a:pt x="485775" y="245617"/>
                </a:lnTo>
                <a:lnTo>
                  <a:pt x="242824" y="488441"/>
                </a:lnTo>
                <a:lnTo>
                  <a:pt x="0" y="245617"/>
                </a:lnTo>
                <a:close/>
              </a:path>
            </a:pathLst>
          </a:custGeom>
          <a:ln w="25400">
            <a:solidFill>
              <a:srgbClr val="357C91"/>
            </a:solidFill>
          </a:ln>
        </p:spPr>
        <p:txBody>
          <a:bodyPr wrap="square" lIns="0" tIns="0" rIns="0" bIns="0" rtlCol="0"/>
          <a:lstStyle/>
          <a:p/>
        </p:txBody>
      </p:sp>
      <p:sp>
        <p:nvSpPr>
          <p:cNvPr id="23" name="object 23"/>
          <p:cNvSpPr/>
          <p:nvPr/>
        </p:nvSpPr>
        <p:spPr>
          <a:xfrm>
            <a:off x="3475354" y="2858770"/>
            <a:ext cx="485775" cy="488950"/>
          </a:xfrm>
          <a:custGeom>
            <a:avLst/>
            <a:gdLst/>
            <a:ahLst/>
            <a:cxnLst/>
            <a:rect l="l" t="t" r="r" b="b"/>
            <a:pathLst>
              <a:path w="485775" h="488950">
                <a:moveTo>
                  <a:pt x="485775" y="245617"/>
                </a:moveTo>
                <a:lnTo>
                  <a:pt x="0" y="245617"/>
                </a:lnTo>
                <a:lnTo>
                  <a:pt x="242950" y="488441"/>
                </a:lnTo>
                <a:lnTo>
                  <a:pt x="485775" y="245617"/>
                </a:lnTo>
                <a:close/>
              </a:path>
              <a:path w="485775" h="488950">
                <a:moveTo>
                  <a:pt x="364363" y="0"/>
                </a:moveTo>
                <a:lnTo>
                  <a:pt x="121412" y="0"/>
                </a:lnTo>
                <a:lnTo>
                  <a:pt x="121412" y="245617"/>
                </a:lnTo>
                <a:lnTo>
                  <a:pt x="364363" y="245617"/>
                </a:lnTo>
                <a:lnTo>
                  <a:pt x="364363" y="0"/>
                </a:lnTo>
                <a:close/>
              </a:path>
            </a:pathLst>
          </a:custGeom>
          <a:solidFill>
            <a:srgbClr val="4AACC5"/>
          </a:solidFill>
        </p:spPr>
        <p:txBody>
          <a:bodyPr wrap="square" lIns="0" tIns="0" rIns="0" bIns="0" rtlCol="0"/>
          <a:lstStyle/>
          <a:p/>
        </p:txBody>
      </p:sp>
      <p:sp>
        <p:nvSpPr>
          <p:cNvPr id="24" name="object 24"/>
          <p:cNvSpPr/>
          <p:nvPr/>
        </p:nvSpPr>
        <p:spPr>
          <a:xfrm>
            <a:off x="3475354" y="2858770"/>
            <a:ext cx="485775" cy="488950"/>
          </a:xfrm>
          <a:custGeom>
            <a:avLst/>
            <a:gdLst/>
            <a:ahLst/>
            <a:cxnLst/>
            <a:rect l="l" t="t" r="r" b="b"/>
            <a:pathLst>
              <a:path w="485775" h="488950">
                <a:moveTo>
                  <a:pt x="0" y="245617"/>
                </a:moveTo>
                <a:lnTo>
                  <a:pt x="121412" y="245617"/>
                </a:lnTo>
                <a:lnTo>
                  <a:pt x="121412" y="0"/>
                </a:lnTo>
                <a:lnTo>
                  <a:pt x="364363" y="0"/>
                </a:lnTo>
                <a:lnTo>
                  <a:pt x="364363" y="245617"/>
                </a:lnTo>
                <a:lnTo>
                  <a:pt x="485775" y="245617"/>
                </a:lnTo>
                <a:lnTo>
                  <a:pt x="242950" y="488441"/>
                </a:lnTo>
                <a:lnTo>
                  <a:pt x="0" y="245617"/>
                </a:lnTo>
                <a:close/>
              </a:path>
            </a:pathLst>
          </a:custGeom>
          <a:ln w="25399">
            <a:solidFill>
              <a:srgbClr val="357C91"/>
            </a:solidFill>
          </a:ln>
        </p:spPr>
        <p:txBody>
          <a:bodyPr wrap="square" lIns="0" tIns="0" rIns="0" bIns="0" rtlCol="0"/>
          <a:lstStyle/>
          <a:p/>
        </p:txBody>
      </p:sp>
      <p:sp>
        <p:nvSpPr>
          <p:cNvPr id="25" name="object 25"/>
          <p:cNvSpPr/>
          <p:nvPr/>
        </p:nvSpPr>
        <p:spPr>
          <a:xfrm>
            <a:off x="7022465" y="2905125"/>
            <a:ext cx="1640205" cy="407034"/>
          </a:xfrm>
          <a:custGeom>
            <a:avLst/>
            <a:gdLst/>
            <a:ahLst/>
            <a:cxnLst/>
            <a:rect l="l" t="t" r="r" b="b"/>
            <a:pathLst>
              <a:path w="1640204" h="407035">
                <a:moveTo>
                  <a:pt x="1572386" y="0"/>
                </a:moveTo>
                <a:lnTo>
                  <a:pt x="67817" y="0"/>
                </a:lnTo>
                <a:lnTo>
                  <a:pt x="41415" y="5328"/>
                </a:lnTo>
                <a:lnTo>
                  <a:pt x="19859" y="19859"/>
                </a:lnTo>
                <a:lnTo>
                  <a:pt x="5328" y="41415"/>
                </a:lnTo>
                <a:lnTo>
                  <a:pt x="0" y="67817"/>
                </a:lnTo>
                <a:lnTo>
                  <a:pt x="0" y="338963"/>
                </a:lnTo>
                <a:lnTo>
                  <a:pt x="5328" y="365365"/>
                </a:lnTo>
                <a:lnTo>
                  <a:pt x="19859" y="386921"/>
                </a:lnTo>
                <a:lnTo>
                  <a:pt x="41415" y="401452"/>
                </a:lnTo>
                <a:lnTo>
                  <a:pt x="67817" y="406780"/>
                </a:lnTo>
                <a:lnTo>
                  <a:pt x="1572386" y="406780"/>
                </a:lnTo>
                <a:lnTo>
                  <a:pt x="1598789" y="401452"/>
                </a:lnTo>
                <a:lnTo>
                  <a:pt x="1620345" y="386921"/>
                </a:lnTo>
                <a:lnTo>
                  <a:pt x="1634876" y="365365"/>
                </a:lnTo>
                <a:lnTo>
                  <a:pt x="1640204" y="338963"/>
                </a:lnTo>
                <a:lnTo>
                  <a:pt x="1640204" y="67817"/>
                </a:lnTo>
                <a:lnTo>
                  <a:pt x="1634876" y="41415"/>
                </a:lnTo>
                <a:lnTo>
                  <a:pt x="1620345" y="19859"/>
                </a:lnTo>
                <a:lnTo>
                  <a:pt x="1598789" y="5328"/>
                </a:lnTo>
                <a:lnTo>
                  <a:pt x="1572386" y="0"/>
                </a:lnTo>
                <a:close/>
              </a:path>
            </a:pathLst>
          </a:custGeom>
          <a:solidFill>
            <a:srgbClr val="FFFFFF"/>
          </a:solidFill>
        </p:spPr>
        <p:txBody>
          <a:bodyPr wrap="square" lIns="0" tIns="0" rIns="0" bIns="0" rtlCol="0"/>
          <a:lstStyle/>
          <a:p/>
        </p:txBody>
      </p:sp>
      <p:sp>
        <p:nvSpPr>
          <p:cNvPr id="26" name="object 26"/>
          <p:cNvSpPr/>
          <p:nvPr/>
        </p:nvSpPr>
        <p:spPr>
          <a:xfrm>
            <a:off x="7022465" y="2905125"/>
            <a:ext cx="1640205" cy="407034"/>
          </a:xfrm>
          <a:custGeom>
            <a:avLst/>
            <a:gdLst/>
            <a:ahLst/>
            <a:cxnLst/>
            <a:rect l="l" t="t" r="r" b="b"/>
            <a:pathLst>
              <a:path w="1640204" h="407035">
                <a:moveTo>
                  <a:pt x="0" y="67817"/>
                </a:moveTo>
                <a:lnTo>
                  <a:pt x="5328" y="41415"/>
                </a:lnTo>
                <a:lnTo>
                  <a:pt x="19859" y="19859"/>
                </a:lnTo>
                <a:lnTo>
                  <a:pt x="41415" y="5328"/>
                </a:lnTo>
                <a:lnTo>
                  <a:pt x="67817" y="0"/>
                </a:lnTo>
                <a:lnTo>
                  <a:pt x="1572386" y="0"/>
                </a:lnTo>
                <a:lnTo>
                  <a:pt x="1598789" y="5328"/>
                </a:lnTo>
                <a:lnTo>
                  <a:pt x="1620345" y="19859"/>
                </a:lnTo>
                <a:lnTo>
                  <a:pt x="1634876" y="41415"/>
                </a:lnTo>
                <a:lnTo>
                  <a:pt x="1640204" y="67817"/>
                </a:lnTo>
                <a:lnTo>
                  <a:pt x="1640204" y="338963"/>
                </a:lnTo>
                <a:lnTo>
                  <a:pt x="1634876" y="365365"/>
                </a:lnTo>
                <a:lnTo>
                  <a:pt x="1620345" y="386921"/>
                </a:lnTo>
                <a:lnTo>
                  <a:pt x="1598789" y="401452"/>
                </a:lnTo>
                <a:lnTo>
                  <a:pt x="1572386" y="406780"/>
                </a:lnTo>
                <a:lnTo>
                  <a:pt x="67817" y="406780"/>
                </a:lnTo>
                <a:lnTo>
                  <a:pt x="41415" y="401452"/>
                </a:lnTo>
                <a:lnTo>
                  <a:pt x="19859" y="386921"/>
                </a:lnTo>
                <a:lnTo>
                  <a:pt x="5328" y="365365"/>
                </a:lnTo>
                <a:lnTo>
                  <a:pt x="0" y="338963"/>
                </a:lnTo>
                <a:lnTo>
                  <a:pt x="0" y="67817"/>
                </a:lnTo>
                <a:close/>
              </a:path>
            </a:pathLst>
          </a:custGeom>
          <a:ln w="25400">
            <a:solidFill>
              <a:srgbClr val="4AACC5"/>
            </a:solidFill>
          </a:ln>
        </p:spPr>
        <p:txBody>
          <a:bodyPr wrap="square" lIns="0" tIns="0" rIns="0" bIns="0" rtlCol="0"/>
          <a:lstStyle/>
          <a:p/>
        </p:txBody>
      </p:sp>
      <p:sp>
        <p:nvSpPr>
          <p:cNvPr id="27" name="object 27"/>
          <p:cNvSpPr txBox="1"/>
          <p:nvPr/>
        </p:nvSpPr>
        <p:spPr>
          <a:xfrm>
            <a:off x="7119873" y="2929890"/>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确定政采方式</a:t>
            </a:r>
            <a:endParaRPr sz="1800">
              <a:latin typeface="微软雅黑" panose="020B0503020204020204" charset="-122"/>
              <a:cs typeface="微软雅黑" panose="020B0503020204020204" charset="-122"/>
            </a:endParaRPr>
          </a:p>
        </p:txBody>
      </p:sp>
      <p:sp>
        <p:nvSpPr>
          <p:cNvPr id="28" name="object 28"/>
          <p:cNvSpPr/>
          <p:nvPr/>
        </p:nvSpPr>
        <p:spPr>
          <a:xfrm>
            <a:off x="7032625" y="3820795"/>
            <a:ext cx="1640205" cy="407034"/>
          </a:xfrm>
          <a:custGeom>
            <a:avLst/>
            <a:gdLst/>
            <a:ahLst/>
            <a:cxnLst/>
            <a:rect l="l" t="t" r="r" b="b"/>
            <a:pathLst>
              <a:path w="1640204" h="407035">
                <a:moveTo>
                  <a:pt x="1572386" y="0"/>
                </a:moveTo>
                <a:lnTo>
                  <a:pt x="67818" y="0"/>
                </a:lnTo>
                <a:lnTo>
                  <a:pt x="41415" y="5328"/>
                </a:lnTo>
                <a:lnTo>
                  <a:pt x="19859" y="19859"/>
                </a:lnTo>
                <a:lnTo>
                  <a:pt x="5328" y="41415"/>
                </a:lnTo>
                <a:lnTo>
                  <a:pt x="0" y="67817"/>
                </a:lnTo>
                <a:lnTo>
                  <a:pt x="0" y="338962"/>
                </a:lnTo>
                <a:lnTo>
                  <a:pt x="5328" y="365365"/>
                </a:lnTo>
                <a:lnTo>
                  <a:pt x="19859" y="386921"/>
                </a:lnTo>
                <a:lnTo>
                  <a:pt x="41415" y="401452"/>
                </a:lnTo>
                <a:lnTo>
                  <a:pt x="67818" y="406780"/>
                </a:lnTo>
                <a:lnTo>
                  <a:pt x="1572386" y="406780"/>
                </a:lnTo>
                <a:lnTo>
                  <a:pt x="1598789" y="401452"/>
                </a:lnTo>
                <a:lnTo>
                  <a:pt x="1620345" y="386921"/>
                </a:lnTo>
                <a:lnTo>
                  <a:pt x="1634876" y="365365"/>
                </a:lnTo>
                <a:lnTo>
                  <a:pt x="1640204" y="338962"/>
                </a:lnTo>
                <a:lnTo>
                  <a:pt x="1640204" y="67817"/>
                </a:lnTo>
                <a:lnTo>
                  <a:pt x="1634876" y="41415"/>
                </a:lnTo>
                <a:lnTo>
                  <a:pt x="1620345" y="19859"/>
                </a:lnTo>
                <a:lnTo>
                  <a:pt x="1598789" y="5328"/>
                </a:lnTo>
                <a:lnTo>
                  <a:pt x="1572386" y="0"/>
                </a:lnTo>
                <a:close/>
              </a:path>
            </a:pathLst>
          </a:custGeom>
          <a:solidFill>
            <a:srgbClr val="FFFFFF"/>
          </a:solidFill>
        </p:spPr>
        <p:txBody>
          <a:bodyPr wrap="square" lIns="0" tIns="0" rIns="0" bIns="0" rtlCol="0"/>
          <a:lstStyle/>
          <a:p/>
        </p:txBody>
      </p:sp>
      <p:sp>
        <p:nvSpPr>
          <p:cNvPr id="29" name="object 29"/>
          <p:cNvSpPr/>
          <p:nvPr/>
        </p:nvSpPr>
        <p:spPr>
          <a:xfrm>
            <a:off x="7032625" y="3820795"/>
            <a:ext cx="1640205" cy="407034"/>
          </a:xfrm>
          <a:custGeom>
            <a:avLst/>
            <a:gdLst/>
            <a:ahLst/>
            <a:cxnLst/>
            <a:rect l="l" t="t" r="r" b="b"/>
            <a:pathLst>
              <a:path w="1640204" h="407035">
                <a:moveTo>
                  <a:pt x="0" y="67817"/>
                </a:moveTo>
                <a:lnTo>
                  <a:pt x="5328" y="41415"/>
                </a:lnTo>
                <a:lnTo>
                  <a:pt x="19859" y="19859"/>
                </a:lnTo>
                <a:lnTo>
                  <a:pt x="41415" y="5328"/>
                </a:lnTo>
                <a:lnTo>
                  <a:pt x="67818" y="0"/>
                </a:lnTo>
                <a:lnTo>
                  <a:pt x="1572386" y="0"/>
                </a:lnTo>
                <a:lnTo>
                  <a:pt x="1598789" y="5328"/>
                </a:lnTo>
                <a:lnTo>
                  <a:pt x="1620345" y="19859"/>
                </a:lnTo>
                <a:lnTo>
                  <a:pt x="1634876" y="41415"/>
                </a:lnTo>
                <a:lnTo>
                  <a:pt x="1640204" y="67817"/>
                </a:lnTo>
                <a:lnTo>
                  <a:pt x="1640204" y="338962"/>
                </a:lnTo>
                <a:lnTo>
                  <a:pt x="1634876" y="365365"/>
                </a:lnTo>
                <a:lnTo>
                  <a:pt x="1620345" y="386921"/>
                </a:lnTo>
                <a:lnTo>
                  <a:pt x="1598789" y="401452"/>
                </a:lnTo>
                <a:lnTo>
                  <a:pt x="1572386" y="406780"/>
                </a:lnTo>
                <a:lnTo>
                  <a:pt x="67818" y="406780"/>
                </a:lnTo>
                <a:lnTo>
                  <a:pt x="41415" y="401452"/>
                </a:lnTo>
                <a:lnTo>
                  <a:pt x="19859" y="386921"/>
                </a:lnTo>
                <a:lnTo>
                  <a:pt x="5328" y="365365"/>
                </a:lnTo>
                <a:lnTo>
                  <a:pt x="0" y="338962"/>
                </a:lnTo>
                <a:lnTo>
                  <a:pt x="0" y="67817"/>
                </a:lnTo>
                <a:close/>
              </a:path>
            </a:pathLst>
          </a:custGeom>
          <a:ln w="25399">
            <a:solidFill>
              <a:srgbClr val="4AACC5"/>
            </a:solidFill>
          </a:ln>
        </p:spPr>
        <p:txBody>
          <a:bodyPr wrap="square" lIns="0" tIns="0" rIns="0" bIns="0" rtlCol="0"/>
          <a:lstStyle/>
          <a:p/>
        </p:txBody>
      </p:sp>
      <p:sp>
        <p:nvSpPr>
          <p:cNvPr id="30" name="object 30"/>
          <p:cNvSpPr/>
          <p:nvPr/>
        </p:nvSpPr>
        <p:spPr>
          <a:xfrm>
            <a:off x="7057390" y="4707254"/>
            <a:ext cx="1640205" cy="407034"/>
          </a:xfrm>
          <a:custGeom>
            <a:avLst/>
            <a:gdLst/>
            <a:ahLst/>
            <a:cxnLst/>
            <a:rect l="l" t="t" r="r" b="b"/>
            <a:pathLst>
              <a:path w="1640204" h="407035">
                <a:moveTo>
                  <a:pt x="1572386" y="0"/>
                </a:moveTo>
                <a:lnTo>
                  <a:pt x="67817" y="0"/>
                </a:lnTo>
                <a:lnTo>
                  <a:pt x="41415" y="5328"/>
                </a:lnTo>
                <a:lnTo>
                  <a:pt x="19859" y="19859"/>
                </a:lnTo>
                <a:lnTo>
                  <a:pt x="5328" y="41415"/>
                </a:lnTo>
                <a:lnTo>
                  <a:pt x="0" y="67818"/>
                </a:lnTo>
                <a:lnTo>
                  <a:pt x="0" y="338963"/>
                </a:lnTo>
                <a:lnTo>
                  <a:pt x="5328" y="365365"/>
                </a:lnTo>
                <a:lnTo>
                  <a:pt x="19859" y="386921"/>
                </a:lnTo>
                <a:lnTo>
                  <a:pt x="41415" y="401452"/>
                </a:lnTo>
                <a:lnTo>
                  <a:pt x="67817" y="406781"/>
                </a:lnTo>
                <a:lnTo>
                  <a:pt x="1572386" y="406781"/>
                </a:lnTo>
                <a:lnTo>
                  <a:pt x="1598789" y="401452"/>
                </a:lnTo>
                <a:lnTo>
                  <a:pt x="1620345" y="386921"/>
                </a:lnTo>
                <a:lnTo>
                  <a:pt x="1634876" y="365365"/>
                </a:lnTo>
                <a:lnTo>
                  <a:pt x="1640204" y="338963"/>
                </a:lnTo>
                <a:lnTo>
                  <a:pt x="1640204" y="67818"/>
                </a:lnTo>
                <a:lnTo>
                  <a:pt x="1634876" y="41415"/>
                </a:lnTo>
                <a:lnTo>
                  <a:pt x="1620345" y="19859"/>
                </a:lnTo>
                <a:lnTo>
                  <a:pt x="1598789" y="5328"/>
                </a:lnTo>
                <a:lnTo>
                  <a:pt x="1572386" y="0"/>
                </a:lnTo>
                <a:close/>
              </a:path>
            </a:pathLst>
          </a:custGeom>
          <a:solidFill>
            <a:srgbClr val="FFFFFF"/>
          </a:solidFill>
        </p:spPr>
        <p:txBody>
          <a:bodyPr wrap="square" lIns="0" tIns="0" rIns="0" bIns="0" rtlCol="0"/>
          <a:lstStyle/>
          <a:p/>
        </p:txBody>
      </p:sp>
      <p:sp>
        <p:nvSpPr>
          <p:cNvPr id="31" name="object 31"/>
          <p:cNvSpPr/>
          <p:nvPr/>
        </p:nvSpPr>
        <p:spPr>
          <a:xfrm>
            <a:off x="7057390" y="4707254"/>
            <a:ext cx="1640205" cy="407034"/>
          </a:xfrm>
          <a:custGeom>
            <a:avLst/>
            <a:gdLst/>
            <a:ahLst/>
            <a:cxnLst/>
            <a:rect l="l" t="t" r="r" b="b"/>
            <a:pathLst>
              <a:path w="1640204" h="407035">
                <a:moveTo>
                  <a:pt x="0" y="67818"/>
                </a:moveTo>
                <a:lnTo>
                  <a:pt x="5328" y="41415"/>
                </a:lnTo>
                <a:lnTo>
                  <a:pt x="19859" y="19859"/>
                </a:lnTo>
                <a:lnTo>
                  <a:pt x="41415" y="5328"/>
                </a:lnTo>
                <a:lnTo>
                  <a:pt x="67817" y="0"/>
                </a:lnTo>
                <a:lnTo>
                  <a:pt x="1572386" y="0"/>
                </a:lnTo>
                <a:lnTo>
                  <a:pt x="1598789" y="5328"/>
                </a:lnTo>
                <a:lnTo>
                  <a:pt x="1620345" y="19859"/>
                </a:lnTo>
                <a:lnTo>
                  <a:pt x="1634876" y="41415"/>
                </a:lnTo>
                <a:lnTo>
                  <a:pt x="1640204" y="67818"/>
                </a:lnTo>
                <a:lnTo>
                  <a:pt x="1640204" y="338963"/>
                </a:lnTo>
                <a:lnTo>
                  <a:pt x="1634876" y="365365"/>
                </a:lnTo>
                <a:lnTo>
                  <a:pt x="1620345" y="386921"/>
                </a:lnTo>
                <a:lnTo>
                  <a:pt x="1598789" y="401452"/>
                </a:lnTo>
                <a:lnTo>
                  <a:pt x="1572386" y="406781"/>
                </a:lnTo>
                <a:lnTo>
                  <a:pt x="67817" y="406781"/>
                </a:lnTo>
                <a:lnTo>
                  <a:pt x="41415" y="401452"/>
                </a:lnTo>
                <a:lnTo>
                  <a:pt x="19859" y="386921"/>
                </a:lnTo>
                <a:lnTo>
                  <a:pt x="5328" y="365365"/>
                </a:lnTo>
                <a:lnTo>
                  <a:pt x="0" y="338963"/>
                </a:lnTo>
                <a:lnTo>
                  <a:pt x="0" y="67818"/>
                </a:lnTo>
                <a:close/>
              </a:path>
            </a:pathLst>
          </a:custGeom>
          <a:ln w="25399">
            <a:solidFill>
              <a:srgbClr val="4AACC5"/>
            </a:solidFill>
          </a:ln>
        </p:spPr>
        <p:txBody>
          <a:bodyPr wrap="square" lIns="0" tIns="0" rIns="0" bIns="0" rtlCol="0"/>
          <a:lstStyle/>
          <a:p/>
        </p:txBody>
      </p:sp>
      <p:sp>
        <p:nvSpPr>
          <p:cNvPr id="32" name="object 32"/>
          <p:cNvSpPr txBox="1"/>
          <p:nvPr/>
        </p:nvSpPr>
        <p:spPr>
          <a:xfrm>
            <a:off x="7154926" y="4732401"/>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发送政采信息</a:t>
            </a:r>
            <a:endParaRPr sz="1800">
              <a:latin typeface="微软雅黑" panose="020B0503020204020204" charset="-122"/>
              <a:cs typeface="微软雅黑" panose="020B0503020204020204" charset="-122"/>
            </a:endParaRPr>
          </a:p>
        </p:txBody>
      </p:sp>
      <p:sp>
        <p:nvSpPr>
          <p:cNvPr id="33" name="object 33"/>
          <p:cNvSpPr/>
          <p:nvPr/>
        </p:nvSpPr>
        <p:spPr>
          <a:xfrm>
            <a:off x="7599680" y="3312159"/>
            <a:ext cx="485775" cy="488950"/>
          </a:xfrm>
          <a:custGeom>
            <a:avLst/>
            <a:gdLst/>
            <a:ahLst/>
            <a:cxnLst/>
            <a:rect l="l" t="t" r="r" b="b"/>
            <a:pathLst>
              <a:path w="485775" h="488950">
                <a:moveTo>
                  <a:pt x="485775" y="245617"/>
                </a:moveTo>
                <a:lnTo>
                  <a:pt x="0" y="245617"/>
                </a:lnTo>
                <a:lnTo>
                  <a:pt x="242950" y="488441"/>
                </a:lnTo>
                <a:lnTo>
                  <a:pt x="485775" y="245617"/>
                </a:lnTo>
                <a:close/>
              </a:path>
              <a:path w="485775" h="488950">
                <a:moveTo>
                  <a:pt x="364363" y="0"/>
                </a:moveTo>
                <a:lnTo>
                  <a:pt x="121412" y="0"/>
                </a:lnTo>
                <a:lnTo>
                  <a:pt x="121412" y="245617"/>
                </a:lnTo>
                <a:lnTo>
                  <a:pt x="364363" y="245617"/>
                </a:lnTo>
                <a:lnTo>
                  <a:pt x="364363" y="0"/>
                </a:lnTo>
                <a:close/>
              </a:path>
            </a:pathLst>
          </a:custGeom>
          <a:solidFill>
            <a:srgbClr val="4AACC5"/>
          </a:solidFill>
        </p:spPr>
        <p:txBody>
          <a:bodyPr wrap="square" lIns="0" tIns="0" rIns="0" bIns="0" rtlCol="0"/>
          <a:lstStyle/>
          <a:p/>
        </p:txBody>
      </p:sp>
      <p:sp>
        <p:nvSpPr>
          <p:cNvPr id="34" name="object 34"/>
          <p:cNvSpPr/>
          <p:nvPr/>
        </p:nvSpPr>
        <p:spPr>
          <a:xfrm>
            <a:off x="7599680" y="3312159"/>
            <a:ext cx="485775" cy="488950"/>
          </a:xfrm>
          <a:custGeom>
            <a:avLst/>
            <a:gdLst/>
            <a:ahLst/>
            <a:cxnLst/>
            <a:rect l="l" t="t" r="r" b="b"/>
            <a:pathLst>
              <a:path w="485775" h="488950">
                <a:moveTo>
                  <a:pt x="0" y="245617"/>
                </a:moveTo>
                <a:lnTo>
                  <a:pt x="121412" y="245617"/>
                </a:lnTo>
                <a:lnTo>
                  <a:pt x="121412" y="0"/>
                </a:lnTo>
                <a:lnTo>
                  <a:pt x="364363" y="0"/>
                </a:lnTo>
                <a:lnTo>
                  <a:pt x="364363" y="245617"/>
                </a:lnTo>
                <a:lnTo>
                  <a:pt x="485775" y="245617"/>
                </a:lnTo>
                <a:lnTo>
                  <a:pt x="242950" y="488441"/>
                </a:lnTo>
                <a:lnTo>
                  <a:pt x="0" y="245617"/>
                </a:lnTo>
                <a:close/>
              </a:path>
            </a:pathLst>
          </a:custGeom>
          <a:ln w="25399">
            <a:solidFill>
              <a:srgbClr val="357C91"/>
            </a:solidFill>
          </a:ln>
        </p:spPr>
        <p:txBody>
          <a:bodyPr wrap="square" lIns="0" tIns="0" rIns="0" bIns="0" rtlCol="0"/>
          <a:lstStyle/>
          <a:p/>
        </p:txBody>
      </p:sp>
      <p:sp>
        <p:nvSpPr>
          <p:cNvPr id="35" name="object 35"/>
          <p:cNvSpPr/>
          <p:nvPr/>
        </p:nvSpPr>
        <p:spPr>
          <a:xfrm>
            <a:off x="7609840" y="4236084"/>
            <a:ext cx="485775" cy="488950"/>
          </a:xfrm>
          <a:custGeom>
            <a:avLst/>
            <a:gdLst/>
            <a:ahLst/>
            <a:cxnLst/>
            <a:rect l="l" t="t" r="r" b="b"/>
            <a:pathLst>
              <a:path w="485775" h="488950">
                <a:moveTo>
                  <a:pt x="485775" y="245617"/>
                </a:moveTo>
                <a:lnTo>
                  <a:pt x="0" y="245617"/>
                </a:lnTo>
                <a:lnTo>
                  <a:pt x="242950" y="488441"/>
                </a:lnTo>
                <a:lnTo>
                  <a:pt x="485775" y="245617"/>
                </a:lnTo>
                <a:close/>
              </a:path>
              <a:path w="485775" h="488950">
                <a:moveTo>
                  <a:pt x="364362" y="0"/>
                </a:moveTo>
                <a:lnTo>
                  <a:pt x="121411" y="0"/>
                </a:lnTo>
                <a:lnTo>
                  <a:pt x="121411" y="245617"/>
                </a:lnTo>
                <a:lnTo>
                  <a:pt x="364362" y="245617"/>
                </a:lnTo>
                <a:lnTo>
                  <a:pt x="364362" y="0"/>
                </a:lnTo>
                <a:close/>
              </a:path>
            </a:pathLst>
          </a:custGeom>
          <a:solidFill>
            <a:srgbClr val="4AACC5"/>
          </a:solidFill>
        </p:spPr>
        <p:txBody>
          <a:bodyPr wrap="square" lIns="0" tIns="0" rIns="0" bIns="0" rtlCol="0"/>
          <a:lstStyle/>
          <a:p/>
        </p:txBody>
      </p:sp>
      <p:sp>
        <p:nvSpPr>
          <p:cNvPr id="36" name="object 36"/>
          <p:cNvSpPr/>
          <p:nvPr/>
        </p:nvSpPr>
        <p:spPr>
          <a:xfrm>
            <a:off x="7609840" y="4236084"/>
            <a:ext cx="485775" cy="488950"/>
          </a:xfrm>
          <a:custGeom>
            <a:avLst/>
            <a:gdLst/>
            <a:ahLst/>
            <a:cxnLst/>
            <a:rect l="l" t="t" r="r" b="b"/>
            <a:pathLst>
              <a:path w="485775" h="488950">
                <a:moveTo>
                  <a:pt x="0" y="245617"/>
                </a:moveTo>
                <a:lnTo>
                  <a:pt x="121411" y="245617"/>
                </a:lnTo>
                <a:lnTo>
                  <a:pt x="121411" y="0"/>
                </a:lnTo>
                <a:lnTo>
                  <a:pt x="364362" y="0"/>
                </a:lnTo>
                <a:lnTo>
                  <a:pt x="364362" y="245617"/>
                </a:lnTo>
                <a:lnTo>
                  <a:pt x="485775" y="245617"/>
                </a:lnTo>
                <a:lnTo>
                  <a:pt x="242950" y="488441"/>
                </a:lnTo>
                <a:lnTo>
                  <a:pt x="0" y="245617"/>
                </a:lnTo>
                <a:close/>
              </a:path>
            </a:pathLst>
          </a:custGeom>
          <a:ln w="25399">
            <a:solidFill>
              <a:srgbClr val="357C91"/>
            </a:solidFill>
          </a:ln>
        </p:spPr>
        <p:txBody>
          <a:bodyPr wrap="square" lIns="0" tIns="0" rIns="0" bIns="0" rtlCol="0"/>
          <a:lstStyle/>
          <a:p/>
        </p:txBody>
      </p:sp>
      <p:sp>
        <p:nvSpPr>
          <p:cNvPr id="37" name="object 37"/>
          <p:cNvSpPr/>
          <p:nvPr/>
        </p:nvSpPr>
        <p:spPr>
          <a:xfrm>
            <a:off x="3079114" y="5227320"/>
            <a:ext cx="1257300" cy="407034"/>
          </a:xfrm>
          <a:custGeom>
            <a:avLst/>
            <a:gdLst/>
            <a:ahLst/>
            <a:cxnLst/>
            <a:rect l="l" t="t" r="r" b="b"/>
            <a:pathLst>
              <a:path w="1257300" h="407035">
                <a:moveTo>
                  <a:pt x="1189482" y="0"/>
                </a:moveTo>
                <a:lnTo>
                  <a:pt x="67818" y="0"/>
                </a:lnTo>
                <a:lnTo>
                  <a:pt x="41415" y="5328"/>
                </a:lnTo>
                <a:lnTo>
                  <a:pt x="19859" y="19859"/>
                </a:lnTo>
                <a:lnTo>
                  <a:pt x="5328" y="41415"/>
                </a:lnTo>
                <a:lnTo>
                  <a:pt x="0" y="67817"/>
                </a:lnTo>
                <a:lnTo>
                  <a:pt x="0" y="338962"/>
                </a:lnTo>
                <a:lnTo>
                  <a:pt x="5328" y="365365"/>
                </a:lnTo>
                <a:lnTo>
                  <a:pt x="19859" y="386921"/>
                </a:lnTo>
                <a:lnTo>
                  <a:pt x="41415" y="401452"/>
                </a:lnTo>
                <a:lnTo>
                  <a:pt x="67818" y="406780"/>
                </a:lnTo>
                <a:lnTo>
                  <a:pt x="1189482" y="406780"/>
                </a:lnTo>
                <a:lnTo>
                  <a:pt x="1215884" y="401452"/>
                </a:lnTo>
                <a:lnTo>
                  <a:pt x="1237440" y="386921"/>
                </a:lnTo>
                <a:lnTo>
                  <a:pt x="1251971" y="365365"/>
                </a:lnTo>
                <a:lnTo>
                  <a:pt x="1257300" y="338962"/>
                </a:lnTo>
                <a:lnTo>
                  <a:pt x="1257300" y="67817"/>
                </a:lnTo>
                <a:lnTo>
                  <a:pt x="1251971" y="41415"/>
                </a:lnTo>
                <a:lnTo>
                  <a:pt x="1237440" y="19859"/>
                </a:lnTo>
                <a:lnTo>
                  <a:pt x="1215884" y="5328"/>
                </a:lnTo>
                <a:lnTo>
                  <a:pt x="1189482" y="0"/>
                </a:lnTo>
                <a:close/>
              </a:path>
            </a:pathLst>
          </a:custGeom>
          <a:solidFill>
            <a:srgbClr val="FFFFFF"/>
          </a:solidFill>
        </p:spPr>
        <p:txBody>
          <a:bodyPr wrap="square" lIns="0" tIns="0" rIns="0" bIns="0" rtlCol="0"/>
          <a:lstStyle/>
          <a:p/>
        </p:txBody>
      </p:sp>
      <p:sp>
        <p:nvSpPr>
          <p:cNvPr id="38" name="object 38"/>
          <p:cNvSpPr/>
          <p:nvPr/>
        </p:nvSpPr>
        <p:spPr>
          <a:xfrm>
            <a:off x="3079114" y="5227320"/>
            <a:ext cx="1257300" cy="407034"/>
          </a:xfrm>
          <a:custGeom>
            <a:avLst/>
            <a:gdLst/>
            <a:ahLst/>
            <a:cxnLst/>
            <a:rect l="l" t="t" r="r" b="b"/>
            <a:pathLst>
              <a:path w="1257300" h="407035">
                <a:moveTo>
                  <a:pt x="0" y="67817"/>
                </a:moveTo>
                <a:lnTo>
                  <a:pt x="5328" y="41415"/>
                </a:lnTo>
                <a:lnTo>
                  <a:pt x="19859" y="19859"/>
                </a:lnTo>
                <a:lnTo>
                  <a:pt x="41415" y="5328"/>
                </a:lnTo>
                <a:lnTo>
                  <a:pt x="67818" y="0"/>
                </a:lnTo>
                <a:lnTo>
                  <a:pt x="1189482" y="0"/>
                </a:lnTo>
                <a:lnTo>
                  <a:pt x="1215884" y="5328"/>
                </a:lnTo>
                <a:lnTo>
                  <a:pt x="1237440" y="19859"/>
                </a:lnTo>
                <a:lnTo>
                  <a:pt x="1251971" y="41415"/>
                </a:lnTo>
                <a:lnTo>
                  <a:pt x="1257300" y="67817"/>
                </a:lnTo>
                <a:lnTo>
                  <a:pt x="1257300" y="338962"/>
                </a:lnTo>
                <a:lnTo>
                  <a:pt x="1251971" y="365365"/>
                </a:lnTo>
                <a:lnTo>
                  <a:pt x="1237440" y="386921"/>
                </a:lnTo>
                <a:lnTo>
                  <a:pt x="1215884" y="401452"/>
                </a:lnTo>
                <a:lnTo>
                  <a:pt x="1189482" y="406780"/>
                </a:lnTo>
                <a:lnTo>
                  <a:pt x="67818" y="406780"/>
                </a:lnTo>
                <a:lnTo>
                  <a:pt x="41415" y="401452"/>
                </a:lnTo>
                <a:lnTo>
                  <a:pt x="19859" y="386921"/>
                </a:lnTo>
                <a:lnTo>
                  <a:pt x="5328" y="365365"/>
                </a:lnTo>
                <a:lnTo>
                  <a:pt x="0" y="338962"/>
                </a:lnTo>
                <a:lnTo>
                  <a:pt x="0" y="67817"/>
                </a:lnTo>
                <a:close/>
              </a:path>
            </a:pathLst>
          </a:custGeom>
          <a:ln w="25399">
            <a:solidFill>
              <a:srgbClr val="4AACC5"/>
            </a:solidFill>
          </a:ln>
        </p:spPr>
        <p:txBody>
          <a:bodyPr wrap="square" lIns="0" tIns="0" rIns="0" bIns="0" rtlCol="0"/>
          <a:lstStyle/>
          <a:p/>
        </p:txBody>
      </p:sp>
      <p:sp>
        <p:nvSpPr>
          <p:cNvPr id="39" name="object 39"/>
          <p:cNvSpPr txBox="1"/>
          <p:nvPr/>
        </p:nvSpPr>
        <p:spPr>
          <a:xfrm>
            <a:off x="3176142" y="5252466"/>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资金支付</a:t>
            </a:r>
            <a:endParaRPr sz="1800">
              <a:latin typeface="微软雅黑" panose="020B0503020204020204" charset="-122"/>
              <a:cs typeface="微软雅黑" panose="020B0503020204020204" charset="-122"/>
            </a:endParaRPr>
          </a:p>
        </p:txBody>
      </p:sp>
      <p:sp>
        <p:nvSpPr>
          <p:cNvPr id="40" name="object 40"/>
          <p:cNvSpPr/>
          <p:nvPr/>
        </p:nvSpPr>
        <p:spPr>
          <a:xfrm>
            <a:off x="3464559" y="4704079"/>
            <a:ext cx="485775" cy="488950"/>
          </a:xfrm>
          <a:custGeom>
            <a:avLst/>
            <a:gdLst/>
            <a:ahLst/>
            <a:cxnLst/>
            <a:rect l="l" t="t" r="r" b="b"/>
            <a:pathLst>
              <a:path w="485775" h="488950">
                <a:moveTo>
                  <a:pt x="485775" y="245618"/>
                </a:moveTo>
                <a:lnTo>
                  <a:pt x="0" y="245618"/>
                </a:lnTo>
                <a:lnTo>
                  <a:pt x="242824" y="488442"/>
                </a:lnTo>
                <a:lnTo>
                  <a:pt x="485775" y="245618"/>
                </a:lnTo>
                <a:close/>
              </a:path>
              <a:path w="485775" h="488950">
                <a:moveTo>
                  <a:pt x="364363" y="0"/>
                </a:moveTo>
                <a:lnTo>
                  <a:pt x="121412" y="0"/>
                </a:lnTo>
                <a:lnTo>
                  <a:pt x="121412" y="245618"/>
                </a:lnTo>
                <a:lnTo>
                  <a:pt x="364363" y="245618"/>
                </a:lnTo>
                <a:lnTo>
                  <a:pt x="364363" y="0"/>
                </a:lnTo>
                <a:close/>
              </a:path>
            </a:pathLst>
          </a:custGeom>
          <a:solidFill>
            <a:srgbClr val="4AACC5"/>
          </a:solidFill>
        </p:spPr>
        <p:txBody>
          <a:bodyPr wrap="square" lIns="0" tIns="0" rIns="0" bIns="0" rtlCol="0"/>
          <a:lstStyle/>
          <a:p/>
        </p:txBody>
      </p:sp>
      <p:sp>
        <p:nvSpPr>
          <p:cNvPr id="41" name="object 41"/>
          <p:cNvSpPr/>
          <p:nvPr/>
        </p:nvSpPr>
        <p:spPr>
          <a:xfrm>
            <a:off x="3464559" y="4704079"/>
            <a:ext cx="485775" cy="488950"/>
          </a:xfrm>
          <a:custGeom>
            <a:avLst/>
            <a:gdLst/>
            <a:ahLst/>
            <a:cxnLst/>
            <a:rect l="l" t="t" r="r" b="b"/>
            <a:pathLst>
              <a:path w="485775" h="488950">
                <a:moveTo>
                  <a:pt x="0" y="245618"/>
                </a:moveTo>
                <a:lnTo>
                  <a:pt x="121412" y="245618"/>
                </a:lnTo>
                <a:lnTo>
                  <a:pt x="121412" y="0"/>
                </a:lnTo>
                <a:lnTo>
                  <a:pt x="364363" y="0"/>
                </a:lnTo>
                <a:lnTo>
                  <a:pt x="364363" y="245618"/>
                </a:lnTo>
                <a:lnTo>
                  <a:pt x="485775" y="245618"/>
                </a:lnTo>
                <a:lnTo>
                  <a:pt x="242824" y="488442"/>
                </a:lnTo>
                <a:lnTo>
                  <a:pt x="0" y="245618"/>
                </a:lnTo>
                <a:close/>
              </a:path>
            </a:pathLst>
          </a:custGeom>
          <a:ln w="25400">
            <a:solidFill>
              <a:srgbClr val="357C91"/>
            </a:solidFill>
          </a:ln>
        </p:spPr>
        <p:txBody>
          <a:bodyPr wrap="square" lIns="0" tIns="0" rIns="0" bIns="0" rtlCol="0"/>
          <a:lstStyle/>
          <a:p/>
        </p:txBody>
      </p:sp>
      <p:sp>
        <p:nvSpPr>
          <p:cNvPr id="42" name="object 42"/>
          <p:cNvSpPr/>
          <p:nvPr/>
        </p:nvSpPr>
        <p:spPr>
          <a:xfrm>
            <a:off x="4315967" y="2956560"/>
            <a:ext cx="2923032" cy="1591056"/>
          </a:xfrm>
          <a:prstGeom prst="rect">
            <a:avLst/>
          </a:prstGeom>
          <a:blipFill>
            <a:blip r:embed="rId6" cstate="print"/>
            <a:stretch>
              <a:fillRect/>
            </a:stretch>
          </a:blipFill>
        </p:spPr>
        <p:txBody>
          <a:bodyPr wrap="square" lIns="0" tIns="0" rIns="0" bIns="0" rtlCol="0"/>
          <a:lstStyle/>
          <a:p/>
        </p:txBody>
      </p:sp>
      <p:sp>
        <p:nvSpPr>
          <p:cNvPr id="43" name="object 43"/>
          <p:cNvSpPr/>
          <p:nvPr/>
        </p:nvSpPr>
        <p:spPr>
          <a:xfrm>
            <a:off x="4356100" y="3082035"/>
            <a:ext cx="2729865" cy="1407160"/>
          </a:xfrm>
          <a:custGeom>
            <a:avLst/>
            <a:gdLst/>
            <a:ahLst/>
            <a:cxnLst/>
            <a:rect l="l" t="t" r="r" b="b"/>
            <a:pathLst>
              <a:path w="2729865" h="1407160">
                <a:moveTo>
                  <a:pt x="2659998" y="28039"/>
                </a:moveTo>
                <a:lnTo>
                  <a:pt x="0" y="1384045"/>
                </a:lnTo>
                <a:lnTo>
                  <a:pt x="11429" y="1406652"/>
                </a:lnTo>
                <a:lnTo>
                  <a:pt x="2671347" y="50686"/>
                </a:lnTo>
                <a:lnTo>
                  <a:pt x="2684965" y="29478"/>
                </a:lnTo>
                <a:lnTo>
                  <a:pt x="2659998" y="28039"/>
                </a:lnTo>
                <a:close/>
              </a:path>
              <a:path w="2729865" h="1407160">
                <a:moveTo>
                  <a:pt x="2729783" y="6730"/>
                </a:moveTo>
                <a:lnTo>
                  <a:pt x="2701798" y="6730"/>
                </a:lnTo>
                <a:lnTo>
                  <a:pt x="2713228" y="29337"/>
                </a:lnTo>
                <a:lnTo>
                  <a:pt x="2671347" y="50686"/>
                </a:lnTo>
                <a:lnTo>
                  <a:pt x="2645282" y="91312"/>
                </a:lnTo>
                <a:lnTo>
                  <a:pt x="2646933" y="99187"/>
                </a:lnTo>
                <a:lnTo>
                  <a:pt x="2652903" y="102869"/>
                </a:lnTo>
                <a:lnTo>
                  <a:pt x="2658745" y="106679"/>
                </a:lnTo>
                <a:lnTo>
                  <a:pt x="2666619" y="105028"/>
                </a:lnTo>
                <a:lnTo>
                  <a:pt x="2670429" y="99060"/>
                </a:lnTo>
                <a:lnTo>
                  <a:pt x="2729783" y="6730"/>
                </a:lnTo>
                <a:close/>
              </a:path>
              <a:path w="2729865" h="1407160">
                <a:moveTo>
                  <a:pt x="2684965" y="29478"/>
                </a:moveTo>
                <a:lnTo>
                  <a:pt x="2671347" y="50686"/>
                </a:lnTo>
                <a:lnTo>
                  <a:pt x="2710487" y="30734"/>
                </a:lnTo>
                <a:lnTo>
                  <a:pt x="2706751" y="30734"/>
                </a:lnTo>
                <a:lnTo>
                  <a:pt x="2684965" y="29478"/>
                </a:lnTo>
                <a:close/>
              </a:path>
              <a:path w="2729865" h="1407160">
                <a:moveTo>
                  <a:pt x="2696718" y="11175"/>
                </a:moveTo>
                <a:lnTo>
                  <a:pt x="2684965" y="29478"/>
                </a:lnTo>
                <a:lnTo>
                  <a:pt x="2706751" y="30734"/>
                </a:lnTo>
                <a:lnTo>
                  <a:pt x="2696718" y="11175"/>
                </a:lnTo>
                <a:close/>
              </a:path>
              <a:path w="2729865" h="1407160">
                <a:moveTo>
                  <a:pt x="2704045" y="11175"/>
                </a:moveTo>
                <a:lnTo>
                  <a:pt x="2696718" y="11175"/>
                </a:lnTo>
                <a:lnTo>
                  <a:pt x="2706751" y="30734"/>
                </a:lnTo>
                <a:lnTo>
                  <a:pt x="2710487" y="30734"/>
                </a:lnTo>
                <a:lnTo>
                  <a:pt x="2713228" y="29337"/>
                </a:lnTo>
                <a:lnTo>
                  <a:pt x="2704045" y="11175"/>
                </a:lnTo>
                <a:close/>
              </a:path>
              <a:path w="2729865" h="1407160">
                <a:moveTo>
                  <a:pt x="2701798" y="6730"/>
                </a:moveTo>
                <a:lnTo>
                  <a:pt x="2659998" y="28039"/>
                </a:lnTo>
                <a:lnTo>
                  <a:pt x="2684965" y="29478"/>
                </a:lnTo>
                <a:lnTo>
                  <a:pt x="2696718" y="11175"/>
                </a:lnTo>
                <a:lnTo>
                  <a:pt x="2704045" y="11175"/>
                </a:lnTo>
                <a:lnTo>
                  <a:pt x="2701798" y="6730"/>
                </a:lnTo>
                <a:close/>
              </a:path>
              <a:path w="2729865" h="1407160">
                <a:moveTo>
                  <a:pt x="2613152" y="0"/>
                </a:moveTo>
                <a:lnTo>
                  <a:pt x="2607055" y="5334"/>
                </a:lnTo>
                <a:lnTo>
                  <a:pt x="2606294" y="19303"/>
                </a:lnTo>
                <a:lnTo>
                  <a:pt x="2611628" y="25273"/>
                </a:lnTo>
                <a:lnTo>
                  <a:pt x="2659998" y="28039"/>
                </a:lnTo>
                <a:lnTo>
                  <a:pt x="2701798" y="6730"/>
                </a:lnTo>
                <a:lnTo>
                  <a:pt x="2729783" y="6730"/>
                </a:lnTo>
                <a:lnTo>
                  <a:pt x="2613152" y="0"/>
                </a:lnTo>
                <a:close/>
              </a:path>
            </a:pathLst>
          </a:custGeom>
          <a:solidFill>
            <a:srgbClr val="A2B1C1"/>
          </a:solidFill>
        </p:spPr>
        <p:txBody>
          <a:bodyPr wrap="square" lIns="0" tIns="0" rIns="0" bIns="0" rtlCol="0"/>
          <a:lstStyle/>
          <a:p/>
        </p:txBody>
      </p:sp>
      <p:sp>
        <p:nvSpPr>
          <p:cNvPr id="44" name="object 44"/>
          <p:cNvSpPr/>
          <p:nvPr/>
        </p:nvSpPr>
        <p:spPr>
          <a:xfrm>
            <a:off x="4134611" y="4858511"/>
            <a:ext cx="3028188" cy="713232"/>
          </a:xfrm>
          <a:prstGeom prst="rect">
            <a:avLst/>
          </a:prstGeom>
          <a:blipFill>
            <a:blip r:embed="rId7" cstate="print"/>
            <a:stretch>
              <a:fillRect/>
            </a:stretch>
          </a:blipFill>
        </p:spPr>
        <p:txBody>
          <a:bodyPr wrap="square" lIns="0" tIns="0" rIns="0" bIns="0" rtlCol="0"/>
          <a:lstStyle/>
          <a:p/>
        </p:txBody>
      </p:sp>
      <p:sp>
        <p:nvSpPr>
          <p:cNvPr id="45" name="object 45"/>
          <p:cNvSpPr/>
          <p:nvPr/>
        </p:nvSpPr>
        <p:spPr>
          <a:xfrm>
            <a:off x="4287520" y="4878323"/>
            <a:ext cx="2835910" cy="561340"/>
          </a:xfrm>
          <a:custGeom>
            <a:avLst/>
            <a:gdLst/>
            <a:ahLst/>
            <a:cxnLst/>
            <a:rect l="l" t="t" r="r" b="b"/>
            <a:pathLst>
              <a:path w="2835909" h="561339">
                <a:moveTo>
                  <a:pt x="89026" y="445262"/>
                </a:moveTo>
                <a:lnTo>
                  <a:pt x="83692" y="449706"/>
                </a:lnTo>
                <a:lnTo>
                  <a:pt x="0" y="521081"/>
                </a:lnTo>
                <a:lnTo>
                  <a:pt x="109854" y="561213"/>
                </a:lnTo>
                <a:lnTo>
                  <a:pt x="117093" y="557910"/>
                </a:lnTo>
                <a:lnTo>
                  <a:pt x="121919" y="544703"/>
                </a:lnTo>
                <a:lnTo>
                  <a:pt x="118490" y="537463"/>
                </a:lnTo>
                <a:lnTo>
                  <a:pt x="95705" y="529082"/>
                </a:lnTo>
                <a:lnTo>
                  <a:pt x="26924" y="529082"/>
                </a:lnTo>
                <a:lnTo>
                  <a:pt x="22478" y="504189"/>
                </a:lnTo>
                <a:lnTo>
                  <a:pt x="68679" y="495896"/>
                </a:lnTo>
                <a:lnTo>
                  <a:pt x="105409" y="464566"/>
                </a:lnTo>
                <a:lnTo>
                  <a:pt x="106171" y="456564"/>
                </a:lnTo>
                <a:lnTo>
                  <a:pt x="97027" y="445897"/>
                </a:lnTo>
                <a:lnTo>
                  <a:pt x="89026" y="445262"/>
                </a:lnTo>
                <a:close/>
              </a:path>
              <a:path w="2835909" h="561339">
                <a:moveTo>
                  <a:pt x="68679" y="495896"/>
                </a:moveTo>
                <a:lnTo>
                  <a:pt x="22478" y="504189"/>
                </a:lnTo>
                <a:lnTo>
                  <a:pt x="26924" y="529082"/>
                </a:lnTo>
                <a:lnTo>
                  <a:pt x="42488" y="526288"/>
                </a:lnTo>
                <a:lnTo>
                  <a:pt x="33019" y="526288"/>
                </a:lnTo>
                <a:lnTo>
                  <a:pt x="29082" y="504697"/>
                </a:lnTo>
                <a:lnTo>
                  <a:pt x="58352" y="504697"/>
                </a:lnTo>
                <a:lnTo>
                  <a:pt x="68679" y="495896"/>
                </a:lnTo>
                <a:close/>
              </a:path>
              <a:path w="2835909" h="561339">
                <a:moveTo>
                  <a:pt x="73071" y="520798"/>
                </a:moveTo>
                <a:lnTo>
                  <a:pt x="26924" y="529082"/>
                </a:lnTo>
                <a:lnTo>
                  <a:pt x="95705" y="529082"/>
                </a:lnTo>
                <a:lnTo>
                  <a:pt x="73071" y="520798"/>
                </a:lnTo>
                <a:close/>
              </a:path>
              <a:path w="2835909" h="561339">
                <a:moveTo>
                  <a:pt x="29082" y="504697"/>
                </a:moveTo>
                <a:lnTo>
                  <a:pt x="33019" y="526288"/>
                </a:lnTo>
                <a:lnTo>
                  <a:pt x="49558" y="512192"/>
                </a:lnTo>
                <a:lnTo>
                  <a:pt x="29082" y="504697"/>
                </a:lnTo>
                <a:close/>
              </a:path>
              <a:path w="2835909" h="561339">
                <a:moveTo>
                  <a:pt x="49558" y="512192"/>
                </a:moveTo>
                <a:lnTo>
                  <a:pt x="33019" y="526288"/>
                </a:lnTo>
                <a:lnTo>
                  <a:pt x="42488" y="526288"/>
                </a:lnTo>
                <a:lnTo>
                  <a:pt x="73071" y="520798"/>
                </a:lnTo>
                <a:lnTo>
                  <a:pt x="49558" y="512192"/>
                </a:lnTo>
                <a:close/>
              </a:path>
              <a:path w="2835909" h="561339">
                <a:moveTo>
                  <a:pt x="2831083" y="0"/>
                </a:moveTo>
                <a:lnTo>
                  <a:pt x="68679" y="495896"/>
                </a:lnTo>
                <a:lnTo>
                  <a:pt x="49558" y="512192"/>
                </a:lnTo>
                <a:lnTo>
                  <a:pt x="73071" y="520798"/>
                </a:lnTo>
                <a:lnTo>
                  <a:pt x="2835655" y="24892"/>
                </a:lnTo>
                <a:lnTo>
                  <a:pt x="2831083" y="0"/>
                </a:lnTo>
                <a:close/>
              </a:path>
              <a:path w="2835909" h="561339">
                <a:moveTo>
                  <a:pt x="58352" y="504697"/>
                </a:moveTo>
                <a:lnTo>
                  <a:pt x="29082" y="504697"/>
                </a:lnTo>
                <a:lnTo>
                  <a:pt x="49558" y="512192"/>
                </a:lnTo>
                <a:lnTo>
                  <a:pt x="58352" y="504697"/>
                </a:lnTo>
                <a:close/>
              </a:path>
            </a:pathLst>
          </a:custGeom>
          <a:solidFill>
            <a:srgbClr val="A2B1C1"/>
          </a:solidFill>
        </p:spPr>
        <p:txBody>
          <a:bodyPr wrap="square" lIns="0" tIns="0" rIns="0" bIns="0" rtlCol="0"/>
          <a:lstStyle/>
          <a:p/>
        </p:txBody>
      </p:sp>
      <p:sp>
        <p:nvSpPr>
          <p:cNvPr id="46" name="object 46"/>
          <p:cNvSpPr txBox="1"/>
          <p:nvPr/>
        </p:nvSpPr>
        <p:spPr>
          <a:xfrm>
            <a:off x="5066157" y="3270250"/>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政采活动开始</a:t>
            </a:r>
            <a:endParaRPr sz="1800">
              <a:latin typeface="微软雅黑" panose="020B0503020204020204" charset="-122"/>
              <a:cs typeface="微软雅黑" panose="020B0503020204020204" charset="-122"/>
            </a:endParaRPr>
          </a:p>
        </p:txBody>
      </p:sp>
      <p:sp>
        <p:nvSpPr>
          <p:cNvPr id="47" name="object 47"/>
          <p:cNvSpPr txBox="1"/>
          <p:nvPr/>
        </p:nvSpPr>
        <p:spPr>
          <a:xfrm>
            <a:off x="5066157" y="5292597"/>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政采活动结束</a:t>
            </a:r>
            <a:endParaRPr sz="1800">
              <a:latin typeface="微软雅黑" panose="020B0503020204020204" charset="-122"/>
              <a:cs typeface="微软雅黑" panose="020B0503020204020204" charset="-122"/>
            </a:endParaRPr>
          </a:p>
        </p:txBody>
      </p:sp>
      <p:sp>
        <p:nvSpPr>
          <p:cNvPr id="48" name="object 48"/>
          <p:cNvSpPr txBox="1"/>
          <p:nvPr/>
        </p:nvSpPr>
        <p:spPr>
          <a:xfrm>
            <a:off x="2067814" y="3031997"/>
            <a:ext cx="482600" cy="1946910"/>
          </a:xfrm>
          <a:prstGeom prst="rect">
            <a:avLst/>
          </a:prstGeom>
        </p:spPr>
        <p:txBody>
          <a:bodyPr vert="horz" wrap="square" lIns="0" tIns="104140" rIns="0" bIns="0" rtlCol="0">
            <a:spAutoFit/>
          </a:bodyPr>
          <a:lstStyle/>
          <a:p>
            <a:pPr marL="12700" marR="5080" algn="just">
              <a:lnSpc>
                <a:spcPts val="3600"/>
              </a:lnSpc>
              <a:spcBef>
                <a:spcPts val="820"/>
              </a:spcBef>
            </a:pPr>
            <a:r>
              <a:rPr sz="3600" dirty="0">
                <a:solidFill>
                  <a:srgbClr val="003366"/>
                </a:solidFill>
                <a:latin typeface="微软雅黑" panose="020B0503020204020204" charset="-122"/>
                <a:cs typeface="微软雅黑" panose="020B0503020204020204" charset="-122"/>
              </a:rPr>
              <a:t>资 金 支 付</a:t>
            </a:r>
            <a:endParaRPr sz="3600">
              <a:latin typeface="微软雅黑" panose="020B0503020204020204" charset="-122"/>
              <a:cs typeface="微软雅黑" panose="020B0503020204020204" charset="-122"/>
            </a:endParaRPr>
          </a:p>
        </p:txBody>
      </p:sp>
      <p:sp>
        <p:nvSpPr>
          <p:cNvPr id="49" name="object 49"/>
          <p:cNvSpPr/>
          <p:nvPr/>
        </p:nvSpPr>
        <p:spPr>
          <a:xfrm>
            <a:off x="8673083" y="2852927"/>
            <a:ext cx="1011935" cy="2429256"/>
          </a:xfrm>
          <a:prstGeom prst="rect">
            <a:avLst/>
          </a:prstGeom>
          <a:blipFill>
            <a:blip r:embed="rId8" cstate="print"/>
            <a:stretch>
              <a:fillRect/>
            </a:stretch>
          </a:blipFill>
        </p:spPr>
        <p:txBody>
          <a:bodyPr wrap="square" lIns="0" tIns="0" rIns="0" bIns="0" rtlCol="0"/>
          <a:lstStyle/>
          <a:p/>
        </p:txBody>
      </p:sp>
      <p:sp>
        <p:nvSpPr>
          <p:cNvPr id="50" name="object 50"/>
          <p:cNvSpPr/>
          <p:nvPr/>
        </p:nvSpPr>
        <p:spPr>
          <a:xfrm>
            <a:off x="8673083" y="4681728"/>
            <a:ext cx="1011935" cy="736092"/>
          </a:xfrm>
          <a:prstGeom prst="rect">
            <a:avLst/>
          </a:prstGeom>
          <a:blipFill>
            <a:blip r:embed="rId9" cstate="print"/>
            <a:stretch>
              <a:fillRect/>
            </a:stretch>
          </a:blipFill>
        </p:spPr>
        <p:txBody>
          <a:bodyPr wrap="square" lIns="0" tIns="0" rIns="0" bIns="0" rtlCol="0"/>
          <a:lstStyle/>
          <a:p/>
        </p:txBody>
      </p:sp>
      <p:sp>
        <p:nvSpPr>
          <p:cNvPr id="51" name="object 51"/>
          <p:cNvSpPr txBox="1"/>
          <p:nvPr/>
        </p:nvSpPr>
        <p:spPr>
          <a:xfrm>
            <a:off x="7130033" y="3158998"/>
            <a:ext cx="2296160" cy="1946910"/>
          </a:xfrm>
          <a:prstGeom prst="rect">
            <a:avLst/>
          </a:prstGeom>
        </p:spPr>
        <p:txBody>
          <a:bodyPr vert="horz" wrap="square" lIns="0" tIns="12700" rIns="0" bIns="0" rtlCol="0">
            <a:spAutoFit/>
          </a:bodyPr>
          <a:lstStyle/>
          <a:p>
            <a:pPr marR="5080" algn="r">
              <a:lnSpc>
                <a:spcPts val="3965"/>
              </a:lnSpc>
              <a:spcBef>
                <a:spcPts val="100"/>
              </a:spcBef>
            </a:pPr>
            <a:r>
              <a:rPr sz="3600" dirty="0">
                <a:solidFill>
                  <a:srgbClr val="003366"/>
                </a:solidFill>
                <a:latin typeface="微软雅黑" panose="020B0503020204020204" charset="-122"/>
                <a:cs typeface="微软雅黑" panose="020B0503020204020204" charset="-122"/>
              </a:rPr>
              <a:t>政</a:t>
            </a:r>
            <a:endParaRPr sz="3600">
              <a:latin typeface="微软雅黑" panose="020B0503020204020204" charset="-122"/>
              <a:cs typeface="微软雅黑" panose="020B0503020204020204" charset="-122"/>
            </a:endParaRPr>
          </a:p>
          <a:p>
            <a:pPr marR="5080" algn="r">
              <a:lnSpc>
                <a:spcPts val="3600"/>
              </a:lnSpc>
              <a:tabLst>
                <a:tab pos="1812925" algn="l"/>
              </a:tabLst>
            </a:pPr>
            <a:r>
              <a:rPr sz="1800" dirty="0">
                <a:solidFill>
                  <a:srgbClr val="003366"/>
                </a:solidFill>
                <a:latin typeface="微软雅黑" panose="020B0503020204020204" charset="-122"/>
                <a:cs typeface="微软雅黑" panose="020B0503020204020204" charset="-122"/>
              </a:rPr>
              <a:t>签订政采合同	</a:t>
            </a:r>
            <a:r>
              <a:rPr sz="3600" dirty="0">
                <a:solidFill>
                  <a:srgbClr val="003366"/>
                </a:solidFill>
                <a:latin typeface="微软雅黑" panose="020B0503020204020204" charset="-122"/>
                <a:cs typeface="微软雅黑" panose="020B0503020204020204" charset="-122"/>
              </a:rPr>
              <a:t>府</a:t>
            </a:r>
            <a:endParaRPr sz="3600">
              <a:latin typeface="微软雅黑" panose="020B0503020204020204" charset="-122"/>
              <a:cs typeface="微软雅黑" panose="020B0503020204020204" charset="-122"/>
            </a:endParaRPr>
          </a:p>
          <a:p>
            <a:pPr marL="1825625" marR="5080" algn="r">
              <a:lnSpc>
                <a:spcPts val="3600"/>
              </a:lnSpc>
              <a:spcBef>
                <a:spcPts val="355"/>
              </a:spcBef>
            </a:pPr>
            <a:r>
              <a:rPr sz="3600" dirty="0">
                <a:solidFill>
                  <a:srgbClr val="003366"/>
                </a:solidFill>
                <a:latin typeface="微软雅黑" panose="020B0503020204020204" charset="-122"/>
                <a:cs typeface="微软雅黑" panose="020B0503020204020204" charset="-122"/>
              </a:rPr>
              <a:t>采 购</a:t>
            </a:r>
            <a:endParaRPr sz="3600">
              <a:latin typeface="微软雅黑" panose="020B0503020204020204" charset="-122"/>
              <a:cs typeface="微软雅黑" panose="020B0503020204020204" charset="-122"/>
            </a:endParaRPr>
          </a:p>
        </p:txBody>
      </p:sp>
      <p:sp>
        <p:nvSpPr>
          <p:cNvPr id="52" name="object 52"/>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53" name="文本框 52"/>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974595" y="2507945"/>
            <a:ext cx="8319134" cy="2209800"/>
          </a:xfrm>
          <a:prstGeom prst="rect">
            <a:avLst/>
          </a:prstGeom>
        </p:spPr>
        <p:txBody>
          <a:bodyPr vert="horz" wrap="square" lIns="0" tIns="12065" rIns="0" bIns="0" rtlCol="0">
            <a:spAutoFit/>
          </a:bodyPr>
          <a:lstStyle/>
          <a:p>
            <a:pPr marL="607060">
              <a:lnSpc>
                <a:spcPct val="100000"/>
              </a:lnSpc>
              <a:spcBef>
                <a:spcPts val="95"/>
              </a:spcBef>
            </a:pPr>
            <a:r>
              <a:rPr lang="zh-CN" sz="2800" b="1" spc="-10" dirty="0">
                <a:solidFill>
                  <a:srgbClr val="003366"/>
                </a:solidFill>
                <a:latin typeface="微软雅黑" panose="020B0503020204020204" charset="-122"/>
                <a:cs typeface="微软雅黑" panose="020B0503020204020204" charset="-122"/>
              </a:rPr>
              <a:t>（四）</a:t>
            </a:r>
            <a:r>
              <a:rPr sz="2800" b="1" spc="-10" dirty="0">
                <a:solidFill>
                  <a:srgbClr val="003366"/>
                </a:solidFill>
                <a:latin typeface="微软雅黑" panose="020B0503020204020204" charset="-122"/>
                <a:cs typeface="微软雅黑" panose="020B0503020204020204" charset="-122"/>
              </a:rPr>
              <a:t>支付更正</a:t>
            </a:r>
            <a:r>
              <a:rPr sz="2800" b="1" spc="-5" dirty="0">
                <a:solidFill>
                  <a:srgbClr val="003366"/>
                </a:solidFill>
                <a:latin typeface="微软雅黑" panose="020B0503020204020204" charset="-122"/>
                <a:cs typeface="微软雅黑" panose="020B0503020204020204" charset="-122"/>
              </a:rPr>
              <a:t>——</a:t>
            </a:r>
            <a:r>
              <a:rPr sz="2400" spc="-5" dirty="0">
                <a:solidFill>
                  <a:srgbClr val="003366"/>
                </a:solidFill>
                <a:latin typeface="微软雅黑" panose="020B0503020204020204" charset="-122"/>
                <a:cs typeface="微软雅黑" panose="020B0503020204020204" charset="-122"/>
              </a:rPr>
              <a:t>参照资金支</a:t>
            </a:r>
            <a:r>
              <a:rPr sz="2400" dirty="0">
                <a:solidFill>
                  <a:srgbClr val="003366"/>
                </a:solidFill>
                <a:latin typeface="微软雅黑" panose="020B0503020204020204" charset="-122"/>
                <a:cs typeface="微软雅黑" panose="020B0503020204020204" charset="-122"/>
              </a:rPr>
              <a:t>付</a:t>
            </a:r>
            <a:r>
              <a:rPr sz="2400" spc="-5" dirty="0">
                <a:solidFill>
                  <a:srgbClr val="003366"/>
                </a:solidFill>
                <a:latin typeface="微软雅黑" panose="020B0503020204020204" charset="-122"/>
                <a:cs typeface="微软雅黑" panose="020B0503020204020204" charset="-122"/>
              </a:rPr>
              <a:t>进行校验</a:t>
            </a:r>
            <a:endParaRPr sz="2400">
              <a:latin typeface="微软雅黑" panose="020B0503020204020204" charset="-122"/>
              <a:cs typeface="微软雅黑" panose="020B0503020204020204" charset="-122"/>
            </a:endParaRPr>
          </a:p>
          <a:p>
            <a:pPr>
              <a:lnSpc>
                <a:spcPct val="100000"/>
              </a:lnSpc>
              <a:spcBef>
                <a:spcPts val="40"/>
              </a:spcBef>
            </a:pPr>
            <a:endParaRPr sz="4250">
              <a:latin typeface="Times New Roman" panose="02020603050405020304"/>
              <a:cs typeface="Times New Roman" panose="02020603050405020304"/>
            </a:endParaRPr>
          </a:p>
          <a:p>
            <a:pPr marL="12700" marR="5080" indent="673100" algn="just">
              <a:lnSpc>
                <a:spcPct val="100000"/>
              </a:lnSpc>
            </a:pPr>
            <a:r>
              <a:rPr sz="2400" spc="-5" dirty="0">
                <a:solidFill>
                  <a:srgbClr val="003366"/>
                </a:solidFill>
                <a:latin typeface="宋体" panose="02010600030101010101" pitchFamily="2" charset="-122"/>
                <a:cs typeface="宋体" panose="02010600030101010101" pitchFamily="2" charset="-122"/>
              </a:rPr>
              <a:t>支付更正是指资金已经支付，但因技术性差错等合理原因 </a:t>
            </a:r>
            <a:r>
              <a:rPr sz="2400" dirty="0">
                <a:solidFill>
                  <a:srgbClr val="003366"/>
                </a:solidFill>
                <a:latin typeface="宋体" panose="02010600030101010101" pitchFamily="2" charset="-122"/>
                <a:cs typeface="宋体" panose="02010600030101010101" pitchFamily="2" charset="-122"/>
              </a:rPr>
              <a:t>误用预算指标或支出经济分类，在不改变资金流向的前提下，  对支付凭证中相关信息进行更正。</a:t>
            </a:r>
            <a:endParaRPr sz="2400">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424939" y="2381250"/>
            <a:ext cx="9456419" cy="327787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424939" y="2381250"/>
            <a:ext cx="9456420" cy="3277870"/>
          </a:xfrm>
          <a:custGeom>
            <a:avLst/>
            <a:gdLst/>
            <a:ahLst/>
            <a:cxnLst/>
            <a:rect l="l" t="t" r="r" b="b"/>
            <a:pathLst>
              <a:path w="9456420" h="3277870">
                <a:moveTo>
                  <a:pt x="546354" y="0"/>
                </a:moveTo>
                <a:lnTo>
                  <a:pt x="9456419" y="0"/>
                </a:lnTo>
                <a:lnTo>
                  <a:pt x="9456419" y="2731516"/>
                </a:lnTo>
                <a:lnTo>
                  <a:pt x="9454414" y="2778658"/>
                </a:lnTo>
                <a:lnTo>
                  <a:pt x="9448507" y="2824687"/>
                </a:lnTo>
                <a:lnTo>
                  <a:pt x="9438863" y="2869438"/>
                </a:lnTo>
                <a:lnTo>
                  <a:pt x="9425645" y="2912748"/>
                </a:lnTo>
                <a:lnTo>
                  <a:pt x="9409018" y="2954451"/>
                </a:lnTo>
                <a:lnTo>
                  <a:pt x="9389145" y="2994385"/>
                </a:lnTo>
                <a:lnTo>
                  <a:pt x="9366191" y="3032385"/>
                </a:lnTo>
                <a:lnTo>
                  <a:pt x="9340319" y="3068288"/>
                </a:lnTo>
                <a:lnTo>
                  <a:pt x="9311694" y="3101928"/>
                </a:lnTo>
                <a:lnTo>
                  <a:pt x="9280478" y="3133144"/>
                </a:lnTo>
                <a:lnTo>
                  <a:pt x="9246838" y="3161769"/>
                </a:lnTo>
                <a:lnTo>
                  <a:pt x="9210935" y="3187641"/>
                </a:lnTo>
                <a:lnTo>
                  <a:pt x="9172935" y="3210595"/>
                </a:lnTo>
                <a:lnTo>
                  <a:pt x="9133001" y="3230468"/>
                </a:lnTo>
                <a:lnTo>
                  <a:pt x="9091298" y="3247095"/>
                </a:lnTo>
                <a:lnTo>
                  <a:pt x="9047988" y="3260313"/>
                </a:lnTo>
                <a:lnTo>
                  <a:pt x="9003237" y="3269957"/>
                </a:lnTo>
                <a:lnTo>
                  <a:pt x="8957208" y="3275864"/>
                </a:lnTo>
                <a:lnTo>
                  <a:pt x="8910066" y="3277870"/>
                </a:lnTo>
                <a:lnTo>
                  <a:pt x="0" y="3277870"/>
                </a:lnTo>
                <a:lnTo>
                  <a:pt x="0" y="546353"/>
                </a:lnTo>
                <a:lnTo>
                  <a:pt x="2005" y="499211"/>
                </a:lnTo>
                <a:lnTo>
                  <a:pt x="7912" y="453182"/>
                </a:lnTo>
                <a:lnTo>
                  <a:pt x="17556" y="408431"/>
                </a:lnTo>
                <a:lnTo>
                  <a:pt x="30774" y="365121"/>
                </a:lnTo>
                <a:lnTo>
                  <a:pt x="47401" y="323418"/>
                </a:lnTo>
                <a:lnTo>
                  <a:pt x="67274" y="283484"/>
                </a:lnTo>
                <a:lnTo>
                  <a:pt x="90228" y="245484"/>
                </a:lnTo>
                <a:lnTo>
                  <a:pt x="116100" y="209581"/>
                </a:lnTo>
                <a:lnTo>
                  <a:pt x="144725" y="175941"/>
                </a:lnTo>
                <a:lnTo>
                  <a:pt x="175941" y="144725"/>
                </a:lnTo>
                <a:lnTo>
                  <a:pt x="209581" y="116100"/>
                </a:lnTo>
                <a:lnTo>
                  <a:pt x="245484" y="90228"/>
                </a:lnTo>
                <a:lnTo>
                  <a:pt x="283484" y="67274"/>
                </a:lnTo>
                <a:lnTo>
                  <a:pt x="323418" y="47401"/>
                </a:lnTo>
                <a:lnTo>
                  <a:pt x="365121" y="30774"/>
                </a:lnTo>
                <a:lnTo>
                  <a:pt x="408431" y="17556"/>
                </a:lnTo>
                <a:lnTo>
                  <a:pt x="453182" y="7912"/>
                </a:lnTo>
                <a:lnTo>
                  <a:pt x="499211" y="2005"/>
                </a:lnTo>
                <a:lnTo>
                  <a:pt x="546354" y="0"/>
                </a:lnTo>
                <a:close/>
              </a:path>
            </a:pathLst>
          </a:custGeom>
          <a:ln w="9525">
            <a:solidFill>
              <a:srgbClr val="9FADBC"/>
            </a:solidFill>
          </a:ln>
        </p:spPr>
        <p:txBody>
          <a:bodyPr wrap="square" lIns="0" tIns="0" rIns="0" bIns="0" rtlCol="0"/>
          <a:lstStyle/>
          <a:p/>
        </p:txBody>
      </p:sp>
      <p:sp>
        <p:nvSpPr>
          <p:cNvPr id="6" name="object 6"/>
          <p:cNvSpPr/>
          <p:nvPr/>
        </p:nvSpPr>
        <p:spPr>
          <a:xfrm>
            <a:off x="1880616" y="1274063"/>
            <a:ext cx="827532"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2235707" y="1274063"/>
            <a:ext cx="2967227" cy="792479"/>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4730496" y="1274063"/>
            <a:ext cx="650748" cy="792479"/>
          </a:xfrm>
          <a:prstGeom prst="rect">
            <a:avLst/>
          </a:prstGeom>
          <a:blipFill>
            <a:blip r:embed="rId4" cstate="print"/>
            <a:stretch>
              <a:fillRect/>
            </a:stretch>
          </a:blipFill>
        </p:spPr>
        <p:txBody>
          <a:bodyPr wrap="square" lIns="0" tIns="0" rIns="0" bIns="0" rtlCol="0"/>
          <a:lstStyle/>
          <a:p/>
        </p:txBody>
      </p:sp>
      <p:sp>
        <p:nvSpPr>
          <p:cNvPr id="9" name="object 9"/>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11" name="object 11"/>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0" name="object 10"/>
          <p:cNvSpPr txBox="1"/>
          <p:nvPr/>
        </p:nvSpPr>
        <p:spPr>
          <a:xfrm>
            <a:off x="1726819" y="2519298"/>
            <a:ext cx="8255000" cy="3408680"/>
          </a:xfrm>
          <a:prstGeom prst="rect">
            <a:avLst/>
          </a:prstGeom>
        </p:spPr>
        <p:txBody>
          <a:bodyPr vert="horz" wrap="square" lIns="0" tIns="12065" rIns="0" bIns="0" rtlCol="0">
            <a:spAutoFit/>
          </a:bodyPr>
          <a:lstStyle/>
          <a:p>
            <a:pPr marL="4312285">
              <a:lnSpc>
                <a:spcPct val="100000"/>
              </a:lnSpc>
              <a:spcBef>
                <a:spcPts val="95"/>
              </a:spcBef>
            </a:pPr>
            <a:r>
              <a:rPr sz="2800" spc="-5" dirty="0">
                <a:solidFill>
                  <a:srgbClr val="003366"/>
                </a:solidFill>
                <a:latin typeface="微软雅黑" panose="020B0503020204020204" charset="-122"/>
                <a:cs typeface="微软雅黑" panose="020B0503020204020204" charset="-122"/>
              </a:rPr>
              <a:t>注意</a:t>
            </a:r>
            <a:endParaRPr sz="2800">
              <a:latin typeface="微软雅黑" panose="020B0503020204020204" charset="-122"/>
              <a:cs typeface="微软雅黑" panose="020B0503020204020204" charset="-122"/>
            </a:endParaRPr>
          </a:p>
          <a:p>
            <a:pPr marL="12700" marR="5080">
              <a:lnSpc>
                <a:spcPct val="200000"/>
              </a:lnSpc>
              <a:spcBef>
                <a:spcPts val="15"/>
              </a:spcBef>
            </a:pPr>
            <a:r>
              <a:rPr sz="2400" dirty="0">
                <a:solidFill>
                  <a:srgbClr val="003366"/>
                </a:solidFill>
                <a:latin typeface="微软雅黑" panose="020B0503020204020204" charset="-122"/>
                <a:cs typeface="微软雅黑" panose="020B0503020204020204" charset="-122"/>
              </a:rPr>
              <a:t>支付更正参照资金支付进行校验，不能用于预算的调整调剂。 </a:t>
            </a:r>
            <a:r>
              <a:rPr sz="2400" spc="-5" dirty="0">
                <a:solidFill>
                  <a:srgbClr val="003366"/>
                </a:solidFill>
                <a:latin typeface="微软雅黑" panose="020B0503020204020204" charset="-122"/>
                <a:cs typeface="微软雅黑" panose="020B0503020204020204" charset="-122"/>
              </a:rPr>
              <a:t>支付更正不能改变资金流向，收款人不可以更正。</a:t>
            </a:r>
            <a:endParaRPr sz="2400">
              <a:latin typeface="微软雅黑" panose="020B0503020204020204" charset="-122"/>
              <a:cs typeface="微软雅黑" panose="020B0503020204020204" charset="-122"/>
            </a:endParaRPr>
          </a:p>
          <a:p>
            <a:pPr>
              <a:lnSpc>
                <a:spcPct val="100000"/>
              </a:lnSpc>
              <a:spcBef>
                <a:spcPts val="15"/>
              </a:spcBef>
            </a:pPr>
            <a:endParaRPr sz="2450">
              <a:latin typeface="Times New Roman" panose="02020603050405020304"/>
              <a:cs typeface="Times New Roman" panose="02020603050405020304"/>
            </a:endParaRPr>
          </a:p>
          <a:p>
            <a:pPr marL="12700">
              <a:lnSpc>
                <a:spcPct val="100000"/>
              </a:lnSpc>
            </a:pPr>
            <a:r>
              <a:rPr sz="2400" dirty="0">
                <a:solidFill>
                  <a:srgbClr val="003366"/>
                </a:solidFill>
                <a:latin typeface="微软雅黑" panose="020B0503020204020204" charset="-122"/>
                <a:cs typeface="微软雅黑" panose="020B0503020204020204" charset="-122"/>
              </a:rPr>
              <a:t>部分支付更正由财政部门进行人工审核。</a:t>
            </a:r>
            <a:r>
              <a:rPr lang="zh-CN" sz="2400" dirty="0">
                <a:solidFill>
                  <a:srgbClr val="FF0000"/>
                </a:solidFill>
                <a:latin typeface="微软雅黑" panose="020B0503020204020204" charset="-122"/>
                <a:cs typeface="微软雅黑" panose="020B0503020204020204" charset="-122"/>
              </a:rPr>
              <a:t>（指标类型、资金性质、支出功能分类科目、政府预算支出经济分类类级科目、预算项目调整）</a:t>
            </a:r>
            <a:endParaRPr lang="zh-CN" sz="2400" dirty="0">
              <a:solidFill>
                <a:srgbClr val="FF0000"/>
              </a:solidFill>
              <a:latin typeface="微软雅黑" panose="020B0503020204020204" charset="-122"/>
              <a:cs typeface="微软雅黑" panose="020B0503020204020204" charset="-122"/>
            </a:endParaRPr>
          </a:p>
        </p:txBody>
      </p:sp>
      <p:sp>
        <p:nvSpPr>
          <p:cNvPr id="12" name="文本框 11"/>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8" name="object 8"/>
          <p:cNvSpPr/>
          <p:nvPr/>
        </p:nvSpPr>
        <p:spPr>
          <a:xfrm>
            <a:off x="1619885" y="2953385"/>
            <a:ext cx="1735454" cy="269640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619885" y="2953385"/>
            <a:ext cx="1735455" cy="2696845"/>
          </a:xfrm>
          <a:custGeom>
            <a:avLst/>
            <a:gdLst/>
            <a:ahLst/>
            <a:cxnLst/>
            <a:rect l="l" t="t" r="r" b="b"/>
            <a:pathLst>
              <a:path w="1735454" h="2696845">
                <a:moveTo>
                  <a:pt x="0" y="289305"/>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6" y="0"/>
                </a:lnTo>
                <a:lnTo>
                  <a:pt x="1446148"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4" y="289305"/>
                </a:lnTo>
                <a:lnTo>
                  <a:pt x="1735454"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8" y="2696400"/>
                </a:lnTo>
                <a:lnTo>
                  <a:pt x="289306"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5"/>
                </a:lnTo>
                <a:close/>
              </a:path>
            </a:pathLst>
          </a:custGeom>
          <a:ln w="9525">
            <a:solidFill>
              <a:srgbClr val="9FADBC"/>
            </a:solidFill>
          </a:ln>
        </p:spPr>
        <p:txBody>
          <a:bodyPr wrap="square" lIns="0" tIns="0" rIns="0" bIns="0" rtlCol="0"/>
          <a:lstStyle/>
          <a:p/>
        </p:txBody>
      </p:sp>
      <p:sp>
        <p:nvSpPr>
          <p:cNvPr id="10" name="object 10"/>
          <p:cNvSpPr txBox="1"/>
          <p:nvPr/>
        </p:nvSpPr>
        <p:spPr>
          <a:xfrm>
            <a:off x="1653032" y="3120644"/>
            <a:ext cx="1552575" cy="2160270"/>
          </a:xfrm>
          <a:prstGeom prst="rect">
            <a:avLst/>
          </a:prstGeom>
        </p:spPr>
        <p:txBody>
          <a:bodyPr vert="horz" wrap="square" lIns="0" tIns="13335" rIns="0" bIns="0" rtlCol="0">
            <a:spAutoFit/>
          </a:bodyPr>
          <a:lstStyle/>
          <a:p>
            <a:pPr marL="12700" marR="5080" algn="just">
              <a:lnSpc>
                <a:spcPct val="100000"/>
              </a:lnSpc>
              <a:spcBef>
                <a:spcPts val="105"/>
              </a:spcBef>
            </a:pPr>
            <a:r>
              <a:rPr sz="2000" dirty="0">
                <a:solidFill>
                  <a:srgbClr val="003366"/>
                </a:solidFill>
                <a:latin typeface="微软雅黑" panose="020B0503020204020204" charset="-122"/>
                <a:cs typeface="微软雅黑" panose="020B0503020204020204" charset="-122"/>
              </a:rPr>
              <a:t>某单位错用当 年预算指标支 </a:t>
            </a:r>
            <a:r>
              <a:rPr sz="2000" dirty="0">
                <a:solidFill>
                  <a:srgbClr val="003366"/>
                </a:solidFill>
                <a:latin typeface="微软雅黑" panose="020B0503020204020204" charset="-122"/>
                <a:cs typeface="微软雅黑" panose="020B0503020204020204" charset="-122"/>
              </a:rPr>
              <a:t>付资金。</a:t>
            </a:r>
            <a:endParaRPr sz="2000">
              <a:latin typeface="微软雅黑" panose="020B0503020204020204" charset="-122"/>
              <a:cs typeface="微软雅黑" panose="020B0503020204020204" charset="-122"/>
            </a:endParaRPr>
          </a:p>
          <a:p>
            <a:pPr>
              <a:lnSpc>
                <a:spcPct val="100000"/>
              </a:lnSpc>
              <a:spcBef>
                <a:spcPts val="40"/>
              </a:spcBef>
            </a:pPr>
            <a:endParaRPr sz="2050">
              <a:latin typeface="Times New Roman" panose="02020603050405020304"/>
              <a:cs typeface="Times New Roman" panose="02020603050405020304"/>
            </a:endParaRPr>
          </a:p>
          <a:p>
            <a:pPr marL="12700" marR="5080" algn="just">
              <a:lnSpc>
                <a:spcPct val="100000"/>
              </a:lnSpc>
            </a:pPr>
            <a:r>
              <a:rPr sz="2000" dirty="0">
                <a:solidFill>
                  <a:srgbClr val="003366"/>
                </a:solidFill>
                <a:latin typeface="微软雅黑" panose="020B0503020204020204" charset="-122"/>
                <a:cs typeface="微软雅黑" panose="020B0503020204020204" charset="-122"/>
              </a:rPr>
              <a:t>经校验通过， 资金已经付给 </a:t>
            </a:r>
            <a:r>
              <a:rPr sz="2000" dirty="0">
                <a:solidFill>
                  <a:srgbClr val="003366"/>
                </a:solidFill>
                <a:latin typeface="微软雅黑" panose="020B0503020204020204" charset="-122"/>
                <a:cs typeface="微软雅黑" panose="020B0503020204020204" charset="-122"/>
              </a:rPr>
              <a:t>收款人</a:t>
            </a:r>
            <a:r>
              <a:rPr sz="1800" dirty="0">
                <a:solidFill>
                  <a:srgbClr val="003366"/>
                </a:solidFill>
                <a:latin typeface="微软雅黑" panose="020B0503020204020204" charset="-122"/>
                <a:cs typeface="微软雅黑" panose="020B0503020204020204" charset="-122"/>
              </a:rPr>
              <a:t>。</a:t>
            </a:r>
            <a:endParaRPr sz="1800">
              <a:latin typeface="微软雅黑" panose="020B0503020204020204" charset="-122"/>
              <a:cs typeface="微软雅黑" panose="020B0503020204020204" charset="-122"/>
            </a:endParaRPr>
          </a:p>
        </p:txBody>
      </p:sp>
      <p:sp>
        <p:nvSpPr>
          <p:cNvPr id="11" name="object 11"/>
          <p:cNvSpPr/>
          <p:nvPr/>
        </p:nvSpPr>
        <p:spPr>
          <a:xfrm>
            <a:off x="3923029" y="2948939"/>
            <a:ext cx="1735455" cy="2696400"/>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3923029" y="2948939"/>
            <a:ext cx="1735455" cy="2696845"/>
          </a:xfrm>
          <a:custGeom>
            <a:avLst/>
            <a:gdLst/>
            <a:ahLst/>
            <a:cxnLst/>
            <a:rect l="l" t="t" r="r" b="b"/>
            <a:pathLst>
              <a:path w="1735454" h="2696845">
                <a:moveTo>
                  <a:pt x="0" y="289306"/>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6" y="0"/>
                </a:lnTo>
                <a:lnTo>
                  <a:pt x="1446149"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5" y="289306"/>
                </a:lnTo>
                <a:lnTo>
                  <a:pt x="1735455"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9" y="2696400"/>
                </a:lnTo>
                <a:lnTo>
                  <a:pt x="289306"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6"/>
                </a:lnTo>
                <a:close/>
              </a:path>
            </a:pathLst>
          </a:custGeom>
          <a:ln w="9525">
            <a:solidFill>
              <a:srgbClr val="2E6397"/>
            </a:solidFill>
          </a:ln>
        </p:spPr>
        <p:txBody>
          <a:bodyPr wrap="square" lIns="0" tIns="0" rIns="0" bIns="0" rtlCol="0"/>
          <a:lstStyle/>
          <a:p/>
        </p:txBody>
      </p:sp>
      <p:sp>
        <p:nvSpPr>
          <p:cNvPr id="13" name="object 13"/>
          <p:cNvSpPr txBox="1"/>
          <p:nvPr/>
        </p:nvSpPr>
        <p:spPr>
          <a:xfrm>
            <a:off x="3956684" y="3116021"/>
            <a:ext cx="1552575" cy="2160905"/>
          </a:xfrm>
          <a:prstGeom prst="rect">
            <a:avLst/>
          </a:prstGeom>
        </p:spPr>
        <p:txBody>
          <a:bodyPr vert="horz" wrap="square" lIns="0" tIns="13335" rIns="0" bIns="0" rtlCol="0">
            <a:spAutoFit/>
          </a:bodyPr>
          <a:lstStyle/>
          <a:p>
            <a:pPr marL="12700" marR="5080" algn="just">
              <a:lnSpc>
                <a:spcPct val="100000"/>
              </a:lnSpc>
              <a:spcBef>
                <a:spcPts val="105"/>
              </a:spcBef>
            </a:pPr>
            <a:r>
              <a:rPr sz="2000" dirty="0">
                <a:solidFill>
                  <a:srgbClr val="003366"/>
                </a:solidFill>
                <a:latin typeface="微软雅黑" panose="020B0503020204020204" charset="-122"/>
                <a:cs typeface="微软雅黑" panose="020B0503020204020204" charset="-122"/>
              </a:rPr>
              <a:t>该单位在原支 </a:t>
            </a:r>
            <a:r>
              <a:rPr sz="2000" dirty="0">
                <a:solidFill>
                  <a:srgbClr val="003366"/>
                </a:solidFill>
                <a:latin typeface="微软雅黑" panose="020B0503020204020204" charset="-122"/>
                <a:cs typeface="微软雅黑" panose="020B0503020204020204" charset="-122"/>
              </a:rPr>
              <a:t>付申请上填写 更正信息，生 成支付更正申 </a:t>
            </a:r>
            <a:r>
              <a:rPr sz="2000" dirty="0">
                <a:solidFill>
                  <a:srgbClr val="003366"/>
                </a:solidFill>
                <a:latin typeface="微软雅黑" panose="020B0503020204020204" charset="-122"/>
                <a:cs typeface="微软雅黑" panose="020B0503020204020204" charset="-122"/>
              </a:rPr>
              <a:t>请书，指标类 </a:t>
            </a:r>
            <a:r>
              <a:rPr sz="2000" dirty="0">
                <a:solidFill>
                  <a:srgbClr val="003366"/>
                </a:solidFill>
                <a:latin typeface="微软雅黑" panose="020B0503020204020204" charset="-122"/>
                <a:cs typeface="微软雅黑" panose="020B0503020204020204" charset="-122"/>
              </a:rPr>
              <a:t>型更正为”上 </a:t>
            </a:r>
            <a:r>
              <a:rPr sz="2000" dirty="0">
                <a:solidFill>
                  <a:srgbClr val="003366"/>
                </a:solidFill>
                <a:latin typeface="微软雅黑" panose="020B0503020204020204" charset="-122"/>
                <a:cs typeface="微软雅黑" panose="020B0503020204020204" charset="-122"/>
              </a:rPr>
              <a:t>年结余“。</a:t>
            </a:r>
            <a:endParaRPr sz="2000">
              <a:latin typeface="微软雅黑" panose="020B0503020204020204" charset="-122"/>
              <a:cs typeface="微软雅黑" panose="020B0503020204020204" charset="-122"/>
            </a:endParaRPr>
          </a:p>
        </p:txBody>
      </p:sp>
      <p:sp>
        <p:nvSpPr>
          <p:cNvPr id="14" name="object 14"/>
          <p:cNvSpPr/>
          <p:nvPr/>
        </p:nvSpPr>
        <p:spPr>
          <a:xfrm>
            <a:off x="6211570" y="2944495"/>
            <a:ext cx="1735454" cy="2696400"/>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6211570" y="2944495"/>
            <a:ext cx="1735455" cy="2696845"/>
          </a:xfrm>
          <a:custGeom>
            <a:avLst/>
            <a:gdLst/>
            <a:ahLst/>
            <a:cxnLst/>
            <a:rect l="l" t="t" r="r" b="b"/>
            <a:pathLst>
              <a:path w="1735454" h="2696845">
                <a:moveTo>
                  <a:pt x="0" y="289305"/>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5" y="0"/>
                </a:lnTo>
                <a:lnTo>
                  <a:pt x="1446149"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4" y="289305"/>
                </a:lnTo>
                <a:lnTo>
                  <a:pt x="1735454" y="2407157"/>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9" y="2696400"/>
                </a:lnTo>
                <a:lnTo>
                  <a:pt x="289305"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7"/>
                </a:lnTo>
                <a:lnTo>
                  <a:pt x="0" y="289305"/>
                </a:lnTo>
                <a:close/>
              </a:path>
            </a:pathLst>
          </a:custGeom>
          <a:ln w="9525">
            <a:solidFill>
              <a:srgbClr val="9FADBC"/>
            </a:solidFill>
          </a:ln>
        </p:spPr>
        <p:txBody>
          <a:bodyPr wrap="square" lIns="0" tIns="0" rIns="0" bIns="0" rtlCol="0"/>
          <a:lstStyle/>
          <a:p/>
        </p:txBody>
      </p:sp>
      <p:sp>
        <p:nvSpPr>
          <p:cNvPr id="16" name="object 16"/>
          <p:cNvSpPr txBox="1"/>
          <p:nvPr/>
        </p:nvSpPr>
        <p:spPr>
          <a:xfrm>
            <a:off x="6245478" y="3111754"/>
            <a:ext cx="1552575" cy="18554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003366"/>
                </a:solidFill>
                <a:latin typeface="微软雅黑" panose="020B0503020204020204" charset="-122"/>
                <a:cs typeface="微软雅黑" panose="020B0503020204020204" charset="-122"/>
              </a:rPr>
              <a:t>系统按照预设 </a:t>
            </a:r>
            <a:r>
              <a:rPr sz="2000" dirty="0">
                <a:solidFill>
                  <a:srgbClr val="003366"/>
                </a:solidFill>
                <a:latin typeface="微软雅黑" panose="020B0503020204020204" charset="-122"/>
                <a:cs typeface="微软雅黑" panose="020B0503020204020204" charset="-122"/>
              </a:rPr>
              <a:t>规则进行校 验。</a:t>
            </a:r>
            <a:endParaRPr sz="2000">
              <a:latin typeface="微软雅黑" panose="020B0503020204020204" charset="-122"/>
              <a:cs typeface="微软雅黑" panose="020B0503020204020204" charset="-122"/>
            </a:endParaRPr>
          </a:p>
          <a:p>
            <a:pPr>
              <a:lnSpc>
                <a:spcPct val="100000"/>
              </a:lnSpc>
              <a:spcBef>
                <a:spcPts val="40"/>
              </a:spcBef>
            </a:pPr>
            <a:endParaRPr sz="2050">
              <a:latin typeface="Times New Roman" panose="02020603050405020304"/>
              <a:cs typeface="Times New Roman" panose="02020603050405020304"/>
            </a:endParaRPr>
          </a:p>
          <a:p>
            <a:pPr marL="12700" marR="5080">
              <a:lnSpc>
                <a:spcPct val="100000"/>
              </a:lnSpc>
              <a:spcBef>
                <a:spcPts val="5"/>
              </a:spcBef>
            </a:pPr>
            <a:r>
              <a:rPr sz="2000" dirty="0">
                <a:solidFill>
                  <a:srgbClr val="003366"/>
                </a:solidFill>
                <a:latin typeface="微软雅黑" panose="020B0503020204020204" charset="-122"/>
                <a:cs typeface="微软雅黑" panose="020B0503020204020204" charset="-122"/>
              </a:rPr>
              <a:t>财政部门进行 </a:t>
            </a:r>
            <a:r>
              <a:rPr sz="2000" dirty="0">
                <a:solidFill>
                  <a:srgbClr val="003366"/>
                </a:solidFill>
                <a:latin typeface="微软雅黑" panose="020B0503020204020204" charset="-122"/>
                <a:cs typeface="微软雅黑" panose="020B0503020204020204" charset="-122"/>
              </a:rPr>
              <a:t>人工审核。</a:t>
            </a:r>
            <a:endParaRPr sz="2000">
              <a:latin typeface="微软雅黑" panose="020B0503020204020204" charset="-122"/>
              <a:cs typeface="微软雅黑" panose="020B0503020204020204" charset="-122"/>
            </a:endParaRPr>
          </a:p>
        </p:txBody>
      </p:sp>
      <p:sp>
        <p:nvSpPr>
          <p:cNvPr id="17" name="object 17"/>
          <p:cNvSpPr/>
          <p:nvPr/>
        </p:nvSpPr>
        <p:spPr>
          <a:xfrm>
            <a:off x="8500109" y="2940050"/>
            <a:ext cx="1735455" cy="2696400"/>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8500109" y="2940050"/>
            <a:ext cx="1735455" cy="2696845"/>
          </a:xfrm>
          <a:custGeom>
            <a:avLst/>
            <a:gdLst/>
            <a:ahLst/>
            <a:cxnLst/>
            <a:rect l="l" t="t" r="r" b="b"/>
            <a:pathLst>
              <a:path w="1735454" h="2696845">
                <a:moveTo>
                  <a:pt x="0" y="289305"/>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6" y="0"/>
                </a:lnTo>
                <a:lnTo>
                  <a:pt x="1446149"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5" y="289305"/>
                </a:lnTo>
                <a:lnTo>
                  <a:pt x="1735455"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9" y="2696400"/>
                </a:lnTo>
                <a:lnTo>
                  <a:pt x="289306"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5"/>
                </a:lnTo>
                <a:close/>
              </a:path>
            </a:pathLst>
          </a:custGeom>
          <a:ln w="9525">
            <a:solidFill>
              <a:srgbClr val="2E6397"/>
            </a:solidFill>
          </a:ln>
        </p:spPr>
        <p:txBody>
          <a:bodyPr wrap="square" lIns="0" tIns="0" rIns="0" bIns="0" rtlCol="0"/>
          <a:lstStyle/>
          <a:p/>
        </p:txBody>
      </p:sp>
      <p:sp>
        <p:nvSpPr>
          <p:cNvPr id="19" name="object 19"/>
          <p:cNvSpPr txBox="1"/>
          <p:nvPr/>
        </p:nvSpPr>
        <p:spPr>
          <a:xfrm>
            <a:off x="8534145" y="3107182"/>
            <a:ext cx="1552575" cy="247523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003366"/>
                </a:solidFill>
                <a:latin typeface="微软雅黑" panose="020B0503020204020204" charset="-122"/>
                <a:cs typeface="微软雅黑" panose="020B0503020204020204" charset="-122"/>
              </a:rPr>
              <a:t>审核校验通过 后，系统进行 会计核算的调 整，并扣减上 年结余指标额 度，恢复当年 预算指标额 度</a:t>
            </a:r>
            <a:r>
              <a:rPr lang="zh-CN" sz="2000" dirty="0">
                <a:solidFill>
                  <a:srgbClr val="FF0000"/>
                </a:solidFill>
                <a:latin typeface="微软雅黑" panose="020B0503020204020204" charset="-122"/>
                <a:cs typeface="微软雅黑" panose="020B0503020204020204" charset="-122"/>
              </a:rPr>
              <a:t>（指标账）</a:t>
            </a:r>
            <a:r>
              <a:rPr sz="2000" dirty="0">
                <a:solidFill>
                  <a:srgbClr val="003366"/>
                </a:solidFill>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p:txBody>
      </p:sp>
      <p:sp>
        <p:nvSpPr>
          <p:cNvPr id="20" name="object 20"/>
          <p:cNvSpPr/>
          <p:nvPr/>
        </p:nvSpPr>
        <p:spPr>
          <a:xfrm>
            <a:off x="3355975" y="3860800"/>
            <a:ext cx="567055" cy="726440"/>
          </a:xfrm>
          <a:custGeom>
            <a:avLst/>
            <a:gdLst/>
            <a:ahLst/>
            <a:cxnLst/>
            <a:rect l="l" t="t" r="r" b="b"/>
            <a:pathLst>
              <a:path w="567054" h="726439">
                <a:moveTo>
                  <a:pt x="283590" y="0"/>
                </a:moveTo>
                <a:lnTo>
                  <a:pt x="283590" y="181482"/>
                </a:lnTo>
                <a:lnTo>
                  <a:pt x="0" y="181482"/>
                </a:lnTo>
                <a:lnTo>
                  <a:pt x="0" y="544576"/>
                </a:lnTo>
                <a:lnTo>
                  <a:pt x="283590" y="544576"/>
                </a:lnTo>
                <a:lnTo>
                  <a:pt x="283590" y="726058"/>
                </a:lnTo>
                <a:lnTo>
                  <a:pt x="567054" y="363093"/>
                </a:lnTo>
                <a:lnTo>
                  <a:pt x="283590" y="0"/>
                </a:lnTo>
                <a:close/>
              </a:path>
            </a:pathLst>
          </a:custGeom>
          <a:solidFill>
            <a:srgbClr val="ACD5FF"/>
          </a:solidFill>
        </p:spPr>
        <p:txBody>
          <a:bodyPr wrap="square" lIns="0" tIns="0" rIns="0" bIns="0" rtlCol="0"/>
          <a:lstStyle/>
          <a:p/>
        </p:txBody>
      </p:sp>
      <p:sp>
        <p:nvSpPr>
          <p:cNvPr id="21" name="object 21"/>
          <p:cNvSpPr/>
          <p:nvPr/>
        </p:nvSpPr>
        <p:spPr>
          <a:xfrm>
            <a:off x="3355975" y="3860800"/>
            <a:ext cx="567055" cy="726440"/>
          </a:xfrm>
          <a:custGeom>
            <a:avLst/>
            <a:gdLst/>
            <a:ahLst/>
            <a:cxnLst/>
            <a:rect l="l" t="t" r="r" b="b"/>
            <a:pathLst>
              <a:path w="567054" h="726439">
                <a:moveTo>
                  <a:pt x="0" y="181482"/>
                </a:moveTo>
                <a:lnTo>
                  <a:pt x="283590" y="181482"/>
                </a:lnTo>
                <a:lnTo>
                  <a:pt x="283590" y="0"/>
                </a:lnTo>
                <a:lnTo>
                  <a:pt x="567054" y="363093"/>
                </a:lnTo>
                <a:lnTo>
                  <a:pt x="283590" y="726058"/>
                </a:lnTo>
                <a:lnTo>
                  <a:pt x="283590" y="544576"/>
                </a:lnTo>
                <a:lnTo>
                  <a:pt x="0" y="544576"/>
                </a:lnTo>
                <a:lnTo>
                  <a:pt x="0" y="181482"/>
                </a:lnTo>
                <a:close/>
              </a:path>
            </a:pathLst>
          </a:custGeom>
          <a:ln w="38100">
            <a:solidFill>
              <a:srgbClr val="FFFFFF"/>
            </a:solidFill>
          </a:ln>
        </p:spPr>
        <p:txBody>
          <a:bodyPr wrap="square" lIns="0" tIns="0" rIns="0" bIns="0" rtlCol="0"/>
          <a:lstStyle/>
          <a:p/>
        </p:txBody>
      </p:sp>
      <p:sp>
        <p:nvSpPr>
          <p:cNvPr id="22" name="object 22"/>
          <p:cNvSpPr/>
          <p:nvPr/>
        </p:nvSpPr>
        <p:spPr>
          <a:xfrm>
            <a:off x="5658484" y="3924934"/>
            <a:ext cx="567055" cy="726440"/>
          </a:xfrm>
          <a:custGeom>
            <a:avLst/>
            <a:gdLst/>
            <a:ahLst/>
            <a:cxnLst/>
            <a:rect l="l" t="t" r="r" b="b"/>
            <a:pathLst>
              <a:path w="567054" h="726439">
                <a:moveTo>
                  <a:pt x="283590" y="0"/>
                </a:moveTo>
                <a:lnTo>
                  <a:pt x="283590" y="181482"/>
                </a:lnTo>
                <a:lnTo>
                  <a:pt x="0" y="181482"/>
                </a:lnTo>
                <a:lnTo>
                  <a:pt x="0" y="544576"/>
                </a:lnTo>
                <a:lnTo>
                  <a:pt x="283590" y="544576"/>
                </a:lnTo>
                <a:lnTo>
                  <a:pt x="283590" y="726058"/>
                </a:lnTo>
                <a:lnTo>
                  <a:pt x="567054" y="363092"/>
                </a:lnTo>
                <a:lnTo>
                  <a:pt x="283590" y="0"/>
                </a:lnTo>
                <a:close/>
              </a:path>
            </a:pathLst>
          </a:custGeom>
          <a:solidFill>
            <a:srgbClr val="ACD5FF"/>
          </a:solidFill>
        </p:spPr>
        <p:txBody>
          <a:bodyPr wrap="square" lIns="0" tIns="0" rIns="0" bIns="0" rtlCol="0"/>
          <a:lstStyle/>
          <a:p/>
        </p:txBody>
      </p:sp>
      <p:sp>
        <p:nvSpPr>
          <p:cNvPr id="23" name="object 23"/>
          <p:cNvSpPr/>
          <p:nvPr/>
        </p:nvSpPr>
        <p:spPr>
          <a:xfrm>
            <a:off x="5658484" y="3924934"/>
            <a:ext cx="567055" cy="726440"/>
          </a:xfrm>
          <a:custGeom>
            <a:avLst/>
            <a:gdLst/>
            <a:ahLst/>
            <a:cxnLst/>
            <a:rect l="l" t="t" r="r" b="b"/>
            <a:pathLst>
              <a:path w="567054" h="726439">
                <a:moveTo>
                  <a:pt x="0" y="181482"/>
                </a:moveTo>
                <a:lnTo>
                  <a:pt x="283590" y="181482"/>
                </a:lnTo>
                <a:lnTo>
                  <a:pt x="283590" y="0"/>
                </a:lnTo>
                <a:lnTo>
                  <a:pt x="567054" y="363092"/>
                </a:lnTo>
                <a:lnTo>
                  <a:pt x="283590" y="726058"/>
                </a:lnTo>
                <a:lnTo>
                  <a:pt x="283590" y="544576"/>
                </a:lnTo>
                <a:lnTo>
                  <a:pt x="0" y="544576"/>
                </a:lnTo>
                <a:lnTo>
                  <a:pt x="0" y="181482"/>
                </a:lnTo>
                <a:close/>
              </a:path>
            </a:pathLst>
          </a:custGeom>
          <a:ln w="38100">
            <a:solidFill>
              <a:srgbClr val="FFFFFF"/>
            </a:solidFill>
          </a:ln>
        </p:spPr>
        <p:txBody>
          <a:bodyPr wrap="square" lIns="0" tIns="0" rIns="0" bIns="0" rtlCol="0"/>
          <a:lstStyle/>
          <a:p/>
        </p:txBody>
      </p:sp>
      <p:sp>
        <p:nvSpPr>
          <p:cNvPr id="24" name="object 24"/>
          <p:cNvSpPr/>
          <p:nvPr/>
        </p:nvSpPr>
        <p:spPr>
          <a:xfrm>
            <a:off x="7933055" y="3938904"/>
            <a:ext cx="567055" cy="726440"/>
          </a:xfrm>
          <a:custGeom>
            <a:avLst/>
            <a:gdLst/>
            <a:ahLst/>
            <a:cxnLst/>
            <a:rect l="l" t="t" r="r" b="b"/>
            <a:pathLst>
              <a:path w="567054" h="726439">
                <a:moveTo>
                  <a:pt x="283464" y="0"/>
                </a:moveTo>
                <a:lnTo>
                  <a:pt x="283464" y="181483"/>
                </a:lnTo>
                <a:lnTo>
                  <a:pt x="0" y="181483"/>
                </a:lnTo>
                <a:lnTo>
                  <a:pt x="0" y="544576"/>
                </a:lnTo>
                <a:lnTo>
                  <a:pt x="283464" y="544576"/>
                </a:lnTo>
                <a:lnTo>
                  <a:pt x="283464" y="726059"/>
                </a:lnTo>
                <a:lnTo>
                  <a:pt x="567054" y="363093"/>
                </a:lnTo>
                <a:lnTo>
                  <a:pt x="283464" y="0"/>
                </a:lnTo>
                <a:close/>
              </a:path>
            </a:pathLst>
          </a:custGeom>
          <a:solidFill>
            <a:srgbClr val="ACD5FF"/>
          </a:solidFill>
        </p:spPr>
        <p:txBody>
          <a:bodyPr wrap="square" lIns="0" tIns="0" rIns="0" bIns="0" rtlCol="0"/>
          <a:lstStyle/>
          <a:p/>
        </p:txBody>
      </p:sp>
      <p:sp>
        <p:nvSpPr>
          <p:cNvPr id="25" name="object 25"/>
          <p:cNvSpPr/>
          <p:nvPr/>
        </p:nvSpPr>
        <p:spPr>
          <a:xfrm>
            <a:off x="7933055" y="3938904"/>
            <a:ext cx="567055" cy="726440"/>
          </a:xfrm>
          <a:custGeom>
            <a:avLst/>
            <a:gdLst/>
            <a:ahLst/>
            <a:cxnLst/>
            <a:rect l="l" t="t" r="r" b="b"/>
            <a:pathLst>
              <a:path w="567054" h="726439">
                <a:moveTo>
                  <a:pt x="0" y="181483"/>
                </a:moveTo>
                <a:lnTo>
                  <a:pt x="283464" y="181483"/>
                </a:lnTo>
                <a:lnTo>
                  <a:pt x="283464" y="0"/>
                </a:lnTo>
                <a:lnTo>
                  <a:pt x="567054" y="363093"/>
                </a:lnTo>
                <a:lnTo>
                  <a:pt x="283464" y="726059"/>
                </a:lnTo>
                <a:lnTo>
                  <a:pt x="283464" y="544576"/>
                </a:lnTo>
                <a:lnTo>
                  <a:pt x="0" y="544576"/>
                </a:lnTo>
                <a:lnTo>
                  <a:pt x="0" y="181483"/>
                </a:lnTo>
                <a:close/>
              </a:path>
            </a:pathLst>
          </a:custGeom>
          <a:ln w="38100">
            <a:solidFill>
              <a:srgbClr val="FFFFFF"/>
            </a:solidFill>
          </a:ln>
        </p:spPr>
        <p:txBody>
          <a:bodyPr wrap="square" lIns="0" tIns="0" rIns="0" bIns="0" rtlCol="0"/>
          <a:lstStyle/>
          <a:p/>
        </p:txBody>
      </p:sp>
      <p:sp>
        <p:nvSpPr>
          <p:cNvPr id="26" name="object 26"/>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27" name="文本框 26"/>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0616" y="1274063"/>
            <a:ext cx="1900428" cy="792479"/>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3308603" y="1274063"/>
            <a:ext cx="650748" cy="792479"/>
          </a:xfrm>
          <a:prstGeom prst="rect">
            <a:avLst/>
          </a:prstGeom>
          <a:blipFill>
            <a:blip r:embed="rId2" cstate="print"/>
            <a:stretch>
              <a:fillRect/>
            </a:stretch>
          </a:blipFill>
        </p:spPr>
        <p:txBody>
          <a:bodyPr wrap="square" lIns="0" tIns="0" rIns="0" bIns="0" rtlCol="0"/>
          <a:lstStyle/>
          <a:p/>
        </p:txBody>
      </p:sp>
      <p:sp>
        <p:nvSpPr>
          <p:cNvPr id="5" name="object 5"/>
          <p:cNvSpPr txBox="1">
            <a:spLocks noGrp="1"/>
          </p:cNvSpPr>
          <p:nvPr>
            <p:ph type="title"/>
          </p:nvPr>
        </p:nvSpPr>
        <p:spPr>
          <a:xfrm>
            <a:off x="2090673" y="1386916"/>
            <a:ext cx="14509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003366"/>
                </a:solidFill>
                <a:latin typeface="黑体" panose="02010609060101010101" charset="-122"/>
                <a:cs typeface="黑体" panose="02010609060101010101" charset="-122"/>
              </a:rPr>
              <a:t>内</a:t>
            </a:r>
            <a:r>
              <a:rPr sz="2800" spc="-10" dirty="0">
                <a:solidFill>
                  <a:srgbClr val="003366"/>
                </a:solidFill>
                <a:latin typeface="黑体" panose="02010609060101010101" charset="-122"/>
                <a:cs typeface="黑体" panose="02010609060101010101" charset="-122"/>
              </a:rPr>
              <a:t>容概</a:t>
            </a:r>
            <a:r>
              <a:rPr sz="2800" spc="-15" dirty="0">
                <a:solidFill>
                  <a:srgbClr val="003366"/>
                </a:solidFill>
                <a:latin typeface="黑体" panose="02010609060101010101" charset="-122"/>
                <a:cs typeface="黑体" panose="02010609060101010101" charset="-122"/>
              </a:rPr>
              <a:t>要</a:t>
            </a:r>
            <a:endParaRPr sz="2800">
              <a:latin typeface="黑体" panose="02010609060101010101" charset="-122"/>
              <a:cs typeface="黑体" panose="02010609060101010101" charset="-122"/>
            </a:endParaRPr>
          </a:p>
        </p:txBody>
      </p:sp>
      <p:sp>
        <p:nvSpPr>
          <p:cNvPr id="6" name="object 6"/>
          <p:cNvSpPr/>
          <p:nvPr/>
        </p:nvSpPr>
        <p:spPr>
          <a:xfrm>
            <a:off x="2738247" y="3439960"/>
            <a:ext cx="1696974" cy="2429867"/>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1641475" y="2592400"/>
            <a:ext cx="856742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2C5681"/>
                </a:solidFill>
                <a:latin typeface="微软雅黑" panose="020B0503020204020204" charset="-122"/>
                <a:cs typeface="微软雅黑" panose="020B0503020204020204" charset="-122"/>
              </a:rPr>
              <a:t>预算执</a:t>
            </a:r>
            <a:r>
              <a:rPr sz="2400" spc="-10" dirty="0">
                <a:solidFill>
                  <a:srgbClr val="2C5681"/>
                </a:solidFill>
                <a:latin typeface="微软雅黑" panose="020B0503020204020204" charset="-122"/>
                <a:cs typeface="微软雅黑" panose="020B0503020204020204" charset="-122"/>
              </a:rPr>
              <a:t>行</a:t>
            </a:r>
            <a:r>
              <a:rPr sz="2400" dirty="0">
                <a:solidFill>
                  <a:srgbClr val="2C5681"/>
                </a:solidFill>
                <a:latin typeface="微软雅黑" panose="020B0503020204020204" charset="-122"/>
                <a:cs typeface="微软雅黑" panose="020B0503020204020204" charset="-122"/>
              </a:rPr>
              <a:t>主要规范政府和部门收支预算执行的管理流程和规则。</a:t>
            </a:r>
            <a:endParaRPr sz="2400">
              <a:latin typeface="微软雅黑" panose="020B0503020204020204" charset="-122"/>
              <a:cs typeface="微软雅黑" panose="020B0503020204020204" charset="-122"/>
            </a:endParaRPr>
          </a:p>
        </p:txBody>
      </p:sp>
      <p:sp>
        <p:nvSpPr>
          <p:cNvPr id="8" name="object 8"/>
          <p:cNvSpPr txBox="1"/>
          <p:nvPr/>
        </p:nvSpPr>
        <p:spPr>
          <a:xfrm>
            <a:off x="2807335" y="4028694"/>
            <a:ext cx="1551305" cy="751205"/>
          </a:xfrm>
          <a:prstGeom prst="rect">
            <a:avLst/>
          </a:prstGeom>
        </p:spPr>
        <p:txBody>
          <a:bodyPr vert="horz" wrap="square" lIns="0" tIns="12700" rIns="0" bIns="0" rtlCol="0">
            <a:spAutoFit/>
          </a:bodyPr>
          <a:lstStyle/>
          <a:p>
            <a:pPr marL="12700" marR="5080" indent="304800">
              <a:lnSpc>
                <a:spcPct val="100000"/>
              </a:lnSpc>
              <a:spcBef>
                <a:spcPts val="100"/>
              </a:spcBef>
            </a:pPr>
            <a:r>
              <a:rPr sz="2400" dirty="0">
                <a:solidFill>
                  <a:srgbClr val="2C5681"/>
                </a:solidFill>
                <a:latin typeface="宋体" panose="02010600030101010101" pitchFamily="2" charset="-122"/>
                <a:cs typeface="宋体" panose="02010600030101010101" pitchFamily="2" charset="-122"/>
              </a:rPr>
              <a:t>预算执行的基本概念</a:t>
            </a:r>
            <a:endParaRPr sz="2400">
              <a:latin typeface="宋体" panose="02010600030101010101" pitchFamily="2" charset="-122"/>
              <a:cs typeface="宋体" panose="02010600030101010101" pitchFamily="2" charset="-122"/>
            </a:endParaRPr>
          </a:p>
        </p:txBody>
      </p:sp>
      <p:sp>
        <p:nvSpPr>
          <p:cNvPr id="9" name="object 9"/>
          <p:cNvSpPr/>
          <p:nvPr/>
        </p:nvSpPr>
        <p:spPr>
          <a:xfrm>
            <a:off x="5335015" y="3439960"/>
            <a:ext cx="1696974" cy="2429867"/>
          </a:xfrm>
          <a:prstGeom prst="rect">
            <a:avLst/>
          </a:prstGeom>
          <a:blipFill>
            <a:blip r:embed="rId3" cstate="print"/>
            <a:stretch>
              <a:fillRect/>
            </a:stretch>
          </a:blipFill>
        </p:spPr>
        <p:txBody>
          <a:bodyPr wrap="square" lIns="0" tIns="0" rIns="0" bIns="0" rtlCol="0"/>
          <a:lstStyle/>
          <a:p/>
        </p:txBody>
      </p:sp>
      <p:sp>
        <p:nvSpPr>
          <p:cNvPr id="10" name="object 10"/>
          <p:cNvSpPr txBox="1"/>
          <p:nvPr/>
        </p:nvSpPr>
        <p:spPr>
          <a:xfrm>
            <a:off x="5605017" y="4027119"/>
            <a:ext cx="1244600" cy="751205"/>
          </a:xfrm>
          <a:prstGeom prst="rect">
            <a:avLst/>
          </a:prstGeom>
        </p:spPr>
        <p:txBody>
          <a:bodyPr vert="horz" wrap="square" lIns="0" tIns="12700" rIns="0" bIns="0" rtlCol="0">
            <a:spAutoFit/>
          </a:bodyPr>
          <a:lstStyle/>
          <a:p>
            <a:pPr marL="165100">
              <a:lnSpc>
                <a:spcPct val="100000"/>
              </a:lnSpc>
              <a:spcBef>
                <a:spcPts val="100"/>
              </a:spcBef>
            </a:pPr>
            <a:r>
              <a:rPr sz="2400" dirty="0">
                <a:solidFill>
                  <a:srgbClr val="2C5681"/>
                </a:solidFill>
                <a:latin typeface="宋体" panose="02010600030101010101" pitchFamily="2" charset="-122"/>
                <a:cs typeface="宋体" panose="02010600030101010101" pitchFamily="2" charset="-122"/>
              </a:rPr>
              <a:t>收入预算执行</a:t>
            </a:r>
            <a:endParaRPr sz="2400">
              <a:latin typeface="宋体" panose="02010600030101010101" pitchFamily="2" charset="-122"/>
              <a:cs typeface="宋体" panose="02010600030101010101" pitchFamily="2" charset="-122"/>
            </a:endParaRPr>
          </a:p>
        </p:txBody>
      </p:sp>
      <p:sp>
        <p:nvSpPr>
          <p:cNvPr id="11" name="object 11"/>
          <p:cNvSpPr/>
          <p:nvPr/>
        </p:nvSpPr>
        <p:spPr>
          <a:xfrm>
            <a:off x="7934706" y="3439960"/>
            <a:ext cx="1696974" cy="2429867"/>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8146160" y="4014927"/>
            <a:ext cx="1244600" cy="751205"/>
          </a:xfrm>
          <a:prstGeom prst="rect">
            <a:avLst/>
          </a:prstGeom>
        </p:spPr>
        <p:txBody>
          <a:bodyPr vert="horz" wrap="square" lIns="0" tIns="12700" rIns="0" bIns="0" rtlCol="0">
            <a:spAutoFit/>
          </a:bodyPr>
          <a:lstStyle/>
          <a:p>
            <a:pPr marL="165100">
              <a:lnSpc>
                <a:spcPct val="100000"/>
              </a:lnSpc>
              <a:spcBef>
                <a:spcPts val="100"/>
              </a:spcBef>
            </a:pPr>
            <a:r>
              <a:rPr sz="2400" dirty="0">
                <a:solidFill>
                  <a:srgbClr val="2C5681"/>
                </a:solidFill>
                <a:latin typeface="宋体" panose="02010600030101010101" pitchFamily="2" charset="-122"/>
                <a:cs typeface="宋体" panose="02010600030101010101" pitchFamily="2" charset="-122"/>
              </a:rPr>
              <a:t>支出预算执行</a:t>
            </a:r>
            <a:endParaRPr sz="2400">
              <a:latin typeface="宋体" panose="02010600030101010101" pitchFamily="2" charset="-122"/>
              <a:cs typeface="宋体" panose="02010600030101010101" pitchFamily="2" charset="-122"/>
            </a:endParaRPr>
          </a:p>
        </p:txBody>
      </p:sp>
      <p:sp>
        <p:nvSpPr>
          <p:cNvPr id="13" name="object 13"/>
          <p:cNvSpPr txBox="1"/>
          <p:nvPr/>
        </p:nvSpPr>
        <p:spPr>
          <a:xfrm>
            <a:off x="800100" y="5974887"/>
            <a:ext cx="10604500" cy="294640"/>
          </a:xfrm>
          <a:prstGeom prst="rect">
            <a:avLst/>
          </a:prstGeom>
        </p:spPr>
        <p:txBody>
          <a:bodyPr vert="horz" wrap="square" lIns="0" tIns="97155" rIns="0" bIns="0" rtlCol="0">
            <a:spAutoFit/>
          </a:bodyPr>
          <a:lstStyle/>
          <a:p>
            <a:pPr marL="12700">
              <a:lnSpc>
                <a:spcPct val="100000"/>
              </a:lnSpc>
              <a:spcBef>
                <a:spcPts val="765"/>
              </a:spcBef>
              <a:tabLst>
                <a:tab pos="9116060" algn="l"/>
                <a:tab pos="10578465" algn="l"/>
              </a:tabLst>
            </a:pPr>
            <a:r>
              <a:rPr sz="1200" strike="sngStrike" dirty="0">
                <a:solidFill>
                  <a:srgbClr val="003366"/>
                </a:solidFill>
                <a:latin typeface="Verdana" panose="020B0604030504040204"/>
                <a:cs typeface="Verdana" panose="020B0604030504040204"/>
              </a:rPr>
              <a:t> 	</a:t>
            </a:r>
            <a:fld id="{81D60167-4931-47E6-BA6A-407CBD079E47}" type="slidenum">
              <a:rPr sz="1200" strike="sngStrike" dirty="0">
                <a:solidFill>
                  <a:srgbClr val="003366"/>
                </a:solidFill>
                <a:latin typeface="Verdana" panose="020B0604030504040204"/>
                <a:cs typeface="Verdana" panose="020B0604030504040204"/>
              </a:rPr>
            </a:fld>
            <a:r>
              <a:rPr sz="1200" strike="sngStrike" dirty="0">
                <a:solidFill>
                  <a:srgbClr val="003366"/>
                </a:solidFill>
                <a:latin typeface="Verdana" panose="020B0604030504040204"/>
                <a:cs typeface="Verdana" panose="020B0604030504040204"/>
              </a:rPr>
              <a:t>	</a:t>
            </a:r>
            <a:endParaRPr sz="1200">
              <a:latin typeface="Verdana" panose="020B0604030504040204"/>
              <a:cs typeface="Verdana" panose="020B0604030504040204"/>
            </a:endParaRPr>
          </a:p>
        </p:txBody>
      </p:sp>
      <p:sp>
        <p:nvSpPr>
          <p:cNvPr id="14" name="文本框 13"/>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8" name="object 8"/>
          <p:cNvSpPr/>
          <p:nvPr/>
        </p:nvSpPr>
        <p:spPr>
          <a:xfrm>
            <a:off x="1682750" y="3248025"/>
            <a:ext cx="8973820" cy="67183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682750" y="3248025"/>
            <a:ext cx="8973820" cy="671830"/>
          </a:xfrm>
          <a:custGeom>
            <a:avLst/>
            <a:gdLst/>
            <a:ahLst/>
            <a:cxnLst/>
            <a:rect l="l" t="t" r="r" b="b"/>
            <a:pathLst>
              <a:path w="8973820" h="671829">
                <a:moveTo>
                  <a:pt x="0" y="112013"/>
                </a:moveTo>
                <a:lnTo>
                  <a:pt x="8804" y="68419"/>
                </a:lnTo>
                <a:lnTo>
                  <a:pt x="32813" y="32813"/>
                </a:lnTo>
                <a:lnTo>
                  <a:pt x="68419" y="8804"/>
                </a:lnTo>
                <a:lnTo>
                  <a:pt x="112013" y="0"/>
                </a:lnTo>
                <a:lnTo>
                  <a:pt x="8861806" y="0"/>
                </a:lnTo>
                <a:lnTo>
                  <a:pt x="8905400" y="8804"/>
                </a:lnTo>
                <a:lnTo>
                  <a:pt x="8941006" y="32813"/>
                </a:lnTo>
                <a:lnTo>
                  <a:pt x="8965015" y="68419"/>
                </a:lnTo>
                <a:lnTo>
                  <a:pt x="8973820" y="112013"/>
                </a:lnTo>
                <a:lnTo>
                  <a:pt x="8973820" y="559816"/>
                </a:lnTo>
                <a:lnTo>
                  <a:pt x="8965015" y="603410"/>
                </a:lnTo>
                <a:lnTo>
                  <a:pt x="8941006" y="639016"/>
                </a:lnTo>
                <a:lnTo>
                  <a:pt x="8905400" y="663025"/>
                </a:lnTo>
                <a:lnTo>
                  <a:pt x="8861806" y="671830"/>
                </a:lnTo>
                <a:lnTo>
                  <a:pt x="112013" y="671830"/>
                </a:lnTo>
                <a:lnTo>
                  <a:pt x="68419" y="663025"/>
                </a:lnTo>
                <a:lnTo>
                  <a:pt x="32813" y="639016"/>
                </a:lnTo>
                <a:lnTo>
                  <a:pt x="8804" y="603410"/>
                </a:lnTo>
                <a:lnTo>
                  <a:pt x="0" y="559816"/>
                </a:lnTo>
                <a:lnTo>
                  <a:pt x="0" y="112013"/>
                </a:lnTo>
                <a:close/>
              </a:path>
            </a:pathLst>
          </a:custGeom>
          <a:ln w="9525">
            <a:solidFill>
              <a:srgbClr val="9FADBC"/>
            </a:solidFill>
          </a:ln>
        </p:spPr>
        <p:txBody>
          <a:bodyPr wrap="square" lIns="0" tIns="0" rIns="0" bIns="0" rtlCol="0"/>
          <a:lstStyle/>
          <a:p/>
        </p:txBody>
      </p:sp>
      <p:sp>
        <p:nvSpPr>
          <p:cNvPr id="10" name="object 10"/>
          <p:cNvSpPr/>
          <p:nvPr/>
        </p:nvSpPr>
        <p:spPr>
          <a:xfrm>
            <a:off x="1689100" y="4123054"/>
            <a:ext cx="8973820" cy="671830"/>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1689100" y="4123054"/>
            <a:ext cx="8973820" cy="671830"/>
          </a:xfrm>
          <a:custGeom>
            <a:avLst/>
            <a:gdLst/>
            <a:ahLst/>
            <a:cxnLst/>
            <a:rect l="l" t="t" r="r" b="b"/>
            <a:pathLst>
              <a:path w="8973820" h="671829">
                <a:moveTo>
                  <a:pt x="0" y="112014"/>
                </a:moveTo>
                <a:lnTo>
                  <a:pt x="8804" y="68419"/>
                </a:lnTo>
                <a:lnTo>
                  <a:pt x="32813" y="32813"/>
                </a:lnTo>
                <a:lnTo>
                  <a:pt x="68419" y="8804"/>
                </a:lnTo>
                <a:lnTo>
                  <a:pt x="112013" y="0"/>
                </a:lnTo>
                <a:lnTo>
                  <a:pt x="8861806" y="0"/>
                </a:lnTo>
                <a:lnTo>
                  <a:pt x="8905400" y="8804"/>
                </a:lnTo>
                <a:lnTo>
                  <a:pt x="8941006" y="32813"/>
                </a:lnTo>
                <a:lnTo>
                  <a:pt x="8965015" y="68419"/>
                </a:lnTo>
                <a:lnTo>
                  <a:pt x="8973820" y="112014"/>
                </a:lnTo>
                <a:lnTo>
                  <a:pt x="8973820" y="559816"/>
                </a:lnTo>
                <a:lnTo>
                  <a:pt x="8965015" y="603410"/>
                </a:lnTo>
                <a:lnTo>
                  <a:pt x="8941006" y="639016"/>
                </a:lnTo>
                <a:lnTo>
                  <a:pt x="8905400" y="663025"/>
                </a:lnTo>
                <a:lnTo>
                  <a:pt x="8861806" y="671830"/>
                </a:lnTo>
                <a:lnTo>
                  <a:pt x="112013" y="671830"/>
                </a:lnTo>
                <a:lnTo>
                  <a:pt x="68419" y="663025"/>
                </a:lnTo>
                <a:lnTo>
                  <a:pt x="32813" y="639016"/>
                </a:lnTo>
                <a:lnTo>
                  <a:pt x="8804" y="603410"/>
                </a:lnTo>
                <a:lnTo>
                  <a:pt x="0" y="559816"/>
                </a:lnTo>
                <a:lnTo>
                  <a:pt x="0" y="112014"/>
                </a:lnTo>
                <a:close/>
              </a:path>
            </a:pathLst>
          </a:custGeom>
          <a:ln w="9525">
            <a:solidFill>
              <a:srgbClr val="9FADBC"/>
            </a:solidFill>
          </a:ln>
        </p:spPr>
        <p:txBody>
          <a:bodyPr wrap="square" lIns="0" tIns="0" rIns="0" bIns="0" rtlCol="0"/>
          <a:lstStyle/>
          <a:p/>
        </p:txBody>
      </p:sp>
      <p:sp>
        <p:nvSpPr>
          <p:cNvPr id="12" name="object 12"/>
          <p:cNvSpPr/>
          <p:nvPr/>
        </p:nvSpPr>
        <p:spPr>
          <a:xfrm>
            <a:off x="1683385" y="4998084"/>
            <a:ext cx="8973819" cy="671829"/>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1683385" y="4998084"/>
            <a:ext cx="8973820" cy="671830"/>
          </a:xfrm>
          <a:custGeom>
            <a:avLst/>
            <a:gdLst/>
            <a:ahLst/>
            <a:cxnLst/>
            <a:rect l="l" t="t" r="r" b="b"/>
            <a:pathLst>
              <a:path w="8973820" h="671829">
                <a:moveTo>
                  <a:pt x="0" y="112013"/>
                </a:moveTo>
                <a:lnTo>
                  <a:pt x="8804" y="68419"/>
                </a:lnTo>
                <a:lnTo>
                  <a:pt x="32813" y="32813"/>
                </a:lnTo>
                <a:lnTo>
                  <a:pt x="68419" y="8804"/>
                </a:lnTo>
                <a:lnTo>
                  <a:pt x="112013" y="0"/>
                </a:lnTo>
                <a:lnTo>
                  <a:pt x="8861806" y="0"/>
                </a:lnTo>
                <a:lnTo>
                  <a:pt x="8905400" y="8804"/>
                </a:lnTo>
                <a:lnTo>
                  <a:pt x="8941006" y="32813"/>
                </a:lnTo>
                <a:lnTo>
                  <a:pt x="8965015" y="68419"/>
                </a:lnTo>
                <a:lnTo>
                  <a:pt x="8973819" y="112013"/>
                </a:lnTo>
                <a:lnTo>
                  <a:pt x="8973819" y="559815"/>
                </a:lnTo>
                <a:lnTo>
                  <a:pt x="8965015" y="603421"/>
                </a:lnTo>
                <a:lnTo>
                  <a:pt x="8941006" y="639025"/>
                </a:lnTo>
                <a:lnTo>
                  <a:pt x="8905400" y="663028"/>
                </a:lnTo>
                <a:lnTo>
                  <a:pt x="8861806" y="671829"/>
                </a:lnTo>
                <a:lnTo>
                  <a:pt x="112013" y="671829"/>
                </a:lnTo>
                <a:lnTo>
                  <a:pt x="68419" y="663028"/>
                </a:lnTo>
                <a:lnTo>
                  <a:pt x="32813" y="639025"/>
                </a:lnTo>
                <a:lnTo>
                  <a:pt x="8804" y="603421"/>
                </a:lnTo>
                <a:lnTo>
                  <a:pt x="0" y="559815"/>
                </a:lnTo>
                <a:lnTo>
                  <a:pt x="0" y="112013"/>
                </a:lnTo>
                <a:close/>
              </a:path>
            </a:pathLst>
          </a:custGeom>
          <a:ln w="9525">
            <a:solidFill>
              <a:srgbClr val="9FADBC"/>
            </a:solidFill>
          </a:ln>
        </p:spPr>
        <p:txBody>
          <a:bodyPr wrap="square" lIns="0" tIns="0" rIns="0" bIns="0" rtlCol="0"/>
          <a:lstStyle/>
          <a:p/>
        </p:txBody>
      </p:sp>
      <p:sp>
        <p:nvSpPr>
          <p:cNvPr id="14" name="object 14"/>
          <p:cNvSpPr txBox="1"/>
          <p:nvPr/>
        </p:nvSpPr>
        <p:spPr>
          <a:xfrm>
            <a:off x="1775586" y="2509215"/>
            <a:ext cx="8725535" cy="3005455"/>
          </a:xfrm>
          <a:prstGeom prst="rect">
            <a:avLst/>
          </a:prstGeom>
        </p:spPr>
        <p:txBody>
          <a:bodyPr vert="horz" wrap="square" lIns="0" tIns="12065" rIns="0" bIns="0" rtlCol="0">
            <a:spAutoFit/>
          </a:bodyPr>
          <a:lstStyle/>
          <a:p>
            <a:pPr marL="818515">
              <a:lnSpc>
                <a:spcPct val="100000"/>
              </a:lnSpc>
              <a:spcBef>
                <a:spcPts val="95"/>
              </a:spcBef>
            </a:pPr>
            <a:r>
              <a:rPr lang="zh-CN" sz="2800" b="1" spc="-5" dirty="0">
                <a:solidFill>
                  <a:srgbClr val="003366"/>
                </a:solidFill>
                <a:latin typeface="微软雅黑" panose="020B0503020204020204" charset="-122"/>
                <a:cs typeface="微软雅黑" panose="020B0503020204020204" charset="-122"/>
              </a:rPr>
              <a:t>（五）</a:t>
            </a:r>
            <a:r>
              <a:rPr sz="2800" b="1" spc="-5" dirty="0">
                <a:solidFill>
                  <a:srgbClr val="003366"/>
                </a:solidFill>
                <a:latin typeface="微软雅黑" panose="020B0503020204020204" charset="-122"/>
                <a:cs typeface="微软雅黑" panose="020B0503020204020204" charset="-122"/>
              </a:rPr>
              <a:t>资金退</a:t>
            </a:r>
            <a:r>
              <a:rPr sz="2800" b="1" spc="-15" dirty="0">
                <a:solidFill>
                  <a:srgbClr val="003366"/>
                </a:solidFill>
                <a:latin typeface="微软雅黑" panose="020B0503020204020204" charset="-122"/>
                <a:cs typeface="微软雅黑" panose="020B0503020204020204" charset="-122"/>
              </a:rPr>
              <a:t>回</a:t>
            </a:r>
            <a:r>
              <a:rPr sz="2800" b="1" spc="-5" dirty="0">
                <a:solidFill>
                  <a:srgbClr val="003366"/>
                </a:solidFill>
                <a:latin typeface="微软雅黑" panose="020B0503020204020204" charset="-122"/>
                <a:cs typeface="微软雅黑" panose="020B0503020204020204" charset="-122"/>
              </a:rPr>
              <a:t>——</a:t>
            </a:r>
            <a:r>
              <a:rPr sz="2400" spc="-5" dirty="0">
                <a:solidFill>
                  <a:srgbClr val="003366"/>
                </a:solidFill>
                <a:latin typeface="微软雅黑" panose="020B0503020204020204" charset="-122"/>
                <a:cs typeface="微软雅黑" panose="020B0503020204020204" charset="-122"/>
              </a:rPr>
              <a:t>按原渠道退回 </a:t>
            </a:r>
            <a:r>
              <a:rPr lang="zh-CN" sz="2400" spc="-5" dirty="0">
                <a:solidFill>
                  <a:srgbClr val="003366"/>
                </a:solidFill>
                <a:latin typeface="微软雅黑" panose="020B0503020204020204" charset="-122"/>
                <a:cs typeface="微软雅黑" panose="020B0503020204020204" charset="-122"/>
              </a:rPr>
              <a:t>被动退回 主动退回</a:t>
            </a:r>
            <a:endParaRPr sz="2400">
              <a:latin typeface="微软雅黑" panose="020B0503020204020204" charset="-122"/>
              <a:cs typeface="微软雅黑" panose="020B0503020204020204" charset="-122"/>
            </a:endParaRPr>
          </a:p>
          <a:p>
            <a:pPr marL="24765" marR="462280">
              <a:lnSpc>
                <a:spcPct val="100000"/>
              </a:lnSpc>
              <a:spcBef>
                <a:spcPts val="2900"/>
              </a:spcBef>
            </a:pPr>
            <a:r>
              <a:rPr sz="1800" dirty="0">
                <a:solidFill>
                  <a:srgbClr val="003366"/>
                </a:solidFill>
                <a:latin typeface="微软雅黑" panose="020B0503020204020204" charset="-122"/>
                <a:cs typeface="微软雅黑" panose="020B0503020204020204" charset="-122"/>
              </a:rPr>
              <a:t>当年资金退回，</a:t>
            </a:r>
            <a:r>
              <a:rPr sz="1800" dirty="0">
                <a:solidFill>
                  <a:srgbClr val="003366"/>
                </a:solidFill>
                <a:latin typeface="宋体" panose="02010600030101010101" pitchFamily="2" charset="-122"/>
                <a:cs typeface="宋体" panose="02010600030101010101" pitchFamily="2" charset="-122"/>
              </a:rPr>
              <a:t>单位通过一体化系统向代理银行发送《国库集中支付资金退回通知 书》，代理银行依据退回通知书将资金退回国库或财政专户。</a:t>
            </a:r>
            <a:endParaRPr sz="1800">
              <a:latin typeface="宋体" panose="02010600030101010101" pitchFamily="2" charset="-122"/>
              <a:cs typeface="宋体" panose="02010600030101010101" pitchFamily="2" charset="-122"/>
            </a:endParaRPr>
          </a:p>
          <a:p>
            <a:pPr>
              <a:lnSpc>
                <a:spcPct val="100000"/>
              </a:lnSpc>
              <a:spcBef>
                <a:spcPts val="40"/>
              </a:spcBef>
            </a:pPr>
            <a:endParaRPr sz="2200">
              <a:latin typeface="Times New Roman" panose="02020603050405020304"/>
              <a:cs typeface="Times New Roman" panose="02020603050405020304"/>
            </a:endParaRPr>
          </a:p>
          <a:p>
            <a:pPr marL="12700">
              <a:lnSpc>
                <a:spcPct val="100000"/>
              </a:lnSpc>
            </a:pPr>
            <a:r>
              <a:rPr sz="1800" dirty="0">
                <a:solidFill>
                  <a:srgbClr val="003366"/>
                </a:solidFill>
                <a:latin typeface="微软雅黑" panose="020B0503020204020204" charset="-122"/>
                <a:cs typeface="微软雅黑" panose="020B0503020204020204" charset="-122"/>
              </a:rPr>
              <a:t>跨年资金退回且项目仍存在</a:t>
            </a:r>
            <a:r>
              <a:rPr sz="1800" spc="-25" dirty="0">
                <a:solidFill>
                  <a:srgbClr val="003366"/>
                </a:solidFill>
                <a:latin typeface="微软雅黑" panose="020B0503020204020204" charset="-122"/>
                <a:cs typeface="微软雅黑" panose="020B0503020204020204" charset="-122"/>
              </a:rPr>
              <a:t>的</a:t>
            </a:r>
            <a:r>
              <a:rPr sz="1800" dirty="0">
                <a:solidFill>
                  <a:srgbClr val="003366"/>
                </a:solidFill>
                <a:latin typeface="宋体" panose="02010600030101010101" pitchFamily="2" charset="-122"/>
                <a:cs typeface="宋体" panose="02010600030101010101" pitchFamily="2" charset="-122"/>
              </a:rPr>
              <a:t>，可允许单位继续按原用途使用，财政部门追加相应可</a:t>
            </a:r>
            <a:endParaRPr sz="1800">
              <a:latin typeface="宋体" panose="02010600030101010101" pitchFamily="2" charset="-122"/>
              <a:cs typeface="宋体" panose="02010600030101010101" pitchFamily="2" charset="-122"/>
            </a:endParaRPr>
          </a:p>
          <a:p>
            <a:pPr marL="12700">
              <a:lnSpc>
                <a:spcPct val="100000"/>
              </a:lnSpc>
              <a:spcBef>
                <a:spcPts val="5"/>
              </a:spcBef>
            </a:pPr>
            <a:r>
              <a:rPr sz="1800" dirty="0">
                <a:solidFill>
                  <a:srgbClr val="003366"/>
                </a:solidFill>
                <a:latin typeface="宋体" panose="02010600030101010101" pitchFamily="2" charset="-122"/>
                <a:cs typeface="宋体" panose="02010600030101010101" pitchFamily="2" charset="-122"/>
              </a:rPr>
              <a:t>执行指标。</a:t>
            </a:r>
            <a:endParaRPr sz="1800">
              <a:latin typeface="宋体" panose="02010600030101010101" pitchFamily="2" charset="-122"/>
              <a:cs typeface="宋体" panose="02010600030101010101" pitchFamily="2" charset="-122"/>
            </a:endParaRPr>
          </a:p>
          <a:p>
            <a:pPr>
              <a:lnSpc>
                <a:spcPct val="100000"/>
              </a:lnSpc>
            </a:pPr>
            <a:endParaRPr sz="1800">
              <a:latin typeface="Times New Roman" panose="02020603050405020304"/>
              <a:cs typeface="Times New Roman" panose="02020603050405020304"/>
            </a:endParaRPr>
          </a:p>
          <a:p>
            <a:pPr marL="24765">
              <a:lnSpc>
                <a:spcPct val="100000"/>
              </a:lnSpc>
              <a:spcBef>
                <a:spcPts val="1440"/>
              </a:spcBef>
            </a:pPr>
            <a:r>
              <a:rPr sz="1800" dirty="0">
                <a:solidFill>
                  <a:srgbClr val="003366"/>
                </a:solidFill>
                <a:latin typeface="微软雅黑" panose="020B0503020204020204" charset="-122"/>
                <a:cs typeface="微软雅黑" panose="020B0503020204020204" charset="-122"/>
              </a:rPr>
              <a:t>跨年资金退回且项目不存在的，</a:t>
            </a:r>
            <a:r>
              <a:rPr sz="1800" dirty="0">
                <a:solidFill>
                  <a:srgbClr val="003366"/>
                </a:solidFill>
                <a:latin typeface="宋体" panose="02010600030101010101" pitchFamily="2" charset="-122"/>
                <a:cs typeface="宋体" panose="02010600030101010101" pitchFamily="2" charset="-122"/>
              </a:rPr>
              <a:t>作为结余资金管理，按照结余资金管理有关规定办理。</a:t>
            </a:r>
            <a:endParaRPr sz="1800">
              <a:latin typeface="宋体" panose="02010600030101010101" pitchFamily="2" charset="-122"/>
              <a:cs typeface="宋体" panose="02010600030101010101" pitchFamily="2" charset="-122"/>
            </a:endParaRPr>
          </a:p>
        </p:txBody>
      </p:sp>
      <p:sp>
        <p:nvSpPr>
          <p:cNvPr id="15" name="object 15"/>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6" name="文本框 15"/>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8" name="object 8"/>
          <p:cNvSpPr/>
          <p:nvPr/>
        </p:nvSpPr>
        <p:spPr>
          <a:xfrm>
            <a:off x="1619885" y="2953385"/>
            <a:ext cx="1735455" cy="2696845"/>
          </a:xfrm>
          <a:custGeom>
            <a:avLst/>
            <a:gdLst/>
            <a:ahLst/>
            <a:cxnLst/>
            <a:rect l="l" t="t" r="r" b="b"/>
            <a:pathLst>
              <a:path w="1735454" h="2696845">
                <a:moveTo>
                  <a:pt x="1446148" y="0"/>
                </a:moveTo>
                <a:lnTo>
                  <a:pt x="289306" y="0"/>
                </a:lnTo>
                <a:lnTo>
                  <a:pt x="242382" y="3786"/>
                </a:lnTo>
                <a:lnTo>
                  <a:pt x="197868" y="14750"/>
                </a:lnTo>
                <a:lnTo>
                  <a:pt x="156359" y="32294"/>
                </a:lnTo>
                <a:lnTo>
                  <a:pt x="118451" y="55823"/>
                </a:lnTo>
                <a:lnTo>
                  <a:pt x="84740" y="84740"/>
                </a:lnTo>
                <a:lnTo>
                  <a:pt x="55823" y="118451"/>
                </a:lnTo>
                <a:lnTo>
                  <a:pt x="32294" y="156359"/>
                </a:lnTo>
                <a:lnTo>
                  <a:pt x="14750" y="197868"/>
                </a:lnTo>
                <a:lnTo>
                  <a:pt x="3786" y="242382"/>
                </a:lnTo>
                <a:lnTo>
                  <a:pt x="0" y="289305"/>
                </a:lnTo>
                <a:lnTo>
                  <a:pt x="0" y="2407158"/>
                </a:lnTo>
                <a:lnTo>
                  <a:pt x="3786" y="2454079"/>
                </a:lnTo>
                <a:lnTo>
                  <a:pt x="14750" y="2498589"/>
                </a:lnTo>
                <a:lnTo>
                  <a:pt x="32294" y="2540091"/>
                </a:lnTo>
                <a:lnTo>
                  <a:pt x="55823" y="2577990"/>
                </a:lnTo>
                <a:lnTo>
                  <a:pt x="84740" y="2611691"/>
                </a:lnTo>
                <a:lnTo>
                  <a:pt x="118451" y="2640599"/>
                </a:lnTo>
                <a:lnTo>
                  <a:pt x="156359" y="2664119"/>
                </a:lnTo>
                <a:lnTo>
                  <a:pt x="197868" y="2681656"/>
                </a:lnTo>
                <a:lnTo>
                  <a:pt x="242382" y="2692615"/>
                </a:lnTo>
                <a:lnTo>
                  <a:pt x="289306" y="2696400"/>
                </a:lnTo>
                <a:lnTo>
                  <a:pt x="1446148" y="2696400"/>
                </a:lnTo>
                <a:lnTo>
                  <a:pt x="1493072" y="2692615"/>
                </a:lnTo>
                <a:lnTo>
                  <a:pt x="1537586" y="2681656"/>
                </a:lnTo>
                <a:lnTo>
                  <a:pt x="1579095" y="2664119"/>
                </a:lnTo>
                <a:lnTo>
                  <a:pt x="1617003" y="2640599"/>
                </a:lnTo>
                <a:lnTo>
                  <a:pt x="1650714" y="2611691"/>
                </a:lnTo>
                <a:lnTo>
                  <a:pt x="1679631" y="2577990"/>
                </a:lnTo>
                <a:lnTo>
                  <a:pt x="1703160" y="2540091"/>
                </a:lnTo>
                <a:lnTo>
                  <a:pt x="1720704" y="2498589"/>
                </a:lnTo>
                <a:lnTo>
                  <a:pt x="1731668" y="2454079"/>
                </a:lnTo>
                <a:lnTo>
                  <a:pt x="1735454" y="2407158"/>
                </a:lnTo>
                <a:lnTo>
                  <a:pt x="1735454" y="289305"/>
                </a:lnTo>
                <a:lnTo>
                  <a:pt x="1731668" y="242382"/>
                </a:lnTo>
                <a:lnTo>
                  <a:pt x="1720704" y="197868"/>
                </a:lnTo>
                <a:lnTo>
                  <a:pt x="1703160" y="156359"/>
                </a:lnTo>
                <a:lnTo>
                  <a:pt x="1679631" y="118451"/>
                </a:lnTo>
                <a:lnTo>
                  <a:pt x="1650714" y="84740"/>
                </a:lnTo>
                <a:lnTo>
                  <a:pt x="1617003" y="55823"/>
                </a:lnTo>
                <a:lnTo>
                  <a:pt x="1579095" y="32294"/>
                </a:lnTo>
                <a:lnTo>
                  <a:pt x="1537586" y="14750"/>
                </a:lnTo>
                <a:lnTo>
                  <a:pt x="1493072" y="3786"/>
                </a:lnTo>
                <a:lnTo>
                  <a:pt x="1446148" y="0"/>
                </a:lnTo>
                <a:close/>
              </a:path>
            </a:pathLst>
          </a:custGeom>
          <a:solidFill>
            <a:srgbClr val="EBF0DE"/>
          </a:solidFill>
        </p:spPr>
        <p:txBody>
          <a:bodyPr wrap="square" lIns="0" tIns="0" rIns="0" bIns="0" rtlCol="0"/>
          <a:lstStyle/>
          <a:p/>
        </p:txBody>
      </p:sp>
      <p:sp>
        <p:nvSpPr>
          <p:cNvPr id="9" name="object 9"/>
          <p:cNvSpPr/>
          <p:nvPr/>
        </p:nvSpPr>
        <p:spPr>
          <a:xfrm>
            <a:off x="1619885" y="2953385"/>
            <a:ext cx="1735455" cy="2696845"/>
          </a:xfrm>
          <a:custGeom>
            <a:avLst/>
            <a:gdLst/>
            <a:ahLst/>
            <a:cxnLst/>
            <a:rect l="l" t="t" r="r" b="b"/>
            <a:pathLst>
              <a:path w="1735454" h="2696845">
                <a:moveTo>
                  <a:pt x="0" y="289305"/>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6" y="0"/>
                </a:lnTo>
                <a:lnTo>
                  <a:pt x="1446148"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4" y="289305"/>
                </a:lnTo>
                <a:lnTo>
                  <a:pt x="1735454"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8" y="2696400"/>
                </a:lnTo>
                <a:lnTo>
                  <a:pt x="289306"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5"/>
                </a:lnTo>
                <a:close/>
              </a:path>
            </a:pathLst>
          </a:custGeom>
          <a:ln w="9525">
            <a:solidFill>
              <a:srgbClr val="97B853"/>
            </a:solidFill>
          </a:ln>
        </p:spPr>
        <p:txBody>
          <a:bodyPr wrap="square" lIns="0" tIns="0" rIns="0" bIns="0" rtlCol="0"/>
          <a:lstStyle/>
          <a:p/>
        </p:txBody>
      </p:sp>
      <p:sp>
        <p:nvSpPr>
          <p:cNvPr id="10" name="object 10"/>
          <p:cNvSpPr txBox="1"/>
          <p:nvPr/>
        </p:nvSpPr>
        <p:spPr>
          <a:xfrm>
            <a:off x="1653667" y="3117545"/>
            <a:ext cx="1628139" cy="2505710"/>
          </a:xfrm>
          <a:prstGeom prst="rect">
            <a:avLst/>
          </a:prstGeom>
        </p:spPr>
        <p:txBody>
          <a:bodyPr vert="horz" wrap="square" lIns="0" tIns="12700" rIns="0" bIns="0" rtlCol="0">
            <a:spAutoFit/>
          </a:bodyPr>
          <a:lstStyle/>
          <a:p>
            <a:pPr marL="538480">
              <a:lnSpc>
                <a:spcPct val="100000"/>
              </a:lnSpc>
              <a:spcBef>
                <a:spcPts val="100"/>
              </a:spcBef>
            </a:pPr>
            <a:r>
              <a:rPr sz="1800" dirty="0">
                <a:solidFill>
                  <a:srgbClr val="003366"/>
                </a:solidFill>
                <a:latin typeface="微软雅黑" panose="020B0503020204020204" charset="-122"/>
                <a:cs typeface="微软雅黑" panose="020B0503020204020204" charset="-122"/>
              </a:rPr>
              <a:t>案</a:t>
            </a:r>
            <a:r>
              <a:rPr sz="1800" spc="-5" dirty="0">
                <a:solidFill>
                  <a:srgbClr val="003366"/>
                </a:solidFill>
                <a:latin typeface="微软雅黑" panose="020B0503020204020204" charset="-122"/>
                <a:cs typeface="微软雅黑" panose="020B0503020204020204" charset="-122"/>
              </a:rPr>
              <a:t>例</a:t>
            </a:r>
            <a:r>
              <a:rPr sz="1800" dirty="0">
                <a:solidFill>
                  <a:srgbClr val="003366"/>
                </a:solidFill>
                <a:latin typeface="微软雅黑" panose="020B0503020204020204" charset="-122"/>
                <a:cs typeface="微软雅黑" panose="020B0503020204020204" charset="-122"/>
              </a:rPr>
              <a:t>1</a:t>
            </a:r>
            <a:endParaRPr sz="1800">
              <a:latin typeface="微软雅黑" panose="020B0503020204020204" charset="-122"/>
              <a:cs typeface="微软雅黑" panose="020B0503020204020204" charset="-122"/>
            </a:endParaRPr>
          </a:p>
          <a:p>
            <a:pPr marL="12700" marR="5080">
              <a:lnSpc>
                <a:spcPct val="100000"/>
              </a:lnSpc>
            </a:pPr>
            <a:r>
              <a:rPr sz="1800" dirty="0">
                <a:solidFill>
                  <a:srgbClr val="003366"/>
                </a:solidFill>
                <a:latin typeface="微软雅黑" panose="020B0503020204020204" charset="-122"/>
                <a:cs typeface="微软雅黑" panose="020B0503020204020204" charset="-122"/>
              </a:rPr>
              <a:t>由于收款人账户 信息有误资金被 收款行退回。 代理银行将资金 退回国库，财政 进行会计核算并 </a:t>
            </a:r>
            <a:r>
              <a:rPr lang="zh-CN" sz="1800" dirty="0">
                <a:solidFill>
                  <a:srgbClr val="003366"/>
                </a:solidFill>
                <a:latin typeface="微软雅黑" panose="020B0503020204020204" charset="-122"/>
                <a:cs typeface="微软雅黑" panose="020B0503020204020204" charset="-122"/>
              </a:rPr>
              <a:t>恢</a:t>
            </a:r>
            <a:r>
              <a:rPr sz="1800" dirty="0">
                <a:solidFill>
                  <a:srgbClr val="003366"/>
                </a:solidFill>
                <a:latin typeface="微软雅黑" panose="020B0503020204020204" charset="-122"/>
                <a:cs typeface="微软雅黑" panose="020B0503020204020204" charset="-122"/>
              </a:rPr>
              <a:t>复指标可用额 度。</a:t>
            </a:r>
            <a:endParaRPr sz="1800">
              <a:latin typeface="微软雅黑" panose="020B0503020204020204" charset="-122"/>
              <a:cs typeface="微软雅黑" panose="020B0503020204020204" charset="-122"/>
            </a:endParaRPr>
          </a:p>
        </p:txBody>
      </p:sp>
      <p:sp>
        <p:nvSpPr>
          <p:cNvPr id="11" name="object 11"/>
          <p:cNvSpPr/>
          <p:nvPr/>
        </p:nvSpPr>
        <p:spPr>
          <a:xfrm>
            <a:off x="3923029" y="2948939"/>
            <a:ext cx="1735455" cy="2696845"/>
          </a:xfrm>
          <a:custGeom>
            <a:avLst/>
            <a:gdLst/>
            <a:ahLst/>
            <a:cxnLst/>
            <a:rect l="l" t="t" r="r" b="b"/>
            <a:pathLst>
              <a:path w="1735454" h="2696845">
                <a:moveTo>
                  <a:pt x="1446149" y="0"/>
                </a:moveTo>
                <a:lnTo>
                  <a:pt x="289306" y="0"/>
                </a:lnTo>
                <a:lnTo>
                  <a:pt x="242382" y="3786"/>
                </a:lnTo>
                <a:lnTo>
                  <a:pt x="197868" y="14750"/>
                </a:lnTo>
                <a:lnTo>
                  <a:pt x="156359" y="32294"/>
                </a:lnTo>
                <a:lnTo>
                  <a:pt x="118451" y="55823"/>
                </a:lnTo>
                <a:lnTo>
                  <a:pt x="84740" y="84740"/>
                </a:lnTo>
                <a:lnTo>
                  <a:pt x="55823" y="118451"/>
                </a:lnTo>
                <a:lnTo>
                  <a:pt x="32294" y="156359"/>
                </a:lnTo>
                <a:lnTo>
                  <a:pt x="14750" y="197868"/>
                </a:lnTo>
                <a:lnTo>
                  <a:pt x="3786" y="242382"/>
                </a:lnTo>
                <a:lnTo>
                  <a:pt x="0" y="289306"/>
                </a:lnTo>
                <a:lnTo>
                  <a:pt x="0" y="2407158"/>
                </a:lnTo>
                <a:lnTo>
                  <a:pt x="3786" y="2454079"/>
                </a:lnTo>
                <a:lnTo>
                  <a:pt x="14750" y="2498589"/>
                </a:lnTo>
                <a:lnTo>
                  <a:pt x="32294" y="2540091"/>
                </a:lnTo>
                <a:lnTo>
                  <a:pt x="55823" y="2577990"/>
                </a:lnTo>
                <a:lnTo>
                  <a:pt x="84740" y="2611691"/>
                </a:lnTo>
                <a:lnTo>
                  <a:pt x="118451" y="2640599"/>
                </a:lnTo>
                <a:lnTo>
                  <a:pt x="156359" y="2664119"/>
                </a:lnTo>
                <a:lnTo>
                  <a:pt x="197868" y="2681656"/>
                </a:lnTo>
                <a:lnTo>
                  <a:pt x="242382" y="2692615"/>
                </a:lnTo>
                <a:lnTo>
                  <a:pt x="289306" y="2696400"/>
                </a:lnTo>
                <a:lnTo>
                  <a:pt x="1446149" y="2696400"/>
                </a:lnTo>
                <a:lnTo>
                  <a:pt x="1493072" y="2692615"/>
                </a:lnTo>
                <a:lnTo>
                  <a:pt x="1537586" y="2681656"/>
                </a:lnTo>
                <a:lnTo>
                  <a:pt x="1579095" y="2664119"/>
                </a:lnTo>
                <a:lnTo>
                  <a:pt x="1617003" y="2640599"/>
                </a:lnTo>
                <a:lnTo>
                  <a:pt x="1650714" y="2611691"/>
                </a:lnTo>
                <a:lnTo>
                  <a:pt x="1679631" y="2577990"/>
                </a:lnTo>
                <a:lnTo>
                  <a:pt x="1703160" y="2540091"/>
                </a:lnTo>
                <a:lnTo>
                  <a:pt x="1720704" y="2498589"/>
                </a:lnTo>
                <a:lnTo>
                  <a:pt x="1731668" y="2454079"/>
                </a:lnTo>
                <a:lnTo>
                  <a:pt x="1735455" y="2407158"/>
                </a:lnTo>
                <a:lnTo>
                  <a:pt x="1735455" y="289306"/>
                </a:lnTo>
                <a:lnTo>
                  <a:pt x="1731668" y="242382"/>
                </a:lnTo>
                <a:lnTo>
                  <a:pt x="1720704" y="197868"/>
                </a:lnTo>
                <a:lnTo>
                  <a:pt x="1703160" y="156359"/>
                </a:lnTo>
                <a:lnTo>
                  <a:pt x="1679631" y="118451"/>
                </a:lnTo>
                <a:lnTo>
                  <a:pt x="1650714" y="84740"/>
                </a:lnTo>
                <a:lnTo>
                  <a:pt x="1617003" y="55823"/>
                </a:lnTo>
                <a:lnTo>
                  <a:pt x="1579095" y="32294"/>
                </a:lnTo>
                <a:lnTo>
                  <a:pt x="1537586" y="14750"/>
                </a:lnTo>
                <a:lnTo>
                  <a:pt x="1493072" y="3786"/>
                </a:lnTo>
                <a:lnTo>
                  <a:pt x="1446149" y="0"/>
                </a:lnTo>
                <a:close/>
              </a:path>
            </a:pathLst>
          </a:custGeom>
          <a:solidFill>
            <a:srgbClr val="DBEDF4"/>
          </a:solidFill>
        </p:spPr>
        <p:txBody>
          <a:bodyPr wrap="square" lIns="0" tIns="0" rIns="0" bIns="0" rtlCol="0"/>
          <a:lstStyle/>
          <a:p/>
        </p:txBody>
      </p:sp>
      <p:sp>
        <p:nvSpPr>
          <p:cNvPr id="12" name="object 12"/>
          <p:cNvSpPr/>
          <p:nvPr/>
        </p:nvSpPr>
        <p:spPr>
          <a:xfrm>
            <a:off x="3923029" y="2948939"/>
            <a:ext cx="1735455" cy="2696845"/>
          </a:xfrm>
          <a:custGeom>
            <a:avLst/>
            <a:gdLst/>
            <a:ahLst/>
            <a:cxnLst/>
            <a:rect l="l" t="t" r="r" b="b"/>
            <a:pathLst>
              <a:path w="1735454" h="2696845">
                <a:moveTo>
                  <a:pt x="0" y="289306"/>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6" y="0"/>
                </a:lnTo>
                <a:lnTo>
                  <a:pt x="1446149"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5" y="289306"/>
                </a:lnTo>
                <a:lnTo>
                  <a:pt x="1735455"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9" y="2696400"/>
                </a:lnTo>
                <a:lnTo>
                  <a:pt x="289306"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6"/>
                </a:lnTo>
                <a:close/>
              </a:path>
            </a:pathLst>
          </a:custGeom>
          <a:ln w="9525">
            <a:solidFill>
              <a:srgbClr val="9FADBC"/>
            </a:solidFill>
          </a:ln>
        </p:spPr>
        <p:txBody>
          <a:bodyPr wrap="square" lIns="0" tIns="0" rIns="0" bIns="0" rtlCol="0"/>
          <a:lstStyle/>
          <a:p/>
        </p:txBody>
      </p:sp>
      <p:sp>
        <p:nvSpPr>
          <p:cNvPr id="13" name="object 13"/>
          <p:cNvSpPr txBox="1"/>
          <p:nvPr/>
        </p:nvSpPr>
        <p:spPr>
          <a:xfrm>
            <a:off x="3956684" y="3117545"/>
            <a:ext cx="1625600" cy="2221230"/>
          </a:xfrm>
          <a:prstGeom prst="rect">
            <a:avLst/>
          </a:prstGeom>
        </p:spPr>
        <p:txBody>
          <a:bodyPr vert="horz" wrap="square" lIns="0" tIns="12700" rIns="0" bIns="0" rtlCol="0">
            <a:spAutoFit/>
          </a:bodyPr>
          <a:lstStyle/>
          <a:p>
            <a:pPr marL="537845">
              <a:lnSpc>
                <a:spcPct val="100000"/>
              </a:lnSpc>
              <a:spcBef>
                <a:spcPts val="100"/>
              </a:spcBef>
            </a:pPr>
            <a:r>
              <a:rPr sz="1800" spc="-5" dirty="0">
                <a:solidFill>
                  <a:srgbClr val="003366"/>
                </a:solidFill>
                <a:latin typeface="微软雅黑" panose="020B0503020204020204" charset="-122"/>
                <a:cs typeface="微软雅黑" panose="020B0503020204020204" charset="-122"/>
              </a:rPr>
              <a:t>案例</a:t>
            </a:r>
            <a:r>
              <a:rPr sz="1800" dirty="0">
                <a:solidFill>
                  <a:srgbClr val="003366"/>
                </a:solidFill>
                <a:latin typeface="微软雅黑" panose="020B0503020204020204" charset="-122"/>
                <a:cs typeface="微软雅黑" panose="020B0503020204020204" charset="-122"/>
              </a:rPr>
              <a:t>2</a:t>
            </a:r>
            <a:endParaRPr sz="1800">
              <a:latin typeface="微软雅黑" panose="020B0503020204020204" charset="-122"/>
              <a:cs typeface="微软雅黑" panose="020B0503020204020204" charset="-122"/>
            </a:endParaRPr>
          </a:p>
          <a:p>
            <a:pPr marL="12700" marR="5080" algn="just">
              <a:lnSpc>
                <a:spcPct val="100000"/>
              </a:lnSpc>
            </a:pPr>
            <a:r>
              <a:rPr sz="1800" dirty="0">
                <a:solidFill>
                  <a:srgbClr val="003366"/>
                </a:solidFill>
                <a:latin typeface="微软雅黑" panose="020B0503020204020204" charset="-122"/>
                <a:cs typeface="微软雅黑" panose="020B0503020204020204" charset="-122"/>
              </a:rPr>
              <a:t>当年预算项目资 金退回</a:t>
            </a:r>
            <a:r>
              <a:rPr sz="1800" spc="-5" dirty="0">
                <a:solidFill>
                  <a:srgbClr val="003366"/>
                </a:solidFill>
                <a:latin typeface="微软雅黑" panose="020B0503020204020204" charset="-122"/>
                <a:cs typeface="微软雅黑" panose="020B0503020204020204" charset="-122"/>
              </a:rPr>
              <a:t> </a:t>
            </a:r>
            <a:r>
              <a:rPr sz="1800" dirty="0">
                <a:solidFill>
                  <a:srgbClr val="003366"/>
                </a:solidFill>
                <a:latin typeface="微软雅黑" panose="020B0503020204020204" charset="-122"/>
                <a:cs typeface="微软雅黑" panose="020B0503020204020204" charset="-122"/>
              </a:rPr>
              <a:t>。</a:t>
            </a:r>
            <a:endParaRPr sz="1800">
              <a:latin typeface="微软雅黑" panose="020B0503020204020204" charset="-122"/>
              <a:cs typeface="微软雅黑" panose="020B0503020204020204" charset="-122"/>
            </a:endParaRPr>
          </a:p>
          <a:p>
            <a:pPr marL="12700" marR="5080" algn="just">
              <a:lnSpc>
                <a:spcPct val="100000"/>
              </a:lnSpc>
            </a:pPr>
            <a:r>
              <a:rPr sz="1800" dirty="0">
                <a:solidFill>
                  <a:srgbClr val="003366"/>
                </a:solidFill>
                <a:latin typeface="微软雅黑" panose="020B0503020204020204" charset="-122"/>
                <a:cs typeface="微软雅黑" panose="020B0503020204020204" charset="-122"/>
              </a:rPr>
              <a:t>单位填写资金退 </a:t>
            </a:r>
            <a:r>
              <a:rPr sz="1800" spc="-5" dirty="0">
                <a:solidFill>
                  <a:srgbClr val="003366"/>
                </a:solidFill>
                <a:latin typeface="微软雅黑" panose="020B0503020204020204" charset="-122"/>
                <a:cs typeface="微软雅黑" panose="020B0503020204020204" charset="-122"/>
              </a:rPr>
              <a:t>回通知书，明确 </a:t>
            </a:r>
            <a:r>
              <a:rPr sz="1800" dirty="0">
                <a:solidFill>
                  <a:srgbClr val="003366"/>
                </a:solidFill>
                <a:latin typeface="微软雅黑" panose="020B0503020204020204" charset="-122"/>
                <a:cs typeface="微软雅黑" panose="020B0503020204020204" charset="-122"/>
              </a:rPr>
              <a:t>原支付项目和金 额，银行将资金 退回国库。</a:t>
            </a:r>
            <a:endParaRPr sz="1800">
              <a:latin typeface="微软雅黑" panose="020B0503020204020204" charset="-122"/>
              <a:cs typeface="微软雅黑" panose="020B0503020204020204" charset="-122"/>
            </a:endParaRPr>
          </a:p>
        </p:txBody>
      </p:sp>
      <p:sp>
        <p:nvSpPr>
          <p:cNvPr id="14" name="object 14"/>
          <p:cNvSpPr/>
          <p:nvPr/>
        </p:nvSpPr>
        <p:spPr>
          <a:xfrm>
            <a:off x="6211570" y="2948939"/>
            <a:ext cx="1735454" cy="2696400"/>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6211570" y="2948939"/>
            <a:ext cx="1735455" cy="2696845"/>
          </a:xfrm>
          <a:custGeom>
            <a:avLst/>
            <a:gdLst/>
            <a:ahLst/>
            <a:cxnLst/>
            <a:rect l="l" t="t" r="r" b="b"/>
            <a:pathLst>
              <a:path w="1735454" h="2696845">
                <a:moveTo>
                  <a:pt x="0" y="289306"/>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5" y="0"/>
                </a:lnTo>
                <a:lnTo>
                  <a:pt x="1446149"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4" y="289306"/>
                </a:lnTo>
                <a:lnTo>
                  <a:pt x="1735454"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9" y="2696400"/>
                </a:lnTo>
                <a:lnTo>
                  <a:pt x="289305"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6"/>
                </a:lnTo>
                <a:close/>
              </a:path>
            </a:pathLst>
          </a:custGeom>
          <a:ln w="9525">
            <a:solidFill>
              <a:srgbClr val="9FADBC"/>
            </a:solidFill>
          </a:ln>
        </p:spPr>
        <p:txBody>
          <a:bodyPr wrap="square" lIns="0" tIns="0" rIns="0" bIns="0" rtlCol="0"/>
          <a:lstStyle/>
          <a:p/>
        </p:txBody>
      </p:sp>
      <p:sp>
        <p:nvSpPr>
          <p:cNvPr id="16" name="object 16"/>
          <p:cNvSpPr txBox="1"/>
          <p:nvPr/>
        </p:nvSpPr>
        <p:spPr>
          <a:xfrm>
            <a:off x="6245478" y="3113278"/>
            <a:ext cx="1625600" cy="2494915"/>
          </a:xfrm>
          <a:prstGeom prst="rect">
            <a:avLst/>
          </a:prstGeom>
        </p:spPr>
        <p:txBody>
          <a:bodyPr vert="horz" wrap="square" lIns="0" tIns="12700" rIns="0" bIns="0" rtlCol="0">
            <a:spAutoFit/>
          </a:bodyPr>
          <a:lstStyle/>
          <a:p>
            <a:pPr marL="537845">
              <a:lnSpc>
                <a:spcPct val="100000"/>
              </a:lnSpc>
              <a:spcBef>
                <a:spcPts val="100"/>
              </a:spcBef>
            </a:pPr>
            <a:r>
              <a:rPr sz="1800" dirty="0">
                <a:solidFill>
                  <a:srgbClr val="003366"/>
                </a:solidFill>
                <a:latin typeface="微软雅黑" panose="020B0503020204020204" charset="-122"/>
                <a:cs typeface="微软雅黑" panose="020B0503020204020204" charset="-122"/>
              </a:rPr>
              <a:t>案例3</a:t>
            </a:r>
            <a:endParaRPr sz="1800">
              <a:latin typeface="微软雅黑" panose="020B0503020204020204" charset="-122"/>
              <a:cs typeface="微软雅黑" panose="020B0503020204020204" charset="-122"/>
            </a:endParaRPr>
          </a:p>
          <a:p>
            <a:pPr marL="12700" marR="5080" algn="just">
              <a:lnSpc>
                <a:spcPct val="100000"/>
              </a:lnSpc>
            </a:pPr>
            <a:r>
              <a:rPr sz="1800" dirty="0">
                <a:solidFill>
                  <a:srgbClr val="003366"/>
                </a:solidFill>
                <a:latin typeface="微软雅黑" panose="020B0503020204020204" charset="-122"/>
                <a:cs typeface="微软雅黑" panose="020B0503020204020204" charset="-122"/>
              </a:rPr>
              <a:t>跨年资金退回且 </a:t>
            </a:r>
            <a:r>
              <a:rPr sz="1800" spc="-5" dirty="0">
                <a:solidFill>
                  <a:srgbClr val="003366"/>
                </a:solidFill>
                <a:latin typeface="微软雅黑" panose="020B0503020204020204" charset="-122"/>
                <a:cs typeface="微软雅黑" panose="020B0503020204020204" charset="-122"/>
              </a:rPr>
              <a:t>项目已未结束。 </a:t>
            </a:r>
            <a:r>
              <a:rPr sz="1800" dirty="0">
                <a:solidFill>
                  <a:srgbClr val="003366"/>
                </a:solidFill>
                <a:latin typeface="微软雅黑" panose="020B0503020204020204" charset="-122"/>
                <a:cs typeface="微软雅黑" panose="020B0503020204020204" charset="-122"/>
              </a:rPr>
              <a:t>单位填写资金退 回通知书，明确 原支付项目和金 额，银行将资金 </a:t>
            </a:r>
            <a:r>
              <a:rPr sz="1800" spc="-5" dirty="0">
                <a:solidFill>
                  <a:srgbClr val="003366"/>
                </a:solidFill>
                <a:latin typeface="微软雅黑" panose="020B0503020204020204" charset="-122"/>
                <a:cs typeface="微软雅黑" panose="020B0503020204020204" charset="-122"/>
              </a:rPr>
              <a:t>退回国库。冲减 </a:t>
            </a:r>
            <a:r>
              <a:rPr sz="1800" dirty="0">
                <a:solidFill>
                  <a:srgbClr val="003366"/>
                </a:solidFill>
                <a:latin typeface="微软雅黑" panose="020B0503020204020204" charset="-122"/>
                <a:cs typeface="微软雅黑" panose="020B0503020204020204" charset="-122"/>
              </a:rPr>
              <a:t>项目当年支出。</a:t>
            </a:r>
            <a:endParaRPr sz="1800">
              <a:latin typeface="微软雅黑" panose="020B0503020204020204" charset="-122"/>
              <a:cs typeface="微软雅黑" panose="020B0503020204020204" charset="-122"/>
            </a:endParaRPr>
          </a:p>
        </p:txBody>
      </p:sp>
      <p:sp>
        <p:nvSpPr>
          <p:cNvPr id="17" name="object 17"/>
          <p:cNvSpPr/>
          <p:nvPr/>
        </p:nvSpPr>
        <p:spPr>
          <a:xfrm>
            <a:off x="8496300" y="2948939"/>
            <a:ext cx="1735455" cy="2696845"/>
          </a:xfrm>
          <a:custGeom>
            <a:avLst/>
            <a:gdLst/>
            <a:ahLst/>
            <a:cxnLst/>
            <a:rect l="l" t="t" r="r" b="b"/>
            <a:pathLst>
              <a:path w="1735454" h="2696845">
                <a:moveTo>
                  <a:pt x="1446149" y="0"/>
                </a:moveTo>
                <a:lnTo>
                  <a:pt x="289305" y="0"/>
                </a:lnTo>
                <a:lnTo>
                  <a:pt x="242382" y="3786"/>
                </a:lnTo>
                <a:lnTo>
                  <a:pt x="197868" y="14750"/>
                </a:lnTo>
                <a:lnTo>
                  <a:pt x="156359" y="32294"/>
                </a:lnTo>
                <a:lnTo>
                  <a:pt x="118451" y="55823"/>
                </a:lnTo>
                <a:lnTo>
                  <a:pt x="84740" y="84740"/>
                </a:lnTo>
                <a:lnTo>
                  <a:pt x="55823" y="118451"/>
                </a:lnTo>
                <a:lnTo>
                  <a:pt x="32294" y="156359"/>
                </a:lnTo>
                <a:lnTo>
                  <a:pt x="14750" y="197868"/>
                </a:lnTo>
                <a:lnTo>
                  <a:pt x="3786" y="242382"/>
                </a:lnTo>
                <a:lnTo>
                  <a:pt x="0" y="289306"/>
                </a:lnTo>
                <a:lnTo>
                  <a:pt x="0" y="2407158"/>
                </a:lnTo>
                <a:lnTo>
                  <a:pt x="3786" y="2454079"/>
                </a:lnTo>
                <a:lnTo>
                  <a:pt x="14750" y="2498589"/>
                </a:lnTo>
                <a:lnTo>
                  <a:pt x="32294" y="2540091"/>
                </a:lnTo>
                <a:lnTo>
                  <a:pt x="55823" y="2577990"/>
                </a:lnTo>
                <a:lnTo>
                  <a:pt x="84740" y="2611691"/>
                </a:lnTo>
                <a:lnTo>
                  <a:pt x="118451" y="2640599"/>
                </a:lnTo>
                <a:lnTo>
                  <a:pt x="156359" y="2664119"/>
                </a:lnTo>
                <a:lnTo>
                  <a:pt x="197868" y="2681656"/>
                </a:lnTo>
                <a:lnTo>
                  <a:pt x="242382" y="2692615"/>
                </a:lnTo>
                <a:lnTo>
                  <a:pt x="289305" y="2696400"/>
                </a:lnTo>
                <a:lnTo>
                  <a:pt x="1446149" y="2696400"/>
                </a:lnTo>
                <a:lnTo>
                  <a:pt x="1493072" y="2692615"/>
                </a:lnTo>
                <a:lnTo>
                  <a:pt x="1537586" y="2681656"/>
                </a:lnTo>
                <a:lnTo>
                  <a:pt x="1579095" y="2664119"/>
                </a:lnTo>
                <a:lnTo>
                  <a:pt x="1617003" y="2640599"/>
                </a:lnTo>
                <a:lnTo>
                  <a:pt x="1650714" y="2611691"/>
                </a:lnTo>
                <a:lnTo>
                  <a:pt x="1679631" y="2577990"/>
                </a:lnTo>
                <a:lnTo>
                  <a:pt x="1703160" y="2540091"/>
                </a:lnTo>
                <a:lnTo>
                  <a:pt x="1720704" y="2498589"/>
                </a:lnTo>
                <a:lnTo>
                  <a:pt x="1731668" y="2454079"/>
                </a:lnTo>
                <a:lnTo>
                  <a:pt x="1735454" y="2407158"/>
                </a:lnTo>
                <a:lnTo>
                  <a:pt x="1735454" y="289306"/>
                </a:lnTo>
                <a:lnTo>
                  <a:pt x="1731668" y="242382"/>
                </a:lnTo>
                <a:lnTo>
                  <a:pt x="1720704" y="197868"/>
                </a:lnTo>
                <a:lnTo>
                  <a:pt x="1703160" y="156359"/>
                </a:lnTo>
                <a:lnTo>
                  <a:pt x="1679631" y="118451"/>
                </a:lnTo>
                <a:lnTo>
                  <a:pt x="1650714" y="84740"/>
                </a:lnTo>
                <a:lnTo>
                  <a:pt x="1617003" y="55823"/>
                </a:lnTo>
                <a:lnTo>
                  <a:pt x="1579095" y="32294"/>
                </a:lnTo>
                <a:lnTo>
                  <a:pt x="1537586" y="14750"/>
                </a:lnTo>
                <a:lnTo>
                  <a:pt x="1493072" y="3786"/>
                </a:lnTo>
                <a:lnTo>
                  <a:pt x="1446149" y="0"/>
                </a:lnTo>
                <a:close/>
              </a:path>
            </a:pathLst>
          </a:custGeom>
          <a:solidFill>
            <a:srgbClr val="E6DFEB"/>
          </a:solidFill>
        </p:spPr>
        <p:txBody>
          <a:bodyPr wrap="square" lIns="0" tIns="0" rIns="0" bIns="0" rtlCol="0"/>
          <a:lstStyle/>
          <a:p/>
        </p:txBody>
      </p:sp>
      <p:sp>
        <p:nvSpPr>
          <p:cNvPr id="18" name="object 18"/>
          <p:cNvSpPr/>
          <p:nvPr/>
        </p:nvSpPr>
        <p:spPr>
          <a:xfrm>
            <a:off x="8496300" y="2948939"/>
            <a:ext cx="1735455" cy="2696845"/>
          </a:xfrm>
          <a:custGeom>
            <a:avLst/>
            <a:gdLst/>
            <a:ahLst/>
            <a:cxnLst/>
            <a:rect l="l" t="t" r="r" b="b"/>
            <a:pathLst>
              <a:path w="1735454" h="2696845">
                <a:moveTo>
                  <a:pt x="0" y="289306"/>
                </a:moveTo>
                <a:lnTo>
                  <a:pt x="3786" y="242382"/>
                </a:lnTo>
                <a:lnTo>
                  <a:pt x="14750" y="197868"/>
                </a:lnTo>
                <a:lnTo>
                  <a:pt x="32294" y="156359"/>
                </a:lnTo>
                <a:lnTo>
                  <a:pt x="55823" y="118451"/>
                </a:lnTo>
                <a:lnTo>
                  <a:pt x="84740" y="84740"/>
                </a:lnTo>
                <a:lnTo>
                  <a:pt x="118451" y="55823"/>
                </a:lnTo>
                <a:lnTo>
                  <a:pt x="156359" y="32294"/>
                </a:lnTo>
                <a:lnTo>
                  <a:pt x="197868" y="14750"/>
                </a:lnTo>
                <a:lnTo>
                  <a:pt x="242382" y="3786"/>
                </a:lnTo>
                <a:lnTo>
                  <a:pt x="289305" y="0"/>
                </a:lnTo>
                <a:lnTo>
                  <a:pt x="1446149" y="0"/>
                </a:lnTo>
                <a:lnTo>
                  <a:pt x="1493072" y="3786"/>
                </a:lnTo>
                <a:lnTo>
                  <a:pt x="1537586" y="14750"/>
                </a:lnTo>
                <a:lnTo>
                  <a:pt x="1579095" y="32294"/>
                </a:lnTo>
                <a:lnTo>
                  <a:pt x="1617003" y="55823"/>
                </a:lnTo>
                <a:lnTo>
                  <a:pt x="1650714" y="84740"/>
                </a:lnTo>
                <a:lnTo>
                  <a:pt x="1679631" y="118451"/>
                </a:lnTo>
                <a:lnTo>
                  <a:pt x="1703160" y="156359"/>
                </a:lnTo>
                <a:lnTo>
                  <a:pt x="1720704" y="197868"/>
                </a:lnTo>
                <a:lnTo>
                  <a:pt x="1731668" y="242382"/>
                </a:lnTo>
                <a:lnTo>
                  <a:pt x="1735454" y="289306"/>
                </a:lnTo>
                <a:lnTo>
                  <a:pt x="1735454" y="2407158"/>
                </a:lnTo>
                <a:lnTo>
                  <a:pt x="1731668" y="2454079"/>
                </a:lnTo>
                <a:lnTo>
                  <a:pt x="1720704" y="2498589"/>
                </a:lnTo>
                <a:lnTo>
                  <a:pt x="1703160" y="2540091"/>
                </a:lnTo>
                <a:lnTo>
                  <a:pt x="1679631" y="2577990"/>
                </a:lnTo>
                <a:lnTo>
                  <a:pt x="1650714" y="2611691"/>
                </a:lnTo>
                <a:lnTo>
                  <a:pt x="1617003" y="2640599"/>
                </a:lnTo>
                <a:lnTo>
                  <a:pt x="1579095" y="2664119"/>
                </a:lnTo>
                <a:lnTo>
                  <a:pt x="1537586" y="2681656"/>
                </a:lnTo>
                <a:lnTo>
                  <a:pt x="1493072" y="2692615"/>
                </a:lnTo>
                <a:lnTo>
                  <a:pt x="1446149" y="2696400"/>
                </a:lnTo>
                <a:lnTo>
                  <a:pt x="289305" y="2696400"/>
                </a:lnTo>
                <a:lnTo>
                  <a:pt x="242382" y="2692615"/>
                </a:lnTo>
                <a:lnTo>
                  <a:pt x="197868" y="2681656"/>
                </a:lnTo>
                <a:lnTo>
                  <a:pt x="156359" y="2664119"/>
                </a:lnTo>
                <a:lnTo>
                  <a:pt x="118451" y="2640599"/>
                </a:lnTo>
                <a:lnTo>
                  <a:pt x="84740" y="2611691"/>
                </a:lnTo>
                <a:lnTo>
                  <a:pt x="55823" y="2577990"/>
                </a:lnTo>
                <a:lnTo>
                  <a:pt x="32294" y="2540091"/>
                </a:lnTo>
                <a:lnTo>
                  <a:pt x="14750" y="2498589"/>
                </a:lnTo>
                <a:lnTo>
                  <a:pt x="3786" y="2454079"/>
                </a:lnTo>
                <a:lnTo>
                  <a:pt x="0" y="2407158"/>
                </a:lnTo>
                <a:lnTo>
                  <a:pt x="0" y="289306"/>
                </a:lnTo>
                <a:close/>
              </a:path>
            </a:pathLst>
          </a:custGeom>
          <a:ln w="9525">
            <a:solidFill>
              <a:srgbClr val="9FADBC"/>
            </a:solidFill>
          </a:ln>
        </p:spPr>
        <p:txBody>
          <a:bodyPr wrap="square" lIns="0" tIns="0" rIns="0" bIns="0" rtlCol="0"/>
          <a:lstStyle/>
          <a:p/>
        </p:txBody>
      </p:sp>
      <p:sp>
        <p:nvSpPr>
          <p:cNvPr id="19" name="object 19"/>
          <p:cNvSpPr txBox="1"/>
          <p:nvPr/>
        </p:nvSpPr>
        <p:spPr>
          <a:xfrm>
            <a:off x="8530590" y="3108705"/>
            <a:ext cx="1625600" cy="1672589"/>
          </a:xfrm>
          <a:prstGeom prst="rect">
            <a:avLst/>
          </a:prstGeom>
        </p:spPr>
        <p:txBody>
          <a:bodyPr vert="horz" wrap="square" lIns="0" tIns="12700" rIns="0" bIns="0" rtlCol="0">
            <a:spAutoFit/>
          </a:bodyPr>
          <a:lstStyle/>
          <a:p>
            <a:pPr marL="537845">
              <a:lnSpc>
                <a:spcPct val="100000"/>
              </a:lnSpc>
              <a:spcBef>
                <a:spcPts val="100"/>
              </a:spcBef>
            </a:pPr>
            <a:r>
              <a:rPr sz="1800" dirty="0">
                <a:solidFill>
                  <a:srgbClr val="003366"/>
                </a:solidFill>
                <a:latin typeface="微软雅黑" panose="020B0503020204020204" charset="-122"/>
                <a:cs typeface="微软雅黑" panose="020B0503020204020204" charset="-122"/>
              </a:rPr>
              <a:t>案例4</a:t>
            </a:r>
            <a:endParaRPr sz="1800">
              <a:latin typeface="微软雅黑" panose="020B0503020204020204" charset="-122"/>
              <a:cs typeface="微软雅黑" panose="020B0503020204020204" charset="-122"/>
            </a:endParaRPr>
          </a:p>
          <a:p>
            <a:pPr marL="12700" marR="5080">
              <a:lnSpc>
                <a:spcPct val="100000"/>
              </a:lnSpc>
            </a:pPr>
            <a:r>
              <a:rPr sz="1800" dirty="0">
                <a:solidFill>
                  <a:srgbClr val="003366"/>
                </a:solidFill>
                <a:latin typeface="微软雅黑" panose="020B0503020204020204" charset="-122"/>
                <a:cs typeface="微软雅黑" panose="020B0503020204020204" charset="-122"/>
              </a:rPr>
              <a:t>跨年资金退回且 项目已结束。 作为结余资金管 理，由财政部门 </a:t>
            </a:r>
            <a:r>
              <a:rPr sz="1800" spc="-5" dirty="0">
                <a:solidFill>
                  <a:srgbClr val="003366"/>
                </a:solidFill>
                <a:latin typeface="微软雅黑" panose="020B0503020204020204" charset="-122"/>
                <a:cs typeface="微软雅黑" panose="020B0503020204020204" charset="-122"/>
              </a:rPr>
              <a:t>收回。</a:t>
            </a:r>
            <a:endParaRPr sz="1800">
              <a:latin typeface="微软雅黑" panose="020B0503020204020204" charset="-122"/>
              <a:cs typeface="微软雅黑" panose="020B0503020204020204" charset="-122"/>
            </a:endParaRPr>
          </a:p>
        </p:txBody>
      </p:sp>
      <p:sp>
        <p:nvSpPr>
          <p:cNvPr id="20" name="object 20"/>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21" name="文本框 2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782572" y="2206571"/>
            <a:ext cx="8568690" cy="3515995"/>
          </a:xfrm>
          <a:prstGeom prst="rect">
            <a:avLst/>
          </a:prstGeom>
        </p:spPr>
        <p:txBody>
          <a:bodyPr vert="horz" wrap="square" lIns="0" tIns="76835" rIns="0" bIns="0" rtlCol="0">
            <a:spAutoFit/>
          </a:bodyPr>
          <a:lstStyle/>
          <a:p>
            <a:pPr marL="441325" algn="ctr">
              <a:lnSpc>
                <a:spcPct val="100000"/>
              </a:lnSpc>
              <a:spcBef>
                <a:spcPts val="605"/>
              </a:spcBef>
            </a:pPr>
            <a:r>
              <a:rPr sz="2400" dirty="0">
                <a:solidFill>
                  <a:srgbClr val="003366"/>
                </a:solidFill>
                <a:latin typeface="微软雅黑" panose="020B0503020204020204" charset="-122"/>
                <a:cs typeface="微软雅黑" panose="020B0503020204020204" charset="-122"/>
              </a:rPr>
              <a:t>注意</a:t>
            </a:r>
            <a:endParaRPr sz="2400">
              <a:latin typeface="微软雅黑" panose="020B0503020204020204" charset="-122"/>
              <a:cs typeface="微软雅黑" panose="020B0503020204020204" charset="-122"/>
            </a:endParaRPr>
          </a:p>
          <a:p>
            <a:pPr marL="12700" marR="218440" indent="0">
              <a:lnSpc>
                <a:spcPct val="100000"/>
              </a:lnSpc>
              <a:spcBef>
                <a:spcPts val="505"/>
              </a:spcBef>
              <a:buSzPct val="96000"/>
              <a:buFont typeface="Consolas" panose="020B0609020204030204"/>
              <a:buNone/>
              <a:tabLst>
                <a:tab pos="1022985" algn="l"/>
              </a:tabLst>
            </a:pPr>
            <a:r>
              <a:rPr lang="en-US" sz="2400" dirty="0">
                <a:solidFill>
                  <a:srgbClr val="003366"/>
                </a:solidFill>
                <a:latin typeface="宋体" panose="02010600030101010101" pitchFamily="2" charset="-122"/>
                <a:cs typeface="宋体" panose="02010600030101010101" pitchFamily="2" charset="-122"/>
              </a:rPr>
              <a:t>1.</a:t>
            </a:r>
            <a:r>
              <a:rPr sz="2400" dirty="0">
                <a:solidFill>
                  <a:srgbClr val="003366"/>
                </a:solidFill>
                <a:latin typeface="宋体" panose="02010600030101010101" pitchFamily="2" charset="-122"/>
                <a:cs typeface="宋体" panose="02010600030101010101" pitchFamily="2" charset="-122"/>
              </a:rPr>
              <a:t>财政专户管理资</a:t>
            </a:r>
            <a:r>
              <a:rPr sz="2400" spc="-15" dirty="0">
                <a:solidFill>
                  <a:srgbClr val="003366"/>
                </a:solidFill>
                <a:latin typeface="宋体" panose="02010600030101010101" pitchFamily="2" charset="-122"/>
                <a:cs typeface="宋体" panose="02010600030101010101" pitchFamily="2" charset="-122"/>
              </a:rPr>
              <a:t>金</a:t>
            </a:r>
            <a:r>
              <a:rPr sz="2400" dirty="0">
                <a:solidFill>
                  <a:srgbClr val="003366"/>
                </a:solidFill>
                <a:latin typeface="宋体" panose="02010600030101010101" pitchFamily="2" charset="-122"/>
                <a:cs typeface="宋体" panose="02010600030101010101" pitchFamily="2" charset="-122"/>
              </a:rPr>
              <a:t>可参照国库集中支付流程办理资金支付，积极创造条件直接支付到最终收款人。</a:t>
            </a:r>
            <a:endParaRPr sz="2400" dirty="0">
              <a:solidFill>
                <a:srgbClr val="003366"/>
              </a:solidFill>
              <a:latin typeface="宋体" panose="02010600030101010101" pitchFamily="2" charset="-122"/>
              <a:cs typeface="宋体" panose="02010600030101010101" pitchFamily="2" charset="-122"/>
            </a:endParaRPr>
          </a:p>
          <a:p>
            <a:pPr marL="12700" marR="218440" indent="0">
              <a:lnSpc>
                <a:spcPct val="100000"/>
              </a:lnSpc>
              <a:spcBef>
                <a:spcPts val="505"/>
              </a:spcBef>
              <a:buSzPct val="96000"/>
              <a:buFont typeface="Consolas" panose="020B0609020204030204"/>
              <a:buNone/>
              <a:tabLst>
                <a:tab pos="1022985" algn="l"/>
              </a:tabLst>
            </a:pPr>
            <a:r>
              <a:rPr lang="en-US" sz="2400" dirty="0">
                <a:solidFill>
                  <a:srgbClr val="003366"/>
                </a:solidFill>
                <a:latin typeface="宋体" panose="02010600030101010101" pitchFamily="2" charset="-122"/>
                <a:cs typeface="宋体" panose="02010600030101010101" pitchFamily="2" charset="-122"/>
              </a:rPr>
              <a:t>2.</a:t>
            </a:r>
            <a:r>
              <a:rPr sz="2400" dirty="0">
                <a:solidFill>
                  <a:srgbClr val="003366"/>
                </a:solidFill>
                <a:latin typeface="宋体" panose="02010600030101010101" pitchFamily="2" charset="-122"/>
                <a:cs typeface="宋体" panose="02010600030101010101" pitchFamily="2" charset="-122"/>
              </a:rPr>
              <a:t>项</a:t>
            </a:r>
            <a:r>
              <a:rPr sz="2400" spc="-5" dirty="0">
                <a:solidFill>
                  <a:srgbClr val="003366"/>
                </a:solidFill>
                <a:latin typeface="宋体" panose="02010600030101010101" pitchFamily="2" charset="-122"/>
                <a:cs typeface="宋体" panose="02010600030101010101" pitchFamily="2" charset="-122"/>
              </a:rPr>
              <a:t>目</a:t>
            </a:r>
            <a:r>
              <a:rPr sz="2400" dirty="0">
                <a:solidFill>
                  <a:srgbClr val="003366"/>
                </a:solidFill>
                <a:latin typeface="宋体" panose="02010600030101010101" pitchFamily="2" charset="-122"/>
                <a:cs typeface="宋体" panose="02010600030101010101" pitchFamily="2" charset="-122"/>
              </a:rPr>
              <a:t>最后一笔资金支付完成后，对项目标</a:t>
            </a:r>
            <a:r>
              <a:rPr sz="2400" spc="-40" dirty="0">
                <a:solidFill>
                  <a:srgbClr val="003366"/>
                </a:solidFill>
                <a:latin typeface="宋体" panose="02010600030101010101" pitchFamily="2" charset="-122"/>
                <a:cs typeface="宋体" panose="02010600030101010101" pitchFamily="2" charset="-122"/>
              </a:rPr>
              <a:t>记</a:t>
            </a:r>
            <a:r>
              <a:rPr sz="2400" spc="-5"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终</a:t>
            </a:r>
            <a:r>
              <a:rPr sz="2400" spc="-5" dirty="0">
                <a:solidFill>
                  <a:srgbClr val="003366"/>
                </a:solidFill>
                <a:latin typeface="宋体" panose="02010600030101010101" pitchFamily="2" charset="-122"/>
                <a:cs typeface="宋体" panose="02010600030101010101" pitchFamily="2" charset="-122"/>
              </a:rPr>
              <a:t>止</a:t>
            </a:r>
            <a:r>
              <a:rPr sz="2400" spc="-5"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标识</a:t>
            </a:r>
            <a:r>
              <a:rPr lang="zh-CN" sz="2400" dirty="0">
                <a:solidFill>
                  <a:srgbClr val="003366"/>
                </a:solidFill>
                <a:latin typeface="宋体" panose="02010600030101010101" pitchFamily="2" charset="-122"/>
                <a:cs typeface="宋体" panose="02010600030101010101" pitchFamily="2" charset="-122"/>
              </a:rPr>
              <a:t>。</a:t>
            </a:r>
            <a:r>
              <a:rPr sz="2400" dirty="0">
                <a:solidFill>
                  <a:srgbClr val="003366"/>
                </a:solidFill>
                <a:latin typeface="宋体" panose="02010600030101010101" pitchFamily="2" charset="-122"/>
                <a:cs typeface="宋体" panose="02010600030101010101" pitchFamily="2" charset="-122"/>
              </a:rPr>
              <a:t>项目尚未结束，但本年度安排的预算不再使用的，单位应在最 后一笔资金支付完成后，对剩余的预算指标标</a:t>
            </a:r>
            <a:r>
              <a:rPr sz="2400" spc="-45" dirty="0">
                <a:solidFill>
                  <a:srgbClr val="003366"/>
                </a:solidFill>
                <a:latin typeface="宋体" panose="02010600030101010101" pitchFamily="2" charset="-122"/>
                <a:cs typeface="宋体" panose="02010600030101010101" pitchFamily="2" charset="-122"/>
              </a:rPr>
              <a:t>记</a:t>
            </a:r>
            <a:r>
              <a:rPr sz="2400"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结束</a:t>
            </a:r>
            <a:r>
              <a:rPr sz="2400"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标识。</a:t>
            </a:r>
            <a:endParaRPr sz="2400" dirty="0">
              <a:solidFill>
                <a:srgbClr val="003366"/>
              </a:solidFill>
              <a:latin typeface="宋体" panose="02010600030101010101" pitchFamily="2" charset="-122"/>
              <a:cs typeface="宋体" panose="02010600030101010101" pitchFamily="2" charset="-122"/>
            </a:endParaRPr>
          </a:p>
          <a:p>
            <a:pPr marL="12700" marR="5080">
              <a:lnSpc>
                <a:spcPts val="2710"/>
              </a:lnSpc>
              <a:spcBef>
                <a:spcPts val="400"/>
              </a:spcBef>
            </a:pPr>
            <a:r>
              <a:rPr lang="en-US" sz="2400" dirty="0">
                <a:solidFill>
                  <a:srgbClr val="003366"/>
                </a:solidFill>
                <a:latin typeface="宋体" panose="02010600030101010101" pitchFamily="2" charset="-122"/>
                <a:cs typeface="宋体" panose="02010600030101010101" pitchFamily="2" charset="-122"/>
              </a:rPr>
              <a:t>3.</a:t>
            </a:r>
            <a:r>
              <a:rPr sz="2400" dirty="0">
                <a:solidFill>
                  <a:srgbClr val="003366"/>
                </a:solidFill>
                <a:latin typeface="宋体" panose="02010600030101010101" pitchFamily="2" charset="-122"/>
                <a:cs typeface="宋体" panose="02010600030101010101" pitchFamily="2" charset="-122"/>
              </a:rPr>
              <a:t>债券支持的项目，项目实施单位为非预算单位时，项目主管部门应按照国库集中支付制度有关规定和合同约定支付财政 资金，不得将项目资金一次性全部拨付给项目实施单位。</a:t>
            </a:r>
            <a:endParaRPr sz="2400">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873376" y="2633852"/>
            <a:ext cx="8624570" cy="2223135"/>
          </a:xfrm>
          <a:prstGeom prst="rect">
            <a:avLst/>
          </a:prstGeom>
        </p:spPr>
        <p:txBody>
          <a:bodyPr vert="horz" wrap="square" lIns="0" tIns="12065" rIns="0" bIns="0" rtlCol="0">
            <a:spAutoFit/>
          </a:bodyPr>
          <a:lstStyle/>
          <a:p>
            <a:pPr marL="607060">
              <a:lnSpc>
                <a:spcPct val="100000"/>
              </a:lnSpc>
              <a:spcBef>
                <a:spcPts val="95"/>
              </a:spcBef>
            </a:pPr>
            <a:r>
              <a:rPr lang="zh-CN" sz="2800" b="1" spc="-5" dirty="0">
                <a:solidFill>
                  <a:srgbClr val="003366"/>
                </a:solidFill>
                <a:latin typeface="微软雅黑" panose="020B0503020204020204" charset="-122"/>
                <a:cs typeface="微软雅黑" panose="020B0503020204020204" charset="-122"/>
              </a:rPr>
              <a:t>（六）</a:t>
            </a:r>
            <a:r>
              <a:rPr sz="2800" b="1" spc="-5" dirty="0">
                <a:solidFill>
                  <a:srgbClr val="003366"/>
                </a:solidFill>
                <a:latin typeface="微软雅黑" panose="020B0503020204020204" charset="-122"/>
                <a:cs typeface="微软雅黑" panose="020B0503020204020204" charset="-122"/>
              </a:rPr>
              <a:t>资金清</a:t>
            </a:r>
            <a:r>
              <a:rPr sz="2800" b="1" spc="-15" dirty="0">
                <a:solidFill>
                  <a:srgbClr val="003366"/>
                </a:solidFill>
                <a:latin typeface="微软雅黑" panose="020B0503020204020204" charset="-122"/>
                <a:cs typeface="微软雅黑" panose="020B0503020204020204" charset="-122"/>
              </a:rPr>
              <a:t>算</a:t>
            </a:r>
            <a:r>
              <a:rPr sz="2800" b="1" spc="-5" dirty="0">
                <a:solidFill>
                  <a:srgbClr val="003366"/>
                </a:solidFill>
                <a:latin typeface="微软雅黑" panose="020B0503020204020204" charset="-122"/>
                <a:cs typeface="微软雅黑" panose="020B0503020204020204" charset="-122"/>
              </a:rPr>
              <a:t>——</a:t>
            </a:r>
            <a:r>
              <a:rPr sz="2400" dirty="0">
                <a:solidFill>
                  <a:srgbClr val="003366"/>
                </a:solidFill>
                <a:latin typeface="微软雅黑" panose="020B0503020204020204" charset="-122"/>
                <a:cs typeface="微软雅黑" panose="020B0503020204020204" charset="-122"/>
              </a:rPr>
              <a:t>按照当天实际支付进行清算</a:t>
            </a:r>
            <a:endParaRPr sz="2400">
              <a:latin typeface="微软雅黑" panose="020B0503020204020204" charset="-122"/>
              <a:cs typeface="微软雅黑" panose="020B0503020204020204" charset="-122"/>
            </a:endParaRPr>
          </a:p>
          <a:p>
            <a:pPr>
              <a:lnSpc>
                <a:spcPct val="100000"/>
              </a:lnSpc>
              <a:spcBef>
                <a:spcPts val="40"/>
              </a:spcBef>
            </a:pPr>
            <a:endParaRPr sz="4250">
              <a:latin typeface="Times New Roman" panose="02020603050405020304"/>
              <a:cs typeface="Times New Roman" panose="02020603050405020304"/>
            </a:endParaRPr>
          </a:p>
          <a:p>
            <a:pPr marL="686435">
              <a:lnSpc>
                <a:spcPct val="100000"/>
              </a:lnSpc>
            </a:pPr>
            <a:r>
              <a:rPr sz="2400" dirty="0">
                <a:solidFill>
                  <a:srgbClr val="003366"/>
                </a:solidFill>
                <a:latin typeface="宋体" panose="02010600030101010101" pitchFamily="2" charset="-122"/>
                <a:cs typeface="宋体" panose="02010600030101010101" pitchFamily="2" charset="-122"/>
              </a:rPr>
              <a:t>保留用款计划的地区，财政部门可根据批复的用款计划生成</a:t>
            </a:r>
            <a:endParaRPr sz="2400">
              <a:latin typeface="宋体" panose="02010600030101010101" pitchFamily="2" charset="-122"/>
              <a:cs typeface="宋体" panose="02010600030101010101" pitchFamily="2" charset="-122"/>
            </a:endParaRPr>
          </a:p>
          <a:p>
            <a:pPr marL="12700" marR="68580">
              <a:lnSpc>
                <a:spcPts val="2750"/>
              </a:lnSpc>
              <a:spcBef>
                <a:spcPts val="365"/>
              </a:spcBef>
            </a:pPr>
            <a:r>
              <a:rPr sz="2400" dirty="0">
                <a:solidFill>
                  <a:srgbClr val="003366"/>
                </a:solidFill>
                <a:latin typeface="宋体" panose="02010600030101010101" pitchFamily="2" charset="-122"/>
                <a:cs typeface="宋体" panose="02010600030101010101" pitchFamily="2" charset="-122"/>
              </a:rPr>
              <a:t>《财政支付汇总清算额度通知</a:t>
            </a:r>
            <a:r>
              <a:rPr sz="2400" spc="5" dirty="0">
                <a:solidFill>
                  <a:srgbClr val="003366"/>
                </a:solidFill>
                <a:latin typeface="宋体" panose="02010600030101010101" pitchFamily="2" charset="-122"/>
                <a:cs typeface="宋体" panose="02010600030101010101" pitchFamily="2" charset="-122"/>
              </a:rPr>
              <a:t>单</a:t>
            </a:r>
            <a:r>
              <a:rPr sz="2400" dirty="0">
                <a:solidFill>
                  <a:srgbClr val="003366"/>
                </a:solidFill>
                <a:latin typeface="宋体" panose="02010600030101010101" pitchFamily="2" charset="-122"/>
                <a:cs typeface="宋体" panose="02010600030101010101" pitchFamily="2" charset="-122"/>
              </a:rPr>
              <a:t>》</a:t>
            </a:r>
            <a:r>
              <a:rPr lang="zh-CN" sz="2400" dirty="0">
                <a:solidFill>
                  <a:srgbClr val="FF0000"/>
                </a:solidFill>
                <a:latin typeface="宋体" panose="02010600030101010101" pitchFamily="2" charset="-122"/>
                <a:cs typeface="宋体" panose="02010600030101010101" pitchFamily="2" charset="-122"/>
              </a:rPr>
              <a:t>（我省：根据支付凭证回单生成汇总额度通知单发送人行）</a:t>
            </a:r>
            <a:r>
              <a:rPr sz="2400" dirty="0">
                <a:solidFill>
                  <a:srgbClr val="003366"/>
                </a:solidFill>
                <a:latin typeface="宋体" panose="02010600030101010101" pitchFamily="2" charset="-122"/>
                <a:cs typeface="宋体" panose="02010600030101010101" pitchFamily="2" charset="-122"/>
              </a:rPr>
              <a:t>，通过一体化系统发送人民银 </a:t>
            </a:r>
            <a:r>
              <a:rPr sz="2400" spc="-5" dirty="0">
                <a:solidFill>
                  <a:srgbClr val="003366"/>
                </a:solidFill>
                <a:latin typeface="宋体" panose="02010600030101010101" pitchFamily="2" charset="-122"/>
                <a:cs typeface="宋体" panose="02010600030101010101" pitchFamily="2" charset="-122"/>
              </a:rPr>
              <a:t>行。</a:t>
            </a:r>
            <a:endParaRPr sz="2400">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424939" y="2381250"/>
            <a:ext cx="9456419" cy="327787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424939" y="2381250"/>
            <a:ext cx="9456420" cy="3277870"/>
          </a:xfrm>
          <a:custGeom>
            <a:avLst/>
            <a:gdLst/>
            <a:ahLst/>
            <a:cxnLst/>
            <a:rect l="l" t="t" r="r" b="b"/>
            <a:pathLst>
              <a:path w="9456420" h="3277870">
                <a:moveTo>
                  <a:pt x="546354" y="0"/>
                </a:moveTo>
                <a:lnTo>
                  <a:pt x="9456419" y="0"/>
                </a:lnTo>
                <a:lnTo>
                  <a:pt x="9456419" y="2731516"/>
                </a:lnTo>
                <a:lnTo>
                  <a:pt x="9454414" y="2778658"/>
                </a:lnTo>
                <a:lnTo>
                  <a:pt x="9448507" y="2824687"/>
                </a:lnTo>
                <a:lnTo>
                  <a:pt x="9438863" y="2869438"/>
                </a:lnTo>
                <a:lnTo>
                  <a:pt x="9425645" y="2912748"/>
                </a:lnTo>
                <a:lnTo>
                  <a:pt x="9409018" y="2954451"/>
                </a:lnTo>
                <a:lnTo>
                  <a:pt x="9389145" y="2994385"/>
                </a:lnTo>
                <a:lnTo>
                  <a:pt x="9366191" y="3032385"/>
                </a:lnTo>
                <a:lnTo>
                  <a:pt x="9340319" y="3068288"/>
                </a:lnTo>
                <a:lnTo>
                  <a:pt x="9311694" y="3101928"/>
                </a:lnTo>
                <a:lnTo>
                  <a:pt x="9280478" y="3133144"/>
                </a:lnTo>
                <a:lnTo>
                  <a:pt x="9246838" y="3161769"/>
                </a:lnTo>
                <a:lnTo>
                  <a:pt x="9210935" y="3187641"/>
                </a:lnTo>
                <a:lnTo>
                  <a:pt x="9172935" y="3210595"/>
                </a:lnTo>
                <a:lnTo>
                  <a:pt x="9133001" y="3230468"/>
                </a:lnTo>
                <a:lnTo>
                  <a:pt x="9091298" y="3247095"/>
                </a:lnTo>
                <a:lnTo>
                  <a:pt x="9047988" y="3260313"/>
                </a:lnTo>
                <a:lnTo>
                  <a:pt x="9003237" y="3269957"/>
                </a:lnTo>
                <a:lnTo>
                  <a:pt x="8957208" y="3275864"/>
                </a:lnTo>
                <a:lnTo>
                  <a:pt x="8910066" y="3277870"/>
                </a:lnTo>
                <a:lnTo>
                  <a:pt x="0" y="3277870"/>
                </a:lnTo>
                <a:lnTo>
                  <a:pt x="0" y="546353"/>
                </a:lnTo>
                <a:lnTo>
                  <a:pt x="2005" y="499211"/>
                </a:lnTo>
                <a:lnTo>
                  <a:pt x="7912" y="453182"/>
                </a:lnTo>
                <a:lnTo>
                  <a:pt x="17556" y="408431"/>
                </a:lnTo>
                <a:lnTo>
                  <a:pt x="30774" y="365121"/>
                </a:lnTo>
                <a:lnTo>
                  <a:pt x="47401" y="323418"/>
                </a:lnTo>
                <a:lnTo>
                  <a:pt x="67274" y="283484"/>
                </a:lnTo>
                <a:lnTo>
                  <a:pt x="90228" y="245484"/>
                </a:lnTo>
                <a:lnTo>
                  <a:pt x="116100" y="209581"/>
                </a:lnTo>
                <a:lnTo>
                  <a:pt x="144725" y="175941"/>
                </a:lnTo>
                <a:lnTo>
                  <a:pt x="175941" y="144725"/>
                </a:lnTo>
                <a:lnTo>
                  <a:pt x="209581" y="116100"/>
                </a:lnTo>
                <a:lnTo>
                  <a:pt x="245484" y="90228"/>
                </a:lnTo>
                <a:lnTo>
                  <a:pt x="283484" y="67274"/>
                </a:lnTo>
                <a:lnTo>
                  <a:pt x="323418" y="47401"/>
                </a:lnTo>
                <a:lnTo>
                  <a:pt x="365121" y="30774"/>
                </a:lnTo>
                <a:lnTo>
                  <a:pt x="408431" y="17556"/>
                </a:lnTo>
                <a:lnTo>
                  <a:pt x="453182" y="7912"/>
                </a:lnTo>
                <a:lnTo>
                  <a:pt x="499211" y="2005"/>
                </a:lnTo>
                <a:lnTo>
                  <a:pt x="546354" y="0"/>
                </a:lnTo>
                <a:close/>
              </a:path>
            </a:pathLst>
          </a:custGeom>
          <a:ln w="9525">
            <a:solidFill>
              <a:srgbClr val="9FADBC"/>
            </a:solidFill>
          </a:ln>
        </p:spPr>
        <p:txBody>
          <a:bodyPr wrap="square" lIns="0" tIns="0" rIns="0" bIns="0" rtlCol="0"/>
          <a:lstStyle/>
          <a:p/>
        </p:txBody>
      </p:sp>
      <p:sp>
        <p:nvSpPr>
          <p:cNvPr id="6" name="object 6"/>
          <p:cNvSpPr/>
          <p:nvPr/>
        </p:nvSpPr>
        <p:spPr>
          <a:xfrm>
            <a:off x="1880616" y="1274063"/>
            <a:ext cx="827532"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2235707" y="1274063"/>
            <a:ext cx="2967227" cy="792479"/>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4730496" y="1274063"/>
            <a:ext cx="650748" cy="792479"/>
          </a:xfrm>
          <a:prstGeom prst="rect">
            <a:avLst/>
          </a:prstGeom>
          <a:blipFill>
            <a:blip r:embed="rId4" cstate="print"/>
            <a:stretch>
              <a:fillRect/>
            </a:stretch>
          </a:blipFill>
        </p:spPr>
        <p:txBody>
          <a:bodyPr wrap="square" lIns="0" tIns="0" rIns="0" bIns="0" rtlCol="0"/>
          <a:lstStyle/>
          <a:p/>
        </p:txBody>
      </p:sp>
      <p:sp>
        <p:nvSpPr>
          <p:cNvPr id="9" name="object 9"/>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11" name="object 11"/>
          <p:cNvSpPr txBox="1"/>
          <p:nvPr/>
        </p:nvSpPr>
        <p:spPr>
          <a:xfrm>
            <a:off x="9897364" y="6277553"/>
            <a:ext cx="473075"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0" name="object 10"/>
          <p:cNvSpPr txBox="1"/>
          <p:nvPr/>
        </p:nvSpPr>
        <p:spPr>
          <a:xfrm>
            <a:off x="2220848" y="2292066"/>
            <a:ext cx="7651115" cy="2563495"/>
          </a:xfrm>
          <a:prstGeom prst="rect">
            <a:avLst/>
          </a:prstGeom>
        </p:spPr>
        <p:txBody>
          <a:bodyPr vert="horz" wrap="square" lIns="0" tIns="259715" rIns="0" bIns="0" rtlCol="0">
            <a:spAutoFit/>
          </a:bodyPr>
          <a:lstStyle/>
          <a:p>
            <a:pPr marL="596265" algn="ctr">
              <a:lnSpc>
                <a:spcPct val="100000"/>
              </a:lnSpc>
              <a:spcBef>
                <a:spcPts val="2045"/>
              </a:spcBef>
            </a:pPr>
            <a:r>
              <a:rPr sz="2800" spc="-10" dirty="0">
                <a:solidFill>
                  <a:srgbClr val="003366"/>
                </a:solidFill>
                <a:latin typeface="微软雅黑" panose="020B0503020204020204" charset="-122"/>
                <a:cs typeface="微软雅黑" panose="020B0503020204020204" charset="-122"/>
              </a:rPr>
              <a:t>交互报文</a:t>
            </a:r>
            <a:endParaRPr sz="2800">
              <a:latin typeface="微软雅黑" panose="020B0503020204020204" charset="-122"/>
              <a:cs typeface="微软雅黑" panose="020B0503020204020204" charset="-122"/>
            </a:endParaRPr>
          </a:p>
          <a:p>
            <a:pPr marL="12700">
              <a:lnSpc>
                <a:spcPct val="100000"/>
              </a:lnSpc>
              <a:spcBef>
                <a:spcPts val="1400"/>
              </a:spcBef>
            </a:pPr>
            <a:r>
              <a:rPr sz="2000" dirty="0">
                <a:solidFill>
                  <a:srgbClr val="003366"/>
                </a:solidFill>
                <a:latin typeface="微软雅黑" panose="020B0503020204020204" charset="-122"/>
                <a:cs typeface="微软雅黑" panose="020B0503020204020204" charset="-122"/>
              </a:rPr>
              <a:t>财政与人民银行所有交</a:t>
            </a:r>
            <a:r>
              <a:rPr sz="2000" spc="-15" dirty="0">
                <a:solidFill>
                  <a:srgbClr val="003366"/>
                </a:solidFill>
                <a:latin typeface="微软雅黑" panose="020B0503020204020204" charset="-122"/>
                <a:cs typeface="微软雅黑" panose="020B0503020204020204" charset="-122"/>
              </a:rPr>
              <a:t>互</a:t>
            </a:r>
            <a:r>
              <a:rPr sz="2000" dirty="0">
                <a:solidFill>
                  <a:srgbClr val="003366"/>
                </a:solidFill>
                <a:latin typeface="微软雅黑" panose="020B0503020204020204" charset="-122"/>
                <a:cs typeface="微软雅黑" panose="020B0503020204020204" charset="-122"/>
              </a:rPr>
              <a:t>报文</a:t>
            </a:r>
            <a:r>
              <a:rPr sz="2000" spc="-15" dirty="0">
                <a:solidFill>
                  <a:srgbClr val="003366"/>
                </a:solidFill>
                <a:latin typeface="微软雅黑" panose="020B0503020204020204" charset="-122"/>
                <a:cs typeface="微软雅黑" panose="020B0503020204020204" charset="-122"/>
              </a:rPr>
              <a:t>不</a:t>
            </a:r>
            <a:r>
              <a:rPr sz="2000" spc="5" dirty="0">
                <a:solidFill>
                  <a:srgbClr val="003366"/>
                </a:solidFill>
                <a:latin typeface="微软雅黑" panose="020B0503020204020204" charset="-122"/>
                <a:cs typeface="微软雅黑" panose="020B0503020204020204" charset="-122"/>
              </a:rPr>
              <a:t>变</a:t>
            </a:r>
            <a:r>
              <a:rPr sz="2000" dirty="0">
                <a:solidFill>
                  <a:srgbClr val="003366"/>
                </a:solidFill>
                <a:latin typeface="微软雅黑" panose="020B0503020204020204" charset="-122"/>
                <a:cs typeface="微软雅黑" panose="020B0503020204020204" charset="-122"/>
              </a:rPr>
              <a:t>，</a:t>
            </a:r>
            <a:r>
              <a:rPr sz="2000" spc="-15" dirty="0">
                <a:solidFill>
                  <a:srgbClr val="003366"/>
                </a:solidFill>
                <a:latin typeface="微软雅黑" panose="020B0503020204020204" charset="-122"/>
                <a:cs typeface="微软雅黑" panose="020B0503020204020204" charset="-122"/>
              </a:rPr>
              <a:t>依</a:t>
            </a:r>
            <a:r>
              <a:rPr sz="2000" dirty="0">
                <a:solidFill>
                  <a:srgbClr val="003366"/>
                </a:solidFill>
                <a:latin typeface="微软雅黑" panose="020B0503020204020204" charset="-122"/>
                <a:cs typeface="微软雅黑" panose="020B0503020204020204" charset="-122"/>
              </a:rPr>
              <a:t>然区</a:t>
            </a:r>
            <a:r>
              <a:rPr sz="2000" spc="-15" dirty="0">
                <a:solidFill>
                  <a:srgbClr val="003366"/>
                </a:solidFill>
                <a:latin typeface="微软雅黑" panose="020B0503020204020204" charset="-122"/>
                <a:cs typeface="微软雅黑" panose="020B0503020204020204" charset="-122"/>
              </a:rPr>
              <a:t>分</a:t>
            </a:r>
            <a:r>
              <a:rPr sz="2000" dirty="0">
                <a:solidFill>
                  <a:srgbClr val="003366"/>
                </a:solidFill>
                <a:latin typeface="微软雅黑" panose="020B0503020204020204" charset="-122"/>
                <a:cs typeface="微软雅黑" panose="020B0503020204020204" charset="-122"/>
              </a:rPr>
              <a:t>直接</a:t>
            </a:r>
            <a:r>
              <a:rPr sz="2000" spc="-15" dirty="0">
                <a:solidFill>
                  <a:srgbClr val="003366"/>
                </a:solidFill>
                <a:latin typeface="微软雅黑" panose="020B0503020204020204" charset="-122"/>
                <a:cs typeface="微软雅黑" panose="020B0503020204020204" charset="-122"/>
              </a:rPr>
              <a:t>支</a:t>
            </a:r>
            <a:r>
              <a:rPr sz="2000" dirty="0">
                <a:solidFill>
                  <a:srgbClr val="003366"/>
                </a:solidFill>
                <a:latin typeface="微软雅黑" panose="020B0503020204020204" charset="-122"/>
                <a:cs typeface="微软雅黑" panose="020B0503020204020204" charset="-122"/>
              </a:rPr>
              <a:t>付和</a:t>
            </a:r>
            <a:r>
              <a:rPr sz="2000" spc="-15" dirty="0">
                <a:solidFill>
                  <a:srgbClr val="003366"/>
                </a:solidFill>
                <a:latin typeface="微软雅黑" panose="020B0503020204020204" charset="-122"/>
                <a:cs typeface="微软雅黑" panose="020B0503020204020204" charset="-122"/>
              </a:rPr>
              <a:t>授</a:t>
            </a:r>
            <a:r>
              <a:rPr sz="2000" dirty="0">
                <a:solidFill>
                  <a:srgbClr val="003366"/>
                </a:solidFill>
                <a:latin typeface="微软雅黑" panose="020B0503020204020204" charset="-122"/>
                <a:cs typeface="微软雅黑" panose="020B0503020204020204" charset="-122"/>
              </a:rPr>
              <a:t>权支</a:t>
            </a:r>
            <a:r>
              <a:rPr sz="2000" spc="-10" dirty="0">
                <a:solidFill>
                  <a:srgbClr val="003366"/>
                </a:solidFill>
                <a:latin typeface="微软雅黑" panose="020B0503020204020204" charset="-122"/>
                <a:cs typeface="微软雅黑" panose="020B0503020204020204" charset="-122"/>
              </a:rPr>
              <a:t>付</a:t>
            </a:r>
            <a:r>
              <a:rPr sz="2000" dirty="0">
                <a:solidFill>
                  <a:srgbClr val="003366"/>
                </a:solidFill>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a:p>
            <a:pPr marL="12700">
              <a:lnSpc>
                <a:spcPct val="100000"/>
              </a:lnSpc>
              <a:spcBef>
                <a:spcPts val="1205"/>
              </a:spcBef>
            </a:pPr>
            <a:r>
              <a:rPr sz="2000" dirty="0">
                <a:solidFill>
                  <a:srgbClr val="003366"/>
                </a:solidFill>
                <a:latin typeface="微软雅黑" panose="020B0503020204020204" charset="-122"/>
                <a:cs typeface="微软雅黑" panose="020B0503020204020204" charset="-122"/>
              </a:rPr>
              <a:t>从财政零余额账户支付</a:t>
            </a:r>
            <a:r>
              <a:rPr sz="2000" spc="-10" dirty="0">
                <a:solidFill>
                  <a:srgbClr val="003366"/>
                </a:solidFill>
                <a:latin typeface="微软雅黑" panose="020B0503020204020204" charset="-122"/>
                <a:cs typeface="微软雅黑" panose="020B0503020204020204" charset="-122"/>
              </a:rPr>
              <a:t>的</a:t>
            </a:r>
            <a:r>
              <a:rPr sz="2000" dirty="0">
                <a:solidFill>
                  <a:srgbClr val="003366"/>
                </a:solidFill>
                <a:latin typeface="微软雅黑" panose="020B0503020204020204" charset="-122"/>
                <a:cs typeface="微软雅黑" panose="020B0503020204020204" charset="-122"/>
              </a:rPr>
              <a:t>，</a:t>
            </a:r>
            <a:r>
              <a:rPr sz="2000" spc="5" dirty="0">
                <a:solidFill>
                  <a:srgbClr val="003366"/>
                </a:solidFill>
                <a:latin typeface="微软雅黑" panose="020B0503020204020204" charset="-122"/>
                <a:cs typeface="微软雅黑" panose="020B0503020204020204" charset="-122"/>
              </a:rPr>
              <a:t>视</a:t>
            </a:r>
            <a:r>
              <a:rPr sz="2000" spc="-15" dirty="0">
                <a:solidFill>
                  <a:srgbClr val="003366"/>
                </a:solidFill>
                <a:latin typeface="微软雅黑" panose="020B0503020204020204" charset="-122"/>
                <a:cs typeface="微软雅黑" panose="020B0503020204020204" charset="-122"/>
              </a:rPr>
              <a:t>为</a:t>
            </a:r>
            <a:r>
              <a:rPr sz="2000" spc="5" dirty="0">
                <a:solidFill>
                  <a:srgbClr val="003366"/>
                </a:solidFill>
                <a:latin typeface="微软雅黑" panose="020B0503020204020204" charset="-122"/>
                <a:cs typeface="微软雅黑" panose="020B0503020204020204" charset="-122"/>
              </a:rPr>
              <a:t>直接</a:t>
            </a:r>
            <a:r>
              <a:rPr sz="2000" spc="-20" dirty="0">
                <a:solidFill>
                  <a:srgbClr val="003366"/>
                </a:solidFill>
                <a:latin typeface="微软雅黑" panose="020B0503020204020204" charset="-122"/>
                <a:cs typeface="微软雅黑" panose="020B0503020204020204" charset="-122"/>
              </a:rPr>
              <a:t>支</a:t>
            </a:r>
            <a:r>
              <a:rPr sz="2000" dirty="0">
                <a:solidFill>
                  <a:srgbClr val="003366"/>
                </a:solidFill>
                <a:latin typeface="微软雅黑" panose="020B0503020204020204" charset="-122"/>
                <a:cs typeface="微软雅黑" panose="020B0503020204020204" charset="-122"/>
              </a:rPr>
              <a:t>付</a:t>
            </a:r>
            <a:r>
              <a:rPr sz="2000" spc="5" dirty="0">
                <a:solidFill>
                  <a:srgbClr val="003366"/>
                </a:solidFill>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a:p>
            <a:pPr marL="12700">
              <a:lnSpc>
                <a:spcPct val="100000"/>
              </a:lnSpc>
              <a:spcBef>
                <a:spcPts val="1200"/>
              </a:spcBef>
            </a:pPr>
            <a:r>
              <a:rPr sz="2000" dirty="0">
                <a:solidFill>
                  <a:srgbClr val="003366"/>
                </a:solidFill>
                <a:latin typeface="微软雅黑" panose="020B0503020204020204" charset="-122"/>
                <a:cs typeface="微软雅黑" panose="020B0503020204020204" charset="-122"/>
              </a:rPr>
              <a:t>从单位零余额账户支付</a:t>
            </a:r>
            <a:r>
              <a:rPr sz="2000" spc="-10" dirty="0">
                <a:solidFill>
                  <a:srgbClr val="003366"/>
                </a:solidFill>
                <a:latin typeface="微软雅黑" panose="020B0503020204020204" charset="-122"/>
                <a:cs typeface="微软雅黑" panose="020B0503020204020204" charset="-122"/>
              </a:rPr>
              <a:t>的</a:t>
            </a:r>
            <a:r>
              <a:rPr sz="2000" dirty="0">
                <a:solidFill>
                  <a:srgbClr val="003366"/>
                </a:solidFill>
                <a:latin typeface="微软雅黑" panose="020B0503020204020204" charset="-122"/>
                <a:cs typeface="微软雅黑" panose="020B0503020204020204" charset="-122"/>
              </a:rPr>
              <a:t>，视</a:t>
            </a:r>
            <a:r>
              <a:rPr sz="2000" spc="-15" dirty="0">
                <a:solidFill>
                  <a:srgbClr val="003366"/>
                </a:solidFill>
                <a:latin typeface="微软雅黑" panose="020B0503020204020204" charset="-122"/>
                <a:cs typeface="微软雅黑" panose="020B0503020204020204" charset="-122"/>
              </a:rPr>
              <a:t>为</a:t>
            </a:r>
            <a:r>
              <a:rPr sz="2000" dirty="0">
                <a:solidFill>
                  <a:srgbClr val="003366"/>
                </a:solidFill>
                <a:latin typeface="微软雅黑" panose="020B0503020204020204" charset="-122"/>
                <a:cs typeface="微软雅黑" panose="020B0503020204020204" charset="-122"/>
              </a:rPr>
              <a:t>授权</a:t>
            </a:r>
            <a:r>
              <a:rPr sz="2000" spc="-15" dirty="0">
                <a:solidFill>
                  <a:srgbClr val="003366"/>
                </a:solidFill>
                <a:latin typeface="微软雅黑" panose="020B0503020204020204" charset="-122"/>
                <a:cs typeface="微软雅黑" panose="020B0503020204020204" charset="-122"/>
              </a:rPr>
              <a:t>支</a:t>
            </a:r>
            <a:r>
              <a:rPr sz="2000" dirty="0">
                <a:solidFill>
                  <a:srgbClr val="003366"/>
                </a:solidFill>
                <a:latin typeface="微软雅黑" panose="020B0503020204020204" charset="-122"/>
                <a:cs typeface="微软雅黑" panose="020B0503020204020204" charset="-122"/>
              </a:rPr>
              <a:t>付。</a:t>
            </a:r>
            <a:endParaRPr sz="2000">
              <a:latin typeface="微软雅黑" panose="020B0503020204020204" charset="-122"/>
              <a:cs typeface="微软雅黑" panose="020B0503020204020204" charset="-122"/>
            </a:endParaRPr>
          </a:p>
          <a:p>
            <a:pPr marL="12700">
              <a:lnSpc>
                <a:spcPct val="100000"/>
              </a:lnSpc>
              <a:spcBef>
                <a:spcPts val="1200"/>
              </a:spcBef>
            </a:pPr>
            <a:endParaRPr sz="2000">
              <a:latin typeface="微软雅黑" panose="020B0503020204020204" charset="-122"/>
              <a:cs typeface="微软雅黑" panose="020B0503020204020204" charset="-122"/>
            </a:endParaRPr>
          </a:p>
        </p:txBody>
      </p:sp>
      <p:sp>
        <p:nvSpPr>
          <p:cNvPr id="12" name="文本框 11"/>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79370" y="2575560"/>
            <a:ext cx="6968490" cy="800100"/>
          </a:xfrm>
        </p:spPr>
        <p:txBody>
          <a:bodyPr wrap="square"/>
          <a:p>
            <a:r>
              <a:rPr lang="zh-CN" sz="2800" b="1" kern="1200" spc="-5" dirty="0">
                <a:solidFill>
                  <a:srgbClr val="003366"/>
                </a:solidFill>
                <a:ea typeface="+mn-ea"/>
              </a:rPr>
              <a:t>（七）</a:t>
            </a:r>
            <a:r>
              <a:rPr lang="zh-CN" sz="2800" b="1" kern="1200" spc="-5" dirty="0">
                <a:solidFill>
                  <a:srgbClr val="003366"/>
                </a:solidFill>
                <a:ea typeface="+mn-ea"/>
                <a:sym typeface="+mn-ea"/>
              </a:rPr>
              <a:t>预算</a:t>
            </a:r>
            <a:r>
              <a:rPr lang="zh-CN" sz="2800" b="1" kern="1200" spc="-5" dirty="0">
                <a:solidFill>
                  <a:srgbClr val="003366"/>
                </a:solidFill>
                <a:ea typeface="+mn-ea"/>
              </a:rPr>
              <a:t>执行动态监控</a:t>
            </a:r>
            <a:r>
              <a:rPr lang="en-US" altLang="zh-CN" sz="2800" b="1" kern="1200" spc="-5" dirty="0">
                <a:solidFill>
                  <a:srgbClr val="003366"/>
                </a:solidFill>
                <a:ea typeface="+mn-ea"/>
              </a:rPr>
              <a:t>——</a:t>
            </a:r>
            <a:r>
              <a:rPr sz="2400" kern="1200" dirty="0">
                <a:solidFill>
                  <a:srgbClr val="003366"/>
                </a:solidFill>
                <a:latin typeface="宋体" panose="02010600030101010101" pitchFamily="2" charset="-122"/>
                <a:ea typeface="+mn-ea"/>
                <a:cs typeface="宋体" panose="02010600030101010101" pitchFamily="2" charset="-122"/>
              </a:rPr>
              <a:t>与自动校验规则相辅相成</a:t>
            </a:r>
            <a:endParaRPr sz="2400" kern="1200" dirty="0">
              <a:solidFill>
                <a:srgbClr val="003366"/>
              </a:solidFill>
              <a:latin typeface="宋体" panose="02010600030101010101" pitchFamily="2" charset="-122"/>
              <a:ea typeface="+mn-ea"/>
              <a:cs typeface="宋体" panose="02010600030101010101" pitchFamily="2" charset="-122"/>
            </a:endParaRPr>
          </a:p>
        </p:txBody>
      </p:sp>
      <p:sp>
        <p:nvSpPr>
          <p:cNvPr id="3" name="副标题 2"/>
          <p:cNvSpPr>
            <a:spLocks noGrp="1"/>
          </p:cNvSpPr>
          <p:nvPr>
            <p:ph type="subTitle" idx="4"/>
          </p:nvPr>
        </p:nvSpPr>
        <p:spPr>
          <a:xfrm>
            <a:off x="1828800" y="3840480"/>
            <a:ext cx="8534400" cy="2215515"/>
          </a:xfrm>
        </p:spPr>
        <p:txBody>
          <a:bodyPr/>
          <a:p>
            <a:r>
              <a:rPr sz="2400" kern="1200" dirty="0">
                <a:solidFill>
                  <a:srgbClr val="003366"/>
                </a:solidFill>
                <a:latin typeface="宋体" panose="02010600030101010101" pitchFamily="2" charset="-122"/>
                <a:cs typeface="宋体" panose="02010600030101010101" pitchFamily="2" charset="-122"/>
              </a:rPr>
              <a:t>动态监控规则由各级财政部门自行设定</a:t>
            </a:r>
            <a:endParaRPr sz="2400" kern="1200" dirty="0">
              <a:solidFill>
                <a:srgbClr val="003366"/>
              </a:solidFill>
              <a:latin typeface="宋体" panose="02010600030101010101" pitchFamily="2" charset="-122"/>
              <a:cs typeface="宋体" panose="02010600030101010101" pitchFamily="2" charset="-122"/>
            </a:endParaRPr>
          </a:p>
          <a:p>
            <a:endParaRPr sz="2400" kern="1200" dirty="0">
              <a:solidFill>
                <a:srgbClr val="003366"/>
              </a:solidFill>
              <a:latin typeface="宋体" panose="02010600030101010101" pitchFamily="2" charset="-122"/>
              <a:cs typeface="宋体" panose="02010600030101010101" pitchFamily="2" charset="-122"/>
            </a:endParaRPr>
          </a:p>
          <a:p>
            <a:r>
              <a:rPr sz="2400" kern="1200" dirty="0">
                <a:solidFill>
                  <a:srgbClr val="003366"/>
                </a:solidFill>
                <a:latin typeface="宋体" panose="02010600030101010101" pitchFamily="2" charset="-122"/>
                <a:cs typeface="宋体" panose="02010600030101010101" pitchFamily="2" charset="-122"/>
              </a:rPr>
              <a:t>动态监控规则与自动检验规则要有区分度，并各有侧重点</a:t>
            </a:r>
            <a:endParaRPr sz="2400" kern="1200" dirty="0">
              <a:solidFill>
                <a:srgbClr val="003366"/>
              </a:solidFill>
              <a:latin typeface="宋体" panose="02010600030101010101" pitchFamily="2" charset="-122"/>
              <a:cs typeface="宋体" panose="02010600030101010101" pitchFamily="2" charset="-122"/>
            </a:endParaRPr>
          </a:p>
          <a:p>
            <a:endParaRPr sz="2400" kern="1200" dirty="0">
              <a:solidFill>
                <a:srgbClr val="003366"/>
              </a:solidFill>
              <a:latin typeface="宋体" panose="02010600030101010101" pitchFamily="2" charset="-122"/>
              <a:cs typeface="宋体" panose="02010600030101010101" pitchFamily="2" charset="-122"/>
            </a:endParaRPr>
          </a:p>
          <a:p>
            <a:r>
              <a:rPr sz="2400" kern="1200" dirty="0">
                <a:solidFill>
                  <a:srgbClr val="003366"/>
                </a:solidFill>
                <a:latin typeface="宋体" panose="02010600030101010101" pitchFamily="2" charset="-122"/>
                <a:cs typeface="宋体" panose="02010600030101010101" pitchFamily="2" charset="-122"/>
              </a:rPr>
              <a:t>动态监控规则重在事中和事后的监控，校验规则重在对支付申请审核</a:t>
            </a:r>
            <a:endParaRPr sz="2400" kern="1200" dirty="0">
              <a:solidFill>
                <a:srgbClr val="003366"/>
              </a:solidFill>
              <a:latin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982980" y="2159635"/>
            <a:ext cx="9969500" cy="4221480"/>
          </a:xfrm>
          <a:prstGeom prst="rect">
            <a:avLst/>
          </a:prstGeom>
        </p:spPr>
        <p:txBody>
          <a:bodyPr vert="horz" wrap="square" lIns="0" tIns="12065" rIns="0" bIns="0" rtlCol="0">
            <a:spAutoFit/>
          </a:bodyPr>
          <a:lstStyle/>
          <a:p>
            <a:pPr marL="996950">
              <a:lnSpc>
                <a:spcPct val="100000"/>
              </a:lnSpc>
              <a:spcBef>
                <a:spcPts val="95"/>
              </a:spcBef>
            </a:pPr>
            <a:r>
              <a:rPr lang="en-US" altLang="zh-CN" sz="2800" spc="-10" dirty="0">
                <a:solidFill>
                  <a:srgbClr val="003366"/>
                </a:solidFill>
                <a:latin typeface="微软雅黑" panose="020B0503020204020204" charset="-122"/>
                <a:cs typeface="微软雅黑" panose="020B0503020204020204" charset="-122"/>
              </a:rPr>
              <a:t>                            </a:t>
            </a:r>
            <a:r>
              <a:rPr lang="zh-CN" sz="2800" spc="-10" dirty="0">
                <a:solidFill>
                  <a:srgbClr val="003366"/>
                </a:solidFill>
                <a:latin typeface="微软雅黑" panose="020B0503020204020204" charset="-122"/>
                <a:cs typeface="微软雅黑" panose="020B0503020204020204" charset="-122"/>
              </a:rPr>
              <a:t>总    结</a:t>
            </a:r>
            <a:endParaRPr lang="zh-CN" sz="2800" spc="-10" dirty="0">
              <a:solidFill>
                <a:srgbClr val="003366"/>
              </a:solidFill>
              <a:latin typeface="微软雅黑" panose="020B0503020204020204" charset="-122"/>
              <a:cs typeface="微软雅黑" panose="020B0503020204020204" charset="-122"/>
            </a:endParaRPr>
          </a:p>
          <a:p>
            <a:pPr marL="723900">
              <a:lnSpc>
                <a:spcPct val="100000"/>
              </a:lnSpc>
              <a:spcBef>
                <a:spcPts val="2100"/>
              </a:spcBef>
            </a:pPr>
            <a:r>
              <a:rPr lang="en-US" sz="2400" spc="-5" dirty="0">
                <a:solidFill>
                  <a:srgbClr val="003366"/>
                </a:solidFill>
                <a:latin typeface="楷体" panose="02010609060101010101" charset="-122"/>
                <a:cs typeface="楷体" panose="02010609060101010101" charset="-122"/>
              </a:rPr>
              <a:t>1</a:t>
            </a:r>
            <a:r>
              <a:rPr lang="zh-CN" altLang="en-US" sz="2400" spc="-5" dirty="0">
                <a:solidFill>
                  <a:srgbClr val="003366"/>
                </a:solidFill>
                <a:latin typeface="楷体" panose="02010609060101010101" charset="-122"/>
                <a:cs typeface="楷体" panose="02010609060101010101" charset="-122"/>
              </a:rPr>
              <a:t>、不再区分直接支付和授权支付</a:t>
            </a:r>
            <a:endParaRPr lang="zh-CN" altLang="en-US" sz="2400" spc="-5" dirty="0">
              <a:solidFill>
                <a:srgbClr val="003366"/>
              </a:solidFill>
              <a:latin typeface="楷体" panose="02010609060101010101" charset="-122"/>
              <a:cs typeface="楷体" panose="02010609060101010101" charset="-122"/>
            </a:endParaRPr>
          </a:p>
          <a:p>
            <a:pPr marL="723900">
              <a:lnSpc>
                <a:spcPct val="100000"/>
              </a:lnSpc>
              <a:spcBef>
                <a:spcPts val="2100"/>
              </a:spcBef>
            </a:pPr>
            <a:r>
              <a:rPr lang="en-US" altLang="zh-CN" sz="2400" spc="-5" dirty="0">
                <a:solidFill>
                  <a:srgbClr val="003366"/>
                </a:solidFill>
                <a:latin typeface="楷体" panose="02010609060101010101" charset="-122"/>
                <a:cs typeface="楷体" panose="02010609060101010101" charset="-122"/>
              </a:rPr>
              <a:t>2</a:t>
            </a:r>
            <a:r>
              <a:rPr lang="zh-CN" altLang="en-US" sz="2400" spc="-5" dirty="0">
                <a:solidFill>
                  <a:srgbClr val="003366"/>
                </a:solidFill>
                <a:latin typeface="楷体" panose="02010609060101010101" charset="-122"/>
                <a:cs typeface="楷体" panose="02010609060101010101" charset="-122"/>
              </a:rPr>
              <a:t>、支付控制规则发生改变</a:t>
            </a:r>
            <a:r>
              <a:rPr sz="2400" spc="-5" dirty="0">
                <a:solidFill>
                  <a:srgbClr val="003366"/>
                </a:solidFill>
                <a:latin typeface="楷体" panose="02010609060101010101" charset="-122"/>
                <a:cs typeface="楷体" panose="02010609060101010101" charset="-122"/>
              </a:rPr>
              <a:t>——</a:t>
            </a:r>
            <a:r>
              <a:rPr lang="zh-CN" sz="2400" spc="-5" dirty="0">
                <a:solidFill>
                  <a:srgbClr val="003366"/>
                </a:solidFill>
                <a:latin typeface="楷体" panose="02010609060101010101" charset="-122"/>
                <a:cs typeface="楷体" panose="02010609060101010101" charset="-122"/>
              </a:rPr>
              <a:t>预算预算指标控制支付</a:t>
            </a:r>
            <a:endParaRPr sz="2400" spc="-5" dirty="0">
              <a:solidFill>
                <a:srgbClr val="003366"/>
              </a:solidFill>
              <a:latin typeface="楷体" panose="02010609060101010101" charset="-122"/>
              <a:cs typeface="楷体" panose="02010609060101010101" charset="-122"/>
            </a:endParaRPr>
          </a:p>
          <a:p>
            <a:pPr marL="723900">
              <a:lnSpc>
                <a:spcPct val="100000"/>
              </a:lnSpc>
              <a:spcBef>
                <a:spcPts val="2100"/>
              </a:spcBef>
            </a:pPr>
            <a:r>
              <a:rPr lang="en-US" altLang="zh-CN" sz="2400" spc="-5" dirty="0">
                <a:solidFill>
                  <a:srgbClr val="003366"/>
                </a:solidFill>
                <a:latin typeface="楷体" panose="02010609060101010101" charset="-122"/>
                <a:cs typeface="楷体" panose="02010609060101010101" charset="-122"/>
              </a:rPr>
              <a:t>3</a:t>
            </a:r>
            <a:r>
              <a:rPr lang="zh-CN" altLang="en-US" sz="2400" spc="-5" dirty="0">
                <a:solidFill>
                  <a:srgbClr val="003366"/>
                </a:solidFill>
                <a:latin typeface="楷体" panose="02010609060101010101" charset="-122"/>
                <a:cs typeface="楷体" panose="02010609060101010101" charset="-122"/>
              </a:rPr>
              <a:t>、优化支付业务流程</a:t>
            </a:r>
            <a:r>
              <a:rPr sz="2400" spc="-5" dirty="0">
                <a:solidFill>
                  <a:srgbClr val="003366"/>
                </a:solidFill>
                <a:latin typeface="楷体" panose="02010609060101010101" charset="-122"/>
                <a:cs typeface="楷体" panose="02010609060101010101" charset="-122"/>
              </a:rPr>
              <a:t>——</a:t>
            </a:r>
            <a:r>
              <a:rPr lang="zh-CN" sz="2400" spc="-5" dirty="0">
                <a:solidFill>
                  <a:srgbClr val="003366"/>
                </a:solidFill>
                <a:latin typeface="楷体" panose="02010609060101010101" charset="-122"/>
                <a:cs typeface="楷体" panose="02010609060101010101" charset="-122"/>
              </a:rPr>
              <a:t>取消与指标一一对应的用款计划</a:t>
            </a:r>
            <a:endParaRPr sz="2400" spc="-5" dirty="0">
              <a:solidFill>
                <a:srgbClr val="003366"/>
              </a:solidFill>
              <a:latin typeface="楷体" panose="02010609060101010101" charset="-122"/>
              <a:cs typeface="楷体" panose="02010609060101010101" charset="-122"/>
            </a:endParaRPr>
          </a:p>
          <a:p>
            <a:pPr marL="723900">
              <a:lnSpc>
                <a:spcPct val="100000"/>
              </a:lnSpc>
              <a:spcBef>
                <a:spcPts val="2100"/>
              </a:spcBef>
            </a:pPr>
            <a:r>
              <a:rPr lang="en-US" altLang="zh-CN" sz="2400" spc="-5" dirty="0">
                <a:solidFill>
                  <a:srgbClr val="003366"/>
                </a:solidFill>
                <a:latin typeface="楷体" panose="02010609060101010101" charset="-122"/>
                <a:cs typeface="楷体" panose="02010609060101010101" charset="-122"/>
              </a:rPr>
              <a:t>4</a:t>
            </a:r>
            <a:r>
              <a:rPr lang="zh-CN" altLang="en-US" sz="2400" spc="-5" dirty="0">
                <a:solidFill>
                  <a:srgbClr val="003366"/>
                </a:solidFill>
                <a:latin typeface="楷体" panose="02010609060101010101" charset="-122"/>
                <a:cs typeface="楷体" panose="02010609060101010101" charset="-122"/>
              </a:rPr>
              <a:t>、国库支付改革范围进一步扩大</a:t>
            </a:r>
            <a:r>
              <a:rPr lang="en-US" altLang="zh-CN" sz="2400" spc="-5" dirty="0">
                <a:solidFill>
                  <a:srgbClr val="003366"/>
                </a:solidFill>
                <a:latin typeface="楷体" panose="02010609060101010101" charset="-122"/>
                <a:cs typeface="楷体" panose="02010609060101010101" charset="-122"/>
              </a:rPr>
              <a:t>——</a:t>
            </a:r>
            <a:r>
              <a:rPr lang="zh-CN" altLang="en-US" sz="2400" spc="-5" dirty="0">
                <a:solidFill>
                  <a:srgbClr val="003366"/>
                </a:solidFill>
                <a:latin typeface="楷体" panose="02010609060101010101" charset="-122"/>
                <a:cs typeface="楷体" panose="02010609060101010101" charset="-122"/>
              </a:rPr>
              <a:t>非预算单位资金和单位资金</a:t>
            </a:r>
            <a:endParaRPr lang="zh-CN" altLang="en-US" sz="2400" spc="-5" dirty="0">
              <a:solidFill>
                <a:srgbClr val="003366"/>
              </a:solidFill>
              <a:latin typeface="楷体" panose="02010609060101010101" charset="-122"/>
              <a:cs typeface="楷体" panose="02010609060101010101" charset="-122"/>
            </a:endParaRPr>
          </a:p>
          <a:p>
            <a:pPr marL="723900">
              <a:lnSpc>
                <a:spcPct val="100000"/>
              </a:lnSpc>
              <a:spcBef>
                <a:spcPts val="2100"/>
              </a:spcBef>
            </a:pPr>
            <a:r>
              <a:rPr lang="en-US" altLang="zh-CN" sz="2400" spc="-5" dirty="0">
                <a:solidFill>
                  <a:srgbClr val="003366"/>
                </a:solidFill>
                <a:latin typeface="楷体" panose="02010609060101010101" charset="-122"/>
                <a:cs typeface="楷体" panose="02010609060101010101" charset="-122"/>
              </a:rPr>
              <a:t>5</a:t>
            </a:r>
            <a:r>
              <a:rPr lang="zh-CN" altLang="en-US" sz="2400" spc="-5" dirty="0">
                <a:solidFill>
                  <a:srgbClr val="003366"/>
                </a:solidFill>
                <a:latin typeface="楷体" panose="02010609060101010101" charset="-122"/>
                <a:cs typeface="楷体" panose="02010609060101010101" charset="-122"/>
              </a:rPr>
              <a:t>、资金拨付体系更为</a:t>
            </a:r>
            <a:r>
              <a:rPr lang="zh-CN" altLang="en-US" sz="2400" spc="-5" dirty="0">
                <a:solidFill>
                  <a:srgbClr val="003366"/>
                </a:solidFill>
                <a:latin typeface="楷体" panose="02010609060101010101" charset="-122"/>
                <a:cs typeface="楷体" panose="02010609060101010101" charset="-122"/>
                <a:sym typeface="+mn-ea"/>
              </a:rPr>
              <a:t>高效</a:t>
            </a:r>
            <a:r>
              <a:rPr sz="2400" spc="-5" dirty="0">
                <a:solidFill>
                  <a:srgbClr val="003366"/>
                </a:solidFill>
                <a:latin typeface="楷体" panose="02010609060101010101" charset="-122"/>
                <a:cs typeface="楷体" panose="02010609060101010101" charset="-122"/>
              </a:rPr>
              <a:t>——建</a:t>
            </a:r>
            <a:r>
              <a:rPr sz="2400" dirty="0">
                <a:solidFill>
                  <a:srgbClr val="003366"/>
                </a:solidFill>
                <a:latin typeface="楷体" panose="02010609060101010101" charset="-122"/>
                <a:cs typeface="楷体" panose="02010609060101010101" charset="-122"/>
              </a:rPr>
              <a:t>立</a:t>
            </a:r>
            <a:r>
              <a:rPr sz="2400" spc="-5" dirty="0">
                <a:solidFill>
                  <a:srgbClr val="003366"/>
                </a:solidFill>
                <a:latin typeface="楷体" panose="02010609060101010101" charset="-122"/>
                <a:cs typeface="楷体" panose="02010609060101010101" charset="-122"/>
              </a:rPr>
              <a:t>系统自</a:t>
            </a:r>
            <a:r>
              <a:rPr sz="2400" dirty="0">
                <a:solidFill>
                  <a:srgbClr val="003366"/>
                </a:solidFill>
                <a:latin typeface="楷体" panose="02010609060101010101" charset="-122"/>
                <a:cs typeface="楷体" panose="02010609060101010101" charset="-122"/>
              </a:rPr>
              <a:t>动</a:t>
            </a:r>
            <a:r>
              <a:rPr sz="2400" spc="-5" dirty="0">
                <a:solidFill>
                  <a:srgbClr val="003366"/>
                </a:solidFill>
                <a:latin typeface="楷体" panose="02010609060101010101" charset="-122"/>
                <a:cs typeface="楷体" panose="02010609060101010101" charset="-122"/>
              </a:rPr>
              <a:t>校验机制</a:t>
            </a:r>
            <a:r>
              <a:rPr lang="zh-CN" sz="2400" spc="-5" dirty="0">
                <a:solidFill>
                  <a:srgbClr val="003366"/>
                </a:solidFill>
                <a:latin typeface="楷体" panose="02010609060101010101" charset="-122"/>
                <a:cs typeface="楷体" panose="02010609060101010101" charset="-122"/>
              </a:rPr>
              <a:t>、支付电子化</a:t>
            </a:r>
            <a:endParaRPr sz="2400">
              <a:latin typeface="楷体" panose="02010609060101010101" charset="-122"/>
              <a:cs typeface="楷体" panose="02010609060101010101" charset="-122"/>
            </a:endParaRPr>
          </a:p>
          <a:p>
            <a:pPr marL="12700">
              <a:lnSpc>
                <a:spcPct val="100000"/>
              </a:lnSpc>
              <a:spcBef>
                <a:spcPts val="1685"/>
              </a:spcBef>
            </a:pPr>
            <a:r>
              <a:rPr lang="en-US" sz="2400" spc="-5" dirty="0">
                <a:solidFill>
                  <a:srgbClr val="003366"/>
                </a:solidFill>
                <a:latin typeface="楷体" panose="02010609060101010101" charset="-122"/>
                <a:cs typeface="楷体" panose="02010609060101010101" charset="-122"/>
              </a:rPr>
              <a:t>    6</a:t>
            </a:r>
            <a:r>
              <a:rPr lang="zh-CN" altLang="en-US" sz="2400" spc="-5" dirty="0">
                <a:solidFill>
                  <a:srgbClr val="003366"/>
                </a:solidFill>
                <a:latin typeface="楷体" panose="02010609060101010101" charset="-122"/>
                <a:cs typeface="楷体" panose="02010609060101010101" charset="-122"/>
              </a:rPr>
              <a:t>、</a:t>
            </a:r>
            <a:r>
              <a:rPr sz="2400" spc="-5" dirty="0">
                <a:solidFill>
                  <a:srgbClr val="003366"/>
                </a:solidFill>
                <a:latin typeface="楷体" panose="02010609060101010101" charset="-122"/>
                <a:cs typeface="楷体" panose="02010609060101010101" charset="-122"/>
              </a:rPr>
              <a:t>完</a:t>
            </a:r>
            <a:r>
              <a:rPr sz="2400" dirty="0">
                <a:solidFill>
                  <a:srgbClr val="003366"/>
                </a:solidFill>
                <a:latin typeface="楷体" panose="02010609060101010101" charset="-122"/>
                <a:cs typeface="楷体" panose="02010609060101010101" charset="-122"/>
              </a:rPr>
              <a:t>整</a:t>
            </a:r>
            <a:r>
              <a:rPr sz="2400" spc="-5" dirty="0">
                <a:solidFill>
                  <a:srgbClr val="003366"/>
                </a:solidFill>
                <a:latin typeface="楷体" panose="02010609060101010101" charset="-122"/>
                <a:cs typeface="楷体" panose="02010609060101010101" charset="-122"/>
              </a:rPr>
              <a:t>的</a:t>
            </a:r>
            <a:r>
              <a:rPr sz="2400" dirty="0">
                <a:solidFill>
                  <a:srgbClr val="003366"/>
                </a:solidFill>
                <a:latin typeface="楷体" panose="02010609060101010101" charset="-122"/>
                <a:cs typeface="楷体" panose="02010609060101010101" charset="-122"/>
              </a:rPr>
              <a:t>信</a:t>
            </a:r>
            <a:r>
              <a:rPr sz="2400" spc="-5" dirty="0">
                <a:solidFill>
                  <a:srgbClr val="003366"/>
                </a:solidFill>
                <a:latin typeface="楷体" panose="02010609060101010101" charset="-122"/>
                <a:cs typeface="楷体" panose="02010609060101010101" charset="-122"/>
              </a:rPr>
              <a:t>息记录</a:t>
            </a:r>
            <a:r>
              <a:rPr sz="2400" dirty="0">
                <a:solidFill>
                  <a:srgbClr val="003366"/>
                </a:solidFill>
                <a:latin typeface="楷体" panose="02010609060101010101" charset="-122"/>
                <a:cs typeface="楷体" panose="02010609060101010101" charset="-122"/>
              </a:rPr>
              <a:t>和</a:t>
            </a:r>
            <a:r>
              <a:rPr sz="2400" spc="-5" dirty="0">
                <a:solidFill>
                  <a:srgbClr val="003366"/>
                </a:solidFill>
                <a:latin typeface="楷体" panose="02010609060101010101" charset="-122"/>
                <a:cs typeface="楷体" panose="02010609060101010101" charset="-122"/>
              </a:rPr>
              <a:t>报告体</a:t>
            </a:r>
            <a:r>
              <a:rPr sz="2400" spc="20" dirty="0">
                <a:solidFill>
                  <a:srgbClr val="003366"/>
                </a:solidFill>
                <a:latin typeface="楷体" panose="02010609060101010101" charset="-122"/>
                <a:cs typeface="楷体" panose="02010609060101010101" charset="-122"/>
              </a:rPr>
              <a:t>系</a:t>
            </a:r>
            <a:r>
              <a:rPr sz="2400" spc="-5" dirty="0">
                <a:solidFill>
                  <a:srgbClr val="003366"/>
                </a:solidFill>
                <a:latin typeface="楷体" panose="02010609060101010101" charset="-122"/>
                <a:cs typeface="楷体" panose="02010609060101010101" charset="-122"/>
              </a:rPr>
              <a:t>——自</a:t>
            </a:r>
            <a:r>
              <a:rPr sz="2400" dirty="0">
                <a:solidFill>
                  <a:srgbClr val="003366"/>
                </a:solidFill>
                <a:latin typeface="楷体" panose="02010609060101010101" charset="-122"/>
                <a:cs typeface="楷体" panose="02010609060101010101" charset="-122"/>
              </a:rPr>
              <a:t>动</a:t>
            </a:r>
            <a:r>
              <a:rPr sz="2400" spc="-5" dirty="0">
                <a:solidFill>
                  <a:srgbClr val="003366"/>
                </a:solidFill>
                <a:latin typeface="楷体" panose="02010609060101010101" charset="-122"/>
                <a:cs typeface="楷体" panose="02010609060101010101" charset="-122"/>
              </a:rPr>
              <a:t>记录、</a:t>
            </a:r>
            <a:r>
              <a:rPr sz="2400" dirty="0">
                <a:solidFill>
                  <a:srgbClr val="003366"/>
                </a:solidFill>
                <a:latin typeface="楷体" panose="02010609060101010101" charset="-122"/>
                <a:cs typeface="楷体" panose="02010609060101010101" charset="-122"/>
              </a:rPr>
              <a:t>生</a:t>
            </a:r>
            <a:r>
              <a:rPr sz="2400" spc="-5" dirty="0">
                <a:solidFill>
                  <a:srgbClr val="003366"/>
                </a:solidFill>
                <a:latin typeface="楷体" panose="02010609060101010101" charset="-122"/>
                <a:cs typeface="楷体" panose="02010609060101010101" charset="-122"/>
              </a:rPr>
              <a:t>成报表</a:t>
            </a:r>
            <a:r>
              <a:rPr sz="2400" dirty="0">
                <a:solidFill>
                  <a:srgbClr val="003366"/>
                </a:solidFill>
                <a:latin typeface="楷体" panose="02010609060101010101" charset="-122"/>
                <a:cs typeface="楷体" panose="02010609060101010101" charset="-122"/>
              </a:rPr>
              <a:t>、</a:t>
            </a:r>
            <a:r>
              <a:rPr sz="2400" spc="-5" dirty="0">
                <a:solidFill>
                  <a:srgbClr val="003366"/>
                </a:solidFill>
                <a:latin typeface="楷体" panose="02010609060101010101" charset="-122"/>
                <a:cs typeface="楷体" panose="02010609060101010101" charset="-122"/>
              </a:rPr>
              <a:t>数据支撑</a:t>
            </a:r>
            <a:endParaRPr sz="2400">
              <a:latin typeface="楷体" panose="02010609060101010101" charset="-122"/>
              <a:cs typeface="楷体" panose="02010609060101010101" charset="-122"/>
            </a:endParaRPr>
          </a:p>
        </p:txBody>
      </p:sp>
      <p:sp>
        <p:nvSpPr>
          <p:cNvPr id="6" name="object 6"/>
          <p:cNvSpPr txBox="1"/>
          <p:nvPr/>
        </p:nvSpPr>
        <p:spPr>
          <a:xfrm>
            <a:off x="9891268" y="6277553"/>
            <a:ext cx="262890" cy="210820"/>
          </a:xfrm>
          <a:prstGeom prst="rect">
            <a:avLst/>
          </a:prstGeom>
        </p:spPr>
        <p:txBody>
          <a:bodyPr vert="horz" wrap="square" lIns="0" tIns="13335" rIns="0" bIns="0" rtlCol="0">
            <a:spAutoFit/>
          </a:bodyPr>
          <a:lstStyle/>
          <a:p>
            <a:pPr marL="4191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2204973" y="2687192"/>
            <a:ext cx="8232140" cy="2586355"/>
          </a:xfrm>
          <a:prstGeom prst="rect">
            <a:avLst/>
          </a:prstGeom>
        </p:spPr>
        <p:txBody>
          <a:bodyPr vert="horz" wrap="square" lIns="0" tIns="12700" rIns="0" bIns="0" rtlCol="0">
            <a:spAutoFit/>
          </a:bodyPr>
          <a:lstStyle/>
          <a:p>
            <a:pPr marL="12700" marR="5080" indent="632460" algn="just">
              <a:lnSpc>
                <a:spcPct val="100000"/>
              </a:lnSpc>
              <a:spcBef>
                <a:spcPts val="100"/>
              </a:spcBef>
            </a:pPr>
            <a:r>
              <a:rPr sz="2400" spc="80" dirty="0">
                <a:solidFill>
                  <a:srgbClr val="2C5681"/>
                </a:solidFill>
                <a:latin typeface="微软雅黑" panose="020B0503020204020204" charset="-122"/>
                <a:cs typeface="微软雅黑" panose="020B0503020204020204" charset="-122"/>
              </a:rPr>
              <a:t>单</a:t>
            </a:r>
            <a:r>
              <a:rPr sz="2400" spc="90" dirty="0">
                <a:solidFill>
                  <a:srgbClr val="2C5681"/>
                </a:solidFill>
                <a:latin typeface="微软雅黑" panose="020B0503020204020204" charset="-122"/>
                <a:cs typeface="微软雅黑" panose="020B0503020204020204" charset="-122"/>
              </a:rPr>
              <a:t>位</a:t>
            </a:r>
            <a:r>
              <a:rPr sz="2400" spc="80" dirty="0">
                <a:solidFill>
                  <a:srgbClr val="2C5681"/>
                </a:solidFill>
                <a:latin typeface="微软雅黑" panose="020B0503020204020204" charset="-122"/>
                <a:cs typeface="微软雅黑" panose="020B0503020204020204" charset="-122"/>
              </a:rPr>
              <a:t>资金收入包括事业收</a:t>
            </a:r>
            <a:r>
              <a:rPr sz="2400" spc="114" dirty="0">
                <a:solidFill>
                  <a:srgbClr val="2C5681"/>
                </a:solidFill>
                <a:latin typeface="微软雅黑" panose="020B0503020204020204" charset="-122"/>
                <a:cs typeface="微软雅黑" panose="020B0503020204020204" charset="-122"/>
              </a:rPr>
              <a:t>入</a:t>
            </a:r>
            <a:r>
              <a:rPr sz="2400" spc="80" dirty="0">
                <a:solidFill>
                  <a:srgbClr val="2C5681"/>
                </a:solidFill>
                <a:latin typeface="微软雅黑" panose="020B0503020204020204" charset="-122"/>
                <a:cs typeface="微软雅黑" panose="020B0503020204020204" charset="-122"/>
              </a:rPr>
              <a:t>、经营收</a:t>
            </a:r>
            <a:r>
              <a:rPr sz="2400" spc="85" dirty="0">
                <a:solidFill>
                  <a:srgbClr val="2C5681"/>
                </a:solidFill>
                <a:latin typeface="微软雅黑" panose="020B0503020204020204" charset="-122"/>
                <a:cs typeface="微软雅黑" panose="020B0503020204020204" charset="-122"/>
              </a:rPr>
              <a:t>入</a:t>
            </a:r>
            <a:r>
              <a:rPr sz="2400" spc="80" dirty="0">
                <a:solidFill>
                  <a:srgbClr val="2C5681"/>
                </a:solidFill>
                <a:latin typeface="微软雅黑" panose="020B0503020204020204" charset="-122"/>
                <a:cs typeface="微软雅黑" panose="020B0503020204020204" charset="-122"/>
              </a:rPr>
              <a:t>、附属单位上缴 收入和其他收入等，与财政拨款收入共同构成保障单</a:t>
            </a:r>
            <a:r>
              <a:rPr sz="2400" spc="90" dirty="0">
                <a:solidFill>
                  <a:srgbClr val="2C5681"/>
                </a:solidFill>
                <a:latin typeface="微软雅黑" panose="020B0503020204020204" charset="-122"/>
                <a:cs typeface="微软雅黑" panose="020B0503020204020204" charset="-122"/>
              </a:rPr>
              <a:t>位开</a:t>
            </a:r>
            <a:r>
              <a:rPr sz="2400" dirty="0">
                <a:solidFill>
                  <a:srgbClr val="2C5681"/>
                </a:solidFill>
                <a:latin typeface="微软雅黑" panose="020B0503020204020204" charset="-122"/>
                <a:cs typeface="微软雅黑" panose="020B0503020204020204" charset="-122"/>
              </a:rPr>
              <a:t>展 活动的资金来源。</a:t>
            </a:r>
            <a:endParaRPr sz="2400">
              <a:latin typeface="微软雅黑" panose="020B0503020204020204" charset="-122"/>
              <a:cs typeface="微软雅黑" panose="020B0503020204020204" charset="-122"/>
            </a:endParaRPr>
          </a:p>
          <a:p>
            <a:pPr>
              <a:lnSpc>
                <a:spcPct val="100000"/>
              </a:lnSpc>
              <a:spcBef>
                <a:spcPts val="5"/>
              </a:spcBef>
            </a:pPr>
            <a:endParaRPr sz="2500">
              <a:latin typeface="Times New Roman" panose="02020603050405020304"/>
              <a:cs typeface="Times New Roman" panose="02020603050405020304"/>
            </a:endParaRPr>
          </a:p>
          <a:p>
            <a:pPr marL="12700" marR="5080" indent="632460" algn="just">
              <a:lnSpc>
                <a:spcPct val="100000"/>
              </a:lnSpc>
            </a:pPr>
            <a:r>
              <a:rPr sz="2400" spc="80" dirty="0">
                <a:solidFill>
                  <a:srgbClr val="2C5681"/>
                </a:solidFill>
                <a:latin typeface="微软雅黑" panose="020B0503020204020204" charset="-122"/>
                <a:cs typeface="微软雅黑" panose="020B0503020204020204" charset="-122"/>
              </a:rPr>
              <a:t>单</a:t>
            </a:r>
            <a:r>
              <a:rPr sz="2400" spc="90" dirty="0">
                <a:solidFill>
                  <a:srgbClr val="2C5681"/>
                </a:solidFill>
                <a:latin typeface="微软雅黑" panose="020B0503020204020204" charset="-122"/>
                <a:cs typeface="微软雅黑" panose="020B0503020204020204" charset="-122"/>
              </a:rPr>
              <a:t>位</a:t>
            </a:r>
            <a:r>
              <a:rPr sz="2400" spc="80" dirty="0">
                <a:solidFill>
                  <a:srgbClr val="2C5681"/>
                </a:solidFill>
                <a:latin typeface="微软雅黑" panose="020B0503020204020204" charset="-122"/>
                <a:cs typeface="微软雅黑" panose="020B0503020204020204" charset="-122"/>
              </a:rPr>
              <a:t>资金支出是指单位资金收入安排</a:t>
            </a:r>
            <a:r>
              <a:rPr sz="2400" spc="130" dirty="0">
                <a:solidFill>
                  <a:srgbClr val="2C5681"/>
                </a:solidFill>
                <a:latin typeface="微软雅黑" panose="020B0503020204020204" charset="-122"/>
                <a:cs typeface="微软雅黑" panose="020B0503020204020204" charset="-122"/>
              </a:rPr>
              <a:t>的</a:t>
            </a:r>
            <a:r>
              <a:rPr sz="2400" spc="80" dirty="0">
                <a:solidFill>
                  <a:srgbClr val="2C5681"/>
                </a:solidFill>
                <a:latin typeface="微软雅黑" panose="020B0503020204020204" charset="-122"/>
                <a:cs typeface="微软雅黑" panose="020B0503020204020204" charset="-122"/>
              </a:rPr>
              <a:t>，存放于单位实 有账户或财政代管专户中的单位实有资金的支</a:t>
            </a:r>
            <a:r>
              <a:rPr sz="2400" spc="90" dirty="0">
                <a:solidFill>
                  <a:srgbClr val="2C5681"/>
                </a:solidFill>
                <a:latin typeface="微软雅黑" panose="020B0503020204020204" charset="-122"/>
                <a:cs typeface="微软雅黑" panose="020B0503020204020204" charset="-122"/>
              </a:rPr>
              <a:t>出</a:t>
            </a:r>
            <a:r>
              <a:rPr sz="2400" spc="80" dirty="0">
                <a:solidFill>
                  <a:srgbClr val="2C5681"/>
                </a:solidFill>
                <a:latin typeface="微软雅黑" panose="020B0503020204020204" charset="-122"/>
                <a:cs typeface="微软雅黑" panose="020B0503020204020204" charset="-122"/>
              </a:rPr>
              <a:t>（不</a:t>
            </a:r>
            <a:r>
              <a:rPr sz="2400" spc="90" dirty="0">
                <a:solidFill>
                  <a:srgbClr val="2C5681"/>
                </a:solidFill>
                <a:latin typeface="微软雅黑" panose="020B0503020204020204" charset="-122"/>
                <a:cs typeface="微软雅黑" panose="020B0503020204020204" charset="-122"/>
              </a:rPr>
              <a:t>含教</a:t>
            </a:r>
            <a:r>
              <a:rPr sz="2400" dirty="0">
                <a:solidFill>
                  <a:srgbClr val="2C5681"/>
                </a:solidFill>
                <a:latin typeface="微软雅黑" panose="020B0503020204020204" charset="-122"/>
                <a:cs typeface="微软雅黑" panose="020B0503020204020204" charset="-122"/>
              </a:rPr>
              <a:t>育 收费专项支出）。</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4027931"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5436108" y="1287780"/>
            <a:ext cx="650748" cy="792479"/>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8" name="object 8"/>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9" name="文本框 8"/>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31195" y="6173470"/>
            <a:ext cx="1048385" cy="0"/>
          </a:xfrm>
          <a:custGeom>
            <a:avLst/>
            <a:gdLst/>
            <a:ahLst/>
            <a:cxnLst/>
            <a:rect l="l" t="t" r="r" b="b"/>
            <a:pathLst>
              <a:path w="1048384">
                <a:moveTo>
                  <a:pt x="0" y="0"/>
                </a:moveTo>
                <a:lnTo>
                  <a:pt x="1048003" y="0"/>
                </a:lnTo>
              </a:path>
            </a:pathLst>
          </a:custGeom>
          <a:ln w="3175">
            <a:solidFill>
              <a:srgbClr val="336699"/>
            </a:solidFill>
          </a:ln>
        </p:spPr>
        <p:txBody>
          <a:bodyPr wrap="square" lIns="0" tIns="0" rIns="0" bIns="0" rtlCol="0"/>
          <a:lstStyle/>
          <a:p/>
        </p:txBody>
      </p:sp>
      <p:sp>
        <p:nvSpPr>
          <p:cNvPr id="3" name="object 3"/>
          <p:cNvSpPr/>
          <p:nvPr/>
        </p:nvSpPr>
        <p:spPr>
          <a:xfrm>
            <a:off x="812800" y="6173470"/>
            <a:ext cx="972185" cy="0"/>
          </a:xfrm>
          <a:custGeom>
            <a:avLst/>
            <a:gdLst/>
            <a:ahLst/>
            <a:cxnLst/>
            <a:rect l="l" t="t" r="r" b="b"/>
            <a:pathLst>
              <a:path w="972185">
                <a:moveTo>
                  <a:pt x="0" y="0"/>
                </a:moveTo>
                <a:lnTo>
                  <a:pt x="971804" y="0"/>
                </a:lnTo>
              </a:path>
            </a:pathLst>
          </a:custGeom>
          <a:ln w="3175">
            <a:solidFill>
              <a:srgbClr val="336699"/>
            </a:solidFill>
          </a:ln>
        </p:spPr>
        <p:txBody>
          <a:bodyPr wrap="square" lIns="0" tIns="0" rIns="0" bIns="0" rtlCol="0"/>
          <a:lstStyle/>
          <a:p/>
        </p:txBody>
      </p:sp>
      <p:sp>
        <p:nvSpPr>
          <p:cNvPr id="5" name="object 5"/>
          <p:cNvSpPr/>
          <p:nvPr/>
        </p:nvSpPr>
        <p:spPr>
          <a:xfrm>
            <a:off x="1710054" y="2824479"/>
            <a:ext cx="3573779" cy="2779204"/>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710054" y="2824479"/>
            <a:ext cx="3573779" cy="2779395"/>
          </a:xfrm>
          <a:custGeom>
            <a:avLst/>
            <a:gdLst/>
            <a:ahLst/>
            <a:cxnLst/>
            <a:rect l="l" t="t" r="r" b="b"/>
            <a:pathLst>
              <a:path w="3573779" h="2779395">
                <a:moveTo>
                  <a:pt x="0" y="463169"/>
                </a:moveTo>
                <a:lnTo>
                  <a:pt x="2391" y="415816"/>
                </a:lnTo>
                <a:lnTo>
                  <a:pt x="9410" y="369830"/>
                </a:lnTo>
                <a:lnTo>
                  <a:pt x="20825" y="325445"/>
                </a:lnTo>
                <a:lnTo>
                  <a:pt x="36401" y="282892"/>
                </a:lnTo>
                <a:lnTo>
                  <a:pt x="55906" y="242405"/>
                </a:lnTo>
                <a:lnTo>
                  <a:pt x="79108" y="204216"/>
                </a:lnTo>
                <a:lnTo>
                  <a:pt x="105772" y="168560"/>
                </a:lnTo>
                <a:lnTo>
                  <a:pt x="135667" y="135667"/>
                </a:lnTo>
                <a:lnTo>
                  <a:pt x="168560" y="105772"/>
                </a:lnTo>
                <a:lnTo>
                  <a:pt x="204216" y="79108"/>
                </a:lnTo>
                <a:lnTo>
                  <a:pt x="242405" y="55906"/>
                </a:lnTo>
                <a:lnTo>
                  <a:pt x="282892" y="36401"/>
                </a:lnTo>
                <a:lnTo>
                  <a:pt x="325445" y="20825"/>
                </a:lnTo>
                <a:lnTo>
                  <a:pt x="369830" y="9410"/>
                </a:lnTo>
                <a:lnTo>
                  <a:pt x="415816" y="2391"/>
                </a:lnTo>
                <a:lnTo>
                  <a:pt x="463169" y="0"/>
                </a:lnTo>
                <a:lnTo>
                  <a:pt x="3110610" y="0"/>
                </a:lnTo>
                <a:lnTo>
                  <a:pt x="3157963" y="2391"/>
                </a:lnTo>
                <a:lnTo>
                  <a:pt x="3203949" y="9410"/>
                </a:lnTo>
                <a:lnTo>
                  <a:pt x="3248334" y="20825"/>
                </a:lnTo>
                <a:lnTo>
                  <a:pt x="3290887" y="36401"/>
                </a:lnTo>
                <a:lnTo>
                  <a:pt x="3331374" y="55906"/>
                </a:lnTo>
                <a:lnTo>
                  <a:pt x="3369563" y="79108"/>
                </a:lnTo>
                <a:lnTo>
                  <a:pt x="3405219" y="105772"/>
                </a:lnTo>
                <a:lnTo>
                  <a:pt x="3438112" y="135667"/>
                </a:lnTo>
                <a:lnTo>
                  <a:pt x="3468007" y="168560"/>
                </a:lnTo>
                <a:lnTo>
                  <a:pt x="3494671" y="204216"/>
                </a:lnTo>
                <a:lnTo>
                  <a:pt x="3517873" y="242405"/>
                </a:lnTo>
                <a:lnTo>
                  <a:pt x="3537378" y="282892"/>
                </a:lnTo>
                <a:lnTo>
                  <a:pt x="3552954" y="325445"/>
                </a:lnTo>
                <a:lnTo>
                  <a:pt x="3564369" y="369830"/>
                </a:lnTo>
                <a:lnTo>
                  <a:pt x="3571388" y="415816"/>
                </a:lnTo>
                <a:lnTo>
                  <a:pt x="3573779" y="463169"/>
                </a:lnTo>
                <a:lnTo>
                  <a:pt x="3573779" y="2315972"/>
                </a:lnTo>
                <a:lnTo>
                  <a:pt x="3571388" y="2363346"/>
                </a:lnTo>
                <a:lnTo>
                  <a:pt x="3564369" y="2409349"/>
                </a:lnTo>
                <a:lnTo>
                  <a:pt x="3552954" y="2453748"/>
                </a:lnTo>
                <a:lnTo>
                  <a:pt x="3537378" y="2496312"/>
                </a:lnTo>
                <a:lnTo>
                  <a:pt x="3517873" y="2536806"/>
                </a:lnTo>
                <a:lnTo>
                  <a:pt x="3494671" y="2574999"/>
                </a:lnTo>
                <a:lnTo>
                  <a:pt x="3468007" y="2610659"/>
                </a:lnTo>
                <a:lnTo>
                  <a:pt x="3438112" y="2643552"/>
                </a:lnTo>
                <a:lnTo>
                  <a:pt x="3405219" y="2673446"/>
                </a:lnTo>
                <a:lnTo>
                  <a:pt x="3369563" y="2700109"/>
                </a:lnTo>
                <a:lnTo>
                  <a:pt x="3331374" y="2723308"/>
                </a:lnTo>
                <a:lnTo>
                  <a:pt x="3290887" y="2742811"/>
                </a:lnTo>
                <a:lnTo>
                  <a:pt x="3248334" y="2758384"/>
                </a:lnTo>
                <a:lnTo>
                  <a:pt x="3203949" y="2769796"/>
                </a:lnTo>
                <a:lnTo>
                  <a:pt x="3157963" y="2776813"/>
                </a:lnTo>
                <a:lnTo>
                  <a:pt x="3110610" y="2779204"/>
                </a:lnTo>
                <a:lnTo>
                  <a:pt x="463169" y="2779204"/>
                </a:lnTo>
                <a:lnTo>
                  <a:pt x="415816" y="2776813"/>
                </a:lnTo>
                <a:lnTo>
                  <a:pt x="369830" y="2769796"/>
                </a:lnTo>
                <a:lnTo>
                  <a:pt x="325445" y="2758384"/>
                </a:lnTo>
                <a:lnTo>
                  <a:pt x="282892" y="2742811"/>
                </a:lnTo>
                <a:lnTo>
                  <a:pt x="242405" y="2723308"/>
                </a:lnTo>
                <a:lnTo>
                  <a:pt x="204216" y="2700109"/>
                </a:lnTo>
                <a:lnTo>
                  <a:pt x="168560" y="2673446"/>
                </a:lnTo>
                <a:lnTo>
                  <a:pt x="135667" y="2643552"/>
                </a:lnTo>
                <a:lnTo>
                  <a:pt x="105772" y="2610659"/>
                </a:lnTo>
                <a:lnTo>
                  <a:pt x="79108" y="2574999"/>
                </a:lnTo>
                <a:lnTo>
                  <a:pt x="55906" y="2536806"/>
                </a:lnTo>
                <a:lnTo>
                  <a:pt x="36401" y="2496312"/>
                </a:lnTo>
                <a:lnTo>
                  <a:pt x="20825" y="2453748"/>
                </a:lnTo>
                <a:lnTo>
                  <a:pt x="9410" y="2409349"/>
                </a:lnTo>
                <a:lnTo>
                  <a:pt x="2391" y="2363346"/>
                </a:lnTo>
                <a:lnTo>
                  <a:pt x="0" y="2315972"/>
                </a:lnTo>
                <a:lnTo>
                  <a:pt x="0" y="463169"/>
                </a:lnTo>
                <a:close/>
              </a:path>
            </a:pathLst>
          </a:custGeom>
          <a:ln w="9525">
            <a:solidFill>
              <a:srgbClr val="9FADBC"/>
            </a:solidFill>
          </a:ln>
        </p:spPr>
        <p:txBody>
          <a:bodyPr wrap="square" lIns="0" tIns="0" rIns="0" bIns="0" rtlCol="0"/>
          <a:lstStyle/>
          <a:p/>
        </p:txBody>
      </p:sp>
      <p:sp>
        <p:nvSpPr>
          <p:cNvPr id="7" name="object 7"/>
          <p:cNvSpPr/>
          <p:nvPr/>
        </p:nvSpPr>
        <p:spPr>
          <a:xfrm>
            <a:off x="6830059" y="2806700"/>
            <a:ext cx="3522980" cy="2797200"/>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6830059" y="2806700"/>
            <a:ext cx="3522979" cy="2797810"/>
          </a:xfrm>
          <a:custGeom>
            <a:avLst/>
            <a:gdLst/>
            <a:ahLst/>
            <a:cxnLst/>
            <a:rect l="l" t="t" r="r" b="b"/>
            <a:pathLst>
              <a:path w="3522979" h="2797810">
                <a:moveTo>
                  <a:pt x="0" y="466216"/>
                </a:moveTo>
                <a:lnTo>
                  <a:pt x="2406" y="418537"/>
                </a:lnTo>
                <a:lnTo>
                  <a:pt x="9468" y="372237"/>
                </a:lnTo>
                <a:lnTo>
                  <a:pt x="20954" y="327551"/>
                </a:lnTo>
                <a:lnTo>
                  <a:pt x="36627" y="284714"/>
                </a:lnTo>
                <a:lnTo>
                  <a:pt x="56255" y="243958"/>
                </a:lnTo>
                <a:lnTo>
                  <a:pt x="79603" y="205519"/>
                </a:lnTo>
                <a:lnTo>
                  <a:pt x="106438" y="169630"/>
                </a:lnTo>
                <a:lnTo>
                  <a:pt x="136525" y="136525"/>
                </a:lnTo>
                <a:lnTo>
                  <a:pt x="169630" y="106438"/>
                </a:lnTo>
                <a:lnTo>
                  <a:pt x="205519" y="79603"/>
                </a:lnTo>
                <a:lnTo>
                  <a:pt x="243958" y="56255"/>
                </a:lnTo>
                <a:lnTo>
                  <a:pt x="284714" y="36627"/>
                </a:lnTo>
                <a:lnTo>
                  <a:pt x="327551" y="20954"/>
                </a:lnTo>
                <a:lnTo>
                  <a:pt x="372237" y="9468"/>
                </a:lnTo>
                <a:lnTo>
                  <a:pt x="418537" y="2406"/>
                </a:lnTo>
                <a:lnTo>
                  <a:pt x="466217" y="0"/>
                </a:lnTo>
                <a:lnTo>
                  <a:pt x="3056763" y="0"/>
                </a:lnTo>
                <a:lnTo>
                  <a:pt x="3104421" y="2406"/>
                </a:lnTo>
                <a:lnTo>
                  <a:pt x="3150706" y="9468"/>
                </a:lnTo>
                <a:lnTo>
                  <a:pt x="3195381" y="20954"/>
                </a:lnTo>
                <a:lnTo>
                  <a:pt x="3238212" y="36627"/>
                </a:lnTo>
                <a:lnTo>
                  <a:pt x="3278965" y="56255"/>
                </a:lnTo>
                <a:lnTo>
                  <a:pt x="3317404" y="79603"/>
                </a:lnTo>
                <a:lnTo>
                  <a:pt x="3353297" y="106438"/>
                </a:lnTo>
                <a:lnTo>
                  <a:pt x="3386407" y="136525"/>
                </a:lnTo>
                <a:lnTo>
                  <a:pt x="3416500" y="169630"/>
                </a:lnTo>
                <a:lnTo>
                  <a:pt x="3443342" y="205519"/>
                </a:lnTo>
                <a:lnTo>
                  <a:pt x="3466698" y="243958"/>
                </a:lnTo>
                <a:lnTo>
                  <a:pt x="3486334" y="284714"/>
                </a:lnTo>
                <a:lnTo>
                  <a:pt x="3502015" y="327551"/>
                </a:lnTo>
                <a:lnTo>
                  <a:pt x="3513505" y="372237"/>
                </a:lnTo>
                <a:lnTo>
                  <a:pt x="3520572" y="418537"/>
                </a:lnTo>
                <a:lnTo>
                  <a:pt x="3522980" y="466216"/>
                </a:lnTo>
                <a:lnTo>
                  <a:pt x="3522980" y="2330958"/>
                </a:lnTo>
                <a:lnTo>
                  <a:pt x="3520572" y="2378638"/>
                </a:lnTo>
                <a:lnTo>
                  <a:pt x="3513505" y="2424938"/>
                </a:lnTo>
                <a:lnTo>
                  <a:pt x="3502015" y="2469625"/>
                </a:lnTo>
                <a:lnTo>
                  <a:pt x="3486334" y="2512464"/>
                </a:lnTo>
                <a:lnTo>
                  <a:pt x="3466698" y="2553222"/>
                </a:lnTo>
                <a:lnTo>
                  <a:pt x="3443342" y="2591663"/>
                </a:lnTo>
                <a:lnTo>
                  <a:pt x="3416500" y="2627555"/>
                </a:lnTo>
                <a:lnTo>
                  <a:pt x="3386407" y="2660662"/>
                </a:lnTo>
                <a:lnTo>
                  <a:pt x="3353297" y="2690751"/>
                </a:lnTo>
                <a:lnTo>
                  <a:pt x="3317404" y="2717588"/>
                </a:lnTo>
                <a:lnTo>
                  <a:pt x="3278965" y="2740939"/>
                </a:lnTo>
                <a:lnTo>
                  <a:pt x="3238212" y="2760568"/>
                </a:lnTo>
                <a:lnTo>
                  <a:pt x="3195381" y="2776243"/>
                </a:lnTo>
                <a:lnTo>
                  <a:pt x="3150706" y="2787730"/>
                </a:lnTo>
                <a:lnTo>
                  <a:pt x="3104421" y="2794793"/>
                </a:lnTo>
                <a:lnTo>
                  <a:pt x="3056763" y="2797200"/>
                </a:lnTo>
                <a:lnTo>
                  <a:pt x="466217" y="2797200"/>
                </a:lnTo>
                <a:lnTo>
                  <a:pt x="418537" y="2794793"/>
                </a:lnTo>
                <a:lnTo>
                  <a:pt x="372237" y="2787730"/>
                </a:lnTo>
                <a:lnTo>
                  <a:pt x="327551" y="2776243"/>
                </a:lnTo>
                <a:lnTo>
                  <a:pt x="284714" y="2760568"/>
                </a:lnTo>
                <a:lnTo>
                  <a:pt x="243958" y="2740939"/>
                </a:lnTo>
                <a:lnTo>
                  <a:pt x="205519" y="2717588"/>
                </a:lnTo>
                <a:lnTo>
                  <a:pt x="169630" y="2690751"/>
                </a:lnTo>
                <a:lnTo>
                  <a:pt x="136525" y="2660662"/>
                </a:lnTo>
                <a:lnTo>
                  <a:pt x="106438" y="2627555"/>
                </a:lnTo>
                <a:lnTo>
                  <a:pt x="79603" y="2591663"/>
                </a:lnTo>
                <a:lnTo>
                  <a:pt x="56255" y="2553222"/>
                </a:lnTo>
                <a:lnTo>
                  <a:pt x="36627" y="2512464"/>
                </a:lnTo>
                <a:lnTo>
                  <a:pt x="20954" y="2469625"/>
                </a:lnTo>
                <a:lnTo>
                  <a:pt x="9468" y="2424938"/>
                </a:lnTo>
                <a:lnTo>
                  <a:pt x="2406" y="2378638"/>
                </a:lnTo>
                <a:lnTo>
                  <a:pt x="0" y="2330958"/>
                </a:lnTo>
                <a:lnTo>
                  <a:pt x="0" y="466216"/>
                </a:lnTo>
                <a:close/>
              </a:path>
            </a:pathLst>
          </a:custGeom>
          <a:ln w="9525">
            <a:solidFill>
              <a:srgbClr val="9FADBC"/>
            </a:solidFill>
          </a:ln>
        </p:spPr>
        <p:txBody>
          <a:bodyPr wrap="square" lIns="0" tIns="0" rIns="0" bIns="0" rtlCol="0"/>
          <a:lstStyle/>
          <a:p/>
        </p:txBody>
      </p:sp>
      <p:sp>
        <p:nvSpPr>
          <p:cNvPr id="9" name="object 9"/>
          <p:cNvSpPr/>
          <p:nvPr/>
        </p:nvSpPr>
        <p:spPr>
          <a:xfrm>
            <a:off x="1880616" y="1287780"/>
            <a:ext cx="4027931" cy="792479"/>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5436108" y="1287780"/>
            <a:ext cx="650748" cy="792479"/>
          </a:xfrm>
          <a:prstGeom prst="rect">
            <a:avLst/>
          </a:prstGeom>
          <a:blipFill>
            <a:blip r:embed="rId4" cstate="print"/>
            <a:stretch>
              <a:fillRect/>
            </a:stretch>
          </a:blipFill>
        </p:spPr>
        <p:txBody>
          <a:bodyPr wrap="square" lIns="0" tIns="0" rIns="0" bIns="0" rtlCol="0"/>
          <a:lstStyle/>
          <a:p/>
        </p:txBody>
      </p:sp>
      <p:sp>
        <p:nvSpPr>
          <p:cNvPr id="11" name="object 11"/>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12" name="object 12"/>
          <p:cNvSpPr txBox="1"/>
          <p:nvPr/>
        </p:nvSpPr>
        <p:spPr>
          <a:xfrm>
            <a:off x="1915160" y="3150489"/>
            <a:ext cx="3073400" cy="2204085"/>
          </a:xfrm>
          <a:prstGeom prst="rect">
            <a:avLst/>
          </a:prstGeom>
        </p:spPr>
        <p:txBody>
          <a:bodyPr vert="horz" wrap="square" lIns="0" tIns="22860" rIns="0" bIns="0" rtlCol="0">
            <a:spAutoFit/>
          </a:bodyPr>
          <a:lstStyle/>
          <a:p>
            <a:pPr marL="12700" marR="5080" algn="just">
              <a:lnSpc>
                <a:spcPct val="97000"/>
              </a:lnSpc>
              <a:spcBef>
                <a:spcPts val="180"/>
              </a:spcBef>
            </a:pPr>
            <a:r>
              <a:rPr sz="2400" dirty="0">
                <a:solidFill>
                  <a:srgbClr val="003366"/>
                </a:solidFill>
                <a:latin typeface="宋体" panose="02010600030101010101" pitchFamily="2" charset="-122"/>
                <a:cs typeface="宋体" panose="02010600030101010101" pitchFamily="2" charset="-122"/>
              </a:rPr>
              <a:t>在一定程度上缓解了资 金困难，发挥了润滑剂 </a:t>
            </a:r>
            <a:r>
              <a:rPr sz="2400" spc="-5" dirty="0">
                <a:solidFill>
                  <a:srgbClr val="003366"/>
                </a:solidFill>
                <a:latin typeface="宋体" panose="02010600030101010101" pitchFamily="2" charset="-122"/>
                <a:cs typeface="宋体" panose="02010600030101010101" pitchFamily="2" charset="-122"/>
              </a:rPr>
              <a:t>作用。</a:t>
            </a:r>
            <a:endParaRPr sz="2400">
              <a:latin typeface="宋体" panose="02010600030101010101" pitchFamily="2" charset="-122"/>
              <a:cs typeface="宋体" panose="02010600030101010101" pitchFamily="2" charset="-122"/>
            </a:endParaRPr>
          </a:p>
          <a:p>
            <a:pPr marL="12700" marR="5080" algn="just">
              <a:lnSpc>
                <a:spcPct val="98000"/>
              </a:lnSpc>
              <a:spcBef>
                <a:spcPts val="235"/>
              </a:spcBef>
            </a:pPr>
            <a:r>
              <a:rPr sz="2400" dirty="0">
                <a:solidFill>
                  <a:srgbClr val="003366"/>
                </a:solidFill>
                <a:latin typeface="宋体" panose="02010600030101010101" pitchFamily="2" charset="-122"/>
                <a:cs typeface="宋体" panose="02010600030101010101" pitchFamily="2" charset="-122"/>
              </a:rPr>
              <a:t>调动了积极性，促进有 条件的单位逐步走上企 </a:t>
            </a:r>
            <a:r>
              <a:rPr sz="2400" spc="-5" dirty="0">
                <a:solidFill>
                  <a:srgbClr val="003366"/>
                </a:solidFill>
                <a:latin typeface="宋体" panose="02010600030101010101" pitchFamily="2" charset="-122"/>
                <a:cs typeface="宋体" panose="02010600030101010101" pitchFamily="2" charset="-122"/>
              </a:rPr>
              <a:t>业化道路。</a:t>
            </a:r>
            <a:endParaRPr sz="2400">
              <a:latin typeface="宋体" panose="02010600030101010101" pitchFamily="2" charset="-122"/>
              <a:cs typeface="宋体" panose="02010600030101010101" pitchFamily="2" charset="-122"/>
            </a:endParaRPr>
          </a:p>
        </p:txBody>
      </p:sp>
      <p:sp>
        <p:nvSpPr>
          <p:cNvPr id="13" name="object 13"/>
          <p:cNvSpPr txBox="1"/>
          <p:nvPr/>
        </p:nvSpPr>
        <p:spPr>
          <a:xfrm>
            <a:off x="6995921" y="3252978"/>
            <a:ext cx="3378200" cy="185483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3366"/>
                </a:solidFill>
                <a:latin typeface="宋体" panose="02010600030101010101" pitchFamily="2" charset="-122"/>
                <a:cs typeface="宋体" panose="02010600030101010101" pitchFamily="2" charset="-122"/>
              </a:rPr>
              <a:t>分散了财力。</a:t>
            </a:r>
            <a:endParaRPr sz="2400">
              <a:latin typeface="宋体" panose="02010600030101010101" pitchFamily="2" charset="-122"/>
              <a:cs typeface="宋体" panose="02010600030101010101" pitchFamily="2" charset="-122"/>
            </a:endParaRPr>
          </a:p>
          <a:p>
            <a:pPr marL="12700">
              <a:lnSpc>
                <a:spcPct val="100000"/>
              </a:lnSpc>
            </a:pPr>
            <a:r>
              <a:rPr sz="2400" spc="-5" dirty="0">
                <a:solidFill>
                  <a:srgbClr val="003366"/>
                </a:solidFill>
                <a:latin typeface="宋体" panose="02010600030101010101" pitchFamily="2" charset="-122"/>
                <a:cs typeface="宋体" panose="02010600030101010101" pitchFamily="2" charset="-122"/>
              </a:rPr>
              <a:t>扩大了收入和支出差距。</a:t>
            </a:r>
            <a:endParaRPr sz="2400">
              <a:latin typeface="宋体" panose="02010600030101010101" pitchFamily="2" charset="-122"/>
              <a:cs typeface="宋体" panose="02010600030101010101" pitchFamily="2" charset="-122"/>
            </a:endParaRPr>
          </a:p>
          <a:p>
            <a:pPr marL="12700" marR="309880">
              <a:lnSpc>
                <a:spcPts val="2710"/>
              </a:lnSpc>
              <a:spcBef>
                <a:spcPts val="400"/>
              </a:spcBef>
            </a:pPr>
            <a:r>
              <a:rPr sz="2400" dirty="0">
                <a:solidFill>
                  <a:srgbClr val="003366"/>
                </a:solidFill>
                <a:latin typeface="宋体" panose="02010600030101010101" pitchFamily="2" charset="-122"/>
                <a:cs typeface="宋体" panose="02010600030101010101" pitchFamily="2" charset="-122"/>
              </a:rPr>
              <a:t>脱离了人大和社会的监 督。</a:t>
            </a:r>
            <a:endParaRPr sz="2400">
              <a:latin typeface="宋体" panose="02010600030101010101" pitchFamily="2" charset="-122"/>
              <a:cs typeface="宋体" panose="02010600030101010101" pitchFamily="2" charset="-122"/>
            </a:endParaRPr>
          </a:p>
          <a:p>
            <a:pPr marL="12700">
              <a:lnSpc>
                <a:spcPts val="2820"/>
              </a:lnSpc>
            </a:pPr>
            <a:r>
              <a:rPr sz="2400" spc="-5" dirty="0">
                <a:solidFill>
                  <a:srgbClr val="003366"/>
                </a:solidFill>
                <a:latin typeface="宋体" panose="02010600030101010101" pitchFamily="2" charset="-122"/>
                <a:cs typeface="宋体" panose="02010600030101010101" pitchFamily="2" charset="-122"/>
              </a:rPr>
              <a:t>可能滋生浪费和腐败。</a:t>
            </a:r>
            <a:endParaRPr sz="2400">
              <a:latin typeface="宋体" panose="02010600030101010101" pitchFamily="2" charset="-122"/>
              <a:cs typeface="宋体" panose="02010600030101010101" pitchFamily="2" charset="-122"/>
            </a:endParaRPr>
          </a:p>
        </p:txBody>
      </p:sp>
      <p:sp>
        <p:nvSpPr>
          <p:cNvPr id="14" name="object 14"/>
          <p:cNvSpPr/>
          <p:nvPr/>
        </p:nvSpPr>
        <p:spPr>
          <a:xfrm>
            <a:off x="7055993" y="6108325"/>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5" name="object 15"/>
          <p:cNvSpPr/>
          <p:nvPr/>
        </p:nvSpPr>
        <p:spPr>
          <a:xfrm>
            <a:off x="7055993" y="6019064"/>
            <a:ext cx="172720" cy="73660"/>
          </a:xfrm>
          <a:custGeom>
            <a:avLst/>
            <a:gdLst/>
            <a:ahLst/>
            <a:cxnLst/>
            <a:rect l="l" t="t" r="r" b="b"/>
            <a:pathLst>
              <a:path w="172720" h="73660">
                <a:moveTo>
                  <a:pt x="0" y="73125"/>
                </a:moveTo>
                <a:lnTo>
                  <a:pt x="172554" y="73125"/>
                </a:lnTo>
                <a:lnTo>
                  <a:pt x="172554" y="0"/>
                </a:lnTo>
                <a:lnTo>
                  <a:pt x="0" y="0"/>
                </a:lnTo>
                <a:lnTo>
                  <a:pt x="0" y="73125"/>
                </a:lnTo>
                <a:close/>
              </a:path>
            </a:pathLst>
          </a:custGeom>
          <a:ln w="25400">
            <a:solidFill>
              <a:srgbClr val="336699"/>
            </a:solidFill>
          </a:ln>
        </p:spPr>
        <p:txBody>
          <a:bodyPr wrap="square" lIns="0" tIns="0" rIns="0" bIns="0" rtlCol="0"/>
          <a:lstStyle/>
          <a:p/>
        </p:txBody>
      </p:sp>
      <p:sp>
        <p:nvSpPr>
          <p:cNvPr id="16" name="object 16"/>
          <p:cNvSpPr/>
          <p:nvPr/>
        </p:nvSpPr>
        <p:spPr>
          <a:xfrm>
            <a:off x="7055993" y="592930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7" name="object 17"/>
          <p:cNvSpPr/>
          <p:nvPr/>
        </p:nvSpPr>
        <p:spPr>
          <a:xfrm>
            <a:off x="7055993" y="5839529"/>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8" name="object 18"/>
          <p:cNvSpPr/>
          <p:nvPr/>
        </p:nvSpPr>
        <p:spPr>
          <a:xfrm>
            <a:off x="7055993" y="574976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9" name="object 19"/>
          <p:cNvSpPr/>
          <p:nvPr/>
        </p:nvSpPr>
        <p:spPr>
          <a:xfrm>
            <a:off x="7055993" y="5660002"/>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0" name="object 20"/>
          <p:cNvSpPr/>
          <p:nvPr/>
        </p:nvSpPr>
        <p:spPr>
          <a:xfrm>
            <a:off x="7271131" y="6108325"/>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1" name="object 21"/>
          <p:cNvSpPr/>
          <p:nvPr/>
        </p:nvSpPr>
        <p:spPr>
          <a:xfrm>
            <a:off x="7271131" y="6019064"/>
            <a:ext cx="172720" cy="73660"/>
          </a:xfrm>
          <a:custGeom>
            <a:avLst/>
            <a:gdLst/>
            <a:ahLst/>
            <a:cxnLst/>
            <a:rect l="l" t="t" r="r" b="b"/>
            <a:pathLst>
              <a:path w="172720" h="73660">
                <a:moveTo>
                  <a:pt x="0" y="73125"/>
                </a:moveTo>
                <a:lnTo>
                  <a:pt x="172554" y="73125"/>
                </a:lnTo>
                <a:lnTo>
                  <a:pt x="172554" y="0"/>
                </a:lnTo>
                <a:lnTo>
                  <a:pt x="0" y="0"/>
                </a:lnTo>
                <a:lnTo>
                  <a:pt x="0" y="73125"/>
                </a:lnTo>
                <a:close/>
              </a:path>
            </a:pathLst>
          </a:custGeom>
          <a:ln w="25400">
            <a:solidFill>
              <a:srgbClr val="336699"/>
            </a:solidFill>
          </a:ln>
        </p:spPr>
        <p:txBody>
          <a:bodyPr wrap="square" lIns="0" tIns="0" rIns="0" bIns="0" rtlCol="0"/>
          <a:lstStyle/>
          <a:p/>
        </p:txBody>
      </p:sp>
      <p:sp>
        <p:nvSpPr>
          <p:cNvPr id="22" name="object 22"/>
          <p:cNvSpPr/>
          <p:nvPr/>
        </p:nvSpPr>
        <p:spPr>
          <a:xfrm>
            <a:off x="7271131" y="592930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3" name="object 23"/>
          <p:cNvSpPr/>
          <p:nvPr/>
        </p:nvSpPr>
        <p:spPr>
          <a:xfrm>
            <a:off x="7271131" y="5839529"/>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4" name="object 24"/>
          <p:cNvSpPr/>
          <p:nvPr/>
        </p:nvSpPr>
        <p:spPr>
          <a:xfrm>
            <a:off x="7271131" y="574976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5" name="object 25"/>
          <p:cNvSpPr/>
          <p:nvPr/>
        </p:nvSpPr>
        <p:spPr>
          <a:xfrm>
            <a:off x="7271131" y="5660002"/>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6" name="object 26"/>
          <p:cNvSpPr/>
          <p:nvPr/>
        </p:nvSpPr>
        <p:spPr>
          <a:xfrm>
            <a:off x="7486142" y="6108325"/>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7" name="object 27"/>
          <p:cNvSpPr/>
          <p:nvPr/>
        </p:nvSpPr>
        <p:spPr>
          <a:xfrm>
            <a:off x="7486142" y="6019064"/>
            <a:ext cx="172720" cy="73660"/>
          </a:xfrm>
          <a:custGeom>
            <a:avLst/>
            <a:gdLst/>
            <a:ahLst/>
            <a:cxnLst/>
            <a:rect l="l" t="t" r="r" b="b"/>
            <a:pathLst>
              <a:path w="172720" h="73660">
                <a:moveTo>
                  <a:pt x="0" y="73125"/>
                </a:moveTo>
                <a:lnTo>
                  <a:pt x="172554" y="73125"/>
                </a:lnTo>
                <a:lnTo>
                  <a:pt x="172554" y="0"/>
                </a:lnTo>
                <a:lnTo>
                  <a:pt x="0" y="0"/>
                </a:lnTo>
                <a:lnTo>
                  <a:pt x="0" y="73125"/>
                </a:lnTo>
                <a:close/>
              </a:path>
            </a:pathLst>
          </a:custGeom>
          <a:ln w="25400">
            <a:solidFill>
              <a:srgbClr val="336699"/>
            </a:solidFill>
          </a:ln>
        </p:spPr>
        <p:txBody>
          <a:bodyPr wrap="square" lIns="0" tIns="0" rIns="0" bIns="0" rtlCol="0"/>
          <a:lstStyle/>
          <a:p/>
        </p:txBody>
      </p:sp>
      <p:sp>
        <p:nvSpPr>
          <p:cNvPr id="28" name="object 28"/>
          <p:cNvSpPr/>
          <p:nvPr/>
        </p:nvSpPr>
        <p:spPr>
          <a:xfrm>
            <a:off x="7486142" y="592930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29" name="object 29"/>
          <p:cNvSpPr/>
          <p:nvPr/>
        </p:nvSpPr>
        <p:spPr>
          <a:xfrm>
            <a:off x="7486142" y="5839529"/>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30" name="object 30"/>
          <p:cNvSpPr/>
          <p:nvPr/>
        </p:nvSpPr>
        <p:spPr>
          <a:xfrm>
            <a:off x="7486142" y="574976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31" name="object 31"/>
          <p:cNvSpPr/>
          <p:nvPr/>
        </p:nvSpPr>
        <p:spPr>
          <a:xfrm>
            <a:off x="7486142" y="5660002"/>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32" name="object 32"/>
          <p:cNvSpPr/>
          <p:nvPr/>
        </p:nvSpPr>
        <p:spPr>
          <a:xfrm>
            <a:off x="7694168" y="5659996"/>
            <a:ext cx="121920" cy="113030"/>
          </a:xfrm>
          <a:custGeom>
            <a:avLst/>
            <a:gdLst/>
            <a:ahLst/>
            <a:cxnLst/>
            <a:rect l="l" t="t" r="r" b="b"/>
            <a:pathLst>
              <a:path w="121920" h="113029">
                <a:moveTo>
                  <a:pt x="121792" y="45897"/>
                </a:moveTo>
                <a:lnTo>
                  <a:pt x="0" y="0"/>
                </a:lnTo>
                <a:lnTo>
                  <a:pt x="0" y="73634"/>
                </a:lnTo>
                <a:lnTo>
                  <a:pt x="121792" y="112966"/>
                </a:lnTo>
                <a:lnTo>
                  <a:pt x="121792" y="45897"/>
                </a:lnTo>
                <a:close/>
              </a:path>
            </a:pathLst>
          </a:custGeom>
          <a:ln w="25400">
            <a:solidFill>
              <a:srgbClr val="336699"/>
            </a:solidFill>
          </a:ln>
        </p:spPr>
        <p:txBody>
          <a:bodyPr wrap="square" lIns="0" tIns="0" rIns="0" bIns="0" rtlCol="0"/>
          <a:lstStyle/>
          <a:p/>
        </p:txBody>
      </p:sp>
      <p:sp>
        <p:nvSpPr>
          <p:cNvPr id="33" name="object 33"/>
          <p:cNvSpPr/>
          <p:nvPr/>
        </p:nvSpPr>
        <p:spPr>
          <a:xfrm>
            <a:off x="7694168" y="5749759"/>
            <a:ext cx="121920" cy="105410"/>
          </a:xfrm>
          <a:custGeom>
            <a:avLst/>
            <a:gdLst/>
            <a:ahLst/>
            <a:cxnLst/>
            <a:rect l="l" t="t" r="r" b="b"/>
            <a:pathLst>
              <a:path w="121920" h="105410">
                <a:moveTo>
                  <a:pt x="0" y="0"/>
                </a:moveTo>
                <a:lnTo>
                  <a:pt x="0" y="73634"/>
                </a:lnTo>
                <a:lnTo>
                  <a:pt x="121792" y="104902"/>
                </a:lnTo>
                <a:lnTo>
                  <a:pt x="121792" y="37833"/>
                </a:lnTo>
                <a:lnTo>
                  <a:pt x="0" y="0"/>
                </a:lnTo>
                <a:close/>
              </a:path>
            </a:pathLst>
          </a:custGeom>
          <a:solidFill>
            <a:srgbClr val="FFFFFF"/>
          </a:solidFill>
        </p:spPr>
        <p:txBody>
          <a:bodyPr wrap="square" lIns="0" tIns="0" rIns="0" bIns="0" rtlCol="0"/>
          <a:lstStyle/>
          <a:p/>
        </p:txBody>
      </p:sp>
      <p:sp>
        <p:nvSpPr>
          <p:cNvPr id="34" name="object 34"/>
          <p:cNvSpPr/>
          <p:nvPr/>
        </p:nvSpPr>
        <p:spPr>
          <a:xfrm>
            <a:off x="7694168" y="5749759"/>
            <a:ext cx="121920" cy="105410"/>
          </a:xfrm>
          <a:custGeom>
            <a:avLst/>
            <a:gdLst/>
            <a:ahLst/>
            <a:cxnLst/>
            <a:rect l="l" t="t" r="r" b="b"/>
            <a:pathLst>
              <a:path w="121920" h="105410">
                <a:moveTo>
                  <a:pt x="121792" y="37833"/>
                </a:moveTo>
                <a:lnTo>
                  <a:pt x="0" y="0"/>
                </a:lnTo>
                <a:lnTo>
                  <a:pt x="0" y="73634"/>
                </a:lnTo>
                <a:lnTo>
                  <a:pt x="121792" y="104902"/>
                </a:lnTo>
                <a:lnTo>
                  <a:pt x="121792" y="37833"/>
                </a:lnTo>
                <a:close/>
              </a:path>
            </a:pathLst>
          </a:custGeom>
          <a:ln w="25400">
            <a:solidFill>
              <a:srgbClr val="336699"/>
            </a:solidFill>
          </a:ln>
        </p:spPr>
        <p:txBody>
          <a:bodyPr wrap="square" lIns="0" tIns="0" rIns="0" bIns="0" rtlCol="0"/>
          <a:lstStyle/>
          <a:p/>
        </p:txBody>
      </p:sp>
      <p:sp>
        <p:nvSpPr>
          <p:cNvPr id="35" name="object 35"/>
          <p:cNvSpPr/>
          <p:nvPr/>
        </p:nvSpPr>
        <p:spPr>
          <a:xfrm>
            <a:off x="7694168" y="5839536"/>
            <a:ext cx="121920" cy="97790"/>
          </a:xfrm>
          <a:custGeom>
            <a:avLst/>
            <a:gdLst/>
            <a:ahLst/>
            <a:cxnLst/>
            <a:rect l="l" t="t" r="r" b="b"/>
            <a:pathLst>
              <a:path w="121920" h="97789">
                <a:moveTo>
                  <a:pt x="0" y="0"/>
                </a:moveTo>
                <a:lnTo>
                  <a:pt x="0" y="73621"/>
                </a:lnTo>
                <a:lnTo>
                  <a:pt x="121792" y="97332"/>
                </a:lnTo>
                <a:lnTo>
                  <a:pt x="121792" y="29756"/>
                </a:lnTo>
                <a:lnTo>
                  <a:pt x="0" y="0"/>
                </a:lnTo>
                <a:close/>
              </a:path>
            </a:pathLst>
          </a:custGeom>
          <a:solidFill>
            <a:srgbClr val="FFFFFF"/>
          </a:solidFill>
        </p:spPr>
        <p:txBody>
          <a:bodyPr wrap="square" lIns="0" tIns="0" rIns="0" bIns="0" rtlCol="0"/>
          <a:lstStyle/>
          <a:p/>
        </p:txBody>
      </p:sp>
      <p:sp>
        <p:nvSpPr>
          <p:cNvPr id="36" name="object 36"/>
          <p:cNvSpPr/>
          <p:nvPr/>
        </p:nvSpPr>
        <p:spPr>
          <a:xfrm>
            <a:off x="7694168" y="5839536"/>
            <a:ext cx="121920" cy="97790"/>
          </a:xfrm>
          <a:custGeom>
            <a:avLst/>
            <a:gdLst/>
            <a:ahLst/>
            <a:cxnLst/>
            <a:rect l="l" t="t" r="r" b="b"/>
            <a:pathLst>
              <a:path w="121920" h="97789">
                <a:moveTo>
                  <a:pt x="121792" y="29756"/>
                </a:moveTo>
                <a:lnTo>
                  <a:pt x="0" y="0"/>
                </a:lnTo>
                <a:lnTo>
                  <a:pt x="0" y="73621"/>
                </a:lnTo>
                <a:lnTo>
                  <a:pt x="121792" y="97332"/>
                </a:lnTo>
                <a:lnTo>
                  <a:pt x="121792" y="29756"/>
                </a:lnTo>
                <a:close/>
              </a:path>
            </a:pathLst>
          </a:custGeom>
          <a:ln w="25400">
            <a:solidFill>
              <a:srgbClr val="336699"/>
            </a:solidFill>
          </a:ln>
        </p:spPr>
        <p:txBody>
          <a:bodyPr wrap="square" lIns="0" tIns="0" rIns="0" bIns="0" rtlCol="0"/>
          <a:lstStyle/>
          <a:p/>
        </p:txBody>
      </p:sp>
      <p:sp>
        <p:nvSpPr>
          <p:cNvPr id="37" name="object 37"/>
          <p:cNvSpPr/>
          <p:nvPr/>
        </p:nvSpPr>
        <p:spPr>
          <a:xfrm>
            <a:off x="7694168" y="5929299"/>
            <a:ext cx="121920" cy="90170"/>
          </a:xfrm>
          <a:custGeom>
            <a:avLst/>
            <a:gdLst/>
            <a:ahLst/>
            <a:cxnLst/>
            <a:rect l="l" t="t" r="r" b="b"/>
            <a:pathLst>
              <a:path w="121920" h="90170">
                <a:moveTo>
                  <a:pt x="0" y="0"/>
                </a:moveTo>
                <a:lnTo>
                  <a:pt x="0" y="73634"/>
                </a:lnTo>
                <a:lnTo>
                  <a:pt x="121792" y="89763"/>
                </a:lnTo>
                <a:lnTo>
                  <a:pt x="121792" y="22186"/>
                </a:lnTo>
                <a:lnTo>
                  <a:pt x="0" y="0"/>
                </a:lnTo>
                <a:close/>
              </a:path>
            </a:pathLst>
          </a:custGeom>
          <a:solidFill>
            <a:srgbClr val="FFFFFF"/>
          </a:solidFill>
        </p:spPr>
        <p:txBody>
          <a:bodyPr wrap="square" lIns="0" tIns="0" rIns="0" bIns="0" rtlCol="0"/>
          <a:lstStyle/>
          <a:p/>
        </p:txBody>
      </p:sp>
      <p:sp>
        <p:nvSpPr>
          <p:cNvPr id="38" name="object 38"/>
          <p:cNvSpPr/>
          <p:nvPr/>
        </p:nvSpPr>
        <p:spPr>
          <a:xfrm>
            <a:off x="7694168" y="5929299"/>
            <a:ext cx="121920" cy="90170"/>
          </a:xfrm>
          <a:custGeom>
            <a:avLst/>
            <a:gdLst/>
            <a:ahLst/>
            <a:cxnLst/>
            <a:rect l="l" t="t" r="r" b="b"/>
            <a:pathLst>
              <a:path w="121920" h="90170">
                <a:moveTo>
                  <a:pt x="121792" y="22186"/>
                </a:moveTo>
                <a:lnTo>
                  <a:pt x="0" y="0"/>
                </a:lnTo>
                <a:lnTo>
                  <a:pt x="0" y="73634"/>
                </a:lnTo>
                <a:lnTo>
                  <a:pt x="121792" y="89763"/>
                </a:lnTo>
                <a:lnTo>
                  <a:pt x="121792" y="22186"/>
                </a:lnTo>
                <a:close/>
              </a:path>
            </a:pathLst>
          </a:custGeom>
          <a:ln w="25399">
            <a:solidFill>
              <a:srgbClr val="336699"/>
            </a:solidFill>
          </a:ln>
        </p:spPr>
        <p:txBody>
          <a:bodyPr wrap="square" lIns="0" tIns="0" rIns="0" bIns="0" rtlCol="0"/>
          <a:lstStyle/>
          <a:p/>
        </p:txBody>
      </p:sp>
      <p:sp>
        <p:nvSpPr>
          <p:cNvPr id="39" name="object 39"/>
          <p:cNvSpPr/>
          <p:nvPr/>
        </p:nvSpPr>
        <p:spPr>
          <a:xfrm>
            <a:off x="7694168" y="6019063"/>
            <a:ext cx="121920" cy="81915"/>
          </a:xfrm>
          <a:custGeom>
            <a:avLst/>
            <a:gdLst/>
            <a:ahLst/>
            <a:cxnLst/>
            <a:rect l="l" t="t" r="r" b="b"/>
            <a:pathLst>
              <a:path w="121920" h="81914">
                <a:moveTo>
                  <a:pt x="0" y="0"/>
                </a:moveTo>
                <a:lnTo>
                  <a:pt x="0" y="73126"/>
                </a:lnTo>
                <a:lnTo>
                  <a:pt x="121792" y="81699"/>
                </a:lnTo>
                <a:lnTo>
                  <a:pt x="121792" y="14630"/>
                </a:lnTo>
                <a:lnTo>
                  <a:pt x="0" y="0"/>
                </a:lnTo>
                <a:close/>
              </a:path>
            </a:pathLst>
          </a:custGeom>
          <a:solidFill>
            <a:srgbClr val="FFFFFF"/>
          </a:solidFill>
        </p:spPr>
        <p:txBody>
          <a:bodyPr wrap="square" lIns="0" tIns="0" rIns="0" bIns="0" rtlCol="0"/>
          <a:lstStyle/>
          <a:p/>
        </p:txBody>
      </p:sp>
      <p:sp>
        <p:nvSpPr>
          <p:cNvPr id="40" name="object 40"/>
          <p:cNvSpPr/>
          <p:nvPr/>
        </p:nvSpPr>
        <p:spPr>
          <a:xfrm>
            <a:off x="7694168" y="6019063"/>
            <a:ext cx="121920" cy="81915"/>
          </a:xfrm>
          <a:custGeom>
            <a:avLst/>
            <a:gdLst/>
            <a:ahLst/>
            <a:cxnLst/>
            <a:rect l="l" t="t" r="r" b="b"/>
            <a:pathLst>
              <a:path w="121920" h="81914">
                <a:moveTo>
                  <a:pt x="121792" y="14630"/>
                </a:moveTo>
                <a:lnTo>
                  <a:pt x="0" y="0"/>
                </a:lnTo>
                <a:lnTo>
                  <a:pt x="0" y="73126"/>
                </a:lnTo>
                <a:lnTo>
                  <a:pt x="121792" y="81699"/>
                </a:lnTo>
                <a:lnTo>
                  <a:pt x="121792" y="14630"/>
                </a:lnTo>
                <a:close/>
              </a:path>
            </a:pathLst>
          </a:custGeom>
          <a:ln w="25400">
            <a:solidFill>
              <a:srgbClr val="336699"/>
            </a:solidFill>
          </a:ln>
        </p:spPr>
        <p:txBody>
          <a:bodyPr wrap="square" lIns="0" tIns="0" rIns="0" bIns="0" rtlCol="0"/>
          <a:lstStyle/>
          <a:p/>
        </p:txBody>
      </p:sp>
      <p:sp>
        <p:nvSpPr>
          <p:cNvPr id="41" name="object 41"/>
          <p:cNvSpPr/>
          <p:nvPr/>
        </p:nvSpPr>
        <p:spPr>
          <a:xfrm>
            <a:off x="7694168" y="6108331"/>
            <a:ext cx="121920" cy="74295"/>
          </a:xfrm>
          <a:custGeom>
            <a:avLst/>
            <a:gdLst/>
            <a:ahLst/>
            <a:cxnLst/>
            <a:rect l="l" t="t" r="r" b="b"/>
            <a:pathLst>
              <a:path w="121920" h="74295">
                <a:moveTo>
                  <a:pt x="121792" y="7061"/>
                </a:moveTo>
                <a:lnTo>
                  <a:pt x="0" y="0"/>
                </a:lnTo>
                <a:lnTo>
                  <a:pt x="0" y="73634"/>
                </a:lnTo>
                <a:lnTo>
                  <a:pt x="121792" y="74129"/>
                </a:lnTo>
                <a:lnTo>
                  <a:pt x="121792" y="7061"/>
                </a:lnTo>
                <a:close/>
              </a:path>
            </a:pathLst>
          </a:custGeom>
          <a:ln w="25400">
            <a:solidFill>
              <a:srgbClr val="336699"/>
            </a:solidFill>
          </a:ln>
        </p:spPr>
        <p:txBody>
          <a:bodyPr wrap="square" lIns="0" tIns="0" rIns="0" bIns="0" rtlCol="0"/>
          <a:lstStyle/>
          <a:p/>
        </p:txBody>
      </p:sp>
      <p:sp>
        <p:nvSpPr>
          <p:cNvPr id="42" name="object 42"/>
          <p:cNvSpPr/>
          <p:nvPr/>
        </p:nvSpPr>
        <p:spPr>
          <a:xfrm>
            <a:off x="7845425" y="5716981"/>
            <a:ext cx="94615" cy="105410"/>
          </a:xfrm>
          <a:custGeom>
            <a:avLst/>
            <a:gdLst/>
            <a:ahLst/>
            <a:cxnLst/>
            <a:rect l="l" t="t" r="r" b="b"/>
            <a:pathLst>
              <a:path w="94615" h="105410">
                <a:moveTo>
                  <a:pt x="94615" y="45389"/>
                </a:moveTo>
                <a:lnTo>
                  <a:pt x="0" y="0"/>
                </a:lnTo>
                <a:lnTo>
                  <a:pt x="0" y="65570"/>
                </a:lnTo>
                <a:lnTo>
                  <a:pt x="94615" y="104901"/>
                </a:lnTo>
                <a:lnTo>
                  <a:pt x="94615" y="45389"/>
                </a:lnTo>
                <a:close/>
              </a:path>
            </a:pathLst>
          </a:custGeom>
          <a:ln w="25400">
            <a:solidFill>
              <a:srgbClr val="336699"/>
            </a:solidFill>
          </a:ln>
        </p:spPr>
        <p:txBody>
          <a:bodyPr wrap="square" lIns="0" tIns="0" rIns="0" bIns="0" rtlCol="0"/>
          <a:lstStyle/>
          <a:p/>
        </p:txBody>
      </p:sp>
      <p:sp>
        <p:nvSpPr>
          <p:cNvPr id="43" name="object 43"/>
          <p:cNvSpPr/>
          <p:nvPr/>
        </p:nvSpPr>
        <p:spPr>
          <a:xfrm>
            <a:off x="7845425" y="5796660"/>
            <a:ext cx="94615" cy="97790"/>
          </a:xfrm>
          <a:custGeom>
            <a:avLst/>
            <a:gdLst/>
            <a:ahLst/>
            <a:cxnLst/>
            <a:rect l="l" t="t" r="r" b="b"/>
            <a:pathLst>
              <a:path w="94615" h="97789">
                <a:moveTo>
                  <a:pt x="0" y="0"/>
                </a:moveTo>
                <a:lnTo>
                  <a:pt x="0" y="66065"/>
                </a:lnTo>
                <a:lnTo>
                  <a:pt x="94615" y="97332"/>
                </a:lnTo>
                <a:lnTo>
                  <a:pt x="94615" y="37833"/>
                </a:lnTo>
                <a:lnTo>
                  <a:pt x="0" y="0"/>
                </a:lnTo>
                <a:close/>
              </a:path>
            </a:pathLst>
          </a:custGeom>
          <a:solidFill>
            <a:srgbClr val="FFFFFF"/>
          </a:solidFill>
        </p:spPr>
        <p:txBody>
          <a:bodyPr wrap="square" lIns="0" tIns="0" rIns="0" bIns="0" rtlCol="0"/>
          <a:lstStyle/>
          <a:p/>
        </p:txBody>
      </p:sp>
      <p:sp>
        <p:nvSpPr>
          <p:cNvPr id="44" name="object 44"/>
          <p:cNvSpPr/>
          <p:nvPr/>
        </p:nvSpPr>
        <p:spPr>
          <a:xfrm>
            <a:off x="7845425" y="5796660"/>
            <a:ext cx="94615" cy="97790"/>
          </a:xfrm>
          <a:custGeom>
            <a:avLst/>
            <a:gdLst/>
            <a:ahLst/>
            <a:cxnLst/>
            <a:rect l="l" t="t" r="r" b="b"/>
            <a:pathLst>
              <a:path w="94615" h="97789">
                <a:moveTo>
                  <a:pt x="94615" y="37833"/>
                </a:moveTo>
                <a:lnTo>
                  <a:pt x="0" y="0"/>
                </a:lnTo>
                <a:lnTo>
                  <a:pt x="0" y="66065"/>
                </a:lnTo>
                <a:lnTo>
                  <a:pt x="94615" y="97332"/>
                </a:lnTo>
                <a:lnTo>
                  <a:pt x="94615" y="37833"/>
                </a:lnTo>
                <a:close/>
              </a:path>
            </a:pathLst>
          </a:custGeom>
          <a:ln w="25400">
            <a:solidFill>
              <a:srgbClr val="336699"/>
            </a:solidFill>
          </a:ln>
        </p:spPr>
        <p:txBody>
          <a:bodyPr wrap="square" lIns="0" tIns="0" rIns="0" bIns="0" rtlCol="0"/>
          <a:lstStyle/>
          <a:p/>
        </p:txBody>
      </p:sp>
      <p:sp>
        <p:nvSpPr>
          <p:cNvPr id="45" name="object 45"/>
          <p:cNvSpPr/>
          <p:nvPr/>
        </p:nvSpPr>
        <p:spPr>
          <a:xfrm>
            <a:off x="7845425" y="5876848"/>
            <a:ext cx="94615" cy="90170"/>
          </a:xfrm>
          <a:custGeom>
            <a:avLst/>
            <a:gdLst/>
            <a:ahLst/>
            <a:cxnLst/>
            <a:rect l="l" t="t" r="r" b="b"/>
            <a:pathLst>
              <a:path w="94615" h="90170">
                <a:moveTo>
                  <a:pt x="0" y="0"/>
                </a:moveTo>
                <a:lnTo>
                  <a:pt x="0" y="65557"/>
                </a:lnTo>
                <a:lnTo>
                  <a:pt x="94615" y="89763"/>
                </a:lnTo>
                <a:lnTo>
                  <a:pt x="94615" y="30264"/>
                </a:lnTo>
                <a:lnTo>
                  <a:pt x="0" y="0"/>
                </a:lnTo>
                <a:close/>
              </a:path>
            </a:pathLst>
          </a:custGeom>
          <a:solidFill>
            <a:srgbClr val="FFFFFF"/>
          </a:solidFill>
        </p:spPr>
        <p:txBody>
          <a:bodyPr wrap="square" lIns="0" tIns="0" rIns="0" bIns="0" rtlCol="0"/>
          <a:lstStyle/>
          <a:p/>
        </p:txBody>
      </p:sp>
      <p:sp>
        <p:nvSpPr>
          <p:cNvPr id="46" name="object 46"/>
          <p:cNvSpPr/>
          <p:nvPr/>
        </p:nvSpPr>
        <p:spPr>
          <a:xfrm>
            <a:off x="7845425" y="5876848"/>
            <a:ext cx="94615" cy="90170"/>
          </a:xfrm>
          <a:custGeom>
            <a:avLst/>
            <a:gdLst/>
            <a:ahLst/>
            <a:cxnLst/>
            <a:rect l="l" t="t" r="r" b="b"/>
            <a:pathLst>
              <a:path w="94615" h="90170">
                <a:moveTo>
                  <a:pt x="94615" y="30264"/>
                </a:moveTo>
                <a:lnTo>
                  <a:pt x="0" y="0"/>
                </a:lnTo>
                <a:lnTo>
                  <a:pt x="0" y="65557"/>
                </a:lnTo>
                <a:lnTo>
                  <a:pt x="94615" y="89763"/>
                </a:lnTo>
                <a:lnTo>
                  <a:pt x="94615" y="30264"/>
                </a:lnTo>
                <a:close/>
              </a:path>
            </a:pathLst>
          </a:custGeom>
          <a:ln w="25400">
            <a:solidFill>
              <a:srgbClr val="336699"/>
            </a:solidFill>
          </a:ln>
        </p:spPr>
        <p:txBody>
          <a:bodyPr wrap="square" lIns="0" tIns="0" rIns="0" bIns="0" rtlCol="0"/>
          <a:lstStyle/>
          <a:p/>
        </p:txBody>
      </p:sp>
      <p:sp>
        <p:nvSpPr>
          <p:cNvPr id="47" name="object 47"/>
          <p:cNvSpPr/>
          <p:nvPr/>
        </p:nvSpPr>
        <p:spPr>
          <a:xfrm>
            <a:off x="7845425" y="5957036"/>
            <a:ext cx="94615" cy="81915"/>
          </a:xfrm>
          <a:custGeom>
            <a:avLst/>
            <a:gdLst/>
            <a:ahLst/>
            <a:cxnLst/>
            <a:rect l="l" t="t" r="r" b="b"/>
            <a:pathLst>
              <a:path w="94615" h="81914">
                <a:moveTo>
                  <a:pt x="0" y="0"/>
                </a:moveTo>
                <a:lnTo>
                  <a:pt x="0" y="65557"/>
                </a:lnTo>
                <a:lnTo>
                  <a:pt x="94615" y="81699"/>
                </a:lnTo>
                <a:lnTo>
                  <a:pt x="94615" y="22186"/>
                </a:lnTo>
                <a:lnTo>
                  <a:pt x="0" y="0"/>
                </a:lnTo>
                <a:close/>
              </a:path>
            </a:pathLst>
          </a:custGeom>
          <a:solidFill>
            <a:srgbClr val="FFFFFF"/>
          </a:solidFill>
        </p:spPr>
        <p:txBody>
          <a:bodyPr wrap="square" lIns="0" tIns="0" rIns="0" bIns="0" rtlCol="0"/>
          <a:lstStyle/>
          <a:p/>
        </p:txBody>
      </p:sp>
      <p:sp>
        <p:nvSpPr>
          <p:cNvPr id="48" name="object 48"/>
          <p:cNvSpPr/>
          <p:nvPr/>
        </p:nvSpPr>
        <p:spPr>
          <a:xfrm>
            <a:off x="7845425" y="5957036"/>
            <a:ext cx="94615" cy="81915"/>
          </a:xfrm>
          <a:custGeom>
            <a:avLst/>
            <a:gdLst/>
            <a:ahLst/>
            <a:cxnLst/>
            <a:rect l="l" t="t" r="r" b="b"/>
            <a:pathLst>
              <a:path w="94615" h="81914">
                <a:moveTo>
                  <a:pt x="94615" y="22186"/>
                </a:moveTo>
                <a:lnTo>
                  <a:pt x="0" y="0"/>
                </a:lnTo>
                <a:lnTo>
                  <a:pt x="0" y="65557"/>
                </a:lnTo>
                <a:lnTo>
                  <a:pt x="94615" y="81699"/>
                </a:lnTo>
                <a:lnTo>
                  <a:pt x="94615" y="22186"/>
                </a:lnTo>
                <a:close/>
              </a:path>
            </a:pathLst>
          </a:custGeom>
          <a:ln w="25400">
            <a:solidFill>
              <a:srgbClr val="336699"/>
            </a:solidFill>
          </a:ln>
        </p:spPr>
        <p:txBody>
          <a:bodyPr wrap="square" lIns="0" tIns="0" rIns="0" bIns="0" rtlCol="0"/>
          <a:lstStyle/>
          <a:p/>
        </p:txBody>
      </p:sp>
      <p:sp>
        <p:nvSpPr>
          <p:cNvPr id="49" name="object 49"/>
          <p:cNvSpPr/>
          <p:nvPr/>
        </p:nvSpPr>
        <p:spPr>
          <a:xfrm>
            <a:off x="7845425" y="6036716"/>
            <a:ext cx="94615" cy="74930"/>
          </a:xfrm>
          <a:custGeom>
            <a:avLst/>
            <a:gdLst/>
            <a:ahLst/>
            <a:cxnLst/>
            <a:rect l="l" t="t" r="r" b="b"/>
            <a:pathLst>
              <a:path w="94615" h="74929">
                <a:moveTo>
                  <a:pt x="0" y="0"/>
                </a:moveTo>
                <a:lnTo>
                  <a:pt x="0" y="66065"/>
                </a:lnTo>
                <a:lnTo>
                  <a:pt x="94615" y="74637"/>
                </a:lnTo>
                <a:lnTo>
                  <a:pt x="94615" y="15125"/>
                </a:lnTo>
                <a:lnTo>
                  <a:pt x="0" y="0"/>
                </a:lnTo>
                <a:close/>
              </a:path>
            </a:pathLst>
          </a:custGeom>
          <a:solidFill>
            <a:srgbClr val="FFFFFF"/>
          </a:solidFill>
        </p:spPr>
        <p:txBody>
          <a:bodyPr wrap="square" lIns="0" tIns="0" rIns="0" bIns="0" rtlCol="0"/>
          <a:lstStyle/>
          <a:p/>
        </p:txBody>
      </p:sp>
      <p:sp>
        <p:nvSpPr>
          <p:cNvPr id="50" name="object 50"/>
          <p:cNvSpPr/>
          <p:nvPr/>
        </p:nvSpPr>
        <p:spPr>
          <a:xfrm>
            <a:off x="7845425" y="6036716"/>
            <a:ext cx="94615" cy="74930"/>
          </a:xfrm>
          <a:custGeom>
            <a:avLst/>
            <a:gdLst/>
            <a:ahLst/>
            <a:cxnLst/>
            <a:rect l="l" t="t" r="r" b="b"/>
            <a:pathLst>
              <a:path w="94615" h="74929">
                <a:moveTo>
                  <a:pt x="94615" y="15125"/>
                </a:moveTo>
                <a:lnTo>
                  <a:pt x="0" y="0"/>
                </a:lnTo>
                <a:lnTo>
                  <a:pt x="0" y="66065"/>
                </a:lnTo>
                <a:lnTo>
                  <a:pt x="94615" y="74637"/>
                </a:lnTo>
                <a:lnTo>
                  <a:pt x="94615" y="15125"/>
                </a:lnTo>
                <a:close/>
              </a:path>
            </a:pathLst>
          </a:custGeom>
          <a:ln w="25400">
            <a:solidFill>
              <a:srgbClr val="336699"/>
            </a:solidFill>
          </a:ln>
        </p:spPr>
        <p:txBody>
          <a:bodyPr wrap="square" lIns="0" tIns="0" rIns="0" bIns="0" rtlCol="0"/>
          <a:lstStyle/>
          <a:p/>
        </p:txBody>
      </p:sp>
      <p:sp>
        <p:nvSpPr>
          <p:cNvPr id="51" name="object 51"/>
          <p:cNvSpPr/>
          <p:nvPr/>
        </p:nvSpPr>
        <p:spPr>
          <a:xfrm>
            <a:off x="7845425" y="6116904"/>
            <a:ext cx="94615" cy="66675"/>
          </a:xfrm>
          <a:custGeom>
            <a:avLst/>
            <a:gdLst/>
            <a:ahLst/>
            <a:cxnLst/>
            <a:rect l="l" t="t" r="r" b="b"/>
            <a:pathLst>
              <a:path w="94615" h="66675">
                <a:moveTo>
                  <a:pt x="94615" y="7061"/>
                </a:moveTo>
                <a:lnTo>
                  <a:pt x="0" y="0"/>
                </a:lnTo>
                <a:lnTo>
                  <a:pt x="0" y="66065"/>
                </a:lnTo>
                <a:lnTo>
                  <a:pt x="94615" y="66573"/>
                </a:lnTo>
                <a:lnTo>
                  <a:pt x="94615" y="7061"/>
                </a:lnTo>
                <a:close/>
              </a:path>
            </a:pathLst>
          </a:custGeom>
          <a:ln w="25400">
            <a:solidFill>
              <a:srgbClr val="336699"/>
            </a:solidFill>
          </a:ln>
        </p:spPr>
        <p:txBody>
          <a:bodyPr wrap="square" lIns="0" tIns="0" rIns="0" bIns="0" rtlCol="0"/>
          <a:lstStyle/>
          <a:p/>
        </p:txBody>
      </p:sp>
      <p:sp>
        <p:nvSpPr>
          <p:cNvPr id="52" name="object 52"/>
          <p:cNvSpPr/>
          <p:nvPr/>
        </p:nvSpPr>
        <p:spPr>
          <a:xfrm>
            <a:off x="7963661" y="5773470"/>
            <a:ext cx="68580" cy="97790"/>
          </a:xfrm>
          <a:custGeom>
            <a:avLst/>
            <a:gdLst/>
            <a:ahLst/>
            <a:cxnLst/>
            <a:rect l="l" t="t" r="r" b="b"/>
            <a:pathLst>
              <a:path w="68579" h="97789">
                <a:moveTo>
                  <a:pt x="68580" y="45389"/>
                </a:moveTo>
                <a:lnTo>
                  <a:pt x="0" y="0"/>
                </a:lnTo>
                <a:lnTo>
                  <a:pt x="0" y="57988"/>
                </a:lnTo>
                <a:lnTo>
                  <a:pt x="68580" y="97332"/>
                </a:lnTo>
                <a:lnTo>
                  <a:pt x="68580" y="45389"/>
                </a:lnTo>
                <a:close/>
              </a:path>
            </a:pathLst>
          </a:custGeom>
          <a:ln w="25400">
            <a:solidFill>
              <a:srgbClr val="336699"/>
            </a:solidFill>
          </a:ln>
        </p:spPr>
        <p:txBody>
          <a:bodyPr wrap="square" lIns="0" tIns="0" rIns="0" bIns="0" rtlCol="0"/>
          <a:lstStyle/>
          <a:p/>
        </p:txBody>
      </p:sp>
      <p:sp>
        <p:nvSpPr>
          <p:cNvPr id="53" name="object 53"/>
          <p:cNvSpPr/>
          <p:nvPr/>
        </p:nvSpPr>
        <p:spPr>
          <a:xfrm>
            <a:off x="7963661" y="5844070"/>
            <a:ext cx="68580" cy="89535"/>
          </a:xfrm>
          <a:custGeom>
            <a:avLst/>
            <a:gdLst/>
            <a:ahLst/>
            <a:cxnLst/>
            <a:rect l="l" t="t" r="r" b="b"/>
            <a:pathLst>
              <a:path w="68579" h="89535">
                <a:moveTo>
                  <a:pt x="0" y="0"/>
                </a:moveTo>
                <a:lnTo>
                  <a:pt x="0" y="58000"/>
                </a:lnTo>
                <a:lnTo>
                  <a:pt x="68580" y="89268"/>
                </a:lnTo>
                <a:lnTo>
                  <a:pt x="68580" y="37820"/>
                </a:lnTo>
                <a:lnTo>
                  <a:pt x="0" y="0"/>
                </a:lnTo>
                <a:close/>
              </a:path>
            </a:pathLst>
          </a:custGeom>
          <a:solidFill>
            <a:srgbClr val="FFFFFF"/>
          </a:solidFill>
        </p:spPr>
        <p:txBody>
          <a:bodyPr wrap="square" lIns="0" tIns="0" rIns="0" bIns="0" rtlCol="0"/>
          <a:lstStyle/>
          <a:p/>
        </p:txBody>
      </p:sp>
      <p:sp>
        <p:nvSpPr>
          <p:cNvPr id="54" name="object 54"/>
          <p:cNvSpPr/>
          <p:nvPr/>
        </p:nvSpPr>
        <p:spPr>
          <a:xfrm>
            <a:off x="7963661" y="5844070"/>
            <a:ext cx="68580" cy="89535"/>
          </a:xfrm>
          <a:custGeom>
            <a:avLst/>
            <a:gdLst/>
            <a:ahLst/>
            <a:cxnLst/>
            <a:rect l="l" t="t" r="r" b="b"/>
            <a:pathLst>
              <a:path w="68579" h="89535">
                <a:moveTo>
                  <a:pt x="68580" y="37820"/>
                </a:moveTo>
                <a:lnTo>
                  <a:pt x="0" y="0"/>
                </a:lnTo>
                <a:lnTo>
                  <a:pt x="0" y="58000"/>
                </a:lnTo>
                <a:lnTo>
                  <a:pt x="68580" y="89268"/>
                </a:lnTo>
                <a:lnTo>
                  <a:pt x="68580" y="37820"/>
                </a:lnTo>
                <a:close/>
              </a:path>
            </a:pathLst>
          </a:custGeom>
          <a:ln w="25399">
            <a:solidFill>
              <a:srgbClr val="336699"/>
            </a:solidFill>
          </a:ln>
        </p:spPr>
        <p:txBody>
          <a:bodyPr wrap="square" lIns="0" tIns="0" rIns="0" bIns="0" rtlCol="0"/>
          <a:lstStyle/>
          <a:p/>
        </p:txBody>
      </p:sp>
      <p:sp>
        <p:nvSpPr>
          <p:cNvPr id="55" name="object 55"/>
          <p:cNvSpPr/>
          <p:nvPr/>
        </p:nvSpPr>
        <p:spPr>
          <a:xfrm>
            <a:off x="7963661" y="5914669"/>
            <a:ext cx="68580" cy="81915"/>
          </a:xfrm>
          <a:custGeom>
            <a:avLst/>
            <a:gdLst/>
            <a:ahLst/>
            <a:cxnLst/>
            <a:rect l="l" t="t" r="r" b="b"/>
            <a:pathLst>
              <a:path w="68579" h="81914">
                <a:moveTo>
                  <a:pt x="0" y="0"/>
                </a:moveTo>
                <a:lnTo>
                  <a:pt x="0" y="57492"/>
                </a:lnTo>
                <a:lnTo>
                  <a:pt x="68580" y="81699"/>
                </a:lnTo>
                <a:lnTo>
                  <a:pt x="68580" y="29756"/>
                </a:lnTo>
                <a:lnTo>
                  <a:pt x="0" y="0"/>
                </a:lnTo>
                <a:close/>
              </a:path>
            </a:pathLst>
          </a:custGeom>
          <a:solidFill>
            <a:srgbClr val="FFFFFF"/>
          </a:solidFill>
        </p:spPr>
        <p:txBody>
          <a:bodyPr wrap="square" lIns="0" tIns="0" rIns="0" bIns="0" rtlCol="0"/>
          <a:lstStyle/>
          <a:p/>
        </p:txBody>
      </p:sp>
      <p:sp>
        <p:nvSpPr>
          <p:cNvPr id="56" name="object 56"/>
          <p:cNvSpPr/>
          <p:nvPr/>
        </p:nvSpPr>
        <p:spPr>
          <a:xfrm>
            <a:off x="7963661" y="5914669"/>
            <a:ext cx="68580" cy="81915"/>
          </a:xfrm>
          <a:custGeom>
            <a:avLst/>
            <a:gdLst/>
            <a:ahLst/>
            <a:cxnLst/>
            <a:rect l="l" t="t" r="r" b="b"/>
            <a:pathLst>
              <a:path w="68579" h="81914">
                <a:moveTo>
                  <a:pt x="68580" y="29756"/>
                </a:moveTo>
                <a:lnTo>
                  <a:pt x="0" y="0"/>
                </a:lnTo>
                <a:lnTo>
                  <a:pt x="0" y="57492"/>
                </a:lnTo>
                <a:lnTo>
                  <a:pt x="68580" y="81699"/>
                </a:lnTo>
                <a:lnTo>
                  <a:pt x="68580" y="29756"/>
                </a:lnTo>
                <a:close/>
              </a:path>
            </a:pathLst>
          </a:custGeom>
          <a:ln w="25400">
            <a:solidFill>
              <a:srgbClr val="336699"/>
            </a:solidFill>
          </a:ln>
        </p:spPr>
        <p:txBody>
          <a:bodyPr wrap="square" lIns="0" tIns="0" rIns="0" bIns="0" rtlCol="0"/>
          <a:lstStyle/>
          <a:p/>
        </p:txBody>
      </p:sp>
      <p:sp>
        <p:nvSpPr>
          <p:cNvPr id="57" name="object 57"/>
          <p:cNvSpPr/>
          <p:nvPr/>
        </p:nvSpPr>
        <p:spPr>
          <a:xfrm>
            <a:off x="7963661" y="5984773"/>
            <a:ext cx="68580" cy="74295"/>
          </a:xfrm>
          <a:custGeom>
            <a:avLst/>
            <a:gdLst/>
            <a:ahLst/>
            <a:cxnLst/>
            <a:rect l="l" t="t" r="r" b="b"/>
            <a:pathLst>
              <a:path w="68579" h="74295">
                <a:moveTo>
                  <a:pt x="0" y="0"/>
                </a:moveTo>
                <a:lnTo>
                  <a:pt x="0" y="58000"/>
                </a:lnTo>
                <a:lnTo>
                  <a:pt x="68580" y="74129"/>
                </a:lnTo>
                <a:lnTo>
                  <a:pt x="68580" y="22694"/>
                </a:lnTo>
                <a:lnTo>
                  <a:pt x="0" y="0"/>
                </a:lnTo>
                <a:close/>
              </a:path>
            </a:pathLst>
          </a:custGeom>
          <a:solidFill>
            <a:srgbClr val="FFFFFF"/>
          </a:solidFill>
        </p:spPr>
        <p:txBody>
          <a:bodyPr wrap="square" lIns="0" tIns="0" rIns="0" bIns="0" rtlCol="0"/>
          <a:lstStyle/>
          <a:p/>
        </p:txBody>
      </p:sp>
      <p:sp>
        <p:nvSpPr>
          <p:cNvPr id="58" name="object 58"/>
          <p:cNvSpPr/>
          <p:nvPr/>
        </p:nvSpPr>
        <p:spPr>
          <a:xfrm>
            <a:off x="7963661" y="5984773"/>
            <a:ext cx="68580" cy="74295"/>
          </a:xfrm>
          <a:custGeom>
            <a:avLst/>
            <a:gdLst/>
            <a:ahLst/>
            <a:cxnLst/>
            <a:rect l="l" t="t" r="r" b="b"/>
            <a:pathLst>
              <a:path w="68579" h="74295">
                <a:moveTo>
                  <a:pt x="68580" y="22694"/>
                </a:moveTo>
                <a:lnTo>
                  <a:pt x="0" y="0"/>
                </a:lnTo>
                <a:lnTo>
                  <a:pt x="0" y="58000"/>
                </a:lnTo>
                <a:lnTo>
                  <a:pt x="68580" y="74129"/>
                </a:lnTo>
                <a:lnTo>
                  <a:pt x="68580" y="22694"/>
                </a:lnTo>
                <a:close/>
              </a:path>
            </a:pathLst>
          </a:custGeom>
          <a:ln w="25399">
            <a:solidFill>
              <a:srgbClr val="336699"/>
            </a:solidFill>
          </a:ln>
        </p:spPr>
        <p:txBody>
          <a:bodyPr wrap="square" lIns="0" tIns="0" rIns="0" bIns="0" rtlCol="0"/>
          <a:lstStyle/>
          <a:p/>
        </p:txBody>
      </p:sp>
      <p:sp>
        <p:nvSpPr>
          <p:cNvPr id="59" name="object 59"/>
          <p:cNvSpPr/>
          <p:nvPr/>
        </p:nvSpPr>
        <p:spPr>
          <a:xfrm>
            <a:off x="7963661" y="6055372"/>
            <a:ext cx="68580" cy="66675"/>
          </a:xfrm>
          <a:custGeom>
            <a:avLst/>
            <a:gdLst/>
            <a:ahLst/>
            <a:cxnLst/>
            <a:rect l="l" t="t" r="r" b="b"/>
            <a:pathLst>
              <a:path w="68579" h="66675">
                <a:moveTo>
                  <a:pt x="0" y="0"/>
                </a:moveTo>
                <a:lnTo>
                  <a:pt x="0" y="58000"/>
                </a:lnTo>
                <a:lnTo>
                  <a:pt x="68580" y="66065"/>
                </a:lnTo>
                <a:lnTo>
                  <a:pt x="68580" y="14630"/>
                </a:lnTo>
                <a:lnTo>
                  <a:pt x="0" y="0"/>
                </a:lnTo>
                <a:close/>
              </a:path>
            </a:pathLst>
          </a:custGeom>
          <a:solidFill>
            <a:srgbClr val="FFFFFF"/>
          </a:solidFill>
        </p:spPr>
        <p:txBody>
          <a:bodyPr wrap="square" lIns="0" tIns="0" rIns="0" bIns="0" rtlCol="0"/>
          <a:lstStyle/>
          <a:p/>
        </p:txBody>
      </p:sp>
      <p:sp>
        <p:nvSpPr>
          <p:cNvPr id="60" name="object 60"/>
          <p:cNvSpPr/>
          <p:nvPr/>
        </p:nvSpPr>
        <p:spPr>
          <a:xfrm>
            <a:off x="7963661" y="6055372"/>
            <a:ext cx="68580" cy="66675"/>
          </a:xfrm>
          <a:custGeom>
            <a:avLst/>
            <a:gdLst/>
            <a:ahLst/>
            <a:cxnLst/>
            <a:rect l="l" t="t" r="r" b="b"/>
            <a:pathLst>
              <a:path w="68579" h="66675">
                <a:moveTo>
                  <a:pt x="68580" y="14630"/>
                </a:moveTo>
                <a:lnTo>
                  <a:pt x="0" y="0"/>
                </a:lnTo>
                <a:lnTo>
                  <a:pt x="0" y="58000"/>
                </a:lnTo>
                <a:lnTo>
                  <a:pt x="68580" y="66065"/>
                </a:lnTo>
                <a:lnTo>
                  <a:pt x="68580" y="14630"/>
                </a:lnTo>
                <a:close/>
              </a:path>
            </a:pathLst>
          </a:custGeom>
          <a:ln w="25400">
            <a:solidFill>
              <a:srgbClr val="336699"/>
            </a:solidFill>
          </a:ln>
        </p:spPr>
        <p:txBody>
          <a:bodyPr wrap="square" lIns="0" tIns="0" rIns="0" bIns="0" rtlCol="0"/>
          <a:lstStyle/>
          <a:p/>
        </p:txBody>
      </p:sp>
      <p:sp>
        <p:nvSpPr>
          <p:cNvPr id="61" name="object 61"/>
          <p:cNvSpPr/>
          <p:nvPr/>
        </p:nvSpPr>
        <p:spPr>
          <a:xfrm>
            <a:off x="7963661" y="6125984"/>
            <a:ext cx="68580" cy="59055"/>
          </a:xfrm>
          <a:custGeom>
            <a:avLst/>
            <a:gdLst/>
            <a:ahLst/>
            <a:cxnLst/>
            <a:rect l="l" t="t" r="r" b="b"/>
            <a:pathLst>
              <a:path w="68579" h="59054">
                <a:moveTo>
                  <a:pt x="68580" y="6553"/>
                </a:moveTo>
                <a:lnTo>
                  <a:pt x="0" y="0"/>
                </a:lnTo>
                <a:lnTo>
                  <a:pt x="0" y="57492"/>
                </a:lnTo>
                <a:lnTo>
                  <a:pt x="68580" y="58496"/>
                </a:lnTo>
                <a:lnTo>
                  <a:pt x="68580" y="6553"/>
                </a:lnTo>
                <a:close/>
              </a:path>
            </a:pathLst>
          </a:custGeom>
          <a:ln w="25400">
            <a:solidFill>
              <a:srgbClr val="336699"/>
            </a:solidFill>
          </a:ln>
        </p:spPr>
        <p:txBody>
          <a:bodyPr wrap="square" lIns="0" tIns="0" rIns="0" bIns="0" rtlCol="0"/>
          <a:lstStyle/>
          <a:p/>
        </p:txBody>
      </p:sp>
      <p:sp>
        <p:nvSpPr>
          <p:cNvPr id="62" name="object 62"/>
          <p:cNvSpPr/>
          <p:nvPr/>
        </p:nvSpPr>
        <p:spPr>
          <a:xfrm>
            <a:off x="8057006" y="6132523"/>
            <a:ext cx="121920" cy="52069"/>
          </a:xfrm>
          <a:custGeom>
            <a:avLst/>
            <a:gdLst/>
            <a:ahLst/>
            <a:cxnLst/>
            <a:rect l="l" t="t" r="r" b="b"/>
            <a:pathLst>
              <a:path w="121920" h="52070">
                <a:moveTo>
                  <a:pt x="0" y="51944"/>
                </a:moveTo>
                <a:lnTo>
                  <a:pt x="121733" y="51944"/>
                </a:lnTo>
                <a:lnTo>
                  <a:pt x="121733" y="0"/>
                </a:lnTo>
                <a:lnTo>
                  <a:pt x="0" y="0"/>
                </a:lnTo>
                <a:lnTo>
                  <a:pt x="0" y="51944"/>
                </a:lnTo>
                <a:close/>
              </a:path>
            </a:pathLst>
          </a:custGeom>
          <a:ln w="25400">
            <a:solidFill>
              <a:srgbClr val="336699"/>
            </a:solidFill>
          </a:ln>
        </p:spPr>
        <p:txBody>
          <a:bodyPr wrap="square" lIns="0" tIns="0" rIns="0" bIns="0" rtlCol="0"/>
          <a:lstStyle/>
          <a:p/>
        </p:txBody>
      </p:sp>
      <p:sp>
        <p:nvSpPr>
          <p:cNvPr id="63" name="object 63"/>
          <p:cNvSpPr/>
          <p:nvPr/>
        </p:nvSpPr>
        <p:spPr>
          <a:xfrm>
            <a:off x="8057006" y="6069493"/>
            <a:ext cx="121920" cy="52069"/>
          </a:xfrm>
          <a:custGeom>
            <a:avLst/>
            <a:gdLst/>
            <a:ahLst/>
            <a:cxnLst/>
            <a:rect l="l" t="t" r="r" b="b"/>
            <a:pathLst>
              <a:path w="121920" h="52070">
                <a:moveTo>
                  <a:pt x="0" y="51944"/>
                </a:moveTo>
                <a:lnTo>
                  <a:pt x="121733" y="51944"/>
                </a:lnTo>
                <a:lnTo>
                  <a:pt x="121733" y="0"/>
                </a:lnTo>
                <a:lnTo>
                  <a:pt x="0" y="0"/>
                </a:lnTo>
                <a:lnTo>
                  <a:pt x="0" y="51944"/>
                </a:lnTo>
                <a:close/>
              </a:path>
            </a:pathLst>
          </a:custGeom>
          <a:ln w="25400">
            <a:solidFill>
              <a:srgbClr val="336699"/>
            </a:solidFill>
          </a:ln>
        </p:spPr>
        <p:txBody>
          <a:bodyPr wrap="square" lIns="0" tIns="0" rIns="0" bIns="0" rtlCol="0"/>
          <a:lstStyle/>
          <a:p/>
        </p:txBody>
      </p:sp>
      <p:sp>
        <p:nvSpPr>
          <p:cNvPr id="64" name="object 64"/>
          <p:cNvSpPr/>
          <p:nvPr/>
        </p:nvSpPr>
        <p:spPr>
          <a:xfrm>
            <a:off x="8057006" y="6006955"/>
            <a:ext cx="121920" cy="51435"/>
          </a:xfrm>
          <a:custGeom>
            <a:avLst/>
            <a:gdLst/>
            <a:ahLst/>
            <a:cxnLst/>
            <a:rect l="l" t="t" r="r" b="b"/>
            <a:pathLst>
              <a:path w="121920" h="51435">
                <a:moveTo>
                  <a:pt x="0" y="51440"/>
                </a:moveTo>
                <a:lnTo>
                  <a:pt x="121733" y="51440"/>
                </a:lnTo>
                <a:lnTo>
                  <a:pt x="121733" y="0"/>
                </a:lnTo>
                <a:lnTo>
                  <a:pt x="0" y="0"/>
                </a:lnTo>
                <a:lnTo>
                  <a:pt x="0" y="51440"/>
                </a:lnTo>
                <a:close/>
              </a:path>
            </a:pathLst>
          </a:custGeom>
          <a:ln w="25400">
            <a:solidFill>
              <a:srgbClr val="336699"/>
            </a:solidFill>
          </a:ln>
        </p:spPr>
        <p:txBody>
          <a:bodyPr wrap="square" lIns="0" tIns="0" rIns="0" bIns="0" rtlCol="0"/>
          <a:lstStyle/>
          <a:p/>
        </p:txBody>
      </p:sp>
      <p:sp>
        <p:nvSpPr>
          <p:cNvPr id="65" name="object 65"/>
          <p:cNvSpPr/>
          <p:nvPr/>
        </p:nvSpPr>
        <p:spPr>
          <a:xfrm>
            <a:off x="8057006" y="5943912"/>
            <a:ext cx="121920" cy="51435"/>
          </a:xfrm>
          <a:custGeom>
            <a:avLst/>
            <a:gdLst/>
            <a:ahLst/>
            <a:cxnLst/>
            <a:rect l="l" t="t" r="r" b="b"/>
            <a:pathLst>
              <a:path w="121920" h="51435">
                <a:moveTo>
                  <a:pt x="0" y="51440"/>
                </a:moveTo>
                <a:lnTo>
                  <a:pt x="121733" y="51440"/>
                </a:lnTo>
                <a:lnTo>
                  <a:pt x="121733" y="0"/>
                </a:lnTo>
                <a:lnTo>
                  <a:pt x="0" y="0"/>
                </a:lnTo>
                <a:lnTo>
                  <a:pt x="0" y="51440"/>
                </a:lnTo>
                <a:close/>
              </a:path>
            </a:pathLst>
          </a:custGeom>
          <a:ln w="25400">
            <a:solidFill>
              <a:srgbClr val="336699"/>
            </a:solidFill>
          </a:ln>
        </p:spPr>
        <p:txBody>
          <a:bodyPr wrap="square" lIns="0" tIns="0" rIns="0" bIns="0" rtlCol="0"/>
          <a:lstStyle/>
          <a:p/>
        </p:txBody>
      </p:sp>
      <p:sp>
        <p:nvSpPr>
          <p:cNvPr id="66" name="object 66"/>
          <p:cNvSpPr/>
          <p:nvPr/>
        </p:nvSpPr>
        <p:spPr>
          <a:xfrm>
            <a:off x="8057006" y="5880873"/>
            <a:ext cx="121920" cy="52069"/>
          </a:xfrm>
          <a:custGeom>
            <a:avLst/>
            <a:gdLst/>
            <a:ahLst/>
            <a:cxnLst/>
            <a:rect l="l" t="t" r="r" b="b"/>
            <a:pathLst>
              <a:path w="121920" h="52070">
                <a:moveTo>
                  <a:pt x="0" y="51944"/>
                </a:moveTo>
                <a:lnTo>
                  <a:pt x="121733" y="51944"/>
                </a:lnTo>
                <a:lnTo>
                  <a:pt x="121733" y="0"/>
                </a:lnTo>
                <a:lnTo>
                  <a:pt x="0" y="0"/>
                </a:lnTo>
                <a:lnTo>
                  <a:pt x="0" y="51944"/>
                </a:lnTo>
                <a:close/>
              </a:path>
            </a:pathLst>
          </a:custGeom>
          <a:ln w="25400">
            <a:solidFill>
              <a:srgbClr val="336699"/>
            </a:solidFill>
          </a:ln>
        </p:spPr>
        <p:txBody>
          <a:bodyPr wrap="square" lIns="0" tIns="0" rIns="0" bIns="0" rtlCol="0"/>
          <a:lstStyle/>
          <a:p/>
        </p:txBody>
      </p:sp>
      <p:sp>
        <p:nvSpPr>
          <p:cNvPr id="67" name="object 67"/>
          <p:cNvSpPr/>
          <p:nvPr/>
        </p:nvSpPr>
        <p:spPr>
          <a:xfrm>
            <a:off x="8057006" y="5817830"/>
            <a:ext cx="121920" cy="52069"/>
          </a:xfrm>
          <a:custGeom>
            <a:avLst/>
            <a:gdLst/>
            <a:ahLst/>
            <a:cxnLst/>
            <a:rect l="l" t="t" r="r" b="b"/>
            <a:pathLst>
              <a:path w="121920" h="52070">
                <a:moveTo>
                  <a:pt x="0" y="51944"/>
                </a:moveTo>
                <a:lnTo>
                  <a:pt x="121733" y="51944"/>
                </a:lnTo>
                <a:lnTo>
                  <a:pt x="121733" y="0"/>
                </a:lnTo>
                <a:lnTo>
                  <a:pt x="0" y="0"/>
                </a:lnTo>
                <a:lnTo>
                  <a:pt x="0" y="51944"/>
                </a:lnTo>
                <a:close/>
              </a:path>
            </a:pathLst>
          </a:custGeom>
          <a:ln w="25400">
            <a:solidFill>
              <a:srgbClr val="336699"/>
            </a:solidFill>
          </a:ln>
        </p:spPr>
        <p:txBody>
          <a:bodyPr wrap="square" lIns="0" tIns="0" rIns="0" bIns="0" rtlCol="0"/>
          <a:lstStyle/>
          <a:p/>
        </p:txBody>
      </p:sp>
      <p:sp>
        <p:nvSpPr>
          <p:cNvPr id="68" name="object 68"/>
          <p:cNvSpPr/>
          <p:nvPr/>
        </p:nvSpPr>
        <p:spPr>
          <a:xfrm>
            <a:off x="8208264" y="613252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69" name="object 69"/>
          <p:cNvSpPr/>
          <p:nvPr/>
        </p:nvSpPr>
        <p:spPr>
          <a:xfrm>
            <a:off x="8208264" y="606949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70" name="object 70"/>
          <p:cNvSpPr/>
          <p:nvPr/>
        </p:nvSpPr>
        <p:spPr>
          <a:xfrm>
            <a:off x="8208264" y="6006955"/>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71" name="object 71"/>
          <p:cNvSpPr/>
          <p:nvPr/>
        </p:nvSpPr>
        <p:spPr>
          <a:xfrm>
            <a:off x="8208264" y="5943912"/>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72" name="object 72"/>
          <p:cNvSpPr/>
          <p:nvPr/>
        </p:nvSpPr>
        <p:spPr>
          <a:xfrm>
            <a:off x="8208264" y="588087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73" name="object 73"/>
          <p:cNvSpPr/>
          <p:nvPr/>
        </p:nvSpPr>
        <p:spPr>
          <a:xfrm>
            <a:off x="8208264" y="5817830"/>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74" name="object 74"/>
          <p:cNvSpPr/>
          <p:nvPr/>
        </p:nvSpPr>
        <p:spPr>
          <a:xfrm>
            <a:off x="8359647" y="613252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75" name="object 75"/>
          <p:cNvSpPr/>
          <p:nvPr/>
        </p:nvSpPr>
        <p:spPr>
          <a:xfrm>
            <a:off x="8359647" y="606949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76" name="object 76"/>
          <p:cNvSpPr/>
          <p:nvPr/>
        </p:nvSpPr>
        <p:spPr>
          <a:xfrm>
            <a:off x="8359647" y="6006955"/>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77" name="object 77"/>
          <p:cNvSpPr/>
          <p:nvPr/>
        </p:nvSpPr>
        <p:spPr>
          <a:xfrm>
            <a:off x="8359647" y="5943912"/>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78" name="object 78"/>
          <p:cNvSpPr/>
          <p:nvPr/>
        </p:nvSpPr>
        <p:spPr>
          <a:xfrm>
            <a:off x="8359647" y="588087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79" name="object 79"/>
          <p:cNvSpPr/>
          <p:nvPr/>
        </p:nvSpPr>
        <p:spPr>
          <a:xfrm>
            <a:off x="8359647" y="5817830"/>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80" name="object 80"/>
          <p:cNvSpPr/>
          <p:nvPr/>
        </p:nvSpPr>
        <p:spPr>
          <a:xfrm>
            <a:off x="8506206" y="5817831"/>
            <a:ext cx="85090" cy="79375"/>
          </a:xfrm>
          <a:custGeom>
            <a:avLst/>
            <a:gdLst/>
            <a:ahLst/>
            <a:cxnLst/>
            <a:rect l="l" t="t" r="r" b="b"/>
            <a:pathLst>
              <a:path w="85090" h="79375">
                <a:moveTo>
                  <a:pt x="85090" y="31775"/>
                </a:moveTo>
                <a:lnTo>
                  <a:pt x="0" y="0"/>
                </a:lnTo>
                <a:lnTo>
                  <a:pt x="0" y="51943"/>
                </a:lnTo>
                <a:lnTo>
                  <a:pt x="85090" y="79184"/>
                </a:lnTo>
                <a:lnTo>
                  <a:pt x="85090" y="31775"/>
                </a:lnTo>
                <a:close/>
              </a:path>
            </a:pathLst>
          </a:custGeom>
          <a:ln w="25400">
            <a:solidFill>
              <a:srgbClr val="336699"/>
            </a:solidFill>
          </a:ln>
        </p:spPr>
        <p:txBody>
          <a:bodyPr wrap="square" lIns="0" tIns="0" rIns="0" bIns="0" rtlCol="0"/>
          <a:lstStyle/>
          <a:p/>
        </p:txBody>
      </p:sp>
      <p:sp>
        <p:nvSpPr>
          <p:cNvPr id="81" name="object 81"/>
          <p:cNvSpPr/>
          <p:nvPr/>
        </p:nvSpPr>
        <p:spPr>
          <a:xfrm>
            <a:off x="8506206" y="5880874"/>
            <a:ext cx="85090" cy="73660"/>
          </a:xfrm>
          <a:custGeom>
            <a:avLst/>
            <a:gdLst/>
            <a:ahLst/>
            <a:cxnLst/>
            <a:rect l="l" t="t" r="r" b="b"/>
            <a:pathLst>
              <a:path w="85090" h="73660">
                <a:moveTo>
                  <a:pt x="0" y="0"/>
                </a:moveTo>
                <a:lnTo>
                  <a:pt x="0" y="51942"/>
                </a:lnTo>
                <a:lnTo>
                  <a:pt x="85090" y="73634"/>
                </a:lnTo>
                <a:lnTo>
                  <a:pt x="85090" y="26733"/>
                </a:lnTo>
                <a:lnTo>
                  <a:pt x="0" y="0"/>
                </a:lnTo>
                <a:close/>
              </a:path>
            </a:pathLst>
          </a:custGeom>
          <a:solidFill>
            <a:srgbClr val="FFFFFF"/>
          </a:solidFill>
        </p:spPr>
        <p:txBody>
          <a:bodyPr wrap="square" lIns="0" tIns="0" rIns="0" bIns="0" rtlCol="0"/>
          <a:lstStyle/>
          <a:p/>
        </p:txBody>
      </p:sp>
      <p:sp>
        <p:nvSpPr>
          <p:cNvPr id="82" name="object 82"/>
          <p:cNvSpPr/>
          <p:nvPr/>
        </p:nvSpPr>
        <p:spPr>
          <a:xfrm>
            <a:off x="8506206" y="5880874"/>
            <a:ext cx="85090" cy="73660"/>
          </a:xfrm>
          <a:custGeom>
            <a:avLst/>
            <a:gdLst/>
            <a:ahLst/>
            <a:cxnLst/>
            <a:rect l="l" t="t" r="r" b="b"/>
            <a:pathLst>
              <a:path w="85090" h="73660">
                <a:moveTo>
                  <a:pt x="85090" y="26733"/>
                </a:moveTo>
                <a:lnTo>
                  <a:pt x="0" y="0"/>
                </a:lnTo>
                <a:lnTo>
                  <a:pt x="0" y="51942"/>
                </a:lnTo>
                <a:lnTo>
                  <a:pt x="85090" y="73634"/>
                </a:lnTo>
                <a:lnTo>
                  <a:pt x="85090" y="26733"/>
                </a:lnTo>
                <a:close/>
              </a:path>
            </a:pathLst>
          </a:custGeom>
          <a:ln w="25400">
            <a:solidFill>
              <a:srgbClr val="336699"/>
            </a:solidFill>
          </a:ln>
        </p:spPr>
        <p:txBody>
          <a:bodyPr wrap="square" lIns="0" tIns="0" rIns="0" bIns="0" rtlCol="0"/>
          <a:lstStyle/>
          <a:p/>
        </p:txBody>
      </p:sp>
      <p:sp>
        <p:nvSpPr>
          <p:cNvPr id="83" name="object 83"/>
          <p:cNvSpPr/>
          <p:nvPr/>
        </p:nvSpPr>
        <p:spPr>
          <a:xfrm>
            <a:off x="8506206" y="5943917"/>
            <a:ext cx="85090" cy="68580"/>
          </a:xfrm>
          <a:custGeom>
            <a:avLst/>
            <a:gdLst/>
            <a:ahLst/>
            <a:cxnLst/>
            <a:rect l="l" t="t" r="r" b="b"/>
            <a:pathLst>
              <a:path w="85090" h="68579">
                <a:moveTo>
                  <a:pt x="0" y="0"/>
                </a:moveTo>
                <a:lnTo>
                  <a:pt x="0" y="51435"/>
                </a:lnTo>
                <a:lnTo>
                  <a:pt x="85090" y="68580"/>
                </a:lnTo>
                <a:lnTo>
                  <a:pt x="85090" y="21183"/>
                </a:lnTo>
                <a:lnTo>
                  <a:pt x="0" y="0"/>
                </a:lnTo>
                <a:close/>
              </a:path>
            </a:pathLst>
          </a:custGeom>
          <a:solidFill>
            <a:srgbClr val="FFFFFF"/>
          </a:solidFill>
        </p:spPr>
        <p:txBody>
          <a:bodyPr wrap="square" lIns="0" tIns="0" rIns="0" bIns="0" rtlCol="0"/>
          <a:lstStyle/>
          <a:p/>
        </p:txBody>
      </p:sp>
      <p:sp>
        <p:nvSpPr>
          <p:cNvPr id="84" name="object 84"/>
          <p:cNvSpPr/>
          <p:nvPr/>
        </p:nvSpPr>
        <p:spPr>
          <a:xfrm>
            <a:off x="8506206" y="5943917"/>
            <a:ext cx="85090" cy="68580"/>
          </a:xfrm>
          <a:custGeom>
            <a:avLst/>
            <a:gdLst/>
            <a:ahLst/>
            <a:cxnLst/>
            <a:rect l="l" t="t" r="r" b="b"/>
            <a:pathLst>
              <a:path w="85090" h="68579">
                <a:moveTo>
                  <a:pt x="85090" y="21183"/>
                </a:moveTo>
                <a:lnTo>
                  <a:pt x="0" y="0"/>
                </a:lnTo>
                <a:lnTo>
                  <a:pt x="0" y="51435"/>
                </a:lnTo>
                <a:lnTo>
                  <a:pt x="85090" y="68580"/>
                </a:lnTo>
                <a:lnTo>
                  <a:pt x="85090" y="21183"/>
                </a:lnTo>
                <a:close/>
              </a:path>
            </a:pathLst>
          </a:custGeom>
          <a:ln w="25400">
            <a:solidFill>
              <a:srgbClr val="336699"/>
            </a:solidFill>
          </a:ln>
        </p:spPr>
        <p:txBody>
          <a:bodyPr wrap="square" lIns="0" tIns="0" rIns="0" bIns="0" rtlCol="0"/>
          <a:lstStyle/>
          <a:p/>
        </p:txBody>
      </p:sp>
      <p:sp>
        <p:nvSpPr>
          <p:cNvPr id="85" name="object 85"/>
          <p:cNvSpPr/>
          <p:nvPr/>
        </p:nvSpPr>
        <p:spPr>
          <a:xfrm>
            <a:off x="8506206" y="6006947"/>
            <a:ext cx="85090" cy="62865"/>
          </a:xfrm>
          <a:custGeom>
            <a:avLst/>
            <a:gdLst/>
            <a:ahLst/>
            <a:cxnLst/>
            <a:rect l="l" t="t" r="r" b="b"/>
            <a:pathLst>
              <a:path w="85090" h="62864">
                <a:moveTo>
                  <a:pt x="0" y="0"/>
                </a:moveTo>
                <a:lnTo>
                  <a:pt x="0" y="51447"/>
                </a:lnTo>
                <a:lnTo>
                  <a:pt x="85090" y="62534"/>
                </a:lnTo>
                <a:lnTo>
                  <a:pt x="85090" y="15633"/>
                </a:lnTo>
                <a:lnTo>
                  <a:pt x="0" y="0"/>
                </a:lnTo>
                <a:close/>
              </a:path>
            </a:pathLst>
          </a:custGeom>
          <a:solidFill>
            <a:srgbClr val="FFFFFF"/>
          </a:solidFill>
        </p:spPr>
        <p:txBody>
          <a:bodyPr wrap="square" lIns="0" tIns="0" rIns="0" bIns="0" rtlCol="0"/>
          <a:lstStyle/>
          <a:p/>
        </p:txBody>
      </p:sp>
      <p:sp>
        <p:nvSpPr>
          <p:cNvPr id="86" name="object 86"/>
          <p:cNvSpPr/>
          <p:nvPr/>
        </p:nvSpPr>
        <p:spPr>
          <a:xfrm>
            <a:off x="8506206" y="6006947"/>
            <a:ext cx="85090" cy="62865"/>
          </a:xfrm>
          <a:custGeom>
            <a:avLst/>
            <a:gdLst/>
            <a:ahLst/>
            <a:cxnLst/>
            <a:rect l="l" t="t" r="r" b="b"/>
            <a:pathLst>
              <a:path w="85090" h="62864">
                <a:moveTo>
                  <a:pt x="85090" y="15633"/>
                </a:moveTo>
                <a:lnTo>
                  <a:pt x="0" y="0"/>
                </a:lnTo>
                <a:lnTo>
                  <a:pt x="0" y="51447"/>
                </a:lnTo>
                <a:lnTo>
                  <a:pt x="85090" y="62534"/>
                </a:lnTo>
                <a:lnTo>
                  <a:pt x="85090" y="15633"/>
                </a:lnTo>
                <a:close/>
              </a:path>
            </a:pathLst>
          </a:custGeom>
          <a:ln w="25400">
            <a:solidFill>
              <a:srgbClr val="336699"/>
            </a:solidFill>
          </a:ln>
        </p:spPr>
        <p:txBody>
          <a:bodyPr wrap="square" lIns="0" tIns="0" rIns="0" bIns="0" rtlCol="0"/>
          <a:lstStyle/>
          <a:p/>
        </p:txBody>
      </p:sp>
      <p:sp>
        <p:nvSpPr>
          <p:cNvPr id="87" name="object 87"/>
          <p:cNvSpPr/>
          <p:nvPr/>
        </p:nvSpPr>
        <p:spPr>
          <a:xfrm>
            <a:off x="8506206" y="6069482"/>
            <a:ext cx="85090" cy="58419"/>
          </a:xfrm>
          <a:custGeom>
            <a:avLst/>
            <a:gdLst/>
            <a:ahLst/>
            <a:cxnLst/>
            <a:rect l="l" t="t" r="r" b="b"/>
            <a:pathLst>
              <a:path w="85090" h="58420">
                <a:moveTo>
                  <a:pt x="0" y="0"/>
                </a:moveTo>
                <a:lnTo>
                  <a:pt x="0" y="51955"/>
                </a:lnTo>
                <a:lnTo>
                  <a:pt x="85090" y="58000"/>
                </a:lnTo>
                <a:lnTo>
                  <a:pt x="85090" y="10591"/>
                </a:lnTo>
                <a:lnTo>
                  <a:pt x="0" y="0"/>
                </a:lnTo>
                <a:close/>
              </a:path>
            </a:pathLst>
          </a:custGeom>
          <a:solidFill>
            <a:srgbClr val="FFFFFF"/>
          </a:solidFill>
        </p:spPr>
        <p:txBody>
          <a:bodyPr wrap="square" lIns="0" tIns="0" rIns="0" bIns="0" rtlCol="0"/>
          <a:lstStyle/>
          <a:p/>
        </p:txBody>
      </p:sp>
      <p:sp>
        <p:nvSpPr>
          <p:cNvPr id="88" name="object 88"/>
          <p:cNvSpPr/>
          <p:nvPr/>
        </p:nvSpPr>
        <p:spPr>
          <a:xfrm>
            <a:off x="8506206" y="6069482"/>
            <a:ext cx="85090" cy="58419"/>
          </a:xfrm>
          <a:custGeom>
            <a:avLst/>
            <a:gdLst/>
            <a:ahLst/>
            <a:cxnLst/>
            <a:rect l="l" t="t" r="r" b="b"/>
            <a:pathLst>
              <a:path w="85090" h="58420">
                <a:moveTo>
                  <a:pt x="85090" y="10591"/>
                </a:moveTo>
                <a:lnTo>
                  <a:pt x="0" y="0"/>
                </a:lnTo>
                <a:lnTo>
                  <a:pt x="0" y="51955"/>
                </a:lnTo>
                <a:lnTo>
                  <a:pt x="85090" y="58000"/>
                </a:lnTo>
                <a:lnTo>
                  <a:pt x="85090" y="10591"/>
                </a:lnTo>
                <a:close/>
              </a:path>
            </a:pathLst>
          </a:custGeom>
          <a:ln w="25400">
            <a:solidFill>
              <a:srgbClr val="336699"/>
            </a:solidFill>
          </a:ln>
        </p:spPr>
        <p:txBody>
          <a:bodyPr wrap="square" lIns="0" tIns="0" rIns="0" bIns="0" rtlCol="0"/>
          <a:lstStyle/>
          <a:p/>
        </p:txBody>
      </p:sp>
      <p:sp>
        <p:nvSpPr>
          <p:cNvPr id="89" name="object 89"/>
          <p:cNvSpPr/>
          <p:nvPr/>
        </p:nvSpPr>
        <p:spPr>
          <a:xfrm>
            <a:off x="8506206" y="6132525"/>
            <a:ext cx="85090" cy="37465"/>
          </a:xfrm>
          <a:custGeom>
            <a:avLst/>
            <a:gdLst/>
            <a:ahLst/>
            <a:cxnLst/>
            <a:rect l="l" t="t" r="r" b="b"/>
            <a:pathLst>
              <a:path w="85090" h="37464">
                <a:moveTo>
                  <a:pt x="0" y="36921"/>
                </a:moveTo>
                <a:lnTo>
                  <a:pt x="85090" y="36921"/>
                </a:lnTo>
                <a:lnTo>
                  <a:pt x="85090" y="0"/>
                </a:lnTo>
                <a:lnTo>
                  <a:pt x="0" y="0"/>
                </a:lnTo>
                <a:lnTo>
                  <a:pt x="0" y="36921"/>
                </a:lnTo>
                <a:close/>
              </a:path>
            </a:pathLst>
          </a:custGeom>
          <a:solidFill>
            <a:srgbClr val="FFFFFF"/>
          </a:solidFill>
        </p:spPr>
        <p:txBody>
          <a:bodyPr wrap="square" lIns="0" tIns="0" rIns="0" bIns="0" rtlCol="0"/>
          <a:lstStyle/>
          <a:p/>
        </p:txBody>
      </p:sp>
      <p:sp>
        <p:nvSpPr>
          <p:cNvPr id="90" name="object 90"/>
          <p:cNvSpPr/>
          <p:nvPr/>
        </p:nvSpPr>
        <p:spPr>
          <a:xfrm>
            <a:off x="8506206" y="6132525"/>
            <a:ext cx="85090" cy="52705"/>
          </a:xfrm>
          <a:custGeom>
            <a:avLst/>
            <a:gdLst/>
            <a:ahLst/>
            <a:cxnLst/>
            <a:rect l="l" t="t" r="r" b="b"/>
            <a:pathLst>
              <a:path w="85090" h="52704">
                <a:moveTo>
                  <a:pt x="85090" y="5041"/>
                </a:moveTo>
                <a:lnTo>
                  <a:pt x="0" y="0"/>
                </a:lnTo>
                <a:lnTo>
                  <a:pt x="0" y="51943"/>
                </a:lnTo>
                <a:lnTo>
                  <a:pt x="85090" y="52451"/>
                </a:lnTo>
                <a:lnTo>
                  <a:pt x="85090" y="5041"/>
                </a:lnTo>
                <a:close/>
              </a:path>
            </a:pathLst>
          </a:custGeom>
          <a:ln w="25400">
            <a:solidFill>
              <a:srgbClr val="336699"/>
            </a:solidFill>
          </a:ln>
        </p:spPr>
        <p:txBody>
          <a:bodyPr wrap="square" lIns="0" tIns="0" rIns="0" bIns="0" rtlCol="0"/>
          <a:lstStyle/>
          <a:p/>
        </p:txBody>
      </p:sp>
      <p:sp>
        <p:nvSpPr>
          <p:cNvPr id="91" name="object 91"/>
          <p:cNvSpPr/>
          <p:nvPr/>
        </p:nvSpPr>
        <p:spPr>
          <a:xfrm>
            <a:off x="8612505" y="5857671"/>
            <a:ext cx="66675" cy="73660"/>
          </a:xfrm>
          <a:custGeom>
            <a:avLst/>
            <a:gdLst/>
            <a:ahLst/>
            <a:cxnLst/>
            <a:rect l="l" t="t" r="r" b="b"/>
            <a:pathLst>
              <a:path w="66675" h="73660">
                <a:moveTo>
                  <a:pt x="66167" y="32283"/>
                </a:moveTo>
                <a:lnTo>
                  <a:pt x="0" y="0"/>
                </a:lnTo>
                <a:lnTo>
                  <a:pt x="0" y="46405"/>
                </a:lnTo>
                <a:lnTo>
                  <a:pt x="66167" y="73634"/>
                </a:lnTo>
                <a:lnTo>
                  <a:pt x="66167" y="32283"/>
                </a:lnTo>
                <a:close/>
              </a:path>
            </a:pathLst>
          </a:custGeom>
          <a:ln w="25400">
            <a:solidFill>
              <a:srgbClr val="336699"/>
            </a:solidFill>
          </a:ln>
        </p:spPr>
        <p:txBody>
          <a:bodyPr wrap="square" lIns="0" tIns="0" rIns="0" bIns="0" rtlCol="0"/>
          <a:lstStyle/>
          <a:p/>
        </p:txBody>
      </p:sp>
      <p:sp>
        <p:nvSpPr>
          <p:cNvPr id="92" name="object 92"/>
          <p:cNvSpPr/>
          <p:nvPr/>
        </p:nvSpPr>
        <p:spPr>
          <a:xfrm>
            <a:off x="8612505" y="5914161"/>
            <a:ext cx="66675" cy="68580"/>
          </a:xfrm>
          <a:custGeom>
            <a:avLst/>
            <a:gdLst/>
            <a:ahLst/>
            <a:cxnLst/>
            <a:rect l="l" t="t" r="r" b="b"/>
            <a:pathLst>
              <a:path w="66675" h="68579">
                <a:moveTo>
                  <a:pt x="0" y="0"/>
                </a:moveTo>
                <a:lnTo>
                  <a:pt x="0" y="45885"/>
                </a:lnTo>
                <a:lnTo>
                  <a:pt x="66167" y="68084"/>
                </a:lnTo>
                <a:lnTo>
                  <a:pt x="66167" y="26225"/>
                </a:lnTo>
                <a:lnTo>
                  <a:pt x="0" y="0"/>
                </a:lnTo>
                <a:close/>
              </a:path>
            </a:pathLst>
          </a:custGeom>
          <a:solidFill>
            <a:srgbClr val="FFFFFF"/>
          </a:solidFill>
        </p:spPr>
        <p:txBody>
          <a:bodyPr wrap="square" lIns="0" tIns="0" rIns="0" bIns="0" rtlCol="0"/>
          <a:lstStyle/>
          <a:p/>
        </p:txBody>
      </p:sp>
      <p:sp>
        <p:nvSpPr>
          <p:cNvPr id="93" name="object 93"/>
          <p:cNvSpPr/>
          <p:nvPr/>
        </p:nvSpPr>
        <p:spPr>
          <a:xfrm>
            <a:off x="8612505" y="5914161"/>
            <a:ext cx="66675" cy="68580"/>
          </a:xfrm>
          <a:custGeom>
            <a:avLst/>
            <a:gdLst/>
            <a:ahLst/>
            <a:cxnLst/>
            <a:rect l="l" t="t" r="r" b="b"/>
            <a:pathLst>
              <a:path w="66675" h="68579">
                <a:moveTo>
                  <a:pt x="66167" y="26225"/>
                </a:moveTo>
                <a:lnTo>
                  <a:pt x="0" y="0"/>
                </a:lnTo>
                <a:lnTo>
                  <a:pt x="0" y="45885"/>
                </a:lnTo>
                <a:lnTo>
                  <a:pt x="66167" y="68084"/>
                </a:lnTo>
                <a:lnTo>
                  <a:pt x="66167" y="26225"/>
                </a:lnTo>
                <a:close/>
              </a:path>
            </a:pathLst>
          </a:custGeom>
          <a:ln w="25400">
            <a:solidFill>
              <a:srgbClr val="336699"/>
            </a:solidFill>
          </a:ln>
        </p:spPr>
        <p:txBody>
          <a:bodyPr wrap="square" lIns="0" tIns="0" rIns="0" bIns="0" rtlCol="0"/>
          <a:lstStyle/>
          <a:p/>
        </p:txBody>
      </p:sp>
      <p:sp>
        <p:nvSpPr>
          <p:cNvPr id="94" name="object 94"/>
          <p:cNvSpPr/>
          <p:nvPr/>
        </p:nvSpPr>
        <p:spPr>
          <a:xfrm>
            <a:off x="8612505" y="5970142"/>
            <a:ext cx="66675" cy="63500"/>
          </a:xfrm>
          <a:custGeom>
            <a:avLst/>
            <a:gdLst/>
            <a:ahLst/>
            <a:cxnLst/>
            <a:rect l="l" t="t" r="r" b="b"/>
            <a:pathLst>
              <a:path w="66675" h="63500">
                <a:moveTo>
                  <a:pt x="0" y="0"/>
                </a:moveTo>
                <a:lnTo>
                  <a:pt x="0" y="45885"/>
                </a:lnTo>
                <a:lnTo>
                  <a:pt x="66167" y="63030"/>
                </a:lnTo>
                <a:lnTo>
                  <a:pt x="66167" y="21170"/>
                </a:lnTo>
                <a:lnTo>
                  <a:pt x="0" y="0"/>
                </a:lnTo>
                <a:close/>
              </a:path>
            </a:pathLst>
          </a:custGeom>
          <a:solidFill>
            <a:srgbClr val="FFFFFF"/>
          </a:solidFill>
        </p:spPr>
        <p:txBody>
          <a:bodyPr wrap="square" lIns="0" tIns="0" rIns="0" bIns="0" rtlCol="0"/>
          <a:lstStyle/>
          <a:p/>
        </p:txBody>
      </p:sp>
      <p:sp>
        <p:nvSpPr>
          <p:cNvPr id="95" name="object 95"/>
          <p:cNvSpPr/>
          <p:nvPr/>
        </p:nvSpPr>
        <p:spPr>
          <a:xfrm>
            <a:off x="8612505" y="5970142"/>
            <a:ext cx="66675" cy="63500"/>
          </a:xfrm>
          <a:custGeom>
            <a:avLst/>
            <a:gdLst/>
            <a:ahLst/>
            <a:cxnLst/>
            <a:rect l="l" t="t" r="r" b="b"/>
            <a:pathLst>
              <a:path w="66675" h="63500">
                <a:moveTo>
                  <a:pt x="66167" y="21170"/>
                </a:moveTo>
                <a:lnTo>
                  <a:pt x="0" y="0"/>
                </a:lnTo>
                <a:lnTo>
                  <a:pt x="0" y="45885"/>
                </a:lnTo>
                <a:lnTo>
                  <a:pt x="66167" y="63030"/>
                </a:lnTo>
                <a:lnTo>
                  <a:pt x="66167" y="21170"/>
                </a:lnTo>
                <a:close/>
              </a:path>
            </a:pathLst>
          </a:custGeom>
          <a:ln w="25400">
            <a:solidFill>
              <a:srgbClr val="336699"/>
            </a:solidFill>
          </a:ln>
        </p:spPr>
        <p:txBody>
          <a:bodyPr wrap="square" lIns="0" tIns="0" rIns="0" bIns="0" rtlCol="0"/>
          <a:lstStyle/>
          <a:p/>
        </p:txBody>
      </p:sp>
      <p:sp>
        <p:nvSpPr>
          <p:cNvPr id="96" name="object 96"/>
          <p:cNvSpPr/>
          <p:nvPr/>
        </p:nvSpPr>
        <p:spPr>
          <a:xfrm>
            <a:off x="8612505" y="6026619"/>
            <a:ext cx="66675" cy="57785"/>
          </a:xfrm>
          <a:custGeom>
            <a:avLst/>
            <a:gdLst/>
            <a:ahLst/>
            <a:cxnLst/>
            <a:rect l="l" t="t" r="r" b="b"/>
            <a:pathLst>
              <a:path w="66675" h="57785">
                <a:moveTo>
                  <a:pt x="0" y="0"/>
                </a:moveTo>
                <a:lnTo>
                  <a:pt x="0" y="45897"/>
                </a:lnTo>
                <a:lnTo>
                  <a:pt x="66167" y="57492"/>
                </a:lnTo>
                <a:lnTo>
                  <a:pt x="66167" y="15633"/>
                </a:lnTo>
                <a:lnTo>
                  <a:pt x="0" y="0"/>
                </a:lnTo>
                <a:close/>
              </a:path>
            </a:pathLst>
          </a:custGeom>
          <a:solidFill>
            <a:srgbClr val="FFFFFF"/>
          </a:solidFill>
        </p:spPr>
        <p:txBody>
          <a:bodyPr wrap="square" lIns="0" tIns="0" rIns="0" bIns="0" rtlCol="0"/>
          <a:lstStyle/>
          <a:p/>
        </p:txBody>
      </p:sp>
      <p:sp>
        <p:nvSpPr>
          <p:cNvPr id="97" name="object 97"/>
          <p:cNvSpPr/>
          <p:nvPr/>
        </p:nvSpPr>
        <p:spPr>
          <a:xfrm>
            <a:off x="8612505" y="6026619"/>
            <a:ext cx="66675" cy="57785"/>
          </a:xfrm>
          <a:custGeom>
            <a:avLst/>
            <a:gdLst/>
            <a:ahLst/>
            <a:cxnLst/>
            <a:rect l="l" t="t" r="r" b="b"/>
            <a:pathLst>
              <a:path w="66675" h="57785">
                <a:moveTo>
                  <a:pt x="66167" y="15633"/>
                </a:moveTo>
                <a:lnTo>
                  <a:pt x="0" y="0"/>
                </a:lnTo>
                <a:lnTo>
                  <a:pt x="0" y="45897"/>
                </a:lnTo>
                <a:lnTo>
                  <a:pt x="66167" y="57492"/>
                </a:lnTo>
                <a:lnTo>
                  <a:pt x="66167" y="15633"/>
                </a:lnTo>
                <a:close/>
              </a:path>
            </a:pathLst>
          </a:custGeom>
          <a:ln w="25400">
            <a:solidFill>
              <a:srgbClr val="336699"/>
            </a:solidFill>
          </a:ln>
        </p:spPr>
        <p:txBody>
          <a:bodyPr wrap="square" lIns="0" tIns="0" rIns="0" bIns="0" rtlCol="0"/>
          <a:lstStyle/>
          <a:p/>
        </p:txBody>
      </p:sp>
      <p:sp>
        <p:nvSpPr>
          <p:cNvPr id="98" name="object 98"/>
          <p:cNvSpPr/>
          <p:nvPr/>
        </p:nvSpPr>
        <p:spPr>
          <a:xfrm>
            <a:off x="8612505" y="6082601"/>
            <a:ext cx="66675" cy="52069"/>
          </a:xfrm>
          <a:custGeom>
            <a:avLst/>
            <a:gdLst/>
            <a:ahLst/>
            <a:cxnLst/>
            <a:rect l="l" t="t" r="r" b="b"/>
            <a:pathLst>
              <a:path w="66675" h="52070">
                <a:moveTo>
                  <a:pt x="0" y="0"/>
                </a:moveTo>
                <a:lnTo>
                  <a:pt x="0" y="45897"/>
                </a:lnTo>
                <a:lnTo>
                  <a:pt x="66167" y="51943"/>
                </a:lnTo>
                <a:lnTo>
                  <a:pt x="66167" y="10083"/>
                </a:lnTo>
                <a:lnTo>
                  <a:pt x="0" y="0"/>
                </a:lnTo>
                <a:close/>
              </a:path>
            </a:pathLst>
          </a:custGeom>
          <a:solidFill>
            <a:srgbClr val="FFFFFF"/>
          </a:solidFill>
        </p:spPr>
        <p:txBody>
          <a:bodyPr wrap="square" lIns="0" tIns="0" rIns="0" bIns="0" rtlCol="0"/>
          <a:lstStyle/>
          <a:p/>
        </p:txBody>
      </p:sp>
      <p:sp>
        <p:nvSpPr>
          <p:cNvPr id="99" name="object 99"/>
          <p:cNvSpPr/>
          <p:nvPr/>
        </p:nvSpPr>
        <p:spPr>
          <a:xfrm>
            <a:off x="8612505" y="6082601"/>
            <a:ext cx="66675" cy="52069"/>
          </a:xfrm>
          <a:custGeom>
            <a:avLst/>
            <a:gdLst/>
            <a:ahLst/>
            <a:cxnLst/>
            <a:rect l="l" t="t" r="r" b="b"/>
            <a:pathLst>
              <a:path w="66675" h="52070">
                <a:moveTo>
                  <a:pt x="66167" y="10083"/>
                </a:moveTo>
                <a:lnTo>
                  <a:pt x="0" y="0"/>
                </a:lnTo>
                <a:lnTo>
                  <a:pt x="0" y="45897"/>
                </a:lnTo>
                <a:lnTo>
                  <a:pt x="66167" y="51943"/>
                </a:lnTo>
                <a:lnTo>
                  <a:pt x="66167" y="10083"/>
                </a:lnTo>
                <a:close/>
              </a:path>
            </a:pathLst>
          </a:custGeom>
          <a:ln w="25400">
            <a:solidFill>
              <a:srgbClr val="336699"/>
            </a:solidFill>
          </a:ln>
        </p:spPr>
        <p:txBody>
          <a:bodyPr wrap="square" lIns="0" tIns="0" rIns="0" bIns="0" rtlCol="0"/>
          <a:lstStyle/>
          <a:p/>
        </p:txBody>
      </p:sp>
      <p:sp>
        <p:nvSpPr>
          <p:cNvPr id="100" name="object 100"/>
          <p:cNvSpPr/>
          <p:nvPr/>
        </p:nvSpPr>
        <p:spPr>
          <a:xfrm>
            <a:off x="8612505" y="6139078"/>
            <a:ext cx="66675" cy="30480"/>
          </a:xfrm>
          <a:custGeom>
            <a:avLst/>
            <a:gdLst/>
            <a:ahLst/>
            <a:cxnLst/>
            <a:rect l="l" t="t" r="r" b="b"/>
            <a:pathLst>
              <a:path w="66675" h="30479">
                <a:moveTo>
                  <a:pt x="0" y="30368"/>
                </a:moveTo>
                <a:lnTo>
                  <a:pt x="66167" y="30368"/>
                </a:lnTo>
                <a:lnTo>
                  <a:pt x="66167" y="0"/>
                </a:lnTo>
                <a:lnTo>
                  <a:pt x="0" y="0"/>
                </a:lnTo>
                <a:lnTo>
                  <a:pt x="0" y="30368"/>
                </a:lnTo>
                <a:close/>
              </a:path>
            </a:pathLst>
          </a:custGeom>
          <a:solidFill>
            <a:srgbClr val="FFFFFF"/>
          </a:solidFill>
        </p:spPr>
        <p:txBody>
          <a:bodyPr wrap="square" lIns="0" tIns="0" rIns="0" bIns="0" rtlCol="0"/>
          <a:lstStyle/>
          <a:p/>
        </p:txBody>
      </p:sp>
      <p:sp>
        <p:nvSpPr>
          <p:cNvPr id="101" name="object 101"/>
          <p:cNvSpPr/>
          <p:nvPr/>
        </p:nvSpPr>
        <p:spPr>
          <a:xfrm>
            <a:off x="8612505" y="6139078"/>
            <a:ext cx="66675" cy="46990"/>
          </a:xfrm>
          <a:custGeom>
            <a:avLst/>
            <a:gdLst/>
            <a:ahLst/>
            <a:cxnLst/>
            <a:rect l="l" t="t" r="r" b="b"/>
            <a:pathLst>
              <a:path w="66675" h="46989">
                <a:moveTo>
                  <a:pt x="66167" y="4546"/>
                </a:moveTo>
                <a:lnTo>
                  <a:pt x="0" y="0"/>
                </a:lnTo>
                <a:lnTo>
                  <a:pt x="0" y="45897"/>
                </a:lnTo>
                <a:lnTo>
                  <a:pt x="66167" y="46405"/>
                </a:lnTo>
                <a:lnTo>
                  <a:pt x="66167" y="4546"/>
                </a:lnTo>
                <a:close/>
              </a:path>
            </a:pathLst>
          </a:custGeom>
          <a:ln w="25400">
            <a:solidFill>
              <a:srgbClr val="336699"/>
            </a:solidFill>
          </a:ln>
        </p:spPr>
        <p:txBody>
          <a:bodyPr wrap="square" lIns="0" tIns="0" rIns="0" bIns="0" rtlCol="0"/>
          <a:lstStyle/>
          <a:p/>
        </p:txBody>
      </p:sp>
      <p:sp>
        <p:nvSpPr>
          <p:cNvPr id="102" name="object 102"/>
          <p:cNvSpPr/>
          <p:nvPr/>
        </p:nvSpPr>
        <p:spPr>
          <a:xfrm>
            <a:off x="8695308" y="5897511"/>
            <a:ext cx="48895" cy="68580"/>
          </a:xfrm>
          <a:custGeom>
            <a:avLst/>
            <a:gdLst/>
            <a:ahLst/>
            <a:cxnLst/>
            <a:rect l="l" t="t" r="r" b="b"/>
            <a:pathLst>
              <a:path w="48895" h="68579">
                <a:moveTo>
                  <a:pt x="48387" y="31775"/>
                </a:moveTo>
                <a:lnTo>
                  <a:pt x="0" y="0"/>
                </a:lnTo>
                <a:lnTo>
                  <a:pt x="0" y="40855"/>
                </a:lnTo>
                <a:lnTo>
                  <a:pt x="48387" y="68084"/>
                </a:lnTo>
                <a:lnTo>
                  <a:pt x="48387" y="31775"/>
                </a:lnTo>
                <a:close/>
              </a:path>
            </a:pathLst>
          </a:custGeom>
          <a:ln w="25400">
            <a:solidFill>
              <a:srgbClr val="336699"/>
            </a:solidFill>
          </a:ln>
        </p:spPr>
        <p:txBody>
          <a:bodyPr wrap="square" lIns="0" tIns="0" rIns="0" bIns="0" rtlCol="0"/>
          <a:lstStyle/>
          <a:p/>
        </p:txBody>
      </p:sp>
      <p:sp>
        <p:nvSpPr>
          <p:cNvPr id="103" name="object 103"/>
          <p:cNvSpPr/>
          <p:nvPr/>
        </p:nvSpPr>
        <p:spPr>
          <a:xfrm>
            <a:off x="8695308" y="5947448"/>
            <a:ext cx="48895" cy="62865"/>
          </a:xfrm>
          <a:custGeom>
            <a:avLst/>
            <a:gdLst/>
            <a:ahLst/>
            <a:cxnLst/>
            <a:rect l="l" t="t" r="r" b="b"/>
            <a:pathLst>
              <a:path w="48895" h="62864">
                <a:moveTo>
                  <a:pt x="0" y="0"/>
                </a:moveTo>
                <a:lnTo>
                  <a:pt x="0" y="40347"/>
                </a:lnTo>
                <a:lnTo>
                  <a:pt x="48387" y="62534"/>
                </a:lnTo>
                <a:lnTo>
                  <a:pt x="48387" y="26225"/>
                </a:lnTo>
                <a:lnTo>
                  <a:pt x="0" y="0"/>
                </a:lnTo>
                <a:close/>
              </a:path>
            </a:pathLst>
          </a:custGeom>
          <a:solidFill>
            <a:srgbClr val="FFFFFF"/>
          </a:solidFill>
        </p:spPr>
        <p:txBody>
          <a:bodyPr wrap="square" lIns="0" tIns="0" rIns="0" bIns="0" rtlCol="0"/>
          <a:lstStyle/>
          <a:p/>
        </p:txBody>
      </p:sp>
      <p:sp>
        <p:nvSpPr>
          <p:cNvPr id="104" name="object 104"/>
          <p:cNvSpPr/>
          <p:nvPr/>
        </p:nvSpPr>
        <p:spPr>
          <a:xfrm>
            <a:off x="8695308" y="5947448"/>
            <a:ext cx="48895" cy="62865"/>
          </a:xfrm>
          <a:custGeom>
            <a:avLst/>
            <a:gdLst/>
            <a:ahLst/>
            <a:cxnLst/>
            <a:rect l="l" t="t" r="r" b="b"/>
            <a:pathLst>
              <a:path w="48895" h="62864">
                <a:moveTo>
                  <a:pt x="48387" y="26225"/>
                </a:moveTo>
                <a:lnTo>
                  <a:pt x="0" y="0"/>
                </a:lnTo>
                <a:lnTo>
                  <a:pt x="0" y="40347"/>
                </a:lnTo>
                <a:lnTo>
                  <a:pt x="48387" y="62534"/>
                </a:lnTo>
                <a:lnTo>
                  <a:pt x="48387" y="26225"/>
                </a:lnTo>
                <a:close/>
              </a:path>
            </a:pathLst>
          </a:custGeom>
          <a:ln w="25400">
            <a:solidFill>
              <a:srgbClr val="336699"/>
            </a:solidFill>
          </a:ln>
        </p:spPr>
        <p:txBody>
          <a:bodyPr wrap="square" lIns="0" tIns="0" rIns="0" bIns="0" rtlCol="0"/>
          <a:lstStyle/>
          <a:p/>
        </p:txBody>
      </p:sp>
      <p:sp>
        <p:nvSpPr>
          <p:cNvPr id="105" name="object 105"/>
          <p:cNvSpPr/>
          <p:nvPr/>
        </p:nvSpPr>
        <p:spPr>
          <a:xfrm>
            <a:off x="8695308" y="5996368"/>
            <a:ext cx="48895" cy="57785"/>
          </a:xfrm>
          <a:custGeom>
            <a:avLst/>
            <a:gdLst/>
            <a:ahLst/>
            <a:cxnLst/>
            <a:rect l="l" t="t" r="r" b="b"/>
            <a:pathLst>
              <a:path w="48895" h="57785">
                <a:moveTo>
                  <a:pt x="0" y="0"/>
                </a:moveTo>
                <a:lnTo>
                  <a:pt x="0" y="40843"/>
                </a:lnTo>
                <a:lnTo>
                  <a:pt x="48387" y="57480"/>
                </a:lnTo>
                <a:lnTo>
                  <a:pt x="48387" y="21170"/>
                </a:lnTo>
                <a:lnTo>
                  <a:pt x="0" y="0"/>
                </a:lnTo>
                <a:close/>
              </a:path>
            </a:pathLst>
          </a:custGeom>
          <a:solidFill>
            <a:srgbClr val="FFFFFF"/>
          </a:solidFill>
        </p:spPr>
        <p:txBody>
          <a:bodyPr wrap="square" lIns="0" tIns="0" rIns="0" bIns="0" rtlCol="0"/>
          <a:lstStyle/>
          <a:p/>
        </p:txBody>
      </p:sp>
      <p:sp>
        <p:nvSpPr>
          <p:cNvPr id="106" name="object 106"/>
          <p:cNvSpPr/>
          <p:nvPr/>
        </p:nvSpPr>
        <p:spPr>
          <a:xfrm>
            <a:off x="8695308" y="5996368"/>
            <a:ext cx="48895" cy="57785"/>
          </a:xfrm>
          <a:custGeom>
            <a:avLst/>
            <a:gdLst/>
            <a:ahLst/>
            <a:cxnLst/>
            <a:rect l="l" t="t" r="r" b="b"/>
            <a:pathLst>
              <a:path w="48895" h="57785">
                <a:moveTo>
                  <a:pt x="48387" y="21170"/>
                </a:moveTo>
                <a:lnTo>
                  <a:pt x="0" y="0"/>
                </a:lnTo>
                <a:lnTo>
                  <a:pt x="0" y="40843"/>
                </a:lnTo>
                <a:lnTo>
                  <a:pt x="48387" y="57480"/>
                </a:lnTo>
                <a:lnTo>
                  <a:pt x="48387" y="21170"/>
                </a:lnTo>
                <a:close/>
              </a:path>
            </a:pathLst>
          </a:custGeom>
          <a:ln w="25400">
            <a:solidFill>
              <a:srgbClr val="336699"/>
            </a:solidFill>
          </a:ln>
        </p:spPr>
        <p:txBody>
          <a:bodyPr wrap="square" lIns="0" tIns="0" rIns="0" bIns="0" rtlCol="0"/>
          <a:lstStyle/>
          <a:p/>
        </p:txBody>
      </p:sp>
      <p:sp>
        <p:nvSpPr>
          <p:cNvPr id="107" name="object 107"/>
          <p:cNvSpPr/>
          <p:nvPr/>
        </p:nvSpPr>
        <p:spPr>
          <a:xfrm>
            <a:off x="8695308" y="6046292"/>
            <a:ext cx="48895" cy="51435"/>
          </a:xfrm>
          <a:custGeom>
            <a:avLst/>
            <a:gdLst/>
            <a:ahLst/>
            <a:cxnLst/>
            <a:rect l="l" t="t" r="r" b="b"/>
            <a:pathLst>
              <a:path w="48895" h="51435">
                <a:moveTo>
                  <a:pt x="0" y="0"/>
                </a:moveTo>
                <a:lnTo>
                  <a:pt x="0" y="40347"/>
                </a:lnTo>
                <a:lnTo>
                  <a:pt x="48387" y="51434"/>
                </a:lnTo>
                <a:lnTo>
                  <a:pt x="48387" y="15633"/>
                </a:lnTo>
                <a:lnTo>
                  <a:pt x="0" y="0"/>
                </a:lnTo>
                <a:close/>
              </a:path>
            </a:pathLst>
          </a:custGeom>
          <a:solidFill>
            <a:srgbClr val="FFFFFF"/>
          </a:solidFill>
        </p:spPr>
        <p:txBody>
          <a:bodyPr wrap="square" lIns="0" tIns="0" rIns="0" bIns="0" rtlCol="0"/>
          <a:lstStyle/>
          <a:p/>
        </p:txBody>
      </p:sp>
      <p:sp>
        <p:nvSpPr>
          <p:cNvPr id="108" name="object 108"/>
          <p:cNvSpPr/>
          <p:nvPr/>
        </p:nvSpPr>
        <p:spPr>
          <a:xfrm>
            <a:off x="8695308" y="6046292"/>
            <a:ext cx="48895" cy="51435"/>
          </a:xfrm>
          <a:custGeom>
            <a:avLst/>
            <a:gdLst/>
            <a:ahLst/>
            <a:cxnLst/>
            <a:rect l="l" t="t" r="r" b="b"/>
            <a:pathLst>
              <a:path w="48895" h="51435">
                <a:moveTo>
                  <a:pt x="48387" y="15633"/>
                </a:moveTo>
                <a:lnTo>
                  <a:pt x="0" y="0"/>
                </a:lnTo>
                <a:lnTo>
                  <a:pt x="0" y="40347"/>
                </a:lnTo>
                <a:lnTo>
                  <a:pt x="48387" y="51434"/>
                </a:lnTo>
                <a:lnTo>
                  <a:pt x="48387" y="15633"/>
                </a:lnTo>
                <a:close/>
              </a:path>
            </a:pathLst>
          </a:custGeom>
          <a:ln w="25400">
            <a:solidFill>
              <a:srgbClr val="336699"/>
            </a:solidFill>
          </a:ln>
        </p:spPr>
        <p:txBody>
          <a:bodyPr wrap="square" lIns="0" tIns="0" rIns="0" bIns="0" rtlCol="0"/>
          <a:lstStyle/>
          <a:p/>
        </p:txBody>
      </p:sp>
      <p:sp>
        <p:nvSpPr>
          <p:cNvPr id="109" name="object 109"/>
          <p:cNvSpPr/>
          <p:nvPr/>
        </p:nvSpPr>
        <p:spPr>
          <a:xfrm>
            <a:off x="8695308" y="6095212"/>
            <a:ext cx="48895" cy="46990"/>
          </a:xfrm>
          <a:custGeom>
            <a:avLst/>
            <a:gdLst/>
            <a:ahLst/>
            <a:cxnLst/>
            <a:rect l="l" t="t" r="r" b="b"/>
            <a:pathLst>
              <a:path w="48895" h="46989">
                <a:moveTo>
                  <a:pt x="0" y="0"/>
                </a:moveTo>
                <a:lnTo>
                  <a:pt x="0" y="40843"/>
                </a:lnTo>
                <a:lnTo>
                  <a:pt x="48387" y="46901"/>
                </a:lnTo>
                <a:lnTo>
                  <a:pt x="48387" y="10591"/>
                </a:lnTo>
                <a:lnTo>
                  <a:pt x="0" y="0"/>
                </a:lnTo>
                <a:close/>
              </a:path>
            </a:pathLst>
          </a:custGeom>
          <a:solidFill>
            <a:srgbClr val="FFFFFF"/>
          </a:solidFill>
        </p:spPr>
        <p:txBody>
          <a:bodyPr wrap="square" lIns="0" tIns="0" rIns="0" bIns="0" rtlCol="0"/>
          <a:lstStyle/>
          <a:p/>
        </p:txBody>
      </p:sp>
      <p:sp>
        <p:nvSpPr>
          <p:cNvPr id="110" name="object 110"/>
          <p:cNvSpPr/>
          <p:nvPr/>
        </p:nvSpPr>
        <p:spPr>
          <a:xfrm>
            <a:off x="8695308" y="6095212"/>
            <a:ext cx="48895" cy="46990"/>
          </a:xfrm>
          <a:custGeom>
            <a:avLst/>
            <a:gdLst/>
            <a:ahLst/>
            <a:cxnLst/>
            <a:rect l="l" t="t" r="r" b="b"/>
            <a:pathLst>
              <a:path w="48895" h="46989">
                <a:moveTo>
                  <a:pt x="48387" y="10591"/>
                </a:moveTo>
                <a:lnTo>
                  <a:pt x="0" y="0"/>
                </a:lnTo>
                <a:lnTo>
                  <a:pt x="0" y="40843"/>
                </a:lnTo>
                <a:lnTo>
                  <a:pt x="48387" y="46901"/>
                </a:lnTo>
                <a:lnTo>
                  <a:pt x="48387" y="10591"/>
                </a:lnTo>
                <a:close/>
              </a:path>
            </a:pathLst>
          </a:custGeom>
          <a:ln w="25399">
            <a:solidFill>
              <a:srgbClr val="336699"/>
            </a:solidFill>
          </a:ln>
        </p:spPr>
        <p:txBody>
          <a:bodyPr wrap="square" lIns="0" tIns="0" rIns="0" bIns="0" rtlCol="0"/>
          <a:lstStyle/>
          <a:p/>
        </p:txBody>
      </p:sp>
      <p:sp>
        <p:nvSpPr>
          <p:cNvPr id="111" name="object 111"/>
          <p:cNvSpPr/>
          <p:nvPr/>
        </p:nvSpPr>
        <p:spPr>
          <a:xfrm>
            <a:off x="8695308" y="6145136"/>
            <a:ext cx="48895" cy="24765"/>
          </a:xfrm>
          <a:custGeom>
            <a:avLst/>
            <a:gdLst/>
            <a:ahLst/>
            <a:cxnLst/>
            <a:rect l="l" t="t" r="r" b="b"/>
            <a:pathLst>
              <a:path w="48895" h="24764">
                <a:moveTo>
                  <a:pt x="0" y="24310"/>
                </a:moveTo>
                <a:lnTo>
                  <a:pt x="48387" y="24310"/>
                </a:lnTo>
                <a:lnTo>
                  <a:pt x="48387" y="0"/>
                </a:lnTo>
                <a:lnTo>
                  <a:pt x="0" y="0"/>
                </a:lnTo>
                <a:lnTo>
                  <a:pt x="0" y="24310"/>
                </a:lnTo>
                <a:close/>
              </a:path>
            </a:pathLst>
          </a:custGeom>
          <a:solidFill>
            <a:srgbClr val="FFFFFF"/>
          </a:solidFill>
        </p:spPr>
        <p:txBody>
          <a:bodyPr wrap="square" lIns="0" tIns="0" rIns="0" bIns="0" rtlCol="0"/>
          <a:lstStyle/>
          <a:p/>
        </p:txBody>
      </p:sp>
      <p:sp>
        <p:nvSpPr>
          <p:cNvPr id="112" name="object 112"/>
          <p:cNvSpPr/>
          <p:nvPr/>
        </p:nvSpPr>
        <p:spPr>
          <a:xfrm>
            <a:off x="8695308" y="6145136"/>
            <a:ext cx="48895" cy="41275"/>
          </a:xfrm>
          <a:custGeom>
            <a:avLst/>
            <a:gdLst/>
            <a:ahLst/>
            <a:cxnLst/>
            <a:rect l="l" t="t" r="r" b="b"/>
            <a:pathLst>
              <a:path w="48895" h="41275">
                <a:moveTo>
                  <a:pt x="48387" y="4533"/>
                </a:moveTo>
                <a:lnTo>
                  <a:pt x="0" y="0"/>
                </a:lnTo>
                <a:lnTo>
                  <a:pt x="0" y="40347"/>
                </a:lnTo>
                <a:lnTo>
                  <a:pt x="48387" y="40843"/>
                </a:lnTo>
                <a:lnTo>
                  <a:pt x="48387" y="4533"/>
                </a:lnTo>
                <a:close/>
              </a:path>
            </a:pathLst>
          </a:custGeom>
          <a:ln w="25400">
            <a:solidFill>
              <a:srgbClr val="336699"/>
            </a:solidFill>
          </a:ln>
        </p:spPr>
        <p:txBody>
          <a:bodyPr wrap="square" lIns="0" tIns="0" rIns="0" bIns="0" rtlCol="0"/>
          <a:lstStyle/>
          <a:p/>
        </p:txBody>
      </p:sp>
      <p:sp>
        <p:nvSpPr>
          <p:cNvPr id="113" name="object 113"/>
          <p:cNvSpPr/>
          <p:nvPr/>
        </p:nvSpPr>
        <p:spPr>
          <a:xfrm>
            <a:off x="4887214" y="6108325"/>
            <a:ext cx="171450" cy="73660"/>
          </a:xfrm>
          <a:custGeom>
            <a:avLst/>
            <a:gdLst/>
            <a:ahLst/>
            <a:cxnLst/>
            <a:rect l="l" t="t" r="r" b="b"/>
            <a:pathLst>
              <a:path w="171450" h="73660">
                <a:moveTo>
                  <a:pt x="0" y="73628"/>
                </a:moveTo>
                <a:lnTo>
                  <a:pt x="171373" y="73628"/>
                </a:lnTo>
                <a:lnTo>
                  <a:pt x="171373" y="0"/>
                </a:lnTo>
                <a:lnTo>
                  <a:pt x="0" y="0"/>
                </a:lnTo>
                <a:lnTo>
                  <a:pt x="0" y="73628"/>
                </a:lnTo>
                <a:close/>
              </a:path>
            </a:pathLst>
          </a:custGeom>
          <a:ln w="25400">
            <a:solidFill>
              <a:srgbClr val="336699"/>
            </a:solidFill>
          </a:ln>
        </p:spPr>
        <p:txBody>
          <a:bodyPr wrap="square" lIns="0" tIns="0" rIns="0" bIns="0" rtlCol="0"/>
          <a:lstStyle/>
          <a:p/>
        </p:txBody>
      </p:sp>
      <p:sp>
        <p:nvSpPr>
          <p:cNvPr id="114" name="object 114"/>
          <p:cNvSpPr/>
          <p:nvPr/>
        </p:nvSpPr>
        <p:spPr>
          <a:xfrm>
            <a:off x="4887214" y="6019064"/>
            <a:ext cx="171450" cy="73660"/>
          </a:xfrm>
          <a:custGeom>
            <a:avLst/>
            <a:gdLst/>
            <a:ahLst/>
            <a:cxnLst/>
            <a:rect l="l" t="t" r="r" b="b"/>
            <a:pathLst>
              <a:path w="171450" h="73660">
                <a:moveTo>
                  <a:pt x="0" y="73125"/>
                </a:moveTo>
                <a:lnTo>
                  <a:pt x="171373" y="73125"/>
                </a:lnTo>
                <a:lnTo>
                  <a:pt x="171373" y="0"/>
                </a:lnTo>
                <a:lnTo>
                  <a:pt x="0" y="0"/>
                </a:lnTo>
                <a:lnTo>
                  <a:pt x="0" y="73125"/>
                </a:lnTo>
                <a:close/>
              </a:path>
            </a:pathLst>
          </a:custGeom>
          <a:ln w="25400">
            <a:solidFill>
              <a:srgbClr val="336699"/>
            </a:solidFill>
          </a:ln>
        </p:spPr>
        <p:txBody>
          <a:bodyPr wrap="square" lIns="0" tIns="0" rIns="0" bIns="0" rtlCol="0"/>
          <a:lstStyle/>
          <a:p/>
        </p:txBody>
      </p:sp>
      <p:sp>
        <p:nvSpPr>
          <p:cNvPr id="115" name="object 115"/>
          <p:cNvSpPr/>
          <p:nvPr/>
        </p:nvSpPr>
        <p:spPr>
          <a:xfrm>
            <a:off x="4887214" y="5929306"/>
            <a:ext cx="171450" cy="73660"/>
          </a:xfrm>
          <a:custGeom>
            <a:avLst/>
            <a:gdLst/>
            <a:ahLst/>
            <a:cxnLst/>
            <a:rect l="l" t="t" r="r" b="b"/>
            <a:pathLst>
              <a:path w="171450" h="73660">
                <a:moveTo>
                  <a:pt x="0" y="73628"/>
                </a:moveTo>
                <a:lnTo>
                  <a:pt x="171373" y="73628"/>
                </a:lnTo>
                <a:lnTo>
                  <a:pt x="171373" y="0"/>
                </a:lnTo>
                <a:lnTo>
                  <a:pt x="0" y="0"/>
                </a:lnTo>
                <a:lnTo>
                  <a:pt x="0" y="73628"/>
                </a:lnTo>
                <a:close/>
              </a:path>
            </a:pathLst>
          </a:custGeom>
          <a:ln w="25400">
            <a:solidFill>
              <a:srgbClr val="336699"/>
            </a:solidFill>
          </a:ln>
        </p:spPr>
        <p:txBody>
          <a:bodyPr wrap="square" lIns="0" tIns="0" rIns="0" bIns="0" rtlCol="0"/>
          <a:lstStyle/>
          <a:p/>
        </p:txBody>
      </p:sp>
      <p:sp>
        <p:nvSpPr>
          <p:cNvPr id="116" name="object 116"/>
          <p:cNvSpPr/>
          <p:nvPr/>
        </p:nvSpPr>
        <p:spPr>
          <a:xfrm>
            <a:off x="4887214" y="5839529"/>
            <a:ext cx="171450" cy="73660"/>
          </a:xfrm>
          <a:custGeom>
            <a:avLst/>
            <a:gdLst/>
            <a:ahLst/>
            <a:cxnLst/>
            <a:rect l="l" t="t" r="r" b="b"/>
            <a:pathLst>
              <a:path w="171450" h="73660">
                <a:moveTo>
                  <a:pt x="0" y="73628"/>
                </a:moveTo>
                <a:lnTo>
                  <a:pt x="171373" y="73628"/>
                </a:lnTo>
                <a:lnTo>
                  <a:pt x="171373" y="0"/>
                </a:lnTo>
                <a:lnTo>
                  <a:pt x="0" y="0"/>
                </a:lnTo>
                <a:lnTo>
                  <a:pt x="0" y="73628"/>
                </a:lnTo>
                <a:close/>
              </a:path>
            </a:pathLst>
          </a:custGeom>
          <a:ln w="25400">
            <a:solidFill>
              <a:srgbClr val="336699"/>
            </a:solidFill>
          </a:ln>
        </p:spPr>
        <p:txBody>
          <a:bodyPr wrap="square" lIns="0" tIns="0" rIns="0" bIns="0" rtlCol="0"/>
          <a:lstStyle/>
          <a:p/>
        </p:txBody>
      </p:sp>
      <p:sp>
        <p:nvSpPr>
          <p:cNvPr id="117" name="object 117"/>
          <p:cNvSpPr/>
          <p:nvPr/>
        </p:nvSpPr>
        <p:spPr>
          <a:xfrm>
            <a:off x="4887214" y="5749766"/>
            <a:ext cx="171450" cy="73660"/>
          </a:xfrm>
          <a:custGeom>
            <a:avLst/>
            <a:gdLst/>
            <a:ahLst/>
            <a:cxnLst/>
            <a:rect l="l" t="t" r="r" b="b"/>
            <a:pathLst>
              <a:path w="171450" h="73660">
                <a:moveTo>
                  <a:pt x="0" y="73628"/>
                </a:moveTo>
                <a:lnTo>
                  <a:pt x="171373" y="73628"/>
                </a:lnTo>
                <a:lnTo>
                  <a:pt x="171373" y="0"/>
                </a:lnTo>
                <a:lnTo>
                  <a:pt x="0" y="0"/>
                </a:lnTo>
                <a:lnTo>
                  <a:pt x="0" y="73628"/>
                </a:lnTo>
                <a:close/>
              </a:path>
            </a:pathLst>
          </a:custGeom>
          <a:ln w="25400">
            <a:solidFill>
              <a:srgbClr val="336699"/>
            </a:solidFill>
          </a:ln>
        </p:spPr>
        <p:txBody>
          <a:bodyPr wrap="square" lIns="0" tIns="0" rIns="0" bIns="0" rtlCol="0"/>
          <a:lstStyle/>
          <a:p/>
        </p:txBody>
      </p:sp>
      <p:sp>
        <p:nvSpPr>
          <p:cNvPr id="118" name="object 118"/>
          <p:cNvSpPr/>
          <p:nvPr/>
        </p:nvSpPr>
        <p:spPr>
          <a:xfrm>
            <a:off x="4887214" y="5660002"/>
            <a:ext cx="171450" cy="73660"/>
          </a:xfrm>
          <a:custGeom>
            <a:avLst/>
            <a:gdLst/>
            <a:ahLst/>
            <a:cxnLst/>
            <a:rect l="l" t="t" r="r" b="b"/>
            <a:pathLst>
              <a:path w="171450" h="73660">
                <a:moveTo>
                  <a:pt x="0" y="73628"/>
                </a:moveTo>
                <a:lnTo>
                  <a:pt x="171373" y="73628"/>
                </a:lnTo>
                <a:lnTo>
                  <a:pt x="171373" y="0"/>
                </a:lnTo>
                <a:lnTo>
                  <a:pt x="0" y="0"/>
                </a:lnTo>
                <a:lnTo>
                  <a:pt x="0" y="73628"/>
                </a:lnTo>
                <a:close/>
              </a:path>
            </a:pathLst>
          </a:custGeom>
          <a:ln w="25400">
            <a:solidFill>
              <a:srgbClr val="336699"/>
            </a:solidFill>
          </a:ln>
        </p:spPr>
        <p:txBody>
          <a:bodyPr wrap="square" lIns="0" tIns="0" rIns="0" bIns="0" rtlCol="0"/>
          <a:lstStyle/>
          <a:p/>
        </p:txBody>
      </p:sp>
      <p:sp>
        <p:nvSpPr>
          <p:cNvPr id="119" name="object 119"/>
          <p:cNvSpPr/>
          <p:nvPr/>
        </p:nvSpPr>
        <p:spPr>
          <a:xfrm>
            <a:off x="4672203" y="6108325"/>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0" name="object 120"/>
          <p:cNvSpPr/>
          <p:nvPr/>
        </p:nvSpPr>
        <p:spPr>
          <a:xfrm>
            <a:off x="4672203" y="6019064"/>
            <a:ext cx="172720" cy="73660"/>
          </a:xfrm>
          <a:custGeom>
            <a:avLst/>
            <a:gdLst/>
            <a:ahLst/>
            <a:cxnLst/>
            <a:rect l="l" t="t" r="r" b="b"/>
            <a:pathLst>
              <a:path w="172720" h="73660">
                <a:moveTo>
                  <a:pt x="0" y="73125"/>
                </a:moveTo>
                <a:lnTo>
                  <a:pt x="172554" y="73125"/>
                </a:lnTo>
                <a:lnTo>
                  <a:pt x="172554" y="0"/>
                </a:lnTo>
                <a:lnTo>
                  <a:pt x="0" y="0"/>
                </a:lnTo>
                <a:lnTo>
                  <a:pt x="0" y="73125"/>
                </a:lnTo>
                <a:close/>
              </a:path>
            </a:pathLst>
          </a:custGeom>
          <a:ln w="25400">
            <a:solidFill>
              <a:srgbClr val="336699"/>
            </a:solidFill>
          </a:ln>
        </p:spPr>
        <p:txBody>
          <a:bodyPr wrap="square" lIns="0" tIns="0" rIns="0" bIns="0" rtlCol="0"/>
          <a:lstStyle/>
          <a:p/>
        </p:txBody>
      </p:sp>
      <p:sp>
        <p:nvSpPr>
          <p:cNvPr id="121" name="object 121"/>
          <p:cNvSpPr/>
          <p:nvPr/>
        </p:nvSpPr>
        <p:spPr>
          <a:xfrm>
            <a:off x="4672203" y="592930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2" name="object 122"/>
          <p:cNvSpPr/>
          <p:nvPr/>
        </p:nvSpPr>
        <p:spPr>
          <a:xfrm>
            <a:off x="4672203" y="5839529"/>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3" name="object 123"/>
          <p:cNvSpPr/>
          <p:nvPr/>
        </p:nvSpPr>
        <p:spPr>
          <a:xfrm>
            <a:off x="4672203" y="574976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4" name="object 124"/>
          <p:cNvSpPr/>
          <p:nvPr/>
        </p:nvSpPr>
        <p:spPr>
          <a:xfrm>
            <a:off x="4672203" y="5660002"/>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5" name="object 125"/>
          <p:cNvSpPr/>
          <p:nvPr/>
        </p:nvSpPr>
        <p:spPr>
          <a:xfrm>
            <a:off x="4457065" y="6108325"/>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6" name="object 126"/>
          <p:cNvSpPr/>
          <p:nvPr/>
        </p:nvSpPr>
        <p:spPr>
          <a:xfrm>
            <a:off x="4457065" y="6019064"/>
            <a:ext cx="172720" cy="73660"/>
          </a:xfrm>
          <a:custGeom>
            <a:avLst/>
            <a:gdLst/>
            <a:ahLst/>
            <a:cxnLst/>
            <a:rect l="l" t="t" r="r" b="b"/>
            <a:pathLst>
              <a:path w="172720" h="73660">
                <a:moveTo>
                  <a:pt x="0" y="73125"/>
                </a:moveTo>
                <a:lnTo>
                  <a:pt x="172554" y="73125"/>
                </a:lnTo>
                <a:lnTo>
                  <a:pt x="172554" y="0"/>
                </a:lnTo>
                <a:lnTo>
                  <a:pt x="0" y="0"/>
                </a:lnTo>
                <a:lnTo>
                  <a:pt x="0" y="73125"/>
                </a:lnTo>
                <a:close/>
              </a:path>
            </a:pathLst>
          </a:custGeom>
          <a:ln w="25400">
            <a:solidFill>
              <a:srgbClr val="336699"/>
            </a:solidFill>
          </a:ln>
        </p:spPr>
        <p:txBody>
          <a:bodyPr wrap="square" lIns="0" tIns="0" rIns="0" bIns="0" rtlCol="0"/>
          <a:lstStyle/>
          <a:p/>
        </p:txBody>
      </p:sp>
      <p:sp>
        <p:nvSpPr>
          <p:cNvPr id="127" name="object 127"/>
          <p:cNvSpPr/>
          <p:nvPr/>
        </p:nvSpPr>
        <p:spPr>
          <a:xfrm>
            <a:off x="4457065" y="592930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8" name="object 128"/>
          <p:cNvSpPr/>
          <p:nvPr/>
        </p:nvSpPr>
        <p:spPr>
          <a:xfrm>
            <a:off x="4457065" y="5839529"/>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29" name="object 129"/>
          <p:cNvSpPr/>
          <p:nvPr/>
        </p:nvSpPr>
        <p:spPr>
          <a:xfrm>
            <a:off x="4457065" y="5749766"/>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30" name="object 130"/>
          <p:cNvSpPr/>
          <p:nvPr/>
        </p:nvSpPr>
        <p:spPr>
          <a:xfrm>
            <a:off x="4457065" y="5660002"/>
            <a:ext cx="172720" cy="73660"/>
          </a:xfrm>
          <a:custGeom>
            <a:avLst/>
            <a:gdLst/>
            <a:ahLst/>
            <a:cxnLst/>
            <a:rect l="l" t="t" r="r" b="b"/>
            <a:pathLst>
              <a:path w="172720" h="73660">
                <a:moveTo>
                  <a:pt x="0" y="73628"/>
                </a:moveTo>
                <a:lnTo>
                  <a:pt x="172554" y="73628"/>
                </a:lnTo>
                <a:lnTo>
                  <a:pt x="172554" y="0"/>
                </a:lnTo>
                <a:lnTo>
                  <a:pt x="0" y="0"/>
                </a:lnTo>
                <a:lnTo>
                  <a:pt x="0" y="73628"/>
                </a:lnTo>
                <a:close/>
              </a:path>
            </a:pathLst>
          </a:custGeom>
          <a:ln w="25400">
            <a:solidFill>
              <a:srgbClr val="336699"/>
            </a:solidFill>
          </a:ln>
        </p:spPr>
        <p:txBody>
          <a:bodyPr wrap="square" lIns="0" tIns="0" rIns="0" bIns="0" rtlCol="0"/>
          <a:lstStyle/>
          <a:p/>
        </p:txBody>
      </p:sp>
      <p:sp>
        <p:nvSpPr>
          <p:cNvPr id="131" name="object 131"/>
          <p:cNvSpPr/>
          <p:nvPr/>
        </p:nvSpPr>
        <p:spPr>
          <a:xfrm>
            <a:off x="4299839" y="5659996"/>
            <a:ext cx="120650" cy="113030"/>
          </a:xfrm>
          <a:custGeom>
            <a:avLst/>
            <a:gdLst/>
            <a:ahLst/>
            <a:cxnLst/>
            <a:rect l="l" t="t" r="r" b="b"/>
            <a:pathLst>
              <a:path w="120650" h="113029">
                <a:moveTo>
                  <a:pt x="0" y="45897"/>
                </a:moveTo>
                <a:lnTo>
                  <a:pt x="120523" y="0"/>
                </a:lnTo>
                <a:lnTo>
                  <a:pt x="120523" y="73634"/>
                </a:lnTo>
                <a:lnTo>
                  <a:pt x="0" y="112966"/>
                </a:lnTo>
                <a:lnTo>
                  <a:pt x="0" y="45897"/>
                </a:lnTo>
                <a:close/>
              </a:path>
            </a:pathLst>
          </a:custGeom>
          <a:ln w="25400">
            <a:solidFill>
              <a:srgbClr val="336699"/>
            </a:solidFill>
          </a:ln>
        </p:spPr>
        <p:txBody>
          <a:bodyPr wrap="square" lIns="0" tIns="0" rIns="0" bIns="0" rtlCol="0"/>
          <a:lstStyle/>
          <a:p/>
        </p:txBody>
      </p:sp>
      <p:sp>
        <p:nvSpPr>
          <p:cNvPr id="132" name="object 132"/>
          <p:cNvSpPr/>
          <p:nvPr/>
        </p:nvSpPr>
        <p:spPr>
          <a:xfrm>
            <a:off x="4299839" y="5749759"/>
            <a:ext cx="120650" cy="105410"/>
          </a:xfrm>
          <a:custGeom>
            <a:avLst/>
            <a:gdLst/>
            <a:ahLst/>
            <a:cxnLst/>
            <a:rect l="l" t="t" r="r" b="b"/>
            <a:pathLst>
              <a:path w="120650" h="105410">
                <a:moveTo>
                  <a:pt x="120523" y="0"/>
                </a:moveTo>
                <a:lnTo>
                  <a:pt x="0" y="37833"/>
                </a:lnTo>
                <a:lnTo>
                  <a:pt x="0" y="104902"/>
                </a:lnTo>
                <a:lnTo>
                  <a:pt x="120523" y="73634"/>
                </a:lnTo>
                <a:lnTo>
                  <a:pt x="120523" y="0"/>
                </a:lnTo>
                <a:close/>
              </a:path>
            </a:pathLst>
          </a:custGeom>
          <a:solidFill>
            <a:srgbClr val="FFFFFF"/>
          </a:solidFill>
        </p:spPr>
        <p:txBody>
          <a:bodyPr wrap="square" lIns="0" tIns="0" rIns="0" bIns="0" rtlCol="0"/>
          <a:lstStyle/>
          <a:p/>
        </p:txBody>
      </p:sp>
      <p:sp>
        <p:nvSpPr>
          <p:cNvPr id="133" name="object 133"/>
          <p:cNvSpPr/>
          <p:nvPr/>
        </p:nvSpPr>
        <p:spPr>
          <a:xfrm>
            <a:off x="4299839" y="5749759"/>
            <a:ext cx="120650" cy="105410"/>
          </a:xfrm>
          <a:custGeom>
            <a:avLst/>
            <a:gdLst/>
            <a:ahLst/>
            <a:cxnLst/>
            <a:rect l="l" t="t" r="r" b="b"/>
            <a:pathLst>
              <a:path w="120650" h="105410">
                <a:moveTo>
                  <a:pt x="0" y="37833"/>
                </a:moveTo>
                <a:lnTo>
                  <a:pt x="120523" y="0"/>
                </a:lnTo>
                <a:lnTo>
                  <a:pt x="120523" y="73634"/>
                </a:lnTo>
                <a:lnTo>
                  <a:pt x="0" y="104902"/>
                </a:lnTo>
                <a:lnTo>
                  <a:pt x="0" y="37833"/>
                </a:lnTo>
                <a:close/>
              </a:path>
            </a:pathLst>
          </a:custGeom>
          <a:ln w="25400">
            <a:solidFill>
              <a:srgbClr val="336699"/>
            </a:solidFill>
          </a:ln>
        </p:spPr>
        <p:txBody>
          <a:bodyPr wrap="square" lIns="0" tIns="0" rIns="0" bIns="0" rtlCol="0"/>
          <a:lstStyle/>
          <a:p/>
        </p:txBody>
      </p:sp>
      <p:sp>
        <p:nvSpPr>
          <p:cNvPr id="134" name="object 134"/>
          <p:cNvSpPr/>
          <p:nvPr/>
        </p:nvSpPr>
        <p:spPr>
          <a:xfrm>
            <a:off x="4299839" y="5839536"/>
            <a:ext cx="120650" cy="97790"/>
          </a:xfrm>
          <a:custGeom>
            <a:avLst/>
            <a:gdLst/>
            <a:ahLst/>
            <a:cxnLst/>
            <a:rect l="l" t="t" r="r" b="b"/>
            <a:pathLst>
              <a:path w="120650" h="97789">
                <a:moveTo>
                  <a:pt x="120523" y="0"/>
                </a:moveTo>
                <a:lnTo>
                  <a:pt x="0" y="29756"/>
                </a:lnTo>
                <a:lnTo>
                  <a:pt x="0" y="97332"/>
                </a:lnTo>
                <a:lnTo>
                  <a:pt x="120523" y="73621"/>
                </a:lnTo>
                <a:lnTo>
                  <a:pt x="120523" y="0"/>
                </a:lnTo>
                <a:close/>
              </a:path>
            </a:pathLst>
          </a:custGeom>
          <a:solidFill>
            <a:srgbClr val="FFFFFF"/>
          </a:solidFill>
        </p:spPr>
        <p:txBody>
          <a:bodyPr wrap="square" lIns="0" tIns="0" rIns="0" bIns="0" rtlCol="0"/>
          <a:lstStyle/>
          <a:p/>
        </p:txBody>
      </p:sp>
      <p:sp>
        <p:nvSpPr>
          <p:cNvPr id="135" name="object 135"/>
          <p:cNvSpPr/>
          <p:nvPr/>
        </p:nvSpPr>
        <p:spPr>
          <a:xfrm>
            <a:off x="4299839" y="5839536"/>
            <a:ext cx="120650" cy="97790"/>
          </a:xfrm>
          <a:custGeom>
            <a:avLst/>
            <a:gdLst/>
            <a:ahLst/>
            <a:cxnLst/>
            <a:rect l="l" t="t" r="r" b="b"/>
            <a:pathLst>
              <a:path w="120650" h="97789">
                <a:moveTo>
                  <a:pt x="0" y="29756"/>
                </a:moveTo>
                <a:lnTo>
                  <a:pt x="120523" y="0"/>
                </a:lnTo>
                <a:lnTo>
                  <a:pt x="120523" y="73621"/>
                </a:lnTo>
                <a:lnTo>
                  <a:pt x="0" y="97332"/>
                </a:lnTo>
                <a:lnTo>
                  <a:pt x="0" y="29756"/>
                </a:lnTo>
                <a:close/>
              </a:path>
            </a:pathLst>
          </a:custGeom>
          <a:ln w="25400">
            <a:solidFill>
              <a:srgbClr val="336699"/>
            </a:solidFill>
          </a:ln>
        </p:spPr>
        <p:txBody>
          <a:bodyPr wrap="square" lIns="0" tIns="0" rIns="0" bIns="0" rtlCol="0"/>
          <a:lstStyle/>
          <a:p/>
        </p:txBody>
      </p:sp>
      <p:sp>
        <p:nvSpPr>
          <p:cNvPr id="136" name="object 136"/>
          <p:cNvSpPr/>
          <p:nvPr/>
        </p:nvSpPr>
        <p:spPr>
          <a:xfrm>
            <a:off x="4299839" y="5929299"/>
            <a:ext cx="120650" cy="90170"/>
          </a:xfrm>
          <a:custGeom>
            <a:avLst/>
            <a:gdLst/>
            <a:ahLst/>
            <a:cxnLst/>
            <a:rect l="l" t="t" r="r" b="b"/>
            <a:pathLst>
              <a:path w="120650" h="90170">
                <a:moveTo>
                  <a:pt x="120523" y="0"/>
                </a:moveTo>
                <a:lnTo>
                  <a:pt x="0" y="22186"/>
                </a:lnTo>
                <a:lnTo>
                  <a:pt x="0" y="89763"/>
                </a:lnTo>
                <a:lnTo>
                  <a:pt x="120523" y="73634"/>
                </a:lnTo>
                <a:lnTo>
                  <a:pt x="120523" y="0"/>
                </a:lnTo>
                <a:close/>
              </a:path>
            </a:pathLst>
          </a:custGeom>
          <a:solidFill>
            <a:srgbClr val="FFFFFF"/>
          </a:solidFill>
        </p:spPr>
        <p:txBody>
          <a:bodyPr wrap="square" lIns="0" tIns="0" rIns="0" bIns="0" rtlCol="0"/>
          <a:lstStyle/>
          <a:p/>
        </p:txBody>
      </p:sp>
      <p:sp>
        <p:nvSpPr>
          <p:cNvPr id="137" name="object 137"/>
          <p:cNvSpPr/>
          <p:nvPr/>
        </p:nvSpPr>
        <p:spPr>
          <a:xfrm>
            <a:off x="4299839" y="5929299"/>
            <a:ext cx="120650" cy="90170"/>
          </a:xfrm>
          <a:custGeom>
            <a:avLst/>
            <a:gdLst/>
            <a:ahLst/>
            <a:cxnLst/>
            <a:rect l="l" t="t" r="r" b="b"/>
            <a:pathLst>
              <a:path w="120650" h="90170">
                <a:moveTo>
                  <a:pt x="0" y="22186"/>
                </a:moveTo>
                <a:lnTo>
                  <a:pt x="120523" y="0"/>
                </a:lnTo>
                <a:lnTo>
                  <a:pt x="120523" y="73634"/>
                </a:lnTo>
                <a:lnTo>
                  <a:pt x="0" y="89763"/>
                </a:lnTo>
                <a:lnTo>
                  <a:pt x="0" y="22186"/>
                </a:lnTo>
                <a:close/>
              </a:path>
            </a:pathLst>
          </a:custGeom>
          <a:ln w="25400">
            <a:solidFill>
              <a:srgbClr val="336699"/>
            </a:solidFill>
          </a:ln>
        </p:spPr>
        <p:txBody>
          <a:bodyPr wrap="square" lIns="0" tIns="0" rIns="0" bIns="0" rtlCol="0"/>
          <a:lstStyle/>
          <a:p/>
        </p:txBody>
      </p:sp>
      <p:sp>
        <p:nvSpPr>
          <p:cNvPr id="138" name="object 138"/>
          <p:cNvSpPr/>
          <p:nvPr/>
        </p:nvSpPr>
        <p:spPr>
          <a:xfrm>
            <a:off x="4299839" y="6019063"/>
            <a:ext cx="120650" cy="81915"/>
          </a:xfrm>
          <a:custGeom>
            <a:avLst/>
            <a:gdLst/>
            <a:ahLst/>
            <a:cxnLst/>
            <a:rect l="l" t="t" r="r" b="b"/>
            <a:pathLst>
              <a:path w="120650" h="81914">
                <a:moveTo>
                  <a:pt x="120523" y="0"/>
                </a:moveTo>
                <a:lnTo>
                  <a:pt x="0" y="14630"/>
                </a:lnTo>
                <a:lnTo>
                  <a:pt x="0" y="81699"/>
                </a:lnTo>
                <a:lnTo>
                  <a:pt x="120523" y="73126"/>
                </a:lnTo>
                <a:lnTo>
                  <a:pt x="120523" y="0"/>
                </a:lnTo>
                <a:close/>
              </a:path>
            </a:pathLst>
          </a:custGeom>
          <a:solidFill>
            <a:srgbClr val="FFFFFF"/>
          </a:solidFill>
        </p:spPr>
        <p:txBody>
          <a:bodyPr wrap="square" lIns="0" tIns="0" rIns="0" bIns="0" rtlCol="0"/>
          <a:lstStyle/>
          <a:p/>
        </p:txBody>
      </p:sp>
      <p:sp>
        <p:nvSpPr>
          <p:cNvPr id="139" name="object 139"/>
          <p:cNvSpPr/>
          <p:nvPr/>
        </p:nvSpPr>
        <p:spPr>
          <a:xfrm>
            <a:off x="4299839" y="6019063"/>
            <a:ext cx="120650" cy="81915"/>
          </a:xfrm>
          <a:custGeom>
            <a:avLst/>
            <a:gdLst/>
            <a:ahLst/>
            <a:cxnLst/>
            <a:rect l="l" t="t" r="r" b="b"/>
            <a:pathLst>
              <a:path w="120650" h="81914">
                <a:moveTo>
                  <a:pt x="0" y="14630"/>
                </a:moveTo>
                <a:lnTo>
                  <a:pt x="120523" y="0"/>
                </a:lnTo>
                <a:lnTo>
                  <a:pt x="120523" y="73126"/>
                </a:lnTo>
                <a:lnTo>
                  <a:pt x="0" y="81699"/>
                </a:lnTo>
                <a:lnTo>
                  <a:pt x="0" y="14630"/>
                </a:lnTo>
                <a:close/>
              </a:path>
            </a:pathLst>
          </a:custGeom>
          <a:ln w="25400">
            <a:solidFill>
              <a:srgbClr val="336699"/>
            </a:solidFill>
          </a:ln>
        </p:spPr>
        <p:txBody>
          <a:bodyPr wrap="square" lIns="0" tIns="0" rIns="0" bIns="0" rtlCol="0"/>
          <a:lstStyle/>
          <a:p/>
        </p:txBody>
      </p:sp>
      <p:sp>
        <p:nvSpPr>
          <p:cNvPr id="140" name="object 140"/>
          <p:cNvSpPr/>
          <p:nvPr/>
        </p:nvSpPr>
        <p:spPr>
          <a:xfrm>
            <a:off x="4299839" y="6108331"/>
            <a:ext cx="120650" cy="74295"/>
          </a:xfrm>
          <a:custGeom>
            <a:avLst/>
            <a:gdLst/>
            <a:ahLst/>
            <a:cxnLst/>
            <a:rect l="l" t="t" r="r" b="b"/>
            <a:pathLst>
              <a:path w="120650" h="74295">
                <a:moveTo>
                  <a:pt x="0" y="7061"/>
                </a:moveTo>
                <a:lnTo>
                  <a:pt x="120523" y="0"/>
                </a:lnTo>
                <a:lnTo>
                  <a:pt x="120523" y="73634"/>
                </a:lnTo>
                <a:lnTo>
                  <a:pt x="0" y="74129"/>
                </a:lnTo>
                <a:lnTo>
                  <a:pt x="0" y="7061"/>
                </a:lnTo>
                <a:close/>
              </a:path>
            </a:pathLst>
          </a:custGeom>
          <a:ln w="25400">
            <a:solidFill>
              <a:srgbClr val="336699"/>
            </a:solidFill>
          </a:ln>
        </p:spPr>
        <p:txBody>
          <a:bodyPr wrap="square" lIns="0" tIns="0" rIns="0" bIns="0" rtlCol="0"/>
          <a:lstStyle/>
          <a:p/>
        </p:txBody>
      </p:sp>
      <p:sp>
        <p:nvSpPr>
          <p:cNvPr id="141" name="object 141"/>
          <p:cNvSpPr/>
          <p:nvPr/>
        </p:nvSpPr>
        <p:spPr>
          <a:xfrm>
            <a:off x="4174616" y="5716981"/>
            <a:ext cx="94615" cy="105410"/>
          </a:xfrm>
          <a:custGeom>
            <a:avLst/>
            <a:gdLst/>
            <a:ahLst/>
            <a:cxnLst/>
            <a:rect l="l" t="t" r="r" b="b"/>
            <a:pathLst>
              <a:path w="94614" h="105410">
                <a:moveTo>
                  <a:pt x="0" y="45389"/>
                </a:moveTo>
                <a:lnTo>
                  <a:pt x="94487" y="0"/>
                </a:lnTo>
                <a:lnTo>
                  <a:pt x="94487" y="65570"/>
                </a:lnTo>
                <a:lnTo>
                  <a:pt x="0" y="104901"/>
                </a:lnTo>
                <a:lnTo>
                  <a:pt x="0" y="45389"/>
                </a:lnTo>
                <a:close/>
              </a:path>
            </a:pathLst>
          </a:custGeom>
          <a:ln w="25400">
            <a:solidFill>
              <a:srgbClr val="336699"/>
            </a:solidFill>
          </a:ln>
        </p:spPr>
        <p:txBody>
          <a:bodyPr wrap="square" lIns="0" tIns="0" rIns="0" bIns="0" rtlCol="0"/>
          <a:lstStyle/>
          <a:p/>
        </p:txBody>
      </p:sp>
      <p:sp>
        <p:nvSpPr>
          <p:cNvPr id="142" name="object 142"/>
          <p:cNvSpPr/>
          <p:nvPr/>
        </p:nvSpPr>
        <p:spPr>
          <a:xfrm>
            <a:off x="4174616" y="5796660"/>
            <a:ext cx="94615" cy="97790"/>
          </a:xfrm>
          <a:custGeom>
            <a:avLst/>
            <a:gdLst/>
            <a:ahLst/>
            <a:cxnLst/>
            <a:rect l="l" t="t" r="r" b="b"/>
            <a:pathLst>
              <a:path w="94614" h="97789">
                <a:moveTo>
                  <a:pt x="94487" y="0"/>
                </a:moveTo>
                <a:lnTo>
                  <a:pt x="0" y="37833"/>
                </a:lnTo>
                <a:lnTo>
                  <a:pt x="0" y="97332"/>
                </a:lnTo>
                <a:lnTo>
                  <a:pt x="94487" y="66065"/>
                </a:lnTo>
                <a:lnTo>
                  <a:pt x="94487" y="0"/>
                </a:lnTo>
                <a:close/>
              </a:path>
            </a:pathLst>
          </a:custGeom>
          <a:solidFill>
            <a:srgbClr val="FFFFFF"/>
          </a:solidFill>
        </p:spPr>
        <p:txBody>
          <a:bodyPr wrap="square" lIns="0" tIns="0" rIns="0" bIns="0" rtlCol="0"/>
          <a:lstStyle/>
          <a:p/>
        </p:txBody>
      </p:sp>
      <p:sp>
        <p:nvSpPr>
          <p:cNvPr id="143" name="object 143"/>
          <p:cNvSpPr/>
          <p:nvPr/>
        </p:nvSpPr>
        <p:spPr>
          <a:xfrm>
            <a:off x="4174616" y="5796660"/>
            <a:ext cx="94615" cy="97790"/>
          </a:xfrm>
          <a:custGeom>
            <a:avLst/>
            <a:gdLst/>
            <a:ahLst/>
            <a:cxnLst/>
            <a:rect l="l" t="t" r="r" b="b"/>
            <a:pathLst>
              <a:path w="94614" h="97789">
                <a:moveTo>
                  <a:pt x="0" y="37833"/>
                </a:moveTo>
                <a:lnTo>
                  <a:pt x="94487" y="0"/>
                </a:lnTo>
                <a:lnTo>
                  <a:pt x="94487" y="66065"/>
                </a:lnTo>
                <a:lnTo>
                  <a:pt x="0" y="97332"/>
                </a:lnTo>
                <a:lnTo>
                  <a:pt x="0" y="37833"/>
                </a:lnTo>
                <a:close/>
              </a:path>
            </a:pathLst>
          </a:custGeom>
          <a:ln w="25400">
            <a:solidFill>
              <a:srgbClr val="336699"/>
            </a:solidFill>
          </a:ln>
        </p:spPr>
        <p:txBody>
          <a:bodyPr wrap="square" lIns="0" tIns="0" rIns="0" bIns="0" rtlCol="0"/>
          <a:lstStyle/>
          <a:p/>
        </p:txBody>
      </p:sp>
      <p:sp>
        <p:nvSpPr>
          <p:cNvPr id="144" name="object 144"/>
          <p:cNvSpPr/>
          <p:nvPr/>
        </p:nvSpPr>
        <p:spPr>
          <a:xfrm>
            <a:off x="4174616" y="5876848"/>
            <a:ext cx="94615" cy="90170"/>
          </a:xfrm>
          <a:custGeom>
            <a:avLst/>
            <a:gdLst/>
            <a:ahLst/>
            <a:cxnLst/>
            <a:rect l="l" t="t" r="r" b="b"/>
            <a:pathLst>
              <a:path w="94614" h="90170">
                <a:moveTo>
                  <a:pt x="94487" y="0"/>
                </a:moveTo>
                <a:lnTo>
                  <a:pt x="0" y="30264"/>
                </a:lnTo>
                <a:lnTo>
                  <a:pt x="0" y="89763"/>
                </a:lnTo>
                <a:lnTo>
                  <a:pt x="94487" y="65557"/>
                </a:lnTo>
                <a:lnTo>
                  <a:pt x="94487" y="0"/>
                </a:lnTo>
                <a:close/>
              </a:path>
            </a:pathLst>
          </a:custGeom>
          <a:solidFill>
            <a:srgbClr val="FFFFFF"/>
          </a:solidFill>
        </p:spPr>
        <p:txBody>
          <a:bodyPr wrap="square" lIns="0" tIns="0" rIns="0" bIns="0" rtlCol="0"/>
          <a:lstStyle/>
          <a:p/>
        </p:txBody>
      </p:sp>
      <p:sp>
        <p:nvSpPr>
          <p:cNvPr id="145" name="object 145"/>
          <p:cNvSpPr/>
          <p:nvPr/>
        </p:nvSpPr>
        <p:spPr>
          <a:xfrm>
            <a:off x="4174616" y="5876848"/>
            <a:ext cx="94615" cy="90170"/>
          </a:xfrm>
          <a:custGeom>
            <a:avLst/>
            <a:gdLst/>
            <a:ahLst/>
            <a:cxnLst/>
            <a:rect l="l" t="t" r="r" b="b"/>
            <a:pathLst>
              <a:path w="94614" h="90170">
                <a:moveTo>
                  <a:pt x="0" y="30264"/>
                </a:moveTo>
                <a:lnTo>
                  <a:pt x="94487" y="0"/>
                </a:lnTo>
                <a:lnTo>
                  <a:pt x="94487" y="65557"/>
                </a:lnTo>
                <a:lnTo>
                  <a:pt x="0" y="89763"/>
                </a:lnTo>
                <a:lnTo>
                  <a:pt x="0" y="30264"/>
                </a:lnTo>
                <a:close/>
              </a:path>
            </a:pathLst>
          </a:custGeom>
          <a:ln w="25400">
            <a:solidFill>
              <a:srgbClr val="336699"/>
            </a:solidFill>
          </a:ln>
        </p:spPr>
        <p:txBody>
          <a:bodyPr wrap="square" lIns="0" tIns="0" rIns="0" bIns="0" rtlCol="0"/>
          <a:lstStyle/>
          <a:p/>
        </p:txBody>
      </p:sp>
      <p:sp>
        <p:nvSpPr>
          <p:cNvPr id="146" name="object 146"/>
          <p:cNvSpPr/>
          <p:nvPr/>
        </p:nvSpPr>
        <p:spPr>
          <a:xfrm>
            <a:off x="4174616" y="5957036"/>
            <a:ext cx="94615" cy="81915"/>
          </a:xfrm>
          <a:custGeom>
            <a:avLst/>
            <a:gdLst/>
            <a:ahLst/>
            <a:cxnLst/>
            <a:rect l="l" t="t" r="r" b="b"/>
            <a:pathLst>
              <a:path w="94614" h="81914">
                <a:moveTo>
                  <a:pt x="94487" y="0"/>
                </a:moveTo>
                <a:lnTo>
                  <a:pt x="0" y="22186"/>
                </a:lnTo>
                <a:lnTo>
                  <a:pt x="0" y="81699"/>
                </a:lnTo>
                <a:lnTo>
                  <a:pt x="94487" y="65557"/>
                </a:lnTo>
                <a:lnTo>
                  <a:pt x="94487" y="0"/>
                </a:lnTo>
                <a:close/>
              </a:path>
            </a:pathLst>
          </a:custGeom>
          <a:solidFill>
            <a:srgbClr val="FFFFFF"/>
          </a:solidFill>
        </p:spPr>
        <p:txBody>
          <a:bodyPr wrap="square" lIns="0" tIns="0" rIns="0" bIns="0" rtlCol="0"/>
          <a:lstStyle/>
          <a:p/>
        </p:txBody>
      </p:sp>
      <p:sp>
        <p:nvSpPr>
          <p:cNvPr id="147" name="object 147"/>
          <p:cNvSpPr/>
          <p:nvPr/>
        </p:nvSpPr>
        <p:spPr>
          <a:xfrm>
            <a:off x="4174616" y="5957036"/>
            <a:ext cx="94615" cy="81915"/>
          </a:xfrm>
          <a:custGeom>
            <a:avLst/>
            <a:gdLst/>
            <a:ahLst/>
            <a:cxnLst/>
            <a:rect l="l" t="t" r="r" b="b"/>
            <a:pathLst>
              <a:path w="94614" h="81914">
                <a:moveTo>
                  <a:pt x="0" y="22186"/>
                </a:moveTo>
                <a:lnTo>
                  <a:pt x="94487" y="0"/>
                </a:lnTo>
                <a:lnTo>
                  <a:pt x="94487" y="65557"/>
                </a:lnTo>
                <a:lnTo>
                  <a:pt x="0" y="81699"/>
                </a:lnTo>
                <a:lnTo>
                  <a:pt x="0" y="22186"/>
                </a:lnTo>
                <a:close/>
              </a:path>
            </a:pathLst>
          </a:custGeom>
          <a:ln w="25400">
            <a:solidFill>
              <a:srgbClr val="336699"/>
            </a:solidFill>
          </a:ln>
        </p:spPr>
        <p:txBody>
          <a:bodyPr wrap="square" lIns="0" tIns="0" rIns="0" bIns="0" rtlCol="0"/>
          <a:lstStyle/>
          <a:p/>
        </p:txBody>
      </p:sp>
      <p:sp>
        <p:nvSpPr>
          <p:cNvPr id="148" name="object 148"/>
          <p:cNvSpPr/>
          <p:nvPr/>
        </p:nvSpPr>
        <p:spPr>
          <a:xfrm>
            <a:off x="4174616" y="6036716"/>
            <a:ext cx="94615" cy="74930"/>
          </a:xfrm>
          <a:custGeom>
            <a:avLst/>
            <a:gdLst/>
            <a:ahLst/>
            <a:cxnLst/>
            <a:rect l="l" t="t" r="r" b="b"/>
            <a:pathLst>
              <a:path w="94614" h="74929">
                <a:moveTo>
                  <a:pt x="94487" y="0"/>
                </a:moveTo>
                <a:lnTo>
                  <a:pt x="0" y="15125"/>
                </a:lnTo>
                <a:lnTo>
                  <a:pt x="0" y="74637"/>
                </a:lnTo>
                <a:lnTo>
                  <a:pt x="94487" y="66065"/>
                </a:lnTo>
                <a:lnTo>
                  <a:pt x="94487" y="0"/>
                </a:lnTo>
                <a:close/>
              </a:path>
            </a:pathLst>
          </a:custGeom>
          <a:solidFill>
            <a:srgbClr val="FFFFFF"/>
          </a:solidFill>
        </p:spPr>
        <p:txBody>
          <a:bodyPr wrap="square" lIns="0" tIns="0" rIns="0" bIns="0" rtlCol="0"/>
          <a:lstStyle/>
          <a:p/>
        </p:txBody>
      </p:sp>
      <p:sp>
        <p:nvSpPr>
          <p:cNvPr id="149" name="object 149"/>
          <p:cNvSpPr/>
          <p:nvPr/>
        </p:nvSpPr>
        <p:spPr>
          <a:xfrm>
            <a:off x="4174616" y="6036716"/>
            <a:ext cx="94615" cy="74930"/>
          </a:xfrm>
          <a:custGeom>
            <a:avLst/>
            <a:gdLst/>
            <a:ahLst/>
            <a:cxnLst/>
            <a:rect l="l" t="t" r="r" b="b"/>
            <a:pathLst>
              <a:path w="94614" h="74929">
                <a:moveTo>
                  <a:pt x="0" y="15125"/>
                </a:moveTo>
                <a:lnTo>
                  <a:pt x="94487" y="0"/>
                </a:lnTo>
                <a:lnTo>
                  <a:pt x="94487" y="66065"/>
                </a:lnTo>
                <a:lnTo>
                  <a:pt x="0" y="74637"/>
                </a:lnTo>
                <a:lnTo>
                  <a:pt x="0" y="15125"/>
                </a:lnTo>
                <a:close/>
              </a:path>
            </a:pathLst>
          </a:custGeom>
          <a:ln w="25400">
            <a:solidFill>
              <a:srgbClr val="336699"/>
            </a:solidFill>
          </a:ln>
        </p:spPr>
        <p:txBody>
          <a:bodyPr wrap="square" lIns="0" tIns="0" rIns="0" bIns="0" rtlCol="0"/>
          <a:lstStyle/>
          <a:p/>
        </p:txBody>
      </p:sp>
      <p:sp>
        <p:nvSpPr>
          <p:cNvPr id="150" name="object 150"/>
          <p:cNvSpPr/>
          <p:nvPr/>
        </p:nvSpPr>
        <p:spPr>
          <a:xfrm>
            <a:off x="4174616" y="6116904"/>
            <a:ext cx="94615" cy="66675"/>
          </a:xfrm>
          <a:custGeom>
            <a:avLst/>
            <a:gdLst/>
            <a:ahLst/>
            <a:cxnLst/>
            <a:rect l="l" t="t" r="r" b="b"/>
            <a:pathLst>
              <a:path w="94614" h="66675">
                <a:moveTo>
                  <a:pt x="0" y="7061"/>
                </a:moveTo>
                <a:lnTo>
                  <a:pt x="94487" y="0"/>
                </a:lnTo>
                <a:lnTo>
                  <a:pt x="94487" y="66065"/>
                </a:lnTo>
                <a:lnTo>
                  <a:pt x="0" y="66573"/>
                </a:lnTo>
                <a:lnTo>
                  <a:pt x="0" y="7061"/>
                </a:lnTo>
                <a:close/>
              </a:path>
            </a:pathLst>
          </a:custGeom>
          <a:ln w="25400">
            <a:solidFill>
              <a:srgbClr val="336699"/>
            </a:solidFill>
          </a:ln>
        </p:spPr>
        <p:txBody>
          <a:bodyPr wrap="square" lIns="0" tIns="0" rIns="0" bIns="0" rtlCol="0"/>
          <a:lstStyle/>
          <a:p/>
        </p:txBody>
      </p:sp>
      <p:sp>
        <p:nvSpPr>
          <p:cNvPr id="151" name="object 151"/>
          <p:cNvSpPr/>
          <p:nvPr/>
        </p:nvSpPr>
        <p:spPr>
          <a:xfrm>
            <a:off x="4083558" y="5773470"/>
            <a:ext cx="67945" cy="97790"/>
          </a:xfrm>
          <a:custGeom>
            <a:avLst/>
            <a:gdLst/>
            <a:ahLst/>
            <a:cxnLst/>
            <a:rect l="l" t="t" r="r" b="b"/>
            <a:pathLst>
              <a:path w="67945" h="97789">
                <a:moveTo>
                  <a:pt x="0" y="45389"/>
                </a:moveTo>
                <a:lnTo>
                  <a:pt x="67437" y="0"/>
                </a:lnTo>
                <a:lnTo>
                  <a:pt x="67437" y="57988"/>
                </a:lnTo>
                <a:lnTo>
                  <a:pt x="0" y="97332"/>
                </a:lnTo>
                <a:lnTo>
                  <a:pt x="0" y="45389"/>
                </a:lnTo>
                <a:close/>
              </a:path>
            </a:pathLst>
          </a:custGeom>
          <a:ln w="25400">
            <a:solidFill>
              <a:srgbClr val="336699"/>
            </a:solidFill>
          </a:ln>
        </p:spPr>
        <p:txBody>
          <a:bodyPr wrap="square" lIns="0" tIns="0" rIns="0" bIns="0" rtlCol="0"/>
          <a:lstStyle/>
          <a:p/>
        </p:txBody>
      </p:sp>
      <p:sp>
        <p:nvSpPr>
          <p:cNvPr id="152" name="object 152"/>
          <p:cNvSpPr/>
          <p:nvPr/>
        </p:nvSpPr>
        <p:spPr>
          <a:xfrm>
            <a:off x="4083558" y="5844070"/>
            <a:ext cx="67945" cy="89535"/>
          </a:xfrm>
          <a:custGeom>
            <a:avLst/>
            <a:gdLst/>
            <a:ahLst/>
            <a:cxnLst/>
            <a:rect l="l" t="t" r="r" b="b"/>
            <a:pathLst>
              <a:path w="67945" h="89535">
                <a:moveTo>
                  <a:pt x="67437" y="0"/>
                </a:moveTo>
                <a:lnTo>
                  <a:pt x="0" y="37820"/>
                </a:lnTo>
                <a:lnTo>
                  <a:pt x="0" y="89268"/>
                </a:lnTo>
                <a:lnTo>
                  <a:pt x="67437" y="58000"/>
                </a:lnTo>
                <a:lnTo>
                  <a:pt x="67437" y="0"/>
                </a:lnTo>
                <a:close/>
              </a:path>
            </a:pathLst>
          </a:custGeom>
          <a:solidFill>
            <a:srgbClr val="FFFFFF"/>
          </a:solidFill>
        </p:spPr>
        <p:txBody>
          <a:bodyPr wrap="square" lIns="0" tIns="0" rIns="0" bIns="0" rtlCol="0"/>
          <a:lstStyle/>
          <a:p/>
        </p:txBody>
      </p:sp>
      <p:sp>
        <p:nvSpPr>
          <p:cNvPr id="153" name="object 153"/>
          <p:cNvSpPr/>
          <p:nvPr/>
        </p:nvSpPr>
        <p:spPr>
          <a:xfrm>
            <a:off x="4083558" y="5844070"/>
            <a:ext cx="67945" cy="89535"/>
          </a:xfrm>
          <a:custGeom>
            <a:avLst/>
            <a:gdLst/>
            <a:ahLst/>
            <a:cxnLst/>
            <a:rect l="l" t="t" r="r" b="b"/>
            <a:pathLst>
              <a:path w="67945" h="89535">
                <a:moveTo>
                  <a:pt x="0" y="37820"/>
                </a:moveTo>
                <a:lnTo>
                  <a:pt x="67437" y="0"/>
                </a:lnTo>
                <a:lnTo>
                  <a:pt x="67437" y="58000"/>
                </a:lnTo>
                <a:lnTo>
                  <a:pt x="0" y="89268"/>
                </a:lnTo>
                <a:lnTo>
                  <a:pt x="0" y="37820"/>
                </a:lnTo>
                <a:close/>
              </a:path>
            </a:pathLst>
          </a:custGeom>
          <a:ln w="25400">
            <a:solidFill>
              <a:srgbClr val="336699"/>
            </a:solidFill>
          </a:ln>
        </p:spPr>
        <p:txBody>
          <a:bodyPr wrap="square" lIns="0" tIns="0" rIns="0" bIns="0" rtlCol="0"/>
          <a:lstStyle/>
          <a:p/>
        </p:txBody>
      </p:sp>
      <p:sp>
        <p:nvSpPr>
          <p:cNvPr id="154" name="object 154"/>
          <p:cNvSpPr/>
          <p:nvPr/>
        </p:nvSpPr>
        <p:spPr>
          <a:xfrm>
            <a:off x="4083558" y="5914669"/>
            <a:ext cx="67945" cy="81915"/>
          </a:xfrm>
          <a:custGeom>
            <a:avLst/>
            <a:gdLst/>
            <a:ahLst/>
            <a:cxnLst/>
            <a:rect l="l" t="t" r="r" b="b"/>
            <a:pathLst>
              <a:path w="67945" h="81914">
                <a:moveTo>
                  <a:pt x="67437" y="0"/>
                </a:moveTo>
                <a:lnTo>
                  <a:pt x="0" y="29756"/>
                </a:lnTo>
                <a:lnTo>
                  <a:pt x="0" y="81699"/>
                </a:lnTo>
                <a:lnTo>
                  <a:pt x="67437" y="57492"/>
                </a:lnTo>
                <a:lnTo>
                  <a:pt x="67437" y="0"/>
                </a:lnTo>
                <a:close/>
              </a:path>
            </a:pathLst>
          </a:custGeom>
          <a:solidFill>
            <a:srgbClr val="FFFFFF"/>
          </a:solidFill>
        </p:spPr>
        <p:txBody>
          <a:bodyPr wrap="square" lIns="0" tIns="0" rIns="0" bIns="0" rtlCol="0"/>
          <a:lstStyle/>
          <a:p/>
        </p:txBody>
      </p:sp>
      <p:sp>
        <p:nvSpPr>
          <p:cNvPr id="155" name="object 155"/>
          <p:cNvSpPr/>
          <p:nvPr/>
        </p:nvSpPr>
        <p:spPr>
          <a:xfrm>
            <a:off x="4083558" y="5914669"/>
            <a:ext cx="67945" cy="81915"/>
          </a:xfrm>
          <a:custGeom>
            <a:avLst/>
            <a:gdLst/>
            <a:ahLst/>
            <a:cxnLst/>
            <a:rect l="l" t="t" r="r" b="b"/>
            <a:pathLst>
              <a:path w="67945" h="81914">
                <a:moveTo>
                  <a:pt x="0" y="29756"/>
                </a:moveTo>
                <a:lnTo>
                  <a:pt x="67437" y="0"/>
                </a:lnTo>
                <a:lnTo>
                  <a:pt x="67437" y="57492"/>
                </a:lnTo>
                <a:lnTo>
                  <a:pt x="0" y="81699"/>
                </a:lnTo>
                <a:lnTo>
                  <a:pt x="0" y="29756"/>
                </a:lnTo>
                <a:close/>
              </a:path>
            </a:pathLst>
          </a:custGeom>
          <a:ln w="25400">
            <a:solidFill>
              <a:srgbClr val="336699"/>
            </a:solidFill>
          </a:ln>
        </p:spPr>
        <p:txBody>
          <a:bodyPr wrap="square" lIns="0" tIns="0" rIns="0" bIns="0" rtlCol="0"/>
          <a:lstStyle/>
          <a:p/>
        </p:txBody>
      </p:sp>
      <p:sp>
        <p:nvSpPr>
          <p:cNvPr id="156" name="object 156"/>
          <p:cNvSpPr/>
          <p:nvPr/>
        </p:nvSpPr>
        <p:spPr>
          <a:xfrm>
            <a:off x="4083558" y="5984773"/>
            <a:ext cx="67945" cy="74295"/>
          </a:xfrm>
          <a:custGeom>
            <a:avLst/>
            <a:gdLst/>
            <a:ahLst/>
            <a:cxnLst/>
            <a:rect l="l" t="t" r="r" b="b"/>
            <a:pathLst>
              <a:path w="67945" h="74295">
                <a:moveTo>
                  <a:pt x="67437" y="0"/>
                </a:moveTo>
                <a:lnTo>
                  <a:pt x="0" y="22694"/>
                </a:lnTo>
                <a:lnTo>
                  <a:pt x="0" y="74129"/>
                </a:lnTo>
                <a:lnTo>
                  <a:pt x="67437" y="58000"/>
                </a:lnTo>
                <a:lnTo>
                  <a:pt x="67437" y="0"/>
                </a:lnTo>
                <a:close/>
              </a:path>
            </a:pathLst>
          </a:custGeom>
          <a:solidFill>
            <a:srgbClr val="FFFFFF"/>
          </a:solidFill>
        </p:spPr>
        <p:txBody>
          <a:bodyPr wrap="square" lIns="0" tIns="0" rIns="0" bIns="0" rtlCol="0"/>
          <a:lstStyle/>
          <a:p/>
        </p:txBody>
      </p:sp>
      <p:sp>
        <p:nvSpPr>
          <p:cNvPr id="157" name="object 157"/>
          <p:cNvSpPr/>
          <p:nvPr/>
        </p:nvSpPr>
        <p:spPr>
          <a:xfrm>
            <a:off x="4083558" y="5984773"/>
            <a:ext cx="67945" cy="74295"/>
          </a:xfrm>
          <a:custGeom>
            <a:avLst/>
            <a:gdLst/>
            <a:ahLst/>
            <a:cxnLst/>
            <a:rect l="l" t="t" r="r" b="b"/>
            <a:pathLst>
              <a:path w="67945" h="74295">
                <a:moveTo>
                  <a:pt x="0" y="22694"/>
                </a:moveTo>
                <a:lnTo>
                  <a:pt x="67437" y="0"/>
                </a:lnTo>
                <a:lnTo>
                  <a:pt x="67437" y="58000"/>
                </a:lnTo>
                <a:lnTo>
                  <a:pt x="0" y="74129"/>
                </a:lnTo>
                <a:lnTo>
                  <a:pt x="0" y="22694"/>
                </a:lnTo>
                <a:close/>
              </a:path>
            </a:pathLst>
          </a:custGeom>
          <a:ln w="25400">
            <a:solidFill>
              <a:srgbClr val="336699"/>
            </a:solidFill>
          </a:ln>
        </p:spPr>
        <p:txBody>
          <a:bodyPr wrap="square" lIns="0" tIns="0" rIns="0" bIns="0" rtlCol="0"/>
          <a:lstStyle/>
          <a:p/>
        </p:txBody>
      </p:sp>
      <p:sp>
        <p:nvSpPr>
          <p:cNvPr id="158" name="object 158"/>
          <p:cNvSpPr/>
          <p:nvPr/>
        </p:nvSpPr>
        <p:spPr>
          <a:xfrm>
            <a:off x="4083558" y="6055372"/>
            <a:ext cx="67945" cy="66675"/>
          </a:xfrm>
          <a:custGeom>
            <a:avLst/>
            <a:gdLst/>
            <a:ahLst/>
            <a:cxnLst/>
            <a:rect l="l" t="t" r="r" b="b"/>
            <a:pathLst>
              <a:path w="67945" h="66675">
                <a:moveTo>
                  <a:pt x="67437" y="0"/>
                </a:moveTo>
                <a:lnTo>
                  <a:pt x="0" y="14630"/>
                </a:lnTo>
                <a:lnTo>
                  <a:pt x="0" y="66065"/>
                </a:lnTo>
                <a:lnTo>
                  <a:pt x="67437" y="58000"/>
                </a:lnTo>
                <a:lnTo>
                  <a:pt x="67437" y="0"/>
                </a:lnTo>
                <a:close/>
              </a:path>
            </a:pathLst>
          </a:custGeom>
          <a:solidFill>
            <a:srgbClr val="FFFFFF"/>
          </a:solidFill>
        </p:spPr>
        <p:txBody>
          <a:bodyPr wrap="square" lIns="0" tIns="0" rIns="0" bIns="0" rtlCol="0"/>
          <a:lstStyle/>
          <a:p/>
        </p:txBody>
      </p:sp>
      <p:sp>
        <p:nvSpPr>
          <p:cNvPr id="159" name="object 159"/>
          <p:cNvSpPr/>
          <p:nvPr/>
        </p:nvSpPr>
        <p:spPr>
          <a:xfrm>
            <a:off x="4083558" y="6055372"/>
            <a:ext cx="67945" cy="66675"/>
          </a:xfrm>
          <a:custGeom>
            <a:avLst/>
            <a:gdLst/>
            <a:ahLst/>
            <a:cxnLst/>
            <a:rect l="l" t="t" r="r" b="b"/>
            <a:pathLst>
              <a:path w="67945" h="66675">
                <a:moveTo>
                  <a:pt x="0" y="14630"/>
                </a:moveTo>
                <a:lnTo>
                  <a:pt x="67437" y="0"/>
                </a:lnTo>
                <a:lnTo>
                  <a:pt x="67437" y="58000"/>
                </a:lnTo>
                <a:lnTo>
                  <a:pt x="0" y="66065"/>
                </a:lnTo>
                <a:lnTo>
                  <a:pt x="0" y="14630"/>
                </a:lnTo>
                <a:close/>
              </a:path>
            </a:pathLst>
          </a:custGeom>
          <a:ln w="25399">
            <a:solidFill>
              <a:srgbClr val="336699"/>
            </a:solidFill>
          </a:ln>
        </p:spPr>
        <p:txBody>
          <a:bodyPr wrap="square" lIns="0" tIns="0" rIns="0" bIns="0" rtlCol="0"/>
          <a:lstStyle/>
          <a:p/>
        </p:txBody>
      </p:sp>
      <p:sp>
        <p:nvSpPr>
          <p:cNvPr id="160" name="object 160"/>
          <p:cNvSpPr/>
          <p:nvPr/>
        </p:nvSpPr>
        <p:spPr>
          <a:xfrm>
            <a:off x="4083558" y="6125984"/>
            <a:ext cx="67945" cy="59055"/>
          </a:xfrm>
          <a:custGeom>
            <a:avLst/>
            <a:gdLst/>
            <a:ahLst/>
            <a:cxnLst/>
            <a:rect l="l" t="t" r="r" b="b"/>
            <a:pathLst>
              <a:path w="67945" h="59054">
                <a:moveTo>
                  <a:pt x="0" y="6553"/>
                </a:moveTo>
                <a:lnTo>
                  <a:pt x="67437" y="0"/>
                </a:lnTo>
                <a:lnTo>
                  <a:pt x="67437" y="57492"/>
                </a:lnTo>
                <a:lnTo>
                  <a:pt x="0" y="58496"/>
                </a:lnTo>
                <a:lnTo>
                  <a:pt x="0" y="6553"/>
                </a:lnTo>
                <a:close/>
              </a:path>
            </a:pathLst>
          </a:custGeom>
          <a:ln w="25400">
            <a:solidFill>
              <a:srgbClr val="336699"/>
            </a:solidFill>
          </a:ln>
        </p:spPr>
        <p:txBody>
          <a:bodyPr wrap="square" lIns="0" tIns="0" rIns="0" bIns="0" rtlCol="0"/>
          <a:lstStyle/>
          <a:p/>
        </p:txBody>
      </p:sp>
      <p:sp>
        <p:nvSpPr>
          <p:cNvPr id="161" name="object 161"/>
          <p:cNvSpPr/>
          <p:nvPr/>
        </p:nvSpPr>
        <p:spPr>
          <a:xfrm>
            <a:off x="3937000" y="613252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62" name="object 162"/>
          <p:cNvSpPr/>
          <p:nvPr/>
        </p:nvSpPr>
        <p:spPr>
          <a:xfrm>
            <a:off x="3937000" y="606949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63" name="object 163"/>
          <p:cNvSpPr/>
          <p:nvPr/>
        </p:nvSpPr>
        <p:spPr>
          <a:xfrm>
            <a:off x="3937000" y="6006955"/>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164" name="object 164"/>
          <p:cNvSpPr/>
          <p:nvPr/>
        </p:nvSpPr>
        <p:spPr>
          <a:xfrm>
            <a:off x="3937000" y="5943912"/>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165" name="object 165"/>
          <p:cNvSpPr/>
          <p:nvPr/>
        </p:nvSpPr>
        <p:spPr>
          <a:xfrm>
            <a:off x="3937000" y="588087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66" name="object 166"/>
          <p:cNvSpPr/>
          <p:nvPr/>
        </p:nvSpPr>
        <p:spPr>
          <a:xfrm>
            <a:off x="3937000" y="5817830"/>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67" name="object 167"/>
          <p:cNvSpPr/>
          <p:nvPr/>
        </p:nvSpPr>
        <p:spPr>
          <a:xfrm>
            <a:off x="3786885" y="613252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68" name="object 168"/>
          <p:cNvSpPr/>
          <p:nvPr/>
        </p:nvSpPr>
        <p:spPr>
          <a:xfrm>
            <a:off x="3786885" y="606949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69" name="object 169"/>
          <p:cNvSpPr/>
          <p:nvPr/>
        </p:nvSpPr>
        <p:spPr>
          <a:xfrm>
            <a:off x="3786885" y="6006955"/>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170" name="object 170"/>
          <p:cNvSpPr/>
          <p:nvPr/>
        </p:nvSpPr>
        <p:spPr>
          <a:xfrm>
            <a:off x="3786885" y="5943912"/>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171" name="object 171"/>
          <p:cNvSpPr/>
          <p:nvPr/>
        </p:nvSpPr>
        <p:spPr>
          <a:xfrm>
            <a:off x="3786885" y="588087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72" name="object 172"/>
          <p:cNvSpPr/>
          <p:nvPr/>
        </p:nvSpPr>
        <p:spPr>
          <a:xfrm>
            <a:off x="3786885" y="5817830"/>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73" name="object 173"/>
          <p:cNvSpPr/>
          <p:nvPr/>
        </p:nvSpPr>
        <p:spPr>
          <a:xfrm>
            <a:off x="3635628" y="613252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74" name="object 174"/>
          <p:cNvSpPr/>
          <p:nvPr/>
        </p:nvSpPr>
        <p:spPr>
          <a:xfrm>
            <a:off x="3635628" y="606949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75" name="object 175"/>
          <p:cNvSpPr/>
          <p:nvPr/>
        </p:nvSpPr>
        <p:spPr>
          <a:xfrm>
            <a:off x="3635628" y="6006955"/>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176" name="object 176"/>
          <p:cNvSpPr/>
          <p:nvPr/>
        </p:nvSpPr>
        <p:spPr>
          <a:xfrm>
            <a:off x="3635628" y="5943912"/>
            <a:ext cx="120650" cy="51435"/>
          </a:xfrm>
          <a:custGeom>
            <a:avLst/>
            <a:gdLst/>
            <a:ahLst/>
            <a:cxnLst/>
            <a:rect l="l" t="t" r="r" b="b"/>
            <a:pathLst>
              <a:path w="120650" h="51435">
                <a:moveTo>
                  <a:pt x="0" y="51440"/>
                </a:moveTo>
                <a:lnTo>
                  <a:pt x="120550" y="51440"/>
                </a:lnTo>
                <a:lnTo>
                  <a:pt x="120550" y="0"/>
                </a:lnTo>
                <a:lnTo>
                  <a:pt x="0" y="0"/>
                </a:lnTo>
                <a:lnTo>
                  <a:pt x="0" y="51440"/>
                </a:lnTo>
                <a:close/>
              </a:path>
            </a:pathLst>
          </a:custGeom>
          <a:ln w="25400">
            <a:solidFill>
              <a:srgbClr val="336699"/>
            </a:solidFill>
          </a:ln>
        </p:spPr>
        <p:txBody>
          <a:bodyPr wrap="square" lIns="0" tIns="0" rIns="0" bIns="0" rtlCol="0"/>
          <a:lstStyle/>
          <a:p/>
        </p:txBody>
      </p:sp>
      <p:sp>
        <p:nvSpPr>
          <p:cNvPr id="177" name="object 177"/>
          <p:cNvSpPr/>
          <p:nvPr/>
        </p:nvSpPr>
        <p:spPr>
          <a:xfrm>
            <a:off x="3635628" y="5880873"/>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78" name="object 178"/>
          <p:cNvSpPr/>
          <p:nvPr/>
        </p:nvSpPr>
        <p:spPr>
          <a:xfrm>
            <a:off x="3635628" y="5817830"/>
            <a:ext cx="120650" cy="52069"/>
          </a:xfrm>
          <a:custGeom>
            <a:avLst/>
            <a:gdLst/>
            <a:ahLst/>
            <a:cxnLst/>
            <a:rect l="l" t="t" r="r" b="b"/>
            <a:pathLst>
              <a:path w="120650" h="52070">
                <a:moveTo>
                  <a:pt x="0" y="51944"/>
                </a:moveTo>
                <a:lnTo>
                  <a:pt x="120550" y="51944"/>
                </a:lnTo>
                <a:lnTo>
                  <a:pt x="120550" y="0"/>
                </a:lnTo>
                <a:lnTo>
                  <a:pt x="0" y="0"/>
                </a:lnTo>
                <a:lnTo>
                  <a:pt x="0" y="51944"/>
                </a:lnTo>
                <a:close/>
              </a:path>
            </a:pathLst>
          </a:custGeom>
          <a:ln w="25400">
            <a:solidFill>
              <a:srgbClr val="336699"/>
            </a:solidFill>
          </a:ln>
        </p:spPr>
        <p:txBody>
          <a:bodyPr wrap="square" lIns="0" tIns="0" rIns="0" bIns="0" rtlCol="0"/>
          <a:lstStyle/>
          <a:p/>
        </p:txBody>
      </p:sp>
      <p:sp>
        <p:nvSpPr>
          <p:cNvPr id="179" name="object 179"/>
          <p:cNvSpPr/>
          <p:nvPr/>
        </p:nvSpPr>
        <p:spPr>
          <a:xfrm>
            <a:off x="3524503" y="5817831"/>
            <a:ext cx="85090" cy="79375"/>
          </a:xfrm>
          <a:custGeom>
            <a:avLst/>
            <a:gdLst/>
            <a:ahLst/>
            <a:cxnLst/>
            <a:rect l="l" t="t" r="r" b="b"/>
            <a:pathLst>
              <a:path w="85089" h="79375">
                <a:moveTo>
                  <a:pt x="0" y="31775"/>
                </a:moveTo>
                <a:lnTo>
                  <a:pt x="85090" y="0"/>
                </a:lnTo>
                <a:lnTo>
                  <a:pt x="85090" y="51943"/>
                </a:lnTo>
                <a:lnTo>
                  <a:pt x="0" y="79184"/>
                </a:lnTo>
                <a:lnTo>
                  <a:pt x="0" y="31775"/>
                </a:lnTo>
                <a:close/>
              </a:path>
            </a:pathLst>
          </a:custGeom>
          <a:ln w="25400">
            <a:solidFill>
              <a:srgbClr val="336699"/>
            </a:solidFill>
          </a:ln>
        </p:spPr>
        <p:txBody>
          <a:bodyPr wrap="square" lIns="0" tIns="0" rIns="0" bIns="0" rtlCol="0"/>
          <a:lstStyle/>
          <a:p/>
        </p:txBody>
      </p:sp>
      <p:sp>
        <p:nvSpPr>
          <p:cNvPr id="180" name="object 180"/>
          <p:cNvSpPr/>
          <p:nvPr/>
        </p:nvSpPr>
        <p:spPr>
          <a:xfrm>
            <a:off x="3524503" y="5880874"/>
            <a:ext cx="85090" cy="73660"/>
          </a:xfrm>
          <a:custGeom>
            <a:avLst/>
            <a:gdLst/>
            <a:ahLst/>
            <a:cxnLst/>
            <a:rect l="l" t="t" r="r" b="b"/>
            <a:pathLst>
              <a:path w="85089" h="73660">
                <a:moveTo>
                  <a:pt x="85090" y="0"/>
                </a:moveTo>
                <a:lnTo>
                  <a:pt x="0" y="26733"/>
                </a:lnTo>
                <a:lnTo>
                  <a:pt x="0" y="73634"/>
                </a:lnTo>
                <a:lnTo>
                  <a:pt x="85090" y="51942"/>
                </a:lnTo>
                <a:lnTo>
                  <a:pt x="85090" y="0"/>
                </a:lnTo>
                <a:close/>
              </a:path>
            </a:pathLst>
          </a:custGeom>
          <a:solidFill>
            <a:srgbClr val="FFFFFF"/>
          </a:solidFill>
        </p:spPr>
        <p:txBody>
          <a:bodyPr wrap="square" lIns="0" tIns="0" rIns="0" bIns="0" rtlCol="0"/>
          <a:lstStyle/>
          <a:p/>
        </p:txBody>
      </p:sp>
      <p:sp>
        <p:nvSpPr>
          <p:cNvPr id="181" name="object 181"/>
          <p:cNvSpPr/>
          <p:nvPr/>
        </p:nvSpPr>
        <p:spPr>
          <a:xfrm>
            <a:off x="3524503" y="5880874"/>
            <a:ext cx="85090" cy="73660"/>
          </a:xfrm>
          <a:custGeom>
            <a:avLst/>
            <a:gdLst/>
            <a:ahLst/>
            <a:cxnLst/>
            <a:rect l="l" t="t" r="r" b="b"/>
            <a:pathLst>
              <a:path w="85089" h="73660">
                <a:moveTo>
                  <a:pt x="0" y="26733"/>
                </a:moveTo>
                <a:lnTo>
                  <a:pt x="85090" y="0"/>
                </a:lnTo>
                <a:lnTo>
                  <a:pt x="85090" y="51942"/>
                </a:lnTo>
                <a:lnTo>
                  <a:pt x="0" y="73634"/>
                </a:lnTo>
                <a:lnTo>
                  <a:pt x="0" y="26733"/>
                </a:lnTo>
                <a:close/>
              </a:path>
            </a:pathLst>
          </a:custGeom>
          <a:ln w="25400">
            <a:solidFill>
              <a:srgbClr val="336699"/>
            </a:solidFill>
          </a:ln>
        </p:spPr>
        <p:txBody>
          <a:bodyPr wrap="square" lIns="0" tIns="0" rIns="0" bIns="0" rtlCol="0"/>
          <a:lstStyle/>
          <a:p/>
        </p:txBody>
      </p:sp>
      <p:sp>
        <p:nvSpPr>
          <p:cNvPr id="182" name="object 182"/>
          <p:cNvSpPr/>
          <p:nvPr/>
        </p:nvSpPr>
        <p:spPr>
          <a:xfrm>
            <a:off x="3524503" y="5943917"/>
            <a:ext cx="85090" cy="68580"/>
          </a:xfrm>
          <a:custGeom>
            <a:avLst/>
            <a:gdLst/>
            <a:ahLst/>
            <a:cxnLst/>
            <a:rect l="l" t="t" r="r" b="b"/>
            <a:pathLst>
              <a:path w="85089" h="68579">
                <a:moveTo>
                  <a:pt x="85090" y="0"/>
                </a:moveTo>
                <a:lnTo>
                  <a:pt x="0" y="21183"/>
                </a:lnTo>
                <a:lnTo>
                  <a:pt x="0" y="68580"/>
                </a:lnTo>
                <a:lnTo>
                  <a:pt x="85090" y="51435"/>
                </a:lnTo>
                <a:lnTo>
                  <a:pt x="85090" y="0"/>
                </a:lnTo>
                <a:close/>
              </a:path>
            </a:pathLst>
          </a:custGeom>
          <a:solidFill>
            <a:srgbClr val="FFFFFF"/>
          </a:solidFill>
        </p:spPr>
        <p:txBody>
          <a:bodyPr wrap="square" lIns="0" tIns="0" rIns="0" bIns="0" rtlCol="0"/>
          <a:lstStyle/>
          <a:p/>
        </p:txBody>
      </p:sp>
      <p:sp>
        <p:nvSpPr>
          <p:cNvPr id="183" name="object 183"/>
          <p:cNvSpPr/>
          <p:nvPr/>
        </p:nvSpPr>
        <p:spPr>
          <a:xfrm>
            <a:off x="3524503" y="5943917"/>
            <a:ext cx="85090" cy="68580"/>
          </a:xfrm>
          <a:custGeom>
            <a:avLst/>
            <a:gdLst/>
            <a:ahLst/>
            <a:cxnLst/>
            <a:rect l="l" t="t" r="r" b="b"/>
            <a:pathLst>
              <a:path w="85089" h="68579">
                <a:moveTo>
                  <a:pt x="0" y="21183"/>
                </a:moveTo>
                <a:lnTo>
                  <a:pt x="85090" y="0"/>
                </a:lnTo>
                <a:lnTo>
                  <a:pt x="85090" y="51435"/>
                </a:lnTo>
                <a:lnTo>
                  <a:pt x="0" y="68580"/>
                </a:lnTo>
                <a:lnTo>
                  <a:pt x="0" y="21183"/>
                </a:lnTo>
                <a:close/>
              </a:path>
            </a:pathLst>
          </a:custGeom>
          <a:ln w="25400">
            <a:solidFill>
              <a:srgbClr val="336699"/>
            </a:solidFill>
          </a:ln>
        </p:spPr>
        <p:txBody>
          <a:bodyPr wrap="square" lIns="0" tIns="0" rIns="0" bIns="0" rtlCol="0"/>
          <a:lstStyle/>
          <a:p/>
        </p:txBody>
      </p:sp>
      <p:sp>
        <p:nvSpPr>
          <p:cNvPr id="184" name="object 184"/>
          <p:cNvSpPr/>
          <p:nvPr/>
        </p:nvSpPr>
        <p:spPr>
          <a:xfrm>
            <a:off x="3524503" y="6006947"/>
            <a:ext cx="85090" cy="62865"/>
          </a:xfrm>
          <a:custGeom>
            <a:avLst/>
            <a:gdLst/>
            <a:ahLst/>
            <a:cxnLst/>
            <a:rect l="l" t="t" r="r" b="b"/>
            <a:pathLst>
              <a:path w="85089" h="62864">
                <a:moveTo>
                  <a:pt x="85090" y="0"/>
                </a:moveTo>
                <a:lnTo>
                  <a:pt x="0" y="15633"/>
                </a:lnTo>
                <a:lnTo>
                  <a:pt x="0" y="62534"/>
                </a:lnTo>
                <a:lnTo>
                  <a:pt x="85090" y="51447"/>
                </a:lnTo>
                <a:lnTo>
                  <a:pt x="85090" y="0"/>
                </a:lnTo>
                <a:close/>
              </a:path>
            </a:pathLst>
          </a:custGeom>
          <a:solidFill>
            <a:srgbClr val="FFFFFF"/>
          </a:solidFill>
        </p:spPr>
        <p:txBody>
          <a:bodyPr wrap="square" lIns="0" tIns="0" rIns="0" bIns="0" rtlCol="0"/>
          <a:lstStyle/>
          <a:p/>
        </p:txBody>
      </p:sp>
      <p:sp>
        <p:nvSpPr>
          <p:cNvPr id="185" name="object 185"/>
          <p:cNvSpPr/>
          <p:nvPr/>
        </p:nvSpPr>
        <p:spPr>
          <a:xfrm>
            <a:off x="3524503" y="6006947"/>
            <a:ext cx="85090" cy="62865"/>
          </a:xfrm>
          <a:custGeom>
            <a:avLst/>
            <a:gdLst/>
            <a:ahLst/>
            <a:cxnLst/>
            <a:rect l="l" t="t" r="r" b="b"/>
            <a:pathLst>
              <a:path w="85089" h="62864">
                <a:moveTo>
                  <a:pt x="0" y="15633"/>
                </a:moveTo>
                <a:lnTo>
                  <a:pt x="85090" y="0"/>
                </a:lnTo>
                <a:lnTo>
                  <a:pt x="85090" y="51447"/>
                </a:lnTo>
                <a:lnTo>
                  <a:pt x="0" y="62534"/>
                </a:lnTo>
                <a:lnTo>
                  <a:pt x="0" y="15633"/>
                </a:lnTo>
                <a:close/>
              </a:path>
            </a:pathLst>
          </a:custGeom>
          <a:ln w="25400">
            <a:solidFill>
              <a:srgbClr val="336699"/>
            </a:solidFill>
          </a:ln>
        </p:spPr>
        <p:txBody>
          <a:bodyPr wrap="square" lIns="0" tIns="0" rIns="0" bIns="0" rtlCol="0"/>
          <a:lstStyle/>
          <a:p/>
        </p:txBody>
      </p:sp>
      <p:sp>
        <p:nvSpPr>
          <p:cNvPr id="186" name="object 186"/>
          <p:cNvSpPr/>
          <p:nvPr/>
        </p:nvSpPr>
        <p:spPr>
          <a:xfrm>
            <a:off x="3524503" y="6069482"/>
            <a:ext cx="85090" cy="58419"/>
          </a:xfrm>
          <a:custGeom>
            <a:avLst/>
            <a:gdLst/>
            <a:ahLst/>
            <a:cxnLst/>
            <a:rect l="l" t="t" r="r" b="b"/>
            <a:pathLst>
              <a:path w="85089" h="58420">
                <a:moveTo>
                  <a:pt x="85090" y="0"/>
                </a:moveTo>
                <a:lnTo>
                  <a:pt x="0" y="10591"/>
                </a:lnTo>
                <a:lnTo>
                  <a:pt x="0" y="58000"/>
                </a:lnTo>
                <a:lnTo>
                  <a:pt x="85090" y="51955"/>
                </a:lnTo>
                <a:lnTo>
                  <a:pt x="85090" y="0"/>
                </a:lnTo>
                <a:close/>
              </a:path>
            </a:pathLst>
          </a:custGeom>
          <a:solidFill>
            <a:srgbClr val="FFFFFF"/>
          </a:solidFill>
        </p:spPr>
        <p:txBody>
          <a:bodyPr wrap="square" lIns="0" tIns="0" rIns="0" bIns="0" rtlCol="0"/>
          <a:lstStyle/>
          <a:p/>
        </p:txBody>
      </p:sp>
      <p:sp>
        <p:nvSpPr>
          <p:cNvPr id="187" name="object 187"/>
          <p:cNvSpPr/>
          <p:nvPr/>
        </p:nvSpPr>
        <p:spPr>
          <a:xfrm>
            <a:off x="3524503" y="6069482"/>
            <a:ext cx="85090" cy="58419"/>
          </a:xfrm>
          <a:custGeom>
            <a:avLst/>
            <a:gdLst/>
            <a:ahLst/>
            <a:cxnLst/>
            <a:rect l="l" t="t" r="r" b="b"/>
            <a:pathLst>
              <a:path w="85089" h="58420">
                <a:moveTo>
                  <a:pt x="0" y="10591"/>
                </a:moveTo>
                <a:lnTo>
                  <a:pt x="85090" y="0"/>
                </a:lnTo>
                <a:lnTo>
                  <a:pt x="85090" y="51955"/>
                </a:lnTo>
                <a:lnTo>
                  <a:pt x="0" y="58000"/>
                </a:lnTo>
                <a:lnTo>
                  <a:pt x="0" y="10591"/>
                </a:lnTo>
                <a:close/>
              </a:path>
            </a:pathLst>
          </a:custGeom>
          <a:ln w="25400">
            <a:solidFill>
              <a:srgbClr val="336699"/>
            </a:solidFill>
          </a:ln>
        </p:spPr>
        <p:txBody>
          <a:bodyPr wrap="square" lIns="0" tIns="0" rIns="0" bIns="0" rtlCol="0"/>
          <a:lstStyle/>
          <a:p/>
        </p:txBody>
      </p:sp>
      <p:sp>
        <p:nvSpPr>
          <p:cNvPr id="188" name="object 188"/>
          <p:cNvSpPr/>
          <p:nvPr/>
        </p:nvSpPr>
        <p:spPr>
          <a:xfrm>
            <a:off x="3524503" y="6132525"/>
            <a:ext cx="85090" cy="37465"/>
          </a:xfrm>
          <a:custGeom>
            <a:avLst/>
            <a:gdLst/>
            <a:ahLst/>
            <a:cxnLst/>
            <a:rect l="l" t="t" r="r" b="b"/>
            <a:pathLst>
              <a:path w="85089" h="37464">
                <a:moveTo>
                  <a:pt x="0" y="36921"/>
                </a:moveTo>
                <a:lnTo>
                  <a:pt x="85090" y="36921"/>
                </a:lnTo>
                <a:lnTo>
                  <a:pt x="85090" y="0"/>
                </a:lnTo>
                <a:lnTo>
                  <a:pt x="0" y="0"/>
                </a:lnTo>
                <a:lnTo>
                  <a:pt x="0" y="36921"/>
                </a:lnTo>
                <a:close/>
              </a:path>
            </a:pathLst>
          </a:custGeom>
          <a:solidFill>
            <a:srgbClr val="FFFFFF"/>
          </a:solidFill>
        </p:spPr>
        <p:txBody>
          <a:bodyPr wrap="square" lIns="0" tIns="0" rIns="0" bIns="0" rtlCol="0"/>
          <a:lstStyle/>
          <a:p/>
        </p:txBody>
      </p:sp>
      <p:sp>
        <p:nvSpPr>
          <p:cNvPr id="189" name="object 189"/>
          <p:cNvSpPr/>
          <p:nvPr/>
        </p:nvSpPr>
        <p:spPr>
          <a:xfrm>
            <a:off x="3524503" y="6132525"/>
            <a:ext cx="85090" cy="52705"/>
          </a:xfrm>
          <a:custGeom>
            <a:avLst/>
            <a:gdLst/>
            <a:ahLst/>
            <a:cxnLst/>
            <a:rect l="l" t="t" r="r" b="b"/>
            <a:pathLst>
              <a:path w="85089" h="52704">
                <a:moveTo>
                  <a:pt x="0" y="5041"/>
                </a:moveTo>
                <a:lnTo>
                  <a:pt x="85090" y="0"/>
                </a:lnTo>
                <a:lnTo>
                  <a:pt x="85090" y="51943"/>
                </a:lnTo>
                <a:lnTo>
                  <a:pt x="0" y="52451"/>
                </a:lnTo>
                <a:lnTo>
                  <a:pt x="0" y="5041"/>
                </a:lnTo>
                <a:close/>
              </a:path>
            </a:pathLst>
          </a:custGeom>
          <a:ln w="25400">
            <a:solidFill>
              <a:srgbClr val="336699"/>
            </a:solidFill>
          </a:ln>
        </p:spPr>
        <p:txBody>
          <a:bodyPr wrap="square" lIns="0" tIns="0" rIns="0" bIns="0" rtlCol="0"/>
          <a:lstStyle/>
          <a:p/>
        </p:txBody>
      </p:sp>
      <p:sp>
        <p:nvSpPr>
          <p:cNvPr id="190" name="object 190"/>
          <p:cNvSpPr/>
          <p:nvPr/>
        </p:nvSpPr>
        <p:spPr>
          <a:xfrm>
            <a:off x="3437128" y="5857671"/>
            <a:ext cx="66675" cy="73660"/>
          </a:xfrm>
          <a:custGeom>
            <a:avLst/>
            <a:gdLst/>
            <a:ahLst/>
            <a:cxnLst/>
            <a:rect l="l" t="t" r="r" b="b"/>
            <a:pathLst>
              <a:path w="66675" h="73660">
                <a:moveTo>
                  <a:pt x="0" y="32283"/>
                </a:moveTo>
                <a:lnTo>
                  <a:pt x="66167" y="0"/>
                </a:lnTo>
                <a:lnTo>
                  <a:pt x="66167" y="46405"/>
                </a:lnTo>
                <a:lnTo>
                  <a:pt x="0" y="73634"/>
                </a:lnTo>
                <a:lnTo>
                  <a:pt x="0" y="32283"/>
                </a:lnTo>
                <a:close/>
              </a:path>
            </a:pathLst>
          </a:custGeom>
          <a:ln w="25400">
            <a:solidFill>
              <a:srgbClr val="336699"/>
            </a:solidFill>
          </a:ln>
        </p:spPr>
        <p:txBody>
          <a:bodyPr wrap="square" lIns="0" tIns="0" rIns="0" bIns="0" rtlCol="0"/>
          <a:lstStyle/>
          <a:p/>
        </p:txBody>
      </p:sp>
      <p:sp>
        <p:nvSpPr>
          <p:cNvPr id="191" name="object 191"/>
          <p:cNvSpPr/>
          <p:nvPr/>
        </p:nvSpPr>
        <p:spPr>
          <a:xfrm>
            <a:off x="3437128" y="5914161"/>
            <a:ext cx="66675" cy="68580"/>
          </a:xfrm>
          <a:custGeom>
            <a:avLst/>
            <a:gdLst/>
            <a:ahLst/>
            <a:cxnLst/>
            <a:rect l="l" t="t" r="r" b="b"/>
            <a:pathLst>
              <a:path w="66675" h="68579">
                <a:moveTo>
                  <a:pt x="66167" y="0"/>
                </a:moveTo>
                <a:lnTo>
                  <a:pt x="0" y="26225"/>
                </a:lnTo>
                <a:lnTo>
                  <a:pt x="0" y="68084"/>
                </a:lnTo>
                <a:lnTo>
                  <a:pt x="66167" y="45885"/>
                </a:lnTo>
                <a:lnTo>
                  <a:pt x="66167" y="0"/>
                </a:lnTo>
                <a:close/>
              </a:path>
            </a:pathLst>
          </a:custGeom>
          <a:solidFill>
            <a:srgbClr val="FFFFFF"/>
          </a:solidFill>
        </p:spPr>
        <p:txBody>
          <a:bodyPr wrap="square" lIns="0" tIns="0" rIns="0" bIns="0" rtlCol="0"/>
          <a:lstStyle/>
          <a:p/>
        </p:txBody>
      </p:sp>
      <p:sp>
        <p:nvSpPr>
          <p:cNvPr id="192" name="object 192"/>
          <p:cNvSpPr/>
          <p:nvPr/>
        </p:nvSpPr>
        <p:spPr>
          <a:xfrm>
            <a:off x="3437128" y="5914161"/>
            <a:ext cx="66675" cy="68580"/>
          </a:xfrm>
          <a:custGeom>
            <a:avLst/>
            <a:gdLst/>
            <a:ahLst/>
            <a:cxnLst/>
            <a:rect l="l" t="t" r="r" b="b"/>
            <a:pathLst>
              <a:path w="66675" h="68579">
                <a:moveTo>
                  <a:pt x="0" y="26225"/>
                </a:moveTo>
                <a:lnTo>
                  <a:pt x="66167" y="0"/>
                </a:lnTo>
                <a:lnTo>
                  <a:pt x="66167" y="45885"/>
                </a:lnTo>
                <a:lnTo>
                  <a:pt x="0" y="68084"/>
                </a:lnTo>
                <a:lnTo>
                  <a:pt x="0" y="26225"/>
                </a:lnTo>
                <a:close/>
              </a:path>
            </a:pathLst>
          </a:custGeom>
          <a:ln w="25400">
            <a:solidFill>
              <a:srgbClr val="336699"/>
            </a:solidFill>
          </a:ln>
        </p:spPr>
        <p:txBody>
          <a:bodyPr wrap="square" lIns="0" tIns="0" rIns="0" bIns="0" rtlCol="0"/>
          <a:lstStyle/>
          <a:p/>
        </p:txBody>
      </p:sp>
      <p:sp>
        <p:nvSpPr>
          <p:cNvPr id="193" name="object 193"/>
          <p:cNvSpPr/>
          <p:nvPr/>
        </p:nvSpPr>
        <p:spPr>
          <a:xfrm>
            <a:off x="3437128" y="5970142"/>
            <a:ext cx="66675" cy="63500"/>
          </a:xfrm>
          <a:custGeom>
            <a:avLst/>
            <a:gdLst/>
            <a:ahLst/>
            <a:cxnLst/>
            <a:rect l="l" t="t" r="r" b="b"/>
            <a:pathLst>
              <a:path w="66675" h="63500">
                <a:moveTo>
                  <a:pt x="66167" y="0"/>
                </a:moveTo>
                <a:lnTo>
                  <a:pt x="0" y="21170"/>
                </a:lnTo>
                <a:lnTo>
                  <a:pt x="0" y="63030"/>
                </a:lnTo>
                <a:lnTo>
                  <a:pt x="66167" y="45885"/>
                </a:lnTo>
                <a:lnTo>
                  <a:pt x="66167" y="0"/>
                </a:lnTo>
                <a:close/>
              </a:path>
            </a:pathLst>
          </a:custGeom>
          <a:solidFill>
            <a:srgbClr val="FFFFFF"/>
          </a:solidFill>
        </p:spPr>
        <p:txBody>
          <a:bodyPr wrap="square" lIns="0" tIns="0" rIns="0" bIns="0" rtlCol="0"/>
          <a:lstStyle/>
          <a:p/>
        </p:txBody>
      </p:sp>
      <p:sp>
        <p:nvSpPr>
          <p:cNvPr id="194" name="object 194"/>
          <p:cNvSpPr/>
          <p:nvPr/>
        </p:nvSpPr>
        <p:spPr>
          <a:xfrm>
            <a:off x="3437128" y="5970142"/>
            <a:ext cx="66675" cy="63500"/>
          </a:xfrm>
          <a:custGeom>
            <a:avLst/>
            <a:gdLst/>
            <a:ahLst/>
            <a:cxnLst/>
            <a:rect l="l" t="t" r="r" b="b"/>
            <a:pathLst>
              <a:path w="66675" h="63500">
                <a:moveTo>
                  <a:pt x="0" y="21170"/>
                </a:moveTo>
                <a:lnTo>
                  <a:pt x="66167" y="0"/>
                </a:lnTo>
                <a:lnTo>
                  <a:pt x="66167" y="45885"/>
                </a:lnTo>
                <a:lnTo>
                  <a:pt x="0" y="63030"/>
                </a:lnTo>
                <a:lnTo>
                  <a:pt x="0" y="21170"/>
                </a:lnTo>
                <a:close/>
              </a:path>
            </a:pathLst>
          </a:custGeom>
          <a:ln w="25400">
            <a:solidFill>
              <a:srgbClr val="336699"/>
            </a:solidFill>
          </a:ln>
        </p:spPr>
        <p:txBody>
          <a:bodyPr wrap="square" lIns="0" tIns="0" rIns="0" bIns="0" rtlCol="0"/>
          <a:lstStyle/>
          <a:p/>
        </p:txBody>
      </p:sp>
      <p:sp>
        <p:nvSpPr>
          <p:cNvPr id="195" name="object 195"/>
          <p:cNvSpPr/>
          <p:nvPr/>
        </p:nvSpPr>
        <p:spPr>
          <a:xfrm>
            <a:off x="3437128" y="6026619"/>
            <a:ext cx="66675" cy="57785"/>
          </a:xfrm>
          <a:custGeom>
            <a:avLst/>
            <a:gdLst/>
            <a:ahLst/>
            <a:cxnLst/>
            <a:rect l="l" t="t" r="r" b="b"/>
            <a:pathLst>
              <a:path w="66675" h="57785">
                <a:moveTo>
                  <a:pt x="66167" y="0"/>
                </a:moveTo>
                <a:lnTo>
                  <a:pt x="0" y="15633"/>
                </a:lnTo>
                <a:lnTo>
                  <a:pt x="0" y="57492"/>
                </a:lnTo>
                <a:lnTo>
                  <a:pt x="66167" y="45897"/>
                </a:lnTo>
                <a:lnTo>
                  <a:pt x="66167" y="0"/>
                </a:lnTo>
                <a:close/>
              </a:path>
            </a:pathLst>
          </a:custGeom>
          <a:solidFill>
            <a:srgbClr val="FFFFFF"/>
          </a:solidFill>
        </p:spPr>
        <p:txBody>
          <a:bodyPr wrap="square" lIns="0" tIns="0" rIns="0" bIns="0" rtlCol="0"/>
          <a:lstStyle/>
          <a:p/>
        </p:txBody>
      </p:sp>
      <p:sp>
        <p:nvSpPr>
          <p:cNvPr id="196" name="object 196"/>
          <p:cNvSpPr/>
          <p:nvPr/>
        </p:nvSpPr>
        <p:spPr>
          <a:xfrm>
            <a:off x="3437128" y="6026619"/>
            <a:ext cx="66675" cy="57785"/>
          </a:xfrm>
          <a:custGeom>
            <a:avLst/>
            <a:gdLst/>
            <a:ahLst/>
            <a:cxnLst/>
            <a:rect l="l" t="t" r="r" b="b"/>
            <a:pathLst>
              <a:path w="66675" h="57785">
                <a:moveTo>
                  <a:pt x="0" y="15633"/>
                </a:moveTo>
                <a:lnTo>
                  <a:pt x="66167" y="0"/>
                </a:lnTo>
                <a:lnTo>
                  <a:pt x="66167" y="45897"/>
                </a:lnTo>
                <a:lnTo>
                  <a:pt x="0" y="57492"/>
                </a:lnTo>
                <a:lnTo>
                  <a:pt x="0" y="15633"/>
                </a:lnTo>
                <a:close/>
              </a:path>
            </a:pathLst>
          </a:custGeom>
          <a:ln w="25400">
            <a:solidFill>
              <a:srgbClr val="336699"/>
            </a:solidFill>
          </a:ln>
        </p:spPr>
        <p:txBody>
          <a:bodyPr wrap="square" lIns="0" tIns="0" rIns="0" bIns="0" rtlCol="0"/>
          <a:lstStyle/>
          <a:p/>
        </p:txBody>
      </p:sp>
      <p:sp>
        <p:nvSpPr>
          <p:cNvPr id="197" name="object 197"/>
          <p:cNvSpPr/>
          <p:nvPr/>
        </p:nvSpPr>
        <p:spPr>
          <a:xfrm>
            <a:off x="3437128" y="6082601"/>
            <a:ext cx="66675" cy="52069"/>
          </a:xfrm>
          <a:custGeom>
            <a:avLst/>
            <a:gdLst/>
            <a:ahLst/>
            <a:cxnLst/>
            <a:rect l="l" t="t" r="r" b="b"/>
            <a:pathLst>
              <a:path w="66675" h="52070">
                <a:moveTo>
                  <a:pt x="66167" y="0"/>
                </a:moveTo>
                <a:lnTo>
                  <a:pt x="0" y="10083"/>
                </a:lnTo>
                <a:lnTo>
                  <a:pt x="0" y="51943"/>
                </a:lnTo>
                <a:lnTo>
                  <a:pt x="66167" y="45897"/>
                </a:lnTo>
                <a:lnTo>
                  <a:pt x="66167" y="0"/>
                </a:lnTo>
                <a:close/>
              </a:path>
            </a:pathLst>
          </a:custGeom>
          <a:solidFill>
            <a:srgbClr val="FFFFFF"/>
          </a:solidFill>
        </p:spPr>
        <p:txBody>
          <a:bodyPr wrap="square" lIns="0" tIns="0" rIns="0" bIns="0" rtlCol="0"/>
          <a:lstStyle/>
          <a:p/>
        </p:txBody>
      </p:sp>
      <p:sp>
        <p:nvSpPr>
          <p:cNvPr id="198" name="object 198"/>
          <p:cNvSpPr/>
          <p:nvPr/>
        </p:nvSpPr>
        <p:spPr>
          <a:xfrm>
            <a:off x="3437128" y="6082601"/>
            <a:ext cx="66675" cy="52069"/>
          </a:xfrm>
          <a:custGeom>
            <a:avLst/>
            <a:gdLst/>
            <a:ahLst/>
            <a:cxnLst/>
            <a:rect l="l" t="t" r="r" b="b"/>
            <a:pathLst>
              <a:path w="66675" h="52070">
                <a:moveTo>
                  <a:pt x="0" y="10083"/>
                </a:moveTo>
                <a:lnTo>
                  <a:pt x="66167" y="0"/>
                </a:lnTo>
                <a:lnTo>
                  <a:pt x="66167" y="45897"/>
                </a:lnTo>
                <a:lnTo>
                  <a:pt x="0" y="51943"/>
                </a:lnTo>
                <a:lnTo>
                  <a:pt x="0" y="10083"/>
                </a:lnTo>
                <a:close/>
              </a:path>
            </a:pathLst>
          </a:custGeom>
          <a:ln w="25400">
            <a:solidFill>
              <a:srgbClr val="336699"/>
            </a:solidFill>
          </a:ln>
        </p:spPr>
        <p:txBody>
          <a:bodyPr wrap="square" lIns="0" tIns="0" rIns="0" bIns="0" rtlCol="0"/>
          <a:lstStyle/>
          <a:p/>
        </p:txBody>
      </p:sp>
      <p:sp>
        <p:nvSpPr>
          <p:cNvPr id="199" name="object 199"/>
          <p:cNvSpPr/>
          <p:nvPr/>
        </p:nvSpPr>
        <p:spPr>
          <a:xfrm>
            <a:off x="3437128" y="6139078"/>
            <a:ext cx="66675" cy="30480"/>
          </a:xfrm>
          <a:custGeom>
            <a:avLst/>
            <a:gdLst/>
            <a:ahLst/>
            <a:cxnLst/>
            <a:rect l="l" t="t" r="r" b="b"/>
            <a:pathLst>
              <a:path w="66675" h="30479">
                <a:moveTo>
                  <a:pt x="0" y="30368"/>
                </a:moveTo>
                <a:lnTo>
                  <a:pt x="66167" y="30368"/>
                </a:lnTo>
                <a:lnTo>
                  <a:pt x="66167" y="0"/>
                </a:lnTo>
                <a:lnTo>
                  <a:pt x="0" y="0"/>
                </a:lnTo>
                <a:lnTo>
                  <a:pt x="0" y="30368"/>
                </a:lnTo>
                <a:close/>
              </a:path>
            </a:pathLst>
          </a:custGeom>
          <a:solidFill>
            <a:srgbClr val="FFFFFF"/>
          </a:solidFill>
        </p:spPr>
        <p:txBody>
          <a:bodyPr wrap="square" lIns="0" tIns="0" rIns="0" bIns="0" rtlCol="0"/>
          <a:lstStyle/>
          <a:p/>
        </p:txBody>
      </p:sp>
      <p:sp>
        <p:nvSpPr>
          <p:cNvPr id="200" name="object 200"/>
          <p:cNvSpPr/>
          <p:nvPr/>
        </p:nvSpPr>
        <p:spPr>
          <a:xfrm>
            <a:off x="3437128" y="6139078"/>
            <a:ext cx="66675" cy="46990"/>
          </a:xfrm>
          <a:custGeom>
            <a:avLst/>
            <a:gdLst/>
            <a:ahLst/>
            <a:cxnLst/>
            <a:rect l="l" t="t" r="r" b="b"/>
            <a:pathLst>
              <a:path w="66675" h="46989">
                <a:moveTo>
                  <a:pt x="0" y="4546"/>
                </a:moveTo>
                <a:lnTo>
                  <a:pt x="66167" y="0"/>
                </a:lnTo>
                <a:lnTo>
                  <a:pt x="66167" y="45897"/>
                </a:lnTo>
                <a:lnTo>
                  <a:pt x="0" y="46405"/>
                </a:lnTo>
                <a:lnTo>
                  <a:pt x="0" y="4546"/>
                </a:lnTo>
                <a:close/>
              </a:path>
            </a:pathLst>
          </a:custGeom>
          <a:ln w="25400">
            <a:solidFill>
              <a:srgbClr val="336699"/>
            </a:solidFill>
          </a:ln>
        </p:spPr>
        <p:txBody>
          <a:bodyPr wrap="square" lIns="0" tIns="0" rIns="0" bIns="0" rtlCol="0"/>
          <a:lstStyle/>
          <a:p/>
        </p:txBody>
      </p:sp>
      <p:sp>
        <p:nvSpPr>
          <p:cNvPr id="201" name="object 201"/>
          <p:cNvSpPr/>
          <p:nvPr/>
        </p:nvSpPr>
        <p:spPr>
          <a:xfrm>
            <a:off x="3372103" y="5897511"/>
            <a:ext cx="48895" cy="68580"/>
          </a:xfrm>
          <a:custGeom>
            <a:avLst/>
            <a:gdLst/>
            <a:ahLst/>
            <a:cxnLst/>
            <a:rect l="l" t="t" r="r" b="b"/>
            <a:pathLst>
              <a:path w="48895" h="68579">
                <a:moveTo>
                  <a:pt x="0" y="31775"/>
                </a:moveTo>
                <a:lnTo>
                  <a:pt x="48387" y="0"/>
                </a:lnTo>
                <a:lnTo>
                  <a:pt x="48387" y="40855"/>
                </a:lnTo>
                <a:lnTo>
                  <a:pt x="0" y="68084"/>
                </a:lnTo>
                <a:lnTo>
                  <a:pt x="0" y="31775"/>
                </a:lnTo>
                <a:close/>
              </a:path>
            </a:pathLst>
          </a:custGeom>
          <a:ln w="25400">
            <a:solidFill>
              <a:srgbClr val="336699"/>
            </a:solidFill>
          </a:ln>
        </p:spPr>
        <p:txBody>
          <a:bodyPr wrap="square" lIns="0" tIns="0" rIns="0" bIns="0" rtlCol="0"/>
          <a:lstStyle/>
          <a:p/>
        </p:txBody>
      </p:sp>
      <p:sp>
        <p:nvSpPr>
          <p:cNvPr id="202" name="object 202"/>
          <p:cNvSpPr/>
          <p:nvPr/>
        </p:nvSpPr>
        <p:spPr>
          <a:xfrm>
            <a:off x="3372103" y="5947448"/>
            <a:ext cx="48895" cy="62865"/>
          </a:xfrm>
          <a:custGeom>
            <a:avLst/>
            <a:gdLst/>
            <a:ahLst/>
            <a:cxnLst/>
            <a:rect l="l" t="t" r="r" b="b"/>
            <a:pathLst>
              <a:path w="48895" h="62864">
                <a:moveTo>
                  <a:pt x="48387" y="0"/>
                </a:moveTo>
                <a:lnTo>
                  <a:pt x="0" y="26225"/>
                </a:lnTo>
                <a:lnTo>
                  <a:pt x="0" y="62534"/>
                </a:lnTo>
                <a:lnTo>
                  <a:pt x="48387" y="40347"/>
                </a:lnTo>
                <a:lnTo>
                  <a:pt x="48387" y="0"/>
                </a:lnTo>
                <a:close/>
              </a:path>
            </a:pathLst>
          </a:custGeom>
          <a:solidFill>
            <a:srgbClr val="FFFFFF"/>
          </a:solidFill>
        </p:spPr>
        <p:txBody>
          <a:bodyPr wrap="square" lIns="0" tIns="0" rIns="0" bIns="0" rtlCol="0"/>
          <a:lstStyle/>
          <a:p/>
        </p:txBody>
      </p:sp>
      <p:sp>
        <p:nvSpPr>
          <p:cNvPr id="203" name="object 203"/>
          <p:cNvSpPr/>
          <p:nvPr/>
        </p:nvSpPr>
        <p:spPr>
          <a:xfrm>
            <a:off x="3372103" y="5947448"/>
            <a:ext cx="48895" cy="62865"/>
          </a:xfrm>
          <a:custGeom>
            <a:avLst/>
            <a:gdLst/>
            <a:ahLst/>
            <a:cxnLst/>
            <a:rect l="l" t="t" r="r" b="b"/>
            <a:pathLst>
              <a:path w="48895" h="62864">
                <a:moveTo>
                  <a:pt x="0" y="26225"/>
                </a:moveTo>
                <a:lnTo>
                  <a:pt x="48387" y="0"/>
                </a:lnTo>
                <a:lnTo>
                  <a:pt x="48387" y="40347"/>
                </a:lnTo>
                <a:lnTo>
                  <a:pt x="0" y="62534"/>
                </a:lnTo>
                <a:lnTo>
                  <a:pt x="0" y="26225"/>
                </a:lnTo>
                <a:close/>
              </a:path>
            </a:pathLst>
          </a:custGeom>
          <a:ln w="25400">
            <a:solidFill>
              <a:srgbClr val="336699"/>
            </a:solidFill>
          </a:ln>
        </p:spPr>
        <p:txBody>
          <a:bodyPr wrap="square" lIns="0" tIns="0" rIns="0" bIns="0" rtlCol="0"/>
          <a:lstStyle/>
          <a:p/>
        </p:txBody>
      </p:sp>
      <p:sp>
        <p:nvSpPr>
          <p:cNvPr id="204" name="object 204"/>
          <p:cNvSpPr/>
          <p:nvPr/>
        </p:nvSpPr>
        <p:spPr>
          <a:xfrm>
            <a:off x="3372103" y="5996368"/>
            <a:ext cx="48895" cy="57785"/>
          </a:xfrm>
          <a:custGeom>
            <a:avLst/>
            <a:gdLst/>
            <a:ahLst/>
            <a:cxnLst/>
            <a:rect l="l" t="t" r="r" b="b"/>
            <a:pathLst>
              <a:path w="48895" h="57785">
                <a:moveTo>
                  <a:pt x="48387" y="0"/>
                </a:moveTo>
                <a:lnTo>
                  <a:pt x="0" y="21170"/>
                </a:lnTo>
                <a:lnTo>
                  <a:pt x="0" y="57480"/>
                </a:lnTo>
                <a:lnTo>
                  <a:pt x="48387" y="40843"/>
                </a:lnTo>
                <a:lnTo>
                  <a:pt x="48387" y="0"/>
                </a:lnTo>
                <a:close/>
              </a:path>
            </a:pathLst>
          </a:custGeom>
          <a:solidFill>
            <a:srgbClr val="FFFFFF"/>
          </a:solidFill>
        </p:spPr>
        <p:txBody>
          <a:bodyPr wrap="square" lIns="0" tIns="0" rIns="0" bIns="0" rtlCol="0"/>
          <a:lstStyle/>
          <a:p/>
        </p:txBody>
      </p:sp>
      <p:sp>
        <p:nvSpPr>
          <p:cNvPr id="205" name="object 205"/>
          <p:cNvSpPr/>
          <p:nvPr/>
        </p:nvSpPr>
        <p:spPr>
          <a:xfrm>
            <a:off x="3372103" y="5996368"/>
            <a:ext cx="48895" cy="57785"/>
          </a:xfrm>
          <a:custGeom>
            <a:avLst/>
            <a:gdLst/>
            <a:ahLst/>
            <a:cxnLst/>
            <a:rect l="l" t="t" r="r" b="b"/>
            <a:pathLst>
              <a:path w="48895" h="57785">
                <a:moveTo>
                  <a:pt x="0" y="21170"/>
                </a:moveTo>
                <a:lnTo>
                  <a:pt x="48387" y="0"/>
                </a:lnTo>
                <a:lnTo>
                  <a:pt x="48387" y="40843"/>
                </a:lnTo>
                <a:lnTo>
                  <a:pt x="0" y="57480"/>
                </a:lnTo>
                <a:lnTo>
                  <a:pt x="0" y="21170"/>
                </a:lnTo>
                <a:close/>
              </a:path>
            </a:pathLst>
          </a:custGeom>
          <a:ln w="25400">
            <a:solidFill>
              <a:srgbClr val="336699"/>
            </a:solidFill>
          </a:ln>
        </p:spPr>
        <p:txBody>
          <a:bodyPr wrap="square" lIns="0" tIns="0" rIns="0" bIns="0" rtlCol="0"/>
          <a:lstStyle/>
          <a:p/>
        </p:txBody>
      </p:sp>
      <p:sp>
        <p:nvSpPr>
          <p:cNvPr id="206" name="object 206"/>
          <p:cNvSpPr/>
          <p:nvPr/>
        </p:nvSpPr>
        <p:spPr>
          <a:xfrm>
            <a:off x="3372103" y="6046292"/>
            <a:ext cx="48895" cy="51435"/>
          </a:xfrm>
          <a:custGeom>
            <a:avLst/>
            <a:gdLst/>
            <a:ahLst/>
            <a:cxnLst/>
            <a:rect l="l" t="t" r="r" b="b"/>
            <a:pathLst>
              <a:path w="48895" h="51435">
                <a:moveTo>
                  <a:pt x="48387" y="0"/>
                </a:moveTo>
                <a:lnTo>
                  <a:pt x="0" y="15633"/>
                </a:lnTo>
                <a:lnTo>
                  <a:pt x="0" y="51434"/>
                </a:lnTo>
                <a:lnTo>
                  <a:pt x="48387" y="40347"/>
                </a:lnTo>
                <a:lnTo>
                  <a:pt x="48387" y="0"/>
                </a:lnTo>
                <a:close/>
              </a:path>
            </a:pathLst>
          </a:custGeom>
          <a:solidFill>
            <a:srgbClr val="FFFFFF"/>
          </a:solidFill>
        </p:spPr>
        <p:txBody>
          <a:bodyPr wrap="square" lIns="0" tIns="0" rIns="0" bIns="0" rtlCol="0"/>
          <a:lstStyle/>
          <a:p/>
        </p:txBody>
      </p:sp>
      <p:sp>
        <p:nvSpPr>
          <p:cNvPr id="207" name="object 207"/>
          <p:cNvSpPr/>
          <p:nvPr/>
        </p:nvSpPr>
        <p:spPr>
          <a:xfrm>
            <a:off x="3372103" y="6046292"/>
            <a:ext cx="48895" cy="51435"/>
          </a:xfrm>
          <a:custGeom>
            <a:avLst/>
            <a:gdLst/>
            <a:ahLst/>
            <a:cxnLst/>
            <a:rect l="l" t="t" r="r" b="b"/>
            <a:pathLst>
              <a:path w="48895" h="51435">
                <a:moveTo>
                  <a:pt x="0" y="15633"/>
                </a:moveTo>
                <a:lnTo>
                  <a:pt x="48387" y="0"/>
                </a:lnTo>
                <a:lnTo>
                  <a:pt x="48387" y="40347"/>
                </a:lnTo>
                <a:lnTo>
                  <a:pt x="0" y="51434"/>
                </a:lnTo>
                <a:lnTo>
                  <a:pt x="0" y="15633"/>
                </a:lnTo>
                <a:close/>
              </a:path>
            </a:pathLst>
          </a:custGeom>
          <a:ln w="25400">
            <a:solidFill>
              <a:srgbClr val="336699"/>
            </a:solidFill>
          </a:ln>
        </p:spPr>
        <p:txBody>
          <a:bodyPr wrap="square" lIns="0" tIns="0" rIns="0" bIns="0" rtlCol="0"/>
          <a:lstStyle/>
          <a:p/>
        </p:txBody>
      </p:sp>
      <p:sp>
        <p:nvSpPr>
          <p:cNvPr id="208" name="object 208"/>
          <p:cNvSpPr/>
          <p:nvPr/>
        </p:nvSpPr>
        <p:spPr>
          <a:xfrm>
            <a:off x="3372103" y="6095212"/>
            <a:ext cx="48895" cy="46990"/>
          </a:xfrm>
          <a:custGeom>
            <a:avLst/>
            <a:gdLst/>
            <a:ahLst/>
            <a:cxnLst/>
            <a:rect l="l" t="t" r="r" b="b"/>
            <a:pathLst>
              <a:path w="48895" h="46989">
                <a:moveTo>
                  <a:pt x="48387" y="0"/>
                </a:moveTo>
                <a:lnTo>
                  <a:pt x="0" y="10591"/>
                </a:lnTo>
                <a:lnTo>
                  <a:pt x="0" y="46901"/>
                </a:lnTo>
                <a:lnTo>
                  <a:pt x="48387" y="40843"/>
                </a:lnTo>
                <a:lnTo>
                  <a:pt x="48387" y="0"/>
                </a:lnTo>
                <a:close/>
              </a:path>
            </a:pathLst>
          </a:custGeom>
          <a:solidFill>
            <a:srgbClr val="FFFFFF"/>
          </a:solidFill>
        </p:spPr>
        <p:txBody>
          <a:bodyPr wrap="square" lIns="0" tIns="0" rIns="0" bIns="0" rtlCol="0"/>
          <a:lstStyle/>
          <a:p/>
        </p:txBody>
      </p:sp>
      <p:sp>
        <p:nvSpPr>
          <p:cNvPr id="209" name="object 209"/>
          <p:cNvSpPr/>
          <p:nvPr/>
        </p:nvSpPr>
        <p:spPr>
          <a:xfrm>
            <a:off x="3372103" y="6095212"/>
            <a:ext cx="48895" cy="46990"/>
          </a:xfrm>
          <a:custGeom>
            <a:avLst/>
            <a:gdLst/>
            <a:ahLst/>
            <a:cxnLst/>
            <a:rect l="l" t="t" r="r" b="b"/>
            <a:pathLst>
              <a:path w="48895" h="46989">
                <a:moveTo>
                  <a:pt x="0" y="10591"/>
                </a:moveTo>
                <a:lnTo>
                  <a:pt x="48387" y="0"/>
                </a:lnTo>
                <a:lnTo>
                  <a:pt x="48387" y="40843"/>
                </a:lnTo>
                <a:lnTo>
                  <a:pt x="0" y="46901"/>
                </a:lnTo>
                <a:lnTo>
                  <a:pt x="0" y="10591"/>
                </a:lnTo>
                <a:close/>
              </a:path>
            </a:pathLst>
          </a:custGeom>
          <a:ln w="25399">
            <a:solidFill>
              <a:srgbClr val="336699"/>
            </a:solidFill>
          </a:ln>
        </p:spPr>
        <p:txBody>
          <a:bodyPr wrap="square" lIns="0" tIns="0" rIns="0" bIns="0" rtlCol="0"/>
          <a:lstStyle/>
          <a:p/>
        </p:txBody>
      </p:sp>
      <p:sp>
        <p:nvSpPr>
          <p:cNvPr id="210" name="object 210"/>
          <p:cNvSpPr/>
          <p:nvPr/>
        </p:nvSpPr>
        <p:spPr>
          <a:xfrm>
            <a:off x="3372103" y="6145136"/>
            <a:ext cx="48895" cy="24765"/>
          </a:xfrm>
          <a:custGeom>
            <a:avLst/>
            <a:gdLst/>
            <a:ahLst/>
            <a:cxnLst/>
            <a:rect l="l" t="t" r="r" b="b"/>
            <a:pathLst>
              <a:path w="48895" h="24764">
                <a:moveTo>
                  <a:pt x="0" y="24310"/>
                </a:moveTo>
                <a:lnTo>
                  <a:pt x="48387" y="24310"/>
                </a:lnTo>
                <a:lnTo>
                  <a:pt x="48387" y="0"/>
                </a:lnTo>
                <a:lnTo>
                  <a:pt x="0" y="0"/>
                </a:lnTo>
                <a:lnTo>
                  <a:pt x="0" y="24310"/>
                </a:lnTo>
                <a:close/>
              </a:path>
            </a:pathLst>
          </a:custGeom>
          <a:solidFill>
            <a:srgbClr val="FFFFFF"/>
          </a:solidFill>
        </p:spPr>
        <p:txBody>
          <a:bodyPr wrap="square" lIns="0" tIns="0" rIns="0" bIns="0" rtlCol="0"/>
          <a:lstStyle/>
          <a:p/>
        </p:txBody>
      </p:sp>
      <p:sp>
        <p:nvSpPr>
          <p:cNvPr id="211" name="object 211"/>
          <p:cNvSpPr/>
          <p:nvPr/>
        </p:nvSpPr>
        <p:spPr>
          <a:xfrm>
            <a:off x="3372103" y="6145136"/>
            <a:ext cx="48895" cy="41275"/>
          </a:xfrm>
          <a:custGeom>
            <a:avLst/>
            <a:gdLst/>
            <a:ahLst/>
            <a:cxnLst/>
            <a:rect l="l" t="t" r="r" b="b"/>
            <a:pathLst>
              <a:path w="48895" h="41275">
                <a:moveTo>
                  <a:pt x="0" y="4533"/>
                </a:moveTo>
                <a:lnTo>
                  <a:pt x="48387" y="0"/>
                </a:lnTo>
                <a:lnTo>
                  <a:pt x="48387" y="40347"/>
                </a:lnTo>
                <a:lnTo>
                  <a:pt x="0" y="40843"/>
                </a:lnTo>
                <a:lnTo>
                  <a:pt x="0" y="4533"/>
                </a:lnTo>
                <a:close/>
              </a:path>
            </a:pathLst>
          </a:custGeom>
          <a:ln w="25400">
            <a:solidFill>
              <a:srgbClr val="336699"/>
            </a:solidFill>
          </a:ln>
        </p:spPr>
        <p:txBody>
          <a:bodyPr wrap="square" lIns="0" tIns="0" rIns="0" bIns="0" rtlCol="0"/>
          <a:lstStyle/>
          <a:p/>
        </p:txBody>
      </p:sp>
      <p:sp>
        <p:nvSpPr>
          <p:cNvPr id="212" name="object 212"/>
          <p:cNvSpPr/>
          <p:nvPr/>
        </p:nvSpPr>
        <p:spPr>
          <a:xfrm>
            <a:off x="5624703" y="6072517"/>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13" name="object 213"/>
          <p:cNvSpPr/>
          <p:nvPr/>
        </p:nvSpPr>
        <p:spPr>
          <a:xfrm>
            <a:off x="5624703" y="5942901"/>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14" name="object 214"/>
          <p:cNvSpPr/>
          <p:nvPr/>
        </p:nvSpPr>
        <p:spPr>
          <a:xfrm>
            <a:off x="5624703" y="5813805"/>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15" name="object 215"/>
          <p:cNvSpPr/>
          <p:nvPr/>
        </p:nvSpPr>
        <p:spPr>
          <a:xfrm>
            <a:off x="5624703" y="5684192"/>
            <a:ext cx="248285" cy="106680"/>
          </a:xfrm>
          <a:custGeom>
            <a:avLst/>
            <a:gdLst/>
            <a:ahLst/>
            <a:cxnLst/>
            <a:rect l="l" t="t" r="r" b="b"/>
            <a:pathLst>
              <a:path w="248285" h="106679">
                <a:moveTo>
                  <a:pt x="0" y="106410"/>
                </a:moveTo>
                <a:lnTo>
                  <a:pt x="248196" y="106410"/>
                </a:lnTo>
                <a:lnTo>
                  <a:pt x="248196" y="0"/>
                </a:lnTo>
                <a:lnTo>
                  <a:pt x="0" y="0"/>
                </a:lnTo>
                <a:lnTo>
                  <a:pt x="0" y="106410"/>
                </a:lnTo>
                <a:close/>
              </a:path>
            </a:pathLst>
          </a:custGeom>
          <a:ln w="25400">
            <a:solidFill>
              <a:srgbClr val="336699"/>
            </a:solidFill>
          </a:ln>
        </p:spPr>
        <p:txBody>
          <a:bodyPr wrap="square" lIns="0" tIns="0" rIns="0" bIns="0" rtlCol="0"/>
          <a:lstStyle/>
          <a:p/>
        </p:txBody>
      </p:sp>
      <p:sp>
        <p:nvSpPr>
          <p:cNvPr id="216" name="object 216"/>
          <p:cNvSpPr/>
          <p:nvPr/>
        </p:nvSpPr>
        <p:spPr>
          <a:xfrm>
            <a:off x="5624703" y="5555094"/>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17" name="object 217"/>
          <p:cNvSpPr/>
          <p:nvPr/>
        </p:nvSpPr>
        <p:spPr>
          <a:xfrm>
            <a:off x="5624703" y="5425455"/>
            <a:ext cx="248285" cy="106680"/>
          </a:xfrm>
          <a:custGeom>
            <a:avLst/>
            <a:gdLst/>
            <a:ahLst/>
            <a:cxnLst/>
            <a:rect l="l" t="t" r="r" b="b"/>
            <a:pathLst>
              <a:path w="248285" h="106679">
                <a:moveTo>
                  <a:pt x="0" y="106410"/>
                </a:moveTo>
                <a:lnTo>
                  <a:pt x="248196" y="106410"/>
                </a:lnTo>
                <a:lnTo>
                  <a:pt x="248196" y="0"/>
                </a:lnTo>
                <a:lnTo>
                  <a:pt x="0" y="0"/>
                </a:lnTo>
                <a:lnTo>
                  <a:pt x="0" y="106410"/>
                </a:lnTo>
                <a:close/>
              </a:path>
            </a:pathLst>
          </a:custGeom>
          <a:ln w="25400">
            <a:solidFill>
              <a:srgbClr val="336699"/>
            </a:solidFill>
          </a:ln>
        </p:spPr>
        <p:txBody>
          <a:bodyPr wrap="square" lIns="0" tIns="0" rIns="0" bIns="0" rtlCol="0"/>
          <a:lstStyle/>
          <a:p/>
        </p:txBody>
      </p:sp>
      <p:sp>
        <p:nvSpPr>
          <p:cNvPr id="218" name="object 218"/>
          <p:cNvSpPr/>
          <p:nvPr/>
        </p:nvSpPr>
        <p:spPr>
          <a:xfrm>
            <a:off x="5933185" y="6072517"/>
            <a:ext cx="249554" cy="106045"/>
          </a:xfrm>
          <a:custGeom>
            <a:avLst/>
            <a:gdLst/>
            <a:ahLst/>
            <a:cxnLst/>
            <a:rect l="l" t="t" r="r" b="b"/>
            <a:pathLst>
              <a:path w="249554" h="106045">
                <a:moveTo>
                  <a:pt x="0" y="105905"/>
                </a:moveTo>
                <a:lnTo>
                  <a:pt x="249377" y="105905"/>
                </a:lnTo>
                <a:lnTo>
                  <a:pt x="249377" y="0"/>
                </a:lnTo>
                <a:lnTo>
                  <a:pt x="0" y="0"/>
                </a:lnTo>
                <a:lnTo>
                  <a:pt x="0" y="105905"/>
                </a:lnTo>
                <a:close/>
              </a:path>
            </a:pathLst>
          </a:custGeom>
          <a:ln w="25400">
            <a:solidFill>
              <a:srgbClr val="336699"/>
            </a:solidFill>
          </a:ln>
        </p:spPr>
        <p:txBody>
          <a:bodyPr wrap="square" lIns="0" tIns="0" rIns="0" bIns="0" rtlCol="0"/>
          <a:lstStyle/>
          <a:p/>
        </p:txBody>
      </p:sp>
      <p:sp>
        <p:nvSpPr>
          <p:cNvPr id="219" name="object 219"/>
          <p:cNvSpPr/>
          <p:nvPr/>
        </p:nvSpPr>
        <p:spPr>
          <a:xfrm>
            <a:off x="5933185" y="5942901"/>
            <a:ext cx="249554" cy="106045"/>
          </a:xfrm>
          <a:custGeom>
            <a:avLst/>
            <a:gdLst/>
            <a:ahLst/>
            <a:cxnLst/>
            <a:rect l="l" t="t" r="r" b="b"/>
            <a:pathLst>
              <a:path w="249554" h="106045">
                <a:moveTo>
                  <a:pt x="0" y="105905"/>
                </a:moveTo>
                <a:lnTo>
                  <a:pt x="249377" y="105905"/>
                </a:lnTo>
                <a:lnTo>
                  <a:pt x="249377" y="0"/>
                </a:lnTo>
                <a:lnTo>
                  <a:pt x="0" y="0"/>
                </a:lnTo>
                <a:lnTo>
                  <a:pt x="0" y="105905"/>
                </a:lnTo>
                <a:close/>
              </a:path>
            </a:pathLst>
          </a:custGeom>
          <a:ln w="25400">
            <a:solidFill>
              <a:srgbClr val="336699"/>
            </a:solidFill>
          </a:ln>
        </p:spPr>
        <p:txBody>
          <a:bodyPr wrap="square" lIns="0" tIns="0" rIns="0" bIns="0" rtlCol="0"/>
          <a:lstStyle/>
          <a:p/>
        </p:txBody>
      </p:sp>
      <p:sp>
        <p:nvSpPr>
          <p:cNvPr id="220" name="object 220"/>
          <p:cNvSpPr/>
          <p:nvPr/>
        </p:nvSpPr>
        <p:spPr>
          <a:xfrm>
            <a:off x="5933185" y="5813805"/>
            <a:ext cx="249554" cy="106045"/>
          </a:xfrm>
          <a:custGeom>
            <a:avLst/>
            <a:gdLst/>
            <a:ahLst/>
            <a:cxnLst/>
            <a:rect l="l" t="t" r="r" b="b"/>
            <a:pathLst>
              <a:path w="249554" h="106045">
                <a:moveTo>
                  <a:pt x="0" y="105905"/>
                </a:moveTo>
                <a:lnTo>
                  <a:pt x="249377" y="105905"/>
                </a:lnTo>
                <a:lnTo>
                  <a:pt x="249377" y="0"/>
                </a:lnTo>
                <a:lnTo>
                  <a:pt x="0" y="0"/>
                </a:lnTo>
                <a:lnTo>
                  <a:pt x="0" y="105905"/>
                </a:lnTo>
                <a:close/>
              </a:path>
            </a:pathLst>
          </a:custGeom>
          <a:ln w="25400">
            <a:solidFill>
              <a:srgbClr val="336699"/>
            </a:solidFill>
          </a:ln>
        </p:spPr>
        <p:txBody>
          <a:bodyPr wrap="square" lIns="0" tIns="0" rIns="0" bIns="0" rtlCol="0"/>
          <a:lstStyle/>
          <a:p/>
        </p:txBody>
      </p:sp>
      <p:sp>
        <p:nvSpPr>
          <p:cNvPr id="221" name="object 221"/>
          <p:cNvSpPr/>
          <p:nvPr/>
        </p:nvSpPr>
        <p:spPr>
          <a:xfrm>
            <a:off x="5933185" y="5684192"/>
            <a:ext cx="249554" cy="106680"/>
          </a:xfrm>
          <a:custGeom>
            <a:avLst/>
            <a:gdLst/>
            <a:ahLst/>
            <a:cxnLst/>
            <a:rect l="l" t="t" r="r" b="b"/>
            <a:pathLst>
              <a:path w="249554" h="106679">
                <a:moveTo>
                  <a:pt x="0" y="106410"/>
                </a:moveTo>
                <a:lnTo>
                  <a:pt x="249377" y="106410"/>
                </a:lnTo>
                <a:lnTo>
                  <a:pt x="249377" y="0"/>
                </a:lnTo>
                <a:lnTo>
                  <a:pt x="0" y="0"/>
                </a:lnTo>
                <a:lnTo>
                  <a:pt x="0" y="106410"/>
                </a:lnTo>
                <a:close/>
              </a:path>
            </a:pathLst>
          </a:custGeom>
          <a:ln w="25400">
            <a:solidFill>
              <a:srgbClr val="336699"/>
            </a:solidFill>
          </a:ln>
        </p:spPr>
        <p:txBody>
          <a:bodyPr wrap="square" lIns="0" tIns="0" rIns="0" bIns="0" rtlCol="0"/>
          <a:lstStyle/>
          <a:p/>
        </p:txBody>
      </p:sp>
      <p:sp>
        <p:nvSpPr>
          <p:cNvPr id="222" name="object 222"/>
          <p:cNvSpPr/>
          <p:nvPr/>
        </p:nvSpPr>
        <p:spPr>
          <a:xfrm>
            <a:off x="5933185" y="5555094"/>
            <a:ext cx="249554" cy="106045"/>
          </a:xfrm>
          <a:custGeom>
            <a:avLst/>
            <a:gdLst/>
            <a:ahLst/>
            <a:cxnLst/>
            <a:rect l="l" t="t" r="r" b="b"/>
            <a:pathLst>
              <a:path w="249554" h="106045">
                <a:moveTo>
                  <a:pt x="0" y="105905"/>
                </a:moveTo>
                <a:lnTo>
                  <a:pt x="249377" y="105905"/>
                </a:lnTo>
                <a:lnTo>
                  <a:pt x="249377" y="0"/>
                </a:lnTo>
                <a:lnTo>
                  <a:pt x="0" y="0"/>
                </a:lnTo>
                <a:lnTo>
                  <a:pt x="0" y="105905"/>
                </a:lnTo>
                <a:close/>
              </a:path>
            </a:pathLst>
          </a:custGeom>
          <a:ln w="25400">
            <a:solidFill>
              <a:srgbClr val="336699"/>
            </a:solidFill>
          </a:ln>
        </p:spPr>
        <p:txBody>
          <a:bodyPr wrap="square" lIns="0" tIns="0" rIns="0" bIns="0" rtlCol="0"/>
          <a:lstStyle/>
          <a:p/>
        </p:txBody>
      </p:sp>
      <p:sp>
        <p:nvSpPr>
          <p:cNvPr id="223" name="object 223"/>
          <p:cNvSpPr/>
          <p:nvPr/>
        </p:nvSpPr>
        <p:spPr>
          <a:xfrm>
            <a:off x="5933185" y="5425455"/>
            <a:ext cx="249554" cy="106680"/>
          </a:xfrm>
          <a:custGeom>
            <a:avLst/>
            <a:gdLst/>
            <a:ahLst/>
            <a:cxnLst/>
            <a:rect l="l" t="t" r="r" b="b"/>
            <a:pathLst>
              <a:path w="249554" h="106679">
                <a:moveTo>
                  <a:pt x="0" y="106410"/>
                </a:moveTo>
                <a:lnTo>
                  <a:pt x="249377" y="106410"/>
                </a:lnTo>
                <a:lnTo>
                  <a:pt x="249377" y="0"/>
                </a:lnTo>
                <a:lnTo>
                  <a:pt x="0" y="0"/>
                </a:lnTo>
                <a:lnTo>
                  <a:pt x="0" y="106410"/>
                </a:lnTo>
                <a:close/>
              </a:path>
            </a:pathLst>
          </a:custGeom>
          <a:ln w="25400">
            <a:solidFill>
              <a:srgbClr val="336699"/>
            </a:solidFill>
          </a:ln>
        </p:spPr>
        <p:txBody>
          <a:bodyPr wrap="square" lIns="0" tIns="0" rIns="0" bIns="0" rtlCol="0"/>
          <a:lstStyle/>
          <a:p/>
        </p:txBody>
      </p:sp>
      <p:sp>
        <p:nvSpPr>
          <p:cNvPr id="224" name="object 224"/>
          <p:cNvSpPr/>
          <p:nvPr/>
        </p:nvSpPr>
        <p:spPr>
          <a:xfrm>
            <a:off x="6244082" y="6072517"/>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25" name="object 225"/>
          <p:cNvSpPr/>
          <p:nvPr/>
        </p:nvSpPr>
        <p:spPr>
          <a:xfrm>
            <a:off x="6244082" y="5942901"/>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26" name="object 226"/>
          <p:cNvSpPr/>
          <p:nvPr/>
        </p:nvSpPr>
        <p:spPr>
          <a:xfrm>
            <a:off x="6244082" y="5813805"/>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27" name="object 227"/>
          <p:cNvSpPr/>
          <p:nvPr/>
        </p:nvSpPr>
        <p:spPr>
          <a:xfrm>
            <a:off x="6244082" y="5684192"/>
            <a:ext cx="248285" cy="106680"/>
          </a:xfrm>
          <a:custGeom>
            <a:avLst/>
            <a:gdLst/>
            <a:ahLst/>
            <a:cxnLst/>
            <a:rect l="l" t="t" r="r" b="b"/>
            <a:pathLst>
              <a:path w="248285" h="106679">
                <a:moveTo>
                  <a:pt x="0" y="106410"/>
                </a:moveTo>
                <a:lnTo>
                  <a:pt x="248196" y="106410"/>
                </a:lnTo>
                <a:lnTo>
                  <a:pt x="248196" y="0"/>
                </a:lnTo>
                <a:lnTo>
                  <a:pt x="0" y="0"/>
                </a:lnTo>
                <a:lnTo>
                  <a:pt x="0" y="106410"/>
                </a:lnTo>
                <a:close/>
              </a:path>
            </a:pathLst>
          </a:custGeom>
          <a:ln w="25400">
            <a:solidFill>
              <a:srgbClr val="336699"/>
            </a:solidFill>
          </a:ln>
        </p:spPr>
        <p:txBody>
          <a:bodyPr wrap="square" lIns="0" tIns="0" rIns="0" bIns="0" rtlCol="0"/>
          <a:lstStyle/>
          <a:p/>
        </p:txBody>
      </p:sp>
      <p:sp>
        <p:nvSpPr>
          <p:cNvPr id="228" name="object 228"/>
          <p:cNvSpPr/>
          <p:nvPr/>
        </p:nvSpPr>
        <p:spPr>
          <a:xfrm>
            <a:off x="6244082" y="5555094"/>
            <a:ext cx="248285" cy="106045"/>
          </a:xfrm>
          <a:custGeom>
            <a:avLst/>
            <a:gdLst/>
            <a:ahLst/>
            <a:cxnLst/>
            <a:rect l="l" t="t" r="r" b="b"/>
            <a:pathLst>
              <a:path w="248285" h="106045">
                <a:moveTo>
                  <a:pt x="0" y="105905"/>
                </a:moveTo>
                <a:lnTo>
                  <a:pt x="248196" y="105905"/>
                </a:lnTo>
                <a:lnTo>
                  <a:pt x="248196" y="0"/>
                </a:lnTo>
                <a:lnTo>
                  <a:pt x="0" y="0"/>
                </a:lnTo>
                <a:lnTo>
                  <a:pt x="0" y="105905"/>
                </a:lnTo>
                <a:close/>
              </a:path>
            </a:pathLst>
          </a:custGeom>
          <a:ln w="25400">
            <a:solidFill>
              <a:srgbClr val="336699"/>
            </a:solidFill>
          </a:ln>
        </p:spPr>
        <p:txBody>
          <a:bodyPr wrap="square" lIns="0" tIns="0" rIns="0" bIns="0" rtlCol="0"/>
          <a:lstStyle/>
          <a:p/>
        </p:txBody>
      </p:sp>
      <p:sp>
        <p:nvSpPr>
          <p:cNvPr id="229" name="object 229"/>
          <p:cNvSpPr/>
          <p:nvPr/>
        </p:nvSpPr>
        <p:spPr>
          <a:xfrm>
            <a:off x="6244082" y="5425455"/>
            <a:ext cx="248285" cy="106680"/>
          </a:xfrm>
          <a:custGeom>
            <a:avLst/>
            <a:gdLst/>
            <a:ahLst/>
            <a:cxnLst/>
            <a:rect l="l" t="t" r="r" b="b"/>
            <a:pathLst>
              <a:path w="248285" h="106679">
                <a:moveTo>
                  <a:pt x="0" y="106410"/>
                </a:moveTo>
                <a:lnTo>
                  <a:pt x="248196" y="106410"/>
                </a:lnTo>
                <a:lnTo>
                  <a:pt x="248196" y="0"/>
                </a:lnTo>
                <a:lnTo>
                  <a:pt x="0" y="0"/>
                </a:lnTo>
                <a:lnTo>
                  <a:pt x="0" y="106410"/>
                </a:lnTo>
                <a:close/>
              </a:path>
            </a:pathLst>
          </a:custGeom>
          <a:ln w="25400">
            <a:solidFill>
              <a:srgbClr val="336699"/>
            </a:solidFill>
          </a:ln>
        </p:spPr>
        <p:txBody>
          <a:bodyPr wrap="square" lIns="0" tIns="0" rIns="0" bIns="0" rtlCol="0"/>
          <a:lstStyle/>
          <a:p/>
        </p:txBody>
      </p:sp>
      <p:sp>
        <p:nvSpPr>
          <p:cNvPr id="230" name="object 230"/>
          <p:cNvSpPr/>
          <p:nvPr/>
        </p:nvSpPr>
        <p:spPr>
          <a:xfrm>
            <a:off x="6544182" y="5425440"/>
            <a:ext cx="176530" cy="163195"/>
          </a:xfrm>
          <a:custGeom>
            <a:avLst/>
            <a:gdLst/>
            <a:ahLst/>
            <a:cxnLst/>
            <a:rect l="l" t="t" r="r" b="b"/>
            <a:pathLst>
              <a:path w="176529" h="163195">
                <a:moveTo>
                  <a:pt x="176149" y="66167"/>
                </a:moveTo>
                <a:lnTo>
                  <a:pt x="0" y="0"/>
                </a:lnTo>
                <a:lnTo>
                  <a:pt x="0" y="106426"/>
                </a:lnTo>
                <a:lnTo>
                  <a:pt x="176149" y="162941"/>
                </a:lnTo>
                <a:lnTo>
                  <a:pt x="176149" y="66167"/>
                </a:lnTo>
                <a:close/>
              </a:path>
            </a:pathLst>
          </a:custGeom>
          <a:ln w="25400">
            <a:solidFill>
              <a:srgbClr val="336699"/>
            </a:solidFill>
          </a:ln>
        </p:spPr>
        <p:txBody>
          <a:bodyPr wrap="square" lIns="0" tIns="0" rIns="0" bIns="0" rtlCol="0"/>
          <a:lstStyle/>
          <a:p/>
        </p:txBody>
      </p:sp>
      <p:sp>
        <p:nvSpPr>
          <p:cNvPr id="231" name="object 231"/>
          <p:cNvSpPr/>
          <p:nvPr/>
        </p:nvSpPr>
        <p:spPr>
          <a:xfrm>
            <a:off x="6544182" y="5555107"/>
            <a:ext cx="176530" cy="152400"/>
          </a:xfrm>
          <a:custGeom>
            <a:avLst/>
            <a:gdLst/>
            <a:ahLst/>
            <a:cxnLst/>
            <a:rect l="l" t="t" r="r" b="b"/>
            <a:pathLst>
              <a:path w="176529" h="152400">
                <a:moveTo>
                  <a:pt x="0" y="0"/>
                </a:moveTo>
                <a:lnTo>
                  <a:pt x="0" y="105892"/>
                </a:lnTo>
                <a:lnTo>
                  <a:pt x="176149" y="151777"/>
                </a:lnTo>
                <a:lnTo>
                  <a:pt x="176149" y="54444"/>
                </a:lnTo>
                <a:lnTo>
                  <a:pt x="0" y="0"/>
                </a:lnTo>
                <a:close/>
              </a:path>
            </a:pathLst>
          </a:custGeom>
          <a:solidFill>
            <a:srgbClr val="FFFFFF"/>
          </a:solidFill>
        </p:spPr>
        <p:txBody>
          <a:bodyPr wrap="square" lIns="0" tIns="0" rIns="0" bIns="0" rtlCol="0"/>
          <a:lstStyle/>
          <a:p/>
        </p:txBody>
      </p:sp>
      <p:sp>
        <p:nvSpPr>
          <p:cNvPr id="232" name="object 232"/>
          <p:cNvSpPr/>
          <p:nvPr/>
        </p:nvSpPr>
        <p:spPr>
          <a:xfrm>
            <a:off x="6544182" y="5555107"/>
            <a:ext cx="176530" cy="152400"/>
          </a:xfrm>
          <a:custGeom>
            <a:avLst/>
            <a:gdLst/>
            <a:ahLst/>
            <a:cxnLst/>
            <a:rect l="l" t="t" r="r" b="b"/>
            <a:pathLst>
              <a:path w="176529" h="152400">
                <a:moveTo>
                  <a:pt x="176149" y="54444"/>
                </a:moveTo>
                <a:lnTo>
                  <a:pt x="0" y="0"/>
                </a:lnTo>
                <a:lnTo>
                  <a:pt x="0" y="105892"/>
                </a:lnTo>
                <a:lnTo>
                  <a:pt x="176149" y="151777"/>
                </a:lnTo>
                <a:lnTo>
                  <a:pt x="176149" y="54444"/>
                </a:lnTo>
                <a:close/>
              </a:path>
            </a:pathLst>
          </a:custGeom>
          <a:ln w="25400">
            <a:solidFill>
              <a:srgbClr val="336699"/>
            </a:solidFill>
          </a:ln>
        </p:spPr>
        <p:txBody>
          <a:bodyPr wrap="square" lIns="0" tIns="0" rIns="0" bIns="0" rtlCol="0"/>
          <a:lstStyle/>
          <a:p/>
        </p:txBody>
      </p:sp>
      <p:sp>
        <p:nvSpPr>
          <p:cNvPr id="233" name="object 233"/>
          <p:cNvSpPr/>
          <p:nvPr/>
        </p:nvSpPr>
        <p:spPr>
          <a:xfrm>
            <a:off x="6544182" y="5684189"/>
            <a:ext cx="176530" cy="140970"/>
          </a:xfrm>
          <a:custGeom>
            <a:avLst/>
            <a:gdLst/>
            <a:ahLst/>
            <a:cxnLst/>
            <a:rect l="l" t="t" r="r" b="b"/>
            <a:pathLst>
              <a:path w="176529" h="140970">
                <a:moveTo>
                  <a:pt x="0" y="0"/>
                </a:moveTo>
                <a:lnTo>
                  <a:pt x="0" y="106413"/>
                </a:lnTo>
                <a:lnTo>
                  <a:pt x="176149" y="140703"/>
                </a:lnTo>
                <a:lnTo>
                  <a:pt x="176149" y="43878"/>
                </a:lnTo>
                <a:lnTo>
                  <a:pt x="0" y="0"/>
                </a:lnTo>
                <a:close/>
              </a:path>
            </a:pathLst>
          </a:custGeom>
          <a:solidFill>
            <a:srgbClr val="FFFFFF"/>
          </a:solidFill>
        </p:spPr>
        <p:txBody>
          <a:bodyPr wrap="square" lIns="0" tIns="0" rIns="0" bIns="0" rtlCol="0"/>
          <a:lstStyle/>
          <a:p/>
        </p:txBody>
      </p:sp>
      <p:sp>
        <p:nvSpPr>
          <p:cNvPr id="234" name="object 234"/>
          <p:cNvSpPr/>
          <p:nvPr/>
        </p:nvSpPr>
        <p:spPr>
          <a:xfrm>
            <a:off x="6544182" y="5684189"/>
            <a:ext cx="176530" cy="140970"/>
          </a:xfrm>
          <a:custGeom>
            <a:avLst/>
            <a:gdLst/>
            <a:ahLst/>
            <a:cxnLst/>
            <a:rect l="l" t="t" r="r" b="b"/>
            <a:pathLst>
              <a:path w="176529" h="140970">
                <a:moveTo>
                  <a:pt x="176149" y="43878"/>
                </a:moveTo>
                <a:lnTo>
                  <a:pt x="0" y="0"/>
                </a:lnTo>
                <a:lnTo>
                  <a:pt x="0" y="106413"/>
                </a:lnTo>
                <a:lnTo>
                  <a:pt x="176149" y="140703"/>
                </a:lnTo>
                <a:lnTo>
                  <a:pt x="176149" y="43878"/>
                </a:lnTo>
                <a:close/>
              </a:path>
            </a:pathLst>
          </a:custGeom>
          <a:ln w="25400">
            <a:solidFill>
              <a:srgbClr val="336699"/>
            </a:solidFill>
          </a:ln>
        </p:spPr>
        <p:txBody>
          <a:bodyPr wrap="square" lIns="0" tIns="0" rIns="0" bIns="0" rtlCol="0"/>
          <a:lstStyle/>
          <a:p/>
        </p:txBody>
      </p:sp>
      <p:sp>
        <p:nvSpPr>
          <p:cNvPr id="235" name="object 235"/>
          <p:cNvSpPr/>
          <p:nvPr/>
        </p:nvSpPr>
        <p:spPr>
          <a:xfrm>
            <a:off x="6544182" y="5813805"/>
            <a:ext cx="176530" cy="129539"/>
          </a:xfrm>
          <a:custGeom>
            <a:avLst/>
            <a:gdLst/>
            <a:ahLst/>
            <a:cxnLst/>
            <a:rect l="l" t="t" r="r" b="b"/>
            <a:pathLst>
              <a:path w="176529" h="129539">
                <a:moveTo>
                  <a:pt x="0" y="0"/>
                </a:moveTo>
                <a:lnTo>
                  <a:pt x="0" y="105905"/>
                </a:lnTo>
                <a:lnTo>
                  <a:pt x="176149" y="129095"/>
                </a:lnTo>
                <a:lnTo>
                  <a:pt x="176149" y="32270"/>
                </a:lnTo>
                <a:lnTo>
                  <a:pt x="0" y="0"/>
                </a:lnTo>
                <a:close/>
              </a:path>
            </a:pathLst>
          </a:custGeom>
          <a:solidFill>
            <a:srgbClr val="FFFFFF"/>
          </a:solidFill>
        </p:spPr>
        <p:txBody>
          <a:bodyPr wrap="square" lIns="0" tIns="0" rIns="0" bIns="0" rtlCol="0"/>
          <a:lstStyle/>
          <a:p/>
        </p:txBody>
      </p:sp>
      <p:sp>
        <p:nvSpPr>
          <p:cNvPr id="236" name="object 236"/>
          <p:cNvSpPr/>
          <p:nvPr/>
        </p:nvSpPr>
        <p:spPr>
          <a:xfrm>
            <a:off x="6544182" y="5813805"/>
            <a:ext cx="176530" cy="129539"/>
          </a:xfrm>
          <a:custGeom>
            <a:avLst/>
            <a:gdLst/>
            <a:ahLst/>
            <a:cxnLst/>
            <a:rect l="l" t="t" r="r" b="b"/>
            <a:pathLst>
              <a:path w="176529" h="129539">
                <a:moveTo>
                  <a:pt x="176149" y="32270"/>
                </a:moveTo>
                <a:lnTo>
                  <a:pt x="0" y="0"/>
                </a:lnTo>
                <a:lnTo>
                  <a:pt x="0" y="105905"/>
                </a:lnTo>
                <a:lnTo>
                  <a:pt x="176149" y="129095"/>
                </a:lnTo>
                <a:lnTo>
                  <a:pt x="176149" y="32270"/>
                </a:lnTo>
                <a:close/>
              </a:path>
            </a:pathLst>
          </a:custGeom>
          <a:ln w="25400">
            <a:solidFill>
              <a:srgbClr val="336699"/>
            </a:solidFill>
          </a:ln>
        </p:spPr>
        <p:txBody>
          <a:bodyPr wrap="square" lIns="0" tIns="0" rIns="0" bIns="0" rtlCol="0"/>
          <a:lstStyle/>
          <a:p/>
        </p:txBody>
      </p:sp>
      <p:sp>
        <p:nvSpPr>
          <p:cNvPr id="237" name="object 237"/>
          <p:cNvSpPr/>
          <p:nvPr/>
        </p:nvSpPr>
        <p:spPr>
          <a:xfrm>
            <a:off x="6544182" y="5942901"/>
            <a:ext cx="176530" cy="118745"/>
          </a:xfrm>
          <a:custGeom>
            <a:avLst/>
            <a:gdLst/>
            <a:ahLst/>
            <a:cxnLst/>
            <a:rect l="l" t="t" r="r" b="b"/>
            <a:pathLst>
              <a:path w="176529" h="118745">
                <a:moveTo>
                  <a:pt x="0" y="0"/>
                </a:moveTo>
                <a:lnTo>
                  <a:pt x="0" y="105905"/>
                </a:lnTo>
                <a:lnTo>
                  <a:pt x="176149" y="118516"/>
                </a:lnTo>
                <a:lnTo>
                  <a:pt x="176149" y="21183"/>
                </a:lnTo>
                <a:lnTo>
                  <a:pt x="0" y="0"/>
                </a:lnTo>
                <a:close/>
              </a:path>
            </a:pathLst>
          </a:custGeom>
          <a:solidFill>
            <a:srgbClr val="FFFFFF"/>
          </a:solidFill>
        </p:spPr>
        <p:txBody>
          <a:bodyPr wrap="square" lIns="0" tIns="0" rIns="0" bIns="0" rtlCol="0"/>
          <a:lstStyle/>
          <a:p/>
        </p:txBody>
      </p:sp>
      <p:sp>
        <p:nvSpPr>
          <p:cNvPr id="238" name="object 238"/>
          <p:cNvSpPr/>
          <p:nvPr/>
        </p:nvSpPr>
        <p:spPr>
          <a:xfrm>
            <a:off x="6544182" y="5942901"/>
            <a:ext cx="176530" cy="118745"/>
          </a:xfrm>
          <a:custGeom>
            <a:avLst/>
            <a:gdLst/>
            <a:ahLst/>
            <a:cxnLst/>
            <a:rect l="l" t="t" r="r" b="b"/>
            <a:pathLst>
              <a:path w="176529" h="118745">
                <a:moveTo>
                  <a:pt x="176149" y="21183"/>
                </a:moveTo>
                <a:lnTo>
                  <a:pt x="0" y="0"/>
                </a:lnTo>
                <a:lnTo>
                  <a:pt x="0" y="105905"/>
                </a:lnTo>
                <a:lnTo>
                  <a:pt x="176149" y="118516"/>
                </a:lnTo>
                <a:lnTo>
                  <a:pt x="176149" y="21183"/>
                </a:lnTo>
                <a:close/>
              </a:path>
            </a:pathLst>
          </a:custGeom>
          <a:ln w="25400">
            <a:solidFill>
              <a:srgbClr val="336699"/>
            </a:solidFill>
          </a:ln>
        </p:spPr>
        <p:txBody>
          <a:bodyPr wrap="square" lIns="0" tIns="0" rIns="0" bIns="0" rtlCol="0"/>
          <a:lstStyle/>
          <a:p/>
        </p:txBody>
      </p:sp>
      <p:sp>
        <p:nvSpPr>
          <p:cNvPr id="239" name="object 239"/>
          <p:cNvSpPr/>
          <p:nvPr/>
        </p:nvSpPr>
        <p:spPr>
          <a:xfrm>
            <a:off x="6544182" y="6072517"/>
            <a:ext cx="176530" cy="107314"/>
          </a:xfrm>
          <a:custGeom>
            <a:avLst/>
            <a:gdLst/>
            <a:ahLst/>
            <a:cxnLst/>
            <a:rect l="l" t="t" r="r" b="b"/>
            <a:pathLst>
              <a:path w="176529" h="107314">
                <a:moveTo>
                  <a:pt x="176149" y="9575"/>
                </a:moveTo>
                <a:lnTo>
                  <a:pt x="0" y="0"/>
                </a:lnTo>
                <a:lnTo>
                  <a:pt x="0" y="105905"/>
                </a:lnTo>
                <a:lnTo>
                  <a:pt x="176149" y="106908"/>
                </a:lnTo>
                <a:lnTo>
                  <a:pt x="176149" y="9575"/>
                </a:lnTo>
                <a:close/>
              </a:path>
            </a:pathLst>
          </a:custGeom>
          <a:ln w="25400">
            <a:solidFill>
              <a:srgbClr val="336699"/>
            </a:solidFill>
          </a:ln>
        </p:spPr>
        <p:txBody>
          <a:bodyPr wrap="square" lIns="0" tIns="0" rIns="0" bIns="0" rtlCol="0"/>
          <a:lstStyle/>
          <a:p/>
        </p:txBody>
      </p:sp>
      <p:sp>
        <p:nvSpPr>
          <p:cNvPr id="240" name="object 240"/>
          <p:cNvSpPr/>
          <p:nvPr/>
        </p:nvSpPr>
        <p:spPr>
          <a:xfrm>
            <a:off x="6762877" y="5507735"/>
            <a:ext cx="137160" cy="151130"/>
          </a:xfrm>
          <a:custGeom>
            <a:avLst/>
            <a:gdLst/>
            <a:ahLst/>
            <a:cxnLst/>
            <a:rect l="l" t="t" r="r" b="b"/>
            <a:pathLst>
              <a:path w="137159" h="151129">
                <a:moveTo>
                  <a:pt x="0" y="0"/>
                </a:moveTo>
                <a:lnTo>
                  <a:pt x="0" y="94754"/>
                </a:lnTo>
                <a:lnTo>
                  <a:pt x="137159" y="150736"/>
                </a:lnTo>
                <a:lnTo>
                  <a:pt x="137159" y="65531"/>
                </a:lnTo>
                <a:lnTo>
                  <a:pt x="0" y="0"/>
                </a:lnTo>
                <a:close/>
              </a:path>
            </a:pathLst>
          </a:custGeom>
          <a:solidFill>
            <a:srgbClr val="FFFFFF"/>
          </a:solidFill>
        </p:spPr>
        <p:txBody>
          <a:bodyPr wrap="square" lIns="0" tIns="0" rIns="0" bIns="0" rtlCol="0"/>
          <a:lstStyle/>
          <a:p/>
        </p:txBody>
      </p:sp>
      <p:sp>
        <p:nvSpPr>
          <p:cNvPr id="241" name="object 241"/>
          <p:cNvSpPr/>
          <p:nvPr/>
        </p:nvSpPr>
        <p:spPr>
          <a:xfrm>
            <a:off x="6762877" y="5507735"/>
            <a:ext cx="137160" cy="151130"/>
          </a:xfrm>
          <a:custGeom>
            <a:avLst/>
            <a:gdLst/>
            <a:ahLst/>
            <a:cxnLst/>
            <a:rect l="l" t="t" r="r" b="b"/>
            <a:pathLst>
              <a:path w="137159" h="151129">
                <a:moveTo>
                  <a:pt x="137159" y="65531"/>
                </a:moveTo>
                <a:lnTo>
                  <a:pt x="0" y="0"/>
                </a:lnTo>
                <a:lnTo>
                  <a:pt x="0" y="94754"/>
                </a:lnTo>
                <a:lnTo>
                  <a:pt x="137159" y="150736"/>
                </a:lnTo>
                <a:lnTo>
                  <a:pt x="137159" y="65531"/>
                </a:lnTo>
                <a:close/>
              </a:path>
            </a:pathLst>
          </a:custGeom>
          <a:ln w="25400">
            <a:solidFill>
              <a:srgbClr val="336699"/>
            </a:solidFill>
          </a:ln>
        </p:spPr>
        <p:txBody>
          <a:bodyPr wrap="square" lIns="0" tIns="0" rIns="0" bIns="0" rtlCol="0"/>
          <a:lstStyle/>
          <a:p/>
        </p:txBody>
      </p:sp>
      <p:sp>
        <p:nvSpPr>
          <p:cNvPr id="242" name="object 242"/>
          <p:cNvSpPr/>
          <p:nvPr/>
        </p:nvSpPr>
        <p:spPr>
          <a:xfrm>
            <a:off x="6762877" y="5623166"/>
            <a:ext cx="137160" cy="139700"/>
          </a:xfrm>
          <a:custGeom>
            <a:avLst/>
            <a:gdLst/>
            <a:ahLst/>
            <a:cxnLst/>
            <a:rect l="l" t="t" r="r" b="b"/>
            <a:pathLst>
              <a:path w="137159" h="139700">
                <a:moveTo>
                  <a:pt x="0" y="0"/>
                </a:moveTo>
                <a:lnTo>
                  <a:pt x="0" y="94818"/>
                </a:lnTo>
                <a:lnTo>
                  <a:pt x="137159" y="139700"/>
                </a:lnTo>
                <a:lnTo>
                  <a:pt x="137159" y="54470"/>
                </a:lnTo>
                <a:lnTo>
                  <a:pt x="0" y="0"/>
                </a:lnTo>
                <a:close/>
              </a:path>
            </a:pathLst>
          </a:custGeom>
          <a:solidFill>
            <a:srgbClr val="FFFFFF"/>
          </a:solidFill>
        </p:spPr>
        <p:txBody>
          <a:bodyPr wrap="square" lIns="0" tIns="0" rIns="0" bIns="0" rtlCol="0"/>
          <a:lstStyle/>
          <a:p/>
        </p:txBody>
      </p:sp>
      <p:sp>
        <p:nvSpPr>
          <p:cNvPr id="243" name="object 243"/>
          <p:cNvSpPr/>
          <p:nvPr/>
        </p:nvSpPr>
        <p:spPr>
          <a:xfrm>
            <a:off x="6762877" y="5623166"/>
            <a:ext cx="137160" cy="139700"/>
          </a:xfrm>
          <a:custGeom>
            <a:avLst/>
            <a:gdLst/>
            <a:ahLst/>
            <a:cxnLst/>
            <a:rect l="l" t="t" r="r" b="b"/>
            <a:pathLst>
              <a:path w="137159" h="139700">
                <a:moveTo>
                  <a:pt x="137159" y="54470"/>
                </a:moveTo>
                <a:lnTo>
                  <a:pt x="0" y="0"/>
                </a:lnTo>
                <a:lnTo>
                  <a:pt x="0" y="94818"/>
                </a:lnTo>
                <a:lnTo>
                  <a:pt x="137159" y="139700"/>
                </a:lnTo>
                <a:lnTo>
                  <a:pt x="137159" y="54470"/>
                </a:lnTo>
                <a:close/>
              </a:path>
            </a:pathLst>
          </a:custGeom>
          <a:ln w="25400">
            <a:solidFill>
              <a:srgbClr val="336699"/>
            </a:solidFill>
          </a:ln>
        </p:spPr>
        <p:txBody>
          <a:bodyPr wrap="square" lIns="0" tIns="0" rIns="0" bIns="0" rtlCol="0"/>
          <a:lstStyle/>
          <a:p/>
        </p:txBody>
      </p:sp>
      <p:sp>
        <p:nvSpPr>
          <p:cNvPr id="244" name="object 244"/>
          <p:cNvSpPr/>
          <p:nvPr/>
        </p:nvSpPr>
        <p:spPr>
          <a:xfrm>
            <a:off x="6762877" y="5738660"/>
            <a:ext cx="137160" cy="129539"/>
          </a:xfrm>
          <a:custGeom>
            <a:avLst/>
            <a:gdLst/>
            <a:ahLst/>
            <a:cxnLst/>
            <a:rect l="l" t="t" r="r" b="b"/>
            <a:pathLst>
              <a:path w="137159" h="129539">
                <a:moveTo>
                  <a:pt x="0" y="0"/>
                </a:moveTo>
                <a:lnTo>
                  <a:pt x="0" y="94805"/>
                </a:lnTo>
                <a:lnTo>
                  <a:pt x="137159" y="129108"/>
                </a:lnTo>
                <a:lnTo>
                  <a:pt x="137159" y="42862"/>
                </a:lnTo>
                <a:lnTo>
                  <a:pt x="0" y="0"/>
                </a:lnTo>
                <a:close/>
              </a:path>
            </a:pathLst>
          </a:custGeom>
          <a:solidFill>
            <a:srgbClr val="FFFFFF"/>
          </a:solidFill>
        </p:spPr>
        <p:txBody>
          <a:bodyPr wrap="square" lIns="0" tIns="0" rIns="0" bIns="0" rtlCol="0"/>
          <a:lstStyle/>
          <a:p/>
        </p:txBody>
      </p:sp>
      <p:sp>
        <p:nvSpPr>
          <p:cNvPr id="245" name="object 245"/>
          <p:cNvSpPr/>
          <p:nvPr/>
        </p:nvSpPr>
        <p:spPr>
          <a:xfrm>
            <a:off x="6762877" y="5738660"/>
            <a:ext cx="137160" cy="129539"/>
          </a:xfrm>
          <a:custGeom>
            <a:avLst/>
            <a:gdLst/>
            <a:ahLst/>
            <a:cxnLst/>
            <a:rect l="l" t="t" r="r" b="b"/>
            <a:pathLst>
              <a:path w="137159" h="129539">
                <a:moveTo>
                  <a:pt x="137159" y="42862"/>
                </a:moveTo>
                <a:lnTo>
                  <a:pt x="0" y="0"/>
                </a:lnTo>
                <a:lnTo>
                  <a:pt x="0" y="94805"/>
                </a:lnTo>
                <a:lnTo>
                  <a:pt x="137159" y="129108"/>
                </a:lnTo>
                <a:lnTo>
                  <a:pt x="137159" y="42862"/>
                </a:lnTo>
                <a:close/>
              </a:path>
            </a:pathLst>
          </a:custGeom>
          <a:ln w="25400">
            <a:solidFill>
              <a:srgbClr val="336699"/>
            </a:solidFill>
          </a:ln>
        </p:spPr>
        <p:txBody>
          <a:bodyPr wrap="square" lIns="0" tIns="0" rIns="0" bIns="0" rtlCol="0"/>
          <a:lstStyle/>
          <a:p/>
        </p:txBody>
      </p:sp>
      <p:sp>
        <p:nvSpPr>
          <p:cNvPr id="246" name="object 246"/>
          <p:cNvSpPr/>
          <p:nvPr/>
        </p:nvSpPr>
        <p:spPr>
          <a:xfrm>
            <a:off x="6762877" y="5853645"/>
            <a:ext cx="137160" cy="118110"/>
          </a:xfrm>
          <a:custGeom>
            <a:avLst/>
            <a:gdLst/>
            <a:ahLst/>
            <a:cxnLst/>
            <a:rect l="l" t="t" r="r" b="b"/>
            <a:pathLst>
              <a:path w="137159" h="118110">
                <a:moveTo>
                  <a:pt x="0" y="0"/>
                </a:moveTo>
                <a:lnTo>
                  <a:pt x="0" y="94805"/>
                </a:lnTo>
                <a:lnTo>
                  <a:pt x="137159" y="118008"/>
                </a:lnTo>
                <a:lnTo>
                  <a:pt x="137159" y="32270"/>
                </a:lnTo>
                <a:lnTo>
                  <a:pt x="0" y="0"/>
                </a:lnTo>
                <a:close/>
              </a:path>
            </a:pathLst>
          </a:custGeom>
          <a:solidFill>
            <a:srgbClr val="FFFFFF"/>
          </a:solidFill>
        </p:spPr>
        <p:txBody>
          <a:bodyPr wrap="square" lIns="0" tIns="0" rIns="0" bIns="0" rtlCol="0"/>
          <a:lstStyle/>
          <a:p/>
        </p:txBody>
      </p:sp>
      <p:sp>
        <p:nvSpPr>
          <p:cNvPr id="247" name="object 247"/>
          <p:cNvSpPr/>
          <p:nvPr/>
        </p:nvSpPr>
        <p:spPr>
          <a:xfrm>
            <a:off x="6762877" y="5853645"/>
            <a:ext cx="137160" cy="118110"/>
          </a:xfrm>
          <a:custGeom>
            <a:avLst/>
            <a:gdLst/>
            <a:ahLst/>
            <a:cxnLst/>
            <a:rect l="l" t="t" r="r" b="b"/>
            <a:pathLst>
              <a:path w="137159" h="118110">
                <a:moveTo>
                  <a:pt x="137159" y="32270"/>
                </a:moveTo>
                <a:lnTo>
                  <a:pt x="0" y="0"/>
                </a:lnTo>
                <a:lnTo>
                  <a:pt x="0" y="94805"/>
                </a:lnTo>
                <a:lnTo>
                  <a:pt x="137159" y="118008"/>
                </a:lnTo>
                <a:lnTo>
                  <a:pt x="137159" y="32270"/>
                </a:lnTo>
                <a:close/>
              </a:path>
            </a:pathLst>
          </a:custGeom>
          <a:ln w="25400">
            <a:solidFill>
              <a:srgbClr val="336699"/>
            </a:solidFill>
          </a:ln>
        </p:spPr>
        <p:txBody>
          <a:bodyPr wrap="square" lIns="0" tIns="0" rIns="0" bIns="0" rtlCol="0"/>
          <a:lstStyle/>
          <a:p/>
        </p:txBody>
      </p:sp>
      <p:sp>
        <p:nvSpPr>
          <p:cNvPr id="248" name="object 248"/>
          <p:cNvSpPr/>
          <p:nvPr/>
        </p:nvSpPr>
        <p:spPr>
          <a:xfrm>
            <a:off x="6762877" y="5969127"/>
            <a:ext cx="137160" cy="107314"/>
          </a:xfrm>
          <a:custGeom>
            <a:avLst/>
            <a:gdLst/>
            <a:ahLst/>
            <a:cxnLst/>
            <a:rect l="l" t="t" r="r" b="b"/>
            <a:pathLst>
              <a:path w="137159" h="107314">
                <a:moveTo>
                  <a:pt x="0" y="0"/>
                </a:moveTo>
                <a:lnTo>
                  <a:pt x="0" y="94818"/>
                </a:lnTo>
                <a:lnTo>
                  <a:pt x="137159" y="106921"/>
                </a:lnTo>
                <a:lnTo>
                  <a:pt x="137159" y="21691"/>
                </a:lnTo>
                <a:lnTo>
                  <a:pt x="0" y="0"/>
                </a:lnTo>
                <a:close/>
              </a:path>
            </a:pathLst>
          </a:custGeom>
          <a:solidFill>
            <a:srgbClr val="FFFFFF"/>
          </a:solidFill>
        </p:spPr>
        <p:txBody>
          <a:bodyPr wrap="square" lIns="0" tIns="0" rIns="0" bIns="0" rtlCol="0"/>
          <a:lstStyle/>
          <a:p/>
        </p:txBody>
      </p:sp>
      <p:sp>
        <p:nvSpPr>
          <p:cNvPr id="249" name="object 249"/>
          <p:cNvSpPr/>
          <p:nvPr/>
        </p:nvSpPr>
        <p:spPr>
          <a:xfrm>
            <a:off x="6762877" y="5969127"/>
            <a:ext cx="137160" cy="107314"/>
          </a:xfrm>
          <a:custGeom>
            <a:avLst/>
            <a:gdLst/>
            <a:ahLst/>
            <a:cxnLst/>
            <a:rect l="l" t="t" r="r" b="b"/>
            <a:pathLst>
              <a:path w="137159" h="107314">
                <a:moveTo>
                  <a:pt x="137159" y="21691"/>
                </a:moveTo>
                <a:lnTo>
                  <a:pt x="0" y="0"/>
                </a:lnTo>
                <a:lnTo>
                  <a:pt x="0" y="94818"/>
                </a:lnTo>
                <a:lnTo>
                  <a:pt x="137159" y="106921"/>
                </a:lnTo>
                <a:lnTo>
                  <a:pt x="137159" y="21691"/>
                </a:lnTo>
                <a:close/>
              </a:path>
            </a:pathLst>
          </a:custGeom>
          <a:ln w="25400">
            <a:solidFill>
              <a:srgbClr val="336699"/>
            </a:solidFill>
          </a:ln>
        </p:spPr>
        <p:txBody>
          <a:bodyPr wrap="square" lIns="0" tIns="0" rIns="0" bIns="0" rtlCol="0"/>
          <a:lstStyle/>
          <a:p/>
        </p:txBody>
      </p:sp>
      <p:sp>
        <p:nvSpPr>
          <p:cNvPr id="250" name="object 250"/>
          <p:cNvSpPr/>
          <p:nvPr/>
        </p:nvSpPr>
        <p:spPr>
          <a:xfrm>
            <a:off x="6762877" y="6084620"/>
            <a:ext cx="137160" cy="95885"/>
          </a:xfrm>
          <a:custGeom>
            <a:avLst/>
            <a:gdLst/>
            <a:ahLst/>
            <a:cxnLst/>
            <a:rect l="l" t="t" r="r" b="b"/>
            <a:pathLst>
              <a:path w="137159" h="95885">
                <a:moveTo>
                  <a:pt x="137159" y="10591"/>
                </a:moveTo>
                <a:lnTo>
                  <a:pt x="0" y="0"/>
                </a:lnTo>
                <a:lnTo>
                  <a:pt x="0" y="94805"/>
                </a:lnTo>
                <a:lnTo>
                  <a:pt x="137159" y="95821"/>
                </a:lnTo>
                <a:lnTo>
                  <a:pt x="137159" y="10591"/>
                </a:lnTo>
                <a:close/>
              </a:path>
            </a:pathLst>
          </a:custGeom>
          <a:ln w="25400">
            <a:solidFill>
              <a:srgbClr val="336699"/>
            </a:solidFill>
          </a:ln>
        </p:spPr>
        <p:txBody>
          <a:bodyPr wrap="square" lIns="0" tIns="0" rIns="0" bIns="0" rtlCol="0"/>
          <a:lstStyle/>
          <a:p/>
        </p:txBody>
      </p:sp>
      <p:sp>
        <p:nvSpPr>
          <p:cNvPr id="251" name="object 251"/>
          <p:cNvSpPr/>
          <p:nvPr/>
        </p:nvSpPr>
        <p:spPr>
          <a:xfrm>
            <a:off x="6934200" y="5589384"/>
            <a:ext cx="98425" cy="140335"/>
          </a:xfrm>
          <a:custGeom>
            <a:avLst/>
            <a:gdLst/>
            <a:ahLst/>
            <a:cxnLst/>
            <a:rect l="l" t="t" r="r" b="b"/>
            <a:pathLst>
              <a:path w="98425" h="140335">
                <a:moveTo>
                  <a:pt x="0" y="0"/>
                </a:moveTo>
                <a:lnTo>
                  <a:pt x="0" y="83210"/>
                </a:lnTo>
                <a:lnTo>
                  <a:pt x="98171" y="140195"/>
                </a:lnTo>
                <a:lnTo>
                  <a:pt x="98171" y="65557"/>
                </a:lnTo>
                <a:lnTo>
                  <a:pt x="0" y="0"/>
                </a:lnTo>
                <a:close/>
              </a:path>
            </a:pathLst>
          </a:custGeom>
          <a:solidFill>
            <a:srgbClr val="FFFFFF"/>
          </a:solidFill>
        </p:spPr>
        <p:txBody>
          <a:bodyPr wrap="square" lIns="0" tIns="0" rIns="0" bIns="0" rtlCol="0"/>
          <a:lstStyle/>
          <a:p/>
        </p:txBody>
      </p:sp>
      <p:sp>
        <p:nvSpPr>
          <p:cNvPr id="252" name="object 252"/>
          <p:cNvSpPr/>
          <p:nvPr/>
        </p:nvSpPr>
        <p:spPr>
          <a:xfrm>
            <a:off x="6934200" y="5589384"/>
            <a:ext cx="98425" cy="140335"/>
          </a:xfrm>
          <a:custGeom>
            <a:avLst/>
            <a:gdLst/>
            <a:ahLst/>
            <a:cxnLst/>
            <a:rect l="l" t="t" r="r" b="b"/>
            <a:pathLst>
              <a:path w="98425" h="140335">
                <a:moveTo>
                  <a:pt x="98171" y="65557"/>
                </a:moveTo>
                <a:lnTo>
                  <a:pt x="0" y="0"/>
                </a:lnTo>
                <a:lnTo>
                  <a:pt x="0" y="83210"/>
                </a:lnTo>
                <a:lnTo>
                  <a:pt x="98171" y="140195"/>
                </a:lnTo>
                <a:lnTo>
                  <a:pt x="98171" y="65557"/>
                </a:lnTo>
                <a:close/>
              </a:path>
            </a:pathLst>
          </a:custGeom>
          <a:ln w="25400">
            <a:solidFill>
              <a:srgbClr val="336699"/>
            </a:solidFill>
          </a:ln>
        </p:spPr>
        <p:txBody>
          <a:bodyPr wrap="square" lIns="0" tIns="0" rIns="0" bIns="0" rtlCol="0"/>
          <a:lstStyle/>
          <a:p/>
        </p:txBody>
      </p:sp>
      <p:sp>
        <p:nvSpPr>
          <p:cNvPr id="253" name="object 253"/>
          <p:cNvSpPr/>
          <p:nvPr/>
        </p:nvSpPr>
        <p:spPr>
          <a:xfrm>
            <a:off x="6934200" y="5691251"/>
            <a:ext cx="98425" cy="128905"/>
          </a:xfrm>
          <a:custGeom>
            <a:avLst/>
            <a:gdLst/>
            <a:ahLst/>
            <a:cxnLst/>
            <a:rect l="l" t="t" r="r" b="b"/>
            <a:pathLst>
              <a:path w="98425" h="128904">
                <a:moveTo>
                  <a:pt x="0" y="0"/>
                </a:moveTo>
                <a:lnTo>
                  <a:pt x="0" y="83210"/>
                </a:lnTo>
                <a:lnTo>
                  <a:pt x="98171" y="128600"/>
                </a:lnTo>
                <a:lnTo>
                  <a:pt x="98171" y="54470"/>
                </a:lnTo>
                <a:lnTo>
                  <a:pt x="0" y="0"/>
                </a:lnTo>
                <a:close/>
              </a:path>
            </a:pathLst>
          </a:custGeom>
          <a:solidFill>
            <a:srgbClr val="FFFFFF"/>
          </a:solidFill>
        </p:spPr>
        <p:txBody>
          <a:bodyPr wrap="square" lIns="0" tIns="0" rIns="0" bIns="0" rtlCol="0"/>
          <a:lstStyle/>
          <a:p/>
        </p:txBody>
      </p:sp>
      <p:sp>
        <p:nvSpPr>
          <p:cNvPr id="254" name="object 254"/>
          <p:cNvSpPr/>
          <p:nvPr/>
        </p:nvSpPr>
        <p:spPr>
          <a:xfrm>
            <a:off x="6934200" y="5691251"/>
            <a:ext cx="98425" cy="128905"/>
          </a:xfrm>
          <a:custGeom>
            <a:avLst/>
            <a:gdLst/>
            <a:ahLst/>
            <a:cxnLst/>
            <a:rect l="l" t="t" r="r" b="b"/>
            <a:pathLst>
              <a:path w="98425" h="128904">
                <a:moveTo>
                  <a:pt x="98171" y="54470"/>
                </a:moveTo>
                <a:lnTo>
                  <a:pt x="0" y="0"/>
                </a:lnTo>
                <a:lnTo>
                  <a:pt x="0" y="83210"/>
                </a:lnTo>
                <a:lnTo>
                  <a:pt x="98171" y="128600"/>
                </a:lnTo>
                <a:lnTo>
                  <a:pt x="98171" y="54470"/>
                </a:lnTo>
                <a:close/>
              </a:path>
            </a:pathLst>
          </a:custGeom>
          <a:ln w="25400">
            <a:solidFill>
              <a:srgbClr val="336699"/>
            </a:solidFill>
          </a:ln>
        </p:spPr>
        <p:txBody>
          <a:bodyPr wrap="square" lIns="0" tIns="0" rIns="0" bIns="0" rtlCol="0"/>
          <a:lstStyle/>
          <a:p/>
        </p:txBody>
      </p:sp>
      <p:sp>
        <p:nvSpPr>
          <p:cNvPr id="255" name="object 255"/>
          <p:cNvSpPr/>
          <p:nvPr/>
        </p:nvSpPr>
        <p:spPr>
          <a:xfrm>
            <a:off x="6934200" y="5792622"/>
            <a:ext cx="98425" cy="118110"/>
          </a:xfrm>
          <a:custGeom>
            <a:avLst/>
            <a:gdLst/>
            <a:ahLst/>
            <a:cxnLst/>
            <a:rect l="l" t="t" r="r" b="b"/>
            <a:pathLst>
              <a:path w="98425" h="118110">
                <a:moveTo>
                  <a:pt x="0" y="0"/>
                </a:moveTo>
                <a:lnTo>
                  <a:pt x="0" y="83210"/>
                </a:lnTo>
                <a:lnTo>
                  <a:pt x="98171" y="117500"/>
                </a:lnTo>
                <a:lnTo>
                  <a:pt x="98171" y="43370"/>
                </a:lnTo>
                <a:lnTo>
                  <a:pt x="0" y="0"/>
                </a:lnTo>
                <a:close/>
              </a:path>
            </a:pathLst>
          </a:custGeom>
          <a:solidFill>
            <a:srgbClr val="FFFFFF"/>
          </a:solidFill>
        </p:spPr>
        <p:txBody>
          <a:bodyPr wrap="square" lIns="0" tIns="0" rIns="0" bIns="0" rtlCol="0"/>
          <a:lstStyle/>
          <a:p/>
        </p:txBody>
      </p:sp>
      <p:sp>
        <p:nvSpPr>
          <p:cNvPr id="256" name="object 256"/>
          <p:cNvSpPr/>
          <p:nvPr/>
        </p:nvSpPr>
        <p:spPr>
          <a:xfrm>
            <a:off x="6934200" y="5792622"/>
            <a:ext cx="98425" cy="118110"/>
          </a:xfrm>
          <a:custGeom>
            <a:avLst/>
            <a:gdLst/>
            <a:ahLst/>
            <a:cxnLst/>
            <a:rect l="l" t="t" r="r" b="b"/>
            <a:pathLst>
              <a:path w="98425" h="118110">
                <a:moveTo>
                  <a:pt x="98171" y="43370"/>
                </a:moveTo>
                <a:lnTo>
                  <a:pt x="0" y="0"/>
                </a:lnTo>
                <a:lnTo>
                  <a:pt x="0" y="83210"/>
                </a:lnTo>
                <a:lnTo>
                  <a:pt x="98171" y="117500"/>
                </a:lnTo>
                <a:lnTo>
                  <a:pt x="98171" y="43370"/>
                </a:lnTo>
                <a:close/>
              </a:path>
            </a:pathLst>
          </a:custGeom>
          <a:ln w="25400">
            <a:solidFill>
              <a:srgbClr val="336699"/>
            </a:solidFill>
          </a:ln>
        </p:spPr>
        <p:txBody>
          <a:bodyPr wrap="square" lIns="0" tIns="0" rIns="0" bIns="0" rtlCol="0"/>
          <a:lstStyle/>
          <a:p/>
        </p:txBody>
      </p:sp>
      <p:sp>
        <p:nvSpPr>
          <p:cNvPr id="257" name="object 257"/>
          <p:cNvSpPr/>
          <p:nvPr/>
        </p:nvSpPr>
        <p:spPr>
          <a:xfrm>
            <a:off x="6934200" y="5893993"/>
            <a:ext cx="98425" cy="107314"/>
          </a:xfrm>
          <a:custGeom>
            <a:avLst/>
            <a:gdLst/>
            <a:ahLst/>
            <a:cxnLst/>
            <a:rect l="l" t="t" r="r" b="b"/>
            <a:pathLst>
              <a:path w="98425" h="107314">
                <a:moveTo>
                  <a:pt x="0" y="0"/>
                </a:moveTo>
                <a:lnTo>
                  <a:pt x="0" y="83705"/>
                </a:lnTo>
                <a:lnTo>
                  <a:pt x="98171" y="106908"/>
                </a:lnTo>
                <a:lnTo>
                  <a:pt x="98171" y="32270"/>
                </a:lnTo>
                <a:lnTo>
                  <a:pt x="0" y="0"/>
                </a:lnTo>
                <a:close/>
              </a:path>
            </a:pathLst>
          </a:custGeom>
          <a:solidFill>
            <a:srgbClr val="FFFFFF"/>
          </a:solidFill>
        </p:spPr>
        <p:txBody>
          <a:bodyPr wrap="square" lIns="0" tIns="0" rIns="0" bIns="0" rtlCol="0"/>
          <a:lstStyle/>
          <a:p/>
        </p:txBody>
      </p:sp>
      <p:sp>
        <p:nvSpPr>
          <p:cNvPr id="258" name="object 258"/>
          <p:cNvSpPr/>
          <p:nvPr/>
        </p:nvSpPr>
        <p:spPr>
          <a:xfrm>
            <a:off x="6934200" y="5893993"/>
            <a:ext cx="98425" cy="107314"/>
          </a:xfrm>
          <a:custGeom>
            <a:avLst/>
            <a:gdLst/>
            <a:ahLst/>
            <a:cxnLst/>
            <a:rect l="l" t="t" r="r" b="b"/>
            <a:pathLst>
              <a:path w="98425" h="107314">
                <a:moveTo>
                  <a:pt x="98171" y="32270"/>
                </a:moveTo>
                <a:lnTo>
                  <a:pt x="0" y="0"/>
                </a:lnTo>
                <a:lnTo>
                  <a:pt x="0" y="83705"/>
                </a:lnTo>
                <a:lnTo>
                  <a:pt x="98171" y="106908"/>
                </a:lnTo>
                <a:lnTo>
                  <a:pt x="98171" y="32270"/>
                </a:lnTo>
                <a:close/>
              </a:path>
            </a:pathLst>
          </a:custGeom>
          <a:ln w="25400">
            <a:solidFill>
              <a:srgbClr val="336699"/>
            </a:solidFill>
          </a:ln>
        </p:spPr>
        <p:txBody>
          <a:bodyPr wrap="square" lIns="0" tIns="0" rIns="0" bIns="0" rtlCol="0"/>
          <a:lstStyle/>
          <a:p/>
        </p:txBody>
      </p:sp>
      <p:sp>
        <p:nvSpPr>
          <p:cNvPr id="259" name="object 259"/>
          <p:cNvSpPr/>
          <p:nvPr/>
        </p:nvSpPr>
        <p:spPr>
          <a:xfrm>
            <a:off x="6934200" y="5995860"/>
            <a:ext cx="98425" cy="95885"/>
          </a:xfrm>
          <a:custGeom>
            <a:avLst/>
            <a:gdLst/>
            <a:ahLst/>
            <a:cxnLst/>
            <a:rect l="l" t="t" r="r" b="b"/>
            <a:pathLst>
              <a:path w="98425" h="95885">
                <a:moveTo>
                  <a:pt x="0" y="0"/>
                </a:moveTo>
                <a:lnTo>
                  <a:pt x="0" y="83210"/>
                </a:lnTo>
                <a:lnTo>
                  <a:pt x="98171" y="95313"/>
                </a:lnTo>
                <a:lnTo>
                  <a:pt x="98171" y="21183"/>
                </a:lnTo>
                <a:lnTo>
                  <a:pt x="0" y="0"/>
                </a:lnTo>
                <a:close/>
              </a:path>
            </a:pathLst>
          </a:custGeom>
          <a:solidFill>
            <a:srgbClr val="FFFFFF"/>
          </a:solidFill>
        </p:spPr>
        <p:txBody>
          <a:bodyPr wrap="square" lIns="0" tIns="0" rIns="0" bIns="0" rtlCol="0"/>
          <a:lstStyle/>
          <a:p/>
        </p:txBody>
      </p:sp>
      <p:sp>
        <p:nvSpPr>
          <p:cNvPr id="260" name="object 260"/>
          <p:cNvSpPr/>
          <p:nvPr/>
        </p:nvSpPr>
        <p:spPr>
          <a:xfrm>
            <a:off x="6934200" y="5995860"/>
            <a:ext cx="98425" cy="95885"/>
          </a:xfrm>
          <a:custGeom>
            <a:avLst/>
            <a:gdLst/>
            <a:ahLst/>
            <a:cxnLst/>
            <a:rect l="l" t="t" r="r" b="b"/>
            <a:pathLst>
              <a:path w="98425" h="95885">
                <a:moveTo>
                  <a:pt x="98171" y="21183"/>
                </a:moveTo>
                <a:lnTo>
                  <a:pt x="0" y="0"/>
                </a:lnTo>
                <a:lnTo>
                  <a:pt x="0" y="83210"/>
                </a:lnTo>
                <a:lnTo>
                  <a:pt x="98171" y="95313"/>
                </a:lnTo>
                <a:lnTo>
                  <a:pt x="98171" y="21183"/>
                </a:lnTo>
                <a:close/>
              </a:path>
            </a:pathLst>
          </a:custGeom>
          <a:ln w="25400">
            <a:solidFill>
              <a:srgbClr val="336699"/>
            </a:solidFill>
          </a:ln>
        </p:spPr>
        <p:txBody>
          <a:bodyPr wrap="square" lIns="0" tIns="0" rIns="0" bIns="0" rtlCol="0"/>
          <a:lstStyle/>
          <a:p/>
        </p:txBody>
      </p:sp>
      <p:sp>
        <p:nvSpPr>
          <p:cNvPr id="261" name="object 261"/>
          <p:cNvSpPr/>
          <p:nvPr/>
        </p:nvSpPr>
        <p:spPr>
          <a:xfrm>
            <a:off x="6934200" y="6097219"/>
            <a:ext cx="98425" cy="85090"/>
          </a:xfrm>
          <a:custGeom>
            <a:avLst/>
            <a:gdLst/>
            <a:ahLst/>
            <a:cxnLst/>
            <a:rect l="l" t="t" r="r" b="b"/>
            <a:pathLst>
              <a:path w="98425" h="85089">
                <a:moveTo>
                  <a:pt x="98171" y="10096"/>
                </a:moveTo>
                <a:lnTo>
                  <a:pt x="0" y="0"/>
                </a:lnTo>
                <a:lnTo>
                  <a:pt x="0" y="83718"/>
                </a:lnTo>
                <a:lnTo>
                  <a:pt x="98171" y="84734"/>
                </a:lnTo>
                <a:lnTo>
                  <a:pt x="98171" y="10096"/>
                </a:lnTo>
                <a:close/>
              </a:path>
            </a:pathLst>
          </a:custGeom>
          <a:ln w="25399">
            <a:solidFill>
              <a:srgbClr val="336699"/>
            </a:solidFill>
          </a:ln>
        </p:spPr>
        <p:txBody>
          <a:bodyPr wrap="square" lIns="0" tIns="0" rIns="0" bIns="0" rtlCol="0"/>
          <a:lstStyle/>
          <a:p/>
        </p:txBody>
      </p:sp>
      <p:sp>
        <p:nvSpPr>
          <p:cNvPr id="262" name="object 262"/>
          <p:cNvSpPr/>
          <p:nvPr/>
        </p:nvSpPr>
        <p:spPr>
          <a:xfrm>
            <a:off x="5395467" y="5425440"/>
            <a:ext cx="176530" cy="163195"/>
          </a:xfrm>
          <a:custGeom>
            <a:avLst/>
            <a:gdLst/>
            <a:ahLst/>
            <a:cxnLst/>
            <a:rect l="l" t="t" r="r" b="b"/>
            <a:pathLst>
              <a:path w="176529" h="163195">
                <a:moveTo>
                  <a:pt x="0" y="66167"/>
                </a:moveTo>
                <a:lnTo>
                  <a:pt x="176149" y="0"/>
                </a:lnTo>
                <a:lnTo>
                  <a:pt x="176149" y="106426"/>
                </a:lnTo>
                <a:lnTo>
                  <a:pt x="0" y="162941"/>
                </a:lnTo>
                <a:lnTo>
                  <a:pt x="0" y="66167"/>
                </a:lnTo>
                <a:close/>
              </a:path>
            </a:pathLst>
          </a:custGeom>
          <a:ln w="25400">
            <a:solidFill>
              <a:srgbClr val="336699"/>
            </a:solidFill>
          </a:ln>
        </p:spPr>
        <p:txBody>
          <a:bodyPr wrap="square" lIns="0" tIns="0" rIns="0" bIns="0" rtlCol="0"/>
          <a:lstStyle/>
          <a:p/>
        </p:txBody>
      </p:sp>
      <p:sp>
        <p:nvSpPr>
          <p:cNvPr id="263" name="object 263"/>
          <p:cNvSpPr/>
          <p:nvPr/>
        </p:nvSpPr>
        <p:spPr>
          <a:xfrm>
            <a:off x="5395467" y="5555107"/>
            <a:ext cx="176530" cy="152400"/>
          </a:xfrm>
          <a:custGeom>
            <a:avLst/>
            <a:gdLst/>
            <a:ahLst/>
            <a:cxnLst/>
            <a:rect l="l" t="t" r="r" b="b"/>
            <a:pathLst>
              <a:path w="176529" h="152400">
                <a:moveTo>
                  <a:pt x="176149" y="0"/>
                </a:moveTo>
                <a:lnTo>
                  <a:pt x="0" y="54444"/>
                </a:lnTo>
                <a:lnTo>
                  <a:pt x="0" y="151777"/>
                </a:lnTo>
                <a:lnTo>
                  <a:pt x="176149" y="105892"/>
                </a:lnTo>
                <a:lnTo>
                  <a:pt x="176149" y="0"/>
                </a:lnTo>
                <a:close/>
              </a:path>
            </a:pathLst>
          </a:custGeom>
          <a:solidFill>
            <a:srgbClr val="FFFFFF"/>
          </a:solidFill>
        </p:spPr>
        <p:txBody>
          <a:bodyPr wrap="square" lIns="0" tIns="0" rIns="0" bIns="0" rtlCol="0"/>
          <a:lstStyle/>
          <a:p/>
        </p:txBody>
      </p:sp>
      <p:sp>
        <p:nvSpPr>
          <p:cNvPr id="264" name="object 264"/>
          <p:cNvSpPr/>
          <p:nvPr/>
        </p:nvSpPr>
        <p:spPr>
          <a:xfrm>
            <a:off x="5395467" y="5555107"/>
            <a:ext cx="176530" cy="152400"/>
          </a:xfrm>
          <a:custGeom>
            <a:avLst/>
            <a:gdLst/>
            <a:ahLst/>
            <a:cxnLst/>
            <a:rect l="l" t="t" r="r" b="b"/>
            <a:pathLst>
              <a:path w="176529" h="152400">
                <a:moveTo>
                  <a:pt x="0" y="54444"/>
                </a:moveTo>
                <a:lnTo>
                  <a:pt x="176149" y="0"/>
                </a:lnTo>
                <a:lnTo>
                  <a:pt x="176149" y="105892"/>
                </a:lnTo>
                <a:lnTo>
                  <a:pt x="0" y="151777"/>
                </a:lnTo>
                <a:lnTo>
                  <a:pt x="0" y="54444"/>
                </a:lnTo>
                <a:close/>
              </a:path>
            </a:pathLst>
          </a:custGeom>
          <a:ln w="25400">
            <a:solidFill>
              <a:srgbClr val="336699"/>
            </a:solidFill>
          </a:ln>
        </p:spPr>
        <p:txBody>
          <a:bodyPr wrap="square" lIns="0" tIns="0" rIns="0" bIns="0" rtlCol="0"/>
          <a:lstStyle/>
          <a:p/>
        </p:txBody>
      </p:sp>
      <p:sp>
        <p:nvSpPr>
          <p:cNvPr id="265" name="object 265"/>
          <p:cNvSpPr/>
          <p:nvPr/>
        </p:nvSpPr>
        <p:spPr>
          <a:xfrm>
            <a:off x="5395467" y="5684189"/>
            <a:ext cx="176530" cy="140970"/>
          </a:xfrm>
          <a:custGeom>
            <a:avLst/>
            <a:gdLst/>
            <a:ahLst/>
            <a:cxnLst/>
            <a:rect l="l" t="t" r="r" b="b"/>
            <a:pathLst>
              <a:path w="176529" h="140970">
                <a:moveTo>
                  <a:pt x="176149" y="0"/>
                </a:moveTo>
                <a:lnTo>
                  <a:pt x="0" y="43878"/>
                </a:lnTo>
                <a:lnTo>
                  <a:pt x="0" y="140703"/>
                </a:lnTo>
                <a:lnTo>
                  <a:pt x="176149" y="106413"/>
                </a:lnTo>
                <a:lnTo>
                  <a:pt x="176149" y="0"/>
                </a:lnTo>
                <a:close/>
              </a:path>
            </a:pathLst>
          </a:custGeom>
          <a:solidFill>
            <a:srgbClr val="FFFFFF"/>
          </a:solidFill>
        </p:spPr>
        <p:txBody>
          <a:bodyPr wrap="square" lIns="0" tIns="0" rIns="0" bIns="0" rtlCol="0"/>
          <a:lstStyle/>
          <a:p/>
        </p:txBody>
      </p:sp>
      <p:sp>
        <p:nvSpPr>
          <p:cNvPr id="266" name="object 266"/>
          <p:cNvSpPr/>
          <p:nvPr/>
        </p:nvSpPr>
        <p:spPr>
          <a:xfrm>
            <a:off x="5395467" y="5684189"/>
            <a:ext cx="176530" cy="140970"/>
          </a:xfrm>
          <a:custGeom>
            <a:avLst/>
            <a:gdLst/>
            <a:ahLst/>
            <a:cxnLst/>
            <a:rect l="l" t="t" r="r" b="b"/>
            <a:pathLst>
              <a:path w="176529" h="140970">
                <a:moveTo>
                  <a:pt x="0" y="43878"/>
                </a:moveTo>
                <a:lnTo>
                  <a:pt x="176149" y="0"/>
                </a:lnTo>
                <a:lnTo>
                  <a:pt x="176149" y="106413"/>
                </a:lnTo>
                <a:lnTo>
                  <a:pt x="0" y="140703"/>
                </a:lnTo>
                <a:lnTo>
                  <a:pt x="0" y="43878"/>
                </a:lnTo>
                <a:close/>
              </a:path>
            </a:pathLst>
          </a:custGeom>
          <a:ln w="25400">
            <a:solidFill>
              <a:srgbClr val="336699"/>
            </a:solidFill>
          </a:ln>
        </p:spPr>
        <p:txBody>
          <a:bodyPr wrap="square" lIns="0" tIns="0" rIns="0" bIns="0" rtlCol="0"/>
          <a:lstStyle/>
          <a:p/>
        </p:txBody>
      </p:sp>
      <p:sp>
        <p:nvSpPr>
          <p:cNvPr id="267" name="object 267"/>
          <p:cNvSpPr/>
          <p:nvPr/>
        </p:nvSpPr>
        <p:spPr>
          <a:xfrm>
            <a:off x="5395467" y="5813805"/>
            <a:ext cx="176530" cy="129539"/>
          </a:xfrm>
          <a:custGeom>
            <a:avLst/>
            <a:gdLst/>
            <a:ahLst/>
            <a:cxnLst/>
            <a:rect l="l" t="t" r="r" b="b"/>
            <a:pathLst>
              <a:path w="176529" h="129539">
                <a:moveTo>
                  <a:pt x="176149" y="0"/>
                </a:moveTo>
                <a:lnTo>
                  <a:pt x="0" y="32270"/>
                </a:lnTo>
                <a:lnTo>
                  <a:pt x="0" y="129095"/>
                </a:lnTo>
                <a:lnTo>
                  <a:pt x="176149" y="105905"/>
                </a:lnTo>
                <a:lnTo>
                  <a:pt x="176149" y="0"/>
                </a:lnTo>
                <a:close/>
              </a:path>
            </a:pathLst>
          </a:custGeom>
          <a:solidFill>
            <a:srgbClr val="FFFFFF"/>
          </a:solidFill>
        </p:spPr>
        <p:txBody>
          <a:bodyPr wrap="square" lIns="0" tIns="0" rIns="0" bIns="0" rtlCol="0"/>
          <a:lstStyle/>
          <a:p/>
        </p:txBody>
      </p:sp>
      <p:sp>
        <p:nvSpPr>
          <p:cNvPr id="268" name="object 268"/>
          <p:cNvSpPr/>
          <p:nvPr/>
        </p:nvSpPr>
        <p:spPr>
          <a:xfrm>
            <a:off x="5395467" y="5813805"/>
            <a:ext cx="176530" cy="129539"/>
          </a:xfrm>
          <a:custGeom>
            <a:avLst/>
            <a:gdLst/>
            <a:ahLst/>
            <a:cxnLst/>
            <a:rect l="l" t="t" r="r" b="b"/>
            <a:pathLst>
              <a:path w="176529" h="129539">
                <a:moveTo>
                  <a:pt x="0" y="32270"/>
                </a:moveTo>
                <a:lnTo>
                  <a:pt x="176149" y="0"/>
                </a:lnTo>
                <a:lnTo>
                  <a:pt x="176149" y="105905"/>
                </a:lnTo>
                <a:lnTo>
                  <a:pt x="0" y="129095"/>
                </a:lnTo>
                <a:lnTo>
                  <a:pt x="0" y="32270"/>
                </a:lnTo>
                <a:close/>
              </a:path>
            </a:pathLst>
          </a:custGeom>
          <a:ln w="25400">
            <a:solidFill>
              <a:srgbClr val="336699"/>
            </a:solidFill>
          </a:ln>
        </p:spPr>
        <p:txBody>
          <a:bodyPr wrap="square" lIns="0" tIns="0" rIns="0" bIns="0" rtlCol="0"/>
          <a:lstStyle/>
          <a:p/>
        </p:txBody>
      </p:sp>
      <p:sp>
        <p:nvSpPr>
          <p:cNvPr id="269" name="object 269"/>
          <p:cNvSpPr/>
          <p:nvPr/>
        </p:nvSpPr>
        <p:spPr>
          <a:xfrm>
            <a:off x="5395467" y="5942901"/>
            <a:ext cx="176530" cy="118745"/>
          </a:xfrm>
          <a:custGeom>
            <a:avLst/>
            <a:gdLst/>
            <a:ahLst/>
            <a:cxnLst/>
            <a:rect l="l" t="t" r="r" b="b"/>
            <a:pathLst>
              <a:path w="176529" h="118745">
                <a:moveTo>
                  <a:pt x="176149" y="0"/>
                </a:moveTo>
                <a:lnTo>
                  <a:pt x="0" y="21183"/>
                </a:lnTo>
                <a:lnTo>
                  <a:pt x="0" y="118516"/>
                </a:lnTo>
                <a:lnTo>
                  <a:pt x="176149" y="105905"/>
                </a:lnTo>
                <a:lnTo>
                  <a:pt x="176149" y="0"/>
                </a:lnTo>
                <a:close/>
              </a:path>
            </a:pathLst>
          </a:custGeom>
          <a:solidFill>
            <a:srgbClr val="FFFFFF"/>
          </a:solidFill>
        </p:spPr>
        <p:txBody>
          <a:bodyPr wrap="square" lIns="0" tIns="0" rIns="0" bIns="0" rtlCol="0"/>
          <a:lstStyle/>
          <a:p/>
        </p:txBody>
      </p:sp>
      <p:sp>
        <p:nvSpPr>
          <p:cNvPr id="270" name="object 270"/>
          <p:cNvSpPr/>
          <p:nvPr/>
        </p:nvSpPr>
        <p:spPr>
          <a:xfrm>
            <a:off x="5395467" y="5942901"/>
            <a:ext cx="176530" cy="118745"/>
          </a:xfrm>
          <a:custGeom>
            <a:avLst/>
            <a:gdLst/>
            <a:ahLst/>
            <a:cxnLst/>
            <a:rect l="l" t="t" r="r" b="b"/>
            <a:pathLst>
              <a:path w="176529" h="118745">
                <a:moveTo>
                  <a:pt x="0" y="21183"/>
                </a:moveTo>
                <a:lnTo>
                  <a:pt x="176149" y="0"/>
                </a:lnTo>
                <a:lnTo>
                  <a:pt x="176149" y="105905"/>
                </a:lnTo>
                <a:lnTo>
                  <a:pt x="0" y="118516"/>
                </a:lnTo>
                <a:lnTo>
                  <a:pt x="0" y="21183"/>
                </a:lnTo>
                <a:close/>
              </a:path>
            </a:pathLst>
          </a:custGeom>
          <a:ln w="25400">
            <a:solidFill>
              <a:srgbClr val="336699"/>
            </a:solidFill>
          </a:ln>
        </p:spPr>
        <p:txBody>
          <a:bodyPr wrap="square" lIns="0" tIns="0" rIns="0" bIns="0" rtlCol="0"/>
          <a:lstStyle/>
          <a:p/>
        </p:txBody>
      </p:sp>
      <p:sp>
        <p:nvSpPr>
          <p:cNvPr id="271" name="object 271"/>
          <p:cNvSpPr/>
          <p:nvPr/>
        </p:nvSpPr>
        <p:spPr>
          <a:xfrm>
            <a:off x="5395467" y="6072517"/>
            <a:ext cx="176530" cy="107314"/>
          </a:xfrm>
          <a:custGeom>
            <a:avLst/>
            <a:gdLst/>
            <a:ahLst/>
            <a:cxnLst/>
            <a:rect l="l" t="t" r="r" b="b"/>
            <a:pathLst>
              <a:path w="176529" h="107314">
                <a:moveTo>
                  <a:pt x="0" y="9575"/>
                </a:moveTo>
                <a:lnTo>
                  <a:pt x="176149" y="0"/>
                </a:lnTo>
                <a:lnTo>
                  <a:pt x="176149" y="105905"/>
                </a:lnTo>
                <a:lnTo>
                  <a:pt x="0" y="106908"/>
                </a:lnTo>
                <a:lnTo>
                  <a:pt x="0" y="9575"/>
                </a:lnTo>
                <a:close/>
              </a:path>
            </a:pathLst>
          </a:custGeom>
          <a:ln w="25400">
            <a:solidFill>
              <a:srgbClr val="336699"/>
            </a:solidFill>
          </a:ln>
        </p:spPr>
        <p:txBody>
          <a:bodyPr wrap="square" lIns="0" tIns="0" rIns="0" bIns="0" rtlCol="0"/>
          <a:lstStyle/>
          <a:p/>
        </p:txBody>
      </p:sp>
      <p:sp>
        <p:nvSpPr>
          <p:cNvPr id="272" name="object 272"/>
          <p:cNvSpPr/>
          <p:nvPr/>
        </p:nvSpPr>
        <p:spPr>
          <a:xfrm>
            <a:off x="5215763" y="5507735"/>
            <a:ext cx="137160" cy="151130"/>
          </a:xfrm>
          <a:custGeom>
            <a:avLst/>
            <a:gdLst/>
            <a:ahLst/>
            <a:cxnLst/>
            <a:rect l="l" t="t" r="r" b="b"/>
            <a:pathLst>
              <a:path w="137160" h="151129">
                <a:moveTo>
                  <a:pt x="137160" y="0"/>
                </a:moveTo>
                <a:lnTo>
                  <a:pt x="0" y="65531"/>
                </a:lnTo>
                <a:lnTo>
                  <a:pt x="0" y="150736"/>
                </a:lnTo>
                <a:lnTo>
                  <a:pt x="137160" y="94754"/>
                </a:lnTo>
                <a:lnTo>
                  <a:pt x="137160" y="0"/>
                </a:lnTo>
                <a:close/>
              </a:path>
            </a:pathLst>
          </a:custGeom>
          <a:solidFill>
            <a:srgbClr val="FFFFFF"/>
          </a:solidFill>
        </p:spPr>
        <p:txBody>
          <a:bodyPr wrap="square" lIns="0" tIns="0" rIns="0" bIns="0" rtlCol="0"/>
          <a:lstStyle/>
          <a:p/>
        </p:txBody>
      </p:sp>
      <p:sp>
        <p:nvSpPr>
          <p:cNvPr id="273" name="object 273"/>
          <p:cNvSpPr/>
          <p:nvPr/>
        </p:nvSpPr>
        <p:spPr>
          <a:xfrm>
            <a:off x="5215763" y="5507735"/>
            <a:ext cx="137160" cy="151130"/>
          </a:xfrm>
          <a:custGeom>
            <a:avLst/>
            <a:gdLst/>
            <a:ahLst/>
            <a:cxnLst/>
            <a:rect l="l" t="t" r="r" b="b"/>
            <a:pathLst>
              <a:path w="137160" h="151129">
                <a:moveTo>
                  <a:pt x="0" y="65531"/>
                </a:moveTo>
                <a:lnTo>
                  <a:pt x="137160" y="0"/>
                </a:lnTo>
                <a:lnTo>
                  <a:pt x="137160" y="94754"/>
                </a:lnTo>
                <a:lnTo>
                  <a:pt x="0" y="150736"/>
                </a:lnTo>
                <a:lnTo>
                  <a:pt x="0" y="65531"/>
                </a:lnTo>
                <a:close/>
              </a:path>
            </a:pathLst>
          </a:custGeom>
          <a:ln w="25400">
            <a:solidFill>
              <a:srgbClr val="336699"/>
            </a:solidFill>
          </a:ln>
        </p:spPr>
        <p:txBody>
          <a:bodyPr wrap="square" lIns="0" tIns="0" rIns="0" bIns="0" rtlCol="0"/>
          <a:lstStyle/>
          <a:p/>
        </p:txBody>
      </p:sp>
      <p:sp>
        <p:nvSpPr>
          <p:cNvPr id="274" name="object 274"/>
          <p:cNvSpPr/>
          <p:nvPr/>
        </p:nvSpPr>
        <p:spPr>
          <a:xfrm>
            <a:off x="5215763" y="5623166"/>
            <a:ext cx="137160" cy="139700"/>
          </a:xfrm>
          <a:custGeom>
            <a:avLst/>
            <a:gdLst/>
            <a:ahLst/>
            <a:cxnLst/>
            <a:rect l="l" t="t" r="r" b="b"/>
            <a:pathLst>
              <a:path w="137160" h="139700">
                <a:moveTo>
                  <a:pt x="137160" y="0"/>
                </a:moveTo>
                <a:lnTo>
                  <a:pt x="0" y="54470"/>
                </a:lnTo>
                <a:lnTo>
                  <a:pt x="0" y="139700"/>
                </a:lnTo>
                <a:lnTo>
                  <a:pt x="137160" y="94818"/>
                </a:lnTo>
                <a:lnTo>
                  <a:pt x="137160" y="0"/>
                </a:lnTo>
                <a:close/>
              </a:path>
            </a:pathLst>
          </a:custGeom>
          <a:solidFill>
            <a:srgbClr val="FFFFFF"/>
          </a:solidFill>
        </p:spPr>
        <p:txBody>
          <a:bodyPr wrap="square" lIns="0" tIns="0" rIns="0" bIns="0" rtlCol="0"/>
          <a:lstStyle/>
          <a:p/>
        </p:txBody>
      </p:sp>
      <p:sp>
        <p:nvSpPr>
          <p:cNvPr id="275" name="object 275"/>
          <p:cNvSpPr/>
          <p:nvPr/>
        </p:nvSpPr>
        <p:spPr>
          <a:xfrm>
            <a:off x="5215763" y="5623166"/>
            <a:ext cx="137160" cy="139700"/>
          </a:xfrm>
          <a:custGeom>
            <a:avLst/>
            <a:gdLst/>
            <a:ahLst/>
            <a:cxnLst/>
            <a:rect l="l" t="t" r="r" b="b"/>
            <a:pathLst>
              <a:path w="137160" h="139700">
                <a:moveTo>
                  <a:pt x="0" y="54470"/>
                </a:moveTo>
                <a:lnTo>
                  <a:pt x="137160" y="0"/>
                </a:lnTo>
                <a:lnTo>
                  <a:pt x="137160" y="94818"/>
                </a:lnTo>
                <a:lnTo>
                  <a:pt x="0" y="139700"/>
                </a:lnTo>
                <a:lnTo>
                  <a:pt x="0" y="54470"/>
                </a:lnTo>
                <a:close/>
              </a:path>
            </a:pathLst>
          </a:custGeom>
          <a:ln w="25400">
            <a:solidFill>
              <a:srgbClr val="336699"/>
            </a:solidFill>
          </a:ln>
        </p:spPr>
        <p:txBody>
          <a:bodyPr wrap="square" lIns="0" tIns="0" rIns="0" bIns="0" rtlCol="0"/>
          <a:lstStyle/>
          <a:p/>
        </p:txBody>
      </p:sp>
      <p:sp>
        <p:nvSpPr>
          <p:cNvPr id="276" name="object 276"/>
          <p:cNvSpPr/>
          <p:nvPr/>
        </p:nvSpPr>
        <p:spPr>
          <a:xfrm>
            <a:off x="5215763" y="5738660"/>
            <a:ext cx="137160" cy="129539"/>
          </a:xfrm>
          <a:custGeom>
            <a:avLst/>
            <a:gdLst/>
            <a:ahLst/>
            <a:cxnLst/>
            <a:rect l="l" t="t" r="r" b="b"/>
            <a:pathLst>
              <a:path w="137160" h="129539">
                <a:moveTo>
                  <a:pt x="137160" y="0"/>
                </a:moveTo>
                <a:lnTo>
                  <a:pt x="0" y="42862"/>
                </a:lnTo>
                <a:lnTo>
                  <a:pt x="0" y="129108"/>
                </a:lnTo>
                <a:lnTo>
                  <a:pt x="137160" y="94805"/>
                </a:lnTo>
                <a:lnTo>
                  <a:pt x="137160" y="0"/>
                </a:lnTo>
                <a:close/>
              </a:path>
            </a:pathLst>
          </a:custGeom>
          <a:solidFill>
            <a:srgbClr val="FFFFFF"/>
          </a:solidFill>
        </p:spPr>
        <p:txBody>
          <a:bodyPr wrap="square" lIns="0" tIns="0" rIns="0" bIns="0" rtlCol="0"/>
          <a:lstStyle/>
          <a:p/>
        </p:txBody>
      </p:sp>
      <p:sp>
        <p:nvSpPr>
          <p:cNvPr id="277" name="object 277"/>
          <p:cNvSpPr/>
          <p:nvPr/>
        </p:nvSpPr>
        <p:spPr>
          <a:xfrm>
            <a:off x="5215763" y="5738660"/>
            <a:ext cx="137160" cy="129539"/>
          </a:xfrm>
          <a:custGeom>
            <a:avLst/>
            <a:gdLst/>
            <a:ahLst/>
            <a:cxnLst/>
            <a:rect l="l" t="t" r="r" b="b"/>
            <a:pathLst>
              <a:path w="137160" h="129539">
                <a:moveTo>
                  <a:pt x="0" y="42862"/>
                </a:moveTo>
                <a:lnTo>
                  <a:pt x="137160" y="0"/>
                </a:lnTo>
                <a:lnTo>
                  <a:pt x="137160" y="94805"/>
                </a:lnTo>
                <a:lnTo>
                  <a:pt x="0" y="129108"/>
                </a:lnTo>
                <a:lnTo>
                  <a:pt x="0" y="42862"/>
                </a:lnTo>
                <a:close/>
              </a:path>
            </a:pathLst>
          </a:custGeom>
          <a:ln w="25400">
            <a:solidFill>
              <a:srgbClr val="336699"/>
            </a:solidFill>
          </a:ln>
        </p:spPr>
        <p:txBody>
          <a:bodyPr wrap="square" lIns="0" tIns="0" rIns="0" bIns="0" rtlCol="0"/>
          <a:lstStyle/>
          <a:p/>
        </p:txBody>
      </p:sp>
      <p:sp>
        <p:nvSpPr>
          <p:cNvPr id="278" name="object 278"/>
          <p:cNvSpPr/>
          <p:nvPr/>
        </p:nvSpPr>
        <p:spPr>
          <a:xfrm>
            <a:off x="5215763" y="5853645"/>
            <a:ext cx="137160" cy="118110"/>
          </a:xfrm>
          <a:custGeom>
            <a:avLst/>
            <a:gdLst/>
            <a:ahLst/>
            <a:cxnLst/>
            <a:rect l="l" t="t" r="r" b="b"/>
            <a:pathLst>
              <a:path w="137160" h="118110">
                <a:moveTo>
                  <a:pt x="137160" y="0"/>
                </a:moveTo>
                <a:lnTo>
                  <a:pt x="0" y="32270"/>
                </a:lnTo>
                <a:lnTo>
                  <a:pt x="0" y="118008"/>
                </a:lnTo>
                <a:lnTo>
                  <a:pt x="137160" y="94805"/>
                </a:lnTo>
                <a:lnTo>
                  <a:pt x="137160" y="0"/>
                </a:lnTo>
                <a:close/>
              </a:path>
            </a:pathLst>
          </a:custGeom>
          <a:solidFill>
            <a:srgbClr val="FFFFFF"/>
          </a:solidFill>
        </p:spPr>
        <p:txBody>
          <a:bodyPr wrap="square" lIns="0" tIns="0" rIns="0" bIns="0" rtlCol="0"/>
          <a:lstStyle/>
          <a:p/>
        </p:txBody>
      </p:sp>
      <p:sp>
        <p:nvSpPr>
          <p:cNvPr id="279" name="object 279"/>
          <p:cNvSpPr/>
          <p:nvPr/>
        </p:nvSpPr>
        <p:spPr>
          <a:xfrm>
            <a:off x="5215763" y="5853645"/>
            <a:ext cx="137160" cy="118110"/>
          </a:xfrm>
          <a:custGeom>
            <a:avLst/>
            <a:gdLst/>
            <a:ahLst/>
            <a:cxnLst/>
            <a:rect l="l" t="t" r="r" b="b"/>
            <a:pathLst>
              <a:path w="137160" h="118110">
                <a:moveTo>
                  <a:pt x="0" y="32270"/>
                </a:moveTo>
                <a:lnTo>
                  <a:pt x="137160" y="0"/>
                </a:lnTo>
                <a:lnTo>
                  <a:pt x="137160" y="94805"/>
                </a:lnTo>
                <a:lnTo>
                  <a:pt x="0" y="118008"/>
                </a:lnTo>
                <a:lnTo>
                  <a:pt x="0" y="32270"/>
                </a:lnTo>
                <a:close/>
              </a:path>
            </a:pathLst>
          </a:custGeom>
          <a:ln w="25400">
            <a:solidFill>
              <a:srgbClr val="336699"/>
            </a:solidFill>
          </a:ln>
        </p:spPr>
        <p:txBody>
          <a:bodyPr wrap="square" lIns="0" tIns="0" rIns="0" bIns="0" rtlCol="0"/>
          <a:lstStyle/>
          <a:p/>
        </p:txBody>
      </p:sp>
      <p:sp>
        <p:nvSpPr>
          <p:cNvPr id="280" name="object 280"/>
          <p:cNvSpPr/>
          <p:nvPr/>
        </p:nvSpPr>
        <p:spPr>
          <a:xfrm>
            <a:off x="5215763" y="5969127"/>
            <a:ext cx="137160" cy="107314"/>
          </a:xfrm>
          <a:custGeom>
            <a:avLst/>
            <a:gdLst/>
            <a:ahLst/>
            <a:cxnLst/>
            <a:rect l="l" t="t" r="r" b="b"/>
            <a:pathLst>
              <a:path w="137160" h="107314">
                <a:moveTo>
                  <a:pt x="137160" y="0"/>
                </a:moveTo>
                <a:lnTo>
                  <a:pt x="0" y="21691"/>
                </a:lnTo>
                <a:lnTo>
                  <a:pt x="0" y="106921"/>
                </a:lnTo>
                <a:lnTo>
                  <a:pt x="137160" y="94818"/>
                </a:lnTo>
                <a:lnTo>
                  <a:pt x="137160" y="0"/>
                </a:lnTo>
                <a:close/>
              </a:path>
            </a:pathLst>
          </a:custGeom>
          <a:solidFill>
            <a:srgbClr val="FFFFFF"/>
          </a:solidFill>
        </p:spPr>
        <p:txBody>
          <a:bodyPr wrap="square" lIns="0" tIns="0" rIns="0" bIns="0" rtlCol="0"/>
          <a:lstStyle/>
          <a:p/>
        </p:txBody>
      </p:sp>
      <p:sp>
        <p:nvSpPr>
          <p:cNvPr id="281" name="object 281"/>
          <p:cNvSpPr/>
          <p:nvPr/>
        </p:nvSpPr>
        <p:spPr>
          <a:xfrm>
            <a:off x="5215763" y="5969127"/>
            <a:ext cx="137160" cy="107314"/>
          </a:xfrm>
          <a:custGeom>
            <a:avLst/>
            <a:gdLst/>
            <a:ahLst/>
            <a:cxnLst/>
            <a:rect l="l" t="t" r="r" b="b"/>
            <a:pathLst>
              <a:path w="137160" h="107314">
                <a:moveTo>
                  <a:pt x="0" y="21691"/>
                </a:moveTo>
                <a:lnTo>
                  <a:pt x="137160" y="0"/>
                </a:lnTo>
                <a:lnTo>
                  <a:pt x="137160" y="94818"/>
                </a:lnTo>
                <a:lnTo>
                  <a:pt x="0" y="106921"/>
                </a:lnTo>
                <a:lnTo>
                  <a:pt x="0" y="21691"/>
                </a:lnTo>
                <a:close/>
              </a:path>
            </a:pathLst>
          </a:custGeom>
          <a:ln w="25400">
            <a:solidFill>
              <a:srgbClr val="336699"/>
            </a:solidFill>
          </a:ln>
        </p:spPr>
        <p:txBody>
          <a:bodyPr wrap="square" lIns="0" tIns="0" rIns="0" bIns="0" rtlCol="0"/>
          <a:lstStyle/>
          <a:p/>
        </p:txBody>
      </p:sp>
      <p:sp>
        <p:nvSpPr>
          <p:cNvPr id="282" name="object 282"/>
          <p:cNvSpPr/>
          <p:nvPr/>
        </p:nvSpPr>
        <p:spPr>
          <a:xfrm>
            <a:off x="5215763" y="6084620"/>
            <a:ext cx="137160" cy="95885"/>
          </a:xfrm>
          <a:custGeom>
            <a:avLst/>
            <a:gdLst/>
            <a:ahLst/>
            <a:cxnLst/>
            <a:rect l="l" t="t" r="r" b="b"/>
            <a:pathLst>
              <a:path w="137160" h="95885">
                <a:moveTo>
                  <a:pt x="0" y="10591"/>
                </a:moveTo>
                <a:lnTo>
                  <a:pt x="137160" y="0"/>
                </a:lnTo>
                <a:lnTo>
                  <a:pt x="137160" y="94805"/>
                </a:lnTo>
                <a:lnTo>
                  <a:pt x="0" y="95821"/>
                </a:lnTo>
                <a:lnTo>
                  <a:pt x="0" y="10591"/>
                </a:lnTo>
                <a:close/>
              </a:path>
            </a:pathLst>
          </a:custGeom>
          <a:ln w="25400">
            <a:solidFill>
              <a:srgbClr val="336699"/>
            </a:solidFill>
          </a:ln>
        </p:spPr>
        <p:txBody>
          <a:bodyPr wrap="square" lIns="0" tIns="0" rIns="0" bIns="0" rtlCol="0"/>
          <a:lstStyle/>
          <a:p/>
        </p:txBody>
      </p:sp>
      <p:sp>
        <p:nvSpPr>
          <p:cNvPr id="283" name="object 283"/>
          <p:cNvSpPr/>
          <p:nvPr/>
        </p:nvSpPr>
        <p:spPr>
          <a:xfrm>
            <a:off x="5083428" y="5589384"/>
            <a:ext cx="98425" cy="140335"/>
          </a:xfrm>
          <a:custGeom>
            <a:avLst/>
            <a:gdLst/>
            <a:ahLst/>
            <a:cxnLst/>
            <a:rect l="l" t="t" r="r" b="b"/>
            <a:pathLst>
              <a:path w="98425" h="140335">
                <a:moveTo>
                  <a:pt x="98171" y="0"/>
                </a:moveTo>
                <a:lnTo>
                  <a:pt x="0" y="65557"/>
                </a:lnTo>
                <a:lnTo>
                  <a:pt x="0" y="140195"/>
                </a:lnTo>
                <a:lnTo>
                  <a:pt x="98171" y="83210"/>
                </a:lnTo>
                <a:lnTo>
                  <a:pt x="98171" y="0"/>
                </a:lnTo>
                <a:close/>
              </a:path>
            </a:pathLst>
          </a:custGeom>
          <a:solidFill>
            <a:srgbClr val="FFFFFF"/>
          </a:solidFill>
        </p:spPr>
        <p:txBody>
          <a:bodyPr wrap="square" lIns="0" tIns="0" rIns="0" bIns="0" rtlCol="0"/>
          <a:lstStyle/>
          <a:p/>
        </p:txBody>
      </p:sp>
      <p:sp>
        <p:nvSpPr>
          <p:cNvPr id="284" name="object 284"/>
          <p:cNvSpPr/>
          <p:nvPr/>
        </p:nvSpPr>
        <p:spPr>
          <a:xfrm>
            <a:off x="5083428" y="5589384"/>
            <a:ext cx="98425" cy="140335"/>
          </a:xfrm>
          <a:custGeom>
            <a:avLst/>
            <a:gdLst/>
            <a:ahLst/>
            <a:cxnLst/>
            <a:rect l="l" t="t" r="r" b="b"/>
            <a:pathLst>
              <a:path w="98425" h="140335">
                <a:moveTo>
                  <a:pt x="0" y="65557"/>
                </a:moveTo>
                <a:lnTo>
                  <a:pt x="98171" y="0"/>
                </a:lnTo>
                <a:lnTo>
                  <a:pt x="98171" y="83210"/>
                </a:lnTo>
                <a:lnTo>
                  <a:pt x="0" y="140195"/>
                </a:lnTo>
                <a:lnTo>
                  <a:pt x="0" y="65557"/>
                </a:lnTo>
                <a:close/>
              </a:path>
            </a:pathLst>
          </a:custGeom>
          <a:ln w="25400">
            <a:solidFill>
              <a:srgbClr val="336699"/>
            </a:solidFill>
          </a:ln>
        </p:spPr>
        <p:txBody>
          <a:bodyPr wrap="square" lIns="0" tIns="0" rIns="0" bIns="0" rtlCol="0"/>
          <a:lstStyle/>
          <a:p/>
        </p:txBody>
      </p:sp>
      <p:sp>
        <p:nvSpPr>
          <p:cNvPr id="285" name="object 285"/>
          <p:cNvSpPr/>
          <p:nvPr/>
        </p:nvSpPr>
        <p:spPr>
          <a:xfrm>
            <a:off x="5083428" y="5691251"/>
            <a:ext cx="98425" cy="128905"/>
          </a:xfrm>
          <a:custGeom>
            <a:avLst/>
            <a:gdLst/>
            <a:ahLst/>
            <a:cxnLst/>
            <a:rect l="l" t="t" r="r" b="b"/>
            <a:pathLst>
              <a:path w="98425" h="128904">
                <a:moveTo>
                  <a:pt x="98171" y="0"/>
                </a:moveTo>
                <a:lnTo>
                  <a:pt x="0" y="54470"/>
                </a:lnTo>
                <a:lnTo>
                  <a:pt x="0" y="128600"/>
                </a:lnTo>
                <a:lnTo>
                  <a:pt x="98171" y="83210"/>
                </a:lnTo>
                <a:lnTo>
                  <a:pt x="98171" y="0"/>
                </a:lnTo>
                <a:close/>
              </a:path>
            </a:pathLst>
          </a:custGeom>
          <a:solidFill>
            <a:srgbClr val="FFFFFF"/>
          </a:solidFill>
        </p:spPr>
        <p:txBody>
          <a:bodyPr wrap="square" lIns="0" tIns="0" rIns="0" bIns="0" rtlCol="0"/>
          <a:lstStyle/>
          <a:p/>
        </p:txBody>
      </p:sp>
      <p:sp>
        <p:nvSpPr>
          <p:cNvPr id="286" name="object 286"/>
          <p:cNvSpPr/>
          <p:nvPr/>
        </p:nvSpPr>
        <p:spPr>
          <a:xfrm>
            <a:off x="5083428" y="5691251"/>
            <a:ext cx="98425" cy="128905"/>
          </a:xfrm>
          <a:custGeom>
            <a:avLst/>
            <a:gdLst/>
            <a:ahLst/>
            <a:cxnLst/>
            <a:rect l="l" t="t" r="r" b="b"/>
            <a:pathLst>
              <a:path w="98425" h="128904">
                <a:moveTo>
                  <a:pt x="0" y="54470"/>
                </a:moveTo>
                <a:lnTo>
                  <a:pt x="98171" y="0"/>
                </a:lnTo>
                <a:lnTo>
                  <a:pt x="98171" y="83210"/>
                </a:lnTo>
                <a:lnTo>
                  <a:pt x="0" y="128600"/>
                </a:lnTo>
                <a:lnTo>
                  <a:pt x="0" y="54470"/>
                </a:lnTo>
                <a:close/>
              </a:path>
            </a:pathLst>
          </a:custGeom>
          <a:ln w="25400">
            <a:solidFill>
              <a:srgbClr val="336699"/>
            </a:solidFill>
          </a:ln>
        </p:spPr>
        <p:txBody>
          <a:bodyPr wrap="square" lIns="0" tIns="0" rIns="0" bIns="0" rtlCol="0"/>
          <a:lstStyle/>
          <a:p/>
        </p:txBody>
      </p:sp>
      <p:sp>
        <p:nvSpPr>
          <p:cNvPr id="287" name="object 287"/>
          <p:cNvSpPr/>
          <p:nvPr/>
        </p:nvSpPr>
        <p:spPr>
          <a:xfrm>
            <a:off x="5083428" y="5792622"/>
            <a:ext cx="98425" cy="118110"/>
          </a:xfrm>
          <a:custGeom>
            <a:avLst/>
            <a:gdLst/>
            <a:ahLst/>
            <a:cxnLst/>
            <a:rect l="l" t="t" r="r" b="b"/>
            <a:pathLst>
              <a:path w="98425" h="118110">
                <a:moveTo>
                  <a:pt x="98171" y="0"/>
                </a:moveTo>
                <a:lnTo>
                  <a:pt x="0" y="43370"/>
                </a:lnTo>
                <a:lnTo>
                  <a:pt x="0" y="117500"/>
                </a:lnTo>
                <a:lnTo>
                  <a:pt x="98171" y="83210"/>
                </a:lnTo>
                <a:lnTo>
                  <a:pt x="98171" y="0"/>
                </a:lnTo>
                <a:close/>
              </a:path>
            </a:pathLst>
          </a:custGeom>
          <a:solidFill>
            <a:srgbClr val="FFFFFF"/>
          </a:solidFill>
        </p:spPr>
        <p:txBody>
          <a:bodyPr wrap="square" lIns="0" tIns="0" rIns="0" bIns="0" rtlCol="0"/>
          <a:lstStyle/>
          <a:p/>
        </p:txBody>
      </p:sp>
      <p:sp>
        <p:nvSpPr>
          <p:cNvPr id="288" name="object 288"/>
          <p:cNvSpPr/>
          <p:nvPr/>
        </p:nvSpPr>
        <p:spPr>
          <a:xfrm>
            <a:off x="5083428" y="5792622"/>
            <a:ext cx="98425" cy="118110"/>
          </a:xfrm>
          <a:custGeom>
            <a:avLst/>
            <a:gdLst/>
            <a:ahLst/>
            <a:cxnLst/>
            <a:rect l="l" t="t" r="r" b="b"/>
            <a:pathLst>
              <a:path w="98425" h="118110">
                <a:moveTo>
                  <a:pt x="0" y="43370"/>
                </a:moveTo>
                <a:lnTo>
                  <a:pt x="98171" y="0"/>
                </a:lnTo>
                <a:lnTo>
                  <a:pt x="98171" y="83210"/>
                </a:lnTo>
                <a:lnTo>
                  <a:pt x="0" y="117500"/>
                </a:lnTo>
                <a:lnTo>
                  <a:pt x="0" y="43370"/>
                </a:lnTo>
                <a:close/>
              </a:path>
            </a:pathLst>
          </a:custGeom>
          <a:ln w="25400">
            <a:solidFill>
              <a:srgbClr val="336699"/>
            </a:solidFill>
          </a:ln>
        </p:spPr>
        <p:txBody>
          <a:bodyPr wrap="square" lIns="0" tIns="0" rIns="0" bIns="0" rtlCol="0"/>
          <a:lstStyle/>
          <a:p/>
        </p:txBody>
      </p:sp>
      <p:sp>
        <p:nvSpPr>
          <p:cNvPr id="289" name="object 289"/>
          <p:cNvSpPr/>
          <p:nvPr/>
        </p:nvSpPr>
        <p:spPr>
          <a:xfrm>
            <a:off x="5083428" y="5893993"/>
            <a:ext cx="98425" cy="107314"/>
          </a:xfrm>
          <a:custGeom>
            <a:avLst/>
            <a:gdLst/>
            <a:ahLst/>
            <a:cxnLst/>
            <a:rect l="l" t="t" r="r" b="b"/>
            <a:pathLst>
              <a:path w="98425" h="107314">
                <a:moveTo>
                  <a:pt x="98171" y="0"/>
                </a:moveTo>
                <a:lnTo>
                  <a:pt x="0" y="32270"/>
                </a:lnTo>
                <a:lnTo>
                  <a:pt x="0" y="106908"/>
                </a:lnTo>
                <a:lnTo>
                  <a:pt x="98171" y="83705"/>
                </a:lnTo>
                <a:lnTo>
                  <a:pt x="98171" y="0"/>
                </a:lnTo>
                <a:close/>
              </a:path>
            </a:pathLst>
          </a:custGeom>
          <a:solidFill>
            <a:srgbClr val="FFFFFF"/>
          </a:solidFill>
        </p:spPr>
        <p:txBody>
          <a:bodyPr wrap="square" lIns="0" tIns="0" rIns="0" bIns="0" rtlCol="0"/>
          <a:lstStyle/>
          <a:p/>
        </p:txBody>
      </p:sp>
      <p:sp>
        <p:nvSpPr>
          <p:cNvPr id="290" name="object 290"/>
          <p:cNvSpPr/>
          <p:nvPr/>
        </p:nvSpPr>
        <p:spPr>
          <a:xfrm>
            <a:off x="5083428" y="5893993"/>
            <a:ext cx="98425" cy="107314"/>
          </a:xfrm>
          <a:custGeom>
            <a:avLst/>
            <a:gdLst/>
            <a:ahLst/>
            <a:cxnLst/>
            <a:rect l="l" t="t" r="r" b="b"/>
            <a:pathLst>
              <a:path w="98425" h="107314">
                <a:moveTo>
                  <a:pt x="0" y="32270"/>
                </a:moveTo>
                <a:lnTo>
                  <a:pt x="98171" y="0"/>
                </a:lnTo>
                <a:lnTo>
                  <a:pt x="98171" y="83705"/>
                </a:lnTo>
                <a:lnTo>
                  <a:pt x="0" y="106908"/>
                </a:lnTo>
                <a:lnTo>
                  <a:pt x="0" y="32270"/>
                </a:lnTo>
                <a:close/>
              </a:path>
            </a:pathLst>
          </a:custGeom>
          <a:ln w="25400">
            <a:solidFill>
              <a:srgbClr val="336699"/>
            </a:solidFill>
          </a:ln>
        </p:spPr>
        <p:txBody>
          <a:bodyPr wrap="square" lIns="0" tIns="0" rIns="0" bIns="0" rtlCol="0"/>
          <a:lstStyle/>
          <a:p/>
        </p:txBody>
      </p:sp>
      <p:sp>
        <p:nvSpPr>
          <p:cNvPr id="291" name="object 291"/>
          <p:cNvSpPr/>
          <p:nvPr/>
        </p:nvSpPr>
        <p:spPr>
          <a:xfrm>
            <a:off x="5083428" y="5995860"/>
            <a:ext cx="98425" cy="95885"/>
          </a:xfrm>
          <a:custGeom>
            <a:avLst/>
            <a:gdLst/>
            <a:ahLst/>
            <a:cxnLst/>
            <a:rect l="l" t="t" r="r" b="b"/>
            <a:pathLst>
              <a:path w="98425" h="95885">
                <a:moveTo>
                  <a:pt x="98171" y="0"/>
                </a:moveTo>
                <a:lnTo>
                  <a:pt x="0" y="21183"/>
                </a:lnTo>
                <a:lnTo>
                  <a:pt x="0" y="95313"/>
                </a:lnTo>
                <a:lnTo>
                  <a:pt x="98171" y="83210"/>
                </a:lnTo>
                <a:lnTo>
                  <a:pt x="98171" y="0"/>
                </a:lnTo>
                <a:close/>
              </a:path>
            </a:pathLst>
          </a:custGeom>
          <a:solidFill>
            <a:srgbClr val="FFFFFF"/>
          </a:solidFill>
        </p:spPr>
        <p:txBody>
          <a:bodyPr wrap="square" lIns="0" tIns="0" rIns="0" bIns="0" rtlCol="0"/>
          <a:lstStyle/>
          <a:p/>
        </p:txBody>
      </p:sp>
      <p:sp>
        <p:nvSpPr>
          <p:cNvPr id="292" name="object 292"/>
          <p:cNvSpPr/>
          <p:nvPr/>
        </p:nvSpPr>
        <p:spPr>
          <a:xfrm>
            <a:off x="5083428" y="5995860"/>
            <a:ext cx="98425" cy="95885"/>
          </a:xfrm>
          <a:custGeom>
            <a:avLst/>
            <a:gdLst/>
            <a:ahLst/>
            <a:cxnLst/>
            <a:rect l="l" t="t" r="r" b="b"/>
            <a:pathLst>
              <a:path w="98425" h="95885">
                <a:moveTo>
                  <a:pt x="0" y="21183"/>
                </a:moveTo>
                <a:lnTo>
                  <a:pt x="98171" y="0"/>
                </a:lnTo>
                <a:lnTo>
                  <a:pt x="98171" y="83210"/>
                </a:lnTo>
                <a:lnTo>
                  <a:pt x="0" y="95313"/>
                </a:lnTo>
                <a:lnTo>
                  <a:pt x="0" y="21183"/>
                </a:lnTo>
                <a:close/>
              </a:path>
            </a:pathLst>
          </a:custGeom>
          <a:ln w="25400">
            <a:solidFill>
              <a:srgbClr val="336699"/>
            </a:solidFill>
          </a:ln>
        </p:spPr>
        <p:txBody>
          <a:bodyPr wrap="square" lIns="0" tIns="0" rIns="0" bIns="0" rtlCol="0"/>
          <a:lstStyle/>
          <a:p/>
        </p:txBody>
      </p:sp>
      <p:sp>
        <p:nvSpPr>
          <p:cNvPr id="293" name="object 293"/>
          <p:cNvSpPr/>
          <p:nvPr/>
        </p:nvSpPr>
        <p:spPr>
          <a:xfrm>
            <a:off x="5083428" y="6097219"/>
            <a:ext cx="98425" cy="85090"/>
          </a:xfrm>
          <a:custGeom>
            <a:avLst/>
            <a:gdLst/>
            <a:ahLst/>
            <a:cxnLst/>
            <a:rect l="l" t="t" r="r" b="b"/>
            <a:pathLst>
              <a:path w="98425" h="85089">
                <a:moveTo>
                  <a:pt x="0" y="10096"/>
                </a:moveTo>
                <a:lnTo>
                  <a:pt x="98171" y="0"/>
                </a:lnTo>
                <a:lnTo>
                  <a:pt x="98171" y="83718"/>
                </a:lnTo>
                <a:lnTo>
                  <a:pt x="0" y="84734"/>
                </a:lnTo>
                <a:lnTo>
                  <a:pt x="0" y="10096"/>
                </a:lnTo>
                <a:close/>
              </a:path>
            </a:pathLst>
          </a:custGeom>
          <a:ln w="25399">
            <a:solidFill>
              <a:srgbClr val="336699"/>
            </a:solidFill>
          </a:ln>
        </p:spPr>
        <p:txBody>
          <a:bodyPr wrap="square" lIns="0" tIns="0" rIns="0" bIns="0" rtlCol="0"/>
          <a:lstStyle/>
          <a:p/>
        </p:txBody>
      </p:sp>
      <p:sp>
        <p:nvSpPr>
          <p:cNvPr id="294" name="object 294"/>
          <p:cNvSpPr/>
          <p:nvPr/>
        </p:nvSpPr>
        <p:spPr>
          <a:xfrm>
            <a:off x="1797304" y="6182146"/>
            <a:ext cx="8521700" cy="34925"/>
          </a:xfrm>
          <a:custGeom>
            <a:avLst/>
            <a:gdLst/>
            <a:ahLst/>
            <a:cxnLst/>
            <a:rect l="l" t="t" r="r" b="b"/>
            <a:pathLst>
              <a:path w="8521700" h="34925">
                <a:moveTo>
                  <a:pt x="-12700" y="17453"/>
                </a:moveTo>
                <a:lnTo>
                  <a:pt x="8533892" y="17453"/>
                </a:lnTo>
              </a:path>
            </a:pathLst>
          </a:custGeom>
          <a:ln w="60307">
            <a:solidFill>
              <a:srgbClr val="336699"/>
            </a:solidFill>
          </a:ln>
        </p:spPr>
        <p:txBody>
          <a:bodyPr wrap="square" lIns="0" tIns="0" rIns="0" bIns="0" rtlCol="0"/>
          <a:lstStyle/>
          <a:p/>
        </p:txBody>
      </p:sp>
      <p:sp>
        <p:nvSpPr>
          <p:cNvPr id="295" name="object 295"/>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296" name="文本框 295"/>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2397251" y="2354579"/>
            <a:ext cx="752856" cy="595884"/>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793492" y="2354579"/>
            <a:ext cx="908304" cy="59588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345179" y="2354579"/>
            <a:ext cx="633984" cy="595884"/>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622547" y="2354579"/>
            <a:ext cx="3395472" cy="595884"/>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661404" y="2354579"/>
            <a:ext cx="632459" cy="595884"/>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6937247" y="2354579"/>
            <a:ext cx="3110483" cy="595884"/>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2397251" y="2674620"/>
            <a:ext cx="2490216" cy="595884"/>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4530852" y="2674620"/>
            <a:ext cx="623315" cy="595884"/>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4797552" y="2674620"/>
            <a:ext cx="435863" cy="595884"/>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2397251" y="2994660"/>
            <a:ext cx="912876" cy="595884"/>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2953511" y="2994660"/>
            <a:ext cx="435863" cy="595884"/>
          </a:xfrm>
          <a:prstGeom prst="rect">
            <a:avLst/>
          </a:prstGeom>
          <a:blipFill>
            <a:blip r:embed="rId9" cstate="print"/>
            <a:stretch>
              <a:fillRect/>
            </a:stretch>
          </a:blipFill>
        </p:spPr>
        <p:txBody>
          <a:bodyPr wrap="square" lIns="0" tIns="0" rIns="0" bIns="0" rtlCol="0"/>
          <a:lstStyle/>
          <a:p/>
        </p:txBody>
      </p:sp>
      <p:sp>
        <p:nvSpPr>
          <p:cNvPr id="15" name="object 15"/>
          <p:cNvSpPr txBox="1"/>
          <p:nvPr/>
        </p:nvSpPr>
        <p:spPr>
          <a:xfrm>
            <a:off x="2557017" y="2423286"/>
            <a:ext cx="7315834" cy="665480"/>
          </a:xfrm>
          <a:prstGeom prst="rect">
            <a:avLst/>
          </a:prstGeom>
        </p:spPr>
        <p:txBody>
          <a:bodyPr vert="horz" wrap="square" lIns="0" tIns="12700" rIns="0" bIns="0" rtlCol="0">
            <a:spAutoFit/>
          </a:bodyPr>
          <a:lstStyle/>
          <a:p>
            <a:pPr marL="12700" marR="5080" indent="396240">
              <a:lnSpc>
                <a:spcPct val="100000"/>
              </a:lnSpc>
              <a:spcBef>
                <a:spcPts val="100"/>
              </a:spcBef>
            </a:pPr>
            <a:r>
              <a:rPr sz="2100" spc="70" dirty="0">
                <a:solidFill>
                  <a:srgbClr val="003366"/>
                </a:solidFill>
                <a:latin typeface="微软雅黑" panose="020B0503020204020204" charset="-122"/>
                <a:cs typeface="微软雅黑" panose="020B0503020204020204" charset="-122"/>
              </a:rPr>
              <a:t>目</a:t>
            </a:r>
            <a:r>
              <a:rPr sz="2100" spc="75" dirty="0">
                <a:solidFill>
                  <a:srgbClr val="003366"/>
                </a:solidFill>
                <a:latin typeface="微软雅黑" panose="020B0503020204020204" charset="-122"/>
                <a:cs typeface="微软雅黑" panose="020B0503020204020204" charset="-122"/>
              </a:rPr>
              <a:t>前</a:t>
            </a:r>
            <a:r>
              <a:rPr sz="2100" spc="80" dirty="0">
                <a:solidFill>
                  <a:srgbClr val="003366"/>
                </a:solidFill>
                <a:latin typeface="微软雅黑" panose="020B0503020204020204" charset="-122"/>
                <a:cs typeface="微软雅黑" panose="020B0503020204020204" charset="-122"/>
              </a:rPr>
              <a:t>，单</a:t>
            </a:r>
            <a:r>
              <a:rPr sz="2100" spc="65" dirty="0">
                <a:solidFill>
                  <a:srgbClr val="003366"/>
                </a:solidFill>
                <a:latin typeface="微软雅黑" panose="020B0503020204020204" charset="-122"/>
                <a:cs typeface="微软雅黑" panose="020B0503020204020204" charset="-122"/>
              </a:rPr>
              <a:t>位资金虽</a:t>
            </a:r>
            <a:r>
              <a:rPr sz="2100" spc="80" dirty="0">
                <a:solidFill>
                  <a:srgbClr val="003366"/>
                </a:solidFill>
                <a:latin typeface="微软雅黑" panose="020B0503020204020204" charset="-122"/>
                <a:cs typeface="微软雅黑" panose="020B0503020204020204" charset="-122"/>
              </a:rPr>
              <a:t>然</a:t>
            </a:r>
            <a:r>
              <a:rPr sz="2100" spc="65" dirty="0">
                <a:solidFill>
                  <a:srgbClr val="003366"/>
                </a:solidFill>
                <a:latin typeface="微软雅黑" panose="020B0503020204020204" charset="-122"/>
                <a:cs typeface="微软雅黑" panose="020B0503020204020204" charset="-122"/>
              </a:rPr>
              <a:t>编入了预</a:t>
            </a:r>
            <a:r>
              <a:rPr sz="2100" spc="110" dirty="0">
                <a:solidFill>
                  <a:srgbClr val="003366"/>
                </a:solidFill>
                <a:latin typeface="微软雅黑" panose="020B0503020204020204" charset="-122"/>
                <a:cs typeface="微软雅黑" panose="020B0503020204020204" charset="-122"/>
              </a:rPr>
              <a:t>算</a:t>
            </a:r>
            <a:r>
              <a:rPr sz="2100" spc="70" dirty="0">
                <a:solidFill>
                  <a:srgbClr val="003366"/>
                </a:solidFill>
                <a:latin typeface="微软雅黑" panose="020B0503020204020204" charset="-122"/>
                <a:cs typeface="微软雅黑" panose="020B0503020204020204" charset="-122"/>
              </a:rPr>
              <a:t>，</a:t>
            </a:r>
            <a:r>
              <a:rPr sz="2100" spc="65" dirty="0">
                <a:solidFill>
                  <a:srgbClr val="003366"/>
                </a:solidFill>
                <a:latin typeface="微软雅黑" panose="020B0503020204020204" charset="-122"/>
                <a:cs typeface="微软雅黑" panose="020B0503020204020204" charset="-122"/>
              </a:rPr>
              <a:t>但是预</a:t>
            </a:r>
            <a:r>
              <a:rPr sz="2100" spc="80" dirty="0">
                <a:solidFill>
                  <a:srgbClr val="003366"/>
                </a:solidFill>
                <a:latin typeface="微软雅黑" panose="020B0503020204020204" charset="-122"/>
                <a:cs typeface="微软雅黑" panose="020B0503020204020204" charset="-122"/>
              </a:rPr>
              <a:t>算</a:t>
            </a:r>
            <a:r>
              <a:rPr sz="2100" spc="65" dirty="0">
                <a:solidFill>
                  <a:srgbClr val="003366"/>
                </a:solidFill>
                <a:latin typeface="微软雅黑" panose="020B0503020204020204" charset="-122"/>
                <a:cs typeface="微软雅黑" panose="020B0503020204020204" charset="-122"/>
              </a:rPr>
              <a:t>执行并未</a:t>
            </a:r>
            <a:r>
              <a:rPr sz="2100" spc="80" dirty="0">
                <a:solidFill>
                  <a:srgbClr val="003366"/>
                </a:solidFill>
                <a:latin typeface="微软雅黑" panose="020B0503020204020204" charset="-122"/>
                <a:cs typeface="微软雅黑" panose="020B0503020204020204" charset="-122"/>
              </a:rPr>
              <a:t>严</a:t>
            </a:r>
            <a:r>
              <a:rPr sz="2100" dirty="0">
                <a:solidFill>
                  <a:srgbClr val="003366"/>
                </a:solidFill>
                <a:latin typeface="微软雅黑" panose="020B0503020204020204" charset="-122"/>
                <a:cs typeface="微软雅黑" panose="020B0503020204020204" charset="-122"/>
              </a:rPr>
              <a:t>格 按照预算进行监管。</a:t>
            </a:r>
            <a:endParaRPr sz="2100">
              <a:latin typeface="微软雅黑" panose="020B0503020204020204" charset="-122"/>
              <a:cs typeface="微软雅黑" panose="020B0503020204020204" charset="-122"/>
            </a:endParaRPr>
          </a:p>
        </p:txBody>
      </p:sp>
      <p:sp>
        <p:nvSpPr>
          <p:cNvPr id="16" name="object 16"/>
          <p:cNvSpPr/>
          <p:nvPr/>
        </p:nvSpPr>
        <p:spPr>
          <a:xfrm>
            <a:off x="1880616" y="1287780"/>
            <a:ext cx="4027931" cy="792479"/>
          </a:xfrm>
          <a:prstGeom prst="rect">
            <a:avLst/>
          </a:prstGeom>
          <a:blipFill>
            <a:blip r:embed="rId11" cstate="print"/>
            <a:stretch>
              <a:fillRect/>
            </a:stretch>
          </a:blipFill>
        </p:spPr>
        <p:txBody>
          <a:bodyPr wrap="square" lIns="0" tIns="0" rIns="0" bIns="0" rtlCol="0"/>
          <a:lstStyle/>
          <a:p/>
        </p:txBody>
      </p:sp>
      <p:sp>
        <p:nvSpPr>
          <p:cNvPr id="17" name="object 17"/>
          <p:cNvSpPr/>
          <p:nvPr/>
        </p:nvSpPr>
        <p:spPr>
          <a:xfrm>
            <a:off x="5436108" y="1287780"/>
            <a:ext cx="650748" cy="792479"/>
          </a:xfrm>
          <a:prstGeom prst="rect">
            <a:avLst/>
          </a:prstGeom>
          <a:blipFill>
            <a:blip r:embed="rId12" cstate="print"/>
            <a:stretch>
              <a:fillRect/>
            </a:stretch>
          </a:blipFill>
        </p:spPr>
        <p:txBody>
          <a:bodyPr wrap="square" lIns="0" tIns="0" rIns="0" bIns="0" rtlCol="0"/>
          <a:lstStyle/>
          <a:p/>
        </p:txBody>
      </p:sp>
      <p:sp>
        <p:nvSpPr>
          <p:cNvPr id="18" name="object 18"/>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19" name="object 19"/>
          <p:cNvSpPr txBox="1"/>
          <p:nvPr/>
        </p:nvSpPr>
        <p:spPr>
          <a:xfrm>
            <a:off x="3093466" y="3666820"/>
            <a:ext cx="63500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80808"/>
                </a:solidFill>
                <a:latin typeface="微软雅黑" panose="020B0503020204020204" charset="-122"/>
                <a:cs typeface="微软雅黑" panose="020B0503020204020204" charset="-122"/>
              </a:rPr>
              <a:t>管理</a:t>
            </a:r>
            <a:endParaRPr sz="2400">
              <a:latin typeface="微软雅黑" panose="020B0503020204020204" charset="-122"/>
              <a:cs typeface="微软雅黑" panose="020B0503020204020204" charset="-122"/>
            </a:endParaRPr>
          </a:p>
        </p:txBody>
      </p:sp>
      <p:sp>
        <p:nvSpPr>
          <p:cNvPr id="20" name="object 20"/>
          <p:cNvSpPr txBox="1"/>
          <p:nvPr/>
        </p:nvSpPr>
        <p:spPr>
          <a:xfrm>
            <a:off x="4889119" y="3708272"/>
            <a:ext cx="63563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80808"/>
                </a:solidFill>
                <a:latin typeface="微软雅黑" panose="020B0503020204020204" charset="-122"/>
                <a:cs typeface="微软雅黑" panose="020B0503020204020204" charset="-122"/>
              </a:rPr>
              <a:t>监督</a:t>
            </a:r>
            <a:endParaRPr sz="2400">
              <a:latin typeface="微软雅黑" panose="020B0503020204020204" charset="-122"/>
              <a:cs typeface="微软雅黑" panose="020B0503020204020204" charset="-122"/>
            </a:endParaRPr>
          </a:p>
        </p:txBody>
      </p:sp>
      <p:sp>
        <p:nvSpPr>
          <p:cNvPr id="21" name="object 21"/>
          <p:cNvSpPr txBox="1"/>
          <p:nvPr/>
        </p:nvSpPr>
        <p:spPr>
          <a:xfrm>
            <a:off x="6734302" y="3708272"/>
            <a:ext cx="6350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80808"/>
                </a:solidFill>
                <a:latin typeface="微软雅黑" panose="020B0503020204020204" charset="-122"/>
                <a:cs typeface="微软雅黑" panose="020B0503020204020204" charset="-122"/>
              </a:rPr>
              <a:t>控制</a:t>
            </a:r>
            <a:endParaRPr sz="2400">
              <a:latin typeface="微软雅黑" panose="020B0503020204020204" charset="-122"/>
              <a:cs typeface="微软雅黑" panose="020B0503020204020204" charset="-122"/>
            </a:endParaRPr>
          </a:p>
        </p:txBody>
      </p:sp>
      <p:sp>
        <p:nvSpPr>
          <p:cNvPr id="22" name="object 22"/>
          <p:cNvSpPr txBox="1"/>
          <p:nvPr/>
        </p:nvSpPr>
        <p:spPr>
          <a:xfrm>
            <a:off x="8457438" y="3708272"/>
            <a:ext cx="6350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80808"/>
                </a:solidFill>
                <a:latin typeface="微软雅黑" panose="020B0503020204020204" charset="-122"/>
                <a:cs typeface="微软雅黑" panose="020B0503020204020204" charset="-122"/>
              </a:rPr>
              <a:t>统筹</a:t>
            </a:r>
            <a:endParaRPr sz="2400">
              <a:latin typeface="微软雅黑" panose="020B0503020204020204" charset="-122"/>
              <a:cs typeface="微软雅黑" panose="020B0503020204020204" charset="-122"/>
            </a:endParaRPr>
          </a:p>
        </p:txBody>
      </p:sp>
      <p:sp>
        <p:nvSpPr>
          <p:cNvPr id="23" name="object 23"/>
          <p:cNvSpPr/>
          <p:nvPr/>
        </p:nvSpPr>
        <p:spPr>
          <a:xfrm>
            <a:off x="2810382" y="4209541"/>
            <a:ext cx="1195705" cy="1195705"/>
          </a:xfrm>
          <a:custGeom>
            <a:avLst/>
            <a:gdLst/>
            <a:ahLst/>
            <a:cxnLst/>
            <a:rect l="l" t="t" r="r" b="b"/>
            <a:pathLst>
              <a:path w="1195704" h="1195704">
                <a:moveTo>
                  <a:pt x="0" y="597661"/>
                </a:moveTo>
                <a:lnTo>
                  <a:pt x="1981" y="548645"/>
                </a:lnTo>
                <a:lnTo>
                  <a:pt x="7822" y="500719"/>
                </a:lnTo>
                <a:lnTo>
                  <a:pt x="17370" y="454039"/>
                </a:lnTo>
                <a:lnTo>
                  <a:pt x="30469" y="408757"/>
                </a:lnTo>
                <a:lnTo>
                  <a:pt x="46968" y="365027"/>
                </a:lnTo>
                <a:lnTo>
                  <a:pt x="66711" y="323004"/>
                </a:lnTo>
                <a:lnTo>
                  <a:pt x="89545" y="282842"/>
                </a:lnTo>
                <a:lnTo>
                  <a:pt x="115316" y="244693"/>
                </a:lnTo>
                <a:lnTo>
                  <a:pt x="143870" y="208712"/>
                </a:lnTo>
                <a:lnTo>
                  <a:pt x="175053" y="175053"/>
                </a:lnTo>
                <a:lnTo>
                  <a:pt x="208712" y="143870"/>
                </a:lnTo>
                <a:lnTo>
                  <a:pt x="244693" y="115315"/>
                </a:lnTo>
                <a:lnTo>
                  <a:pt x="282842" y="89545"/>
                </a:lnTo>
                <a:lnTo>
                  <a:pt x="323004" y="66711"/>
                </a:lnTo>
                <a:lnTo>
                  <a:pt x="365027" y="46968"/>
                </a:lnTo>
                <a:lnTo>
                  <a:pt x="408757" y="30469"/>
                </a:lnTo>
                <a:lnTo>
                  <a:pt x="454039" y="17370"/>
                </a:lnTo>
                <a:lnTo>
                  <a:pt x="500719" y="7822"/>
                </a:lnTo>
                <a:lnTo>
                  <a:pt x="548645" y="1981"/>
                </a:lnTo>
                <a:lnTo>
                  <a:pt x="597662" y="0"/>
                </a:lnTo>
                <a:lnTo>
                  <a:pt x="646677" y="1981"/>
                </a:lnTo>
                <a:lnTo>
                  <a:pt x="694600" y="7822"/>
                </a:lnTo>
                <a:lnTo>
                  <a:pt x="741277" y="17370"/>
                </a:lnTo>
                <a:lnTo>
                  <a:pt x="786553" y="30469"/>
                </a:lnTo>
                <a:lnTo>
                  <a:pt x="830276" y="46968"/>
                </a:lnTo>
                <a:lnTo>
                  <a:pt x="872291" y="66711"/>
                </a:lnTo>
                <a:lnTo>
                  <a:pt x="912446" y="89545"/>
                </a:lnTo>
                <a:lnTo>
                  <a:pt x="950585" y="115315"/>
                </a:lnTo>
                <a:lnTo>
                  <a:pt x="986557" y="143870"/>
                </a:lnTo>
                <a:lnTo>
                  <a:pt x="1020206" y="175053"/>
                </a:lnTo>
                <a:lnTo>
                  <a:pt x="1051380" y="208712"/>
                </a:lnTo>
                <a:lnTo>
                  <a:pt x="1079925" y="244693"/>
                </a:lnTo>
                <a:lnTo>
                  <a:pt x="1105687" y="282842"/>
                </a:lnTo>
                <a:lnTo>
                  <a:pt x="1128513" y="323004"/>
                </a:lnTo>
                <a:lnTo>
                  <a:pt x="1148248" y="365027"/>
                </a:lnTo>
                <a:lnTo>
                  <a:pt x="1164740" y="408757"/>
                </a:lnTo>
                <a:lnTo>
                  <a:pt x="1177834" y="454039"/>
                </a:lnTo>
                <a:lnTo>
                  <a:pt x="1187377" y="500719"/>
                </a:lnTo>
                <a:lnTo>
                  <a:pt x="1193216" y="548645"/>
                </a:lnTo>
                <a:lnTo>
                  <a:pt x="1195196" y="597661"/>
                </a:lnTo>
                <a:lnTo>
                  <a:pt x="1193216" y="646660"/>
                </a:lnTo>
                <a:lnTo>
                  <a:pt x="1187377" y="694569"/>
                </a:lnTo>
                <a:lnTo>
                  <a:pt x="1177834" y="741235"/>
                </a:lnTo>
                <a:lnTo>
                  <a:pt x="1164740" y="786504"/>
                </a:lnTo>
                <a:lnTo>
                  <a:pt x="1148248" y="830222"/>
                </a:lnTo>
                <a:lnTo>
                  <a:pt x="1128513" y="872235"/>
                </a:lnTo>
                <a:lnTo>
                  <a:pt x="1105687" y="912389"/>
                </a:lnTo>
                <a:lnTo>
                  <a:pt x="1079925" y="950530"/>
                </a:lnTo>
                <a:lnTo>
                  <a:pt x="1051380" y="986505"/>
                </a:lnTo>
                <a:lnTo>
                  <a:pt x="1020206" y="1020159"/>
                </a:lnTo>
                <a:lnTo>
                  <a:pt x="986557" y="1051338"/>
                </a:lnTo>
                <a:lnTo>
                  <a:pt x="950585" y="1079889"/>
                </a:lnTo>
                <a:lnTo>
                  <a:pt x="912446" y="1105657"/>
                </a:lnTo>
                <a:lnTo>
                  <a:pt x="872291" y="1128489"/>
                </a:lnTo>
                <a:lnTo>
                  <a:pt x="830276" y="1148230"/>
                </a:lnTo>
                <a:lnTo>
                  <a:pt x="786553" y="1164728"/>
                </a:lnTo>
                <a:lnTo>
                  <a:pt x="741277" y="1177827"/>
                </a:lnTo>
                <a:lnTo>
                  <a:pt x="694600" y="1187374"/>
                </a:lnTo>
                <a:lnTo>
                  <a:pt x="646677" y="1193215"/>
                </a:lnTo>
                <a:lnTo>
                  <a:pt x="597662" y="1195196"/>
                </a:lnTo>
                <a:lnTo>
                  <a:pt x="548645" y="1193215"/>
                </a:lnTo>
                <a:lnTo>
                  <a:pt x="500719" y="1187374"/>
                </a:lnTo>
                <a:lnTo>
                  <a:pt x="454039" y="1177827"/>
                </a:lnTo>
                <a:lnTo>
                  <a:pt x="408757" y="1164728"/>
                </a:lnTo>
                <a:lnTo>
                  <a:pt x="365027" y="1148230"/>
                </a:lnTo>
                <a:lnTo>
                  <a:pt x="323004" y="1128489"/>
                </a:lnTo>
                <a:lnTo>
                  <a:pt x="282842" y="1105657"/>
                </a:lnTo>
                <a:lnTo>
                  <a:pt x="244693" y="1079889"/>
                </a:lnTo>
                <a:lnTo>
                  <a:pt x="208712" y="1051338"/>
                </a:lnTo>
                <a:lnTo>
                  <a:pt x="175053" y="1020159"/>
                </a:lnTo>
                <a:lnTo>
                  <a:pt x="143870" y="986505"/>
                </a:lnTo>
                <a:lnTo>
                  <a:pt x="115315" y="950530"/>
                </a:lnTo>
                <a:lnTo>
                  <a:pt x="89545" y="912389"/>
                </a:lnTo>
                <a:lnTo>
                  <a:pt x="66711" y="872235"/>
                </a:lnTo>
                <a:lnTo>
                  <a:pt x="46968" y="830222"/>
                </a:lnTo>
                <a:lnTo>
                  <a:pt x="30469" y="786504"/>
                </a:lnTo>
                <a:lnTo>
                  <a:pt x="17370" y="741235"/>
                </a:lnTo>
                <a:lnTo>
                  <a:pt x="7822" y="694569"/>
                </a:lnTo>
                <a:lnTo>
                  <a:pt x="1981" y="646660"/>
                </a:lnTo>
                <a:lnTo>
                  <a:pt x="0" y="597661"/>
                </a:lnTo>
                <a:close/>
              </a:path>
            </a:pathLst>
          </a:custGeom>
          <a:ln w="9525">
            <a:solidFill>
              <a:srgbClr val="BEBEBE"/>
            </a:solidFill>
          </a:ln>
        </p:spPr>
        <p:txBody>
          <a:bodyPr wrap="square" lIns="0" tIns="0" rIns="0" bIns="0" rtlCol="0"/>
          <a:lstStyle/>
          <a:p/>
        </p:txBody>
      </p:sp>
      <p:sp>
        <p:nvSpPr>
          <p:cNvPr id="24" name="object 24"/>
          <p:cNvSpPr/>
          <p:nvPr/>
        </p:nvSpPr>
        <p:spPr>
          <a:xfrm>
            <a:off x="2991211" y="4460805"/>
            <a:ext cx="760861" cy="810803"/>
          </a:xfrm>
          <a:prstGeom prst="rect">
            <a:avLst/>
          </a:prstGeom>
          <a:blipFill>
            <a:blip r:embed="rId13" cstate="print"/>
            <a:stretch>
              <a:fillRect/>
            </a:stretch>
          </a:blipFill>
        </p:spPr>
        <p:txBody>
          <a:bodyPr wrap="square" lIns="0" tIns="0" rIns="0" bIns="0" rtlCol="0"/>
          <a:lstStyle/>
          <a:p/>
        </p:txBody>
      </p:sp>
      <p:sp>
        <p:nvSpPr>
          <p:cNvPr id="25" name="object 25"/>
          <p:cNvSpPr/>
          <p:nvPr/>
        </p:nvSpPr>
        <p:spPr>
          <a:xfrm>
            <a:off x="4641469" y="4209541"/>
            <a:ext cx="1195705" cy="1195705"/>
          </a:xfrm>
          <a:custGeom>
            <a:avLst/>
            <a:gdLst/>
            <a:ahLst/>
            <a:cxnLst/>
            <a:rect l="l" t="t" r="r" b="b"/>
            <a:pathLst>
              <a:path w="1195704" h="1195704">
                <a:moveTo>
                  <a:pt x="0" y="597661"/>
                </a:moveTo>
                <a:lnTo>
                  <a:pt x="1981" y="548645"/>
                </a:lnTo>
                <a:lnTo>
                  <a:pt x="7822" y="500719"/>
                </a:lnTo>
                <a:lnTo>
                  <a:pt x="17370" y="454039"/>
                </a:lnTo>
                <a:lnTo>
                  <a:pt x="30469" y="408757"/>
                </a:lnTo>
                <a:lnTo>
                  <a:pt x="46968" y="365027"/>
                </a:lnTo>
                <a:lnTo>
                  <a:pt x="66711" y="323004"/>
                </a:lnTo>
                <a:lnTo>
                  <a:pt x="89545" y="282842"/>
                </a:lnTo>
                <a:lnTo>
                  <a:pt x="115315" y="244693"/>
                </a:lnTo>
                <a:lnTo>
                  <a:pt x="143870" y="208712"/>
                </a:lnTo>
                <a:lnTo>
                  <a:pt x="175053" y="175053"/>
                </a:lnTo>
                <a:lnTo>
                  <a:pt x="208712" y="143870"/>
                </a:lnTo>
                <a:lnTo>
                  <a:pt x="244693" y="115315"/>
                </a:lnTo>
                <a:lnTo>
                  <a:pt x="282842" y="89545"/>
                </a:lnTo>
                <a:lnTo>
                  <a:pt x="323004" y="66711"/>
                </a:lnTo>
                <a:lnTo>
                  <a:pt x="365027" y="46968"/>
                </a:lnTo>
                <a:lnTo>
                  <a:pt x="408757" y="30469"/>
                </a:lnTo>
                <a:lnTo>
                  <a:pt x="454039" y="17370"/>
                </a:lnTo>
                <a:lnTo>
                  <a:pt x="500719" y="7822"/>
                </a:lnTo>
                <a:lnTo>
                  <a:pt x="548645" y="1981"/>
                </a:lnTo>
                <a:lnTo>
                  <a:pt x="597661" y="0"/>
                </a:lnTo>
                <a:lnTo>
                  <a:pt x="646660" y="1981"/>
                </a:lnTo>
                <a:lnTo>
                  <a:pt x="694569" y="7822"/>
                </a:lnTo>
                <a:lnTo>
                  <a:pt x="741235" y="17370"/>
                </a:lnTo>
                <a:lnTo>
                  <a:pt x="786504" y="30469"/>
                </a:lnTo>
                <a:lnTo>
                  <a:pt x="830222" y="46968"/>
                </a:lnTo>
                <a:lnTo>
                  <a:pt x="872235" y="66711"/>
                </a:lnTo>
                <a:lnTo>
                  <a:pt x="912389" y="89545"/>
                </a:lnTo>
                <a:lnTo>
                  <a:pt x="950530" y="115315"/>
                </a:lnTo>
                <a:lnTo>
                  <a:pt x="986505" y="143870"/>
                </a:lnTo>
                <a:lnTo>
                  <a:pt x="1020159" y="175053"/>
                </a:lnTo>
                <a:lnTo>
                  <a:pt x="1051338" y="208712"/>
                </a:lnTo>
                <a:lnTo>
                  <a:pt x="1079889" y="244693"/>
                </a:lnTo>
                <a:lnTo>
                  <a:pt x="1105657" y="282842"/>
                </a:lnTo>
                <a:lnTo>
                  <a:pt x="1128489" y="323004"/>
                </a:lnTo>
                <a:lnTo>
                  <a:pt x="1148230" y="365027"/>
                </a:lnTo>
                <a:lnTo>
                  <a:pt x="1164728" y="408757"/>
                </a:lnTo>
                <a:lnTo>
                  <a:pt x="1177827" y="454039"/>
                </a:lnTo>
                <a:lnTo>
                  <a:pt x="1187374" y="500719"/>
                </a:lnTo>
                <a:lnTo>
                  <a:pt x="1193215" y="548645"/>
                </a:lnTo>
                <a:lnTo>
                  <a:pt x="1195196" y="597661"/>
                </a:lnTo>
                <a:lnTo>
                  <a:pt x="1193215" y="646660"/>
                </a:lnTo>
                <a:lnTo>
                  <a:pt x="1187374" y="694569"/>
                </a:lnTo>
                <a:lnTo>
                  <a:pt x="1177827" y="741235"/>
                </a:lnTo>
                <a:lnTo>
                  <a:pt x="1164728" y="786504"/>
                </a:lnTo>
                <a:lnTo>
                  <a:pt x="1148230" y="830222"/>
                </a:lnTo>
                <a:lnTo>
                  <a:pt x="1128489" y="872235"/>
                </a:lnTo>
                <a:lnTo>
                  <a:pt x="1105657" y="912389"/>
                </a:lnTo>
                <a:lnTo>
                  <a:pt x="1079889" y="950530"/>
                </a:lnTo>
                <a:lnTo>
                  <a:pt x="1051338" y="986505"/>
                </a:lnTo>
                <a:lnTo>
                  <a:pt x="1020159" y="1020159"/>
                </a:lnTo>
                <a:lnTo>
                  <a:pt x="986505" y="1051338"/>
                </a:lnTo>
                <a:lnTo>
                  <a:pt x="950530" y="1079889"/>
                </a:lnTo>
                <a:lnTo>
                  <a:pt x="912389" y="1105657"/>
                </a:lnTo>
                <a:lnTo>
                  <a:pt x="872235" y="1128489"/>
                </a:lnTo>
                <a:lnTo>
                  <a:pt x="830222" y="1148230"/>
                </a:lnTo>
                <a:lnTo>
                  <a:pt x="786504" y="1164728"/>
                </a:lnTo>
                <a:lnTo>
                  <a:pt x="741235" y="1177827"/>
                </a:lnTo>
                <a:lnTo>
                  <a:pt x="694569" y="1187374"/>
                </a:lnTo>
                <a:lnTo>
                  <a:pt x="646660" y="1193215"/>
                </a:lnTo>
                <a:lnTo>
                  <a:pt x="597661" y="1195196"/>
                </a:lnTo>
                <a:lnTo>
                  <a:pt x="548645" y="1193215"/>
                </a:lnTo>
                <a:lnTo>
                  <a:pt x="500719" y="1187374"/>
                </a:lnTo>
                <a:lnTo>
                  <a:pt x="454039" y="1177827"/>
                </a:lnTo>
                <a:lnTo>
                  <a:pt x="408757" y="1164728"/>
                </a:lnTo>
                <a:lnTo>
                  <a:pt x="365027" y="1148230"/>
                </a:lnTo>
                <a:lnTo>
                  <a:pt x="323004" y="1128489"/>
                </a:lnTo>
                <a:lnTo>
                  <a:pt x="282842" y="1105657"/>
                </a:lnTo>
                <a:lnTo>
                  <a:pt x="244693" y="1079889"/>
                </a:lnTo>
                <a:lnTo>
                  <a:pt x="208712" y="1051338"/>
                </a:lnTo>
                <a:lnTo>
                  <a:pt x="175053" y="1020159"/>
                </a:lnTo>
                <a:lnTo>
                  <a:pt x="143870" y="986505"/>
                </a:lnTo>
                <a:lnTo>
                  <a:pt x="115315" y="950530"/>
                </a:lnTo>
                <a:lnTo>
                  <a:pt x="89545" y="912389"/>
                </a:lnTo>
                <a:lnTo>
                  <a:pt x="66711" y="872235"/>
                </a:lnTo>
                <a:lnTo>
                  <a:pt x="46968" y="830222"/>
                </a:lnTo>
                <a:lnTo>
                  <a:pt x="30469" y="786504"/>
                </a:lnTo>
                <a:lnTo>
                  <a:pt x="17370" y="741235"/>
                </a:lnTo>
                <a:lnTo>
                  <a:pt x="7822" y="694569"/>
                </a:lnTo>
                <a:lnTo>
                  <a:pt x="1981" y="646660"/>
                </a:lnTo>
                <a:lnTo>
                  <a:pt x="0" y="597661"/>
                </a:lnTo>
                <a:close/>
              </a:path>
            </a:pathLst>
          </a:custGeom>
          <a:ln w="9525">
            <a:solidFill>
              <a:srgbClr val="BEBEBE"/>
            </a:solidFill>
          </a:ln>
        </p:spPr>
        <p:txBody>
          <a:bodyPr wrap="square" lIns="0" tIns="0" rIns="0" bIns="0" rtlCol="0"/>
          <a:lstStyle/>
          <a:p/>
        </p:txBody>
      </p:sp>
      <p:sp>
        <p:nvSpPr>
          <p:cNvPr id="26" name="object 26"/>
          <p:cNvSpPr/>
          <p:nvPr/>
        </p:nvSpPr>
        <p:spPr>
          <a:xfrm>
            <a:off x="4839129" y="4424933"/>
            <a:ext cx="810169" cy="708635"/>
          </a:xfrm>
          <a:prstGeom prst="rect">
            <a:avLst/>
          </a:prstGeom>
          <a:blipFill>
            <a:blip r:embed="rId14" cstate="print"/>
            <a:stretch>
              <a:fillRect/>
            </a:stretch>
          </a:blipFill>
        </p:spPr>
        <p:txBody>
          <a:bodyPr wrap="square" lIns="0" tIns="0" rIns="0" bIns="0" rtlCol="0"/>
          <a:lstStyle/>
          <a:p/>
        </p:txBody>
      </p:sp>
      <p:sp>
        <p:nvSpPr>
          <p:cNvPr id="27" name="object 27"/>
          <p:cNvSpPr/>
          <p:nvPr/>
        </p:nvSpPr>
        <p:spPr>
          <a:xfrm>
            <a:off x="6487667" y="4197096"/>
            <a:ext cx="1195705" cy="1195705"/>
          </a:xfrm>
          <a:custGeom>
            <a:avLst/>
            <a:gdLst/>
            <a:ahLst/>
            <a:cxnLst/>
            <a:rect l="l" t="t" r="r" b="b"/>
            <a:pathLst>
              <a:path w="1195704" h="1195704">
                <a:moveTo>
                  <a:pt x="0" y="597661"/>
                </a:moveTo>
                <a:lnTo>
                  <a:pt x="1981" y="548645"/>
                </a:lnTo>
                <a:lnTo>
                  <a:pt x="7822" y="500719"/>
                </a:lnTo>
                <a:lnTo>
                  <a:pt x="17369" y="454039"/>
                </a:lnTo>
                <a:lnTo>
                  <a:pt x="30468" y="408757"/>
                </a:lnTo>
                <a:lnTo>
                  <a:pt x="46966" y="365027"/>
                </a:lnTo>
                <a:lnTo>
                  <a:pt x="66707" y="323004"/>
                </a:lnTo>
                <a:lnTo>
                  <a:pt x="89539" y="282842"/>
                </a:lnTo>
                <a:lnTo>
                  <a:pt x="115307" y="244693"/>
                </a:lnTo>
                <a:lnTo>
                  <a:pt x="143858" y="208712"/>
                </a:lnTo>
                <a:lnTo>
                  <a:pt x="175037" y="175053"/>
                </a:lnTo>
                <a:lnTo>
                  <a:pt x="208691" y="143870"/>
                </a:lnTo>
                <a:lnTo>
                  <a:pt x="244666" y="115315"/>
                </a:lnTo>
                <a:lnTo>
                  <a:pt x="282807" y="89545"/>
                </a:lnTo>
                <a:lnTo>
                  <a:pt x="322961" y="66711"/>
                </a:lnTo>
                <a:lnTo>
                  <a:pt x="364974" y="46968"/>
                </a:lnTo>
                <a:lnTo>
                  <a:pt x="408692" y="30469"/>
                </a:lnTo>
                <a:lnTo>
                  <a:pt x="453961" y="17370"/>
                </a:lnTo>
                <a:lnTo>
                  <a:pt x="500627" y="7822"/>
                </a:lnTo>
                <a:lnTo>
                  <a:pt x="548536" y="1981"/>
                </a:lnTo>
                <a:lnTo>
                  <a:pt x="597535" y="0"/>
                </a:lnTo>
                <a:lnTo>
                  <a:pt x="646551" y="1981"/>
                </a:lnTo>
                <a:lnTo>
                  <a:pt x="694477" y="7822"/>
                </a:lnTo>
                <a:lnTo>
                  <a:pt x="741157" y="17370"/>
                </a:lnTo>
                <a:lnTo>
                  <a:pt x="786439" y="30469"/>
                </a:lnTo>
                <a:lnTo>
                  <a:pt x="830169" y="46968"/>
                </a:lnTo>
                <a:lnTo>
                  <a:pt x="872192" y="66711"/>
                </a:lnTo>
                <a:lnTo>
                  <a:pt x="912354" y="89545"/>
                </a:lnTo>
                <a:lnTo>
                  <a:pt x="950503" y="115316"/>
                </a:lnTo>
                <a:lnTo>
                  <a:pt x="986484" y="143870"/>
                </a:lnTo>
                <a:lnTo>
                  <a:pt x="1020143" y="175053"/>
                </a:lnTo>
                <a:lnTo>
                  <a:pt x="1051326" y="208712"/>
                </a:lnTo>
                <a:lnTo>
                  <a:pt x="1079880" y="244693"/>
                </a:lnTo>
                <a:lnTo>
                  <a:pt x="1105651" y="282842"/>
                </a:lnTo>
                <a:lnTo>
                  <a:pt x="1128485" y="323004"/>
                </a:lnTo>
                <a:lnTo>
                  <a:pt x="1148228" y="365027"/>
                </a:lnTo>
                <a:lnTo>
                  <a:pt x="1164727" y="408757"/>
                </a:lnTo>
                <a:lnTo>
                  <a:pt x="1177826" y="454039"/>
                </a:lnTo>
                <a:lnTo>
                  <a:pt x="1187374" y="500719"/>
                </a:lnTo>
                <a:lnTo>
                  <a:pt x="1193215" y="548645"/>
                </a:lnTo>
                <a:lnTo>
                  <a:pt x="1195197" y="597661"/>
                </a:lnTo>
                <a:lnTo>
                  <a:pt x="1193215" y="646677"/>
                </a:lnTo>
                <a:lnTo>
                  <a:pt x="1187374" y="694600"/>
                </a:lnTo>
                <a:lnTo>
                  <a:pt x="1177826" y="741277"/>
                </a:lnTo>
                <a:lnTo>
                  <a:pt x="1164727" y="786553"/>
                </a:lnTo>
                <a:lnTo>
                  <a:pt x="1148228" y="830276"/>
                </a:lnTo>
                <a:lnTo>
                  <a:pt x="1128485" y="872291"/>
                </a:lnTo>
                <a:lnTo>
                  <a:pt x="1105651" y="912446"/>
                </a:lnTo>
                <a:lnTo>
                  <a:pt x="1079881" y="950585"/>
                </a:lnTo>
                <a:lnTo>
                  <a:pt x="1051326" y="986557"/>
                </a:lnTo>
                <a:lnTo>
                  <a:pt x="1020143" y="1020206"/>
                </a:lnTo>
                <a:lnTo>
                  <a:pt x="986484" y="1051380"/>
                </a:lnTo>
                <a:lnTo>
                  <a:pt x="950503" y="1079925"/>
                </a:lnTo>
                <a:lnTo>
                  <a:pt x="912354" y="1105687"/>
                </a:lnTo>
                <a:lnTo>
                  <a:pt x="872192" y="1128513"/>
                </a:lnTo>
                <a:lnTo>
                  <a:pt x="830169" y="1148248"/>
                </a:lnTo>
                <a:lnTo>
                  <a:pt x="786439" y="1164740"/>
                </a:lnTo>
                <a:lnTo>
                  <a:pt x="741157" y="1177834"/>
                </a:lnTo>
                <a:lnTo>
                  <a:pt x="694477" y="1187377"/>
                </a:lnTo>
                <a:lnTo>
                  <a:pt x="646551" y="1193216"/>
                </a:lnTo>
                <a:lnTo>
                  <a:pt x="597535" y="1195196"/>
                </a:lnTo>
                <a:lnTo>
                  <a:pt x="548536" y="1193216"/>
                </a:lnTo>
                <a:lnTo>
                  <a:pt x="500627" y="1187377"/>
                </a:lnTo>
                <a:lnTo>
                  <a:pt x="453961" y="1177834"/>
                </a:lnTo>
                <a:lnTo>
                  <a:pt x="408692" y="1164740"/>
                </a:lnTo>
                <a:lnTo>
                  <a:pt x="364974" y="1148248"/>
                </a:lnTo>
                <a:lnTo>
                  <a:pt x="322961" y="1128513"/>
                </a:lnTo>
                <a:lnTo>
                  <a:pt x="282807" y="1105687"/>
                </a:lnTo>
                <a:lnTo>
                  <a:pt x="244666" y="1079925"/>
                </a:lnTo>
                <a:lnTo>
                  <a:pt x="208691" y="1051380"/>
                </a:lnTo>
                <a:lnTo>
                  <a:pt x="175037" y="1020206"/>
                </a:lnTo>
                <a:lnTo>
                  <a:pt x="143858" y="986557"/>
                </a:lnTo>
                <a:lnTo>
                  <a:pt x="115307" y="950585"/>
                </a:lnTo>
                <a:lnTo>
                  <a:pt x="89539" y="912446"/>
                </a:lnTo>
                <a:lnTo>
                  <a:pt x="66707" y="872291"/>
                </a:lnTo>
                <a:lnTo>
                  <a:pt x="46966" y="830276"/>
                </a:lnTo>
                <a:lnTo>
                  <a:pt x="30468" y="786553"/>
                </a:lnTo>
                <a:lnTo>
                  <a:pt x="17369" y="741277"/>
                </a:lnTo>
                <a:lnTo>
                  <a:pt x="7822" y="694600"/>
                </a:lnTo>
                <a:lnTo>
                  <a:pt x="1981" y="646677"/>
                </a:lnTo>
                <a:lnTo>
                  <a:pt x="0" y="597661"/>
                </a:lnTo>
                <a:close/>
              </a:path>
            </a:pathLst>
          </a:custGeom>
          <a:ln w="9525">
            <a:solidFill>
              <a:srgbClr val="BEBEBE"/>
            </a:solidFill>
          </a:ln>
        </p:spPr>
        <p:txBody>
          <a:bodyPr wrap="square" lIns="0" tIns="0" rIns="0" bIns="0" rtlCol="0"/>
          <a:lstStyle/>
          <a:p/>
        </p:txBody>
      </p:sp>
      <p:sp>
        <p:nvSpPr>
          <p:cNvPr id="28" name="object 28"/>
          <p:cNvSpPr/>
          <p:nvPr/>
        </p:nvSpPr>
        <p:spPr>
          <a:xfrm>
            <a:off x="6472809" y="4330598"/>
            <a:ext cx="1219187" cy="913612"/>
          </a:xfrm>
          <a:prstGeom prst="rect">
            <a:avLst/>
          </a:prstGeom>
          <a:blipFill>
            <a:blip r:embed="rId15" cstate="print"/>
            <a:stretch>
              <a:fillRect/>
            </a:stretch>
          </a:blipFill>
        </p:spPr>
        <p:txBody>
          <a:bodyPr wrap="square" lIns="0" tIns="0" rIns="0" bIns="0" rtlCol="0"/>
          <a:lstStyle/>
          <a:p/>
        </p:txBody>
      </p:sp>
      <p:sp>
        <p:nvSpPr>
          <p:cNvPr id="29" name="object 29"/>
          <p:cNvSpPr/>
          <p:nvPr/>
        </p:nvSpPr>
        <p:spPr>
          <a:xfrm>
            <a:off x="8234806" y="4190872"/>
            <a:ext cx="1195705" cy="1195705"/>
          </a:xfrm>
          <a:custGeom>
            <a:avLst/>
            <a:gdLst/>
            <a:ahLst/>
            <a:cxnLst/>
            <a:rect l="l" t="t" r="r" b="b"/>
            <a:pathLst>
              <a:path w="1195704" h="1195704">
                <a:moveTo>
                  <a:pt x="0" y="597534"/>
                </a:moveTo>
                <a:lnTo>
                  <a:pt x="1980" y="548519"/>
                </a:lnTo>
                <a:lnTo>
                  <a:pt x="7819" y="500596"/>
                </a:lnTo>
                <a:lnTo>
                  <a:pt x="17362" y="453919"/>
                </a:lnTo>
                <a:lnTo>
                  <a:pt x="30456" y="408643"/>
                </a:lnTo>
                <a:lnTo>
                  <a:pt x="46948" y="364920"/>
                </a:lnTo>
                <a:lnTo>
                  <a:pt x="66683" y="322905"/>
                </a:lnTo>
                <a:lnTo>
                  <a:pt x="89509" y="282750"/>
                </a:lnTo>
                <a:lnTo>
                  <a:pt x="115271" y="244611"/>
                </a:lnTo>
                <a:lnTo>
                  <a:pt x="143816" y="208639"/>
                </a:lnTo>
                <a:lnTo>
                  <a:pt x="174990" y="174990"/>
                </a:lnTo>
                <a:lnTo>
                  <a:pt x="208639" y="143816"/>
                </a:lnTo>
                <a:lnTo>
                  <a:pt x="244611" y="115271"/>
                </a:lnTo>
                <a:lnTo>
                  <a:pt x="282750" y="89509"/>
                </a:lnTo>
                <a:lnTo>
                  <a:pt x="322905" y="66683"/>
                </a:lnTo>
                <a:lnTo>
                  <a:pt x="364920" y="46948"/>
                </a:lnTo>
                <a:lnTo>
                  <a:pt x="408643" y="30456"/>
                </a:lnTo>
                <a:lnTo>
                  <a:pt x="453919" y="17362"/>
                </a:lnTo>
                <a:lnTo>
                  <a:pt x="500596" y="7819"/>
                </a:lnTo>
                <a:lnTo>
                  <a:pt x="548519" y="1980"/>
                </a:lnTo>
                <a:lnTo>
                  <a:pt x="597535" y="0"/>
                </a:lnTo>
                <a:lnTo>
                  <a:pt x="646551" y="1980"/>
                </a:lnTo>
                <a:lnTo>
                  <a:pt x="694477" y="7819"/>
                </a:lnTo>
                <a:lnTo>
                  <a:pt x="741157" y="17362"/>
                </a:lnTo>
                <a:lnTo>
                  <a:pt x="786439" y="30456"/>
                </a:lnTo>
                <a:lnTo>
                  <a:pt x="830169" y="46948"/>
                </a:lnTo>
                <a:lnTo>
                  <a:pt x="872192" y="66683"/>
                </a:lnTo>
                <a:lnTo>
                  <a:pt x="912354" y="89509"/>
                </a:lnTo>
                <a:lnTo>
                  <a:pt x="950503" y="115271"/>
                </a:lnTo>
                <a:lnTo>
                  <a:pt x="986484" y="143816"/>
                </a:lnTo>
                <a:lnTo>
                  <a:pt x="1020143" y="174990"/>
                </a:lnTo>
                <a:lnTo>
                  <a:pt x="1051326" y="208639"/>
                </a:lnTo>
                <a:lnTo>
                  <a:pt x="1079880" y="244611"/>
                </a:lnTo>
                <a:lnTo>
                  <a:pt x="1105651" y="282750"/>
                </a:lnTo>
                <a:lnTo>
                  <a:pt x="1128485" y="322905"/>
                </a:lnTo>
                <a:lnTo>
                  <a:pt x="1148228" y="364920"/>
                </a:lnTo>
                <a:lnTo>
                  <a:pt x="1164727" y="408643"/>
                </a:lnTo>
                <a:lnTo>
                  <a:pt x="1177826" y="453919"/>
                </a:lnTo>
                <a:lnTo>
                  <a:pt x="1187374" y="500596"/>
                </a:lnTo>
                <a:lnTo>
                  <a:pt x="1193215" y="548519"/>
                </a:lnTo>
                <a:lnTo>
                  <a:pt x="1195197" y="597534"/>
                </a:lnTo>
                <a:lnTo>
                  <a:pt x="1193215" y="646551"/>
                </a:lnTo>
                <a:lnTo>
                  <a:pt x="1187374" y="694477"/>
                </a:lnTo>
                <a:lnTo>
                  <a:pt x="1177826" y="741157"/>
                </a:lnTo>
                <a:lnTo>
                  <a:pt x="1164727" y="786439"/>
                </a:lnTo>
                <a:lnTo>
                  <a:pt x="1148228" y="830169"/>
                </a:lnTo>
                <a:lnTo>
                  <a:pt x="1128485" y="872192"/>
                </a:lnTo>
                <a:lnTo>
                  <a:pt x="1105651" y="912354"/>
                </a:lnTo>
                <a:lnTo>
                  <a:pt x="1079881" y="950503"/>
                </a:lnTo>
                <a:lnTo>
                  <a:pt x="1051326" y="986484"/>
                </a:lnTo>
                <a:lnTo>
                  <a:pt x="1020143" y="1020143"/>
                </a:lnTo>
                <a:lnTo>
                  <a:pt x="986484" y="1051326"/>
                </a:lnTo>
                <a:lnTo>
                  <a:pt x="950503" y="1079880"/>
                </a:lnTo>
                <a:lnTo>
                  <a:pt x="912354" y="1105651"/>
                </a:lnTo>
                <a:lnTo>
                  <a:pt x="872192" y="1128485"/>
                </a:lnTo>
                <a:lnTo>
                  <a:pt x="830169" y="1148228"/>
                </a:lnTo>
                <a:lnTo>
                  <a:pt x="786439" y="1164727"/>
                </a:lnTo>
                <a:lnTo>
                  <a:pt x="741157" y="1177826"/>
                </a:lnTo>
                <a:lnTo>
                  <a:pt x="694477" y="1187374"/>
                </a:lnTo>
                <a:lnTo>
                  <a:pt x="646551" y="1193215"/>
                </a:lnTo>
                <a:lnTo>
                  <a:pt x="597535" y="1195196"/>
                </a:lnTo>
                <a:lnTo>
                  <a:pt x="548519" y="1193215"/>
                </a:lnTo>
                <a:lnTo>
                  <a:pt x="500596" y="1187374"/>
                </a:lnTo>
                <a:lnTo>
                  <a:pt x="453919" y="1177826"/>
                </a:lnTo>
                <a:lnTo>
                  <a:pt x="408643" y="1164727"/>
                </a:lnTo>
                <a:lnTo>
                  <a:pt x="364920" y="1148228"/>
                </a:lnTo>
                <a:lnTo>
                  <a:pt x="322905" y="1128485"/>
                </a:lnTo>
                <a:lnTo>
                  <a:pt x="282750" y="1105651"/>
                </a:lnTo>
                <a:lnTo>
                  <a:pt x="244611" y="1079880"/>
                </a:lnTo>
                <a:lnTo>
                  <a:pt x="208639" y="1051326"/>
                </a:lnTo>
                <a:lnTo>
                  <a:pt x="174990" y="1020143"/>
                </a:lnTo>
                <a:lnTo>
                  <a:pt x="143816" y="986484"/>
                </a:lnTo>
                <a:lnTo>
                  <a:pt x="115271" y="950503"/>
                </a:lnTo>
                <a:lnTo>
                  <a:pt x="89509" y="912354"/>
                </a:lnTo>
                <a:lnTo>
                  <a:pt x="66683" y="872192"/>
                </a:lnTo>
                <a:lnTo>
                  <a:pt x="46948" y="830169"/>
                </a:lnTo>
                <a:lnTo>
                  <a:pt x="30456" y="786439"/>
                </a:lnTo>
                <a:lnTo>
                  <a:pt x="17362" y="741157"/>
                </a:lnTo>
                <a:lnTo>
                  <a:pt x="7819" y="694477"/>
                </a:lnTo>
                <a:lnTo>
                  <a:pt x="1980" y="646551"/>
                </a:lnTo>
                <a:lnTo>
                  <a:pt x="0" y="597534"/>
                </a:lnTo>
                <a:close/>
              </a:path>
            </a:pathLst>
          </a:custGeom>
          <a:ln w="9524">
            <a:solidFill>
              <a:srgbClr val="BEBEBE"/>
            </a:solidFill>
          </a:ln>
        </p:spPr>
        <p:txBody>
          <a:bodyPr wrap="square" lIns="0" tIns="0" rIns="0" bIns="0" rtlCol="0"/>
          <a:lstStyle/>
          <a:p/>
        </p:txBody>
      </p:sp>
      <p:sp>
        <p:nvSpPr>
          <p:cNvPr id="30" name="object 30"/>
          <p:cNvSpPr/>
          <p:nvPr/>
        </p:nvSpPr>
        <p:spPr>
          <a:xfrm>
            <a:off x="8134984" y="4157764"/>
            <a:ext cx="1322958" cy="1037678"/>
          </a:xfrm>
          <a:prstGeom prst="rect">
            <a:avLst/>
          </a:prstGeom>
          <a:blipFill>
            <a:blip r:embed="rId16" cstate="print"/>
            <a:stretch>
              <a:fillRect/>
            </a:stretch>
          </a:blipFill>
        </p:spPr>
        <p:txBody>
          <a:bodyPr wrap="square" lIns="0" tIns="0" rIns="0" bIns="0" rtlCol="0"/>
          <a:lstStyle/>
          <a:p/>
        </p:txBody>
      </p:sp>
      <p:sp>
        <p:nvSpPr>
          <p:cNvPr id="31" name="object 31"/>
          <p:cNvSpPr/>
          <p:nvPr/>
        </p:nvSpPr>
        <p:spPr>
          <a:xfrm>
            <a:off x="2759933" y="5574791"/>
            <a:ext cx="6691945" cy="192023"/>
          </a:xfrm>
          <a:prstGeom prst="rect">
            <a:avLst/>
          </a:prstGeom>
          <a:blipFill>
            <a:blip r:embed="rId17" cstate="print"/>
            <a:stretch>
              <a:fillRect/>
            </a:stretch>
          </a:blipFill>
        </p:spPr>
        <p:txBody>
          <a:bodyPr wrap="square" lIns="0" tIns="0" rIns="0" bIns="0" rtlCol="0"/>
          <a:lstStyle/>
          <a:p/>
        </p:txBody>
      </p:sp>
      <p:sp>
        <p:nvSpPr>
          <p:cNvPr id="32" name="object 32"/>
          <p:cNvSpPr/>
          <p:nvPr/>
        </p:nvSpPr>
        <p:spPr>
          <a:xfrm>
            <a:off x="2782823" y="5579617"/>
            <a:ext cx="6647180" cy="142240"/>
          </a:xfrm>
          <a:custGeom>
            <a:avLst/>
            <a:gdLst/>
            <a:ahLst/>
            <a:cxnLst/>
            <a:rect l="l" t="t" r="r" b="b"/>
            <a:pathLst>
              <a:path w="6647180" h="142239">
                <a:moveTo>
                  <a:pt x="123698" y="18021"/>
                </a:moveTo>
                <a:lnTo>
                  <a:pt x="0" y="80276"/>
                </a:lnTo>
                <a:lnTo>
                  <a:pt x="124078" y="141846"/>
                </a:lnTo>
                <a:lnTo>
                  <a:pt x="123952" y="100622"/>
                </a:lnTo>
                <a:lnTo>
                  <a:pt x="103250" y="100622"/>
                </a:lnTo>
                <a:lnTo>
                  <a:pt x="103124" y="59347"/>
                </a:lnTo>
                <a:lnTo>
                  <a:pt x="123824" y="59288"/>
                </a:lnTo>
                <a:lnTo>
                  <a:pt x="123698" y="18021"/>
                </a:lnTo>
                <a:close/>
              </a:path>
              <a:path w="6647180" h="142239">
                <a:moveTo>
                  <a:pt x="6606203" y="41198"/>
                </a:moveTo>
                <a:lnTo>
                  <a:pt x="6543929" y="41198"/>
                </a:lnTo>
                <a:lnTo>
                  <a:pt x="6544056" y="82473"/>
                </a:lnTo>
                <a:lnTo>
                  <a:pt x="6523397" y="82532"/>
                </a:lnTo>
                <a:lnTo>
                  <a:pt x="6523482" y="123799"/>
                </a:lnTo>
                <a:lnTo>
                  <a:pt x="6647180" y="61544"/>
                </a:lnTo>
                <a:lnTo>
                  <a:pt x="6606203" y="41198"/>
                </a:lnTo>
                <a:close/>
              </a:path>
              <a:path w="6647180" h="142239">
                <a:moveTo>
                  <a:pt x="123824" y="59288"/>
                </a:moveTo>
                <a:lnTo>
                  <a:pt x="103124" y="59347"/>
                </a:lnTo>
                <a:lnTo>
                  <a:pt x="103250" y="100622"/>
                </a:lnTo>
                <a:lnTo>
                  <a:pt x="123951" y="100563"/>
                </a:lnTo>
                <a:lnTo>
                  <a:pt x="123824" y="59288"/>
                </a:lnTo>
                <a:close/>
              </a:path>
              <a:path w="6647180" h="142239">
                <a:moveTo>
                  <a:pt x="123951" y="100563"/>
                </a:moveTo>
                <a:lnTo>
                  <a:pt x="103250" y="100622"/>
                </a:lnTo>
                <a:lnTo>
                  <a:pt x="123952" y="100622"/>
                </a:lnTo>
                <a:close/>
              </a:path>
              <a:path w="6647180" h="142239">
                <a:moveTo>
                  <a:pt x="6523312" y="41256"/>
                </a:moveTo>
                <a:lnTo>
                  <a:pt x="123824" y="59288"/>
                </a:lnTo>
                <a:lnTo>
                  <a:pt x="123951" y="100563"/>
                </a:lnTo>
                <a:lnTo>
                  <a:pt x="6523397" y="82532"/>
                </a:lnTo>
                <a:lnTo>
                  <a:pt x="6523312" y="41256"/>
                </a:lnTo>
                <a:close/>
              </a:path>
              <a:path w="6647180" h="142239">
                <a:moveTo>
                  <a:pt x="6543929" y="41198"/>
                </a:moveTo>
                <a:lnTo>
                  <a:pt x="6523312" y="41256"/>
                </a:lnTo>
                <a:lnTo>
                  <a:pt x="6523397" y="82532"/>
                </a:lnTo>
                <a:lnTo>
                  <a:pt x="6544056" y="82473"/>
                </a:lnTo>
                <a:lnTo>
                  <a:pt x="6543929" y="41198"/>
                </a:lnTo>
                <a:close/>
              </a:path>
              <a:path w="6647180" h="142239">
                <a:moveTo>
                  <a:pt x="6523228" y="0"/>
                </a:moveTo>
                <a:lnTo>
                  <a:pt x="6523312" y="41256"/>
                </a:lnTo>
                <a:lnTo>
                  <a:pt x="6606203" y="41198"/>
                </a:lnTo>
                <a:lnTo>
                  <a:pt x="6523228" y="0"/>
                </a:lnTo>
                <a:close/>
              </a:path>
            </a:pathLst>
          </a:custGeom>
          <a:solidFill>
            <a:srgbClr val="5CACFF"/>
          </a:solidFill>
        </p:spPr>
        <p:txBody>
          <a:bodyPr wrap="square" lIns="0" tIns="0" rIns="0" bIns="0" rtlCol="0"/>
          <a:lstStyle/>
          <a:p/>
        </p:txBody>
      </p:sp>
      <p:sp>
        <p:nvSpPr>
          <p:cNvPr id="33" name="object 33"/>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34" name="文本框 33"/>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64588" y="2420366"/>
            <a:ext cx="1921890" cy="343137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164588" y="2420366"/>
            <a:ext cx="1922145" cy="3431540"/>
          </a:xfrm>
          <a:custGeom>
            <a:avLst/>
            <a:gdLst/>
            <a:ahLst/>
            <a:cxnLst/>
            <a:rect l="l" t="t" r="r" b="b"/>
            <a:pathLst>
              <a:path w="1922145" h="3431540">
                <a:moveTo>
                  <a:pt x="312293" y="3198533"/>
                </a:moveTo>
                <a:lnTo>
                  <a:pt x="0" y="294259"/>
                </a:lnTo>
                <a:lnTo>
                  <a:pt x="4040" y="250287"/>
                </a:lnTo>
                <a:lnTo>
                  <a:pt x="23939" y="212613"/>
                </a:lnTo>
                <a:lnTo>
                  <a:pt x="56507" y="185156"/>
                </a:lnTo>
                <a:lnTo>
                  <a:pt x="98551" y="171831"/>
                </a:lnTo>
                <a:lnTo>
                  <a:pt x="1696339" y="0"/>
                </a:lnTo>
                <a:lnTo>
                  <a:pt x="1740255" y="4095"/>
                </a:lnTo>
                <a:lnTo>
                  <a:pt x="1777920" y="24002"/>
                </a:lnTo>
                <a:lnTo>
                  <a:pt x="1805370" y="56578"/>
                </a:lnTo>
                <a:lnTo>
                  <a:pt x="1818639" y="98679"/>
                </a:lnTo>
                <a:lnTo>
                  <a:pt x="1814617" y="142595"/>
                </a:lnTo>
                <a:lnTo>
                  <a:pt x="1794748" y="180260"/>
                </a:lnTo>
                <a:lnTo>
                  <a:pt x="1762186" y="207710"/>
                </a:lnTo>
                <a:lnTo>
                  <a:pt x="1720088" y="220980"/>
                </a:lnTo>
                <a:lnTo>
                  <a:pt x="1609598" y="232918"/>
                </a:lnTo>
                <a:lnTo>
                  <a:pt x="1921890" y="3137154"/>
                </a:lnTo>
                <a:lnTo>
                  <a:pt x="1917868" y="3181116"/>
                </a:lnTo>
                <a:lnTo>
                  <a:pt x="1897999" y="3218791"/>
                </a:lnTo>
                <a:lnTo>
                  <a:pt x="1865437" y="3246247"/>
                </a:lnTo>
                <a:lnTo>
                  <a:pt x="1823339" y="3259556"/>
                </a:lnTo>
                <a:lnTo>
                  <a:pt x="225551" y="3431374"/>
                </a:lnTo>
                <a:lnTo>
                  <a:pt x="181635" y="3427319"/>
                </a:lnTo>
                <a:lnTo>
                  <a:pt x="143970" y="3407419"/>
                </a:lnTo>
                <a:lnTo>
                  <a:pt x="116520" y="3374846"/>
                </a:lnTo>
                <a:lnTo>
                  <a:pt x="103250" y="3332772"/>
                </a:lnTo>
                <a:lnTo>
                  <a:pt x="107291" y="3288837"/>
                </a:lnTo>
                <a:lnTo>
                  <a:pt x="127190" y="3251174"/>
                </a:lnTo>
                <a:lnTo>
                  <a:pt x="159758" y="3223722"/>
                </a:lnTo>
                <a:lnTo>
                  <a:pt x="201803" y="3210420"/>
                </a:lnTo>
                <a:lnTo>
                  <a:pt x="312293" y="3198533"/>
                </a:lnTo>
                <a:close/>
              </a:path>
            </a:pathLst>
          </a:custGeom>
          <a:ln w="9525">
            <a:solidFill>
              <a:srgbClr val="9FADBC"/>
            </a:solidFill>
          </a:ln>
        </p:spPr>
        <p:txBody>
          <a:bodyPr wrap="square" lIns="0" tIns="0" rIns="0" bIns="0" rtlCol="0"/>
          <a:lstStyle/>
          <a:p/>
        </p:txBody>
      </p:sp>
      <p:sp>
        <p:nvSpPr>
          <p:cNvPr id="5" name="object 5"/>
          <p:cNvSpPr/>
          <p:nvPr/>
        </p:nvSpPr>
        <p:spPr>
          <a:xfrm>
            <a:off x="2221039" y="2587434"/>
            <a:ext cx="169291" cy="23050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286889" y="2653283"/>
            <a:ext cx="1487805" cy="160020"/>
          </a:xfrm>
          <a:custGeom>
            <a:avLst/>
            <a:gdLst/>
            <a:ahLst/>
            <a:cxnLst/>
            <a:rect l="l" t="t" r="r" b="b"/>
            <a:pathLst>
              <a:path w="1487804" h="160019">
                <a:moveTo>
                  <a:pt x="1487297" y="0"/>
                </a:moveTo>
                <a:lnTo>
                  <a:pt x="0" y="159892"/>
                </a:lnTo>
              </a:path>
            </a:pathLst>
          </a:custGeom>
          <a:ln w="9525">
            <a:solidFill>
              <a:srgbClr val="9FADBC"/>
            </a:solidFill>
          </a:ln>
        </p:spPr>
        <p:txBody>
          <a:bodyPr wrap="square" lIns="0" tIns="0" rIns="0" bIns="0" rtlCol="0"/>
          <a:lstStyle/>
          <a:p/>
        </p:txBody>
      </p:sp>
      <p:sp>
        <p:nvSpPr>
          <p:cNvPr id="7" name="object 7"/>
          <p:cNvSpPr/>
          <p:nvPr/>
        </p:nvSpPr>
        <p:spPr>
          <a:xfrm>
            <a:off x="2361628" y="5614136"/>
            <a:ext cx="131952" cy="24236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973579" y="1252727"/>
            <a:ext cx="1900427" cy="792479"/>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3401567" y="1252727"/>
            <a:ext cx="650748" cy="792479"/>
          </a:xfrm>
          <a:prstGeom prst="rect">
            <a:avLst/>
          </a:prstGeom>
          <a:blipFill>
            <a:blip r:embed="rId5" cstate="print"/>
            <a:stretch>
              <a:fillRect/>
            </a:stretch>
          </a:blipFill>
        </p:spPr>
        <p:txBody>
          <a:bodyPr wrap="square" lIns="0" tIns="0" rIns="0" bIns="0" rtlCol="0"/>
          <a:lstStyle/>
          <a:p/>
        </p:txBody>
      </p:sp>
      <p:sp>
        <p:nvSpPr>
          <p:cNvPr id="10" name="object 10"/>
          <p:cNvSpPr txBox="1">
            <a:spLocks noGrp="1"/>
          </p:cNvSpPr>
          <p:nvPr>
            <p:ph type="title"/>
          </p:nvPr>
        </p:nvSpPr>
        <p:spPr>
          <a:xfrm>
            <a:off x="2182495" y="1366773"/>
            <a:ext cx="145097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3366"/>
                </a:solidFill>
                <a:latin typeface="黑体" panose="02010609060101010101" charset="-122"/>
                <a:cs typeface="黑体" panose="02010609060101010101" charset="-122"/>
              </a:rPr>
              <a:t>内</a:t>
            </a:r>
            <a:r>
              <a:rPr sz="2800" spc="-10" dirty="0">
                <a:solidFill>
                  <a:srgbClr val="003366"/>
                </a:solidFill>
                <a:latin typeface="黑体" panose="02010609060101010101" charset="-122"/>
                <a:cs typeface="黑体" panose="02010609060101010101" charset="-122"/>
              </a:rPr>
              <a:t>容概</a:t>
            </a:r>
            <a:r>
              <a:rPr sz="2800" spc="-15" dirty="0">
                <a:solidFill>
                  <a:srgbClr val="003366"/>
                </a:solidFill>
                <a:latin typeface="黑体" panose="02010609060101010101" charset="-122"/>
                <a:cs typeface="黑体" panose="02010609060101010101" charset="-122"/>
              </a:rPr>
              <a:t>要</a:t>
            </a:r>
            <a:endParaRPr sz="2800">
              <a:latin typeface="黑体" panose="02010609060101010101" charset="-122"/>
              <a:cs typeface="黑体" panose="02010609060101010101" charset="-122"/>
            </a:endParaRPr>
          </a:p>
        </p:txBody>
      </p:sp>
      <p:sp>
        <p:nvSpPr>
          <p:cNvPr id="11" name="object 11"/>
          <p:cNvSpPr/>
          <p:nvPr/>
        </p:nvSpPr>
        <p:spPr>
          <a:xfrm>
            <a:off x="4485132" y="2811017"/>
            <a:ext cx="4799584" cy="430529"/>
          </a:xfrm>
          <a:prstGeom prst="rect">
            <a:avLst/>
          </a:prstGeom>
          <a:blipFill>
            <a:blip r:embed="rId6" cstate="print"/>
            <a:stretch>
              <a:fillRect/>
            </a:stretch>
          </a:blipFill>
        </p:spPr>
        <p:txBody>
          <a:bodyPr wrap="square" lIns="0" tIns="0" rIns="0" bIns="0" rtlCol="0"/>
          <a:lstStyle/>
          <a:p/>
        </p:txBody>
      </p:sp>
      <p:sp>
        <p:nvSpPr>
          <p:cNvPr id="12" name="object 12"/>
          <p:cNvSpPr txBox="1"/>
          <p:nvPr/>
        </p:nvSpPr>
        <p:spPr>
          <a:xfrm>
            <a:off x="4485132" y="2811017"/>
            <a:ext cx="4799965" cy="430530"/>
          </a:xfrm>
          <a:prstGeom prst="rect">
            <a:avLst/>
          </a:prstGeom>
          <a:ln w="9525">
            <a:solidFill>
              <a:srgbClr val="9FADBC"/>
            </a:solidFill>
          </a:ln>
        </p:spPr>
        <p:txBody>
          <a:bodyPr vert="horz" wrap="square" lIns="0" tIns="1905" rIns="0" bIns="0" rtlCol="0">
            <a:spAutoFit/>
          </a:bodyPr>
          <a:lstStyle/>
          <a:p>
            <a:pPr>
              <a:lnSpc>
                <a:spcPct val="100000"/>
              </a:lnSpc>
              <a:spcBef>
                <a:spcPts val="15"/>
              </a:spcBef>
            </a:pPr>
            <a:r>
              <a:rPr sz="2800" spc="-5" dirty="0">
                <a:solidFill>
                  <a:srgbClr val="003366"/>
                </a:solidFill>
                <a:latin typeface="Verdana" panose="020B0604030504040204"/>
                <a:cs typeface="Verdana" panose="020B0604030504040204"/>
              </a:rPr>
              <a:t>1.</a:t>
            </a:r>
            <a:r>
              <a:rPr sz="2800" spc="-5" dirty="0">
                <a:solidFill>
                  <a:srgbClr val="003366"/>
                </a:solidFill>
                <a:latin typeface="宋体" panose="02010600030101010101" pitchFamily="2" charset="-122"/>
                <a:cs typeface="宋体" panose="02010600030101010101" pitchFamily="2" charset="-122"/>
              </a:rPr>
              <a:t>预算执行的目标和原则</a:t>
            </a:r>
            <a:endParaRPr sz="2800">
              <a:latin typeface="宋体" panose="02010600030101010101" pitchFamily="2" charset="-122"/>
              <a:cs typeface="宋体" panose="02010600030101010101" pitchFamily="2" charset="-122"/>
            </a:endParaRPr>
          </a:p>
        </p:txBody>
      </p:sp>
      <p:sp>
        <p:nvSpPr>
          <p:cNvPr id="13" name="object 13"/>
          <p:cNvSpPr/>
          <p:nvPr/>
        </p:nvSpPr>
        <p:spPr>
          <a:xfrm>
            <a:off x="4485132" y="3582034"/>
            <a:ext cx="4799584" cy="430529"/>
          </a:xfrm>
          <a:prstGeom prst="rect">
            <a:avLst/>
          </a:prstGeom>
          <a:blipFill>
            <a:blip r:embed="rId7" cstate="print"/>
            <a:stretch>
              <a:fillRect/>
            </a:stretch>
          </a:blipFill>
        </p:spPr>
        <p:txBody>
          <a:bodyPr wrap="square" lIns="0" tIns="0" rIns="0" bIns="0" rtlCol="0"/>
          <a:lstStyle/>
          <a:p/>
        </p:txBody>
      </p:sp>
      <p:sp>
        <p:nvSpPr>
          <p:cNvPr id="14" name="object 14"/>
          <p:cNvSpPr txBox="1"/>
          <p:nvPr/>
        </p:nvSpPr>
        <p:spPr>
          <a:xfrm>
            <a:off x="4485132" y="3582034"/>
            <a:ext cx="4799965" cy="430530"/>
          </a:xfrm>
          <a:prstGeom prst="rect">
            <a:avLst/>
          </a:prstGeom>
          <a:ln w="9525">
            <a:solidFill>
              <a:srgbClr val="9FADBC"/>
            </a:solidFill>
          </a:ln>
        </p:spPr>
        <p:txBody>
          <a:bodyPr vert="horz" wrap="square" lIns="0" tIns="1905" rIns="0" bIns="0" rtlCol="0">
            <a:spAutoFit/>
          </a:bodyPr>
          <a:lstStyle/>
          <a:p>
            <a:pPr>
              <a:lnSpc>
                <a:spcPct val="100000"/>
              </a:lnSpc>
              <a:spcBef>
                <a:spcPts val="15"/>
              </a:spcBef>
            </a:pPr>
            <a:r>
              <a:rPr sz="2800" spc="-5" dirty="0">
                <a:solidFill>
                  <a:srgbClr val="003366"/>
                </a:solidFill>
                <a:latin typeface="Verdana" panose="020B0604030504040204"/>
                <a:cs typeface="Verdana" panose="020B0604030504040204"/>
              </a:rPr>
              <a:t>2.</a:t>
            </a:r>
            <a:r>
              <a:rPr sz="2800" spc="-5" dirty="0">
                <a:solidFill>
                  <a:srgbClr val="003366"/>
                </a:solidFill>
                <a:latin typeface="宋体" panose="02010600030101010101" pitchFamily="2" charset="-122"/>
                <a:cs typeface="宋体" panose="02010600030101010101" pitchFamily="2" charset="-122"/>
              </a:rPr>
              <a:t>预算执行的阶段</a:t>
            </a:r>
            <a:endParaRPr sz="2800">
              <a:latin typeface="宋体" panose="02010600030101010101" pitchFamily="2" charset="-122"/>
              <a:cs typeface="宋体" panose="02010600030101010101" pitchFamily="2" charset="-122"/>
            </a:endParaRPr>
          </a:p>
        </p:txBody>
      </p:sp>
      <p:sp>
        <p:nvSpPr>
          <p:cNvPr id="15" name="object 15"/>
          <p:cNvSpPr/>
          <p:nvPr/>
        </p:nvSpPr>
        <p:spPr>
          <a:xfrm>
            <a:off x="4485132" y="4323334"/>
            <a:ext cx="4799584" cy="430530"/>
          </a:xfrm>
          <a:prstGeom prst="rect">
            <a:avLst/>
          </a:prstGeom>
          <a:blipFill>
            <a:blip r:embed="rId8" cstate="print"/>
            <a:stretch>
              <a:fillRect/>
            </a:stretch>
          </a:blipFill>
        </p:spPr>
        <p:txBody>
          <a:bodyPr wrap="square" lIns="0" tIns="0" rIns="0" bIns="0" rtlCol="0"/>
          <a:lstStyle/>
          <a:p/>
        </p:txBody>
      </p:sp>
      <p:sp>
        <p:nvSpPr>
          <p:cNvPr id="16" name="object 16"/>
          <p:cNvSpPr txBox="1"/>
          <p:nvPr/>
        </p:nvSpPr>
        <p:spPr>
          <a:xfrm>
            <a:off x="4485132" y="4323334"/>
            <a:ext cx="4799965" cy="430530"/>
          </a:xfrm>
          <a:prstGeom prst="rect">
            <a:avLst/>
          </a:prstGeom>
          <a:ln w="9525">
            <a:solidFill>
              <a:srgbClr val="9FADBC"/>
            </a:solidFill>
          </a:ln>
        </p:spPr>
        <p:txBody>
          <a:bodyPr vert="horz" wrap="square" lIns="0" tIns="2540" rIns="0" bIns="0" rtlCol="0">
            <a:spAutoFit/>
          </a:bodyPr>
          <a:lstStyle/>
          <a:p>
            <a:pPr>
              <a:lnSpc>
                <a:spcPct val="100000"/>
              </a:lnSpc>
              <a:spcBef>
                <a:spcPts val="20"/>
              </a:spcBef>
            </a:pPr>
            <a:r>
              <a:rPr sz="2800" spc="-5" dirty="0">
                <a:solidFill>
                  <a:srgbClr val="003366"/>
                </a:solidFill>
                <a:latin typeface="Verdana" panose="020B0604030504040204"/>
                <a:cs typeface="Verdana" panose="020B0604030504040204"/>
              </a:rPr>
              <a:t>3.</a:t>
            </a:r>
            <a:r>
              <a:rPr sz="2800" spc="-5" dirty="0">
                <a:solidFill>
                  <a:srgbClr val="003366"/>
                </a:solidFill>
                <a:latin typeface="宋体" panose="02010600030101010101" pitchFamily="2" charset="-122"/>
                <a:cs typeface="宋体" panose="02010600030101010101" pitchFamily="2" charset="-122"/>
              </a:rPr>
              <a:t>预算执行的组织体系</a:t>
            </a:r>
            <a:endParaRPr sz="2800">
              <a:latin typeface="宋体" panose="02010600030101010101" pitchFamily="2" charset="-122"/>
              <a:cs typeface="宋体" panose="02010600030101010101" pitchFamily="2" charset="-122"/>
            </a:endParaRPr>
          </a:p>
        </p:txBody>
      </p:sp>
      <p:sp>
        <p:nvSpPr>
          <p:cNvPr id="17" name="object 17"/>
          <p:cNvSpPr/>
          <p:nvPr/>
        </p:nvSpPr>
        <p:spPr>
          <a:xfrm>
            <a:off x="4485132" y="5064252"/>
            <a:ext cx="4799584" cy="430530"/>
          </a:xfrm>
          <a:prstGeom prst="rect">
            <a:avLst/>
          </a:prstGeom>
          <a:blipFill>
            <a:blip r:embed="rId9" cstate="print"/>
            <a:stretch>
              <a:fillRect/>
            </a:stretch>
          </a:blipFill>
        </p:spPr>
        <p:txBody>
          <a:bodyPr wrap="square" lIns="0" tIns="0" rIns="0" bIns="0" rtlCol="0"/>
          <a:lstStyle/>
          <a:p/>
        </p:txBody>
      </p:sp>
      <p:sp>
        <p:nvSpPr>
          <p:cNvPr id="18" name="object 18"/>
          <p:cNvSpPr txBox="1"/>
          <p:nvPr/>
        </p:nvSpPr>
        <p:spPr>
          <a:xfrm>
            <a:off x="4485132" y="5064252"/>
            <a:ext cx="4799965" cy="430530"/>
          </a:xfrm>
          <a:prstGeom prst="rect">
            <a:avLst/>
          </a:prstGeom>
          <a:ln w="9525">
            <a:solidFill>
              <a:srgbClr val="9FADBC"/>
            </a:solidFill>
          </a:ln>
        </p:spPr>
        <p:txBody>
          <a:bodyPr vert="horz" wrap="square" lIns="0" tIns="2540" rIns="0" bIns="0" rtlCol="0">
            <a:spAutoFit/>
          </a:bodyPr>
          <a:lstStyle/>
          <a:p>
            <a:pPr>
              <a:lnSpc>
                <a:spcPct val="100000"/>
              </a:lnSpc>
              <a:spcBef>
                <a:spcPts val="20"/>
              </a:spcBef>
            </a:pPr>
            <a:r>
              <a:rPr sz="2800" spc="-5" dirty="0">
                <a:solidFill>
                  <a:srgbClr val="003366"/>
                </a:solidFill>
                <a:latin typeface="Verdana" panose="020B0604030504040204"/>
                <a:cs typeface="Verdana" panose="020B0604030504040204"/>
              </a:rPr>
              <a:t>4.</a:t>
            </a:r>
            <a:r>
              <a:rPr sz="2800" spc="-5" dirty="0">
                <a:solidFill>
                  <a:srgbClr val="003366"/>
                </a:solidFill>
                <a:latin typeface="宋体" panose="02010600030101010101" pitchFamily="2" charset="-122"/>
                <a:cs typeface="宋体" panose="02010600030101010101" pitchFamily="2" charset="-122"/>
              </a:rPr>
              <a:t>预算执行的组织方式</a:t>
            </a:r>
            <a:endParaRPr sz="2800">
              <a:latin typeface="宋体" panose="02010600030101010101" pitchFamily="2" charset="-122"/>
              <a:cs typeface="宋体" panose="02010600030101010101" pitchFamily="2" charset="-122"/>
            </a:endParaRPr>
          </a:p>
        </p:txBody>
      </p:sp>
      <p:sp>
        <p:nvSpPr>
          <p:cNvPr id="20" name="object 20"/>
          <p:cNvSpPr txBox="1"/>
          <p:nvPr/>
        </p:nvSpPr>
        <p:spPr>
          <a:xfrm>
            <a:off x="800100" y="5974887"/>
            <a:ext cx="10604500" cy="294640"/>
          </a:xfrm>
          <a:prstGeom prst="rect">
            <a:avLst/>
          </a:prstGeom>
        </p:spPr>
        <p:txBody>
          <a:bodyPr vert="horz" wrap="square" lIns="0" tIns="97155" rIns="0" bIns="0" rtlCol="0">
            <a:spAutoFit/>
          </a:bodyPr>
          <a:lstStyle/>
          <a:p>
            <a:pPr marL="12700">
              <a:lnSpc>
                <a:spcPct val="100000"/>
              </a:lnSpc>
              <a:spcBef>
                <a:spcPts val="765"/>
              </a:spcBef>
              <a:tabLst>
                <a:tab pos="9116060" algn="l"/>
                <a:tab pos="10578465" algn="l"/>
              </a:tabLst>
            </a:pPr>
            <a:r>
              <a:rPr sz="1200" strike="sngStrike" dirty="0">
                <a:solidFill>
                  <a:srgbClr val="003366"/>
                </a:solidFill>
                <a:latin typeface="Verdana" panose="020B0604030504040204"/>
                <a:cs typeface="Verdana" panose="020B0604030504040204"/>
              </a:rPr>
              <a:t> 	</a:t>
            </a:r>
            <a:fld id="{81D60167-4931-47E6-BA6A-407CBD079E47}" type="slidenum">
              <a:rPr sz="1200" strike="sngStrike" dirty="0">
                <a:solidFill>
                  <a:srgbClr val="003366"/>
                </a:solidFill>
                <a:latin typeface="Verdana" panose="020B0604030504040204"/>
                <a:cs typeface="Verdana" panose="020B0604030504040204"/>
              </a:rPr>
            </a:fld>
            <a:r>
              <a:rPr sz="1200" strike="sngStrike" dirty="0">
                <a:solidFill>
                  <a:srgbClr val="003366"/>
                </a:solidFill>
                <a:latin typeface="Verdana" panose="020B0604030504040204"/>
                <a:cs typeface="Verdana" panose="020B0604030504040204"/>
              </a:rPr>
              <a:t>	</a:t>
            </a:r>
            <a:endParaRPr sz="1200">
              <a:latin typeface="Verdana" panose="020B0604030504040204"/>
              <a:cs typeface="Verdana" panose="020B0604030504040204"/>
            </a:endParaRPr>
          </a:p>
        </p:txBody>
      </p:sp>
      <p:sp>
        <p:nvSpPr>
          <p:cNvPr id="19" name="object 19"/>
          <p:cNvSpPr txBox="1"/>
          <p:nvPr/>
        </p:nvSpPr>
        <p:spPr>
          <a:xfrm>
            <a:off x="2706116" y="2985262"/>
            <a:ext cx="839469" cy="2465070"/>
          </a:xfrm>
          <a:prstGeom prst="rect">
            <a:avLst/>
          </a:prstGeom>
        </p:spPr>
        <p:txBody>
          <a:bodyPr vert="horz" wrap="square" lIns="0" tIns="13335" rIns="0" bIns="0" rtlCol="0">
            <a:spAutoFit/>
          </a:bodyPr>
          <a:lstStyle/>
          <a:p>
            <a:pPr marL="12700" marR="5080" algn="ctr">
              <a:lnSpc>
                <a:spcPct val="100000"/>
              </a:lnSpc>
              <a:spcBef>
                <a:spcPts val="105"/>
              </a:spcBef>
            </a:pPr>
            <a:r>
              <a:rPr sz="3200" dirty="0">
                <a:solidFill>
                  <a:srgbClr val="2C5681"/>
                </a:solidFill>
                <a:latin typeface="微软雅黑" panose="020B0503020204020204" charset="-122"/>
                <a:cs typeface="微软雅黑" panose="020B0503020204020204" charset="-122"/>
              </a:rPr>
              <a:t>预算 执行 </a:t>
            </a:r>
            <a:r>
              <a:rPr sz="3200" spc="5" dirty="0">
                <a:solidFill>
                  <a:srgbClr val="2C5681"/>
                </a:solidFill>
                <a:latin typeface="微软雅黑" panose="020B0503020204020204" charset="-122"/>
                <a:cs typeface="微软雅黑" panose="020B0503020204020204" charset="-122"/>
              </a:rPr>
              <a:t>的 </a:t>
            </a:r>
            <a:r>
              <a:rPr sz="3200" dirty="0">
                <a:solidFill>
                  <a:srgbClr val="2C5681"/>
                </a:solidFill>
                <a:latin typeface="微软雅黑" panose="020B0503020204020204" charset="-122"/>
                <a:cs typeface="微软雅黑" panose="020B0503020204020204" charset="-122"/>
              </a:rPr>
              <a:t>基本 概念</a:t>
            </a:r>
            <a:endParaRPr sz="3200">
              <a:latin typeface="微软雅黑" panose="020B0503020204020204" charset="-122"/>
              <a:cs typeface="微软雅黑" panose="020B0503020204020204" charset="-122"/>
            </a:endParaRPr>
          </a:p>
        </p:txBody>
      </p:sp>
      <p:sp>
        <p:nvSpPr>
          <p:cNvPr id="21" name="文本框 2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87780"/>
            <a:ext cx="4027931"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436108" y="1287780"/>
            <a:ext cx="650748" cy="792479"/>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8" name="object 8"/>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7" name="object 7"/>
          <p:cNvSpPr txBox="1"/>
          <p:nvPr/>
        </p:nvSpPr>
        <p:spPr>
          <a:xfrm>
            <a:off x="2677160" y="2477261"/>
            <a:ext cx="7195184" cy="2705100"/>
          </a:xfrm>
          <a:prstGeom prst="rect">
            <a:avLst/>
          </a:prstGeom>
        </p:spPr>
        <p:txBody>
          <a:bodyPr vert="horz" wrap="square" lIns="0" tIns="12065" rIns="0" bIns="0" rtlCol="0">
            <a:spAutoFit/>
          </a:bodyPr>
          <a:lstStyle/>
          <a:p>
            <a:pPr marL="646430">
              <a:lnSpc>
                <a:spcPct val="100000"/>
              </a:lnSpc>
              <a:spcBef>
                <a:spcPts val="95"/>
              </a:spcBef>
            </a:pPr>
            <a:r>
              <a:rPr lang="zh-CN" sz="2800" b="1" spc="-5" dirty="0">
                <a:solidFill>
                  <a:srgbClr val="2C5681"/>
                </a:solidFill>
                <a:latin typeface="微软雅黑" panose="020B0503020204020204" charset="-122"/>
                <a:cs typeface="微软雅黑" panose="020B0503020204020204" charset="-122"/>
              </a:rPr>
              <a:t>（一）</a:t>
            </a:r>
            <a:r>
              <a:rPr sz="2800" b="1" spc="-5" dirty="0">
                <a:solidFill>
                  <a:srgbClr val="2C5681"/>
                </a:solidFill>
                <a:latin typeface="微软雅黑" panose="020B0503020204020204" charset="-122"/>
                <a:cs typeface="微软雅黑" panose="020B0503020204020204" charset="-122"/>
              </a:rPr>
              <a:t>单位资金收入</a:t>
            </a:r>
            <a:r>
              <a:rPr sz="2400" b="1" spc="-5" dirty="0">
                <a:solidFill>
                  <a:srgbClr val="2C5681"/>
                </a:solidFill>
                <a:latin typeface="微软雅黑" panose="020B0503020204020204" charset="-122"/>
                <a:cs typeface="微软雅黑" panose="020B0503020204020204" charset="-122"/>
              </a:rPr>
              <a:t>——</a:t>
            </a:r>
            <a:r>
              <a:rPr sz="2400" dirty="0">
                <a:solidFill>
                  <a:srgbClr val="2C5681"/>
                </a:solidFill>
                <a:latin typeface="微软雅黑" panose="020B0503020204020204" charset="-122"/>
                <a:cs typeface="微软雅黑" panose="020B0503020204020204" charset="-122"/>
              </a:rPr>
              <a:t>全部纳入预算管理。</a:t>
            </a:r>
            <a:endParaRPr sz="2400">
              <a:latin typeface="微软雅黑" panose="020B0503020204020204" charset="-122"/>
              <a:cs typeface="微软雅黑" panose="020B0503020204020204" charset="-122"/>
            </a:endParaRPr>
          </a:p>
          <a:p>
            <a:pPr>
              <a:lnSpc>
                <a:spcPct val="100000"/>
              </a:lnSpc>
              <a:spcBef>
                <a:spcPts val="30"/>
              </a:spcBef>
            </a:pPr>
            <a:endParaRPr sz="4600">
              <a:latin typeface="Times New Roman" panose="02020603050405020304"/>
              <a:cs typeface="Times New Roman" panose="02020603050405020304"/>
            </a:endParaRPr>
          </a:p>
          <a:p>
            <a:pPr marL="12700" marR="5080" indent="632460" algn="just">
              <a:lnSpc>
                <a:spcPct val="140000"/>
              </a:lnSpc>
            </a:pPr>
            <a:r>
              <a:rPr sz="2400" spc="60" dirty="0">
                <a:solidFill>
                  <a:srgbClr val="2C5681"/>
                </a:solidFill>
                <a:latin typeface="微软雅黑" panose="020B0503020204020204" charset="-122"/>
                <a:cs typeface="微软雅黑" panose="020B0503020204020204" charset="-122"/>
              </a:rPr>
              <a:t>执行</a:t>
            </a:r>
            <a:r>
              <a:rPr sz="2400" spc="50" dirty="0">
                <a:solidFill>
                  <a:srgbClr val="2C5681"/>
                </a:solidFill>
                <a:latin typeface="微软雅黑" panose="020B0503020204020204" charset="-122"/>
                <a:cs typeface="微软雅黑" panose="020B0503020204020204" charset="-122"/>
              </a:rPr>
              <a:t>中</a:t>
            </a:r>
            <a:r>
              <a:rPr sz="2400" spc="45" dirty="0">
                <a:solidFill>
                  <a:srgbClr val="2C5681"/>
                </a:solidFill>
                <a:latin typeface="微软雅黑" panose="020B0503020204020204" charset="-122"/>
                <a:cs typeface="微软雅黑" panose="020B0503020204020204" charset="-122"/>
              </a:rPr>
              <a:t>，</a:t>
            </a:r>
            <a:r>
              <a:rPr sz="2400" spc="55" dirty="0">
                <a:solidFill>
                  <a:srgbClr val="2C5681"/>
                </a:solidFill>
                <a:latin typeface="微软雅黑" panose="020B0503020204020204" charset="-122"/>
                <a:cs typeface="微软雅黑" panose="020B0503020204020204" charset="-122"/>
              </a:rPr>
              <a:t>单</a:t>
            </a:r>
            <a:r>
              <a:rPr sz="2400" spc="45" dirty="0">
                <a:solidFill>
                  <a:srgbClr val="2C5681"/>
                </a:solidFill>
                <a:latin typeface="微软雅黑" panose="020B0503020204020204" charset="-122"/>
                <a:cs typeface="微软雅黑" panose="020B0503020204020204" charset="-122"/>
              </a:rPr>
              <a:t>位</a:t>
            </a:r>
            <a:r>
              <a:rPr sz="2400" spc="55" dirty="0">
                <a:solidFill>
                  <a:srgbClr val="2C5681"/>
                </a:solidFill>
                <a:latin typeface="微软雅黑" panose="020B0503020204020204" charset="-122"/>
                <a:cs typeface="微软雅黑" panose="020B0503020204020204" charset="-122"/>
              </a:rPr>
              <a:t>资</a:t>
            </a:r>
            <a:r>
              <a:rPr sz="2400" spc="45" dirty="0">
                <a:solidFill>
                  <a:srgbClr val="2C5681"/>
                </a:solidFill>
                <a:latin typeface="微软雅黑" panose="020B0503020204020204" charset="-122"/>
                <a:cs typeface="微软雅黑" panose="020B0503020204020204" charset="-122"/>
              </a:rPr>
              <a:t>金收</a:t>
            </a:r>
            <a:r>
              <a:rPr sz="2400" spc="55" dirty="0">
                <a:solidFill>
                  <a:srgbClr val="2C5681"/>
                </a:solidFill>
                <a:latin typeface="微软雅黑" panose="020B0503020204020204" charset="-122"/>
                <a:cs typeface="微软雅黑" panose="020B0503020204020204" charset="-122"/>
              </a:rPr>
              <a:t>入</a:t>
            </a:r>
            <a:r>
              <a:rPr sz="2400" spc="45" dirty="0">
                <a:solidFill>
                  <a:srgbClr val="2C5681"/>
                </a:solidFill>
                <a:latin typeface="微软雅黑" panose="020B0503020204020204" charset="-122"/>
                <a:cs typeface="微软雅黑" panose="020B0503020204020204" charset="-122"/>
              </a:rPr>
              <a:t>超</a:t>
            </a:r>
            <a:r>
              <a:rPr sz="2400" spc="55" dirty="0">
                <a:solidFill>
                  <a:srgbClr val="2C5681"/>
                </a:solidFill>
                <a:latin typeface="微软雅黑" panose="020B0503020204020204" charset="-122"/>
                <a:cs typeface="微软雅黑" panose="020B0503020204020204" charset="-122"/>
              </a:rPr>
              <a:t>过</a:t>
            </a:r>
            <a:r>
              <a:rPr sz="2400" spc="45" dirty="0">
                <a:solidFill>
                  <a:srgbClr val="2C5681"/>
                </a:solidFill>
                <a:latin typeface="微软雅黑" panose="020B0503020204020204" charset="-122"/>
                <a:cs typeface="微软雅黑" panose="020B0503020204020204" charset="-122"/>
              </a:rPr>
              <a:t>年初</a:t>
            </a:r>
            <a:r>
              <a:rPr sz="2400" spc="55" dirty="0">
                <a:solidFill>
                  <a:srgbClr val="2C5681"/>
                </a:solidFill>
                <a:latin typeface="微软雅黑" panose="020B0503020204020204" charset="-122"/>
                <a:cs typeface="微软雅黑" panose="020B0503020204020204" charset="-122"/>
              </a:rPr>
              <a:t>预</a:t>
            </a:r>
            <a:r>
              <a:rPr sz="2400" spc="45" dirty="0">
                <a:solidFill>
                  <a:srgbClr val="2C5681"/>
                </a:solidFill>
                <a:latin typeface="微软雅黑" panose="020B0503020204020204" charset="-122"/>
                <a:cs typeface="微软雅黑" panose="020B0503020204020204" charset="-122"/>
              </a:rPr>
              <a:t>算</a:t>
            </a:r>
            <a:r>
              <a:rPr sz="2400" spc="90" dirty="0">
                <a:solidFill>
                  <a:srgbClr val="2C5681"/>
                </a:solidFill>
                <a:latin typeface="微软雅黑" panose="020B0503020204020204" charset="-122"/>
                <a:cs typeface="微软雅黑" panose="020B0503020204020204" charset="-122"/>
              </a:rPr>
              <a:t>的</a:t>
            </a:r>
            <a:r>
              <a:rPr sz="2400" spc="45" dirty="0">
                <a:solidFill>
                  <a:srgbClr val="2C5681"/>
                </a:solidFill>
                <a:latin typeface="微软雅黑" panose="020B0503020204020204" charset="-122"/>
                <a:cs typeface="微软雅黑" panose="020B0503020204020204" charset="-122"/>
              </a:rPr>
              <a:t>，原</a:t>
            </a:r>
            <a:r>
              <a:rPr sz="2400" spc="55" dirty="0">
                <a:solidFill>
                  <a:srgbClr val="2C5681"/>
                </a:solidFill>
                <a:latin typeface="微软雅黑" panose="020B0503020204020204" charset="-122"/>
                <a:cs typeface="微软雅黑" panose="020B0503020204020204" charset="-122"/>
              </a:rPr>
              <a:t>则</a:t>
            </a:r>
            <a:r>
              <a:rPr sz="2400" dirty="0">
                <a:solidFill>
                  <a:srgbClr val="2C5681"/>
                </a:solidFill>
                <a:latin typeface="微软雅黑" panose="020B0503020204020204" charset="-122"/>
                <a:cs typeface="微软雅黑" panose="020B0503020204020204" charset="-122"/>
              </a:rPr>
              <a:t>上 </a:t>
            </a:r>
            <a:r>
              <a:rPr sz="2400" spc="55" dirty="0">
                <a:solidFill>
                  <a:srgbClr val="2C5681"/>
                </a:solidFill>
                <a:latin typeface="微软雅黑" panose="020B0503020204020204" charset="-122"/>
                <a:cs typeface="微软雅黑" panose="020B0503020204020204" charset="-122"/>
              </a:rPr>
              <a:t>不新增</a:t>
            </a:r>
            <a:r>
              <a:rPr sz="2400" spc="45" dirty="0">
                <a:solidFill>
                  <a:srgbClr val="2C5681"/>
                </a:solidFill>
                <a:latin typeface="微软雅黑" panose="020B0503020204020204" charset="-122"/>
                <a:cs typeface="微软雅黑" panose="020B0503020204020204" charset="-122"/>
              </a:rPr>
              <a:t>安</a:t>
            </a:r>
            <a:r>
              <a:rPr sz="2400" spc="55" dirty="0">
                <a:solidFill>
                  <a:srgbClr val="2C5681"/>
                </a:solidFill>
                <a:latin typeface="微软雅黑" panose="020B0503020204020204" charset="-122"/>
                <a:cs typeface="微软雅黑" panose="020B0503020204020204" charset="-122"/>
              </a:rPr>
              <a:t>排当年</a:t>
            </a:r>
            <a:r>
              <a:rPr sz="2400" spc="45" dirty="0">
                <a:solidFill>
                  <a:srgbClr val="2C5681"/>
                </a:solidFill>
                <a:latin typeface="微软雅黑" panose="020B0503020204020204" charset="-122"/>
                <a:cs typeface="微软雅黑" panose="020B0503020204020204" charset="-122"/>
              </a:rPr>
              <a:t>支</a:t>
            </a:r>
            <a:r>
              <a:rPr sz="2400" spc="80" dirty="0">
                <a:solidFill>
                  <a:srgbClr val="2C5681"/>
                </a:solidFill>
                <a:latin typeface="微软雅黑" panose="020B0503020204020204" charset="-122"/>
                <a:cs typeface="微软雅黑" panose="020B0503020204020204" charset="-122"/>
              </a:rPr>
              <a:t>出</a:t>
            </a:r>
            <a:r>
              <a:rPr sz="2400" spc="60" dirty="0">
                <a:solidFill>
                  <a:srgbClr val="2C5681"/>
                </a:solidFill>
                <a:latin typeface="微软雅黑" panose="020B0503020204020204" charset="-122"/>
                <a:cs typeface="微软雅黑" panose="020B0503020204020204" charset="-122"/>
              </a:rPr>
              <a:t>，</a:t>
            </a:r>
            <a:r>
              <a:rPr sz="2400" spc="55" dirty="0">
                <a:solidFill>
                  <a:srgbClr val="2C5681"/>
                </a:solidFill>
                <a:latin typeface="微软雅黑" panose="020B0503020204020204" charset="-122"/>
                <a:cs typeface="微软雅黑" panose="020B0503020204020204" charset="-122"/>
              </a:rPr>
              <a:t>确</a:t>
            </a:r>
            <a:r>
              <a:rPr sz="2400" spc="45" dirty="0">
                <a:solidFill>
                  <a:srgbClr val="2C5681"/>
                </a:solidFill>
                <a:latin typeface="微软雅黑" panose="020B0503020204020204" charset="-122"/>
                <a:cs typeface="微软雅黑" panose="020B0503020204020204" charset="-122"/>
              </a:rPr>
              <a:t>需</a:t>
            </a:r>
            <a:r>
              <a:rPr sz="2400" spc="55" dirty="0">
                <a:solidFill>
                  <a:srgbClr val="2C5681"/>
                </a:solidFill>
                <a:latin typeface="微软雅黑" panose="020B0503020204020204" charset="-122"/>
                <a:cs typeface="微软雅黑" panose="020B0503020204020204" charset="-122"/>
              </a:rPr>
              <a:t>新增的</a:t>
            </a:r>
            <a:r>
              <a:rPr sz="2400" spc="45" dirty="0">
                <a:solidFill>
                  <a:srgbClr val="2C5681"/>
                </a:solidFill>
                <a:latin typeface="微软雅黑" panose="020B0503020204020204" charset="-122"/>
                <a:cs typeface="微软雅黑" panose="020B0503020204020204" charset="-122"/>
              </a:rPr>
              <a:t>要</a:t>
            </a:r>
            <a:r>
              <a:rPr sz="2400" spc="55" dirty="0">
                <a:solidFill>
                  <a:srgbClr val="2C5681"/>
                </a:solidFill>
                <a:latin typeface="微软雅黑" panose="020B0503020204020204" charset="-122"/>
                <a:cs typeface="微软雅黑" panose="020B0503020204020204" charset="-122"/>
              </a:rPr>
              <a:t>编制收</a:t>
            </a:r>
            <a:r>
              <a:rPr sz="2400" spc="45" dirty="0">
                <a:solidFill>
                  <a:srgbClr val="2C5681"/>
                </a:solidFill>
                <a:latin typeface="微软雅黑" panose="020B0503020204020204" charset="-122"/>
                <a:cs typeface="微软雅黑" panose="020B0503020204020204" charset="-122"/>
              </a:rPr>
              <a:t>入</a:t>
            </a:r>
            <a:r>
              <a:rPr sz="2400" spc="55" dirty="0">
                <a:solidFill>
                  <a:srgbClr val="2C5681"/>
                </a:solidFill>
                <a:latin typeface="微软雅黑" panose="020B0503020204020204" charset="-122"/>
                <a:cs typeface="微软雅黑" panose="020B0503020204020204" charset="-122"/>
              </a:rPr>
              <a:t>预算</a:t>
            </a:r>
            <a:r>
              <a:rPr sz="2400" dirty="0">
                <a:solidFill>
                  <a:srgbClr val="2C5681"/>
                </a:solidFill>
                <a:latin typeface="微软雅黑" panose="020B0503020204020204" charset="-122"/>
                <a:cs typeface="微软雅黑" panose="020B0503020204020204" charset="-122"/>
              </a:rPr>
              <a:t>和 </a:t>
            </a:r>
            <a:r>
              <a:rPr sz="2400" spc="-5" dirty="0">
                <a:solidFill>
                  <a:srgbClr val="2C5681"/>
                </a:solidFill>
                <a:latin typeface="微软雅黑" panose="020B0503020204020204" charset="-122"/>
                <a:cs typeface="微软雅黑" panose="020B0503020204020204" charset="-122"/>
              </a:rPr>
              <a:t>支出预算调剂方案，并报财政部门审</a:t>
            </a:r>
            <a:r>
              <a:rPr sz="2400" dirty="0">
                <a:solidFill>
                  <a:srgbClr val="2C5681"/>
                </a:solidFill>
                <a:latin typeface="微软雅黑" panose="020B0503020204020204" charset="-122"/>
                <a:cs typeface="微软雅黑" panose="020B0503020204020204" charset="-122"/>
              </a:rPr>
              <a:t>批。</a:t>
            </a:r>
            <a:endParaRPr sz="2400">
              <a:latin typeface="微软雅黑" panose="020B0503020204020204" charset="-122"/>
              <a:cs typeface="微软雅黑" panose="020B0503020204020204" charset="-122"/>
            </a:endParaRPr>
          </a:p>
        </p:txBody>
      </p:sp>
      <p:sp>
        <p:nvSpPr>
          <p:cNvPr id="9" name="文本框 8"/>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4565810" y="2514291"/>
            <a:ext cx="3217350" cy="374181"/>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7537704" y="2354579"/>
            <a:ext cx="574548" cy="789432"/>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424683" y="2991611"/>
            <a:ext cx="495300" cy="679704"/>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2608326" y="2451354"/>
            <a:ext cx="7125334" cy="2696210"/>
          </a:xfrm>
          <a:prstGeom prst="rect">
            <a:avLst/>
          </a:prstGeom>
        </p:spPr>
        <p:txBody>
          <a:bodyPr vert="horz" wrap="square" lIns="0" tIns="12065" rIns="0" bIns="0" rtlCol="0">
            <a:spAutoFit/>
          </a:bodyPr>
          <a:lstStyle/>
          <a:p>
            <a:pPr algn="ctr">
              <a:lnSpc>
                <a:spcPct val="100000"/>
              </a:lnSpc>
              <a:spcBef>
                <a:spcPts val="95"/>
              </a:spcBef>
            </a:pPr>
            <a:r>
              <a:rPr sz="2800" spc="-5" dirty="0">
                <a:solidFill>
                  <a:srgbClr val="003366"/>
                </a:solidFill>
                <a:latin typeface="微软雅黑" panose="020B0503020204020204" charset="-122"/>
                <a:cs typeface="微软雅黑" panose="020B0503020204020204" charset="-122"/>
              </a:rPr>
              <a:t>▲单位资金的存放模式</a:t>
            </a:r>
            <a:endParaRPr sz="2800">
              <a:latin typeface="微软雅黑" panose="020B0503020204020204" charset="-122"/>
              <a:cs typeface="微软雅黑" panose="020B0503020204020204" charset="-122"/>
            </a:endParaRPr>
          </a:p>
          <a:p>
            <a:pPr>
              <a:lnSpc>
                <a:spcPct val="100000"/>
              </a:lnSpc>
              <a:spcBef>
                <a:spcPts val="50"/>
              </a:spcBef>
            </a:pPr>
            <a:endParaRPr sz="3800">
              <a:latin typeface="Times New Roman" panose="02020603050405020304"/>
              <a:cs typeface="Times New Roman" panose="02020603050405020304"/>
            </a:endParaRPr>
          </a:p>
          <a:p>
            <a:pPr marL="12700" marR="5080" indent="632460">
              <a:lnSpc>
                <a:spcPct val="150000"/>
              </a:lnSpc>
            </a:pPr>
            <a:r>
              <a:rPr sz="2400" spc="20" dirty="0">
                <a:solidFill>
                  <a:srgbClr val="2C5681"/>
                </a:solidFill>
                <a:latin typeface="微软雅黑" panose="020B0503020204020204" charset="-122"/>
                <a:cs typeface="微软雅黑" panose="020B0503020204020204" charset="-122"/>
              </a:rPr>
              <a:t>可以</a:t>
            </a:r>
            <a:r>
              <a:rPr sz="2400" spc="30" dirty="0">
                <a:solidFill>
                  <a:srgbClr val="2C5681"/>
                </a:solidFill>
                <a:latin typeface="微软雅黑" panose="020B0503020204020204" charset="-122"/>
                <a:cs typeface="微软雅黑" panose="020B0503020204020204" charset="-122"/>
              </a:rPr>
              <a:t>采</a:t>
            </a:r>
            <a:r>
              <a:rPr sz="2400" spc="20" dirty="0">
                <a:solidFill>
                  <a:srgbClr val="2C5681"/>
                </a:solidFill>
                <a:latin typeface="微软雅黑" panose="020B0503020204020204" charset="-122"/>
                <a:cs typeface="微软雅黑" panose="020B0503020204020204" charset="-122"/>
              </a:rPr>
              <a:t>用单位实有资金账户分散管理模</a:t>
            </a:r>
            <a:r>
              <a:rPr sz="2400" spc="70" dirty="0">
                <a:solidFill>
                  <a:srgbClr val="2C5681"/>
                </a:solidFill>
                <a:latin typeface="微软雅黑" panose="020B0503020204020204" charset="-122"/>
                <a:cs typeface="微软雅黑" panose="020B0503020204020204" charset="-122"/>
              </a:rPr>
              <a:t>式</a:t>
            </a:r>
            <a:r>
              <a:rPr lang="zh-CN" sz="2400" spc="70" dirty="0">
                <a:solidFill>
                  <a:srgbClr val="FF0000"/>
                </a:solidFill>
                <a:latin typeface="微软雅黑" panose="020B0503020204020204" charset="-122"/>
                <a:cs typeface="微软雅黑" panose="020B0503020204020204" charset="-122"/>
              </a:rPr>
              <a:t>（省本级）</a:t>
            </a:r>
            <a:r>
              <a:rPr sz="2400" spc="20" dirty="0">
                <a:solidFill>
                  <a:srgbClr val="2C5681"/>
                </a:solidFill>
                <a:latin typeface="微软雅黑" panose="020B0503020204020204" charset="-122"/>
                <a:cs typeface="微软雅黑" panose="020B0503020204020204" charset="-122"/>
              </a:rPr>
              <a:t>，也可 </a:t>
            </a:r>
            <a:r>
              <a:rPr sz="2400" dirty="0">
                <a:solidFill>
                  <a:srgbClr val="2C5681"/>
                </a:solidFill>
                <a:latin typeface="微软雅黑" panose="020B0503020204020204" charset="-122"/>
                <a:cs typeface="微软雅黑" panose="020B0503020204020204" charset="-122"/>
              </a:rPr>
              <a:t>以采用单位资金在财政代管资金财政专户集中管</a:t>
            </a:r>
            <a:r>
              <a:rPr sz="2400" spc="5" dirty="0">
                <a:solidFill>
                  <a:srgbClr val="2C5681"/>
                </a:solidFill>
                <a:latin typeface="微软雅黑" panose="020B0503020204020204" charset="-122"/>
                <a:cs typeface="微软雅黑" panose="020B0503020204020204" charset="-122"/>
              </a:rPr>
              <a:t>理</a:t>
            </a:r>
            <a:r>
              <a:rPr lang="zh-CN" sz="2400" spc="5" dirty="0">
                <a:solidFill>
                  <a:srgbClr val="FF0000"/>
                </a:solidFill>
                <a:latin typeface="微软雅黑" panose="020B0503020204020204" charset="-122"/>
                <a:cs typeface="微软雅黑" panose="020B0503020204020204" charset="-122"/>
              </a:rPr>
              <a:t>（市县多采取此种模式）</a:t>
            </a:r>
            <a:r>
              <a:rPr sz="2400" dirty="0">
                <a:solidFill>
                  <a:srgbClr val="2C5681"/>
                </a:solidFill>
                <a:latin typeface="微软雅黑" panose="020B0503020204020204" charset="-122"/>
                <a:cs typeface="微软雅黑" panose="020B0503020204020204" charset="-122"/>
              </a:rPr>
              <a:t>。</a:t>
            </a:r>
            <a:endParaRPr sz="2400">
              <a:latin typeface="微软雅黑" panose="020B0503020204020204" charset="-122"/>
              <a:cs typeface="微软雅黑" panose="020B0503020204020204" charset="-122"/>
            </a:endParaRPr>
          </a:p>
        </p:txBody>
      </p:sp>
      <p:sp>
        <p:nvSpPr>
          <p:cNvPr id="8" name="object 8"/>
          <p:cNvSpPr/>
          <p:nvPr/>
        </p:nvSpPr>
        <p:spPr>
          <a:xfrm>
            <a:off x="1880616" y="1287780"/>
            <a:ext cx="4027931" cy="792479"/>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436108" y="1287780"/>
            <a:ext cx="650748" cy="792479"/>
          </a:xfrm>
          <a:prstGeom prst="rect">
            <a:avLst/>
          </a:prstGeom>
          <a:blipFill>
            <a:blip r:embed="rId5" cstate="print"/>
            <a:stretch>
              <a:fillRect/>
            </a:stretch>
          </a:blipFill>
        </p:spPr>
        <p:txBody>
          <a:bodyPr wrap="square" lIns="0" tIns="0" rIns="0" bIns="0" rtlCol="0"/>
          <a:lstStyle/>
          <a:p/>
        </p:txBody>
      </p:sp>
      <p:sp>
        <p:nvSpPr>
          <p:cNvPr id="10" name="object 10"/>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11" name="object 11"/>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2" name="文本框 11"/>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365" y="2352675"/>
            <a:ext cx="3745230" cy="3424555"/>
          </a:xfrm>
          <a:prstGeom prst="rect">
            <a:avLst/>
          </a:prstGeom>
        </p:spPr>
        <p:txBody>
          <a:bodyPr vert="horz" wrap="square" lIns="0" tIns="12700" rIns="0" bIns="0" rtlCol="0">
            <a:spAutoFit/>
          </a:bodyPr>
          <a:lstStyle/>
          <a:p>
            <a:pPr marL="646430">
              <a:lnSpc>
                <a:spcPct val="100000"/>
              </a:lnSpc>
              <a:spcBef>
                <a:spcPts val="100"/>
              </a:spcBef>
            </a:pPr>
            <a:r>
              <a:rPr sz="2800" spc="-5" dirty="0">
                <a:solidFill>
                  <a:srgbClr val="003366"/>
                </a:solidFill>
                <a:latin typeface="微软雅黑" panose="020B0503020204020204" charset="-122"/>
                <a:cs typeface="微软雅黑" panose="020B0503020204020204" charset="-122"/>
              </a:rPr>
              <a:t>分散管理模式</a:t>
            </a:r>
            <a:endParaRPr sz="2800" spc="-5" dirty="0">
              <a:solidFill>
                <a:srgbClr val="003366"/>
              </a:solidFill>
              <a:latin typeface="微软雅黑" panose="020B0503020204020204" charset="-122"/>
              <a:cs typeface="微软雅黑" panose="020B0503020204020204" charset="-122"/>
            </a:endParaRPr>
          </a:p>
          <a:p>
            <a:pPr marL="646430">
              <a:lnSpc>
                <a:spcPct val="100000"/>
              </a:lnSpc>
              <a:spcBef>
                <a:spcPts val="100"/>
              </a:spcBef>
            </a:pPr>
            <a:endParaRPr sz="2400" spc="-5" dirty="0">
              <a:solidFill>
                <a:srgbClr val="003366"/>
              </a:solidFill>
              <a:latin typeface="微软雅黑" panose="020B0503020204020204" charset="-122"/>
              <a:cs typeface="微软雅黑" panose="020B0503020204020204" charset="-122"/>
            </a:endParaRPr>
          </a:p>
          <a:p>
            <a:pPr marL="646430">
              <a:lnSpc>
                <a:spcPct val="100000"/>
              </a:lnSpc>
              <a:spcBef>
                <a:spcPts val="100"/>
              </a:spcBef>
            </a:pPr>
            <a:r>
              <a:rPr sz="2400" spc="-5" dirty="0">
                <a:solidFill>
                  <a:srgbClr val="003366"/>
                </a:solidFill>
                <a:latin typeface="微软雅黑" panose="020B0503020204020204" charset="-122"/>
                <a:cs typeface="微软雅黑" panose="020B0503020204020204" charset="-122"/>
              </a:rPr>
              <a:t>财政部门通过一体化</a:t>
            </a:r>
            <a:endParaRPr sz="2400">
              <a:latin typeface="微软雅黑" panose="020B0503020204020204" charset="-122"/>
              <a:cs typeface="微软雅黑" panose="020B0503020204020204" charset="-122"/>
            </a:endParaRPr>
          </a:p>
          <a:p>
            <a:pPr marL="646430" marR="589915" indent="-634365">
              <a:lnSpc>
                <a:spcPct val="100000"/>
              </a:lnSpc>
            </a:pPr>
            <a:r>
              <a:rPr sz="2400" dirty="0">
                <a:solidFill>
                  <a:srgbClr val="003366"/>
                </a:solidFill>
                <a:latin typeface="微软雅黑" panose="020B0503020204020204" charset="-122"/>
                <a:cs typeface="微软雅黑" panose="020B0503020204020204" charset="-122"/>
              </a:rPr>
              <a:t>系统与开户银行联网。 </a:t>
            </a:r>
            <a:r>
              <a:rPr lang="zh-CN" sz="2400" dirty="0">
                <a:solidFill>
                  <a:srgbClr val="003366"/>
                </a:solidFill>
                <a:latin typeface="微软雅黑" panose="020B0503020204020204" charset="-122"/>
                <a:cs typeface="微软雅黑" panose="020B0503020204020204" charset="-122"/>
              </a:rPr>
              <a:t>预</a:t>
            </a:r>
            <a:r>
              <a:rPr sz="2400" dirty="0">
                <a:solidFill>
                  <a:srgbClr val="003366"/>
                </a:solidFill>
                <a:latin typeface="微软雅黑" panose="020B0503020204020204" charset="-122"/>
                <a:cs typeface="微软雅黑" panose="020B0503020204020204" charset="-122"/>
              </a:rPr>
              <a:t>算单位、财政部</a:t>
            </a:r>
            <a:endParaRPr sz="2400">
              <a:latin typeface="微软雅黑" panose="020B0503020204020204" charset="-122"/>
              <a:cs typeface="微软雅黑" panose="020B0503020204020204" charset="-122"/>
            </a:endParaRPr>
          </a:p>
          <a:p>
            <a:pPr marL="12700" marR="5080">
              <a:lnSpc>
                <a:spcPct val="100000"/>
              </a:lnSpc>
              <a:spcBef>
                <a:spcPts val="5"/>
              </a:spcBef>
            </a:pPr>
            <a:r>
              <a:rPr sz="2400" spc="-5" dirty="0">
                <a:solidFill>
                  <a:srgbClr val="003366"/>
                </a:solidFill>
                <a:latin typeface="微软雅黑" panose="020B0503020204020204" charset="-122"/>
                <a:cs typeface="微软雅黑" panose="020B0503020204020204" charset="-122"/>
              </a:rPr>
              <a:t>门、开户银行签订三方协 </a:t>
            </a:r>
            <a:r>
              <a:rPr sz="2400" dirty="0">
                <a:solidFill>
                  <a:srgbClr val="003366"/>
                </a:solidFill>
                <a:latin typeface="微软雅黑" panose="020B0503020204020204" charset="-122"/>
                <a:cs typeface="微软雅黑" panose="020B0503020204020204" charset="-122"/>
              </a:rPr>
              <a:t>议，约定开户银行向财政一 体化系统发送账户余额、收 入、支付信息等。</a:t>
            </a:r>
            <a:endParaRPr sz="2400">
              <a:latin typeface="微软雅黑" panose="020B0503020204020204" charset="-122"/>
              <a:cs typeface="微软雅黑" panose="020B0503020204020204" charset="-122"/>
            </a:endParaRPr>
          </a:p>
        </p:txBody>
      </p:sp>
      <p:sp>
        <p:nvSpPr>
          <p:cNvPr id="3" name="object 3"/>
          <p:cNvSpPr/>
          <p:nvPr/>
        </p:nvSpPr>
        <p:spPr>
          <a:xfrm>
            <a:off x="5974715" y="2353008"/>
            <a:ext cx="3524250" cy="3602666"/>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87780"/>
            <a:ext cx="4027931"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436108" y="1287780"/>
            <a:ext cx="650748" cy="792479"/>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8" name="object 8"/>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7" name="object 7"/>
          <p:cNvSpPr txBox="1"/>
          <p:nvPr/>
        </p:nvSpPr>
        <p:spPr>
          <a:xfrm>
            <a:off x="2677160" y="2477261"/>
            <a:ext cx="7195184" cy="3359150"/>
          </a:xfrm>
          <a:prstGeom prst="rect">
            <a:avLst/>
          </a:prstGeom>
        </p:spPr>
        <p:txBody>
          <a:bodyPr vert="horz" wrap="square" lIns="0" tIns="12065" rIns="0" bIns="0" rtlCol="0">
            <a:spAutoFit/>
          </a:bodyPr>
          <a:lstStyle/>
          <a:p>
            <a:pPr marL="646430">
              <a:lnSpc>
                <a:spcPct val="100000"/>
              </a:lnSpc>
              <a:spcBef>
                <a:spcPts val="95"/>
              </a:spcBef>
            </a:pPr>
            <a:r>
              <a:rPr lang="zh-CN" sz="2400" b="1" spc="-5" dirty="0">
                <a:solidFill>
                  <a:srgbClr val="2C5681"/>
                </a:solidFill>
                <a:latin typeface="微软雅黑" panose="020B0503020204020204" charset="-122"/>
                <a:cs typeface="微软雅黑" panose="020B0503020204020204" charset="-122"/>
              </a:rPr>
              <a:t>集中管理模式</a:t>
            </a:r>
            <a:endParaRPr sz="2400">
              <a:latin typeface="微软雅黑" panose="020B0503020204020204" charset="-122"/>
              <a:cs typeface="微软雅黑" panose="020B0503020204020204" charset="-122"/>
            </a:endParaRPr>
          </a:p>
          <a:p>
            <a:pPr>
              <a:lnSpc>
                <a:spcPct val="100000"/>
              </a:lnSpc>
              <a:spcBef>
                <a:spcPts val="30"/>
              </a:spcBef>
            </a:pPr>
            <a:endParaRPr sz="2400" spc="60" dirty="0">
              <a:solidFill>
                <a:srgbClr val="2C5681"/>
              </a:solidFill>
              <a:latin typeface="微软雅黑" panose="020B0503020204020204" charset="-122"/>
              <a:cs typeface="微软雅黑" panose="020B0503020204020204" charset="-122"/>
            </a:endParaRPr>
          </a:p>
          <a:p>
            <a:pPr>
              <a:lnSpc>
                <a:spcPct val="100000"/>
              </a:lnSpc>
              <a:spcBef>
                <a:spcPts val="30"/>
              </a:spcBef>
            </a:pPr>
            <a:r>
              <a:rPr lang="zh-CN" sz="2400" spc="60" dirty="0">
                <a:solidFill>
                  <a:srgbClr val="2C5681"/>
                </a:solidFill>
                <a:latin typeface="微软雅黑" panose="020B0503020204020204" charset="-122"/>
                <a:cs typeface="微软雅黑" panose="020B0503020204020204" charset="-122"/>
              </a:rPr>
              <a:t>开户银行要对专户中资金按单位进行分账核算</a:t>
            </a:r>
            <a:endParaRPr lang="zh-CN" sz="2400" spc="60" dirty="0">
              <a:solidFill>
                <a:srgbClr val="2C5681"/>
              </a:solidFill>
              <a:latin typeface="微软雅黑" panose="020B0503020204020204" charset="-122"/>
              <a:cs typeface="微软雅黑" panose="020B0503020204020204" charset="-122"/>
            </a:endParaRPr>
          </a:p>
          <a:p>
            <a:pPr>
              <a:lnSpc>
                <a:spcPct val="100000"/>
              </a:lnSpc>
              <a:spcBef>
                <a:spcPts val="30"/>
              </a:spcBef>
            </a:pPr>
            <a:r>
              <a:rPr lang="zh-CN" sz="2400" spc="60" dirty="0">
                <a:solidFill>
                  <a:srgbClr val="2C5681"/>
                </a:solidFill>
                <a:latin typeface="微软雅黑" panose="020B0503020204020204" charset="-122"/>
                <a:cs typeface="微软雅黑" panose="020B0503020204020204" charset="-122"/>
              </a:rPr>
              <a:t>一体化系统自动对单位资金实际收入与收入预算指标进行比对</a:t>
            </a:r>
            <a:endParaRPr lang="zh-CN" sz="2400" spc="60" dirty="0">
              <a:solidFill>
                <a:srgbClr val="2C5681"/>
              </a:solidFill>
              <a:latin typeface="微软雅黑" panose="020B0503020204020204" charset="-122"/>
              <a:cs typeface="微软雅黑" panose="020B0503020204020204" charset="-122"/>
            </a:endParaRPr>
          </a:p>
          <a:p>
            <a:pPr>
              <a:lnSpc>
                <a:spcPct val="100000"/>
              </a:lnSpc>
              <a:spcBef>
                <a:spcPts val="30"/>
              </a:spcBef>
            </a:pPr>
            <a:r>
              <a:rPr lang="zh-CN" sz="2400" spc="60" dirty="0">
                <a:solidFill>
                  <a:srgbClr val="2C5681"/>
                </a:solidFill>
                <a:latin typeface="微软雅黑" panose="020B0503020204020204" charset="-122"/>
                <a:cs typeface="微软雅黑" panose="020B0503020204020204" charset="-122"/>
              </a:rPr>
              <a:t>财政部门也可以通过一体化系统集中单位会计账</a:t>
            </a:r>
            <a:endParaRPr lang="zh-CN" sz="2400" spc="60" dirty="0">
              <a:solidFill>
                <a:srgbClr val="2C5681"/>
              </a:solidFill>
              <a:latin typeface="微软雅黑" panose="020B0503020204020204" charset="-122"/>
              <a:cs typeface="微软雅黑" panose="020B0503020204020204" charset="-122"/>
            </a:endParaRPr>
          </a:p>
          <a:p>
            <a:pPr>
              <a:lnSpc>
                <a:spcPct val="100000"/>
              </a:lnSpc>
              <a:spcBef>
                <a:spcPts val="30"/>
              </a:spcBef>
            </a:pPr>
            <a:r>
              <a:rPr lang="zh-CN" sz="2400" spc="60" dirty="0">
                <a:solidFill>
                  <a:srgbClr val="2C5681"/>
                </a:solidFill>
                <a:latin typeface="微软雅黑" panose="020B0503020204020204" charset="-122"/>
                <a:cs typeface="微软雅黑" panose="020B0503020204020204" charset="-122"/>
              </a:rPr>
              <a:t>单位资金收入信息通过一体化系统对财政部门和单位主管部门开放</a:t>
            </a:r>
            <a:endParaRPr lang="zh-CN" sz="2400" spc="60" dirty="0">
              <a:solidFill>
                <a:srgbClr val="2C5681"/>
              </a:solidFill>
              <a:latin typeface="微软雅黑" panose="020B0503020204020204" charset="-122"/>
              <a:cs typeface="微软雅黑" panose="020B0503020204020204" charset="-122"/>
            </a:endParaRPr>
          </a:p>
          <a:p>
            <a:pPr>
              <a:lnSpc>
                <a:spcPct val="100000"/>
              </a:lnSpc>
              <a:spcBef>
                <a:spcPts val="30"/>
              </a:spcBef>
            </a:pPr>
            <a:endParaRPr sz="2400">
              <a:latin typeface="微软雅黑" panose="020B0503020204020204" charset="-122"/>
              <a:cs typeface="微软雅黑" panose="020B0503020204020204" charset="-122"/>
            </a:endParaRPr>
          </a:p>
        </p:txBody>
      </p:sp>
      <p:sp>
        <p:nvSpPr>
          <p:cNvPr id="9" name="文本框 8"/>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2770758" y="2635961"/>
            <a:ext cx="7314565" cy="2781935"/>
          </a:xfrm>
          <a:prstGeom prst="rect">
            <a:avLst/>
          </a:prstGeom>
        </p:spPr>
        <p:txBody>
          <a:bodyPr vert="horz" wrap="square" lIns="0" tIns="12065" rIns="0" bIns="0" rtlCol="0">
            <a:spAutoFit/>
          </a:bodyPr>
          <a:lstStyle/>
          <a:p>
            <a:pPr marL="554990">
              <a:lnSpc>
                <a:spcPct val="100000"/>
              </a:lnSpc>
              <a:spcBef>
                <a:spcPts val="95"/>
              </a:spcBef>
            </a:pPr>
            <a:r>
              <a:rPr lang="zh-CN" sz="2800" b="1" spc="-10" dirty="0">
                <a:solidFill>
                  <a:srgbClr val="2C5681"/>
                </a:solidFill>
                <a:latin typeface="微软雅黑" panose="020B0503020204020204" charset="-122"/>
                <a:cs typeface="微软雅黑" panose="020B0503020204020204" charset="-122"/>
              </a:rPr>
              <a:t>（二）</a:t>
            </a:r>
            <a:r>
              <a:rPr sz="2800" b="1" spc="-10" dirty="0">
                <a:solidFill>
                  <a:srgbClr val="2C5681"/>
                </a:solidFill>
                <a:latin typeface="微软雅黑" panose="020B0503020204020204" charset="-122"/>
                <a:cs typeface="微软雅黑" panose="020B0503020204020204" charset="-122"/>
              </a:rPr>
              <a:t>单位资金支</a:t>
            </a:r>
            <a:r>
              <a:rPr sz="2800" b="1" spc="-5" dirty="0">
                <a:solidFill>
                  <a:srgbClr val="2C5681"/>
                </a:solidFill>
                <a:latin typeface="微软雅黑" panose="020B0503020204020204" charset="-122"/>
                <a:cs typeface="微软雅黑" panose="020B0503020204020204" charset="-122"/>
              </a:rPr>
              <a:t>出——</a:t>
            </a:r>
            <a:r>
              <a:rPr sz="2400" spc="-5" dirty="0">
                <a:solidFill>
                  <a:srgbClr val="2C5681"/>
                </a:solidFill>
                <a:latin typeface="微软雅黑" panose="020B0503020204020204" charset="-122"/>
                <a:cs typeface="微软雅黑" panose="020B0503020204020204" charset="-122"/>
              </a:rPr>
              <a:t>参照国库集中支付</a:t>
            </a:r>
            <a:endParaRPr sz="2400">
              <a:latin typeface="微软雅黑" panose="020B0503020204020204" charset="-122"/>
              <a:cs typeface="微软雅黑" panose="020B0503020204020204" charset="-122"/>
            </a:endParaRPr>
          </a:p>
          <a:p>
            <a:pPr marL="12700">
              <a:lnSpc>
                <a:spcPct val="100000"/>
              </a:lnSpc>
              <a:spcBef>
                <a:spcPts val="1840"/>
              </a:spcBef>
            </a:pPr>
            <a:r>
              <a:rPr sz="2400" spc="95" dirty="0">
                <a:solidFill>
                  <a:srgbClr val="2C5681"/>
                </a:solidFill>
                <a:latin typeface="微软雅黑" panose="020B0503020204020204" charset="-122"/>
                <a:cs typeface="微软雅黑" panose="020B0503020204020204" charset="-122"/>
              </a:rPr>
              <a:t>（</a:t>
            </a:r>
            <a:r>
              <a:rPr sz="2400" spc="90" dirty="0">
                <a:solidFill>
                  <a:srgbClr val="2C5681"/>
                </a:solidFill>
                <a:latin typeface="微软雅黑" panose="020B0503020204020204" charset="-122"/>
                <a:cs typeface="微软雅黑" panose="020B0503020204020204" charset="-122"/>
              </a:rPr>
              <a:t>行政</a:t>
            </a:r>
            <a:r>
              <a:rPr sz="2400" spc="105" dirty="0">
                <a:solidFill>
                  <a:srgbClr val="2C5681"/>
                </a:solidFill>
                <a:latin typeface="微软雅黑" panose="020B0503020204020204" charset="-122"/>
                <a:cs typeface="微软雅黑" panose="020B0503020204020204" charset="-122"/>
              </a:rPr>
              <a:t>单</a:t>
            </a:r>
            <a:r>
              <a:rPr sz="2400" spc="100" dirty="0">
                <a:solidFill>
                  <a:srgbClr val="2C5681"/>
                </a:solidFill>
                <a:latin typeface="微软雅黑" panose="020B0503020204020204" charset="-122"/>
                <a:cs typeface="微软雅黑" panose="020B0503020204020204" charset="-122"/>
              </a:rPr>
              <a:t>位</a:t>
            </a:r>
            <a:r>
              <a:rPr sz="2400" spc="95" dirty="0">
                <a:solidFill>
                  <a:srgbClr val="2C5681"/>
                </a:solidFill>
                <a:latin typeface="微软雅黑" panose="020B0503020204020204" charset="-122"/>
                <a:cs typeface="微软雅黑" panose="020B0503020204020204" charset="-122"/>
              </a:rPr>
              <a:t>、</a:t>
            </a:r>
            <a:r>
              <a:rPr sz="2400" spc="90" dirty="0">
                <a:solidFill>
                  <a:srgbClr val="2C5681"/>
                </a:solidFill>
                <a:latin typeface="微软雅黑" panose="020B0503020204020204" charset="-122"/>
                <a:cs typeface="微软雅黑" panose="020B0503020204020204" charset="-122"/>
              </a:rPr>
              <a:t>事</a:t>
            </a:r>
            <a:r>
              <a:rPr sz="2400" spc="105" dirty="0">
                <a:solidFill>
                  <a:srgbClr val="2C5681"/>
                </a:solidFill>
                <a:latin typeface="微软雅黑" panose="020B0503020204020204" charset="-122"/>
                <a:cs typeface="微软雅黑" panose="020B0503020204020204" charset="-122"/>
              </a:rPr>
              <a:t>业</a:t>
            </a:r>
            <a:r>
              <a:rPr sz="2400" spc="90" dirty="0">
                <a:solidFill>
                  <a:srgbClr val="2C5681"/>
                </a:solidFill>
                <a:latin typeface="微软雅黑" panose="020B0503020204020204" charset="-122"/>
                <a:cs typeface="微软雅黑" panose="020B0503020204020204" charset="-122"/>
              </a:rPr>
              <a:t>单位中</a:t>
            </a:r>
            <a:r>
              <a:rPr sz="2400" spc="105" dirty="0">
                <a:solidFill>
                  <a:srgbClr val="2C5681"/>
                </a:solidFill>
                <a:latin typeface="微软雅黑" panose="020B0503020204020204" charset="-122"/>
                <a:cs typeface="微软雅黑" panose="020B0503020204020204" charset="-122"/>
              </a:rPr>
              <a:t>的</a:t>
            </a:r>
            <a:r>
              <a:rPr sz="2400" spc="90" dirty="0">
                <a:solidFill>
                  <a:srgbClr val="2C5681"/>
                </a:solidFill>
                <a:latin typeface="微软雅黑" panose="020B0503020204020204" charset="-122"/>
                <a:cs typeface="微软雅黑" panose="020B0503020204020204" charset="-122"/>
              </a:rPr>
              <a:t>行政类</a:t>
            </a:r>
            <a:r>
              <a:rPr sz="2400" spc="105" dirty="0">
                <a:solidFill>
                  <a:srgbClr val="2C5681"/>
                </a:solidFill>
                <a:latin typeface="微软雅黑" panose="020B0503020204020204" charset="-122"/>
                <a:cs typeface="微软雅黑" panose="020B0503020204020204" charset="-122"/>
              </a:rPr>
              <a:t>和</a:t>
            </a:r>
            <a:r>
              <a:rPr sz="2400" spc="90" dirty="0">
                <a:solidFill>
                  <a:srgbClr val="2C5681"/>
                </a:solidFill>
                <a:latin typeface="微软雅黑" panose="020B0503020204020204" charset="-122"/>
                <a:cs typeface="微软雅黑" panose="020B0503020204020204" charset="-122"/>
              </a:rPr>
              <a:t>公益一</a:t>
            </a:r>
            <a:r>
              <a:rPr sz="2400" spc="105" dirty="0">
                <a:solidFill>
                  <a:srgbClr val="2C5681"/>
                </a:solidFill>
                <a:latin typeface="微软雅黑" panose="020B0503020204020204" charset="-122"/>
                <a:cs typeface="微软雅黑" panose="020B0503020204020204" charset="-122"/>
              </a:rPr>
              <a:t>类</a:t>
            </a:r>
            <a:r>
              <a:rPr sz="2400" spc="90" dirty="0">
                <a:solidFill>
                  <a:srgbClr val="2C5681"/>
                </a:solidFill>
                <a:latin typeface="微软雅黑" panose="020B0503020204020204" charset="-122"/>
                <a:cs typeface="微软雅黑" panose="020B0503020204020204" charset="-122"/>
              </a:rPr>
              <a:t>单</a:t>
            </a:r>
            <a:r>
              <a:rPr sz="2400" spc="150" dirty="0">
                <a:solidFill>
                  <a:srgbClr val="2C5681"/>
                </a:solidFill>
                <a:latin typeface="微软雅黑" panose="020B0503020204020204" charset="-122"/>
                <a:cs typeface="微软雅黑" panose="020B0503020204020204" charset="-122"/>
              </a:rPr>
              <a:t>位</a:t>
            </a:r>
            <a:r>
              <a:rPr sz="2400" dirty="0">
                <a:solidFill>
                  <a:srgbClr val="2C5681"/>
                </a:solidFill>
                <a:latin typeface="微软雅黑" panose="020B0503020204020204" charset="-122"/>
                <a:cs typeface="微软雅黑" panose="020B0503020204020204" charset="-122"/>
              </a:rPr>
              <a:t>）</a:t>
            </a:r>
            <a:endParaRPr sz="2400">
              <a:latin typeface="微软雅黑" panose="020B0503020204020204" charset="-122"/>
              <a:cs typeface="微软雅黑" panose="020B0503020204020204" charset="-122"/>
            </a:endParaRPr>
          </a:p>
          <a:p>
            <a:pPr>
              <a:lnSpc>
                <a:spcPct val="100000"/>
              </a:lnSpc>
            </a:pPr>
            <a:endParaRPr sz="4550">
              <a:latin typeface="Times New Roman" panose="02020603050405020304"/>
              <a:cs typeface="Times New Roman" panose="02020603050405020304"/>
            </a:endParaRPr>
          </a:p>
          <a:p>
            <a:pPr marL="12700" marR="309880" indent="542290">
              <a:lnSpc>
                <a:spcPct val="140000"/>
              </a:lnSpc>
            </a:pPr>
            <a:r>
              <a:rPr sz="2400" spc="5" dirty="0">
                <a:solidFill>
                  <a:srgbClr val="2C5681"/>
                </a:solidFill>
                <a:latin typeface="微软雅黑" panose="020B0503020204020204" charset="-122"/>
                <a:cs typeface="微软雅黑" panose="020B0503020204020204" charset="-122"/>
              </a:rPr>
              <a:t>其他</a:t>
            </a:r>
            <a:r>
              <a:rPr sz="2400" spc="20" dirty="0">
                <a:solidFill>
                  <a:srgbClr val="2C5681"/>
                </a:solidFill>
                <a:latin typeface="微软雅黑" panose="020B0503020204020204" charset="-122"/>
                <a:cs typeface="微软雅黑" panose="020B0503020204020204" charset="-122"/>
              </a:rPr>
              <a:t>事</a:t>
            </a:r>
            <a:r>
              <a:rPr sz="2400" spc="5" dirty="0">
                <a:solidFill>
                  <a:srgbClr val="2C5681"/>
                </a:solidFill>
                <a:latin typeface="微软雅黑" panose="020B0503020204020204" charset="-122"/>
                <a:cs typeface="微软雅黑" panose="020B0503020204020204" charset="-122"/>
              </a:rPr>
              <a:t>业单位</a:t>
            </a:r>
            <a:r>
              <a:rPr sz="2400" spc="20" dirty="0">
                <a:solidFill>
                  <a:srgbClr val="2C5681"/>
                </a:solidFill>
                <a:latin typeface="微软雅黑" panose="020B0503020204020204" charset="-122"/>
                <a:cs typeface="微软雅黑" panose="020B0503020204020204" charset="-122"/>
              </a:rPr>
              <a:t>的单</a:t>
            </a:r>
            <a:r>
              <a:rPr sz="2400" spc="5" dirty="0">
                <a:solidFill>
                  <a:srgbClr val="2C5681"/>
                </a:solidFill>
                <a:latin typeface="微软雅黑" panose="020B0503020204020204" charset="-122"/>
                <a:cs typeface="微软雅黑" panose="020B0503020204020204" charset="-122"/>
              </a:rPr>
              <a:t>位资</a:t>
            </a:r>
            <a:r>
              <a:rPr sz="2400" spc="35" dirty="0">
                <a:solidFill>
                  <a:srgbClr val="2C5681"/>
                </a:solidFill>
                <a:latin typeface="微软雅黑" panose="020B0503020204020204" charset="-122"/>
                <a:cs typeface="微软雅黑" panose="020B0503020204020204" charset="-122"/>
              </a:rPr>
              <a:t>金</a:t>
            </a:r>
            <a:r>
              <a:rPr sz="2400" spc="20" dirty="0">
                <a:solidFill>
                  <a:srgbClr val="2C5681"/>
                </a:solidFill>
                <a:latin typeface="微软雅黑" panose="020B0503020204020204" charset="-122"/>
                <a:cs typeface="微软雅黑" panose="020B0503020204020204" charset="-122"/>
              </a:rPr>
              <a:t>，暂</a:t>
            </a:r>
            <a:r>
              <a:rPr sz="2400" spc="5" dirty="0">
                <a:solidFill>
                  <a:srgbClr val="2C5681"/>
                </a:solidFill>
                <a:latin typeface="微软雅黑" panose="020B0503020204020204" charset="-122"/>
                <a:cs typeface="微软雅黑" panose="020B0503020204020204" charset="-122"/>
              </a:rPr>
              <a:t>不具备条</a:t>
            </a:r>
            <a:r>
              <a:rPr sz="2400" spc="20" dirty="0">
                <a:solidFill>
                  <a:srgbClr val="2C5681"/>
                </a:solidFill>
                <a:latin typeface="微软雅黑" panose="020B0503020204020204" charset="-122"/>
                <a:cs typeface="微软雅黑" panose="020B0503020204020204" charset="-122"/>
              </a:rPr>
              <a:t>件</a:t>
            </a:r>
            <a:r>
              <a:rPr sz="2400" spc="25" dirty="0">
                <a:solidFill>
                  <a:srgbClr val="2C5681"/>
                </a:solidFill>
                <a:latin typeface="微软雅黑" panose="020B0503020204020204" charset="-122"/>
                <a:cs typeface="微软雅黑" panose="020B0503020204020204" charset="-122"/>
              </a:rPr>
              <a:t>的</a:t>
            </a:r>
            <a:r>
              <a:rPr sz="2400" spc="10" dirty="0">
                <a:solidFill>
                  <a:srgbClr val="2C5681"/>
                </a:solidFill>
                <a:latin typeface="微软雅黑" panose="020B0503020204020204" charset="-122"/>
                <a:cs typeface="微软雅黑" panose="020B0503020204020204" charset="-122"/>
              </a:rPr>
              <a:t>，</a:t>
            </a:r>
            <a:r>
              <a:rPr sz="2400" dirty="0">
                <a:solidFill>
                  <a:srgbClr val="2C5681"/>
                </a:solidFill>
                <a:latin typeface="微软雅黑" panose="020B0503020204020204" charset="-122"/>
                <a:cs typeface="微软雅黑" panose="020B0503020204020204" charset="-122"/>
              </a:rPr>
              <a:t>可 </a:t>
            </a:r>
            <a:r>
              <a:rPr sz="2400" spc="-5" dirty="0">
                <a:solidFill>
                  <a:srgbClr val="2C5681"/>
                </a:solidFill>
                <a:latin typeface="微软雅黑" panose="020B0503020204020204" charset="-122"/>
                <a:cs typeface="微软雅黑" panose="020B0503020204020204" charset="-122"/>
              </a:rPr>
              <a:t>暂时采取记录和反映的模</a:t>
            </a:r>
            <a:r>
              <a:rPr sz="2400" dirty="0">
                <a:solidFill>
                  <a:srgbClr val="2C5681"/>
                </a:solidFill>
                <a:latin typeface="微软雅黑" panose="020B0503020204020204" charset="-122"/>
                <a:cs typeface="微软雅黑" panose="020B0503020204020204" charset="-122"/>
              </a:rPr>
              <a:t>式。</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4027931"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5436108" y="1287780"/>
            <a:ext cx="650748" cy="792479"/>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8" name="object 8"/>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9" name="文本框 8"/>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2717038" y="2290320"/>
            <a:ext cx="6713220" cy="818515"/>
          </a:xfrm>
          <a:prstGeom prst="rect">
            <a:avLst/>
          </a:prstGeom>
        </p:spPr>
        <p:txBody>
          <a:bodyPr vert="horz" wrap="square" lIns="0" tIns="104139" rIns="0" bIns="0" rtlCol="0">
            <a:spAutoFit/>
          </a:bodyPr>
          <a:lstStyle/>
          <a:p>
            <a:pPr marL="535305">
              <a:lnSpc>
                <a:spcPct val="100000"/>
              </a:lnSpc>
              <a:spcBef>
                <a:spcPts val="820"/>
              </a:spcBef>
            </a:pPr>
            <a:r>
              <a:rPr sz="2000" spc="25" dirty="0">
                <a:solidFill>
                  <a:srgbClr val="2C5681"/>
                </a:solidFill>
                <a:latin typeface="微软雅黑" panose="020B0503020204020204" charset="-122"/>
                <a:cs typeface="微软雅黑" panose="020B0503020204020204" charset="-122"/>
              </a:rPr>
              <a:t>控制模</a:t>
            </a:r>
            <a:r>
              <a:rPr sz="2000" spc="10" dirty="0">
                <a:solidFill>
                  <a:srgbClr val="2C5681"/>
                </a:solidFill>
                <a:latin typeface="微软雅黑" panose="020B0503020204020204" charset="-122"/>
                <a:cs typeface="微软雅黑" panose="020B0503020204020204" charset="-122"/>
              </a:rPr>
              <a:t>式</a:t>
            </a:r>
            <a:r>
              <a:rPr sz="2000" spc="25" dirty="0">
                <a:solidFill>
                  <a:srgbClr val="2C5681"/>
                </a:solidFill>
                <a:latin typeface="微软雅黑" panose="020B0503020204020204" charset="-122"/>
                <a:cs typeface="微软雅黑" panose="020B0503020204020204" charset="-122"/>
              </a:rPr>
              <a:t>：单位资金</a:t>
            </a:r>
            <a:r>
              <a:rPr sz="2000" spc="10" dirty="0">
                <a:solidFill>
                  <a:srgbClr val="2C5681"/>
                </a:solidFill>
                <a:latin typeface="微软雅黑" panose="020B0503020204020204" charset="-122"/>
                <a:cs typeface="微软雅黑" panose="020B0503020204020204" charset="-122"/>
              </a:rPr>
              <a:t>的</a:t>
            </a:r>
            <a:r>
              <a:rPr sz="2000" spc="25" dirty="0">
                <a:solidFill>
                  <a:srgbClr val="2C5681"/>
                </a:solidFill>
                <a:latin typeface="微软雅黑" panose="020B0503020204020204" charset="-122"/>
                <a:cs typeface="微软雅黑" panose="020B0503020204020204" charset="-122"/>
              </a:rPr>
              <a:t>支付流程</a:t>
            </a:r>
            <a:r>
              <a:rPr sz="2000" spc="10" dirty="0">
                <a:solidFill>
                  <a:srgbClr val="2C5681"/>
                </a:solidFill>
                <a:latin typeface="微软雅黑" panose="020B0503020204020204" charset="-122"/>
                <a:cs typeface="微软雅黑" panose="020B0503020204020204" charset="-122"/>
              </a:rPr>
              <a:t>和业</a:t>
            </a:r>
            <a:r>
              <a:rPr sz="2000" spc="25" dirty="0">
                <a:solidFill>
                  <a:srgbClr val="2C5681"/>
                </a:solidFill>
                <a:latin typeface="微软雅黑" panose="020B0503020204020204" charset="-122"/>
                <a:cs typeface="微软雅黑" panose="020B0503020204020204" charset="-122"/>
              </a:rPr>
              <a:t>务处理比</a:t>
            </a:r>
            <a:r>
              <a:rPr sz="2000" spc="10" dirty="0">
                <a:solidFill>
                  <a:srgbClr val="2C5681"/>
                </a:solidFill>
                <a:latin typeface="微软雅黑" panose="020B0503020204020204" charset="-122"/>
                <a:cs typeface="微软雅黑" panose="020B0503020204020204" charset="-122"/>
              </a:rPr>
              <a:t>照财</a:t>
            </a:r>
            <a:r>
              <a:rPr sz="2000" spc="25" dirty="0">
                <a:solidFill>
                  <a:srgbClr val="2C5681"/>
                </a:solidFill>
                <a:latin typeface="微软雅黑" panose="020B0503020204020204" charset="-122"/>
                <a:cs typeface="微软雅黑" panose="020B0503020204020204" charset="-122"/>
              </a:rPr>
              <a:t>政</a:t>
            </a:r>
            <a:r>
              <a:rPr sz="2000" spc="5" dirty="0">
                <a:solidFill>
                  <a:srgbClr val="2C5681"/>
                </a:solidFill>
                <a:latin typeface="微软雅黑" panose="020B0503020204020204" charset="-122"/>
                <a:cs typeface="微软雅黑" panose="020B0503020204020204" charset="-122"/>
              </a:rPr>
              <a:t>拨</a:t>
            </a:r>
            <a:endParaRPr sz="2000">
              <a:latin typeface="微软雅黑" panose="020B0503020204020204" charset="-122"/>
              <a:cs typeface="微软雅黑" panose="020B0503020204020204" charset="-122"/>
            </a:endParaRPr>
          </a:p>
          <a:p>
            <a:pPr marL="12700">
              <a:lnSpc>
                <a:spcPct val="100000"/>
              </a:lnSpc>
              <a:spcBef>
                <a:spcPts val="720"/>
              </a:spcBef>
            </a:pPr>
            <a:r>
              <a:rPr sz="2000" dirty="0">
                <a:solidFill>
                  <a:srgbClr val="2C5681"/>
                </a:solidFill>
                <a:latin typeface="微软雅黑" panose="020B0503020204020204" charset="-122"/>
                <a:cs typeface="微软雅黑" panose="020B0503020204020204" charset="-122"/>
              </a:rPr>
              <a:t>款资金的流程进行。</a:t>
            </a:r>
            <a:endParaRPr sz="2000">
              <a:latin typeface="微软雅黑" panose="020B0503020204020204" charset="-122"/>
              <a:cs typeface="微软雅黑" panose="020B0503020204020204" charset="-122"/>
            </a:endParaRPr>
          </a:p>
        </p:txBody>
      </p:sp>
      <p:sp>
        <p:nvSpPr>
          <p:cNvPr id="5" name="object 5"/>
          <p:cNvSpPr/>
          <p:nvPr/>
        </p:nvSpPr>
        <p:spPr>
          <a:xfrm>
            <a:off x="1880616" y="1287780"/>
            <a:ext cx="4027931"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5436108" y="1287780"/>
            <a:ext cx="650748" cy="792479"/>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8" name="object 8"/>
          <p:cNvSpPr/>
          <p:nvPr/>
        </p:nvSpPr>
        <p:spPr>
          <a:xfrm>
            <a:off x="3470645" y="3360404"/>
            <a:ext cx="5294789" cy="2583195"/>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9792461" y="6277553"/>
            <a:ext cx="246379" cy="210820"/>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694688" y="1287780"/>
            <a:ext cx="40279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250179" y="1287780"/>
            <a:ext cx="650748" cy="792479"/>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1903222" y="1400936"/>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7" name="object 7"/>
          <p:cNvSpPr/>
          <p:nvPr/>
        </p:nvSpPr>
        <p:spPr>
          <a:xfrm>
            <a:off x="1242694" y="3162300"/>
            <a:ext cx="1061084" cy="367029"/>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242694" y="3162300"/>
            <a:ext cx="1061085" cy="367030"/>
          </a:xfrm>
          <a:custGeom>
            <a:avLst/>
            <a:gdLst/>
            <a:ahLst/>
            <a:cxnLst/>
            <a:rect l="l" t="t" r="r" b="b"/>
            <a:pathLst>
              <a:path w="1061085" h="367029">
                <a:moveTo>
                  <a:pt x="0" y="367029"/>
                </a:moveTo>
                <a:lnTo>
                  <a:pt x="1061084" y="367029"/>
                </a:lnTo>
                <a:lnTo>
                  <a:pt x="1061084" y="0"/>
                </a:lnTo>
                <a:lnTo>
                  <a:pt x="0" y="0"/>
                </a:lnTo>
                <a:lnTo>
                  <a:pt x="0" y="367029"/>
                </a:lnTo>
                <a:close/>
              </a:path>
            </a:pathLst>
          </a:custGeom>
          <a:ln w="9524">
            <a:solidFill>
              <a:srgbClr val="9FADBC"/>
            </a:solidFill>
          </a:ln>
        </p:spPr>
        <p:txBody>
          <a:bodyPr wrap="square" lIns="0" tIns="0" rIns="0" bIns="0" rtlCol="0"/>
          <a:lstStyle/>
          <a:p/>
        </p:txBody>
      </p:sp>
      <p:sp>
        <p:nvSpPr>
          <p:cNvPr id="9" name="object 9"/>
          <p:cNvSpPr txBox="1"/>
          <p:nvPr/>
        </p:nvSpPr>
        <p:spPr>
          <a:xfrm>
            <a:off x="1275969" y="3187065"/>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预算指标</a:t>
            </a:r>
            <a:endParaRPr sz="1800">
              <a:latin typeface="微软雅黑" panose="020B0503020204020204" charset="-122"/>
              <a:cs typeface="微软雅黑" panose="020B0503020204020204" charset="-122"/>
            </a:endParaRPr>
          </a:p>
        </p:txBody>
      </p:sp>
      <p:sp>
        <p:nvSpPr>
          <p:cNvPr id="10" name="object 10"/>
          <p:cNvSpPr/>
          <p:nvPr/>
        </p:nvSpPr>
        <p:spPr>
          <a:xfrm>
            <a:off x="1242694" y="4094479"/>
            <a:ext cx="1061084" cy="367030"/>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1242694" y="4094479"/>
            <a:ext cx="1061085" cy="367030"/>
          </a:xfrm>
          <a:custGeom>
            <a:avLst/>
            <a:gdLst/>
            <a:ahLst/>
            <a:cxnLst/>
            <a:rect l="l" t="t" r="r" b="b"/>
            <a:pathLst>
              <a:path w="1061085"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12" name="object 12"/>
          <p:cNvSpPr txBox="1"/>
          <p:nvPr/>
        </p:nvSpPr>
        <p:spPr>
          <a:xfrm>
            <a:off x="1275969" y="411949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支付申请</a:t>
            </a:r>
            <a:endParaRPr sz="1800">
              <a:latin typeface="微软雅黑" panose="020B0503020204020204" charset="-122"/>
              <a:cs typeface="微软雅黑" panose="020B0503020204020204" charset="-122"/>
            </a:endParaRPr>
          </a:p>
        </p:txBody>
      </p:sp>
      <p:sp>
        <p:nvSpPr>
          <p:cNvPr id="13" name="object 13"/>
          <p:cNvSpPr/>
          <p:nvPr/>
        </p:nvSpPr>
        <p:spPr>
          <a:xfrm>
            <a:off x="4528820" y="4094479"/>
            <a:ext cx="1061085" cy="367030"/>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4528820" y="4094479"/>
            <a:ext cx="1061085" cy="367030"/>
          </a:xfrm>
          <a:custGeom>
            <a:avLst/>
            <a:gdLst/>
            <a:ahLst/>
            <a:cxnLst/>
            <a:rect l="l" t="t" r="r" b="b"/>
            <a:pathLst>
              <a:path w="1061085" h="367029">
                <a:moveTo>
                  <a:pt x="0" y="367030"/>
                </a:moveTo>
                <a:lnTo>
                  <a:pt x="1061085" y="367030"/>
                </a:lnTo>
                <a:lnTo>
                  <a:pt x="1061085" y="0"/>
                </a:lnTo>
                <a:lnTo>
                  <a:pt x="0" y="0"/>
                </a:lnTo>
                <a:lnTo>
                  <a:pt x="0" y="367030"/>
                </a:lnTo>
                <a:close/>
              </a:path>
            </a:pathLst>
          </a:custGeom>
          <a:ln w="9525">
            <a:solidFill>
              <a:srgbClr val="9FADBC"/>
            </a:solidFill>
          </a:ln>
        </p:spPr>
        <p:txBody>
          <a:bodyPr wrap="square" lIns="0" tIns="0" rIns="0" bIns="0" rtlCol="0"/>
          <a:lstStyle/>
          <a:p/>
        </p:txBody>
      </p:sp>
      <p:sp>
        <p:nvSpPr>
          <p:cNvPr id="15" name="object 15"/>
          <p:cNvSpPr txBox="1"/>
          <p:nvPr/>
        </p:nvSpPr>
        <p:spPr>
          <a:xfrm>
            <a:off x="4562347" y="4119498"/>
            <a:ext cx="94106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系统校验</a:t>
            </a:r>
            <a:endParaRPr sz="1800">
              <a:latin typeface="微软雅黑" panose="020B0503020204020204" charset="-122"/>
              <a:cs typeface="微软雅黑" panose="020B0503020204020204" charset="-122"/>
            </a:endParaRPr>
          </a:p>
        </p:txBody>
      </p:sp>
      <p:sp>
        <p:nvSpPr>
          <p:cNvPr id="16" name="object 16"/>
          <p:cNvSpPr/>
          <p:nvPr/>
        </p:nvSpPr>
        <p:spPr>
          <a:xfrm>
            <a:off x="6202045" y="3163570"/>
            <a:ext cx="1061084" cy="367029"/>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6202045" y="3163570"/>
            <a:ext cx="1061085" cy="367030"/>
          </a:xfrm>
          <a:custGeom>
            <a:avLst/>
            <a:gdLst/>
            <a:ahLst/>
            <a:cxnLst/>
            <a:rect l="l" t="t" r="r" b="b"/>
            <a:pathLst>
              <a:path w="1061084" h="367029">
                <a:moveTo>
                  <a:pt x="0" y="367029"/>
                </a:moveTo>
                <a:lnTo>
                  <a:pt x="1061084" y="367029"/>
                </a:lnTo>
                <a:lnTo>
                  <a:pt x="1061084" y="0"/>
                </a:lnTo>
                <a:lnTo>
                  <a:pt x="0" y="0"/>
                </a:lnTo>
                <a:lnTo>
                  <a:pt x="0" y="367029"/>
                </a:lnTo>
                <a:close/>
              </a:path>
            </a:pathLst>
          </a:custGeom>
          <a:ln w="9525">
            <a:solidFill>
              <a:srgbClr val="9FADBC"/>
            </a:solidFill>
          </a:ln>
        </p:spPr>
        <p:txBody>
          <a:bodyPr wrap="square" lIns="0" tIns="0" rIns="0" bIns="0" rtlCol="0"/>
          <a:lstStyle/>
          <a:p/>
        </p:txBody>
      </p:sp>
      <p:sp>
        <p:nvSpPr>
          <p:cNvPr id="18" name="object 18"/>
          <p:cNvSpPr txBox="1"/>
          <p:nvPr/>
        </p:nvSpPr>
        <p:spPr>
          <a:xfrm>
            <a:off x="6235953" y="318833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支付资金</a:t>
            </a:r>
            <a:endParaRPr sz="1800">
              <a:latin typeface="微软雅黑" panose="020B0503020204020204" charset="-122"/>
              <a:cs typeface="微软雅黑" panose="020B0503020204020204" charset="-122"/>
            </a:endParaRPr>
          </a:p>
        </p:txBody>
      </p:sp>
      <p:sp>
        <p:nvSpPr>
          <p:cNvPr id="19" name="object 19"/>
          <p:cNvSpPr/>
          <p:nvPr/>
        </p:nvSpPr>
        <p:spPr>
          <a:xfrm>
            <a:off x="6202045" y="4094479"/>
            <a:ext cx="1061084" cy="367030"/>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6202045" y="4094479"/>
            <a:ext cx="1061085" cy="367030"/>
          </a:xfrm>
          <a:custGeom>
            <a:avLst/>
            <a:gdLst/>
            <a:ahLst/>
            <a:cxnLst/>
            <a:rect l="l" t="t" r="r" b="b"/>
            <a:pathLst>
              <a:path w="1061084"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21" name="object 21"/>
          <p:cNvSpPr txBox="1"/>
          <p:nvPr/>
        </p:nvSpPr>
        <p:spPr>
          <a:xfrm>
            <a:off x="6235953" y="411949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人工审核</a:t>
            </a:r>
            <a:endParaRPr sz="1800">
              <a:latin typeface="微软雅黑" panose="020B0503020204020204" charset="-122"/>
              <a:cs typeface="微软雅黑" panose="020B0503020204020204" charset="-122"/>
            </a:endParaRPr>
          </a:p>
        </p:txBody>
      </p:sp>
      <p:sp>
        <p:nvSpPr>
          <p:cNvPr id="22" name="object 22"/>
          <p:cNvSpPr/>
          <p:nvPr/>
        </p:nvSpPr>
        <p:spPr>
          <a:xfrm>
            <a:off x="6202045" y="5015865"/>
            <a:ext cx="1061084" cy="367030"/>
          </a:xfrm>
          <a:prstGeom prst="rect">
            <a:avLst/>
          </a:prstGeom>
          <a:blipFill>
            <a:blip r:embed="rId6" cstate="print"/>
            <a:stretch>
              <a:fillRect/>
            </a:stretch>
          </a:blipFill>
        </p:spPr>
        <p:txBody>
          <a:bodyPr wrap="square" lIns="0" tIns="0" rIns="0" bIns="0" rtlCol="0"/>
          <a:lstStyle/>
          <a:p/>
        </p:txBody>
      </p:sp>
      <p:sp>
        <p:nvSpPr>
          <p:cNvPr id="23" name="object 23"/>
          <p:cNvSpPr/>
          <p:nvPr/>
        </p:nvSpPr>
        <p:spPr>
          <a:xfrm>
            <a:off x="6202045" y="5015865"/>
            <a:ext cx="1061085" cy="367030"/>
          </a:xfrm>
          <a:custGeom>
            <a:avLst/>
            <a:gdLst/>
            <a:ahLst/>
            <a:cxnLst/>
            <a:rect l="l" t="t" r="r" b="b"/>
            <a:pathLst>
              <a:path w="1061084"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24" name="object 24"/>
          <p:cNvSpPr txBox="1"/>
          <p:nvPr/>
        </p:nvSpPr>
        <p:spPr>
          <a:xfrm>
            <a:off x="6235953" y="5040833"/>
            <a:ext cx="93980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3366"/>
                </a:solidFill>
                <a:latin typeface="微软雅黑" panose="020B0503020204020204" charset="-122"/>
                <a:cs typeface="微软雅黑" panose="020B0503020204020204" charset="-122"/>
              </a:rPr>
              <a:t>退回单位</a:t>
            </a:r>
            <a:endParaRPr sz="1800">
              <a:latin typeface="微软雅黑" panose="020B0503020204020204" charset="-122"/>
              <a:cs typeface="微软雅黑" panose="020B0503020204020204" charset="-122"/>
            </a:endParaRPr>
          </a:p>
        </p:txBody>
      </p:sp>
      <p:sp>
        <p:nvSpPr>
          <p:cNvPr id="25" name="object 25"/>
          <p:cNvSpPr/>
          <p:nvPr/>
        </p:nvSpPr>
        <p:spPr>
          <a:xfrm>
            <a:off x="1620011" y="3496055"/>
            <a:ext cx="306324" cy="757428"/>
          </a:xfrm>
          <a:prstGeom prst="rect">
            <a:avLst/>
          </a:prstGeom>
          <a:blipFill>
            <a:blip r:embed="rId7" cstate="print"/>
            <a:stretch>
              <a:fillRect/>
            </a:stretch>
          </a:blipFill>
        </p:spPr>
        <p:txBody>
          <a:bodyPr wrap="square" lIns="0" tIns="0" rIns="0" bIns="0" rtlCol="0"/>
          <a:lstStyle/>
          <a:p/>
        </p:txBody>
      </p:sp>
      <p:sp>
        <p:nvSpPr>
          <p:cNvPr id="26" name="object 26"/>
          <p:cNvSpPr/>
          <p:nvPr/>
        </p:nvSpPr>
        <p:spPr>
          <a:xfrm>
            <a:off x="1714626" y="3515359"/>
            <a:ext cx="118110" cy="565150"/>
          </a:xfrm>
          <a:custGeom>
            <a:avLst/>
            <a:gdLst/>
            <a:ahLst/>
            <a:cxnLst/>
            <a:rect l="l" t="t" r="r" b="b"/>
            <a:pathLst>
              <a:path w="118110" h="565150">
                <a:moveTo>
                  <a:pt x="14097" y="449325"/>
                </a:moveTo>
                <a:lnTo>
                  <a:pt x="8128" y="452881"/>
                </a:lnTo>
                <a:lnTo>
                  <a:pt x="2031" y="456310"/>
                </a:lnTo>
                <a:lnTo>
                  <a:pt x="0" y="464184"/>
                </a:lnTo>
                <a:lnTo>
                  <a:pt x="3556" y="470153"/>
                </a:lnTo>
                <a:lnTo>
                  <a:pt x="58928" y="565150"/>
                </a:lnTo>
                <a:lnTo>
                  <a:pt x="73585" y="540003"/>
                </a:lnTo>
                <a:lnTo>
                  <a:pt x="46228" y="540003"/>
                </a:lnTo>
                <a:lnTo>
                  <a:pt x="46228" y="493159"/>
                </a:lnTo>
                <a:lnTo>
                  <a:pt x="25400" y="457453"/>
                </a:lnTo>
                <a:lnTo>
                  <a:pt x="21971" y="451357"/>
                </a:lnTo>
                <a:lnTo>
                  <a:pt x="14097" y="449325"/>
                </a:lnTo>
                <a:close/>
              </a:path>
              <a:path w="118110" h="565150">
                <a:moveTo>
                  <a:pt x="46228" y="493159"/>
                </a:moveTo>
                <a:lnTo>
                  <a:pt x="46228" y="540003"/>
                </a:lnTo>
                <a:lnTo>
                  <a:pt x="71628" y="540003"/>
                </a:lnTo>
                <a:lnTo>
                  <a:pt x="71628" y="533653"/>
                </a:lnTo>
                <a:lnTo>
                  <a:pt x="48006" y="533653"/>
                </a:lnTo>
                <a:lnTo>
                  <a:pt x="58927" y="514930"/>
                </a:lnTo>
                <a:lnTo>
                  <a:pt x="46228" y="493159"/>
                </a:lnTo>
                <a:close/>
              </a:path>
              <a:path w="118110" h="565150">
                <a:moveTo>
                  <a:pt x="103759" y="449325"/>
                </a:moveTo>
                <a:lnTo>
                  <a:pt x="95885" y="451357"/>
                </a:lnTo>
                <a:lnTo>
                  <a:pt x="92456" y="457453"/>
                </a:lnTo>
                <a:lnTo>
                  <a:pt x="71628" y="493159"/>
                </a:lnTo>
                <a:lnTo>
                  <a:pt x="71628" y="540003"/>
                </a:lnTo>
                <a:lnTo>
                  <a:pt x="73585" y="540003"/>
                </a:lnTo>
                <a:lnTo>
                  <a:pt x="114300" y="470153"/>
                </a:lnTo>
                <a:lnTo>
                  <a:pt x="117856" y="464184"/>
                </a:lnTo>
                <a:lnTo>
                  <a:pt x="115824" y="456310"/>
                </a:lnTo>
                <a:lnTo>
                  <a:pt x="109728" y="452881"/>
                </a:lnTo>
                <a:lnTo>
                  <a:pt x="103759" y="449325"/>
                </a:lnTo>
                <a:close/>
              </a:path>
              <a:path w="118110" h="565150">
                <a:moveTo>
                  <a:pt x="58927" y="514930"/>
                </a:moveTo>
                <a:lnTo>
                  <a:pt x="48006" y="533653"/>
                </a:lnTo>
                <a:lnTo>
                  <a:pt x="69850" y="533653"/>
                </a:lnTo>
                <a:lnTo>
                  <a:pt x="58927" y="514930"/>
                </a:lnTo>
                <a:close/>
              </a:path>
              <a:path w="118110" h="565150">
                <a:moveTo>
                  <a:pt x="71628" y="493159"/>
                </a:moveTo>
                <a:lnTo>
                  <a:pt x="58927" y="514930"/>
                </a:lnTo>
                <a:lnTo>
                  <a:pt x="69850" y="533653"/>
                </a:lnTo>
                <a:lnTo>
                  <a:pt x="71628" y="533653"/>
                </a:lnTo>
                <a:lnTo>
                  <a:pt x="71628" y="493159"/>
                </a:lnTo>
                <a:close/>
              </a:path>
              <a:path w="118110" h="565150">
                <a:moveTo>
                  <a:pt x="71628" y="0"/>
                </a:moveTo>
                <a:lnTo>
                  <a:pt x="46228" y="0"/>
                </a:lnTo>
                <a:lnTo>
                  <a:pt x="46228" y="493159"/>
                </a:lnTo>
                <a:lnTo>
                  <a:pt x="58927" y="514930"/>
                </a:lnTo>
                <a:lnTo>
                  <a:pt x="71627" y="493159"/>
                </a:lnTo>
                <a:lnTo>
                  <a:pt x="71628" y="0"/>
                </a:lnTo>
                <a:close/>
              </a:path>
            </a:pathLst>
          </a:custGeom>
          <a:solidFill>
            <a:srgbClr val="A2B1C1"/>
          </a:solidFill>
        </p:spPr>
        <p:txBody>
          <a:bodyPr wrap="square" lIns="0" tIns="0" rIns="0" bIns="0" rtlCol="0"/>
          <a:lstStyle/>
          <a:p/>
        </p:txBody>
      </p:sp>
      <p:sp>
        <p:nvSpPr>
          <p:cNvPr id="27" name="object 27"/>
          <p:cNvSpPr/>
          <p:nvPr/>
        </p:nvSpPr>
        <p:spPr>
          <a:xfrm>
            <a:off x="2944495" y="4094479"/>
            <a:ext cx="1061084" cy="367030"/>
          </a:xfrm>
          <a:prstGeom prst="rect">
            <a:avLst/>
          </a:prstGeom>
          <a:blipFill>
            <a:blip r:embed="rId5" cstate="print"/>
            <a:stretch>
              <a:fillRect/>
            </a:stretch>
          </a:blipFill>
        </p:spPr>
        <p:txBody>
          <a:bodyPr wrap="square" lIns="0" tIns="0" rIns="0" bIns="0" rtlCol="0"/>
          <a:lstStyle/>
          <a:p/>
        </p:txBody>
      </p:sp>
      <p:sp>
        <p:nvSpPr>
          <p:cNvPr id="28" name="object 28"/>
          <p:cNvSpPr/>
          <p:nvPr/>
        </p:nvSpPr>
        <p:spPr>
          <a:xfrm>
            <a:off x="2944495" y="4094479"/>
            <a:ext cx="1061085" cy="367030"/>
          </a:xfrm>
          <a:custGeom>
            <a:avLst/>
            <a:gdLst/>
            <a:ahLst/>
            <a:cxnLst/>
            <a:rect l="l" t="t" r="r" b="b"/>
            <a:pathLst>
              <a:path w="1061085" h="367029">
                <a:moveTo>
                  <a:pt x="0" y="367030"/>
                </a:moveTo>
                <a:lnTo>
                  <a:pt x="1061084" y="367030"/>
                </a:lnTo>
                <a:lnTo>
                  <a:pt x="1061084" y="0"/>
                </a:lnTo>
                <a:lnTo>
                  <a:pt x="0" y="0"/>
                </a:lnTo>
                <a:lnTo>
                  <a:pt x="0" y="367030"/>
                </a:lnTo>
                <a:close/>
              </a:path>
            </a:pathLst>
          </a:custGeom>
          <a:ln w="9525">
            <a:solidFill>
              <a:srgbClr val="9FADBC"/>
            </a:solidFill>
          </a:ln>
        </p:spPr>
        <p:txBody>
          <a:bodyPr wrap="square" lIns="0" tIns="0" rIns="0" bIns="0" rtlCol="0"/>
          <a:lstStyle/>
          <a:p/>
        </p:txBody>
      </p:sp>
      <p:sp>
        <p:nvSpPr>
          <p:cNvPr id="29" name="object 29"/>
          <p:cNvSpPr txBox="1"/>
          <p:nvPr/>
        </p:nvSpPr>
        <p:spPr>
          <a:xfrm>
            <a:off x="2978023" y="4119498"/>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报送财政</a:t>
            </a:r>
            <a:endParaRPr sz="1800">
              <a:latin typeface="微软雅黑" panose="020B0503020204020204" charset="-122"/>
              <a:cs typeface="微软雅黑" panose="020B0503020204020204" charset="-122"/>
            </a:endParaRPr>
          </a:p>
        </p:txBody>
      </p:sp>
      <p:sp>
        <p:nvSpPr>
          <p:cNvPr id="30" name="object 30"/>
          <p:cNvSpPr/>
          <p:nvPr/>
        </p:nvSpPr>
        <p:spPr>
          <a:xfrm>
            <a:off x="2264664" y="4131564"/>
            <a:ext cx="832103" cy="304800"/>
          </a:xfrm>
          <a:prstGeom prst="rect">
            <a:avLst/>
          </a:prstGeom>
          <a:blipFill>
            <a:blip r:embed="rId8" cstate="print"/>
            <a:stretch>
              <a:fillRect/>
            </a:stretch>
          </a:blipFill>
        </p:spPr>
        <p:txBody>
          <a:bodyPr wrap="square" lIns="0" tIns="0" rIns="0" bIns="0" rtlCol="0"/>
          <a:lstStyle/>
          <a:p/>
        </p:txBody>
      </p:sp>
      <p:sp>
        <p:nvSpPr>
          <p:cNvPr id="31" name="object 31"/>
          <p:cNvSpPr/>
          <p:nvPr/>
        </p:nvSpPr>
        <p:spPr>
          <a:xfrm>
            <a:off x="2303779" y="4205096"/>
            <a:ext cx="640715" cy="118110"/>
          </a:xfrm>
          <a:custGeom>
            <a:avLst/>
            <a:gdLst/>
            <a:ahLst/>
            <a:cxnLst/>
            <a:rect l="l" t="t" r="r" b="b"/>
            <a:pathLst>
              <a:path w="640714" h="118110">
                <a:moveTo>
                  <a:pt x="590495" y="58927"/>
                </a:moveTo>
                <a:lnTo>
                  <a:pt x="533019" y="92455"/>
                </a:lnTo>
                <a:lnTo>
                  <a:pt x="526922" y="95884"/>
                </a:lnTo>
                <a:lnTo>
                  <a:pt x="524890" y="103758"/>
                </a:lnTo>
                <a:lnTo>
                  <a:pt x="528446" y="109727"/>
                </a:lnTo>
                <a:lnTo>
                  <a:pt x="531876" y="115823"/>
                </a:lnTo>
                <a:lnTo>
                  <a:pt x="539750" y="117855"/>
                </a:lnTo>
                <a:lnTo>
                  <a:pt x="545719" y="114300"/>
                </a:lnTo>
                <a:lnTo>
                  <a:pt x="618926" y="71627"/>
                </a:lnTo>
                <a:lnTo>
                  <a:pt x="615569" y="71627"/>
                </a:lnTo>
                <a:lnTo>
                  <a:pt x="615569" y="69850"/>
                </a:lnTo>
                <a:lnTo>
                  <a:pt x="609219" y="69850"/>
                </a:lnTo>
                <a:lnTo>
                  <a:pt x="590495" y="58927"/>
                </a:lnTo>
                <a:close/>
              </a:path>
              <a:path w="640714" h="118110">
                <a:moveTo>
                  <a:pt x="568724" y="46227"/>
                </a:moveTo>
                <a:lnTo>
                  <a:pt x="0" y="46227"/>
                </a:lnTo>
                <a:lnTo>
                  <a:pt x="0" y="71627"/>
                </a:lnTo>
                <a:lnTo>
                  <a:pt x="568724" y="71627"/>
                </a:lnTo>
                <a:lnTo>
                  <a:pt x="590495" y="58927"/>
                </a:lnTo>
                <a:lnTo>
                  <a:pt x="568724" y="46227"/>
                </a:lnTo>
                <a:close/>
              </a:path>
              <a:path w="640714" h="118110">
                <a:moveTo>
                  <a:pt x="618926" y="46227"/>
                </a:moveTo>
                <a:lnTo>
                  <a:pt x="615569" y="46227"/>
                </a:lnTo>
                <a:lnTo>
                  <a:pt x="615569" y="71627"/>
                </a:lnTo>
                <a:lnTo>
                  <a:pt x="618926" y="71627"/>
                </a:lnTo>
                <a:lnTo>
                  <a:pt x="640714" y="58927"/>
                </a:lnTo>
                <a:lnTo>
                  <a:pt x="618926" y="46227"/>
                </a:lnTo>
                <a:close/>
              </a:path>
              <a:path w="640714" h="118110">
                <a:moveTo>
                  <a:pt x="609219" y="48005"/>
                </a:moveTo>
                <a:lnTo>
                  <a:pt x="590495" y="58927"/>
                </a:lnTo>
                <a:lnTo>
                  <a:pt x="609219" y="69850"/>
                </a:lnTo>
                <a:lnTo>
                  <a:pt x="609219" y="48005"/>
                </a:lnTo>
                <a:close/>
              </a:path>
              <a:path w="640714" h="118110">
                <a:moveTo>
                  <a:pt x="615569" y="48005"/>
                </a:moveTo>
                <a:lnTo>
                  <a:pt x="609219" y="48005"/>
                </a:lnTo>
                <a:lnTo>
                  <a:pt x="609219" y="69850"/>
                </a:lnTo>
                <a:lnTo>
                  <a:pt x="615569" y="69850"/>
                </a:lnTo>
                <a:lnTo>
                  <a:pt x="615569" y="48005"/>
                </a:lnTo>
                <a:close/>
              </a:path>
              <a:path w="640714" h="118110">
                <a:moveTo>
                  <a:pt x="539750" y="0"/>
                </a:moveTo>
                <a:lnTo>
                  <a:pt x="531876" y="2031"/>
                </a:lnTo>
                <a:lnTo>
                  <a:pt x="528446" y="8127"/>
                </a:lnTo>
                <a:lnTo>
                  <a:pt x="524890" y="14096"/>
                </a:lnTo>
                <a:lnTo>
                  <a:pt x="526922" y="21970"/>
                </a:lnTo>
                <a:lnTo>
                  <a:pt x="533019" y="25400"/>
                </a:lnTo>
                <a:lnTo>
                  <a:pt x="590495" y="58927"/>
                </a:lnTo>
                <a:lnTo>
                  <a:pt x="609219" y="48005"/>
                </a:lnTo>
                <a:lnTo>
                  <a:pt x="615569" y="48005"/>
                </a:lnTo>
                <a:lnTo>
                  <a:pt x="615569" y="46227"/>
                </a:lnTo>
                <a:lnTo>
                  <a:pt x="618926" y="46227"/>
                </a:lnTo>
                <a:lnTo>
                  <a:pt x="545719" y="3555"/>
                </a:lnTo>
                <a:lnTo>
                  <a:pt x="539750" y="0"/>
                </a:lnTo>
                <a:close/>
              </a:path>
            </a:pathLst>
          </a:custGeom>
          <a:solidFill>
            <a:srgbClr val="A2B1C1"/>
          </a:solidFill>
        </p:spPr>
        <p:txBody>
          <a:bodyPr wrap="square" lIns="0" tIns="0" rIns="0" bIns="0" rtlCol="0"/>
          <a:lstStyle/>
          <a:p/>
        </p:txBody>
      </p:sp>
      <p:sp>
        <p:nvSpPr>
          <p:cNvPr id="32" name="object 32"/>
          <p:cNvSpPr/>
          <p:nvPr/>
        </p:nvSpPr>
        <p:spPr>
          <a:xfrm>
            <a:off x="3965447" y="4131564"/>
            <a:ext cx="716279" cy="304800"/>
          </a:xfrm>
          <a:prstGeom prst="rect">
            <a:avLst/>
          </a:prstGeom>
          <a:blipFill>
            <a:blip r:embed="rId9" cstate="print"/>
            <a:stretch>
              <a:fillRect/>
            </a:stretch>
          </a:blipFill>
        </p:spPr>
        <p:txBody>
          <a:bodyPr wrap="square" lIns="0" tIns="0" rIns="0" bIns="0" rtlCol="0"/>
          <a:lstStyle/>
          <a:p/>
        </p:txBody>
      </p:sp>
      <p:sp>
        <p:nvSpPr>
          <p:cNvPr id="33" name="object 33"/>
          <p:cNvSpPr/>
          <p:nvPr/>
        </p:nvSpPr>
        <p:spPr>
          <a:xfrm>
            <a:off x="4005579" y="4205096"/>
            <a:ext cx="523240" cy="118110"/>
          </a:xfrm>
          <a:custGeom>
            <a:avLst/>
            <a:gdLst/>
            <a:ahLst/>
            <a:cxnLst/>
            <a:rect l="l" t="t" r="r" b="b"/>
            <a:pathLst>
              <a:path w="523239" h="118110">
                <a:moveTo>
                  <a:pt x="473020" y="58927"/>
                </a:moveTo>
                <a:lnTo>
                  <a:pt x="415544" y="92455"/>
                </a:lnTo>
                <a:lnTo>
                  <a:pt x="409448" y="95884"/>
                </a:lnTo>
                <a:lnTo>
                  <a:pt x="407416" y="103758"/>
                </a:lnTo>
                <a:lnTo>
                  <a:pt x="410972" y="109727"/>
                </a:lnTo>
                <a:lnTo>
                  <a:pt x="414400" y="115823"/>
                </a:lnTo>
                <a:lnTo>
                  <a:pt x="422275" y="117855"/>
                </a:lnTo>
                <a:lnTo>
                  <a:pt x="428244" y="114300"/>
                </a:lnTo>
                <a:lnTo>
                  <a:pt x="501451" y="71627"/>
                </a:lnTo>
                <a:lnTo>
                  <a:pt x="498094" y="71627"/>
                </a:lnTo>
                <a:lnTo>
                  <a:pt x="498094" y="69850"/>
                </a:lnTo>
                <a:lnTo>
                  <a:pt x="491744" y="69850"/>
                </a:lnTo>
                <a:lnTo>
                  <a:pt x="473020" y="58927"/>
                </a:lnTo>
                <a:close/>
              </a:path>
              <a:path w="523239" h="118110">
                <a:moveTo>
                  <a:pt x="451249" y="46227"/>
                </a:moveTo>
                <a:lnTo>
                  <a:pt x="0" y="46227"/>
                </a:lnTo>
                <a:lnTo>
                  <a:pt x="0" y="71627"/>
                </a:lnTo>
                <a:lnTo>
                  <a:pt x="451249" y="71627"/>
                </a:lnTo>
                <a:lnTo>
                  <a:pt x="473020" y="58927"/>
                </a:lnTo>
                <a:lnTo>
                  <a:pt x="451249" y="46227"/>
                </a:lnTo>
                <a:close/>
              </a:path>
              <a:path w="523239" h="118110">
                <a:moveTo>
                  <a:pt x="501451" y="46227"/>
                </a:moveTo>
                <a:lnTo>
                  <a:pt x="498094" y="46227"/>
                </a:lnTo>
                <a:lnTo>
                  <a:pt x="498094" y="71627"/>
                </a:lnTo>
                <a:lnTo>
                  <a:pt x="501451" y="71627"/>
                </a:lnTo>
                <a:lnTo>
                  <a:pt x="523240" y="58927"/>
                </a:lnTo>
                <a:lnTo>
                  <a:pt x="501451" y="46227"/>
                </a:lnTo>
                <a:close/>
              </a:path>
              <a:path w="523239" h="118110">
                <a:moveTo>
                  <a:pt x="491744" y="48005"/>
                </a:moveTo>
                <a:lnTo>
                  <a:pt x="473020" y="58927"/>
                </a:lnTo>
                <a:lnTo>
                  <a:pt x="491744" y="69850"/>
                </a:lnTo>
                <a:lnTo>
                  <a:pt x="491744" y="48005"/>
                </a:lnTo>
                <a:close/>
              </a:path>
              <a:path w="523239" h="118110">
                <a:moveTo>
                  <a:pt x="498094" y="48005"/>
                </a:moveTo>
                <a:lnTo>
                  <a:pt x="491744" y="48005"/>
                </a:lnTo>
                <a:lnTo>
                  <a:pt x="491744" y="69850"/>
                </a:lnTo>
                <a:lnTo>
                  <a:pt x="498094" y="69850"/>
                </a:lnTo>
                <a:lnTo>
                  <a:pt x="498094" y="48005"/>
                </a:lnTo>
                <a:close/>
              </a:path>
              <a:path w="523239" h="118110">
                <a:moveTo>
                  <a:pt x="422275" y="0"/>
                </a:moveTo>
                <a:lnTo>
                  <a:pt x="414400" y="2031"/>
                </a:lnTo>
                <a:lnTo>
                  <a:pt x="410972" y="8127"/>
                </a:lnTo>
                <a:lnTo>
                  <a:pt x="407416" y="14096"/>
                </a:lnTo>
                <a:lnTo>
                  <a:pt x="409448" y="21970"/>
                </a:lnTo>
                <a:lnTo>
                  <a:pt x="415544" y="25400"/>
                </a:lnTo>
                <a:lnTo>
                  <a:pt x="473020" y="58927"/>
                </a:lnTo>
                <a:lnTo>
                  <a:pt x="491744" y="48005"/>
                </a:lnTo>
                <a:lnTo>
                  <a:pt x="498094" y="48005"/>
                </a:lnTo>
                <a:lnTo>
                  <a:pt x="498094" y="46227"/>
                </a:lnTo>
                <a:lnTo>
                  <a:pt x="501451" y="46227"/>
                </a:lnTo>
                <a:lnTo>
                  <a:pt x="428244" y="3555"/>
                </a:lnTo>
                <a:lnTo>
                  <a:pt x="422275" y="0"/>
                </a:lnTo>
                <a:close/>
              </a:path>
            </a:pathLst>
          </a:custGeom>
          <a:solidFill>
            <a:srgbClr val="A2B1C1"/>
          </a:solidFill>
        </p:spPr>
        <p:txBody>
          <a:bodyPr wrap="square" lIns="0" tIns="0" rIns="0" bIns="0" rtlCol="0"/>
          <a:lstStyle/>
          <a:p/>
        </p:txBody>
      </p:sp>
      <p:sp>
        <p:nvSpPr>
          <p:cNvPr id="34" name="object 34"/>
          <p:cNvSpPr/>
          <p:nvPr/>
        </p:nvSpPr>
        <p:spPr>
          <a:xfrm>
            <a:off x="5539740" y="3200400"/>
            <a:ext cx="815339" cy="1130808"/>
          </a:xfrm>
          <a:prstGeom prst="rect">
            <a:avLst/>
          </a:prstGeom>
          <a:blipFill>
            <a:blip r:embed="rId10" cstate="print"/>
            <a:stretch>
              <a:fillRect/>
            </a:stretch>
          </a:blipFill>
        </p:spPr>
        <p:txBody>
          <a:bodyPr wrap="square" lIns="0" tIns="0" rIns="0" bIns="0" rtlCol="0"/>
          <a:lstStyle/>
          <a:p/>
        </p:txBody>
      </p:sp>
      <p:sp>
        <p:nvSpPr>
          <p:cNvPr id="35" name="object 35"/>
          <p:cNvSpPr/>
          <p:nvPr/>
        </p:nvSpPr>
        <p:spPr>
          <a:xfrm>
            <a:off x="5579236" y="3333115"/>
            <a:ext cx="622935" cy="937894"/>
          </a:xfrm>
          <a:custGeom>
            <a:avLst/>
            <a:gdLst/>
            <a:ahLst/>
            <a:cxnLst/>
            <a:rect l="l" t="t" r="r" b="b"/>
            <a:pathLst>
              <a:path w="622935" h="937895">
                <a:moveTo>
                  <a:pt x="595101" y="42111"/>
                </a:moveTo>
                <a:lnTo>
                  <a:pt x="572549" y="53314"/>
                </a:lnTo>
                <a:lnTo>
                  <a:pt x="0" y="923925"/>
                </a:lnTo>
                <a:lnTo>
                  <a:pt x="21336" y="937895"/>
                </a:lnTo>
                <a:lnTo>
                  <a:pt x="593756" y="67296"/>
                </a:lnTo>
                <a:lnTo>
                  <a:pt x="595101" y="42111"/>
                </a:lnTo>
                <a:close/>
              </a:path>
              <a:path w="622935" h="937895">
                <a:moveTo>
                  <a:pt x="622064" y="13970"/>
                </a:moveTo>
                <a:lnTo>
                  <a:pt x="598424" y="13970"/>
                </a:lnTo>
                <a:lnTo>
                  <a:pt x="619633" y="27939"/>
                </a:lnTo>
                <a:lnTo>
                  <a:pt x="593756" y="67296"/>
                </a:lnTo>
                <a:lnTo>
                  <a:pt x="591185" y="115443"/>
                </a:lnTo>
                <a:lnTo>
                  <a:pt x="596518" y="121412"/>
                </a:lnTo>
                <a:lnTo>
                  <a:pt x="610615" y="122174"/>
                </a:lnTo>
                <a:lnTo>
                  <a:pt x="616585" y="116839"/>
                </a:lnTo>
                <a:lnTo>
                  <a:pt x="622064" y="13970"/>
                </a:lnTo>
                <a:close/>
              </a:path>
              <a:path w="622935" h="937895">
                <a:moveTo>
                  <a:pt x="622808" y="0"/>
                </a:moveTo>
                <a:lnTo>
                  <a:pt x="524383" y="48895"/>
                </a:lnTo>
                <a:lnTo>
                  <a:pt x="518033" y="51943"/>
                </a:lnTo>
                <a:lnTo>
                  <a:pt x="515492" y="59562"/>
                </a:lnTo>
                <a:lnTo>
                  <a:pt x="518667" y="65912"/>
                </a:lnTo>
                <a:lnTo>
                  <a:pt x="521715" y="72136"/>
                </a:lnTo>
                <a:lnTo>
                  <a:pt x="529336" y="74802"/>
                </a:lnTo>
                <a:lnTo>
                  <a:pt x="572549" y="53314"/>
                </a:lnTo>
                <a:lnTo>
                  <a:pt x="598424" y="13970"/>
                </a:lnTo>
                <a:lnTo>
                  <a:pt x="622064" y="13970"/>
                </a:lnTo>
                <a:lnTo>
                  <a:pt x="622808" y="0"/>
                </a:lnTo>
                <a:close/>
              </a:path>
              <a:path w="622935" h="937895">
                <a:moveTo>
                  <a:pt x="608064" y="20320"/>
                </a:moveTo>
                <a:lnTo>
                  <a:pt x="596264" y="20320"/>
                </a:lnTo>
                <a:lnTo>
                  <a:pt x="614679" y="32385"/>
                </a:lnTo>
                <a:lnTo>
                  <a:pt x="595101" y="42111"/>
                </a:lnTo>
                <a:lnTo>
                  <a:pt x="593756" y="67296"/>
                </a:lnTo>
                <a:lnTo>
                  <a:pt x="619633" y="27939"/>
                </a:lnTo>
                <a:lnTo>
                  <a:pt x="608064" y="20320"/>
                </a:lnTo>
                <a:close/>
              </a:path>
              <a:path w="622935" h="937895">
                <a:moveTo>
                  <a:pt x="598424" y="13970"/>
                </a:moveTo>
                <a:lnTo>
                  <a:pt x="572549" y="53314"/>
                </a:lnTo>
                <a:lnTo>
                  <a:pt x="595101" y="42111"/>
                </a:lnTo>
                <a:lnTo>
                  <a:pt x="596264" y="20320"/>
                </a:lnTo>
                <a:lnTo>
                  <a:pt x="608064" y="20320"/>
                </a:lnTo>
                <a:lnTo>
                  <a:pt x="598424" y="13970"/>
                </a:lnTo>
                <a:close/>
              </a:path>
              <a:path w="622935" h="937895">
                <a:moveTo>
                  <a:pt x="596264" y="20320"/>
                </a:moveTo>
                <a:lnTo>
                  <a:pt x="595101" y="42111"/>
                </a:lnTo>
                <a:lnTo>
                  <a:pt x="614679" y="32385"/>
                </a:lnTo>
                <a:lnTo>
                  <a:pt x="596264" y="20320"/>
                </a:lnTo>
                <a:close/>
              </a:path>
            </a:pathLst>
          </a:custGeom>
          <a:solidFill>
            <a:srgbClr val="A2B1C1"/>
          </a:solidFill>
        </p:spPr>
        <p:txBody>
          <a:bodyPr wrap="square" lIns="0" tIns="0" rIns="0" bIns="0" rtlCol="0"/>
          <a:lstStyle/>
          <a:p/>
        </p:txBody>
      </p:sp>
      <p:sp>
        <p:nvSpPr>
          <p:cNvPr id="36" name="object 36"/>
          <p:cNvSpPr/>
          <p:nvPr/>
        </p:nvSpPr>
        <p:spPr>
          <a:xfrm>
            <a:off x="5541264" y="4131564"/>
            <a:ext cx="813815" cy="304800"/>
          </a:xfrm>
          <a:prstGeom prst="rect">
            <a:avLst/>
          </a:prstGeom>
          <a:blipFill>
            <a:blip r:embed="rId11" cstate="print"/>
            <a:stretch>
              <a:fillRect/>
            </a:stretch>
          </a:blipFill>
        </p:spPr>
        <p:txBody>
          <a:bodyPr wrap="square" lIns="0" tIns="0" rIns="0" bIns="0" rtlCol="0"/>
          <a:lstStyle/>
          <a:p/>
        </p:txBody>
      </p:sp>
      <p:sp>
        <p:nvSpPr>
          <p:cNvPr id="37" name="object 37"/>
          <p:cNvSpPr/>
          <p:nvPr/>
        </p:nvSpPr>
        <p:spPr>
          <a:xfrm>
            <a:off x="5581650" y="4205351"/>
            <a:ext cx="620395" cy="118110"/>
          </a:xfrm>
          <a:custGeom>
            <a:avLst/>
            <a:gdLst/>
            <a:ahLst/>
            <a:cxnLst/>
            <a:rect l="l" t="t" r="r" b="b"/>
            <a:pathLst>
              <a:path w="620395" h="118110">
                <a:moveTo>
                  <a:pt x="598696" y="46100"/>
                </a:moveTo>
                <a:lnTo>
                  <a:pt x="595249" y="46100"/>
                </a:lnTo>
                <a:lnTo>
                  <a:pt x="595249" y="71500"/>
                </a:lnTo>
                <a:lnTo>
                  <a:pt x="548118" y="71641"/>
                </a:lnTo>
                <a:lnTo>
                  <a:pt x="506729" y="96012"/>
                </a:lnTo>
                <a:lnTo>
                  <a:pt x="504698" y="103759"/>
                </a:lnTo>
                <a:lnTo>
                  <a:pt x="511810" y="115950"/>
                </a:lnTo>
                <a:lnTo>
                  <a:pt x="519557" y="117982"/>
                </a:lnTo>
                <a:lnTo>
                  <a:pt x="620395" y="58674"/>
                </a:lnTo>
                <a:lnTo>
                  <a:pt x="598696" y="46100"/>
                </a:lnTo>
                <a:close/>
              </a:path>
              <a:path w="620395" h="118110">
                <a:moveTo>
                  <a:pt x="548345" y="46241"/>
                </a:moveTo>
                <a:lnTo>
                  <a:pt x="0" y="47879"/>
                </a:lnTo>
                <a:lnTo>
                  <a:pt x="0" y="73279"/>
                </a:lnTo>
                <a:lnTo>
                  <a:pt x="548118" y="71641"/>
                </a:lnTo>
                <a:lnTo>
                  <a:pt x="570002" y="58781"/>
                </a:lnTo>
                <a:lnTo>
                  <a:pt x="548345" y="46241"/>
                </a:lnTo>
                <a:close/>
              </a:path>
              <a:path w="620395" h="118110">
                <a:moveTo>
                  <a:pt x="570002" y="58781"/>
                </a:moveTo>
                <a:lnTo>
                  <a:pt x="548118" y="71641"/>
                </a:lnTo>
                <a:lnTo>
                  <a:pt x="595249" y="71500"/>
                </a:lnTo>
                <a:lnTo>
                  <a:pt x="595249" y="69723"/>
                </a:lnTo>
                <a:lnTo>
                  <a:pt x="588899" y="69723"/>
                </a:lnTo>
                <a:lnTo>
                  <a:pt x="570002" y="58781"/>
                </a:lnTo>
                <a:close/>
              </a:path>
              <a:path w="620395" h="118110">
                <a:moveTo>
                  <a:pt x="588772" y="47751"/>
                </a:moveTo>
                <a:lnTo>
                  <a:pt x="570002" y="58781"/>
                </a:lnTo>
                <a:lnTo>
                  <a:pt x="588899" y="69723"/>
                </a:lnTo>
                <a:lnTo>
                  <a:pt x="588772" y="47751"/>
                </a:lnTo>
                <a:close/>
              </a:path>
              <a:path w="620395" h="118110">
                <a:moveTo>
                  <a:pt x="595249" y="47751"/>
                </a:moveTo>
                <a:lnTo>
                  <a:pt x="588772" y="47751"/>
                </a:lnTo>
                <a:lnTo>
                  <a:pt x="588899" y="69723"/>
                </a:lnTo>
                <a:lnTo>
                  <a:pt x="595249" y="69723"/>
                </a:lnTo>
                <a:lnTo>
                  <a:pt x="595249" y="47751"/>
                </a:lnTo>
                <a:close/>
              </a:path>
              <a:path w="620395" h="118110">
                <a:moveTo>
                  <a:pt x="595249" y="46100"/>
                </a:moveTo>
                <a:lnTo>
                  <a:pt x="548345" y="46241"/>
                </a:lnTo>
                <a:lnTo>
                  <a:pt x="570002" y="58781"/>
                </a:lnTo>
                <a:lnTo>
                  <a:pt x="588772" y="47751"/>
                </a:lnTo>
                <a:lnTo>
                  <a:pt x="595249" y="47751"/>
                </a:lnTo>
                <a:lnTo>
                  <a:pt x="595249" y="46100"/>
                </a:lnTo>
                <a:close/>
              </a:path>
              <a:path w="620395" h="118110">
                <a:moveTo>
                  <a:pt x="519175" y="0"/>
                </a:moveTo>
                <a:lnTo>
                  <a:pt x="511428" y="2159"/>
                </a:lnTo>
                <a:lnTo>
                  <a:pt x="507873" y="8128"/>
                </a:lnTo>
                <a:lnTo>
                  <a:pt x="504444" y="14224"/>
                </a:lnTo>
                <a:lnTo>
                  <a:pt x="506475" y="21971"/>
                </a:lnTo>
                <a:lnTo>
                  <a:pt x="548345" y="46241"/>
                </a:lnTo>
                <a:lnTo>
                  <a:pt x="598696" y="46100"/>
                </a:lnTo>
                <a:lnTo>
                  <a:pt x="519175" y="0"/>
                </a:lnTo>
                <a:close/>
              </a:path>
            </a:pathLst>
          </a:custGeom>
          <a:solidFill>
            <a:srgbClr val="A2B1C1"/>
          </a:solidFill>
        </p:spPr>
        <p:txBody>
          <a:bodyPr wrap="square" lIns="0" tIns="0" rIns="0" bIns="0" rtlCol="0"/>
          <a:lstStyle/>
          <a:p/>
        </p:txBody>
      </p:sp>
      <p:sp>
        <p:nvSpPr>
          <p:cNvPr id="38" name="object 38"/>
          <p:cNvSpPr/>
          <p:nvPr/>
        </p:nvSpPr>
        <p:spPr>
          <a:xfrm>
            <a:off x="6580631" y="4427220"/>
            <a:ext cx="304800" cy="746759"/>
          </a:xfrm>
          <a:prstGeom prst="rect">
            <a:avLst/>
          </a:prstGeom>
          <a:blipFill>
            <a:blip r:embed="rId12" cstate="print"/>
            <a:stretch>
              <a:fillRect/>
            </a:stretch>
          </a:blipFill>
        </p:spPr>
        <p:txBody>
          <a:bodyPr wrap="square" lIns="0" tIns="0" rIns="0" bIns="0" rtlCol="0"/>
          <a:lstStyle/>
          <a:p/>
        </p:txBody>
      </p:sp>
      <p:sp>
        <p:nvSpPr>
          <p:cNvPr id="39" name="object 39"/>
          <p:cNvSpPr/>
          <p:nvPr/>
        </p:nvSpPr>
        <p:spPr>
          <a:xfrm>
            <a:off x="6673977" y="4447540"/>
            <a:ext cx="118110" cy="554355"/>
          </a:xfrm>
          <a:custGeom>
            <a:avLst/>
            <a:gdLst/>
            <a:ahLst/>
            <a:cxnLst/>
            <a:rect l="l" t="t" r="r" b="b"/>
            <a:pathLst>
              <a:path w="118109" h="554354">
                <a:moveTo>
                  <a:pt x="14097" y="438531"/>
                </a:moveTo>
                <a:lnTo>
                  <a:pt x="8127" y="442087"/>
                </a:lnTo>
                <a:lnTo>
                  <a:pt x="2031" y="445516"/>
                </a:lnTo>
                <a:lnTo>
                  <a:pt x="0" y="453390"/>
                </a:lnTo>
                <a:lnTo>
                  <a:pt x="3555" y="459359"/>
                </a:lnTo>
                <a:lnTo>
                  <a:pt x="58927" y="554355"/>
                </a:lnTo>
                <a:lnTo>
                  <a:pt x="73585" y="529209"/>
                </a:lnTo>
                <a:lnTo>
                  <a:pt x="46227" y="529209"/>
                </a:lnTo>
                <a:lnTo>
                  <a:pt x="46227" y="482364"/>
                </a:lnTo>
                <a:lnTo>
                  <a:pt x="25400" y="446659"/>
                </a:lnTo>
                <a:lnTo>
                  <a:pt x="21971" y="440563"/>
                </a:lnTo>
                <a:lnTo>
                  <a:pt x="14097" y="438531"/>
                </a:lnTo>
                <a:close/>
              </a:path>
              <a:path w="118109" h="554354">
                <a:moveTo>
                  <a:pt x="46227" y="482364"/>
                </a:moveTo>
                <a:lnTo>
                  <a:pt x="46227" y="529209"/>
                </a:lnTo>
                <a:lnTo>
                  <a:pt x="71627" y="529209"/>
                </a:lnTo>
                <a:lnTo>
                  <a:pt x="71627" y="522859"/>
                </a:lnTo>
                <a:lnTo>
                  <a:pt x="48005" y="522859"/>
                </a:lnTo>
                <a:lnTo>
                  <a:pt x="58927" y="504135"/>
                </a:lnTo>
                <a:lnTo>
                  <a:pt x="46227" y="482364"/>
                </a:lnTo>
                <a:close/>
              </a:path>
              <a:path w="118109" h="554354">
                <a:moveTo>
                  <a:pt x="103758" y="438531"/>
                </a:moveTo>
                <a:lnTo>
                  <a:pt x="95884" y="440563"/>
                </a:lnTo>
                <a:lnTo>
                  <a:pt x="92455" y="446659"/>
                </a:lnTo>
                <a:lnTo>
                  <a:pt x="71627" y="482364"/>
                </a:lnTo>
                <a:lnTo>
                  <a:pt x="71627" y="529209"/>
                </a:lnTo>
                <a:lnTo>
                  <a:pt x="73585" y="529209"/>
                </a:lnTo>
                <a:lnTo>
                  <a:pt x="114300" y="459359"/>
                </a:lnTo>
                <a:lnTo>
                  <a:pt x="117855" y="453390"/>
                </a:lnTo>
                <a:lnTo>
                  <a:pt x="115824" y="445516"/>
                </a:lnTo>
                <a:lnTo>
                  <a:pt x="109727" y="442087"/>
                </a:lnTo>
                <a:lnTo>
                  <a:pt x="103758" y="438531"/>
                </a:lnTo>
                <a:close/>
              </a:path>
              <a:path w="118109" h="554354">
                <a:moveTo>
                  <a:pt x="58927" y="504135"/>
                </a:moveTo>
                <a:lnTo>
                  <a:pt x="48005" y="522859"/>
                </a:lnTo>
                <a:lnTo>
                  <a:pt x="69850" y="522859"/>
                </a:lnTo>
                <a:lnTo>
                  <a:pt x="58927" y="504135"/>
                </a:lnTo>
                <a:close/>
              </a:path>
              <a:path w="118109" h="554354">
                <a:moveTo>
                  <a:pt x="71627" y="482364"/>
                </a:moveTo>
                <a:lnTo>
                  <a:pt x="58927" y="504135"/>
                </a:lnTo>
                <a:lnTo>
                  <a:pt x="69850" y="522859"/>
                </a:lnTo>
                <a:lnTo>
                  <a:pt x="71627" y="522859"/>
                </a:lnTo>
                <a:lnTo>
                  <a:pt x="71627" y="482364"/>
                </a:lnTo>
                <a:close/>
              </a:path>
              <a:path w="118109" h="554354">
                <a:moveTo>
                  <a:pt x="71627" y="0"/>
                </a:moveTo>
                <a:lnTo>
                  <a:pt x="46227" y="0"/>
                </a:lnTo>
                <a:lnTo>
                  <a:pt x="46227" y="482364"/>
                </a:lnTo>
                <a:lnTo>
                  <a:pt x="58927" y="504135"/>
                </a:lnTo>
                <a:lnTo>
                  <a:pt x="71627" y="482364"/>
                </a:lnTo>
                <a:lnTo>
                  <a:pt x="71627" y="0"/>
                </a:lnTo>
                <a:close/>
              </a:path>
            </a:pathLst>
          </a:custGeom>
          <a:solidFill>
            <a:srgbClr val="A2B1C1"/>
          </a:solidFill>
        </p:spPr>
        <p:txBody>
          <a:bodyPr wrap="square" lIns="0" tIns="0" rIns="0" bIns="0" rtlCol="0"/>
          <a:lstStyle/>
          <a:p/>
        </p:txBody>
      </p:sp>
      <p:sp>
        <p:nvSpPr>
          <p:cNvPr id="40" name="object 40"/>
          <p:cNvSpPr/>
          <p:nvPr/>
        </p:nvSpPr>
        <p:spPr>
          <a:xfrm>
            <a:off x="6580631" y="3383279"/>
            <a:ext cx="304800" cy="757428"/>
          </a:xfrm>
          <a:prstGeom prst="rect">
            <a:avLst/>
          </a:prstGeom>
          <a:blipFill>
            <a:blip r:embed="rId13" cstate="print"/>
            <a:stretch>
              <a:fillRect/>
            </a:stretch>
          </a:blipFill>
        </p:spPr>
        <p:txBody>
          <a:bodyPr wrap="square" lIns="0" tIns="0" rIns="0" bIns="0" rtlCol="0"/>
          <a:lstStyle/>
          <a:p/>
        </p:txBody>
      </p:sp>
      <p:sp>
        <p:nvSpPr>
          <p:cNvPr id="41" name="object 41"/>
          <p:cNvSpPr/>
          <p:nvPr/>
        </p:nvSpPr>
        <p:spPr>
          <a:xfrm>
            <a:off x="6673977" y="3516629"/>
            <a:ext cx="118110" cy="563880"/>
          </a:xfrm>
          <a:custGeom>
            <a:avLst/>
            <a:gdLst/>
            <a:ahLst/>
            <a:cxnLst/>
            <a:rect l="l" t="t" r="r" b="b"/>
            <a:pathLst>
              <a:path w="118109" h="563879">
                <a:moveTo>
                  <a:pt x="58927" y="50219"/>
                </a:moveTo>
                <a:lnTo>
                  <a:pt x="46227" y="71990"/>
                </a:lnTo>
                <a:lnTo>
                  <a:pt x="46227" y="563880"/>
                </a:lnTo>
                <a:lnTo>
                  <a:pt x="71627" y="563880"/>
                </a:lnTo>
                <a:lnTo>
                  <a:pt x="71627" y="71990"/>
                </a:lnTo>
                <a:lnTo>
                  <a:pt x="58927" y="50219"/>
                </a:lnTo>
                <a:close/>
              </a:path>
              <a:path w="118109" h="563879">
                <a:moveTo>
                  <a:pt x="58927" y="0"/>
                </a:moveTo>
                <a:lnTo>
                  <a:pt x="3555" y="94996"/>
                </a:lnTo>
                <a:lnTo>
                  <a:pt x="0" y="100965"/>
                </a:lnTo>
                <a:lnTo>
                  <a:pt x="2031" y="108839"/>
                </a:lnTo>
                <a:lnTo>
                  <a:pt x="8127" y="112268"/>
                </a:lnTo>
                <a:lnTo>
                  <a:pt x="14097" y="115824"/>
                </a:lnTo>
                <a:lnTo>
                  <a:pt x="21971" y="113792"/>
                </a:lnTo>
                <a:lnTo>
                  <a:pt x="25400" y="107696"/>
                </a:lnTo>
                <a:lnTo>
                  <a:pt x="46227" y="71990"/>
                </a:lnTo>
                <a:lnTo>
                  <a:pt x="46227" y="25146"/>
                </a:lnTo>
                <a:lnTo>
                  <a:pt x="73585" y="25146"/>
                </a:lnTo>
                <a:lnTo>
                  <a:pt x="58927" y="0"/>
                </a:lnTo>
                <a:close/>
              </a:path>
              <a:path w="118109" h="563879">
                <a:moveTo>
                  <a:pt x="73585" y="25146"/>
                </a:moveTo>
                <a:lnTo>
                  <a:pt x="71627" y="25146"/>
                </a:lnTo>
                <a:lnTo>
                  <a:pt x="71627" y="71990"/>
                </a:lnTo>
                <a:lnTo>
                  <a:pt x="92455" y="107696"/>
                </a:lnTo>
                <a:lnTo>
                  <a:pt x="95884" y="113792"/>
                </a:lnTo>
                <a:lnTo>
                  <a:pt x="103758" y="115824"/>
                </a:lnTo>
                <a:lnTo>
                  <a:pt x="109727" y="112268"/>
                </a:lnTo>
                <a:lnTo>
                  <a:pt x="115824" y="108839"/>
                </a:lnTo>
                <a:lnTo>
                  <a:pt x="117855" y="100965"/>
                </a:lnTo>
                <a:lnTo>
                  <a:pt x="114300" y="94996"/>
                </a:lnTo>
                <a:lnTo>
                  <a:pt x="73585" y="25146"/>
                </a:lnTo>
                <a:close/>
              </a:path>
              <a:path w="118109" h="563879">
                <a:moveTo>
                  <a:pt x="71627" y="25146"/>
                </a:moveTo>
                <a:lnTo>
                  <a:pt x="46227" y="25146"/>
                </a:lnTo>
                <a:lnTo>
                  <a:pt x="46227" y="71990"/>
                </a:lnTo>
                <a:lnTo>
                  <a:pt x="58927" y="50219"/>
                </a:lnTo>
                <a:lnTo>
                  <a:pt x="48005" y="31496"/>
                </a:lnTo>
                <a:lnTo>
                  <a:pt x="71627" y="31496"/>
                </a:lnTo>
                <a:lnTo>
                  <a:pt x="71627" y="25146"/>
                </a:lnTo>
                <a:close/>
              </a:path>
              <a:path w="118109" h="563879">
                <a:moveTo>
                  <a:pt x="71627" y="31496"/>
                </a:moveTo>
                <a:lnTo>
                  <a:pt x="69850" y="31496"/>
                </a:lnTo>
                <a:lnTo>
                  <a:pt x="58927" y="50219"/>
                </a:lnTo>
                <a:lnTo>
                  <a:pt x="71627" y="71990"/>
                </a:lnTo>
                <a:lnTo>
                  <a:pt x="71627" y="31496"/>
                </a:lnTo>
                <a:close/>
              </a:path>
              <a:path w="118109" h="563879">
                <a:moveTo>
                  <a:pt x="69850" y="31496"/>
                </a:moveTo>
                <a:lnTo>
                  <a:pt x="48005" y="31496"/>
                </a:lnTo>
                <a:lnTo>
                  <a:pt x="58927" y="50219"/>
                </a:lnTo>
                <a:lnTo>
                  <a:pt x="69850" y="31496"/>
                </a:lnTo>
                <a:close/>
              </a:path>
            </a:pathLst>
          </a:custGeom>
          <a:solidFill>
            <a:srgbClr val="A2B1C1"/>
          </a:solidFill>
        </p:spPr>
        <p:txBody>
          <a:bodyPr wrap="square" lIns="0" tIns="0" rIns="0" bIns="0" rtlCol="0"/>
          <a:lstStyle/>
          <a:p/>
        </p:txBody>
      </p:sp>
      <p:sp>
        <p:nvSpPr>
          <p:cNvPr id="42" name="object 42"/>
          <p:cNvSpPr txBox="1"/>
          <p:nvPr/>
        </p:nvSpPr>
        <p:spPr>
          <a:xfrm>
            <a:off x="7522591" y="2303526"/>
            <a:ext cx="3704590" cy="3625850"/>
          </a:xfrm>
          <a:prstGeom prst="rect">
            <a:avLst/>
          </a:prstGeom>
        </p:spPr>
        <p:txBody>
          <a:bodyPr vert="horz" wrap="square" lIns="0" tIns="12700" rIns="0" bIns="0" rtlCol="0">
            <a:spAutoFit/>
          </a:bodyPr>
          <a:lstStyle/>
          <a:p>
            <a:pPr marL="12700" marR="5080" indent="478155">
              <a:lnSpc>
                <a:spcPct val="100000"/>
              </a:lnSpc>
              <a:spcBef>
                <a:spcPts val="100"/>
              </a:spcBef>
            </a:pPr>
            <a:r>
              <a:rPr sz="1800" dirty="0">
                <a:solidFill>
                  <a:srgbClr val="003366"/>
                </a:solidFill>
                <a:latin typeface="微软雅黑" panose="020B0503020204020204" charset="-122"/>
                <a:cs typeface="微软雅黑" panose="020B0503020204020204" charset="-122"/>
              </a:rPr>
              <a:t>控制模式下，系统严格按照单位 资金预算指标控制单位资金实际支 </a:t>
            </a:r>
            <a:r>
              <a:rPr sz="1800" spc="-5" dirty="0">
                <a:solidFill>
                  <a:srgbClr val="003366"/>
                </a:solidFill>
                <a:latin typeface="微软雅黑" panose="020B0503020204020204" charset="-122"/>
                <a:cs typeface="微软雅黑" panose="020B0503020204020204" charset="-122"/>
              </a:rPr>
              <a:t>付。代理银行不得接受财政一体化系 </a:t>
            </a:r>
            <a:r>
              <a:rPr sz="1800" dirty="0">
                <a:solidFill>
                  <a:srgbClr val="003366"/>
                </a:solidFill>
                <a:latin typeface="微软雅黑" panose="020B0503020204020204" charset="-122"/>
                <a:cs typeface="微软雅黑" panose="020B0503020204020204" charset="-122"/>
              </a:rPr>
              <a:t>统之外发送的支付指令支付资金。</a:t>
            </a:r>
            <a:endParaRPr sz="1800">
              <a:latin typeface="微软雅黑" panose="020B0503020204020204" charset="-122"/>
              <a:cs typeface="微软雅黑" panose="020B0503020204020204" charset="-122"/>
            </a:endParaRPr>
          </a:p>
          <a:p>
            <a:pPr>
              <a:lnSpc>
                <a:spcPct val="100000"/>
              </a:lnSpc>
              <a:spcBef>
                <a:spcPts val="30"/>
              </a:spcBef>
            </a:pPr>
            <a:endParaRPr sz="1850">
              <a:latin typeface="Times New Roman" panose="02020603050405020304"/>
              <a:cs typeface="Times New Roman" panose="02020603050405020304"/>
            </a:endParaRPr>
          </a:p>
          <a:p>
            <a:pPr marL="12700" marR="26035" indent="478155">
              <a:lnSpc>
                <a:spcPct val="100000"/>
              </a:lnSpc>
              <a:spcBef>
                <a:spcPts val="5"/>
              </a:spcBef>
            </a:pPr>
            <a:r>
              <a:rPr sz="1800" dirty="0">
                <a:solidFill>
                  <a:srgbClr val="003366"/>
                </a:solidFill>
                <a:latin typeface="微软雅黑" panose="020B0503020204020204" charset="-122"/>
                <a:cs typeface="微软雅黑" panose="020B0503020204020204" charset="-122"/>
              </a:rPr>
              <a:t>在单位资金账户分散管理模式 下，单位资金支付直接从单位资金账 户中支付，不存在资金清算这一业务 过程。在集中管理模式下，单位资金 可以从财政代管专户中直接支付，也 可以通过零余额账户进行支付</a:t>
            </a:r>
            <a:r>
              <a:rPr lang="zh-CN" sz="1800" dirty="0">
                <a:solidFill>
                  <a:srgbClr val="FF0000"/>
                </a:solidFill>
                <a:latin typeface="微软雅黑" panose="020B0503020204020204" charset="-122"/>
                <a:cs typeface="微软雅黑" panose="020B0503020204020204" charset="-122"/>
              </a:rPr>
              <a:t>（我省采取此种零余额账户集中支付）</a:t>
            </a:r>
            <a:r>
              <a:rPr sz="1800" dirty="0">
                <a:solidFill>
                  <a:srgbClr val="003366"/>
                </a:solidFill>
                <a:latin typeface="微软雅黑" panose="020B0503020204020204" charset="-122"/>
                <a:cs typeface="微软雅黑" panose="020B0503020204020204" charset="-122"/>
              </a:rPr>
              <a:t>，再与 </a:t>
            </a:r>
            <a:r>
              <a:rPr sz="1800" spc="-5" dirty="0">
                <a:solidFill>
                  <a:srgbClr val="003366"/>
                </a:solidFill>
                <a:latin typeface="微软雅黑" panose="020B0503020204020204" charset="-122"/>
                <a:cs typeface="微软雅黑" panose="020B0503020204020204" charset="-122"/>
              </a:rPr>
              <a:t>财政代管专户清算。</a:t>
            </a:r>
            <a:endParaRPr sz="1800">
              <a:latin typeface="微软雅黑" panose="020B0503020204020204" charset="-122"/>
              <a:cs typeface="微软雅黑" panose="020B0503020204020204" charset="-122"/>
            </a:endParaRPr>
          </a:p>
        </p:txBody>
      </p:sp>
      <p:sp>
        <p:nvSpPr>
          <p:cNvPr id="43" name="object 43"/>
          <p:cNvSpPr txBox="1">
            <a:spLocks noGrp="1"/>
          </p:cNvSpPr>
          <p:nvPr>
            <p:ph type="sldNum" sz="quarter" idx="7"/>
          </p:nvPr>
        </p:nvSpPr>
        <p:spPr>
          <a:prstGeom prst="rect">
            <a:avLst/>
          </a:prstGeom>
        </p:spPr>
        <p:txBody>
          <a:bodyPr vert="horz" wrap="square" lIns="0" tIns="86360" rIns="0" bIns="0" rtlCol="0">
            <a:spAutoFit/>
          </a:bodyPr>
          <a:lstStyle/>
          <a:p>
            <a:pPr marL="25400">
              <a:lnSpc>
                <a:spcPct val="100000"/>
              </a:lnSpc>
              <a:spcBef>
                <a:spcPts val="680"/>
              </a:spcBef>
            </a:pPr>
            <a:fld id="{81D60167-4931-47E6-BA6A-407CBD079E47}" type="slidenum">
              <a:rPr dirty="0"/>
            </a:fld>
            <a:endParaRPr dirty="0"/>
          </a:p>
        </p:txBody>
      </p:sp>
      <p:sp>
        <p:nvSpPr>
          <p:cNvPr id="44" name="文本框 43"/>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2717038" y="2282664"/>
            <a:ext cx="6971665" cy="879475"/>
          </a:xfrm>
          <a:prstGeom prst="rect">
            <a:avLst/>
          </a:prstGeom>
        </p:spPr>
        <p:txBody>
          <a:bodyPr vert="horz" wrap="square" lIns="0" tIns="134620" rIns="0" bIns="0" rtlCol="0">
            <a:spAutoFit/>
          </a:bodyPr>
          <a:lstStyle/>
          <a:p>
            <a:pPr marL="535305">
              <a:lnSpc>
                <a:spcPct val="100000"/>
              </a:lnSpc>
              <a:spcBef>
                <a:spcPts val="1060"/>
              </a:spcBef>
            </a:pPr>
            <a:r>
              <a:rPr sz="2000" spc="25" dirty="0">
                <a:solidFill>
                  <a:srgbClr val="2C5681"/>
                </a:solidFill>
                <a:latin typeface="微软雅黑" panose="020B0503020204020204" charset="-122"/>
                <a:cs typeface="微软雅黑" panose="020B0503020204020204" charset="-122"/>
              </a:rPr>
              <a:t>记录反</a:t>
            </a:r>
            <a:r>
              <a:rPr sz="2000" spc="10" dirty="0">
                <a:solidFill>
                  <a:srgbClr val="2C5681"/>
                </a:solidFill>
                <a:latin typeface="微软雅黑" panose="020B0503020204020204" charset="-122"/>
                <a:cs typeface="微软雅黑" panose="020B0503020204020204" charset="-122"/>
              </a:rPr>
              <a:t>映</a:t>
            </a:r>
            <a:r>
              <a:rPr sz="2000" spc="25" dirty="0">
                <a:solidFill>
                  <a:srgbClr val="2C5681"/>
                </a:solidFill>
                <a:latin typeface="微软雅黑" panose="020B0503020204020204" charset="-122"/>
                <a:cs typeface="微软雅黑" panose="020B0503020204020204" charset="-122"/>
              </a:rPr>
              <a:t>模式：行政</a:t>
            </a:r>
            <a:r>
              <a:rPr sz="2000" spc="10" dirty="0">
                <a:solidFill>
                  <a:srgbClr val="2C5681"/>
                </a:solidFill>
                <a:latin typeface="微软雅黑" panose="020B0503020204020204" charset="-122"/>
                <a:cs typeface="微软雅黑" panose="020B0503020204020204" charset="-122"/>
              </a:rPr>
              <a:t>单</a:t>
            </a:r>
            <a:r>
              <a:rPr sz="2000" spc="45" dirty="0">
                <a:solidFill>
                  <a:srgbClr val="2C5681"/>
                </a:solidFill>
                <a:latin typeface="微软雅黑" panose="020B0503020204020204" charset="-122"/>
                <a:cs typeface="微软雅黑" panose="020B0503020204020204" charset="-122"/>
              </a:rPr>
              <a:t>位</a:t>
            </a:r>
            <a:r>
              <a:rPr sz="2000" spc="25" dirty="0">
                <a:solidFill>
                  <a:srgbClr val="2C5681"/>
                </a:solidFill>
                <a:latin typeface="微软雅黑" panose="020B0503020204020204" charset="-122"/>
                <a:cs typeface="微软雅黑" panose="020B0503020204020204" charset="-122"/>
              </a:rPr>
              <a:t>、事业</a:t>
            </a:r>
            <a:r>
              <a:rPr sz="2000" spc="10" dirty="0">
                <a:solidFill>
                  <a:srgbClr val="2C5681"/>
                </a:solidFill>
                <a:latin typeface="微软雅黑" panose="020B0503020204020204" charset="-122"/>
                <a:cs typeface="微软雅黑" panose="020B0503020204020204" charset="-122"/>
              </a:rPr>
              <a:t>单位</a:t>
            </a:r>
            <a:r>
              <a:rPr sz="2000" spc="25" dirty="0">
                <a:solidFill>
                  <a:srgbClr val="2C5681"/>
                </a:solidFill>
                <a:latin typeface="微软雅黑" panose="020B0503020204020204" charset="-122"/>
                <a:cs typeface="微软雅黑" panose="020B0503020204020204" charset="-122"/>
              </a:rPr>
              <a:t>中的行政</a:t>
            </a:r>
            <a:r>
              <a:rPr sz="2000" spc="10" dirty="0">
                <a:solidFill>
                  <a:srgbClr val="2C5681"/>
                </a:solidFill>
                <a:latin typeface="微软雅黑" panose="020B0503020204020204" charset="-122"/>
                <a:cs typeface="微软雅黑" panose="020B0503020204020204" charset="-122"/>
              </a:rPr>
              <a:t>类和</a:t>
            </a:r>
            <a:r>
              <a:rPr sz="2000" spc="25" dirty="0">
                <a:solidFill>
                  <a:srgbClr val="2C5681"/>
                </a:solidFill>
                <a:latin typeface="微软雅黑" panose="020B0503020204020204" charset="-122"/>
                <a:cs typeface="微软雅黑" panose="020B0503020204020204" charset="-122"/>
              </a:rPr>
              <a:t>公</a:t>
            </a:r>
            <a:r>
              <a:rPr sz="2000" spc="5" dirty="0">
                <a:solidFill>
                  <a:srgbClr val="2C5681"/>
                </a:solidFill>
                <a:latin typeface="微软雅黑" panose="020B0503020204020204" charset="-122"/>
                <a:cs typeface="微软雅黑" panose="020B0503020204020204" charset="-122"/>
              </a:rPr>
              <a:t>益</a:t>
            </a:r>
            <a:endParaRPr sz="2000">
              <a:latin typeface="微软雅黑" panose="020B0503020204020204" charset="-122"/>
              <a:cs typeface="微软雅黑" panose="020B0503020204020204" charset="-122"/>
            </a:endParaRPr>
          </a:p>
          <a:p>
            <a:pPr marL="12700">
              <a:lnSpc>
                <a:spcPct val="100000"/>
              </a:lnSpc>
              <a:spcBef>
                <a:spcPts val="960"/>
              </a:spcBef>
            </a:pPr>
            <a:r>
              <a:rPr sz="2000" spc="20" dirty="0">
                <a:solidFill>
                  <a:srgbClr val="2C5681"/>
                </a:solidFill>
                <a:latin typeface="微软雅黑" panose="020B0503020204020204" charset="-122"/>
                <a:cs typeface="微软雅黑" panose="020B0503020204020204" charset="-122"/>
              </a:rPr>
              <a:t>一类单位之</a:t>
            </a:r>
            <a:r>
              <a:rPr sz="2000" spc="10" dirty="0">
                <a:solidFill>
                  <a:srgbClr val="2C5681"/>
                </a:solidFill>
                <a:latin typeface="微软雅黑" panose="020B0503020204020204" charset="-122"/>
                <a:cs typeface="微软雅黑" panose="020B0503020204020204" charset="-122"/>
              </a:rPr>
              <a:t>外</a:t>
            </a:r>
            <a:r>
              <a:rPr sz="2000" spc="20" dirty="0">
                <a:solidFill>
                  <a:srgbClr val="2C5681"/>
                </a:solidFill>
                <a:latin typeface="微软雅黑" panose="020B0503020204020204" charset="-122"/>
                <a:cs typeface="微软雅黑" panose="020B0503020204020204" charset="-122"/>
              </a:rPr>
              <a:t>的其他事业</a:t>
            </a:r>
            <a:r>
              <a:rPr sz="2000" spc="10" dirty="0">
                <a:solidFill>
                  <a:srgbClr val="2C5681"/>
                </a:solidFill>
                <a:latin typeface="微软雅黑" panose="020B0503020204020204" charset="-122"/>
                <a:cs typeface="微软雅黑" panose="020B0503020204020204" charset="-122"/>
              </a:rPr>
              <a:t>单</a:t>
            </a:r>
            <a:r>
              <a:rPr sz="2000" spc="20" dirty="0">
                <a:solidFill>
                  <a:srgbClr val="2C5681"/>
                </a:solidFill>
                <a:latin typeface="微软雅黑" panose="020B0503020204020204" charset="-122"/>
                <a:cs typeface="微软雅黑" panose="020B0503020204020204" charset="-122"/>
              </a:rPr>
              <a:t>位的单位资</a:t>
            </a:r>
            <a:r>
              <a:rPr sz="2000" spc="50" dirty="0">
                <a:solidFill>
                  <a:srgbClr val="2C5681"/>
                </a:solidFill>
                <a:latin typeface="微软雅黑" panose="020B0503020204020204" charset="-122"/>
                <a:cs typeface="微软雅黑" panose="020B0503020204020204" charset="-122"/>
              </a:rPr>
              <a:t>金</a:t>
            </a:r>
            <a:r>
              <a:rPr sz="2000" spc="20" dirty="0">
                <a:solidFill>
                  <a:srgbClr val="2C5681"/>
                </a:solidFill>
                <a:latin typeface="微软雅黑" panose="020B0503020204020204" charset="-122"/>
                <a:cs typeface="微软雅黑" panose="020B0503020204020204" charset="-122"/>
              </a:rPr>
              <a:t>，暂不具备</a:t>
            </a:r>
            <a:r>
              <a:rPr sz="2000" spc="10" dirty="0">
                <a:solidFill>
                  <a:srgbClr val="2C5681"/>
                </a:solidFill>
                <a:latin typeface="微软雅黑" panose="020B0503020204020204" charset="-122"/>
                <a:cs typeface="微软雅黑" panose="020B0503020204020204" charset="-122"/>
              </a:rPr>
              <a:t>条</a:t>
            </a:r>
            <a:r>
              <a:rPr sz="2000" spc="20" dirty="0">
                <a:solidFill>
                  <a:srgbClr val="2C5681"/>
                </a:solidFill>
                <a:latin typeface="微软雅黑" panose="020B0503020204020204" charset="-122"/>
                <a:cs typeface="微软雅黑" panose="020B0503020204020204" charset="-122"/>
              </a:rPr>
              <a:t>件</a:t>
            </a:r>
            <a:r>
              <a:rPr sz="2000" spc="35" dirty="0">
                <a:solidFill>
                  <a:srgbClr val="2C5681"/>
                </a:solidFill>
                <a:latin typeface="微软雅黑" panose="020B0503020204020204" charset="-122"/>
                <a:cs typeface="微软雅黑" panose="020B0503020204020204" charset="-122"/>
              </a:rPr>
              <a:t>的</a:t>
            </a:r>
            <a:r>
              <a:rPr sz="2000" dirty="0">
                <a:solidFill>
                  <a:srgbClr val="2C5681"/>
                </a:solidFill>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p:txBody>
      </p:sp>
      <p:sp>
        <p:nvSpPr>
          <p:cNvPr id="5" name="object 5"/>
          <p:cNvSpPr/>
          <p:nvPr/>
        </p:nvSpPr>
        <p:spPr>
          <a:xfrm>
            <a:off x="1880616" y="1287780"/>
            <a:ext cx="4027931"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5436108" y="1287780"/>
            <a:ext cx="650748" cy="792479"/>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8" name="object 8"/>
          <p:cNvSpPr/>
          <p:nvPr/>
        </p:nvSpPr>
        <p:spPr>
          <a:xfrm>
            <a:off x="3279668" y="3429063"/>
            <a:ext cx="5561305" cy="2471456"/>
          </a:xfrm>
          <a:prstGeom prst="rect">
            <a:avLst/>
          </a:prstGeom>
          <a:blipFill>
            <a:blip r:embed="rId3" cstate="print"/>
            <a:stretch>
              <a:fillRect/>
            </a:stretch>
          </a:blipFill>
        </p:spPr>
        <p:txBody>
          <a:bodyPr wrap="square" lIns="0" tIns="0" rIns="0" bIns="0" rtlCol="0"/>
          <a:lstStyle/>
          <a:p/>
        </p:txBody>
      </p:sp>
      <p:sp>
        <p:nvSpPr>
          <p:cNvPr id="9" name="object 9"/>
          <p:cNvSpPr txBox="1">
            <a:spLocks noGrp="1"/>
          </p:cNvSpPr>
          <p:nvPr>
            <p:ph type="sldNum" sz="quarter" idx="7"/>
          </p:nvPr>
        </p:nvSpPr>
        <p:spPr>
          <a:prstGeom prst="rect">
            <a:avLst/>
          </a:prstGeom>
        </p:spPr>
        <p:txBody>
          <a:bodyPr vert="horz" wrap="square" lIns="0" tIns="86360" rIns="0" bIns="0" rtlCol="0">
            <a:spAutoFit/>
          </a:bodyPr>
          <a:lstStyle/>
          <a:p>
            <a:pPr marL="25400">
              <a:lnSpc>
                <a:spcPct val="100000"/>
              </a:lnSpc>
              <a:spcBef>
                <a:spcPts val="680"/>
              </a:spcBef>
            </a:pPr>
            <a:fld id="{81D60167-4931-47E6-BA6A-407CBD079E47}" type="slidenum">
              <a:rPr dirty="0"/>
            </a:fld>
            <a:endParaRPr dirty="0"/>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4027931"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436108" y="1274063"/>
            <a:ext cx="650748" cy="792479"/>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2090673" y="1386916"/>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、单位资金预算执行</a:t>
            </a:r>
            <a:endParaRPr sz="2800">
              <a:latin typeface="黑体" panose="02010609060101010101" charset="-122"/>
              <a:cs typeface="黑体" panose="02010609060101010101" charset="-122"/>
            </a:endParaRPr>
          </a:p>
        </p:txBody>
      </p:sp>
      <p:sp>
        <p:nvSpPr>
          <p:cNvPr id="7" name="object 7"/>
          <p:cNvSpPr txBox="1"/>
          <p:nvPr/>
        </p:nvSpPr>
        <p:spPr>
          <a:xfrm>
            <a:off x="1181201" y="2596261"/>
            <a:ext cx="3314700" cy="2907030"/>
          </a:xfrm>
          <a:prstGeom prst="rect">
            <a:avLst/>
          </a:prstGeom>
        </p:spPr>
        <p:txBody>
          <a:bodyPr vert="horz" wrap="square" lIns="0" tIns="12700" rIns="0" bIns="0" rtlCol="0">
            <a:spAutoFit/>
          </a:bodyPr>
          <a:lstStyle/>
          <a:p>
            <a:pPr marL="12700" marR="5080" indent="381000" algn="just">
              <a:lnSpc>
                <a:spcPct val="150000"/>
              </a:lnSpc>
              <a:spcBef>
                <a:spcPts val="100"/>
              </a:spcBef>
            </a:pPr>
            <a:r>
              <a:rPr sz="1800" spc="105" dirty="0">
                <a:solidFill>
                  <a:srgbClr val="003366"/>
                </a:solidFill>
                <a:latin typeface="微软雅黑" panose="020B0503020204020204" charset="-122"/>
                <a:cs typeface="微软雅黑" panose="020B0503020204020204" charset="-122"/>
              </a:rPr>
              <a:t>在记录反映模式</a:t>
            </a:r>
            <a:r>
              <a:rPr sz="1800" spc="110" dirty="0">
                <a:solidFill>
                  <a:srgbClr val="003366"/>
                </a:solidFill>
                <a:latin typeface="微软雅黑" panose="020B0503020204020204" charset="-122"/>
                <a:cs typeface="微软雅黑" panose="020B0503020204020204" charset="-122"/>
              </a:rPr>
              <a:t>中</a:t>
            </a:r>
            <a:r>
              <a:rPr sz="1800" spc="105" dirty="0">
                <a:solidFill>
                  <a:srgbClr val="003366"/>
                </a:solidFill>
                <a:latin typeface="微软雅黑" panose="020B0503020204020204" charset="-122"/>
                <a:cs typeface="微软雅黑" panose="020B0503020204020204" charset="-122"/>
              </a:rPr>
              <a:t>，单位先 </a:t>
            </a:r>
            <a:r>
              <a:rPr sz="1800" spc="45" dirty="0">
                <a:solidFill>
                  <a:srgbClr val="003366"/>
                </a:solidFill>
                <a:latin typeface="微软雅黑" panose="020B0503020204020204" charset="-122"/>
                <a:cs typeface="微软雅黑" panose="020B0503020204020204" charset="-122"/>
              </a:rPr>
              <a:t>办理单位资</a:t>
            </a:r>
            <a:r>
              <a:rPr sz="1800" spc="30" dirty="0">
                <a:solidFill>
                  <a:srgbClr val="003366"/>
                </a:solidFill>
                <a:latin typeface="微软雅黑" panose="020B0503020204020204" charset="-122"/>
                <a:cs typeface="微软雅黑" panose="020B0503020204020204" charset="-122"/>
              </a:rPr>
              <a:t>金</a:t>
            </a:r>
            <a:r>
              <a:rPr sz="1800" spc="45" dirty="0">
                <a:solidFill>
                  <a:srgbClr val="003366"/>
                </a:solidFill>
                <a:latin typeface="微软雅黑" panose="020B0503020204020204" charset="-122"/>
                <a:cs typeface="微软雅黑" panose="020B0503020204020204" charset="-122"/>
              </a:rPr>
              <a:t>支</a:t>
            </a:r>
            <a:r>
              <a:rPr sz="1800" spc="55" dirty="0">
                <a:solidFill>
                  <a:srgbClr val="003366"/>
                </a:solidFill>
                <a:latin typeface="微软雅黑" panose="020B0503020204020204" charset="-122"/>
                <a:cs typeface="微软雅黑" panose="020B0503020204020204" charset="-122"/>
              </a:rPr>
              <a:t>付</a:t>
            </a:r>
            <a:r>
              <a:rPr sz="1800" spc="45" dirty="0">
                <a:solidFill>
                  <a:srgbClr val="003366"/>
                </a:solidFill>
                <a:latin typeface="微软雅黑" panose="020B0503020204020204" charset="-122"/>
                <a:cs typeface="微软雅黑" panose="020B0503020204020204" charset="-122"/>
              </a:rPr>
              <a:t>，一体</a:t>
            </a:r>
            <a:r>
              <a:rPr sz="1800" spc="30" dirty="0">
                <a:solidFill>
                  <a:srgbClr val="003366"/>
                </a:solidFill>
                <a:latin typeface="微软雅黑" panose="020B0503020204020204" charset="-122"/>
                <a:cs typeface="微软雅黑" panose="020B0503020204020204" charset="-122"/>
              </a:rPr>
              <a:t>化</a:t>
            </a:r>
            <a:r>
              <a:rPr sz="1800" spc="45" dirty="0">
                <a:solidFill>
                  <a:srgbClr val="003366"/>
                </a:solidFill>
                <a:latin typeface="微软雅黑" panose="020B0503020204020204" charset="-122"/>
                <a:cs typeface="微软雅黑" panose="020B0503020204020204" charset="-122"/>
              </a:rPr>
              <a:t>通</a:t>
            </a:r>
            <a:r>
              <a:rPr sz="1800" dirty="0">
                <a:solidFill>
                  <a:srgbClr val="003366"/>
                </a:solidFill>
                <a:latin typeface="微软雅黑" panose="020B0503020204020204" charset="-122"/>
                <a:cs typeface="微软雅黑" panose="020B0503020204020204" charset="-122"/>
              </a:rPr>
              <a:t>过 </a:t>
            </a:r>
            <a:r>
              <a:rPr sz="1800" spc="45" dirty="0">
                <a:solidFill>
                  <a:srgbClr val="003366"/>
                </a:solidFill>
                <a:latin typeface="微软雅黑" panose="020B0503020204020204" charset="-122"/>
                <a:cs typeface="微软雅黑" panose="020B0503020204020204" charset="-122"/>
              </a:rPr>
              <a:t>单位会计账</a:t>
            </a:r>
            <a:r>
              <a:rPr sz="1800" spc="30" dirty="0">
                <a:solidFill>
                  <a:srgbClr val="003366"/>
                </a:solidFill>
                <a:latin typeface="微软雅黑" panose="020B0503020204020204" charset="-122"/>
                <a:cs typeface="微软雅黑" panose="020B0503020204020204" charset="-122"/>
              </a:rPr>
              <a:t>获</a:t>
            </a:r>
            <a:r>
              <a:rPr sz="1800" spc="45" dirty="0">
                <a:solidFill>
                  <a:srgbClr val="003366"/>
                </a:solidFill>
                <a:latin typeface="微软雅黑" panose="020B0503020204020204" charset="-122"/>
                <a:cs typeface="微软雅黑" panose="020B0503020204020204" charset="-122"/>
              </a:rPr>
              <a:t>取单位资金</a:t>
            </a:r>
            <a:r>
              <a:rPr sz="1800" spc="30" dirty="0">
                <a:solidFill>
                  <a:srgbClr val="003366"/>
                </a:solidFill>
                <a:latin typeface="微软雅黑" panose="020B0503020204020204" charset="-122"/>
                <a:cs typeface="微软雅黑" panose="020B0503020204020204" charset="-122"/>
              </a:rPr>
              <a:t>支</a:t>
            </a:r>
            <a:r>
              <a:rPr sz="1800" spc="45" dirty="0">
                <a:solidFill>
                  <a:srgbClr val="003366"/>
                </a:solidFill>
                <a:latin typeface="微软雅黑" panose="020B0503020204020204" charset="-122"/>
                <a:cs typeface="微软雅黑" panose="020B0503020204020204" charset="-122"/>
              </a:rPr>
              <a:t>出</a:t>
            </a:r>
            <a:r>
              <a:rPr sz="1800" dirty="0">
                <a:solidFill>
                  <a:srgbClr val="003366"/>
                </a:solidFill>
                <a:latin typeface="微软雅黑" panose="020B0503020204020204" charset="-122"/>
                <a:cs typeface="微软雅黑" panose="020B0503020204020204" charset="-122"/>
              </a:rPr>
              <a:t>情 况，并与预算指标进行比对。</a:t>
            </a:r>
            <a:endParaRPr sz="1800">
              <a:latin typeface="微软雅黑" panose="020B0503020204020204" charset="-122"/>
              <a:cs typeface="微软雅黑" panose="020B0503020204020204" charset="-122"/>
            </a:endParaRPr>
          </a:p>
          <a:p>
            <a:pPr marL="12700" marR="5080" indent="381000" algn="just">
              <a:lnSpc>
                <a:spcPct val="150000"/>
              </a:lnSpc>
              <a:spcBef>
                <a:spcPts val="5"/>
              </a:spcBef>
            </a:pPr>
            <a:r>
              <a:rPr sz="1800" spc="105" dirty="0">
                <a:solidFill>
                  <a:srgbClr val="003366"/>
                </a:solidFill>
                <a:latin typeface="微软雅黑" panose="020B0503020204020204" charset="-122"/>
                <a:cs typeface="微软雅黑" panose="020B0503020204020204" charset="-122"/>
              </a:rPr>
              <a:t>这种模式</a:t>
            </a:r>
            <a:r>
              <a:rPr sz="1800" spc="110" dirty="0">
                <a:solidFill>
                  <a:srgbClr val="003366"/>
                </a:solidFill>
                <a:latin typeface="微软雅黑" panose="020B0503020204020204" charset="-122"/>
                <a:cs typeface="微软雅黑" panose="020B0503020204020204" charset="-122"/>
              </a:rPr>
              <a:t>下</a:t>
            </a:r>
            <a:r>
              <a:rPr sz="1800" spc="105" dirty="0">
                <a:solidFill>
                  <a:srgbClr val="003366"/>
                </a:solidFill>
                <a:latin typeface="微软雅黑" panose="020B0503020204020204" charset="-122"/>
                <a:cs typeface="微软雅黑" panose="020B0503020204020204" charset="-122"/>
              </a:rPr>
              <a:t>，可能出现实际 </a:t>
            </a:r>
            <a:r>
              <a:rPr sz="1800" spc="200" dirty="0">
                <a:solidFill>
                  <a:srgbClr val="003366"/>
                </a:solidFill>
                <a:latin typeface="微软雅黑" panose="020B0503020204020204" charset="-122"/>
                <a:cs typeface="微软雅黑" panose="020B0503020204020204" charset="-122"/>
              </a:rPr>
              <a:t>支出</a:t>
            </a:r>
            <a:r>
              <a:rPr sz="1800" spc="190" dirty="0">
                <a:solidFill>
                  <a:srgbClr val="003366"/>
                </a:solidFill>
                <a:latin typeface="微软雅黑" panose="020B0503020204020204" charset="-122"/>
                <a:cs typeface="微软雅黑" panose="020B0503020204020204" charset="-122"/>
              </a:rPr>
              <a:t>与</a:t>
            </a:r>
            <a:r>
              <a:rPr sz="1800" spc="200" dirty="0">
                <a:solidFill>
                  <a:srgbClr val="003366"/>
                </a:solidFill>
                <a:latin typeface="微软雅黑" panose="020B0503020204020204" charset="-122"/>
                <a:cs typeface="微软雅黑" panose="020B0503020204020204" charset="-122"/>
              </a:rPr>
              <a:t>预算</a:t>
            </a:r>
            <a:r>
              <a:rPr sz="1800" spc="190" dirty="0">
                <a:solidFill>
                  <a:srgbClr val="003366"/>
                </a:solidFill>
                <a:latin typeface="微软雅黑" panose="020B0503020204020204" charset="-122"/>
                <a:cs typeface="微软雅黑" panose="020B0503020204020204" charset="-122"/>
              </a:rPr>
              <a:t>指</a:t>
            </a:r>
            <a:r>
              <a:rPr sz="1800" spc="200" dirty="0">
                <a:solidFill>
                  <a:srgbClr val="003366"/>
                </a:solidFill>
                <a:latin typeface="微软雅黑" panose="020B0503020204020204" charset="-122"/>
                <a:cs typeface="微软雅黑" panose="020B0503020204020204" charset="-122"/>
              </a:rPr>
              <a:t>标不</a:t>
            </a:r>
            <a:r>
              <a:rPr sz="1800" spc="190" dirty="0">
                <a:solidFill>
                  <a:srgbClr val="003366"/>
                </a:solidFill>
                <a:latin typeface="微软雅黑" panose="020B0503020204020204" charset="-122"/>
                <a:cs typeface="微软雅黑" panose="020B0503020204020204" charset="-122"/>
              </a:rPr>
              <a:t>能</a:t>
            </a:r>
            <a:r>
              <a:rPr sz="1800" spc="200" dirty="0">
                <a:solidFill>
                  <a:srgbClr val="003366"/>
                </a:solidFill>
                <a:latin typeface="微软雅黑" panose="020B0503020204020204" charset="-122"/>
                <a:cs typeface="微软雅黑" panose="020B0503020204020204" charset="-122"/>
              </a:rPr>
              <a:t>对</a:t>
            </a:r>
            <a:r>
              <a:rPr sz="1800" spc="190" dirty="0">
                <a:solidFill>
                  <a:srgbClr val="003366"/>
                </a:solidFill>
                <a:latin typeface="微软雅黑" panose="020B0503020204020204" charset="-122"/>
                <a:cs typeface="微软雅黑" panose="020B0503020204020204" charset="-122"/>
              </a:rPr>
              <a:t>应的</a:t>
            </a:r>
            <a:r>
              <a:rPr sz="1800" dirty="0">
                <a:solidFill>
                  <a:srgbClr val="003366"/>
                </a:solidFill>
                <a:latin typeface="微软雅黑" panose="020B0503020204020204" charset="-122"/>
                <a:cs typeface="微软雅黑" panose="020B0503020204020204" charset="-122"/>
              </a:rPr>
              <a:t>情 况，单位应及时调整。</a:t>
            </a:r>
            <a:endParaRPr sz="1800">
              <a:latin typeface="微软雅黑" panose="020B0503020204020204" charset="-122"/>
              <a:cs typeface="微软雅黑" panose="020B0503020204020204" charset="-122"/>
            </a:endParaRPr>
          </a:p>
        </p:txBody>
      </p:sp>
      <p:sp>
        <p:nvSpPr>
          <p:cNvPr id="8" name="object 8"/>
          <p:cNvSpPr/>
          <p:nvPr/>
        </p:nvSpPr>
        <p:spPr>
          <a:xfrm>
            <a:off x="5350509" y="3022600"/>
            <a:ext cx="1650364" cy="456311"/>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350509" y="3022600"/>
            <a:ext cx="1650364" cy="456565"/>
          </a:xfrm>
          <a:custGeom>
            <a:avLst/>
            <a:gdLst/>
            <a:ahLst/>
            <a:cxnLst/>
            <a:rect l="l" t="t" r="r" b="b"/>
            <a:pathLst>
              <a:path w="1650365" h="456564">
                <a:moveTo>
                  <a:pt x="0" y="76073"/>
                </a:moveTo>
                <a:lnTo>
                  <a:pt x="5974" y="46452"/>
                </a:lnTo>
                <a:lnTo>
                  <a:pt x="22272" y="22272"/>
                </a:lnTo>
                <a:lnTo>
                  <a:pt x="46452" y="5974"/>
                </a:lnTo>
                <a:lnTo>
                  <a:pt x="76073" y="0"/>
                </a:lnTo>
                <a:lnTo>
                  <a:pt x="1574291" y="0"/>
                </a:lnTo>
                <a:lnTo>
                  <a:pt x="1603912" y="5974"/>
                </a:lnTo>
                <a:lnTo>
                  <a:pt x="1628092" y="22272"/>
                </a:lnTo>
                <a:lnTo>
                  <a:pt x="1644390" y="46452"/>
                </a:lnTo>
                <a:lnTo>
                  <a:pt x="1650364" y="76073"/>
                </a:lnTo>
                <a:lnTo>
                  <a:pt x="1650364" y="380238"/>
                </a:lnTo>
                <a:lnTo>
                  <a:pt x="1644390" y="409858"/>
                </a:lnTo>
                <a:lnTo>
                  <a:pt x="1628092" y="434038"/>
                </a:lnTo>
                <a:lnTo>
                  <a:pt x="1603912" y="450336"/>
                </a:lnTo>
                <a:lnTo>
                  <a:pt x="1574291" y="456311"/>
                </a:lnTo>
                <a:lnTo>
                  <a:pt x="76073" y="456311"/>
                </a:lnTo>
                <a:lnTo>
                  <a:pt x="46452" y="450336"/>
                </a:lnTo>
                <a:lnTo>
                  <a:pt x="22272" y="434038"/>
                </a:lnTo>
                <a:lnTo>
                  <a:pt x="5974" y="409858"/>
                </a:lnTo>
                <a:lnTo>
                  <a:pt x="0" y="380238"/>
                </a:lnTo>
                <a:lnTo>
                  <a:pt x="0" y="76073"/>
                </a:lnTo>
                <a:close/>
              </a:path>
            </a:pathLst>
          </a:custGeom>
          <a:ln w="9525">
            <a:solidFill>
              <a:srgbClr val="9FADBC"/>
            </a:solidFill>
          </a:ln>
        </p:spPr>
        <p:txBody>
          <a:bodyPr wrap="square" lIns="0" tIns="0" rIns="0" bIns="0" rtlCol="0"/>
          <a:lstStyle/>
          <a:p/>
        </p:txBody>
      </p:sp>
      <p:sp>
        <p:nvSpPr>
          <p:cNvPr id="10" name="object 10"/>
          <p:cNvSpPr txBox="1"/>
          <p:nvPr/>
        </p:nvSpPr>
        <p:spPr>
          <a:xfrm>
            <a:off x="5478907" y="3091688"/>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单位支付资金</a:t>
            </a:r>
            <a:endParaRPr sz="1800">
              <a:latin typeface="微软雅黑" panose="020B0503020204020204" charset="-122"/>
              <a:cs typeface="微软雅黑" panose="020B0503020204020204" charset="-122"/>
            </a:endParaRPr>
          </a:p>
        </p:txBody>
      </p:sp>
      <p:sp>
        <p:nvSpPr>
          <p:cNvPr id="11" name="object 11"/>
          <p:cNvSpPr/>
          <p:nvPr/>
        </p:nvSpPr>
        <p:spPr>
          <a:xfrm>
            <a:off x="5365750" y="3876040"/>
            <a:ext cx="1650365" cy="456311"/>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5365750" y="3876040"/>
            <a:ext cx="1650364" cy="456565"/>
          </a:xfrm>
          <a:custGeom>
            <a:avLst/>
            <a:gdLst/>
            <a:ahLst/>
            <a:cxnLst/>
            <a:rect l="l" t="t" r="r" b="b"/>
            <a:pathLst>
              <a:path w="1650365" h="456564">
                <a:moveTo>
                  <a:pt x="0" y="76073"/>
                </a:moveTo>
                <a:lnTo>
                  <a:pt x="5974" y="46452"/>
                </a:lnTo>
                <a:lnTo>
                  <a:pt x="22272" y="22272"/>
                </a:lnTo>
                <a:lnTo>
                  <a:pt x="46452" y="5974"/>
                </a:lnTo>
                <a:lnTo>
                  <a:pt x="76073" y="0"/>
                </a:lnTo>
                <a:lnTo>
                  <a:pt x="1574292" y="0"/>
                </a:lnTo>
                <a:lnTo>
                  <a:pt x="1603912" y="5974"/>
                </a:lnTo>
                <a:lnTo>
                  <a:pt x="1628092" y="22272"/>
                </a:lnTo>
                <a:lnTo>
                  <a:pt x="1644390" y="46452"/>
                </a:lnTo>
                <a:lnTo>
                  <a:pt x="1650365" y="76073"/>
                </a:lnTo>
                <a:lnTo>
                  <a:pt x="1650365" y="380238"/>
                </a:lnTo>
                <a:lnTo>
                  <a:pt x="1644390" y="409858"/>
                </a:lnTo>
                <a:lnTo>
                  <a:pt x="1628092" y="434038"/>
                </a:lnTo>
                <a:lnTo>
                  <a:pt x="1603912" y="450336"/>
                </a:lnTo>
                <a:lnTo>
                  <a:pt x="1574292" y="456311"/>
                </a:lnTo>
                <a:lnTo>
                  <a:pt x="76073" y="456311"/>
                </a:lnTo>
                <a:lnTo>
                  <a:pt x="46452" y="450336"/>
                </a:lnTo>
                <a:lnTo>
                  <a:pt x="22272" y="434038"/>
                </a:lnTo>
                <a:lnTo>
                  <a:pt x="5974" y="409858"/>
                </a:lnTo>
                <a:lnTo>
                  <a:pt x="0" y="380238"/>
                </a:lnTo>
                <a:lnTo>
                  <a:pt x="0" y="76073"/>
                </a:lnTo>
                <a:close/>
              </a:path>
            </a:pathLst>
          </a:custGeom>
          <a:ln w="9525">
            <a:solidFill>
              <a:srgbClr val="9FADBC"/>
            </a:solidFill>
          </a:ln>
        </p:spPr>
        <p:txBody>
          <a:bodyPr wrap="square" lIns="0" tIns="0" rIns="0" bIns="0" rtlCol="0"/>
          <a:lstStyle/>
          <a:p/>
        </p:txBody>
      </p:sp>
      <p:sp>
        <p:nvSpPr>
          <p:cNvPr id="13" name="object 13"/>
          <p:cNvSpPr txBox="1"/>
          <p:nvPr/>
        </p:nvSpPr>
        <p:spPr>
          <a:xfrm>
            <a:off x="5494146" y="3945382"/>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单位会计核算</a:t>
            </a:r>
            <a:endParaRPr sz="1800">
              <a:latin typeface="微软雅黑" panose="020B0503020204020204" charset="-122"/>
              <a:cs typeface="微软雅黑" panose="020B0503020204020204" charset="-122"/>
            </a:endParaRPr>
          </a:p>
        </p:txBody>
      </p:sp>
      <p:sp>
        <p:nvSpPr>
          <p:cNvPr id="14" name="object 14"/>
          <p:cNvSpPr/>
          <p:nvPr/>
        </p:nvSpPr>
        <p:spPr>
          <a:xfrm>
            <a:off x="7978140" y="2995929"/>
            <a:ext cx="1650364" cy="456311"/>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7978140" y="2995929"/>
            <a:ext cx="1650364" cy="456565"/>
          </a:xfrm>
          <a:custGeom>
            <a:avLst/>
            <a:gdLst/>
            <a:ahLst/>
            <a:cxnLst/>
            <a:rect l="l" t="t" r="r" b="b"/>
            <a:pathLst>
              <a:path w="1650365" h="456564">
                <a:moveTo>
                  <a:pt x="0" y="76073"/>
                </a:moveTo>
                <a:lnTo>
                  <a:pt x="5974" y="46452"/>
                </a:lnTo>
                <a:lnTo>
                  <a:pt x="22272" y="22272"/>
                </a:lnTo>
                <a:lnTo>
                  <a:pt x="46452" y="5974"/>
                </a:lnTo>
                <a:lnTo>
                  <a:pt x="76073" y="0"/>
                </a:lnTo>
                <a:lnTo>
                  <a:pt x="1574291" y="0"/>
                </a:lnTo>
                <a:lnTo>
                  <a:pt x="1603912" y="5974"/>
                </a:lnTo>
                <a:lnTo>
                  <a:pt x="1628092" y="22272"/>
                </a:lnTo>
                <a:lnTo>
                  <a:pt x="1644390" y="46452"/>
                </a:lnTo>
                <a:lnTo>
                  <a:pt x="1650364" y="76073"/>
                </a:lnTo>
                <a:lnTo>
                  <a:pt x="1650364" y="380238"/>
                </a:lnTo>
                <a:lnTo>
                  <a:pt x="1644390" y="409858"/>
                </a:lnTo>
                <a:lnTo>
                  <a:pt x="1628092" y="434038"/>
                </a:lnTo>
                <a:lnTo>
                  <a:pt x="1603912" y="450336"/>
                </a:lnTo>
                <a:lnTo>
                  <a:pt x="1574291" y="456311"/>
                </a:lnTo>
                <a:lnTo>
                  <a:pt x="76073" y="456311"/>
                </a:lnTo>
                <a:lnTo>
                  <a:pt x="46452" y="450336"/>
                </a:lnTo>
                <a:lnTo>
                  <a:pt x="22272" y="434038"/>
                </a:lnTo>
                <a:lnTo>
                  <a:pt x="5974" y="409858"/>
                </a:lnTo>
                <a:lnTo>
                  <a:pt x="0" y="380238"/>
                </a:lnTo>
                <a:lnTo>
                  <a:pt x="0" y="76073"/>
                </a:lnTo>
                <a:close/>
              </a:path>
            </a:pathLst>
          </a:custGeom>
          <a:ln w="9525">
            <a:solidFill>
              <a:srgbClr val="9FADBC"/>
            </a:solidFill>
          </a:ln>
        </p:spPr>
        <p:txBody>
          <a:bodyPr wrap="square" lIns="0" tIns="0" rIns="0" bIns="0" rtlCol="0"/>
          <a:lstStyle/>
          <a:p/>
        </p:txBody>
      </p:sp>
      <p:sp>
        <p:nvSpPr>
          <p:cNvPr id="16" name="object 16"/>
          <p:cNvSpPr txBox="1"/>
          <p:nvPr/>
        </p:nvSpPr>
        <p:spPr>
          <a:xfrm>
            <a:off x="8106918" y="3065145"/>
            <a:ext cx="13970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单位资金预算</a:t>
            </a:r>
            <a:endParaRPr sz="1800">
              <a:latin typeface="微软雅黑" panose="020B0503020204020204" charset="-122"/>
              <a:cs typeface="微软雅黑" panose="020B0503020204020204" charset="-122"/>
            </a:endParaRPr>
          </a:p>
        </p:txBody>
      </p:sp>
      <p:sp>
        <p:nvSpPr>
          <p:cNvPr id="17" name="object 17"/>
          <p:cNvSpPr/>
          <p:nvPr/>
        </p:nvSpPr>
        <p:spPr>
          <a:xfrm>
            <a:off x="7993380" y="3849370"/>
            <a:ext cx="1650365" cy="456311"/>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7993380" y="3849370"/>
            <a:ext cx="1650364" cy="456565"/>
          </a:xfrm>
          <a:custGeom>
            <a:avLst/>
            <a:gdLst/>
            <a:ahLst/>
            <a:cxnLst/>
            <a:rect l="l" t="t" r="r" b="b"/>
            <a:pathLst>
              <a:path w="1650365" h="456564">
                <a:moveTo>
                  <a:pt x="0" y="76072"/>
                </a:moveTo>
                <a:lnTo>
                  <a:pt x="5974" y="46452"/>
                </a:lnTo>
                <a:lnTo>
                  <a:pt x="22272" y="22272"/>
                </a:lnTo>
                <a:lnTo>
                  <a:pt x="46452" y="5974"/>
                </a:lnTo>
                <a:lnTo>
                  <a:pt x="76073" y="0"/>
                </a:lnTo>
                <a:lnTo>
                  <a:pt x="1574292" y="0"/>
                </a:lnTo>
                <a:lnTo>
                  <a:pt x="1603912" y="5974"/>
                </a:lnTo>
                <a:lnTo>
                  <a:pt x="1628092" y="22272"/>
                </a:lnTo>
                <a:lnTo>
                  <a:pt x="1644390" y="46452"/>
                </a:lnTo>
                <a:lnTo>
                  <a:pt x="1650365" y="76072"/>
                </a:lnTo>
                <a:lnTo>
                  <a:pt x="1650365" y="380237"/>
                </a:lnTo>
                <a:lnTo>
                  <a:pt x="1644390" y="409858"/>
                </a:lnTo>
                <a:lnTo>
                  <a:pt x="1628092" y="434038"/>
                </a:lnTo>
                <a:lnTo>
                  <a:pt x="1603912" y="450336"/>
                </a:lnTo>
                <a:lnTo>
                  <a:pt x="1574292" y="456310"/>
                </a:lnTo>
                <a:lnTo>
                  <a:pt x="76073" y="456310"/>
                </a:lnTo>
                <a:lnTo>
                  <a:pt x="46452" y="450336"/>
                </a:lnTo>
                <a:lnTo>
                  <a:pt x="22272" y="434038"/>
                </a:lnTo>
                <a:lnTo>
                  <a:pt x="5974" y="409858"/>
                </a:lnTo>
                <a:lnTo>
                  <a:pt x="0" y="380237"/>
                </a:lnTo>
                <a:lnTo>
                  <a:pt x="0" y="76072"/>
                </a:lnTo>
                <a:close/>
              </a:path>
            </a:pathLst>
          </a:custGeom>
          <a:ln w="9525">
            <a:solidFill>
              <a:srgbClr val="9FADBC"/>
            </a:solidFill>
          </a:ln>
        </p:spPr>
        <p:txBody>
          <a:bodyPr wrap="square" lIns="0" tIns="0" rIns="0" bIns="0" rtlCol="0"/>
          <a:lstStyle/>
          <a:p/>
        </p:txBody>
      </p:sp>
      <p:sp>
        <p:nvSpPr>
          <p:cNvPr id="19" name="object 19"/>
          <p:cNvSpPr txBox="1"/>
          <p:nvPr/>
        </p:nvSpPr>
        <p:spPr>
          <a:xfrm>
            <a:off x="8334882" y="39185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3366"/>
                </a:solidFill>
                <a:latin typeface="微软雅黑" panose="020B0503020204020204" charset="-122"/>
                <a:cs typeface="微软雅黑" panose="020B0503020204020204" charset="-122"/>
              </a:rPr>
              <a:t>预算指标</a:t>
            </a:r>
            <a:endParaRPr sz="1800">
              <a:latin typeface="微软雅黑" panose="020B0503020204020204" charset="-122"/>
              <a:cs typeface="微软雅黑" panose="020B0503020204020204" charset="-122"/>
            </a:endParaRPr>
          </a:p>
        </p:txBody>
      </p:sp>
      <p:sp>
        <p:nvSpPr>
          <p:cNvPr id="20" name="object 20"/>
          <p:cNvSpPr/>
          <p:nvPr/>
        </p:nvSpPr>
        <p:spPr>
          <a:xfrm>
            <a:off x="5180710" y="2570860"/>
            <a:ext cx="4707890" cy="3012440"/>
          </a:xfrm>
          <a:custGeom>
            <a:avLst/>
            <a:gdLst/>
            <a:ahLst/>
            <a:cxnLst/>
            <a:rect l="l" t="t" r="r" b="b"/>
            <a:pathLst>
              <a:path w="4707890" h="3012440">
                <a:moveTo>
                  <a:pt x="11684" y="2219071"/>
                </a:moveTo>
                <a:lnTo>
                  <a:pt x="0" y="2219071"/>
                </a:lnTo>
                <a:lnTo>
                  <a:pt x="0" y="2498471"/>
                </a:lnTo>
                <a:lnTo>
                  <a:pt x="11684" y="2498471"/>
                </a:lnTo>
                <a:lnTo>
                  <a:pt x="11684" y="2219071"/>
                </a:lnTo>
                <a:close/>
              </a:path>
              <a:path w="4707890" h="3012440">
                <a:moveTo>
                  <a:pt x="34925" y="2219071"/>
                </a:moveTo>
                <a:lnTo>
                  <a:pt x="23240" y="2219071"/>
                </a:lnTo>
                <a:lnTo>
                  <a:pt x="23240" y="2498471"/>
                </a:lnTo>
                <a:lnTo>
                  <a:pt x="34925" y="2498471"/>
                </a:lnTo>
                <a:lnTo>
                  <a:pt x="34925" y="2219071"/>
                </a:lnTo>
                <a:close/>
              </a:path>
              <a:path w="4707890" h="3012440">
                <a:moveTo>
                  <a:pt x="11684" y="2079370"/>
                </a:moveTo>
                <a:lnTo>
                  <a:pt x="0" y="2079370"/>
                </a:lnTo>
                <a:lnTo>
                  <a:pt x="0" y="2114296"/>
                </a:lnTo>
                <a:lnTo>
                  <a:pt x="11684" y="2114296"/>
                </a:lnTo>
                <a:lnTo>
                  <a:pt x="11684" y="2079370"/>
                </a:lnTo>
                <a:close/>
              </a:path>
              <a:path w="4707890" h="3012440">
                <a:moveTo>
                  <a:pt x="34925" y="2079370"/>
                </a:moveTo>
                <a:lnTo>
                  <a:pt x="23240" y="2079370"/>
                </a:lnTo>
                <a:lnTo>
                  <a:pt x="23240" y="2114296"/>
                </a:lnTo>
                <a:lnTo>
                  <a:pt x="34925" y="2114296"/>
                </a:lnTo>
                <a:lnTo>
                  <a:pt x="34925" y="2079370"/>
                </a:lnTo>
                <a:close/>
              </a:path>
              <a:path w="4707890" h="3012440">
                <a:moveTo>
                  <a:pt x="11684" y="1695195"/>
                </a:moveTo>
                <a:lnTo>
                  <a:pt x="0" y="1695195"/>
                </a:lnTo>
                <a:lnTo>
                  <a:pt x="0" y="1974595"/>
                </a:lnTo>
                <a:lnTo>
                  <a:pt x="11684" y="1974595"/>
                </a:lnTo>
                <a:lnTo>
                  <a:pt x="11684" y="1695195"/>
                </a:lnTo>
                <a:close/>
              </a:path>
              <a:path w="4707890" h="3012440">
                <a:moveTo>
                  <a:pt x="34925" y="1695195"/>
                </a:moveTo>
                <a:lnTo>
                  <a:pt x="23240" y="1695195"/>
                </a:lnTo>
                <a:lnTo>
                  <a:pt x="23240" y="1974595"/>
                </a:lnTo>
                <a:lnTo>
                  <a:pt x="34925" y="1974595"/>
                </a:lnTo>
                <a:lnTo>
                  <a:pt x="34925" y="1695195"/>
                </a:lnTo>
                <a:close/>
              </a:path>
              <a:path w="4707890" h="3012440">
                <a:moveTo>
                  <a:pt x="11684" y="1555495"/>
                </a:moveTo>
                <a:lnTo>
                  <a:pt x="0" y="1555495"/>
                </a:lnTo>
                <a:lnTo>
                  <a:pt x="0" y="1590420"/>
                </a:lnTo>
                <a:lnTo>
                  <a:pt x="11684" y="1590420"/>
                </a:lnTo>
                <a:lnTo>
                  <a:pt x="11684" y="1555495"/>
                </a:lnTo>
                <a:close/>
              </a:path>
              <a:path w="4707890" h="3012440">
                <a:moveTo>
                  <a:pt x="34925" y="1555495"/>
                </a:moveTo>
                <a:lnTo>
                  <a:pt x="23240" y="1555495"/>
                </a:lnTo>
                <a:lnTo>
                  <a:pt x="23240" y="1590420"/>
                </a:lnTo>
                <a:lnTo>
                  <a:pt x="34925" y="1590420"/>
                </a:lnTo>
                <a:lnTo>
                  <a:pt x="34925" y="1555495"/>
                </a:lnTo>
                <a:close/>
              </a:path>
              <a:path w="4707890" h="3012440">
                <a:moveTo>
                  <a:pt x="11684" y="1171320"/>
                </a:moveTo>
                <a:lnTo>
                  <a:pt x="0" y="1171320"/>
                </a:lnTo>
                <a:lnTo>
                  <a:pt x="0" y="1450720"/>
                </a:lnTo>
                <a:lnTo>
                  <a:pt x="11684" y="1450720"/>
                </a:lnTo>
                <a:lnTo>
                  <a:pt x="11684" y="1171320"/>
                </a:lnTo>
                <a:close/>
              </a:path>
              <a:path w="4707890" h="3012440">
                <a:moveTo>
                  <a:pt x="34925" y="1171320"/>
                </a:moveTo>
                <a:lnTo>
                  <a:pt x="23240" y="1171320"/>
                </a:lnTo>
                <a:lnTo>
                  <a:pt x="23240" y="1450720"/>
                </a:lnTo>
                <a:lnTo>
                  <a:pt x="34925" y="1450720"/>
                </a:lnTo>
                <a:lnTo>
                  <a:pt x="34925" y="1171320"/>
                </a:lnTo>
                <a:close/>
              </a:path>
              <a:path w="4707890" h="3012440">
                <a:moveTo>
                  <a:pt x="11684" y="1031621"/>
                </a:moveTo>
                <a:lnTo>
                  <a:pt x="0" y="1031621"/>
                </a:lnTo>
                <a:lnTo>
                  <a:pt x="0" y="1066545"/>
                </a:lnTo>
                <a:lnTo>
                  <a:pt x="11684" y="1066545"/>
                </a:lnTo>
                <a:lnTo>
                  <a:pt x="11684" y="1031621"/>
                </a:lnTo>
                <a:close/>
              </a:path>
              <a:path w="4707890" h="3012440">
                <a:moveTo>
                  <a:pt x="34925" y="1031621"/>
                </a:moveTo>
                <a:lnTo>
                  <a:pt x="23240" y="1031621"/>
                </a:lnTo>
                <a:lnTo>
                  <a:pt x="23240" y="1066545"/>
                </a:lnTo>
                <a:lnTo>
                  <a:pt x="34925" y="1066545"/>
                </a:lnTo>
                <a:lnTo>
                  <a:pt x="34925" y="1031621"/>
                </a:lnTo>
                <a:close/>
              </a:path>
              <a:path w="4707890" h="3012440">
                <a:moveTo>
                  <a:pt x="11684" y="647446"/>
                </a:moveTo>
                <a:lnTo>
                  <a:pt x="0" y="647446"/>
                </a:lnTo>
                <a:lnTo>
                  <a:pt x="0" y="926846"/>
                </a:lnTo>
                <a:lnTo>
                  <a:pt x="11684" y="926846"/>
                </a:lnTo>
                <a:lnTo>
                  <a:pt x="11684" y="647446"/>
                </a:lnTo>
                <a:close/>
              </a:path>
              <a:path w="4707890" h="3012440">
                <a:moveTo>
                  <a:pt x="34925" y="647446"/>
                </a:moveTo>
                <a:lnTo>
                  <a:pt x="23240" y="647446"/>
                </a:lnTo>
                <a:lnTo>
                  <a:pt x="23240" y="926846"/>
                </a:lnTo>
                <a:lnTo>
                  <a:pt x="34925" y="926846"/>
                </a:lnTo>
                <a:lnTo>
                  <a:pt x="34925" y="647446"/>
                </a:lnTo>
                <a:close/>
              </a:path>
              <a:path w="4707890" h="3012440">
                <a:moveTo>
                  <a:pt x="126" y="507238"/>
                </a:moveTo>
                <a:lnTo>
                  <a:pt x="0" y="542671"/>
                </a:lnTo>
                <a:lnTo>
                  <a:pt x="11684" y="542671"/>
                </a:lnTo>
                <a:lnTo>
                  <a:pt x="11811" y="507618"/>
                </a:lnTo>
                <a:lnTo>
                  <a:pt x="126" y="507238"/>
                </a:lnTo>
                <a:close/>
              </a:path>
              <a:path w="4707890" h="3012440">
                <a:moveTo>
                  <a:pt x="23494" y="507873"/>
                </a:moveTo>
                <a:lnTo>
                  <a:pt x="23240" y="513588"/>
                </a:lnTo>
                <a:lnTo>
                  <a:pt x="23240" y="542671"/>
                </a:lnTo>
                <a:lnTo>
                  <a:pt x="34925" y="542671"/>
                </a:lnTo>
                <a:lnTo>
                  <a:pt x="35051" y="508126"/>
                </a:lnTo>
                <a:lnTo>
                  <a:pt x="23494" y="507873"/>
                </a:lnTo>
                <a:close/>
              </a:path>
              <a:path w="4707890" h="3012440">
                <a:moveTo>
                  <a:pt x="167131" y="166750"/>
                </a:moveTo>
                <a:lnTo>
                  <a:pt x="135254" y="201675"/>
                </a:lnTo>
                <a:lnTo>
                  <a:pt x="107187" y="239394"/>
                </a:lnTo>
                <a:lnTo>
                  <a:pt x="82550" y="279780"/>
                </a:lnTo>
                <a:lnTo>
                  <a:pt x="61849" y="322579"/>
                </a:lnTo>
                <a:lnTo>
                  <a:pt x="45338" y="367664"/>
                </a:lnTo>
                <a:lnTo>
                  <a:pt x="35433" y="405129"/>
                </a:lnTo>
                <a:lnTo>
                  <a:pt x="46862" y="407797"/>
                </a:lnTo>
                <a:lnTo>
                  <a:pt x="50037" y="393573"/>
                </a:lnTo>
                <a:lnTo>
                  <a:pt x="56514" y="370839"/>
                </a:lnTo>
                <a:lnTo>
                  <a:pt x="72643" y="326771"/>
                </a:lnTo>
                <a:lnTo>
                  <a:pt x="92963" y="285114"/>
                </a:lnTo>
                <a:lnTo>
                  <a:pt x="116966" y="245744"/>
                </a:lnTo>
                <a:lnTo>
                  <a:pt x="144399" y="208787"/>
                </a:lnTo>
                <a:lnTo>
                  <a:pt x="175387" y="174878"/>
                </a:lnTo>
                <a:lnTo>
                  <a:pt x="167131" y="166750"/>
                </a:lnTo>
                <a:close/>
              </a:path>
              <a:path w="4707890" h="3012440">
                <a:moveTo>
                  <a:pt x="151002" y="149987"/>
                </a:moveTo>
                <a:lnTo>
                  <a:pt x="116966" y="187325"/>
                </a:lnTo>
                <a:lnTo>
                  <a:pt x="87502" y="226822"/>
                </a:lnTo>
                <a:lnTo>
                  <a:pt x="61849" y="269113"/>
                </a:lnTo>
                <a:lnTo>
                  <a:pt x="40131" y="314071"/>
                </a:lnTo>
                <a:lnTo>
                  <a:pt x="22987" y="361314"/>
                </a:lnTo>
                <a:lnTo>
                  <a:pt x="12826" y="399923"/>
                </a:lnTo>
                <a:lnTo>
                  <a:pt x="24129" y="402589"/>
                </a:lnTo>
                <a:lnTo>
                  <a:pt x="27431" y="388238"/>
                </a:lnTo>
                <a:lnTo>
                  <a:pt x="34162" y="364489"/>
                </a:lnTo>
                <a:lnTo>
                  <a:pt x="51053" y="318388"/>
                </a:lnTo>
                <a:lnTo>
                  <a:pt x="72136" y="274447"/>
                </a:lnTo>
                <a:lnTo>
                  <a:pt x="97281" y="233044"/>
                </a:lnTo>
                <a:lnTo>
                  <a:pt x="126111" y="194437"/>
                </a:lnTo>
                <a:lnTo>
                  <a:pt x="159003" y="158368"/>
                </a:lnTo>
                <a:lnTo>
                  <a:pt x="151002" y="149987"/>
                </a:lnTo>
                <a:close/>
              </a:path>
              <a:path w="4707890" h="3012440">
                <a:moveTo>
                  <a:pt x="277240" y="83947"/>
                </a:moveTo>
                <a:lnTo>
                  <a:pt x="259461" y="94234"/>
                </a:lnTo>
                <a:lnTo>
                  <a:pt x="247523" y="101726"/>
                </a:lnTo>
                <a:lnTo>
                  <a:pt x="253873" y="111633"/>
                </a:lnTo>
                <a:lnTo>
                  <a:pt x="265684" y="104012"/>
                </a:lnTo>
                <a:lnTo>
                  <a:pt x="283083" y="94106"/>
                </a:lnTo>
                <a:lnTo>
                  <a:pt x="277240" y="83947"/>
                </a:lnTo>
                <a:close/>
              </a:path>
              <a:path w="4707890" h="3012440">
                <a:moveTo>
                  <a:pt x="265684" y="63753"/>
                </a:moveTo>
                <a:lnTo>
                  <a:pt x="247014" y="74549"/>
                </a:lnTo>
                <a:lnTo>
                  <a:pt x="235076" y="82168"/>
                </a:lnTo>
                <a:lnTo>
                  <a:pt x="241300" y="91948"/>
                </a:lnTo>
                <a:lnTo>
                  <a:pt x="253237" y="84327"/>
                </a:lnTo>
                <a:lnTo>
                  <a:pt x="271525" y="73913"/>
                </a:lnTo>
                <a:lnTo>
                  <a:pt x="265684" y="63753"/>
                </a:lnTo>
                <a:close/>
              </a:path>
              <a:path w="4707890" h="3012440">
                <a:moveTo>
                  <a:pt x="648208" y="23240"/>
                </a:moveTo>
                <a:lnTo>
                  <a:pt x="513714" y="23240"/>
                </a:lnTo>
                <a:lnTo>
                  <a:pt x="488568" y="23875"/>
                </a:lnTo>
                <a:lnTo>
                  <a:pt x="439038" y="28955"/>
                </a:lnTo>
                <a:lnTo>
                  <a:pt x="391160" y="38735"/>
                </a:lnTo>
                <a:lnTo>
                  <a:pt x="372363" y="44068"/>
                </a:lnTo>
                <a:lnTo>
                  <a:pt x="375538" y="55244"/>
                </a:lnTo>
                <a:lnTo>
                  <a:pt x="394335" y="49911"/>
                </a:lnTo>
                <a:lnTo>
                  <a:pt x="417575" y="44576"/>
                </a:lnTo>
                <a:lnTo>
                  <a:pt x="441071" y="40386"/>
                </a:lnTo>
                <a:lnTo>
                  <a:pt x="465074" y="37337"/>
                </a:lnTo>
                <a:lnTo>
                  <a:pt x="489458" y="35433"/>
                </a:lnTo>
                <a:lnTo>
                  <a:pt x="513968" y="34925"/>
                </a:lnTo>
                <a:lnTo>
                  <a:pt x="648208" y="34925"/>
                </a:lnTo>
                <a:lnTo>
                  <a:pt x="648208" y="23240"/>
                </a:lnTo>
                <a:close/>
              </a:path>
              <a:path w="4707890" h="3012440">
                <a:moveTo>
                  <a:pt x="648208" y="0"/>
                </a:moveTo>
                <a:lnTo>
                  <a:pt x="513206" y="0"/>
                </a:lnTo>
                <a:lnTo>
                  <a:pt x="486663" y="635"/>
                </a:lnTo>
                <a:lnTo>
                  <a:pt x="434848" y="5968"/>
                </a:lnTo>
                <a:lnTo>
                  <a:pt x="384810" y="16255"/>
                </a:lnTo>
                <a:lnTo>
                  <a:pt x="366013" y="21589"/>
                </a:lnTo>
                <a:lnTo>
                  <a:pt x="369188" y="32765"/>
                </a:lnTo>
                <a:lnTo>
                  <a:pt x="387985" y="27431"/>
                </a:lnTo>
                <a:lnTo>
                  <a:pt x="412241" y="21843"/>
                </a:lnTo>
                <a:lnTo>
                  <a:pt x="437006" y="17399"/>
                </a:lnTo>
                <a:lnTo>
                  <a:pt x="462152" y="14224"/>
                </a:lnTo>
                <a:lnTo>
                  <a:pt x="487679" y="12191"/>
                </a:lnTo>
                <a:lnTo>
                  <a:pt x="513461" y="11684"/>
                </a:lnTo>
                <a:lnTo>
                  <a:pt x="648208" y="11684"/>
                </a:lnTo>
                <a:lnTo>
                  <a:pt x="648208" y="0"/>
                </a:lnTo>
                <a:close/>
              </a:path>
              <a:path w="4707890" h="3012440">
                <a:moveTo>
                  <a:pt x="787908" y="0"/>
                </a:moveTo>
                <a:lnTo>
                  <a:pt x="752983" y="0"/>
                </a:lnTo>
                <a:lnTo>
                  <a:pt x="752983" y="11684"/>
                </a:lnTo>
                <a:lnTo>
                  <a:pt x="787908" y="11684"/>
                </a:lnTo>
                <a:lnTo>
                  <a:pt x="787908" y="0"/>
                </a:lnTo>
                <a:close/>
              </a:path>
              <a:path w="4707890" h="3012440">
                <a:moveTo>
                  <a:pt x="787908" y="23240"/>
                </a:moveTo>
                <a:lnTo>
                  <a:pt x="752983" y="23240"/>
                </a:lnTo>
                <a:lnTo>
                  <a:pt x="752983" y="34925"/>
                </a:lnTo>
                <a:lnTo>
                  <a:pt x="787908" y="34925"/>
                </a:lnTo>
                <a:lnTo>
                  <a:pt x="787908" y="23240"/>
                </a:lnTo>
                <a:close/>
              </a:path>
              <a:path w="4707890" h="3012440">
                <a:moveTo>
                  <a:pt x="1172083" y="0"/>
                </a:moveTo>
                <a:lnTo>
                  <a:pt x="892683" y="0"/>
                </a:lnTo>
                <a:lnTo>
                  <a:pt x="892683" y="11684"/>
                </a:lnTo>
                <a:lnTo>
                  <a:pt x="1172083" y="11684"/>
                </a:lnTo>
                <a:lnTo>
                  <a:pt x="1172083" y="0"/>
                </a:lnTo>
                <a:close/>
              </a:path>
              <a:path w="4707890" h="3012440">
                <a:moveTo>
                  <a:pt x="1172083" y="23240"/>
                </a:moveTo>
                <a:lnTo>
                  <a:pt x="892683" y="23240"/>
                </a:lnTo>
                <a:lnTo>
                  <a:pt x="892683" y="34925"/>
                </a:lnTo>
                <a:lnTo>
                  <a:pt x="1172083" y="34925"/>
                </a:lnTo>
                <a:lnTo>
                  <a:pt x="1172083" y="23240"/>
                </a:lnTo>
                <a:close/>
              </a:path>
              <a:path w="4707890" h="3012440">
                <a:moveTo>
                  <a:pt x="1311783" y="0"/>
                </a:moveTo>
                <a:lnTo>
                  <a:pt x="1276858" y="0"/>
                </a:lnTo>
                <a:lnTo>
                  <a:pt x="1276858" y="11684"/>
                </a:lnTo>
                <a:lnTo>
                  <a:pt x="1311783" y="11684"/>
                </a:lnTo>
                <a:lnTo>
                  <a:pt x="1311783" y="0"/>
                </a:lnTo>
                <a:close/>
              </a:path>
              <a:path w="4707890" h="3012440">
                <a:moveTo>
                  <a:pt x="1311783" y="23240"/>
                </a:moveTo>
                <a:lnTo>
                  <a:pt x="1276858" y="23240"/>
                </a:lnTo>
                <a:lnTo>
                  <a:pt x="1276858" y="34925"/>
                </a:lnTo>
                <a:lnTo>
                  <a:pt x="1311783" y="34925"/>
                </a:lnTo>
                <a:lnTo>
                  <a:pt x="1311783" y="23240"/>
                </a:lnTo>
                <a:close/>
              </a:path>
              <a:path w="4707890" h="3012440">
                <a:moveTo>
                  <a:pt x="1695958" y="0"/>
                </a:moveTo>
                <a:lnTo>
                  <a:pt x="1416558" y="0"/>
                </a:lnTo>
                <a:lnTo>
                  <a:pt x="1416558" y="11684"/>
                </a:lnTo>
                <a:lnTo>
                  <a:pt x="1695958" y="11684"/>
                </a:lnTo>
                <a:lnTo>
                  <a:pt x="1695958" y="0"/>
                </a:lnTo>
                <a:close/>
              </a:path>
              <a:path w="4707890" h="3012440">
                <a:moveTo>
                  <a:pt x="1695958" y="23240"/>
                </a:moveTo>
                <a:lnTo>
                  <a:pt x="1416558" y="23240"/>
                </a:lnTo>
                <a:lnTo>
                  <a:pt x="1416558" y="34925"/>
                </a:lnTo>
                <a:lnTo>
                  <a:pt x="1695958" y="34925"/>
                </a:lnTo>
                <a:lnTo>
                  <a:pt x="1695958" y="23240"/>
                </a:lnTo>
                <a:close/>
              </a:path>
              <a:path w="4707890" h="3012440">
                <a:moveTo>
                  <a:pt x="1835658" y="0"/>
                </a:moveTo>
                <a:lnTo>
                  <a:pt x="1800733" y="0"/>
                </a:lnTo>
                <a:lnTo>
                  <a:pt x="1800733" y="11684"/>
                </a:lnTo>
                <a:lnTo>
                  <a:pt x="1835658" y="11684"/>
                </a:lnTo>
                <a:lnTo>
                  <a:pt x="1835658" y="0"/>
                </a:lnTo>
                <a:close/>
              </a:path>
              <a:path w="4707890" h="3012440">
                <a:moveTo>
                  <a:pt x="1835658" y="23240"/>
                </a:moveTo>
                <a:lnTo>
                  <a:pt x="1800733" y="23240"/>
                </a:lnTo>
                <a:lnTo>
                  <a:pt x="1800733" y="34925"/>
                </a:lnTo>
                <a:lnTo>
                  <a:pt x="1835658" y="34925"/>
                </a:lnTo>
                <a:lnTo>
                  <a:pt x="1835658" y="23240"/>
                </a:lnTo>
                <a:close/>
              </a:path>
              <a:path w="4707890" h="3012440">
                <a:moveTo>
                  <a:pt x="2219833" y="0"/>
                </a:moveTo>
                <a:lnTo>
                  <a:pt x="1940433" y="0"/>
                </a:lnTo>
                <a:lnTo>
                  <a:pt x="1940433" y="11684"/>
                </a:lnTo>
                <a:lnTo>
                  <a:pt x="2219833" y="11684"/>
                </a:lnTo>
                <a:lnTo>
                  <a:pt x="2219833" y="0"/>
                </a:lnTo>
                <a:close/>
              </a:path>
              <a:path w="4707890" h="3012440">
                <a:moveTo>
                  <a:pt x="2219833" y="23240"/>
                </a:moveTo>
                <a:lnTo>
                  <a:pt x="1940433" y="23240"/>
                </a:lnTo>
                <a:lnTo>
                  <a:pt x="1940433" y="34925"/>
                </a:lnTo>
                <a:lnTo>
                  <a:pt x="2219833" y="34925"/>
                </a:lnTo>
                <a:lnTo>
                  <a:pt x="2219833" y="23240"/>
                </a:lnTo>
                <a:close/>
              </a:path>
              <a:path w="4707890" h="3012440">
                <a:moveTo>
                  <a:pt x="2359533" y="0"/>
                </a:moveTo>
                <a:lnTo>
                  <a:pt x="2324608" y="0"/>
                </a:lnTo>
                <a:lnTo>
                  <a:pt x="2324608" y="11684"/>
                </a:lnTo>
                <a:lnTo>
                  <a:pt x="2359533" y="11684"/>
                </a:lnTo>
                <a:lnTo>
                  <a:pt x="2359533" y="0"/>
                </a:lnTo>
                <a:close/>
              </a:path>
              <a:path w="4707890" h="3012440">
                <a:moveTo>
                  <a:pt x="2359533" y="23240"/>
                </a:moveTo>
                <a:lnTo>
                  <a:pt x="2324608" y="23240"/>
                </a:lnTo>
                <a:lnTo>
                  <a:pt x="2324608" y="34925"/>
                </a:lnTo>
                <a:lnTo>
                  <a:pt x="2359533" y="34925"/>
                </a:lnTo>
                <a:lnTo>
                  <a:pt x="2359533" y="23240"/>
                </a:lnTo>
                <a:close/>
              </a:path>
              <a:path w="4707890" h="3012440">
                <a:moveTo>
                  <a:pt x="2743708" y="0"/>
                </a:moveTo>
                <a:lnTo>
                  <a:pt x="2464308" y="0"/>
                </a:lnTo>
                <a:lnTo>
                  <a:pt x="2464308" y="11684"/>
                </a:lnTo>
                <a:lnTo>
                  <a:pt x="2743708" y="11684"/>
                </a:lnTo>
                <a:lnTo>
                  <a:pt x="2743708" y="0"/>
                </a:lnTo>
                <a:close/>
              </a:path>
              <a:path w="4707890" h="3012440">
                <a:moveTo>
                  <a:pt x="2743708" y="23240"/>
                </a:moveTo>
                <a:lnTo>
                  <a:pt x="2464308" y="23240"/>
                </a:lnTo>
                <a:lnTo>
                  <a:pt x="2464308" y="34925"/>
                </a:lnTo>
                <a:lnTo>
                  <a:pt x="2743708" y="34925"/>
                </a:lnTo>
                <a:lnTo>
                  <a:pt x="2743708" y="23240"/>
                </a:lnTo>
                <a:close/>
              </a:path>
              <a:path w="4707890" h="3012440">
                <a:moveTo>
                  <a:pt x="2883408" y="0"/>
                </a:moveTo>
                <a:lnTo>
                  <a:pt x="2848483" y="0"/>
                </a:lnTo>
                <a:lnTo>
                  <a:pt x="2848483" y="11684"/>
                </a:lnTo>
                <a:lnTo>
                  <a:pt x="2883408" y="11684"/>
                </a:lnTo>
                <a:lnTo>
                  <a:pt x="2883408" y="0"/>
                </a:lnTo>
                <a:close/>
              </a:path>
              <a:path w="4707890" h="3012440">
                <a:moveTo>
                  <a:pt x="2883408" y="23240"/>
                </a:moveTo>
                <a:lnTo>
                  <a:pt x="2848483" y="23240"/>
                </a:lnTo>
                <a:lnTo>
                  <a:pt x="2848483" y="34925"/>
                </a:lnTo>
                <a:lnTo>
                  <a:pt x="2883408" y="34925"/>
                </a:lnTo>
                <a:lnTo>
                  <a:pt x="2883408" y="23240"/>
                </a:lnTo>
                <a:close/>
              </a:path>
              <a:path w="4707890" h="3012440">
                <a:moveTo>
                  <a:pt x="3267583" y="0"/>
                </a:moveTo>
                <a:lnTo>
                  <a:pt x="2988183" y="0"/>
                </a:lnTo>
                <a:lnTo>
                  <a:pt x="2988183" y="11684"/>
                </a:lnTo>
                <a:lnTo>
                  <a:pt x="3267583" y="11684"/>
                </a:lnTo>
                <a:lnTo>
                  <a:pt x="3267583" y="0"/>
                </a:lnTo>
                <a:close/>
              </a:path>
              <a:path w="4707890" h="3012440">
                <a:moveTo>
                  <a:pt x="3267583" y="23240"/>
                </a:moveTo>
                <a:lnTo>
                  <a:pt x="2988183" y="23240"/>
                </a:lnTo>
                <a:lnTo>
                  <a:pt x="2988183" y="34925"/>
                </a:lnTo>
                <a:lnTo>
                  <a:pt x="3267583" y="34925"/>
                </a:lnTo>
                <a:lnTo>
                  <a:pt x="3267583" y="23240"/>
                </a:lnTo>
                <a:close/>
              </a:path>
              <a:path w="4707890" h="3012440">
                <a:moveTo>
                  <a:pt x="3407283" y="0"/>
                </a:moveTo>
                <a:lnTo>
                  <a:pt x="3372358" y="0"/>
                </a:lnTo>
                <a:lnTo>
                  <a:pt x="3372358" y="11684"/>
                </a:lnTo>
                <a:lnTo>
                  <a:pt x="3407283" y="11684"/>
                </a:lnTo>
                <a:lnTo>
                  <a:pt x="3407283" y="0"/>
                </a:lnTo>
                <a:close/>
              </a:path>
              <a:path w="4707890" h="3012440">
                <a:moveTo>
                  <a:pt x="3407283" y="23240"/>
                </a:moveTo>
                <a:lnTo>
                  <a:pt x="3372358" y="23240"/>
                </a:lnTo>
                <a:lnTo>
                  <a:pt x="3372358" y="34925"/>
                </a:lnTo>
                <a:lnTo>
                  <a:pt x="3407283" y="34925"/>
                </a:lnTo>
                <a:lnTo>
                  <a:pt x="3407283" y="23240"/>
                </a:lnTo>
                <a:close/>
              </a:path>
              <a:path w="4707890" h="3012440">
                <a:moveTo>
                  <a:pt x="3791458" y="0"/>
                </a:moveTo>
                <a:lnTo>
                  <a:pt x="3512058" y="0"/>
                </a:lnTo>
                <a:lnTo>
                  <a:pt x="3512058" y="11684"/>
                </a:lnTo>
                <a:lnTo>
                  <a:pt x="3791458" y="11684"/>
                </a:lnTo>
                <a:lnTo>
                  <a:pt x="3791458" y="0"/>
                </a:lnTo>
                <a:close/>
              </a:path>
              <a:path w="4707890" h="3012440">
                <a:moveTo>
                  <a:pt x="3791458" y="23240"/>
                </a:moveTo>
                <a:lnTo>
                  <a:pt x="3512058" y="23240"/>
                </a:lnTo>
                <a:lnTo>
                  <a:pt x="3512058" y="34925"/>
                </a:lnTo>
                <a:lnTo>
                  <a:pt x="3791458" y="34925"/>
                </a:lnTo>
                <a:lnTo>
                  <a:pt x="3791458" y="23240"/>
                </a:lnTo>
                <a:close/>
              </a:path>
              <a:path w="4707890" h="3012440">
                <a:moveTo>
                  <a:pt x="3931158" y="0"/>
                </a:moveTo>
                <a:lnTo>
                  <a:pt x="3896233" y="0"/>
                </a:lnTo>
                <a:lnTo>
                  <a:pt x="3896233" y="11684"/>
                </a:lnTo>
                <a:lnTo>
                  <a:pt x="3931158" y="11684"/>
                </a:lnTo>
                <a:lnTo>
                  <a:pt x="3931158" y="0"/>
                </a:lnTo>
                <a:close/>
              </a:path>
              <a:path w="4707890" h="3012440">
                <a:moveTo>
                  <a:pt x="3931158" y="23240"/>
                </a:moveTo>
                <a:lnTo>
                  <a:pt x="3896233" y="23240"/>
                </a:lnTo>
                <a:lnTo>
                  <a:pt x="3896233" y="34925"/>
                </a:lnTo>
                <a:lnTo>
                  <a:pt x="3931158" y="34925"/>
                </a:lnTo>
                <a:lnTo>
                  <a:pt x="3931158" y="23240"/>
                </a:lnTo>
                <a:close/>
              </a:path>
              <a:path w="4707890" h="3012440">
                <a:moveTo>
                  <a:pt x="4193920" y="23240"/>
                </a:moveTo>
                <a:lnTo>
                  <a:pt x="4035933" y="23240"/>
                </a:lnTo>
                <a:lnTo>
                  <a:pt x="4035933" y="34925"/>
                </a:lnTo>
                <a:lnTo>
                  <a:pt x="4193920" y="34925"/>
                </a:lnTo>
                <a:lnTo>
                  <a:pt x="4219067" y="35560"/>
                </a:lnTo>
                <a:lnTo>
                  <a:pt x="4243450" y="37464"/>
                </a:lnTo>
                <a:lnTo>
                  <a:pt x="4267454" y="40512"/>
                </a:lnTo>
                <a:lnTo>
                  <a:pt x="4290948" y="44703"/>
                </a:lnTo>
                <a:lnTo>
                  <a:pt x="4310125" y="49149"/>
                </a:lnTo>
                <a:lnTo>
                  <a:pt x="4312793" y="37846"/>
                </a:lnTo>
                <a:lnTo>
                  <a:pt x="4292981" y="33274"/>
                </a:lnTo>
                <a:lnTo>
                  <a:pt x="4268850" y="28955"/>
                </a:lnTo>
                <a:lnTo>
                  <a:pt x="4244340" y="25780"/>
                </a:lnTo>
                <a:lnTo>
                  <a:pt x="4219320" y="24002"/>
                </a:lnTo>
                <a:lnTo>
                  <a:pt x="4193920" y="23240"/>
                </a:lnTo>
                <a:close/>
              </a:path>
              <a:path w="4707890" h="3012440">
                <a:moveTo>
                  <a:pt x="4193920" y="0"/>
                </a:moveTo>
                <a:lnTo>
                  <a:pt x="4035933" y="0"/>
                </a:lnTo>
                <a:lnTo>
                  <a:pt x="4035933" y="11684"/>
                </a:lnTo>
                <a:lnTo>
                  <a:pt x="4193920" y="11684"/>
                </a:lnTo>
                <a:lnTo>
                  <a:pt x="4219702" y="12318"/>
                </a:lnTo>
                <a:lnTo>
                  <a:pt x="4245229" y="14224"/>
                </a:lnTo>
                <a:lnTo>
                  <a:pt x="4270374" y="17399"/>
                </a:lnTo>
                <a:lnTo>
                  <a:pt x="4295013" y="21843"/>
                </a:lnTo>
                <a:lnTo>
                  <a:pt x="4315460" y="26542"/>
                </a:lnTo>
                <a:lnTo>
                  <a:pt x="4317999" y="15112"/>
                </a:lnTo>
                <a:lnTo>
                  <a:pt x="4297045" y="10413"/>
                </a:lnTo>
                <a:lnTo>
                  <a:pt x="4271771" y="5841"/>
                </a:lnTo>
                <a:lnTo>
                  <a:pt x="4246118" y="2666"/>
                </a:lnTo>
                <a:lnTo>
                  <a:pt x="4219956" y="635"/>
                </a:lnTo>
                <a:lnTo>
                  <a:pt x="4193920" y="0"/>
                </a:lnTo>
                <a:close/>
              </a:path>
              <a:path w="4707890" h="3012440">
                <a:moveTo>
                  <a:pt x="4409694" y="73278"/>
                </a:moveTo>
                <a:lnTo>
                  <a:pt x="4404360" y="83565"/>
                </a:lnTo>
                <a:lnTo>
                  <a:pt x="4422647" y="92963"/>
                </a:lnTo>
                <a:lnTo>
                  <a:pt x="4434459" y="99694"/>
                </a:lnTo>
                <a:lnTo>
                  <a:pt x="4440173" y="89535"/>
                </a:lnTo>
                <a:lnTo>
                  <a:pt x="4427982" y="82550"/>
                </a:lnTo>
                <a:lnTo>
                  <a:pt x="4409694" y="73278"/>
                </a:lnTo>
                <a:close/>
              </a:path>
              <a:path w="4707890" h="3012440">
                <a:moveTo>
                  <a:pt x="4420235" y="52450"/>
                </a:moveTo>
                <a:lnTo>
                  <a:pt x="4415028" y="62864"/>
                </a:lnTo>
                <a:lnTo>
                  <a:pt x="4433189" y="72136"/>
                </a:lnTo>
                <a:lnTo>
                  <a:pt x="4446016" y="79501"/>
                </a:lnTo>
                <a:lnTo>
                  <a:pt x="4451731" y="69341"/>
                </a:lnTo>
                <a:lnTo>
                  <a:pt x="4438522" y="61849"/>
                </a:lnTo>
                <a:lnTo>
                  <a:pt x="4420235" y="52450"/>
                </a:lnTo>
                <a:close/>
              </a:path>
              <a:path w="4707890" h="3012440">
                <a:moveTo>
                  <a:pt x="4523740" y="150622"/>
                </a:moveTo>
                <a:lnTo>
                  <a:pt x="4516120" y="159385"/>
                </a:lnTo>
                <a:lnTo>
                  <a:pt x="4532757" y="175387"/>
                </a:lnTo>
                <a:lnTo>
                  <a:pt x="4548759" y="192024"/>
                </a:lnTo>
                <a:lnTo>
                  <a:pt x="4577969" y="227584"/>
                </a:lnTo>
                <a:lnTo>
                  <a:pt x="4603749" y="265811"/>
                </a:lnTo>
                <a:lnTo>
                  <a:pt x="4625720" y="306450"/>
                </a:lnTo>
                <a:lnTo>
                  <a:pt x="4643882" y="349376"/>
                </a:lnTo>
                <a:lnTo>
                  <a:pt x="4655312" y="385699"/>
                </a:lnTo>
                <a:lnTo>
                  <a:pt x="4666615" y="382524"/>
                </a:lnTo>
                <a:lnTo>
                  <a:pt x="4654677" y="345186"/>
                </a:lnTo>
                <a:lnTo>
                  <a:pt x="4636135" y="301116"/>
                </a:lnTo>
                <a:lnTo>
                  <a:pt x="4613529" y="259461"/>
                </a:lnTo>
                <a:lnTo>
                  <a:pt x="4587113" y="220344"/>
                </a:lnTo>
                <a:lnTo>
                  <a:pt x="4557141" y="184023"/>
                </a:lnTo>
                <a:lnTo>
                  <a:pt x="4540885" y="167004"/>
                </a:lnTo>
                <a:lnTo>
                  <a:pt x="4523740" y="150622"/>
                </a:lnTo>
                <a:close/>
              </a:path>
              <a:path w="4707890" h="3012440">
                <a:moveTo>
                  <a:pt x="4539107" y="133096"/>
                </a:moveTo>
                <a:lnTo>
                  <a:pt x="4531360" y="141859"/>
                </a:lnTo>
                <a:lnTo>
                  <a:pt x="4548886" y="158623"/>
                </a:lnTo>
                <a:lnTo>
                  <a:pt x="4565522" y="175894"/>
                </a:lnTo>
                <a:lnTo>
                  <a:pt x="4596257" y="213105"/>
                </a:lnTo>
                <a:lnTo>
                  <a:pt x="4623308" y="253237"/>
                </a:lnTo>
                <a:lnTo>
                  <a:pt x="4646421" y="295783"/>
                </a:lnTo>
                <a:lnTo>
                  <a:pt x="4665598" y="340867"/>
                </a:lnTo>
                <a:lnTo>
                  <a:pt x="4677791" y="379349"/>
                </a:lnTo>
                <a:lnTo>
                  <a:pt x="4688967" y="376174"/>
                </a:lnTo>
                <a:lnTo>
                  <a:pt x="4676394" y="336676"/>
                </a:lnTo>
                <a:lnTo>
                  <a:pt x="4656836" y="290449"/>
                </a:lnTo>
                <a:lnTo>
                  <a:pt x="4633087" y="246887"/>
                </a:lnTo>
                <a:lnTo>
                  <a:pt x="4605400" y="205866"/>
                </a:lnTo>
                <a:lnTo>
                  <a:pt x="4573905" y="167893"/>
                </a:lnTo>
                <a:lnTo>
                  <a:pt x="4556887" y="150240"/>
                </a:lnTo>
                <a:lnTo>
                  <a:pt x="4539107" y="133096"/>
                </a:lnTo>
                <a:close/>
              </a:path>
              <a:path w="4707890" h="3012440">
                <a:moveTo>
                  <a:pt x="4706620" y="482853"/>
                </a:moveTo>
                <a:lnTo>
                  <a:pt x="4695063" y="483615"/>
                </a:lnTo>
                <a:lnTo>
                  <a:pt x="4695317" y="487679"/>
                </a:lnTo>
                <a:lnTo>
                  <a:pt x="4696071" y="513206"/>
                </a:lnTo>
                <a:lnTo>
                  <a:pt x="4696079" y="519049"/>
                </a:lnTo>
                <a:lnTo>
                  <a:pt x="4707636" y="519049"/>
                </a:lnTo>
                <a:lnTo>
                  <a:pt x="4707636" y="513206"/>
                </a:lnTo>
                <a:lnTo>
                  <a:pt x="4707000" y="486790"/>
                </a:lnTo>
                <a:lnTo>
                  <a:pt x="4706620" y="482853"/>
                </a:lnTo>
                <a:close/>
              </a:path>
              <a:path w="4707890" h="3012440">
                <a:moveTo>
                  <a:pt x="4683506" y="484504"/>
                </a:moveTo>
                <a:lnTo>
                  <a:pt x="4671821" y="485393"/>
                </a:lnTo>
                <a:lnTo>
                  <a:pt x="4672203" y="489458"/>
                </a:lnTo>
                <a:lnTo>
                  <a:pt x="4672828" y="513714"/>
                </a:lnTo>
                <a:lnTo>
                  <a:pt x="4672711" y="519049"/>
                </a:lnTo>
                <a:lnTo>
                  <a:pt x="4684395" y="519049"/>
                </a:lnTo>
                <a:lnTo>
                  <a:pt x="4684395" y="513714"/>
                </a:lnTo>
                <a:lnTo>
                  <a:pt x="4683760" y="488568"/>
                </a:lnTo>
                <a:lnTo>
                  <a:pt x="4683506" y="484504"/>
                </a:lnTo>
                <a:close/>
              </a:path>
              <a:path w="4707890" h="3012440">
                <a:moveTo>
                  <a:pt x="4707636" y="623824"/>
                </a:moveTo>
                <a:lnTo>
                  <a:pt x="4696079" y="623824"/>
                </a:lnTo>
                <a:lnTo>
                  <a:pt x="4696079" y="903224"/>
                </a:lnTo>
                <a:lnTo>
                  <a:pt x="4707636" y="903224"/>
                </a:lnTo>
                <a:lnTo>
                  <a:pt x="4707636" y="623824"/>
                </a:lnTo>
                <a:close/>
              </a:path>
              <a:path w="4707890" h="3012440">
                <a:moveTo>
                  <a:pt x="4684395" y="623824"/>
                </a:moveTo>
                <a:lnTo>
                  <a:pt x="4672711" y="623824"/>
                </a:lnTo>
                <a:lnTo>
                  <a:pt x="4672711" y="903224"/>
                </a:lnTo>
                <a:lnTo>
                  <a:pt x="4684395" y="903224"/>
                </a:lnTo>
                <a:lnTo>
                  <a:pt x="4684395" y="623824"/>
                </a:lnTo>
                <a:close/>
              </a:path>
              <a:path w="4707890" h="3012440">
                <a:moveTo>
                  <a:pt x="4707636" y="1007999"/>
                </a:moveTo>
                <a:lnTo>
                  <a:pt x="4696079" y="1007999"/>
                </a:lnTo>
                <a:lnTo>
                  <a:pt x="4696079" y="1042924"/>
                </a:lnTo>
                <a:lnTo>
                  <a:pt x="4707636" y="1042924"/>
                </a:lnTo>
                <a:lnTo>
                  <a:pt x="4707636" y="1007999"/>
                </a:lnTo>
                <a:close/>
              </a:path>
              <a:path w="4707890" h="3012440">
                <a:moveTo>
                  <a:pt x="4684395" y="1007999"/>
                </a:moveTo>
                <a:lnTo>
                  <a:pt x="4672711" y="1007999"/>
                </a:lnTo>
                <a:lnTo>
                  <a:pt x="4672711" y="1042924"/>
                </a:lnTo>
                <a:lnTo>
                  <a:pt x="4684395" y="1042924"/>
                </a:lnTo>
                <a:lnTo>
                  <a:pt x="4684395" y="1007999"/>
                </a:lnTo>
                <a:close/>
              </a:path>
              <a:path w="4707890" h="3012440">
                <a:moveTo>
                  <a:pt x="4707636" y="1147699"/>
                </a:moveTo>
                <a:lnTo>
                  <a:pt x="4696079" y="1147699"/>
                </a:lnTo>
                <a:lnTo>
                  <a:pt x="4696079" y="1427099"/>
                </a:lnTo>
                <a:lnTo>
                  <a:pt x="4707636" y="1427099"/>
                </a:lnTo>
                <a:lnTo>
                  <a:pt x="4707636" y="1147699"/>
                </a:lnTo>
                <a:close/>
              </a:path>
              <a:path w="4707890" h="3012440">
                <a:moveTo>
                  <a:pt x="4684395" y="1147699"/>
                </a:moveTo>
                <a:lnTo>
                  <a:pt x="4672711" y="1147699"/>
                </a:lnTo>
                <a:lnTo>
                  <a:pt x="4672711" y="1427099"/>
                </a:lnTo>
                <a:lnTo>
                  <a:pt x="4684395" y="1427099"/>
                </a:lnTo>
                <a:lnTo>
                  <a:pt x="4684395" y="1147699"/>
                </a:lnTo>
                <a:close/>
              </a:path>
              <a:path w="4707890" h="3012440">
                <a:moveTo>
                  <a:pt x="4707636" y="1531874"/>
                </a:moveTo>
                <a:lnTo>
                  <a:pt x="4696079" y="1531874"/>
                </a:lnTo>
                <a:lnTo>
                  <a:pt x="4696079" y="1566799"/>
                </a:lnTo>
                <a:lnTo>
                  <a:pt x="4707636" y="1566799"/>
                </a:lnTo>
                <a:lnTo>
                  <a:pt x="4707636" y="1531874"/>
                </a:lnTo>
                <a:close/>
              </a:path>
              <a:path w="4707890" h="3012440">
                <a:moveTo>
                  <a:pt x="4684395" y="1531874"/>
                </a:moveTo>
                <a:lnTo>
                  <a:pt x="4672711" y="1531874"/>
                </a:lnTo>
                <a:lnTo>
                  <a:pt x="4672711" y="1566799"/>
                </a:lnTo>
                <a:lnTo>
                  <a:pt x="4684395" y="1566799"/>
                </a:lnTo>
                <a:lnTo>
                  <a:pt x="4684395" y="1531874"/>
                </a:lnTo>
                <a:close/>
              </a:path>
              <a:path w="4707890" h="3012440">
                <a:moveTo>
                  <a:pt x="4707636" y="1671574"/>
                </a:moveTo>
                <a:lnTo>
                  <a:pt x="4696079" y="1671574"/>
                </a:lnTo>
                <a:lnTo>
                  <a:pt x="4696079" y="1950974"/>
                </a:lnTo>
                <a:lnTo>
                  <a:pt x="4707636" y="1950974"/>
                </a:lnTo>
                <a:lnTo>
                  <a:pt x="4707636" y="1671574"/>
                </a:lnTo>
                <a:close/>
              </a:path>
              <a:path w="4707890" h="3012440">
                <a:moveTo>
                  <a:pt x="4684395" y="1671574"/>
                </a:moveTo>
                <a:lnTo>
                  <a:pt x="4672711" y="1671574"/>
                </a:lnTo>
                <a:lnTo>
                  <a:pt x="4672711" y="1950974"/>
                </a:lnTo>
                <a:lnTo>
                  <a:pt x="4684395" y="1950974"/>
                </a:lnTo>
                <a:lnTo>
                  <a:pt x="4684395" y="1671574"/>
                </a:lnTo>
                <a:close/>
              </a:path>
              <a:path w="4707890" h="3012440">
                <a:moveTo>
                  <a:pt x="4707636" y="2055749"/>
                </a:moveTo>
                <a:lnTo>
                  <a:pt x="4696079" y="2055749"/>
                </a:lnTo>
                <a:lnTo>
                  <a:pt x="4696079" y="2090674"/>
                </a:lnTo>
                <a:lnTo>
                  <a:pt x="4707636" y="2090674"/>
                </a:lnTo>
                <a:lnTo>
                  <a:pt x="4707636" y="2055749"/>
                </a:lnTo>
                <a:close/>
              </a:path>
              <a:path w="4707890" h="3012440">
                <a:moveTo>
                  <a:pt x="4684395" y="2055749"/>
                </a:moveTo>
                <a:lnTo>
                  <a:pt x="4672711" y="2055749"/>
                </a:lnTo>
                <a:lnTo>
                  <a:pt x="4672711" y="2090674"/>
                </a:lnTo>
                <a:lnTo>
                  <a:pt x="4684395" y="2090674"/>
                </a:lnTo>
                <a:lnTo>
                  <a:pt x="4684395" y="2055749"/>
                </a:lnTo>
                <a:close/>
              </a:path>
              <a:path w="4707890" h="3012440">
                <a:moveTo>
                  <a:pt x="4707636" y="2195449"/>
                </a:moveTo>
                <a:lnTo>
                  <a:pt x="4696079" y="2195449"/>
                </a:lnTo>
                <a:lnTo>
                  <a:pt x="4696079" y="2474849"/>
                </a:lnTo>
                <a:lnTo>
                  <a:pt x="4707636" y="2474849"/>
                </a:lnTo>
                <a:lnTo>
                  <a:pt x="4707636" y="2195449"/>
                </a:lnTo>
                <a:close/>
              </a:path>
              <a:path w="4707890" h="3012440">
                <a:moveTo>
                  <a:pt x="4684395" y="2195449"/>
                </a:moveTo>
                <a:lnTo>
                  <a:pt x="4672711" y="2195449"/>
                </a:lnTo>
                <a:lnTo>
                  <a:pt x="4672711" y="2474849"/>
                </a:lnTo>
                <a:lnTo>
                  <a:pt x="4684395" y="2474849"/>
                </a:lnTo>
                <a:lnTo>
                  <a:pt x="4684395" y="2195449"/>
                </a:lnTo>
                <a:close/>
              </a:path>
              <a:path w="4707890" h="3012440">
                <a:moveTo>
                  <a:pt x="4689347" y="2580259"/>
                </a:moveTo>
                <a:lnTo>
                  <a:pt x="4685919" y="2599436"/>
                </a:lnTo>
                <a:lnTo>
                  <a:pt x="4682363" y="2614803"/>
                </a:lnTo>
                <a:lnTo>
                  <a:pt x="4693666" y="2617343"/>
                </a:lnTo>
                <a:lnTo>
                  <a:pt x="4697348" y="2601468"/>
                </a:lnTo>
                <a:lnTo>
                  <a:pt x="4700778" y="2582291"/>
                </a:lnTo>
                <a:lnTo>
                  <a:pt x="4689347" y="2580259"/>
                </a:lnTo>
                <a:close/>
              </a:path>
              <a:path w="4707890" h="3012440">
                <a:moveTo>
                  <a:pt x="4666361" y="2576195"/>
                </a:moveTo>
                <a:lnTo>
                  <a:pt x="4662932" y="2595372"/>
                </a:lnTo>
                <a:lnTo>
                  <a:pt x="4659630" y="2609596"/>
                </a:lnTo>
                <a:lnTo>
                  <a:pt x="4671060" y="2612136"/>
                </a:lnTo>
                <a:lnTo>
                  <a:pt x="4674362" y="2597404"/>
                </a:lnTo>
                <a:lnTo>
                  <a:pt x="4677791" y="2578227"/>
                </a:lnTo>
                <a:lnTo>
                  <a:pt x="4666361" y="2576195"/>
                </a:lnTo>
                <a:close/>
              </a:path>
              <a:path w="4707890" h="3012440">
                <a:moveTo>
                  <a:pt x="4647184" y="2714498"/>
                </a:moveTo>
                <a:lnTo>
                  <a:pt x="4623435" y="2758566"/>
                </a:lnTo>
                <a:lnTo>
                  <a:pt x="4596384" y="2798699"/>
                </a:lnTo>
                <a:lnTo>
                  <a:pt x="4565777" y="2835783"/>
                </a:lnTo>
                <a:lnTo>
                  <a:pt x="4531614" y="2869946"/>
                </a:lnTo>
                <a:lnTo>
                  <a:pt x="4494403" y="2900553"/>
                </a:lnTo>
                <a:lnTo>
                  <a:pt x="4461764" y="2922904"/>
                </a:lnTo>
                <a:lnTo>
                  <a:pt x="4468114" y="2932811"/>
                </a:lnTo>
                <a:lnTo>
                  <a:pt x="4501642" y="2909824"/>
                </a:lnTo>
                <a:lnTo>
                  <a:pt x="4539742" y="2878328"/>
                </a:lnTo>
                <a:lnTo>
                  <a:pt x="4574540" y="2843403"/>
                </a:lnTo>
                <a:lnTo>
                  <a:pt x="4605909" y="2805429"/>
                </a:lnTo>
                <a:lnTo>
                  <a:pt x="4633595" y="2764409"/>
                </a:lnTo>
                <a:lnTo>
                  <a:pt x="4657217" y="2720721"/>
                </a:lnTo>
                <a:lnTo>
                  <a:pt x="4657852" y="2719324"/>
                </a:lnTo>
                <a:lnTo>
                  <a:pt x="4647184" y="2714498"/>
                </a:lnTo>
                <a:close/>
              </a:path>
              <a:path w="4707890" h="3012440">
                <a:moveTo>
                  <a:pt x="4626102" y="2704846"/>
                </a:moveTo>
                <a:lnTo>
                  <a:pt x="4625340" y="2706242"/>
                </a:lnTo>
                <a:lnTo>
                  <a:pt x="4614798" y="2726944"/>
                </a:lnTo>
                <a:lnTo>
                  <a:pt x="4603242" y="2747010"/>
                </a:lnTo>
                <a:lnTo>
                  <a:pt x="4577334" y="2785237"/>
                </a:lnTo>
                <a:lnTo>
                  <a:pt x="4548123" y="2820542"/>
                </a:lnTo>
                <a:lnTo>
                  <a:pt x="4515612" y="2853054"/>
                </a:lnTo>
                <a:lnTo>
                  <a:pt x="4480179" y="2882265"/>
                </a:lnTo>
                <a:lnTo>
                  <a:pt x="4449191" y="2903347"/>
                </a:lnTo>
                <a:lnTo>
                  <a:pt x="4455541" y="2913126"/>
                </a:lnTo>
                <a:lnTo>
                  <a:pt x="4487291" y="2891409"/>
                </a:lnTo>
                <a:lnTo>
                  <a:pt x="4523613" y="2861564"/>
                </a:lnTo>
                <a:lnTo>
                  <a:pt x="4557014" y="2828163"/>
                </a:lnTo>
                <a:lnTo>
                  <a:pt x="4586859" y="2791967"/>
                </a:lnTo>
                <a:lnTo>
                  <a:pt x="4613402" y="2752852"/>
                </a:lnTo>
                <a:lnTo>
                  <a:pt x="4636008" y="2711069"/>
                </a:lnTo>
                <a:lnTo>
                  <a:pt x="4636643" y="2709672"/>
                </a:lnTo>
                <a:lnTo>
                  <a:pt x="4626102" y="2704846"/>
                </a:lnTo>
                <a:close/>
              </a:path>
              <a:path w="4707890" h="3012440">
                <a:moveTo>
                  <a:pt x="4367021" y="2969767"/>
                </a:moveTo>
                <a:lnTo>
                  <a:pt x="4366768" y="2969895"/>
                </a:lnTo>
                <a:lnTo>
                  <a:pt x="4343527" y="2977769"/>
                </a:lnTo>
                <a:lnTo>
                  <a:pt x="4333240" y="2980690"/>
                </a:lnTo>
                <a:lnTo>
                  <a:pt x="4336415" y="2991866"/>
                </a:lnTo>
                <a:lnTo>
                  <a:pt x="4347210" y="2988817"/>
                </a:lnTo>
                <a:lnTo>
                  <a:pt x="4371086" y="2980690"/>
                </a:lnTo>
                <a:lnTo>
                  <a:pt x="4371340" y="2980690"/>
                </a:lnTo>
                <a:lnTo>
                  <a:pt x="4367021" y="2969767"/>
                </a:lnTo>
                <a:close/>
              </a:path>
              <a:path w="4707890" h="3012440">
                <a:moveTo>
                  <a:pt x="4358513" y="2948178"/>
                </a:moveTo>
                <a:lnTo>
                  <a:pt x="4358259" y="2948304"/>
                </a:lnTo>
                <a:lnTo>
                  <a:pt x="4336034" y="2955798"/>
                </a:lnTo>
                <a:lnTo>
                  <a:pt x="4326890" y="2958338"/>
                </a:lnTo>
                <a:lnTo>
                  <a:pt x="4330065" y="2969514"/>
                </a:lnTo>
                <a:lnTo>
                  <a:pt x="4339717" y="2966847"/>
                </a:lnTo>
                <a:lnTo>
                  <a:pt x="4362577" y="2959100"/>
                </a:lnTo>
                <a:lnTo>
                  <a:pt x="4358513" y="2948178"/>
                </a:lnTo>
                <a:close/>
              </a:path>
              <a:path w="4707890" h="3012440">
                <a:moveTo>
                  <a:pt x="4229099" y="2998978"/>
                </a:moveTo>
                <a:lnTo>
                  <a:pt x="4219956" y="2999740"/>
                </a:lnTo>
                <a:lnTo>
                  <a:pt x="4194174" y="3000375"/>
                </a:lnTo>
                <a:lnTo>
                  <a:pt x="3949318" y="3000375"/>
                </a:lnTo>
                <a:lnTo>
                  <a:pt x="3949318" y="3012059"/>
                </a:lnTo>
                <a:lnTo>
                  <a:pt x="4194429" y="3012059"/>
                </a:lnTo>
                <a:lnTo>
                  <a:pt x="4220845" y="3011297"/>
                </a:lnTo>
                <a:lnTo>
                  <a:pt x="4229989" y="3010662"/>
                </a:lnTo>
                <a:lnTo>
                  <a:pt x="4229099" y="2998978"/>
                </a:lnTo>
                <a:close/>
              </a:path>
              <a:path w="4707890" h="3012440">
                <a:moveTo>
                  <a:pt x="4227321" y="2975864"/>
                </a:moveTo>
                <a:lnTo>
                  <a:pt x="4218178" y="2976499"/>
                </a:lnTo>
                <a:lnTo>
                  <a:pt x="4193540" y="2977134"/>
                </a:lnTo>
                <a:lnTo>
                  <a:pt x="3949318" y="2977134"/>
                </a:lnTo>
                <a:lnTo>
                  <a:pt x="3949318" y="2988817"/>
                </a:lnTo>
                <a:lnTo>
                  <a:pt x="4193793" y="2988817"/>
                </a:lnTo>
                <a:lnTo>
                  <a:pt x="4219067" y="2988183"/>
                </a:lnTo>
                <a:lnTo>
                  <a:pt x="4228211" y="2987421"/>
                </a:lnTo>
                <a:lnTo>
                  <a:pt x="4227321" y="2975864"/>
                </a:lnTo>
                <a:close/>
              </a:path>
              <a:path w="4707890" h="3012440">
                <a:moveTo>
                  <a:pt x="3844543" y="3000375"/>
                </a:moveTo>
                <a:lnTo>
                  <a:pt x="3809618" y="3000375"/>
                </a:lnTo>
                <a:lnTo>
                  <a:pt x="3809618" y="3012059"/>
                </a:lnTo>
                <a:lnTo>
                  <a:pt x="3844543" y="3012059"/>
                </a:lnTo>
                <a:lnTo>
                  <a:pt x="3844543" y="3000375"/>
                </a:lnTo>
                <a:close/>
              </a:path>
              <a:path w="4707890" h="3012440">
                <a:moveTo>
                  <a:pt x="3844543" y="2977134"/>
                </a:moveTo>
                <a:lnTo>
                  <a:pt x="3809618" y="2977134"/>
                </a:lnTo>
                <a:lnTo>
                  <a:pt x="3809618" y="2988817"/>
                </a:lnTo>
                <a:lnTo>
                  <a:pt x="3844543" y="2988817"/>
                </a:lnTo>
                <a:lnTo>
                  <a:pt x="3844543" y="2977134"/>
                </a:lnTo>
                <a:close/>
              </a:path>
              <a:path w="4707890" h="3012440">
                <a:moveTo>
                  <a:pt x="3704843" y="3000375"/>
                </a:moveTo>
                <a:lnTo>
                  <a:pt x="3425443" y="3000375"/>
                </a:lnTo>
                <a:lnTo>
                  <a:pt x="3425443" y="3012059"/>
                </a:lnTo>
                <a:lnTo>
                  <a:pt x="3704843" y="3012059"/>
                </a:lnTo>
                <a:lnTo>
                  <a:pt x="3704843" y="3000375"/>
                </a:lnTo>
                <a:close/>
              </a:path>
              <a:path w="4707890" h="3012440">
                <a:moveTo>
                  <a:pt x="3704843" y="2977134"/>
                </a:moveTo>
                <a:lnTo>
                  <a:pt x="3425443" y="2977134"/>
                </a:lnTo>
                <a:lnTo>
                  <a:pt x="3425443" y="2988817"/>
                </a:lnTo>
                <a:lnTo>
                  <a:pt x="3704843" y="2988817"/>
                </a:lnTo>
                <a:lnTo>
                  <a:pt x="3704843" y="2977134"/>
                </a:lnTo>
                <a:close/>
              </a:path>
              <a:path w="4707890" h="3012440">
                <a:moveTo>
                  <a:pt x="3320668" y="3000375"/>
                </a:moveTo>
                <a:lnTo>
                  <a:pt x="3285743" y="3000375"/>
                </a:lnTo>
                <a:lnTo>
                  <a:pt x="3285743" y="3012059"/>
                </a:lnTo>
                <a:lnTo>
                  <a:pt x="3320668" y="3012059"/>
                </a:lnTo>
                <a:lnTo>
                  <a:pt x="3320668" y="3000375"/>
                </a:lnTo>
                <a:close/>
              </a:path>
              <a:path w="4707890" h="3012440">
                <a:moveTo>
                  <a:pt x="3320668" y="2977134"/>
                </a:moveTo>
                <a:lnTo>
                  <a:pt x="3285743" y="2977134"/>
                </a:lnTo>
                <a:lnTo>
                  <a:pt x="3285743" y="2988817"/>
                </a:lnTo>
                <a:lnTo>
                  <a:pt x="3320668" y="2988817"/>
                </a:lnTo>
                <a:lnTo>
                  <a:pt x="3320668" y="2977134"/>
                </a:lnTo>
                <a:close/>
              </a:path>
              <a:path w="4707890" h="3012440">
                <a:moveTo>
                  <a:pt x="3180968" y="3000375"/>
                </a:moveTo>
                <a:lnTo>
                  <a:pt x="2901568" y="3000375"/>
                </a:lnTo>
                <a:lnTo>
                  <a:pt x="2901568" y="3012059"/>
                </a:lnTo>
                <a:lnTo>
                  <a:pt x="3180968" y="3012059"/>
                </a:lnTo>
                <a:lnTo>
                  <a:pt x="3180968" y="3000375"/>
                </a:lnTo>
                <a:close/>
              </a:path>
              <a:path w="4707890" h="3012440">
                <a:moveTo>
                  <a:pt x="3180968" y="2977134"/>
                </a:moveTo>
                <a:lnTo>
                  <a:pt x="2901568" y="2977134"/>
                </a:lnTo>
                <a:lnTo>
                  <a:pt x="2901568" y="2988817"/>
                </a:lnTo>
                <a:lnTo>
                  <a:pt x="3180968" y="2988817"/>
                </a:lnTo>
                <a:lnTo>
                  <a:pt x="3180968" y="2977134"/>
                </a:lnTo>
                <a:close/>
              </a:path>
              <a:path w="4707890" h="3012440">
                <a:moveTo>
                  <a:pt x="2796793" y="3000375"/>
                </a:moveTo>
                <a:lnTo>
                  <a:pt x="2761868" y="3000375"/>
                </a:lnTo>
                <a:lnTo>
                  <a:pt x="2761868" y="3012059"/>
                </a:lnTo>
                <a:lnTo>
                  <a:pt x="2796793" y="3012059"/>
                </a:lnTo>
                <a:lnTo>
                  <a:pt x="2796793" y="3000375"/>
                </a:lnTo>
                <a:close/>
              </a:path>
              <a:path w="4707890" h="3012440">
                <a:moveTo>
                  <a:pt x="2796793" y="2977134"/>
                </a:moveTo>
                <a:lnTo>
                  <a:pt x="2761868" y="2977134"/>
                </a:lnTo>
                <a:lnTo>
                  <a:pt x="2761868" y="2988817"/>
                </a:lnTo>
                <a:lnTo>
                  <a:pt x="2796793" y="2988817"/>
                </a:lnTo>
                <a:lnTo>
                  <a:pt x="2796793" y="2977134"/>
                </a:lnTo>
                <a:close/>
              </a:path>
              <a:path w="4707890" h="3012440">
                <a:moveTo>
                  <a:pt x="2657093" y="3000375"/>
                </a:moveTo>
                <a:lnTo>
                  <a:pt x="2377693" y="3000375"/>
                </a:lnTo>
                <a:lnTo>
                  <a:pt x="2377693" y="3012059"/>
                </a:lnTo>
                <a:lnTo>
                  <a:pt x="2657093" y="3012059"/>
                </a:lnTo>
                <a:lnTo>
                  <a:pt x="2657093" y="3000375"/>
                </a:lnTo>
                <a:close/>
              </a:path>
              <a:path w="4707890" h="3012440">
                <a:moveTo>
                  <a:pt x="2657093" y="2977134"/>
                </a:moveTo>
                <a:lnTo>
                  <a:pt x="2377693" y="2977134"/>
                </a:lnTo>
                <a:lnTo>
                  <a:pt x="2377693" y="2988817"/>
                </a:lnTo>
                <a:lnTo>
                  <a:pt x="2657093" y="2988817"/>
                </a:lnTo>
                <a:lnTo>
                  <a:pt x="2657093" y="2977134"/>
                </a:lnTo>
                <a:close/>
              </a:path>
              <a:path w="4707890" h="3012440">
                <a:moveTo>
                  <a:pt x="2272918" y="3000375"/>
                </a:moveTo>
                <a:lnTo>
                  <a:pt x="2237993" y="3000375"/>
                </a:lnTo>
                <a:lnTo>
                  <a:pt x="2237993" y="3012059"/>
                </a:lnTo>
                <a:lnTo>
                  <a:pt x="2272918" y="3012059"/>
                </a:lnTo>
                <a:lnTo>
                  <a:pt x="2272918" y="3000375"/>
                </a:lnTo>
                <a:close/>
              </a:path>
              <a:path w="4707890" h="3012440">
                <a:moveTo>
                  <a:pt x="2272918" y="2977134"/>
                </a:moveTo>
                <a:lnTo>
                  <a:pt x="2237993" y="2977134"/>
                </a:lnTo>
                <a:lnTo>
                  <a:pt x="2237993" y="2988817"/>
                </a:lnTo>
                <a:lnTo>
                  <a:pt x="2272918" y="2988817"/>
                </a:lnTo>
                <a:lnTo>
                  <a:pt x="2272918" y="2977134"/>
                </a:lnTo>
                <a:close/>
              </a:path>
              <a:path w="4707890" h="3012440">
                <a:moveTo>
                  <a:pt x="2133218" y="3000375"/>
                </a:moveTo>
                <a:lnTo>
                  <a:pt x="1853818" y="3000375"/>
                </a:lnTo>
                <a:lnTo>
                  <a:pt x="1853818" y="3012059"/>
                </a:lnTo>
                <a:lnTo>
                  <a:pt x="2133218" y="3012059"/>
                </a:lnTo>
                <a:lnTo>
                  <a:pt x="2133218" y="3000375"/>
                </a:lnTo>
                <a:close/>
              </a:path>
              <a:path w="4707890" h="3012440">
                <a:moveTo>
                  <a:pt x="2133218" y="2977134"/>
                </a:moveTo>
                <a:lnTo>
                  <a:pt x="1853818" y="2977134"/>
                </a:lnTo>
                <a:lnTo>
                  <a:pt x="1853818" y="2988817"/>
                </a:lnTo>
                <a:lnTo>
                  <a:pt x="2133218" y="2988817"/>
                </a:lnTo>
                <a:lnTo>
                  <a:pt x="2133218" y="2977134"/>
                </a:lnTo>
                <a:close/>
              </a:path>
              <a:path w="4707890" h="3012440">
                <a:moveTo>
                  <a:pt x="1749043" y="3000375"/>
                </a:moveTo>
                <a:lnTo>
                  <a:pt x="1714118" y="3000375"/>
                </a:lnTo>
                <a:lnTo>
                  <a:pt x="1714118" y="3012059"/>
                </a:lnTo>
                <a:lnTo>
                  <a:pt x="1749043" y="3012059"/>
                </a:lnTo>
                <a:lnTo>
                  <a:pt x="1749043" y="3000375"/>
                </a:lnTo>
                <a:close/>
              </a:path>
              <a:path w="4707890" h="3012440">
                <a:moveTo>
                  <a:pt x="1749043" y="2977134"/>
                </a:moveTo>
                <a:lnTo>
                  <a:pt x="1714118" y="2977134"/>
                </a:lnTo>
                <a:lnTo>
                  <a:pt x="1714118" y="2988817"/>
                </a:lnTo>
                <a:lnTo>
                  <a:pt x="1749043" y="2988817"/>
                </a:lnTo>
                <a:lnTo>
                  <a:pt x="1749043" y="2977134"/>
                </a:lnTo>
                <a:close/>
              </a:path>
              <a:path w="4707890" h="3012440">
                <a:moveTo>
                  <a:pt x="1609343" y="3000375"/>
                </a:moveTo>
                <a:lnTo>
                  <a:pt x="1329943" y="3000375"/>
                </a:lnTo>
                <a:lnTo>
                  <a:pt x="1329943" y="3012059"/>
                </a:lnTo>
                <a:lnTo>
                  <a:pt x="1609343" y="3012059"/>
                </a:lnTo>
                <a:lnTo>
                  <a:pt x="1609343" y="3000375"/>
                </a:lnTo>
                <a:close/>
              </a:path>
              <a:path w="4707890" h="3012440">
                <a:moveTo>
                  <a:pt x="1609343" y="2977134"/>
                </a:moveTo>
                <a:lnTo>
                  <a:pt x="1329943" y="2977134"/>
                </a:lnTo>
                <a:lnTo>
                  <a:pt x="1329943" y="2988817"/>
                </a:lnTo>
                <a:lnTo>
                  <a:pt x="1609343" y="2988817"/>
                </a:lnTo>
                <a:lnTo>
                  <a:pt x="1609343" y="2977134"/>
                </a:lnTo>
                <a:close/>
              </a:path>
              <a:path w="4707890" h="3012440">
                <a:moveTo>
                  <a:pt x="1225168" y="3000375"/>
                </a:moveTo>
                <a:lnTo>
                  <a:pt x="1190243" y="3000375"/>
                </a:lnTo>
                <a:lnTo>
                  <a:pt x="1190243" y="3012059"/>
                </a:lnTo>
                <a:lnTo>
                  <a:pt x="1225168" y="3012059"/>
                </a:lnTo>
                <a:lnTo>
                  <a:pt x="1225168" y="3000375"/>
                </a:lnTo>
                <a:close/>
              </a:path>
              <a:path w="4707890" h="3012440">
                <a:moveTo>
                  <a:pt x="1225168" y="2977134"/>
                </a:moveTo>
                <a:lnTo>
                  <a:pt x="1190243" y="2977134"/>
                </a:lnTo>
                <a:lnTo>
                  <a:pt x="1190243" y="2988817"/>
                </a:lnTo>
                <a:lnTo>
                  <a:pt x="1225168" y="2988817"/>
                </a:lnTo>
                <a:lnTo>
                  <a:pt x="1225168" y="2977134"/>
                </a:lnTo>
                <a:close/>
              </a:path>
              <a:path w="4707890" h="3012440">
                <a:moveTo>
                  <a:pt x="1085468" y="3000375"/>
                </a:moveTo>
                <a:lnTo>
                  <a:pt x="806068" y="3000375"/>
                </a:lnTo>
                <a:lnTo>
                  <a:pt x="806068" y="3012059"/>
                </a:lnTo>
                <a:lnTo>
                  <a:pt x="1085468" y="3012059"/>
                </a:lnTo>
                <a:lnTo>
                  <a:pt x="1085468" y="3000375"/>
                </a:lnTo>
                <a:close/>
              </a:path>
              <a:path w="4707890" h="3012440">
                <a:moveTo>
                  <a:pt x="1085468" y="2977134"/>
                </a:moveTo>
                <a:lnTo>
                  <a:pt x="806068" y="2977134"/>
                </a:lnTo>
                <a:lnTo>
                  <a:pt x="806068" y="2988817"/>
                </a:lnTo>
                <a:lnTo>
                  <a:pt x="1085468" y="2988817"/>
                </a:lnTo>
                <a:lnTo>
                  <a:pt x="1085468" y="2977134"/>
                </a:lnTo>
                <a:close/>
              </a:path>
              <a:path w="4707890" h="3012440">
                <a:moveTo>
                  <a:pt x="701293" y="3000375"/>
                </a:moveTo>
                <a:lnTo>
                  <a:pt x="666368" y="3000375"/>
                </a:lnTo>
                <a:lnTo>
                  <a:pt x="666368" y="3012059"/>
                </a:lnTo>
                <a:lnTo>
                  <a:pt x="701293" y="3012059"/>
                </a:lnTo>
                <a:lnTo>
                  <a:pt x="701293" y="3000375"/>
                </a:lnTo>
                <a:close/>
              </a:path>
              <a:path w="4707890" h="3012440">
                <a:moveTo>
                  <a:pt x="701293" y="2977134"/>
                </a:moveTo>
                <a:lnTo>
                  <a:pt x="666368" y="2977134"/>
                </a:lnTo>
                <a:lnTo>
                  <a:pt x="666368" y="2988817"/>
                </a:lnTo>
                <a:lnTo>
                  <a:pt x="701293" y="2988817"/>
                </a:lnTo>
                <a:lnTo>
                  <a:pt x="701293" y="2977134"/>
                </a:lnTo>
                <a:close/>
              </a:path>
              <a:path w="4707890" h="3012440">
                <a:moveTo>
                  <a:pt x="287909" y="2946780"/>
                </a:moveTo>
                <a:lnTo>
                  <a:pt x="337438" y="2981071"/>
                </a:lnTo>
                <a:lnTo>
                  <a:pt x="385699" y="2995929"/>
                </a:lnTo>
                <a:lnTo>
                  <a:pt x="435863" y="3006216"/>
                </a:lnTo>
                <a:lnTo>
                  <a:pt x="487679" y="3011424"/>
                </a:lnTo>
                <a:lnTo>
                  <a:pt x="513588" y="3012059"/>
                </a:lnTo>
                <a:lnTo>
                  <a:pt x="561593" y="3012059"/>
                </a:lnTo>
                <a:lnTo>
                  <a:pt x="561593" y="3000375"/>
                </a:lnTo>
                <a:lnTo>
                  <a:pt x="513588" y="3000375"/>
                </a:lnTo>
                <a:lnTo>
                  <a:pt x="487934" y="2999740"/>
                </a:lnTo>
                <a:lnTo>
                  <a:pt x="437388" y="2994660"/>
                </a:lnTo>
                <a:lnTo>
                  <a:pt x="388238" y="2984627"/>
                </a:lnTo>
                <a:lnTo>
                  <a:pt x="341122" y="2970022"/>
                </a:lnTo>
                <a:lnTo>
                  <a:pt x="296163" y="2950972"/>
                </a:lnTo>
                <a:lnTo>
                  <a:pt x="287909" y="2946780"/>
                </a:lnTo>
                <a:close/>
              </a:path>
              <a:path w="4707890" h="3012440">
                <a:moveTo>
                  <a:pt x="298450" y="2925953"/>
                </a:moveTo>
                <a:lnTo>
                  <a:pt x="344931" y="2958973"/>
                </a:lnTo>
                <a:lnTo>
                  <a:pt x="390905" y="2973324"/>
                </a:lnTo>
                <a:lnTo>
                  <a:pt x="438785" y="2983103"/>
                </a:lnTo>
                <a:lnTo>
                  <a:pt x="488188" y="2988055"/>
                </a:lnTo>
                <a:lnTo>
                  <a:pt x="513588" y="2988817"/>
                </a:lnTo>
                <a:lnTo>
                  <a:pt x="561593" y="2988817"/>
                </a:lnTo>
                <a:lnTo>
                  <a:pt x="561593" y="2977134"/>
                </a:lnTo>
                <a:lnTo>
                  <a:pt x="513588" y="2977134"/>
                </a:lnTo>
                <a:lnTo>
                  <a:pt x="488568" y="2976499"/>
                </a:lnTo>
                <a:lnTo>
                  <a:pt x="440309" y="2971546"/>
                </a:lnTo>
                <a:lnTo>
                  <a:pt x="393573" y="2961894"/>
                </a:lnTo>
                <a:lnTo>
                  <a:pt x="348614" y="2947924"/>
                </a:lnTo>
                <a:lnTo>
                  <a:pt x="305815" y="2929763"/>
                </a:lnTo>
                <a:lnTo>
                  <a:pt x="298450" y="2925953"/>
                </a:lnTo>
                <a:close/>
              </a:path>
              <a:path w="4707890" h="3012440">
                <a:moveTo>
                  <a:pt x="172212" y="2866263"/>
                </a:moveTo>
                <a:lnTo>
                  <a:pt x="164084" y="2874645"/>
                </a:lnTo>
                <a:lnTo>
                  <a:pt x="168528" y="2878963"/>
                </a:lnTo>
                <a:lnTo>
                  <a:pt x="187325" y="2895091"/>
                </a:lnTo>
                <a:lnTo>
                  <a:pt x="191897" y="2898648"/>
                </a:lnTo>
                <a:lnTo>
                  <a:pt x="199009" y="2889504"/>
                </a:lnTo>
                <a:lnTo>
                  <a:pt x="194437" y="2885948"/>
                </a:lnTo>
                <a:lnTo>
                  <a:pt x="176149" y="2870073"/>
                </a:lnTo>
                <a:lnTo>
                  <a:pt x="172212" y="2866263"/>
                </a:lnTo>
                <a:close/>
              </a:path>
              <a:path w="4707890" h="3012440">
                <a:moveTo>
                  <a:pt x="188340" y="2849499"/>
                </a:moveTo>
                <a:lnTo>
                  <a:pt x="180212" y="2857880"/>
                </a:lnTo>
                <a:lnTo>
                  <a:pt x="183768" y="2861310"/>
                </a:lnTo>
                <a:lnTo>
                  <a:pt x="201675" y="2876804"/>
                </a:lnTo>
                <a:lnTo>
                  <a:pt x="206248" y="2880360"/>
                </a:lnTo>
                <a:lnTo>
                  <a:pt x="213360" y="2871216"/>
                </a:lnTo>
                <a:lnTo>
                  <a:pt x="208787" y="2867660"/>
                </a:lnTo>
                <a:lnTo>
                  <a:pt x="191388" y="2852547"/>
                </a:lnTo>
                <a:lnTo>
                  <a:pt x="188340" y="2849499"/>
                </a:lnTo>
                <a:close/>
              </a:path>
              <a:path w="4707890" h="3012440">
                <a:moveTo>
                  <a:pt x="12191" y="2522601"/>
                </a:moveTo>
                <a:lnTo>
                  <a:pt x="508" y="2522855"/>
                </a:lnTo>
                <a:lnTo>
                  <a:pt x="635" y="2525395"/>
                </a:lnTo>
                <a:lnTo>
                  <a:pt x="2666" y="2551303"/>
                </a:lnTo>
                <a:lnTo>
                  <a:pt x="10540" y="2602357"/>
                </a:lnTo>
                <a:lnTo>
                  <a:pt x="23240" y="2651633"/>
                </a:lnTo>
                <a:lnTo>
                  <a:pt x="40512" y="2698877"/>
                </a:lnTo>
                <a:lnTo>
                  <a:pt x="62229" y="2743580"/>
                </a:lnTo>
                <a:lnTo>
                  <a:pt x="87884" y="2785999"/>
                </a:lnTo>
                <a:lnTo>
                  <a:pt x="93217" y="2793365"/>
                </a:lnTo>
                <a:lnTo>
                  <a:pt x="102742" y="2786634"/>
                </a:lnTo>
                <a:lnTo>
                  <a:pt x="97409" y="2779141"/>
                </a:lnTo>
                <a:lnTo>
                  <a:pt x="84327" y="2758821"/>
                </a:lnTo>
                <a:lnTo>
                  <a:pt x="61213" y="2716149"/>
                </a:lnTo>
                <a:lnTo>
                  <a:pt x="42163" y="2671191"/>
                </a:lnTo>
                <a:lnTo>
                  <a:pt x="27431" y="2624074"/>
                </a:lnTo>
                <a:lnTo>
                  <a:pt x="17399" y="2575052"/>
                </a:lnTo>
                <a:lnTo>
                  <a:pt x="12273" y="2525395"/>
                </a:lnTo>
                <a:lnTo>
                  <a:pt x="12191" y="2522601"/>
                </a:lnTo>
                <a:close/>
              </a:path>
              <a:path w="4707890" h="3012440">
                <a:moveTo>
                  <a:pt x="35433" y="2522093"/>
                </a:moveTo>
                <a:lnTo>
                  <a:pt x="23875" y="2522347"/>
                </a:lnTo>
                <a:lnTo>
                  <a:pt x="23944" y="2524379"/>
                </a:lnTo>
                <a:lnTo>
                  <a:pt x="25780" y="2548382"/>
                </a:lnTo>
                <a:lnTo>
                  <a:pt x="33274" y="2597150"/>
                </a:lnTo>
                <a:lnTo>
                  <a:pt x="45212" y="2644140"/>
                </a:lnTo>
                <a:lnTo>
                  <a:pt x="61722" y="2689225"/>
                </a:lnTo>
                <a:lnTo>
                  <a:pt x="82423" y="2732024"/>
                </a:lnTo>
                <a:lnTo>
                  <a:pt x="106934" y="2772410"/>
                </a:lnTo>
                <a:lnTo>
                  <a:pt x="112267" y="2779903"/>
                </a:lnTo>
                <a:lnTo>
                  <a:pt x="121665" y="2773172"/>
                </a:lnTo>
                <a:lnTo>
                  <a:pt x="116331" y="2765679"/>
                </a:lnTo>
                <a:lnTo>
                  <a:pt x="104012" y="2746248"/>
                </a:lnTo>
                <a:lnTo>
                  <a:pt x="81914" y="2705608"/>
                </a:lnTo>
                <a:lnTo>
                  <a:pt x="63753" y="2662682"/>
                </a:lnTo>
                <a:lnTo>
                  <a:pt x="49911" y="2617724"/>
                </a:lnTo>
                <a:lnTo>
                  <a:pt x="40386" y="2570861"/>
                </a:lnTo>
                <a:lnTo>
                  <a:pt x="35452" y="2522855"/>
                </a:lnTo>
                <a:lnTo>
                  <a:pt x="35433" y="2522093"/>
                </a:lnTo>
                <a:close/>
              </a:path>
            </a:pathLst>
          </a:custGeom>
          <a:solidFill>
            <a:srgbClr val="00AF50"/>
          </a:solidFill>
        </p:spPr>
        <p:txBody>
          <a:bodyPr wrap="square" lIns="0" tIns="0" rIns="0" bIns="0" rtlCol="0"/>
          <a:lstStyle/>
          <a:p/>
        </p:txBody>
      </p:sp>
      <p:sp>
        <p:nvSpPr>
          <p:cNvPr id="21" name="object 21"/>
          <p:cNvSpPr txBox="1"/>
          <p:nvPr/>
        </p:nvSpPr>
        <p:spPr>
          <a:xfrm>
            <a:off x="5906770" y="4947030"/>
            <a:ext cx="3459479" cy="574040"/>
          </a:xfrm>
          <a:prstGeom prst="rect">
            <a:avLst/>
          </a:prstGeom>
        </p:spPr>
        <p:txBody>
          <a:bodyPr vert="horz" wrap="square" lIns="0" tIns="12700" rIns="0" bIns="0" rtlCol="0">
            <a:spAutoFit/>
          </a:bodyPr>
          <a:lstStyle/>
          <a:p>
            <a:pPr marL="12700" marR="5080" indent="227330">
              <a:lnSpc>
                <a:spcPct val="100000"/>
              </a:lnSpc>
              <a:spcBef>
                <a:spcPts val="100"/>
              </a:spcBef>
            </a:pPr>
            <a:r>
              <a:rPr sz="1800" dirty="0">
                <a:solidFill>
                  <a:srgbClr val="003366"/>
                </a:solidFill>
                <a:latin typeface="微软雅黑" panose="020B0503020204020204" charset="-122"/>
                <a:cs typeface="微软雅黑" panose="020B0503020204020204" charset="-122"/>
              </a:rPr>
              <a:t>一体化系统自动记录与比对，  数据对财政部门和主管部门开放。</a:t>
            </a:r>
            <a:endParaRPr sz="1800">
              <a:latin typeface="微软雅黑" panose="020B0503020204020204" charset="-122"/>
              <a:cs typeface="微软雅黑" panose="020B0503020204020204" charset="-122"/>
            </a:endParaRPr>
          </a:p>
        </p:txBody>
      </p:sp>
      <p:sp>
        <p:nvSpPr>
          <p:cNvPr id="22" name="object 22"/>
          <p:cNvSpPr/>
          <p:nvPr/>
        </p:nvSpPr>
        <p:spPr>
          <a:xfrm>
            <a:off x="6038088" y="3413759"/>
            <a:ext cx="306324" cy="679703"/>
          </a:xfrm>
          <a:prstGeom prst="rect">
            <a:avLst/>
          </a:prstGeom>
          <a:blipFill>
            <a:blip r:embed="rId7" cstate="print"/>
            <a:stretch>
              <a:fillRect/>
            </a:stretch>
          </a:blipFill>
        </p:spPr>
        <p:txBody>
          <a:bodyPr wrap="square" lIns="0" tIns="0" rIns="0" bIns="0" rtlCol="0"/>
          <a:lstStyle/>
          <a:p/>
        </p:txBody>
      </p:sp>
      <p:sp>
        <p:nvSpPr>
          <p:cNvPr id="23" name="object 23"/>
          <p:cNvSpPr/>
          <p:nvPr/>
        </p:nvSpPr>
        <p:spPr>
          <a:xfrm>
            <a:off x="6129146" y="3433698"/>
            <a:ext cx="118110" cy="487045"/>
          </a:xfrm>
          <a:custGeom>
            <a:avLst/>
            <a:gdLst/>
            <a:ahLst/>
            <a:cxnLst/>
            <a:rect l="l" t="t" r="r" b="b"/>
            <a:pathLst>
              <a:path w="118110" h="487045">
                <a:moveTo>
                  <a:pt x="13715" y="372363"/>
                </a:moveTo>
                <a:lnTo>
                  <a:pt x="7747" y="376174"/>
                </a:lnTo>
                <a:lnTo>
                  <a:pt x="1777" y="379856"/>
                </a:lnTo>
                <a:lnTo>
                  <a:pt x="0" y="387731"/>
                </a:lnTo>
                <a:lnTo>
                  <a:pt x="62102" y="486790"/>
                </a:lnTo>
                <a:lnTo>
                  <a:pt x="75543" y="462025"/>
                </a:lnTo>
                <a:lnTo>
                  <a:pt x="48640" y="462025"/>
                </a:lnTo>
                <a:lnTo>
                  <a:pt x="47166" y="415057"/>
                </a:lnTo>
                <a:lnTo>
                  <a:pt x="25273" y="380111"/>
                </a:lnTo>
                <a:lnTo>
                  <a:pt x="21589" y="374142"/>
                </a:lnTo>
                <a:lnTo>
                  <a:pt x="13715" y="372363"/>
                </a:lnTo>
                <a:close/>
              </a:path>
              <a:path w="118110" h="487045">
                <a:moveTo>
                  <a:pt x="47166" y="415057"/>
                </a:moveTo>
                <a:lnTo>
                  <a:pt x="48640" y="462025"/>
                </a:lnTo>
                <a:lnTo>
                  <a:pt x="74040" y="461263"/>
                </a:lnTo>
                <a:lnTo>
                  <a:pt x="73861" y="455549"/>
                </a:lnTo>
                <a:lnTo>
                  <a:pt x="50164" y="455549"/>
                </a:lnTo>
                <a:lnTo>
                  <a:pt x="60547" y="436415"/>
                </a:lnTo>
                <a:lnTo>
                  <a:pt x="47166" y="415057"/>
                </a:lnTo>
                <a:close/>
              </a:path>
              <a:path w="118110" h="487045">
                <a:moveTo>
                  <a:pt x="103250" y="369569"/>
                </a:moveTo>
                <a:lnTo>
                  <a:pt x="95503" y="371856"/>
                </a:lnTo>
                <a:lnTo>
                  <a:pt x="92201" y="378078"/>
                </a:lnTo>
                <a:lnTo>
                  <a:pt x="72565" y="414266"/>
                </a:lnTo>
                <a:lnTo>
                  <a:pt x="74040" y="461263"/>
                </a:lnTo>
                <a:lnTo>
                  <a:pt x="48640" y="462025"/>
                </a:lnTo>
                <a:lnTo>
                  <a:pt x="75543" y="462025"/>
                </a:lnTo>
                <a:lnTo>
                  <a:pt x="117855" y="384048"/>
                </a:lnTo>
                <a:lnTo>
                  <a:pt x="115569" y="376300"/>
                </a:lnTo>
                <a:lnTo>
                  <a:pt x="109347" y="372999"/>
                </a:lnTo>
                <a:lnTo>
                  <a:pt x="103250" y="369569"/>
                </a:lnTo>
                <a:close/>
              </a:path>
              <a:path w="118110" h="487045">
                <a:moveTo>
                  <a:pt x="60547" y="436415"/>
                </a:moveTo>
                <a:lnTo>
                  <a:pt x="50164" y="455549"/>
                </a:lnTo>
                <a:lnTo>
                  <a:pt x="72136" y="454913"/>
                </a:lnTo>
                <a:lnTo>
                  <a:pt x="60547" y="436415"/>
                </a:lnTo>
                <a:close/>
              </a:path>
              <a:path w="118110" h="487045">
                <a:moveTo>
                  <a:pt x="72565" y="414266"/>
                </a:moveTo>
                <a:lnTo>
                  <a:pt x="60547" y="436415"/>
                </a:lnTo>
                <a:lnTo>
                  <a:pt x="72136" y="454913"/>
                </a:lnTo>
                <a:lnTo>
                  <a:pt x="50164" y="455549"/>
                </a:lnTo>
                <a:lnTo>
                  <a:pt x="73861" y="455549"/>
                </a:lnTo>
                <a:lnTo>
                  <a:pt x="72565" y="414266"/>
                </a:lnTo>
                <a:close/>
              </a:path>
              <a:path w="118110" h="487045">
                <a:moveTo>
                  <a:pt x="59562" y="0"/>
                </a:moveTo>
                <a:lnTo>
                  <a:pt x="34162" y="762"/>
                </a:lnTo>
                <a:lnTo>
                  <a:pt x="47166" y="415057"/>
                </a:lnTo>
                <a:lnTo>
                  <a:pt x="60547" y="436415"/>
                </a:lnTo>
                <a:lnTo>
                  <a:pt x="72565" y="414266"/>
                </a:lnTo>
                <a:lnTo>
                  <a:pt x="59562" y="0"/>
                </a:lnTo>
                <a:close/>
              </a:path>
            </a:pathLst>
          </a:custGeom>
          <a:solidFill>
            <a:srgbClr val="A2B1C1"/>
          </a:solidFill>
        </p:spPr>
        <p:txBody>
          <a:bodyPr wrap="square" lIns="0" tIns="0" rIns="0" bIns="0" rtlCol="0"/>
          <a:lstStyle/>
          <a:p/>
        </p:txBody>
      </p:sp>
      <p:sp>
        <p:nvSpPr>
          <p:cNvPr id="24" name="object 24"/>
          <p:cNvSpPr/>
          <p:nvPr/>
        </p:nvSpPr>
        <p:spPr>
          <a:xfrm>
            <a:off x="8650223" y="3433571"/>
            <a:ext cx="306324" cy="632459"/>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8744204" y="3452495"/>
            <a:ext cx="118110" cy="441325"/>
          </a:xfrm>
          <a:custGeom>
            <a:avLst/>
            <a:gdLst/>
            <a:ahLst/>
            <a:cxnLst/>
            <a:rect l="l" t="t" r="r" b="b"/>
            <a:pathLst>
              <a:path w="118109" h="441325">
                <a:moveTo>
                  <a:pt x="14224" y="325373"/>
                </a:moveTo>
                <a:lnTo>
                  <a:pt x="2031" y="332485"/>
                </a:lnTo>
                <a:lnTo>
                  <a:pt x="0" y="340232"/>
                </a:lnTo>
                <a:lnTo>
                  <a:pt x="58800" y="441324"/>
                </a:lnTo>
                <a:lnTo>
                  <a:pt x="73509" y="416178"/>
                </a:lnTo>
                <a:lnTo>
                  <a:pt x="46100" y="416178"/>
                </a:lnTo>
                <a:lnTo>
                  <a:pt x="46172" y="369055"/>
                </a:lnTo>
                <a:lnTo>
                  <a:pt x="21971" y="327405"/>
                </a:lnTo>
                <a:lnTo>
                  <a:pt x="14224" y="325373"/>
                </a:lnTo>
                <a:close/>
              </a:path>
              <a:path w="118109" h="441325">
                <a:moveTo>
                  <a:pt x="46172" y="369055"/>
                </a:moveTo>
                <a:lnTo>
                  <a:pt x="46100" y="416178"/>
                </a:lnTo>
                <a:lnTo>
                  <a:pt x="71500" y="416178"/>
                </a:lnTo>
                <a:lnTo>
                  <a:pt x="71510" y="409828"/>
                </a:lnTo>
                <a:lnTo>
                  <a:pt x="47878" y="409701"/>
                </a:lnTo>
                <a:lnTo>
                  <a:pt x="58877" y="390933"/>
                </a:lnTo>
                <a:lnTo>
                  <a:pt x="46172" y="369055"/>
                </a:lnTo>
                <a:close/>
              </a:path>
              <a:path w="118109" h="441325">
                <a:moveTo>
                  <a:pt x="103759" y="325500"/>
                </a:moveTo>
                <a:lnTo>
                  <a:pt x="96012" y="327532"/>
                </a:lnTo>
                <a:lnTo>
                  <a:pt x="71572" y="369267"/>
                </a:lnTo>
                <a:lnTo>
                  <a:pt x="71500" y="416178"/>
                </a:lnTo>
                <a:lnTo>
                  <a:pt x="73509" y="416178"/>
                </a:lnTo>
                <a:lnTo>
                  <a:pt x="117855" y="340359"/>
                </a:lnTo>
                <a:lnTo>
                  <a:pt x="115824" y="332612"/>
                </a:lnTo>
                <a:lnTo>
                  <a:pt x="109854" y="329056"/>
                </a:lnTo>
                <a:lnTo>
                  <a:pt x="103759" y="325500"/>
                </a:lnTo>
                <a:close/>
              </a:path>
              <a:path w="118109" h="441325">
                <a:moveTo>
                  <a:pt x="58877" y="390933"/>
                </a:moveTo>
                <a:lnTo>
                  <a:pt x="47878" y="409701"/>
                </a:lnTo>
                <a:lnTo>
                  <a:pt x="69850" y="409828"/>
                </a:lnTo>
                <a:lnTo>
                  <a:pt x="58877" y="390933"/>
                </a:lnTo>
                <a:close/>
              </a:path>
              <a:path w="118109" h="441325">
                <a:moveTo>
                  <a:pt x="71572" y="369267"/>
                </a:moveTo>
                <a:lnTo>
                  <a:pt x="58877" y="390933"/>
                </a:lnTo>
                <a:lnTo>
                  <a:pt x="69850" y="409828"/>
                </a:lnTo>
                <a:lnTo>
                  <a:pt x="71510" y="409828"/>
                </a:lnTo>
                <a:lnTo>
                  <a:pt x="71572" y="369267"/>
                </a:lnTo>
                <a:close/>
              </a:path>
              <a:path w="118109" h="441325">
                <a:moveTo>
                  <a:pt x="72136" y="0"/>
                </a:moveTo>
                <a:lnTo>
                  <a:pt x="46736" y="0"/>
                </a:lnTo>
                <a:lnTo>
                  <a:pt x="46239" y="325373"/>
                </a:lnTo>
                <a:lnTo>
                  <a:pt x="46296" y="369267"/>
                </a:lnTo>
                <a:lnTo>
                  <a:pt x="58877" y="390933"/>
                </a:lnTo>
                <a:lnTo>
                  <a:pt x="71572" y="369267"/>
                </a:lnTo>
                <a:lnTo>
                  <a:pt x="72136" y="0"/>
                </a:lnTo>
                <a:close/>
              </a:path>
            </a:pathLst>
          </a:custGeom>
          <a:solidFill>
            <a:srgbClr val="A2B1C1"/>
          </a:solidFill>
        </p:spPr>
        <p:txBody>
          <a:bodyPr wrap="square" lIns="0" tIns="0" rIns="0" bIns="0" rtlCol="0"/>
          <a:lstStyle/>
          <a:p/>
        </p:txBody>
      </p:sp>
      <p:sp>
        <p:nvSpPr>
          <p:cNvPr id="26" name="object 26"/>
          <p:cNvSpPr/>
          <p:nvPr/>
        </p:nvSpPr>
        <p:spPr>
          <a:xfrm>
            <a:off x="6126479" y="4273296"/>
            <a:ext cx="807720" cy="836676"/>
          </a:xfrm>
          <a:prstGeom prst="rect">
            <a:avLst/>
          </a:prstGeom>
          <a:blipFill>
            <a:blip r:embed="rId9" cstate="print"/>
            <a:stretch>
              <a:fillRect/>
            </a:stretch>
          </a:blipFill>
        </p:spPr>
        <p:txBody>
          <a:bodyPr wrap="square" lIns="0" tIns="0" rIns="0" bIns="0" rtlCol="0"/>
          <a:lstStyle/>
          <a:p/>
        </p:txBody>
      </p:sp>
      <p:sp>
        <p:nvSpPr>
          <p:cNvPr id="27" name="object 27"/>
          <p:cNvSpPr/>
          <p:nvPr/>
        </p:nvSpPr>
        <p:spPr>
          <a:xfrm>
            <a:off x="6166865" y="4292727"/>
            <a:ext cx="614680" cy="644525"/>
          </a:xfrm>
          <a:custGeom>
            <a:avLst/>
            <a:gdLst/>
            <a:ahLst/>
            <a:cxnLst/>
            <a:rect l="l" t="t" r="r" b="b"/>
            <a:pathLst>
              <a:path w="614679" h="644525">
                <a:moveTo>
                  <a:pt x="509015" y="587502"/>
                </a:moveTo>
                <a:lnTo>
                  <a:pt x="502031" y="591312"/>
                </a:lnTo>
                <a:lnTo>
                  <a:pt x="499999" y="598170"/>
                </a:lnTo>
                <a:lnTo>
                  <a:pt x="498093" y="604901"/>
                </a:lnTo>
                <a:lnTo>
                  <a:pt x="501904" y="611886"/>
                </a:lnTo>
                <a:lnTo>
                  <a:pt x="614299" y="644398"/>
                </a:lnTo>
                <a:lnTo>
                  <a:pt x="612077" y="635000"/>
                </a:lnTo>
                <a:lnTo>
                  <a:pt x="587756" y="635000"/>
                </a:lnTo>
                <a:lnTo>
                  <a:pt x="555310" y="600914"/>
                </a:lnTo>
                <a:lnTo>
                  <a:pt x="509015" y="587502"/>
                </a:lnTo>
                <a:close/>
              </a:path>
              <a:path w="614679" h="644525">
                <a:moveTo>
                  <a:pt x="555310" y="600914"/>
                </a:moveTo>
                <a:lnTo>
                  <a:pt x="587756" y="635000"/>
                </a:lnTo>
                <a:lnTo>
                  <a:pt x="593894" y="629158"/>
                </a:lnTo>
                <a:lnTo>
                  <a:pt x="584581" y="629158"/>
                </a:lnTo>
                <a:lnTo>
                  <a:pt x="579565" y="607969"/>
                </a:lnTo>
                <a:lnTo>
                  <a:pt x="555310" y="600914"/>
                </a:lnTo>
                <a:close/>
              </a:path>
              <a:path w="614679" h="644525">
                <a:moveTo>
                  <a:pt x="580516" y="526415"/>
                </a:moveTo>
                <a:lnTo>
                  <a:pt x="573659" y="527939"/>
                </a:lnTo>
                <a:lnTo>
                  <a:pt x="566801" y="529590"/>
                </a:lnTo>
                <a:lnTo>
                  <a:pt x="562610" y="536448"/>
                </a:lnTo>
                <a:lnTo>
                  <a:pt x="564261" y="543306"/>
                </a:lnTo>
                <a:lnTo>
                  <a:pt x="573757" y="583429"/>
                </a:lnTo>
                <a:lnTo>
                  <a:pt x="606170" y="617474"/>
                </a:lnTo>
                <a:lnTo>
                  <a:pt x="587756" y="635000"/>
                </a:lnTo>
                <a:lnTo>
                  <a:pt x="612077" y="635000"/>
                </a:lnTo>
                <a:lnTo>
                  <a:pt x="589026" y="537464"/>
                </a:lnTo>
                <a:lnTo>
                  <a:pt x="587375" y="530606"/>
                </a:lnTo>
                <a:lnTo>
                  <a:pt x="580516" y="526415"/>
                </a:lnTo>
                <a:close/>
              </a:path>
              <a:path w="614679" h="644525">
                <a:moveTo>
                  <a:pt x="579565" y="607969"/>
                </a:moveTo>
                <a:lnTo>
                  <a:pt x="584581" y="629158"/>
                </a:lnTo>
                <a:lnTo>
                  <a:pt x="600456" y="614045"/>
                </a:lnTo>
                <a:lnTo>
                  <a:pt x="579565" y="607969"/>
                </a:lnTo>
                <a:close/>
              </a:path>
              <a:path w="614679" h="644525">
                <a:moveTo>
                  <a:pt x="573757" y="583429"/>
                </a:moveTo>
                <a:lnTo>
                  <a:pt x="579565" y="607969"/>
                </a:lnTo>
                <a:lnTo>
                  <a:pt x="600456" y="614045"/>
                </a:lnTo>
                <a:lnTo>
                  <a:pt x="584581" y="629158"/>
                </a:lnTo>
                <a:lnTo>
                  <a:pt x="593894" y="629158"/>
                </a:lnTo>
                <a:lnTo>
                  <a:pt x="606170" y="617474"/>
                </a:lnTo>
                <a:lnTo>
                  <a:pt x="573757" y="583429"/>
                </a:lnTo>
                <a:close/>
              </a:path>
              <a:path w="614679" h="644525">
                <a:moveTo>
                  <a:pt x="18287" y="0"/>
                </a:moveTo>
                <a:lnTo>
                  <a:pt x="0" y="17525"/>
                </a:lnTo>
                <a:lnTo>
                  <a:pt x="555310" y="600914"/>
                </a:lnTo>
                <a:lnTo>
                  <a:pt x="579565" y="607969"/>
                </a:lnTo>
                <a:lnTo>
                  <a:pt x="573757" y="583429"/>
                </a:lnTo>
                <a:lnTo>
                  <a:pt x="18287" y="0"/>
                </a:lnTo>
                <a:close/>
              </a:path>
            </a:pathLst>
          </a:custGeom>
          <a:solidFill>
            <a:srgbClr val="A2B1C1"/>
          </a:solidFill>
        </p:spPr>
        <p:txBody>
          <a:bodyPr wrap="square" lIns="0" tIns="0" rIns="0" bIns="0" rtlCol="0"/>
          <a:lstStyle/>
          <a:p/>
        </p:txBody>
      </p:sp>
      <p:sp>
        <p:nvSpPr>
          <p:cNvPr id="28" name="object 28"/>
          <p:cNvSpPr/>
          <p:nvPr/>
        </p:nvSpPr>
        <p:spPr>
          <a:xfrm>
            <a:off x="8014716" y="4273296"/>
            <a:ext cx="822959" cy="836676"/>
          </a:xfrm>
          <a:prstGeom prst="rect">
            <a:avLst/>
          </a:prstGeom>
          <a:blipFill>
            <a:blip r:embed="rId10" cstate="print"/>
            <a:stretch>
              <a:fillRect/>
            </a:stretch>
          </a:blipFill>
        </p:spPr>
        <p:txBody>
          <a:bodyPr wrap="square" lIns="0" tIns="0" rIns="0" bIns="0" rtlCol="0"/>
          <a:lstStyle/>
          <a:p/>
        </p:txBody>
      </p:sp>
      <p:sp>
        <p:nvSpPr>
          <p:cNvPr id="29" name="object 29"/>
          <p:cNvSpPr/>
          <p:nvPr/>
        </p:nvSpPr>
        <p:spPr>
          <a:xfrm>
            <a:off x="8167369" y="4292600"/>
            <a:ext cx="630555" cy="644525"/>
          </a:xfrm>
          <a:custGeom>
            <a:avLst/>
            <a:gdLst/>
            <a:ahLst/>
            <a:cxnLst/>
            <a:rect l="l" t="t" r="r" b="b"/>
            <a:pathLst>
              <a:path w="630554" h="644525">
                <a:moveTo>
                  <a:pt x="35305" y="526923"/>
                </a:moveTo>
                <a:lnTo>
                  <a:pt x="28448" y="531113"/>
                </a:lnTo>
                <a:lnTo>
                  <a:pt x="26670" y="537844"/>
                </a:lnTo>
                <a:lnTo>
                  <a:pt x="0" y="644525"/>
                </a:lnTo>
                <a:lnTo>
                  <a:pt x="33196" y="635381"/>
                </a:lnTo>
                <a:lnTo>
                  <a:pt x="26670" y="635381"/>
                </a:lnTo>
                <a:lnTo>
                  <a:pt x="8508" y="617601"/>
                </a:lnTo>
                <a:lnTo>
                  <a:pt x="41281" y="584056"/>
                </a:lnTo>
                <a:lnTo>
                  <a:pt x="51307" y="544068"/>
                </a:lnTo>
                <a:lnTo>
                  <a:pt x="53085" y="537210"/>
                </a:lnTo>
                <a:lnTo>
                  <a:pt x="48895" y="530351"/>
                </a:lnTo>
                <a:lnTo>
                  <a:pt x="42163" y="528701"/>
                </a:lnTo>
                <a:lnTo>
                  <a:pt x="35305" y="526923"/>
                </a:lnTo>
                <a:close/>
              </a:path>
              <a:path w="630554" h="644525">
                <a:moveTo>
                  <a:pt x="41281" y="584056"/>
                </a:moveTo>
                <a:lnTo>
                  <a:pt x="8508" y="617601"/>
                </a:lnTo>
                <a:lnTo>
                  <a:pt x="26670" y="635381"/>
                </a:lnTo>
                <a:lnTo>
                  <a:pt x="32254" y="629666"/>
                </a:lnTo>
                <a:lnTo>
                  <a:pt x="29845" y="629666"/>
                </a:lnTo>
                <a:lnTo>
                  <a:pt x="14224" y="614299"/>
                </a:lnTo>
                <a:lnTo>
                  <a:pt x="35149" y="608512"/>
                </a:lnTo>
                <a:lnTo>
                  <a:pt x="41281" y="584056"/>
                </a:lnTo>
                <a:close/>
              </a:path>
              <a:path w="630554" h="644525">
                <a:moveTo>
                  <a:pt x="106045" y="589026"/>
                </a:moveTo>
                <a:lnTo>
                  <a:pt x="99186" y="590804"/>
                </a:lnTo>
                <a:lnTo>
                  <a:pt x="59507" y="601776"/>
                </a:lnTo>
                <a:lnTo>
                  <a:pt x="26670" y="635381"/>
                </a:lnTo>
                <a:lnTo>
                  <a:pt x="33196" y="635381"/>
                </a:lnTo>
                <a:lnTo>
                  <a:pt x="106045" y="615314"/>
                </a:lnTo>
                <a:lnTo>
                  <a:pt x="112775" y="613537"/>
                </a:lnTo>
                <a:lnTo>
                  <a:pt x="116712" y="606425"/>
                </a:lnTo>
                <a:lnTo>
                  <a:pt x="114807" y="599694"/>
                </a:lnTo>
                <a:lnTo>
                  <a:pt x="113029" y="592963"/>
                </a:lnTo>
                <a:lnTo>
                  <a:pt x="106045" y="589026"/>
                </a:lnTo>
                <a:close/>
              </a:path>
              <a:path w="630554" h="644525">
                <a:moveTo>
                  <a:pt x="35149" y="608512"/>
                </a:moveTo>
                <a:lnTo>
                  <a:pt x="14224" y="614299"/>
                </a:lnTo>
                <a:lnTo>
                  <a:pt x="29845" y="629666"/>
                </a:lnTo>
                <a:lnTo>
                  <a:pt x="35149" y="608512"/>
                </a:lnTo>
                <a:close/>
              </a:path>
              <a:path w="630554" h="644525">
                <a:moveTo>
                  <a:pt x="59507" y="601776"/>
                </a:moveTo>
                <a:lnTo>
                  <a:pt x="35149" y="608512"/>
                </a:lnTo>
                <a:lnTo>
                  <a:pt x="29845" y="629666"/>
                </a:lnTo>
                <a:lnTo>
                  <a:pt x="32254" y="629666"/>
                </a:lnTo>
                <a:lnTo>
                  <a:pt x="59507" y="601776"/>
                </a:lnTo>
                <a:close/>
              </a:path>
              <a:path w="630554" h="644525">
                <a:moveTo>
                  <a:pt x="611885" y="0"/>
                </a:moveTo>
                <a:lnTo>
                  <a:pt x="41281" y="584056"/>
                </a:lnTo>
                <a:lnTo>
                  <a:pt x="35149" y="608512"/>
                </a:lnTo>
                <a:lnTo>
                  <a:pt x="59507" y="601776"/>
                </a:lnTo>
                <a:lnTo>
                  <a:pt x="630174" y="17780"/>
                </a:lnTo>
                <a:lnTo>
                  <a:pt x="611885" y="0"/>
                </a:lnTo>
                <a:close/>
              </a:path>
            </a:pathLst>
          </a:custGeom>
          <a:solidFill>
            <a:srgbClr val="A2B1C1"/>
          </a:solidFill>
        </p:spPr>
        <p:txBody>
          <a:bodyPr wrap="square" lIns="0" tIns="0" rIns="0" bIns="0" rtlCol="0"/>
          <a:lstStyle/>
          <a:p/>
        </p:txBody>
      </p:sp>
      <p:sp>
        <p:nvSpPr>
          <p:cNvPr id="30" name="object 30"/>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31" name="文本框 3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235710" y="2381250"/>
            <a:ext cx="9719945" cy="355680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235710" y="2381250"/>
            <a:ext cx="9719945" cy="3557270"/>
          </a:xfrm>
          <a:custGeom>
            <a:avLst/>
            <a:gdLst/>
            <a:ahLst/>
            <a:cxnLst/>
            <a:rect l="l" t="t" r="r" b="b"/>
            <a:pathLst>
              <a:path w="9719945" h="3557270">
                <a:moveTo>
                  <a:pt x="592835" y="0"/>
                </a:moveTo>
                <a:lnTo>
                  <a:pt x="9719945" y="0"/>
                </a:lnTo>
                <a:lnTo>
                  <a:pt x="9719945" y="2963926"/>
                </a:lnTo>
                <a:lnTo>
                  <a:pt x="9717980" y="3012553"/>
                </a:lnTo>
                <a:lnTo>
                  <a:pt x="9712189" y="3060098"/>
                </a:lnTo>
                <a:lnTo>
                  <a:pt x="9702722" y="3106407"/>
                </a:lnTo>
                <a:lnTo>
                  <a:pt x="9689734" y="3151328"/>
                </a:lnTo>
                <a:lnTo>
                  <a:pt x="9673375" y="3194708"/>
                </a:lnTo>
                <a:lnTo>
                  <a:pt x="9653799" y="3236395"/>
                </a:lnTo>
                <a:lnTo>
                  <a:pt x="9631158" y="3276236"/>
                </a:lnTo>
                <a:lnTo>
                  <a:pt x="9605604" y="3314079"/>
                </a:lnTo>
                <a:lnTo>
                  <a:pt x="9577290" y="3349770"/>
                </a:lnTo>
                <a:lnTo>
                  <a:pt x="9546367" y="3383159"/>
                </a:lnTo>
                <a:lnTo>
                  <a:pt x="9512989" y="3414091"/>
                </a:lnTo>
                <a:lnTo>
                  <a:pt x="9477308" y="3442415"/>
                </a:lnTo>
                <a:lnTo>
                  <a:pt x="9439477" y="3467979"/>
                </a:lnTo>
                <a:lnTo>
                  <a:pt x="9399647" y="3490628"/>
                </a:lnTo>
                <a:lnTo>
                  <a:pt x="9357971" y="3510212"/>
                </a:lnTo>
                <a:lnTo>
                  <a:pt x="9314601" y="3526577"/>
                </a:lnTo>
                <a:lnTo>
                  <a:pt x="9269690" y="3539570"/>
                </a:lnTo>
                <a:lnTo>
                  <a:pt x="9223391" y="3549040"/>
                </a:lnTo>
                <a:lnTo>
                  <a:pt x="9175855" y="3554834"/>
                </a:lnTo>
                <a:lnTo>
                  <a:pt x="9127236" y="3556800"/>
                </a:lnTo>
                <a:lnTo>
                  <a:pt x="0" y="3556800"/>
                </a:lnTo>
                <a:lnTo>
                  <a:pt x="0" y="592836"/>
                </a:lnTo>
                <a:lnTo>
                  <a:pt x="1965" y="544215"/>
                </a:lnTo>
                <a:lnTo>
                  <a:pt x="7759" y="496676"/>
                </a:lnTo>
                <a:lnTo>
                  <a:pt x="17229" y="450373"/>
                </a:lnTo>
                <a:lnTo>
                  <a:pt x="30223" y="405457"/>
                </a:lnTo>
                <a:lnTo>
                  <a:pt x="46589" y="362080"/>
                </a:lnTo>
                <a:lnTo>
                  <a:pt x="66172" y="320397"/>
                </a:lnTo>
                <a:lnTo>
                  <a:pt x="88822" y="280558"/>
                </a:lnTo>
                <a:lnTo>
                  <a:pt x="114385" y="242718"/>
                </a:lnTo>
                <a:lnTo>
                  <a:pt x="142708" y="207028"/>
                </a:lnTo>
                <a:lnTo>
                  <a:pt x="173640" y="173640"/>
                </a:lnTo>
                <a:lnTo>
                  <a:pt x="207028" y="142708"/>
                </a:lnTo>
                <a:lnTo>
                  <a:pt x="242718" y="114385"/>
                </a:lnTo>
                <a:lnTo>
                  <a:pt x="280558" y="88822"/>
                </a:lnTo>
                <a:lnTo>
                  <a:pt x="320397" y="66172"/>
                </a:lnTo>
                <a:lnTo>
                  <a:pt x="362080" y="46589"/>
                </a:lnTo>
                <a:lnTo>
                  <a:pt x="405457" y="30223"/>
                </a:lnTo>
                <a:lnTo>
                  <a:pt x="450373" y="17229"/>
                </a:lnTo>
                <a:lnTo>
                  <a:pt x="496676" y="7759"/>
                </a:lnTo>
                <a:lnTo>
                  <a:pt x="544215" y="1965"/>
                </a:lnTo>
                <a:lnTo>
                  <a:pt x="592835" y="0"/>
                </a:lnTo>
                <a:close/>
              </a:path>
            </a:pathLst>
          </a:custGeom>
          <a:ln w="9525">
            <a:solidFill>
              <a:srgbClr val="9FADBC"/>
            </a:solidFill>
          </a:ln>
        </p:spPr>
        <p:txBody>
          <a:bodyPr wrap="square" lIns="0" tIns="0" rIns="0" bIns="0" rtlCol="0"/>
          <a:lstStyle/>
          <a:p/>
        </p:txBody>
      </p:sp>
      <p:sp>
        <p:nvSpPr>
          <p:cNvPr id="6" name="object 6"/>
          <p:cNvSpPr txBox="1"/>
          <p:nvPr/>
        </p:nvSpPr>
        <p:spPr>
          <a:xfrm>
            <a:off x="1403730" y="2507691"/>
            <a:ext cx="9234170" cy="4063365"/>
          </a:xfrm>
          <a:prstGeom prst="rect">
            <a:avLst/>
          </a:prstGeom>
        </p:spPr>
        <p:txBody>
          <a:bodyPr vert="horz" wrap="square" lIns="0" tIns="12065" rIns="0" bIns="0" rtlCol="0">
            <a:spAutoFit/>
          </a:bodyPr>
          <a:lstStyle/>
          <a:p>
            <a:pPr marL="436245" algn="ctr">
              <a:lnSpc>
                <a:spcPct val="100000"/>
              </a:lnSpc>
              <a:spcBef>
                <a:spcPts val="95"/>
              </a:spcBef>
            </a:pPr>
            <a:r>
              <a:rPr sz="2800" spc="-10" dirty="0">
                <a:solidFill>
                  <a:srgbClr val="2C5681"/>
                </a:solidFill>
                <a:latin typeface="微软雅黑" panose="020B0503020204020204" charset="-122"/>
                <a:cs typeface="微软雅黑" panose="020B0503020204020204" charset="-122"/>
              </a:rPr>
              <a:t>单位资金管理中的常见问题</a:t>
            </a:r>
            <a:endParaRPr sz="2800">
              <a:latin typeface="微软雅黑" panose="020B0503020204020204" charset="-122"/>
              <a:cs typeface="微软雅黑" panose="020B0503020204020204" charset="-122"/>
            </a:endParaRPr>
          </a:p>
          <a:p>
            <a:pPr marL="243205" indent="-231140">
              <a:lnSpc>
                <a:spcPct val="100000"/>
              </a:lnSpc>
              <a:spcBef>
                <a:spcPts val="1995"/>
              </a:spcBef>
              <a:buSzPct val="95000"/>
              <a:buAutoNum type="arabicPeriod"/>
              <a:tabLst>
                <a:tab pos="243840" algn="l"/>
              </a:tabLst>
            </a:pPr>
            <a:r>
              <a:rPr sz="2200" spc="-5" dirty="0">
                <a:solidFill>
                  <a:srgbClr val="2C5681"/>
                </a:solidFill>
                <a:latin typeface="微软雅黑" panose="020B0503020204020204" charset="-122"/>
                <a:cs typeface="微软雅黑" panose="020B0503020204020204" charset="-122"/>
              </a:rPr>
              <a:t>单位资金也要严格按照预算控制执</a:t>
            </a:r>
            <a:r>
              <a:rPr sz="2200" dirty="0">
                <a:solidFill>
                  <a:srgbClr val="2C5681"/>
                </a:solidFill>
                <a:latin typeface="微软雅黑" panose="020B0503020204020204" charset="-122"/>
                <a:cs typeface="微软雅黑" panose="020B0503020204020204" charset="-122"/>
              </a:rPr>
              <a:t>行</a:t>
            </a:r>
            <a:r>
              <a:rPr sz="2200" spc="-5" dirty="0">
                <a:solidFill>
                  <a:srgbClr val="2C5681"/>
                </a:solidFill>
                <a:latin typeface="微软雅黑" panose="020B0503020204020204" charset="-122"/>
                <a:cs typeface="微软雅黑" panose="020B0503020204020204" charset="-122"/>
              </a:rPr>
              <a:t>吗？</a:t>
            </a:r>
            <a:r>
              <a:rPr sz="2200" spc="50" dirty="0">
                <a:solidFill>
                  <a:srgbClr val="2C5681"/>
                </a:solidFill>
                <a:latin typeface="微软雅黑" panose="020B0503020204020204" charset="-122"/>
                <a:cs typeface="微软雅黑" panose="020B0503020204020204" charset="-122"/>
              </a:rPr>
              <a:t> </a:t>
            </a:r>
            <a:r>
              <a:rPr sz="2200" spc="-5" dirty="0">
                <a:solidFill>
                  <a:srgbClr val="2C5681"/>
                </a:solidFill>
                <a:latin typeface="微软雅黑" panose="020B0503020204020204" charset="-122"/>
                <a:cs typeface="微软雅黑" panose="020B0503020204020204" charset="-122"/>
              </a:rPr>
              <a:t>——应按照预算控制执行。</a:t>
            </a:r>
            <a:endParaRPr sz="2200" spc="-5" dirty="0">
              <a:solidFill>
                <a:srgbClr val="2C5681"/>
              </a:solidFill>
              <a:latin typeface="微软雅黑" panose="020B0503020204020204" charset="-122"/>
              <a:cs typeface="微软雅黑" panose="020B0503020204020204" charset="-122"/>
            </a:endParaRPr>
          </a:p>
          <a:p>
            <a:pPr marL="12065" indent="0">
              <a:lnSpc>
                <a:spcPct val="100000"/>
              </a:lnSpc>
              <a:spcBef>
                <a:spcPts val="1995"/>
              </a:spcBef>
              <a:buSzPct val="95000"/>
              <a:buNone/>
              <a:tabLst>
                <a:tab pos="243840" algn="l"/>
              </a:tabLst>
            </a:pPr>
            <a:r>
              <a:rPr sz="2200" spc="-5" dirty="0">
                <a:solidFill>
                  <a:srgbClr val="2C5681"/>
                </a:solidFill>
                <a:latin typeface="微软雅黑" panose="020B0503020204020204" charset="-122"/>
                <a:cs typeface="微软雅黑" panose="020B0503020204020204" charset="-122"/>
              </a:rPr>
              <a:t>2.控制模式和记录反映模式资金支付的区别？——支付指令是否从一体化系统发出</a:t>
            </a:r>
            <a:endParaRPr sz="2200" spc="-5" dirty="0">
              <a:solidFill>
                <a:srgbClr val="2C5681"/>
              </a:solidFill>
              <a:latin typeface="微软雅黑" panose="020B0503020204020204" charset="-122"/>
              <a:cs typeface="微软雅黑" panose="020B0503020204020204" charset="-122"/>
            </a:endParaRPr>
          </a:p>
          <a:p>
            <a:pPr marL="12065" indent="0">
              <a:lnSpc>
                <a:spcPct val="100000"/>
              </a:lnSpc>
              <a:spcBef>
                <a:spcPts val="1920"/>
              </a:spcBef>
              <a:buSzPct val="95000"/>
              <a:buNone/>
              <a:tabLst>
                <a:tab pos="243840" algn="l"/>
              </a:tabLst>
            </a:pPr>
            <a:r>
              <a:rPr lang="en-US" sz="2200" spc="-10" dirty="0">
                <a:solidFill>
                  <a:srgbClr val="2C5681"/>
                </a:solidFill>
                <a:latin typeface="微软雅黑" panose="020B0503020204020204" charset="-122"/>
                <a:cs typeface="微软雅黑" panose="020B0503020204020204" charset="-122"/>
              </a:rPr>
              <a:t>3.</a:t>
            </a:r>
            <a:r>
              <a:rPr sz="2200" spc="-10" dirty="0">
                <a:solidFill>
                  <a:srgbClr val="2C5681"/>
                </a:solidFill>
                <a:latin typeface="微软雅黑" panose="020B0503020204020204" charset="-122"/>
                <a:cs typeface="微软雅黑" panose="020B0503020204020204" charset="-122"/>
              </a:rPr>
              <a:t>单位资金是要把单位所有的钱都管</a:t>
            </a:r>
            <a:r>
              <a:rPr sz="2200" dirty="0">
                <a:solidFill>
                  <a:srgbClr val="2C5681"/>
                </a:solidFill>
                <a:latin typeface="微软雅黑" panose="020B0503020204020204" charset="-122"/>
                <a:cs typeface="微软雅黑" panose="020B0503020204020204" charset="-122"/>
              </a:rPr>
              <a:t>起</a:t>
            </a:r>
            <a:r>
              <a:rPr sz="2200" spc="-10" dirty="0">
                <a:solidFill>
                  <a:srgbClr val="2C5681"/>
                </a:solidFill>
                <a:latin typeface="微软雅黑" panose="020B0503020204020204" charset="-122"/>
                <a:cs typeface="微软雅黑" panose="020B0503020204020204" charset="-122"/>
              </a:rPr>
              <a:t>来吗</a:t>
            </a:r>
            <a:r>
              <a:rPr sz="2200" dirty="0">
                <a:solidFill>
                  <a:srgbClr val="2C5681"/>
                </a:solidFill>
                <a:latin typeface="微软雅黑" panose="020B0503020204020204" charset="-122"/>
                <a:cs typeface="微软雅黑" panose="020B0503020204020204" charset="-122"/>
              </a:rPr>
              <a:t>？——</a:t>
            </a:r>
            <a:r>
              <a:rPr sz="2200" spc="-5" dirty="0">
                <a:solidFill>
                  <a:srgbClr val="2C5681"/>
                </a:solidFill>
                <a:latin typeface="微软雅黑" panose="020B0503020204020204" charset="-122"/>
                <a:cs typeface="微软雅黑" panose="020B0503020204020204" charset="-122"/>
              </a:rPr>
              <a:t>工会党费等</a:t>
            </a:r>
            <a:r>
              <a:rPr sz="2200" dirty="0">
                <a:solidFill>
                  <a:srgbClr val="2C5681"/>
                </a:solidFill>
                <a:latin typeface="微软雅黑" panose="020B0503020204020204" charset="-122"/>
                <a:cs typeface="微软雅黑" panose="020B0503020204020204" charset="-122"/>
              </a:rPr>
              <a:t>账</a:t>
            </a:r>
            <a:r>
              <a:rPr sz="2200" spc="-5" dirty="0">
                <a:solidFill>
                  <a:srgbClr val="2C5681"/>
                </a:solidFill>
                <a:latin typeface="微软雅黑" panose="020B0503020204020204" charset="-122"/>
                <a:cs typeface="微软雅黑" panose="020B0503020204020204" charset="-122"/>
              </a:rPr>
              <a:t>户除外</a:t>
            </a:r>
            <a:endParaRPr sz="2200">
              <a:latin typeface="微软雅黑" panose="020B0503020204020204" charset="-122"/>
              <a:cs typeface="微软雅黑" panose="020B0503020204020204" charset="-122"/>
            </a:endParaRPr>
          </a:p>
          <a:p>
            <a:pPr marL="12065" indent="0">
              <a:lnSpc>
                <a:spcPct val="100000"/>
              </a:lnSpc>
              <a:spcBef>
                <a:spcPts val="1920"/>
              </a:spcBef>
              <a:buSzPct val="95000"/>
              <a:buNone/>
              <a:tabLst>
                <a:tab pos="243840" algn="l"/>
              </a:tabLst>
            </a:pPr>
            <a:r>
              <a:rPr lang="en-US" sz="2200" spc="-5" dirty="0">
                <a:solidFill>
                  <a:srgbClr val="2C5681"/>
                </a:solidFill>
                <a:latin typeface="微软雅黑" panose="020B0503020204020204" charset="-122"/>
                <a:cs typeface="微软雅黑" panose="020B0503020204020204" charset="-122"/>
              </a:rPr>
              <a:t>4.</a:t>
            </a:r>
            <a:r>
              <a:rPr sz="2200" spc="-5" dirty="0">
                <a:solidFill>
                  <a:srgbClr val="2C5681"/>
                </a:solidFill>
                <a:latin typeface="微软雅黑" panose="020B0503020204020204" charset="-122"/>
                <a:cs typeface="微软雅黑" panose="020B0503020204020204" charset="-122"/>
              </a:rPr>
              <a:t>往来款项应该怎么处理呢？——应予规</a:t>
            </a:r>
            <a:r>
              <a:rPr sz="2200" dirty="0">
                <a:solidFill>
                  <a:srgbClr val="2C5681"/>
                </a:solidFill>
                <a:latin typeface="微软雅黑" panose="020B0503020204020204" charset="-122"/>
                <a:cs typeface="微软雅黑" panose="020B0503020204020204" charset="-122"/>
              </a:rPr>
              <a:t>范</a:t>
            </a:r>
            <a:r>
              <a:rPr sz="2200" spc="-5" dirty="0">
                <a:solidFill>
                  <a:srgbClr val="2C5681"/>
                </a:solidFill>
                <a:latin typeface="微软雅黑" panose="020B0503020204020204" charset="-122"/>
                <a:cs typeface="微软雅黑" panose="020B0503020204020204" charset="-122"/>
              </a:rPr>
              <a:t>，按</a:t>
            </a:r>
            <a:r>
              <a:rPr sz="2200" dirty="0">
                <a:solidFill>
                  <a:srgbClr val="2C5681"/>
                </a:solidFill>
                <a:latin typeface="微软雅黑" panose="020B0503020204020204" charset="-122"/>
                <a:cs typeface="微软雅黑" panose="020B0503020204020204" charset="-122"/>
              </a:rPr>
              <a:t>实</a:t>
            </a:r>
            <a:r>
              <a:rPr sz="2200" spc="-5" dirty="0">
                <a:solidFill>
                  <a:srgbClr val="2C5681"/>
                </a:solidFill>
                <a:latin typeface="微软雅黑" panose="020B0503020204020204" charset="-122"/>
                <a:cs typeface="微软雅黑" panose="020B0503020204020204" charset="-122"/>
              </a:rPr>
              <a:t>际用</a:t>
            </a:r>
            <a:r>
              <a:rPr sz="2200" dirty="0">
                <a:solidFill>
                  <a:srgbClr val="2C5681"/>
                </a:solidFill>
                <a:latin typeface="微软雅黑" panose="020B0503020204020204" charset="-122"/>
                <a:cs typeface="微软雅黑" panose="020B0503020204020204" charset="-122"/>
              </a:rPr>
              <a:t>途</a:t>
            </a:r>
            <a:r>
              <a:rPr sz="2200" spc="-5" dirty="0">
                <a:solidFill>
                  <a:srgbClr val="2C5681"/>
                </a:solidFill>
                <a:latin typeface="微软雅黑" panose="020B0503020204020204" charset="-122"/>
                <a:cs typeface="微软雅黑" panose="020B0503020204020204" charset="-122"/>
              </a:rPr>
              <a:t>支付</a:t>
            </a:r>
            <a:r>
              <a:rPr sz="2200" dirty="0">
                <a:solidFill>
                  <a:srgbClr val="2C5681"/>
                </a:solidFill>
                <a:latin typeface="微软雅黑" panose="020B0503020204020204" charset="-122"/>
                <a:cs typeface="微软雅黑" panose="020B0503020204020204" charset="-122"/>
              </a:rPr>
              <a:t>和</a:t>
            </a:r>
            <a:r>
              <a:rPr sz="2200" spc="-5" dirty="0">
                <a:solidFill>
                  <a:srgbClr val="2C5681"/>
                </a:solidFill>
                <a:latin typeface="微软雅黑" panose="020B0503020204020204" charset="-122"/>
                <a:cs typeface="微软雅黑" panose="020B0503020204020204" charset="-122"/>
              </a:rPr>
              <a:t>记录。</a:t>
            </a:r>
            <a:r>
              <a:rPr lang="zh-CN" sz="2200" spc="-5" dirty="0">
                <a:solidFill>
                  <a:srgbClr val="FF0000"/>
                </a:solidFill>
                <a:latin typeface="微软雅黑" panose="020B0503020204020204" charset="-122"/>
                <a:cs typeface="微软雅黑" panose="020B0503020204020204" charset="-122"/>
              </a:rPr>
              <a:t>（我省：由预算单位在支出时予以标记，属于往来款的不受预算指标控制）</a:t>
            </a:r>
            <a:endParaRPr sz="2200">
              <a:solidFill>
                <a:srgbClr val="FF0000"/>
              </a:solidFill>
              <a:latin typeface="微软雅黑" panose="020B0503020204020204" charset="-122"/>
              <a:cs typeface="微软雅黑" panose="020B0503020204020204" charset="-122"/>
            </a:endParaRPr>
          </a:p>
          <a:p>
            <a:pPr marL="12065" indent="0">
              <a:lnSpc>
                <a:spcPct val="100000"/>
              </a:lnSpc>
              <a:spcBef>
                <a:spcPts val="1925"/>
              </a:spcBef>
              <a:buSzPct val="95000"/>
              <a:buNone/>
              <a:tabLst>
                <a:tab pos="243840" algn="l"/>
              </a:tabLst>
            </a:pPr>
            <a:endParaRPr sz="2200">
              <a:solidFill>
                <a:srgbClr val="FF0000"/>
              </a:solidFill>
              <a:latin typeface="微软雅黑" panose="020B0503020204020204" charset="-122"/>
              <a:cs typeface="微软雅黑" panose="020B0503020204020204" charset="-122"/>
            </a:endParaRPr>
          </a:p>
        </p:txBody>
      </p:sp>
      <p:sp>
        <p:nvSpPr>
          <p:cNvPr id="7" name="object 7"/>
          <p:cNvSpPr/>
          <p:nvPr/>
        </p:nvSpPr>
        <p:spPr>
          <a:xfrm>
            <a:off x="1880616" y="1287780"/>
            <a:ext cx="4027931" cy="79247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5436108" y="1287780"/>
            <a:ext cx="650748" cy="792479"/>
          </a:xfrm>
          <a:prstGeom prst="rect">
            <a:avLst/>
          </a:prstGeom>
          <a:blipFill>
            <a:blip r:embed="rId3" cstate="print"/>
            <a:stretch>
              <a:fillRect/>
            </a:stretch>
          </a:blipFill>
        </p:spPr>
        <p:txBody>
          <a:bodyPr wrap="square" lIns="0" tIns="0" rIns="0" bIns="0" rtlCol="0"/>
          <a:lstStyle/>
          <a:p/>
        </p:txBody>
      </p:sp>
      <p:sp>
        <p:nvSpPr>
          <p:cNvPr id="9" name="object 9"/>
          <p:cNvSpPr txBox="1">
            <a:spLocks noGrp="1"/>
          </p:cNvSpPr>
          <p:nvPr>
            <p:ph type="title"/>
          </p:nvPr>
        </p:nvSpPr>
        <p:spPr>
          <a:xfrm>
            <a:off x="2090673" y="1401317"/>
            <a:ext cx="3580129"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003366"/>
                </a:solidFill>
                <a:latin typeface="黑体" panose="02010609060101010101" charset="-122"/>
                <a:cs typeface="黑体" panose="02010609060101010101" charset="-122"/>
              </a:rPr>
              <a:t>二</a:t>
            </a:r>
            <a:r>
              <a:rPr sz="2800" b="0" spc="-5" dirty="0">
                <a:solidFill>
                  <a:srgbClr val="003366"/>
                </a:solidFill>
                <a:latin typeface="黑体" panose="02010609060101010101" charset="-122"/>
                <a:cs typeface="黑体" panose="02010609060101010101" charset="-122"/>
              </a:rPr>
              <a:t>、单位</a:t>
            </a:r>
            <a:r>
              <a:rPr sz="2800" b="0" dirty="0">
                <a:solidFill>
                  <a:srgbClr val="003366"/>
                </a:solidFill>
                <a:latin typeface="黑体" panose="02010609060101010101" charset="-122"/>
                <a:cs typeface="黑体" panose="02010609060101010101" charset="-122"/>
              </a:rPr>
              <a:t>资</a:t>
            </a:r>
            <a:r>
              <a:rPr sz="2800" b="0" spc="-5" dirty="0">
                <a:solidFill>
                  <a:srgbClr val="003366"/>
                </a:solidFill>
                <a:latin typeface="黑体" panose="02010609060101010101" charset="-122"/>
                <a:cs typeface="黑体" panose="02010609060101010101" charset="-122"/>
              </a:rPr>
              <a:t>金预算</a:t>
            </a:r>
            <a:r>
              <a:rPr sz="2800" b="0" dirty="0">
                <a:solidFill>
                  <a:srgbClr val="003366"/>
                </a:solidFill>
                <a:latin typeface="黑体" panose="02010609060101010101" charset="-122"/>
                <a:cs typeface="黑体" panose="02010609060101010101" charset="-122"/>
              </a:rPr>
              <a:t>执</a:t>
            </a:r>
            <a:r>
              <a:rPr sz="2800" b="0" spc="-5" dirty="0">
                <a:solidFill>
                  <a:srgbClr val="003366"/>
                </a:solidFill>
                <a:latin typeface="黑体" panose="02010609060101010101" charset="-122"/>
                <a:cs typeface="黑体" panose="02010609060101010101" charset="-122"/>
              </a:rPr>
              <a:t>行</a:t>
            </a:r>
            <a:endParaRPr sz="2800">
              <a:latin typeface="黑体" panose="02010609060101010101" charset="-122"/>
              <a:cs typeface="黑体" panose="02010609060101010101" charset="-122"/>
            </a:endParaRPr>
          </a:p>
        </p:txBody>
      </p:sp>
      <p:sp>
        <p:nvSpPr>
          <p:cNvPr id="10" name="object 10"/>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11" name="文本框 1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96567" y="2475229"/>
            <a:ext cx="1922018" cy="3431311"/>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996567" y="2475229"/>
            <a:ext cx="1922145" cy="3431540"/>
          </a:xfrm>
          <a:custGeom>
            <a:avLst/>
            <a:gdLst/>
            <a:ahLst/>
            <a:cxnLst/>
            <a:rect l="l" t="t" r="r" b="b"/>
            <a:pathLst>
              <a:path w="1922145" h="3431540">
                <a:moveTo>
                  <a:pt x="312419" y="3198469"/>
                </a:moveTo>
                <a:lnTo>
                  <a:pt x="0" y="294132"/>
                </a:lnTo>
                <a:lnTo>
                  <a:pt x="4095" y="250215"/>
                </a:lnTo>
                <a:lnTo>
                  <a:pt x="24002" y="212550"/>
                </a:lnTo>
                <a:lnTo>
                  <a:pt x="56578" y="185100"/>
                </a:lnTo>
                <a:lnTo>
                  <a:pt x="98678" y="171831"/>
                </a:lnTo>
                <a:lnTo>
                  <a:pt x="1696466" y="0"/>
                </a:lnTo>
                <a:lnTo>
                  <a:pt x="1740364" y="4040"/>
                </a:lnTo>
                <a:lnTo>
                  <a:pt x="1777999" y="23939"/>
                </a:lnTo>
                <a:lnTo>
                  <a:pt x="1805443" y="56507"/>
                </a:lnTo>
                <a:lnTo>
                  <a:pt x="1818767" y="98552"/>
                </a:lnTo>
                <a:lnTo>
                  <a:pt x="1814726" y="142523"/>
                </a:lnTo>
                <a:lnTo>
                  <a:pt x="1794827" y="180197"/>
                </a:lnTo>
                <a:lnTo>
                  <a:pt x="1762259" y="207654"/>
                </a:lnTo>
                <a:lnTo>
                  <a:pt x="1720215" y="220980"/>
                </a:lnTo>
                <a:lnTo>
                  <a:pt x="1609724" y="232791"/>
                </a:lnTo>
                <a:lnTo>
                  <a:pt x="1922018" y="3137128"/>
                </a:lnTo>
                <a:lnTo>
                  <a:pt x="1917977" y="3181063"/>
                </a:lnTo>
                <a:lnTo>
                  <a:pt x="1898078" y="3218726"/>
                </a:lnTo>
                <a:lnTo>
                  <a:pt x="1865510" y="3246177"/>
                </a:lnTo>
                <a:lnTo>
                  <a:pt x="1823466" y="3259480"/>
                </a:lnTo>
                <a:lnTo>
                  <a:pt x="225678" y="3431311"/>
                </a:lnTo>
                <a:lnTo>
                  <a:pt x="181707" y="3427248"/>
                </a:lnTo>
                <a:lnTo>
                  <a:pt x="144033" y="3407346"/>
                </a:lnTo>
                <a:lnTo>
                  <a:pt x="116576" y="3374775"/>
                </a:lnTo>
                <a:lnTo>
                  <a:pt x="103250" y="3332708"/>
                </a:lnTo>
                <a:lnTo>
                  <a:pt x="107346" y="3288773"/>
                </a:lnTo>
                <a:lnTo>
                  <a:pt x="127254" y="3251109"/>
                </a:lnTo>
                <a:lnTo>
                  <a:pt x="159829" y="3223653"/>
                </a:lnTo>
                <a:lnTo>
                  <a:pt x="201930" y="3210344"/>
                </a:lnTo>
                <a:lnTo>
                  <a:pt x="312419" y="3198469"/>
                </a:lnTo>
                <a:close/>
              </a:path>
            </a:pathLst>
          </a:custGeom>
          <a:ln w="9525">
            <a:solidFill>
              <a:srgbClr val="9FADBC"/>
            </a:solidFill>
          </a:ln>
        </p:spPr>
        <p:txBody>
          <a:bodyPr wrap="square" lIns="0" tIns="0" rIns="0" bIns="0" rtlCol="0"/>
          <a:lstStyle/>
          <a:p/>
        </p:txBody>
      </p:sp>
      <p:sp>
        <p:nvSpPr>
          <p:cNvPr id="5" name="object 5"/>
          <p:cNvSpPr/>
          <p:nvPr/>
        </p:nvSpPr>
        <p:spPr>
          <a:xfrm>
            <a:off x="2053018" y="2642298"/>
            <a:ext cx="169291" cy="23050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118995" y="2708020"/>
            <a:ext cx="1487805" cy="160020"/>
          </a:xfrm>
          <a:custGeom>
            <a:avLst/>
            <a:gdLst/>
            <a:ahLst/>
            <a:cxnLst/>
            <a:rect l="l" t="t" r="r" b="b"/>
            <a:pathLst>
              <a:path w="1487804" h="160019">
                <a:moveTo>
                  <a:pt x="1487296" y="0"/>
                </a:moveTo>
                <a:lnTo>
                  <a:pt x="0" y="160019"/>
                </a:lnTo>
              </a:path>
            </a:pathLst>
          </a:custGeom>
          <a:ln w="9525">
            <a:solidFill>
              <a:srgbClr val="9FADBC"/>
            </a:solidFill>
          </a:ln>
        </p:spPr>
        <p:txBody>
          <a:bodyPr wrap="square" lIns="0" tIns="0" rIns="0" bIns="0" rtlCol="0"/>
          <a:lstStyle/>
          <a:p/>
        </p:txBody>
      </p:sp>
      <p:sp>
        <p:nvSpPr>
          <p:cNvPr id="7" name="object 7"/>
          <p:cNvSpPr/>
          <p:nvPr/>
        </p:nvSpPr>
        <p:spPr>
          <a:xfrm>
            <a:off x="2193734" y="5668936"/>
            <a:ext cx="131825" cy="24236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973579" y="1252727"/>
            <a:ext cx="1900427" cy="792479"/>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3401567" y="1252727"/>
            <a:ext cx="650748" cy="792479"/>
          </a:xfrm>
          <a:prstGeom prst="rect">
            <a:avLst/>
          </a:prstGeom>
          <a:blipFill>
            <a:blip r:embed="rId5" cstate="print"/>
            <a:stretch>
              <a:fillRect/>
            </a:stretch>
          </a:blipFill>
        </p:spPr>
        <p:txBody>
          <a:bodyPr wrap="square" lIns="0" tIns="0" rIns="0" bIns="0" rtlCol="0"/>
          <a:lstStyle/>
          <a:p/>
        </p:txBody>
      </p:sp>
      <p:sp>
        <p:nvSpPr>
          <p:cNvPr id="10" name="object 10"/>
          <p:cNvSpPr txBox="1">
            <a:spLocks noGrp="1"/>
          </p:cNvSpPr>
          <p:nvPr>
            <p:ph type="title"/>
          </p:nvPr>
        </p:nvSpPr>
        <p:spPr>
          <a:xfrm>
            <a:off x="2182495" y="1366773"/>
            <a:ext cx="145097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3366"/>
                </a:solidFill>
                <a:latin typeface="黑体" panose="02010609060101010101" charset="-122"/>
                <a:cs typeface="黑体" panose="02010609060101010101" charset="-122"/>
              </a:rPr>
              <a:t>内</a:t>
            </a:r>
            <a:r>
              <a:rPr sz="2800" spc="-10" dirty="0">
                <a:solidFill>
                  <a:srgbClr val="003366"/>
                </a:solidFill>
                <a:latin typeface="黑体" panose="02010609060101010101" charset="-122"/>
                <a:cs typeface="黑体" panose="02010609060101010101" charset="-122"/>
              </a:rPr>
              <a:t>容概</a:t>
            </a:r>
            <a:r>
              <a:rPr sz="2800" spc="-15" dirty="0">
                <a:solidFill>
                  <a:srgbClr val="003366"/>
                </a:solidFill>
                <a:latin typeface="黑体" panose="02010609060101010101" charset="-122"/>
                <a:cs typeface="黑体" panose="02010609060101010101" charset="-122"/>
              </a:rPr>
              <a:t>要</a:t>
            </a:r>
            <a:endParaRPr sz="2800">
              <a:latin typeface="黑体" panose="02010609060101010101" charset="-122"/>
              <a:cs typeface="黑体" panose="02010609060101010101" charset="-122"/>
            </a:endParaRPr>
          </a:p>
        </p:txBody>
      </p:sp>
      <p:sp>
        <p:nvSpPr>
          <p:cNvPr id="11" name="object 11"/>
          <p:cNvSpPr/>
          <p:nvPr/>
        </p:nvSpPr>
        <p:spPr>
          <a:xfrm>
            <a:off x="4485132" y="2867025"/>
            <a:ext cx="4799584" cy="430529"/>
          </a:xfrm>
          <a:prstGeom prst="rect">
            <a:avLst/>
          </a:prstGeom>
          <a:blipFill>
            <a:blip r:embed="rId6" cstate="print"/>
            <a:stretch>
              <a:fillRect/>
            </a:stretch>
          </a:blipFill>
        </p:spPr>
        <p:txBody>
          <a:bodyPr wrap="square" lIns="0" tIns="0" rIns="0" bIns="0" rtlCol="0"/>
          <a:lstStyle/>
          <a:p/>
        </p:txBody>
      </p:sp>
      <p:sp>
        <p:nvSpPr>
          <p:cNvPr id="12" name="object 12"/>
          <p:cNvSpPr txBox="1"/>
          <p:nvPr/>
        </p:nvSpPr>
        <p:spPr>
          <a:xfrm>
            <a:off x="4485132" y="2867025"/>
            <a:ext cx="4799965" cy="430530"/>
          </a:xfrm>
          <a:prstGeom prst="rect">
            <a:avLst/>
          </a:prstGeom>
          <a:ln w="9525">
            <a:solidFill>
              <a:srgbClr val="9FADBC"/>
            </a:solidFill>
          </a:ln>
        </p:spPr>
        <p:txBody>
          <a:bodyPr vert="horz" wrap="square" lIns="0" tIns="1905" rIns="0" bIns="0" rtlCol="0">
            <a:spAutoFit/>
          </a:bodyPr>
          <a:lstStyle/>
          <a:p>
            <a:pPr>
              <a:lnSpc>
                <a:spcPct val="100000"/>
              </a:lnSpc>
              <a:spcBef>
                <a:spcPts val="15"/>
              </a:spcBef>
            </a:pPr>
            <a:r>
              <a:rPr sz="2800" spc="-5" dirty="0">
                <a:solidFill>
                  <a:srgbClr val="003366"/>
                </a:solidFill>
                <a:latin typeface="Verdana" panose="020B0604030504040204"/>
                <a:cs typeface="Verdana" panose="020B0604030504040204"/>
              </a:rPr>
              <a:t>1.</a:t>
            </a:r>
            <a:r>
              <a:rPr sz="2800" spc="-5" dirty="0">
                <a:solidFill>
                  <a:srgbClr val="003366"/>
                </a:solidFill>
                <a:latin typeface="宋体" panose="02010600030101010101" pitchFamily="2" charset="-122"/>
                <a:cs typeface="宋体" panose="02010600030101010101" pitchFamily="2" charset="-122"/>
              </a:rPr>
              <a:t>税收收入</a:t>
            </a:r>
            <a:endParaRPr sz="2800">
              <a:latin typeface="宋体" panose="02010600030101010101" pitchFamily="2" charset="-122"/>
              <a:cs typeface="宋体" panose="02010600030101010101" pitchFamily="2" charset="-122"/>
            </a:endParaRPr>
          </a:p>
        </p:txBody>
      </p:sp>
      <p:sp>
        <p:nvSpPr>
          <p:cNvPr id="13" name="object 13"/>
          <p:cNvSpPr/>
          <p:nvPr/>
        </p:nvSpPr>
        <p:spPr>
          <a:xfrm>
            <a:off x="4485132" y="3582034"/>
            <a:ext cx="4799584" cy="430529"/>
          </a:xfrm>
          <a:prstGeom prst="rect">
            <a:avLst/>
          </a:prstGeom>
          <a:blipFill>
            <a:blip r:embed="rId7" cstate="print"/>
            <a:stretch>
              <a:fillRect/>
            </a:stretch>
          </a:blipFill>
        </p:spPr>
        <p:txBody>
          <a:bodyPr wrap="square" lIns="0" tIns="0" rIns="0" bIns="0" rtlCol="0"/>
          <a:lstStyle/>
          <a:p/>
        </p:txBody>
      </p:sp>
      <p:sp>
        <p:nvSpPr>
          <p:cNvPr id="14" name="object 14"/>
          <p:cNvSpPr txBox="1"/>
          <p:nvPr/>
        </p:nvSpPr>
        <p:spPr>
          <a:xfrm>
            <a:off x="4485132" y="3582034"/>
            <a:ext cx="4799965" cy="430530"/>
          </a:xfrm>
          <a:prstGeom prst="rect">
            <a:avLst/>
          </a:prstGeom>
          <a:ln w="9525">
            <a:solidFill>
              <a:srgbClr val="9FADBC"/>
            </a:solidFill>
          </a:ln>
        </p:spPr>
        <p:txBody>
          <a:bodyPr vert="horz" wrap="square" lIns="0" tIns="1905" rIns="0" bIns="0" rtlCol="0">
            <a:spAutoFit/>
          </a:bodyPr>
          <a:lstStyle/>
          <a:p>
            <a:pPr>
              <a:lnSpc>
                <a:spcPct val="100000"/>
              </a:lnSpc>
              <a:spcBef>
                <a:spcPts val="15"/>
              </a:spcBef>
            </a:pPr>
            <a:r>
              <a:rPr sz="2800" spc="-5" dirty="0">
                <a:solidFill>
                  <a:srgbClr val="003366"/>
                </a:solidFill>
                <a:latin typeface="Verdana" panose="020B0604030504040204"/>
                <a:cs typeface="Verdana" panose="020B0604030504040204"/>
              </a:rPr>
              <a:t>2.</a:t>
            </a:r>
            <a:r>
              <a:rPr sz="2800" spc="-5" dirty="0">
                <a:solidFill>
                  <a:srgbClr val="003366"/>
                </a:solidFill>
                <a:latin typeface="宋体" panose="02010600030101010101" pitchFamily="2" charset="-122"/>
                <a:cs typeface="宋体" panose="02010600030101010101" pitchFamily="2" charset="-122"/>
              </a:rPr>
              <a:t>非税收入</a:t>
            </a:r>
            <a:endParaRPr sz="2800">
              <a:latin typeface="宋体" panose="02010600030101010101" pitchFamily="2" charset="-122"/>
              <a:cs typeface="宋体" panose="02010600030101010101" pitchFamily="2" charset="-122"/>
            </a:endParaRPr>
          </a:p>
        </p:txBody>
      </p:sp>
      <p:sp>
        <p:nvSpPr>
          <p:cNvPr id="15" name="object 15"/>
          <p:cNvSpPr/>
          <p:nvPr/>
        </p:nvSpPr>
        <p:spPr>
          <a:xfrm>
            <a:off x="4485132" y="4323334"/>
            <a:ext cx="4799584" cy="430530"/>
          </a:xfrm>
          <a:prstGeom prst="rect">
            <a:avLst/>
          </a:prstGeom>
          <a:blipFill>
            <a:blip r:embed="rId8" cstate="print"/>
            <a:stretch>
              <a:fillRect/>
            </a:stretch>
          </a:blipFill>
        </p:spPr>
        <p:txBody>
          <a:bodyPr wrap="square" lIns="0" tIns="0" rIns="0" bIns="0" rtlCol="0"/>
          <a:lstStyle/>
          <a:p/>
        </p:txBody>
      </p:sp>
      <p:sp>
        <p:nvSpPr>
          <p:cNvPr id="16" name="object 16"/>
          <p:cNvSpPr txBox="1"/>
          <p:nvPr/>
        </p:nvSpPr>
        <p:spPr>
          <a:xfrm>
            <a:off x="4485132" y="4323334"/>
            <a:ext cx="4799965" cy="430530"/>
          </a:xfrm>
          <a:prstGeom prst="rect">
            <a:avLst/>
          </a:prstGeom>
          <a:ln w="9525">
            <a:solidFill>
              <a:srgbClr val="9FADBC"/>
            </a:solidFill>
          </a:ln>
        </p:spPr>
        <p:txBody>
          <a:bodyPr vert="horz" wrap="square" lIns="0" tIns="2540" rIns="0" bIns="0" rtlCol="0">
            <a:spAutoFit/>
          </a:bodyPr>
          <a:lstStyle/>
          <a:p>
            <a:pPr>
              <a:lnSpc>
                <a:spcPct val="100000"/>
              </a:lnSpc>
              <a:spcBef>
                <a:spcPts val="20"/>
              </a:spcBef>
            </a:pPr>
            <a:r>
              <a:rPr sz="2800" spc="-5" dirty="0">
                <a:solidFill>
                  <a:srgbClr val="003366"/>
                </a:solidFill>
                <a:latin typeface="Verdana" panose="020B0604030504040204"/>
                <a:cs typeface="Verdana" panose="020B0604030504040204"/>
              </a:rPr>
              <a:t>3.</a:t>
            </a:r>
            <a:r>
              <a:rPr sz="2800" spc="-5" dirty="0">
                <a:solidFill>
                  <a:srgbClr val="003366"/>
                </a:solidFill>
                <a:latin typeface="宋体" panose="02010600030101010101" pitchFamily="2" charset="-122"/>
                <a:cs typeface="宋体" panose="02010600030101010101" pitchFamily="2" charset="-122"/>
              </a:rPr>
              <a:t>地方政府债务收入</a:t>
            </a:r>
            <a:endParaRPr sz="2800">
              <a:latin typeface="宋体" panose="02010600030101010101" pitchFamily="2" charset="-122"/>
              <a:cs typeface="宋体" panose="02010600030101010101" pitchFamily="2" charset="-122"/>
            </a:endParaRPr>
          </a:p>
        </p:txBody>
      </p:sp>
      <p:sp>
        <p:nvSpPr>
          <p:cNvPr id="17" name="object 17"/>
          <p:cNvSpPr/>
          <p:nvPr/>
        </p:nvSpPr>
        <p:spPr>
          <a:xfrm>
            <a:off x="4485132" y="5064252"/>
            <a:ext cx="4799584" cy="430530"/>
          </a:xfrm>
          <a:prstGeom prst="rect">
            <a:avLst/>
          </a:prstGeom>
          <a:blipFill>
            <a:blip r:embed="rId9" cstate="print"/>
            <a:stretch>
              <a:fillRect/>
            </a:stretch>
          </a:blipFill>
        </p:spPr>
        <p:txBody>
          <a:bodyPr wrap="square" lIns="0" tIns="0" rIns="0" bIns="0" rtlCol="0"/>
          <a:lstStyle/>
          <a:p/>
        </p:txBody>
      </p:sp>
      <p:sp>
        <p:nvSpPr>
          <p:cNvPr id="18" name="object 18"/>
          <p:cNvSpPr txBox="1"/>
          <p:nvPr/>
        </p:nvSpPr>
        <p:spPr>
          <a:xfrm>
            <a:off x="4485132" y="5064252"/>
            <a:ext cx="4799965" cy="430530"/>
          </a:xfrm>
          <a:prstGeom prst="rect">
            <a:avLst/>
          </a:prstGeom>
          <a:ln w="9525">
            <a:solidFill>
              <a:srgbClr val="9FADBC"/>
            </a:solidFill>
          </a:ln>
        </p:spPr>
        <p:txBody>
          <a:bodyPr vert="horz" wrap="square" lIns="0" tIns="2540" rIns="0" bIns="0" rtlCol="0">
            <a:spAutoFit/>
          </a:bodyPr>
          <a:lstStyle/>
          <a:p>
            <a:pPr>
              <a:lnSpc>
                <a:spcPct val="100000"/>
              </a:lnSpc>
              <a:spcBef>
                <a:spcPts val="20"/>
              </a:spcBef>
            </a:pPr>
            <a:r>
              <a:rPr sz="2800" spc="-5" dirty="0">
                <a:solidFill>
                  <a:srgbClr val="003366"/>
                </a:solidFill>
                <a:latin typeface="Verdana" panose="020B0604030504040204"/>
                <a:cs typeface="Verdana" panose="020B0604030504040204"/>
              </a:rPr>
              <a:t>4.</a:t>
            </a:r>
            <a:r>
              <a:rPr sz="2800" spc="-5" dirty="0">
                <a:solidFill>
                  <a:srgbClr val="003366"/>
                </a:solidFill>
                <a:latin typeface="宋体" panose="02010600030101010101" pitchFamily="2" charset="-122"/>
                <a:cs typeface="宋体" panose="02010600030101010101" pitchFamily="2" charset="-122"/>
              </a:rPr>
              <a:t>单位资金收入</a:t>
            </a:r>
            <a:endParaRPr sz="2800">
              <a:latin typeface="宋体" panose="02010600030101010101" pitchFamily="2" charset="-122"/>
              <a:cs typeface="宋体" panose="02010600030101010101" pitchFamily="2" charset="-122"/>
            </a:endParaRPr>
          </a:p>
        </p:txBody>
      </p:sp>
      <p:sp>
        <p:nvSpPr>
          <p:cNvPr id="20" name="object 20"/>
          <p:cNvSpPr txBox="1"/>
          <p:nvPr/>
        </p:nvSpPr>
        <p:spPr>
          <a:xfrm>
            <a:off x="800100" y="5974887"/>
            <a:ext cx="10604500" cy="294640"/>
          </a:xfrm>
          <a:prstGeom prst="rect">
            <a:avLst/>
          </a:prstGeom>
        </p:spPr>
        <p:txBody>
          <a:bodyPr vert="horz" wrap="square" lIns="0" tIns="97155" rIns="0" bIns="0" rtlCol="0">
            <a:spAutoFit/>
          </a:bodyPr>
          <a:lstStyle/>
          <a:p>
            <a:pPr marL="12700">
              <a:lnSpc>
                <a:spcPct val="100000"/>
              </a:lnSpc>
              <a:spcBef>
                <a:spcPts val="765"/>
              </a:spcBef>
              <a:tabLst>
                <a:tab pos="9116060" algn="l"/>
                <a:tab pos="10578465" algn="l"/>
              </a:tabLst>
            </a:pPr>
            <a:r>
              <a:rPr sz="1200" strike="sngStrike" dirty="0">
                <a:solidFill>
                  <a:srgbClr val="003366"/>
                </a:solidFill>
                <a:latin typeface="Verdana" panose="020B0604030504040204"/>
                <a:cs typeface="Verdana" panose="020B0604030504040204"/>
              </a:rPr>
              <a:t> 	</a:t>
            </a:r>
            <a:fld id="{81D60167-4931-47E6-BA6A-407CBD079E47}" type="slidenum">
              <a:rPr sz="1200" strike="sngStrike" dirty="0">
                <a:solidFill>
                  <a:srgbClr val="003366"/>
                </a:solidFill>
                <a:latin typeface="Verdana" panose="020B0604030504040204"/>
                <a:cs typeface="Verdana" panose="020B0604030504040204"/>
              </a:rPr>
            </a:fld>
            <a:r>
              <a:rPr sz="1200" strike="sngStrike" dirty="0">
                <a:solidFill>
                  <a:srgbClr val="003366"/>
                </a:solidFill>
                <a:latin typeface="Verdana" panose="020B0604030504040204"/>
                <a:cs typeface="Verdana" panose="020B0604030504040204"/>
              </a:rPr>
              <a:t>	</a:t>
            </a:r>
            <a:endParaRPr sz="1200">
              <a:latin typeface="Verdana" panose="020B0604030504040204"/>
              <a:cs typeface="Verdana" panose="020B0604030504040204"/>
            </a:endParaRPr>
          </a:p>
        </p:txBody>
      </p:sp>
      <p:sp>
        <p:nvSpPr>
          <p:cNvPr id="19" name="object 19"/>
          <p:cNvSpPr txBox="1"/>
          <p:nvPr/>
        </p:nvSpPr>
        <p:spPr>
          <a:xfrm>
            <a:off x="2538476" y="3331590"/>
            <a:ext cx="839469" cy="1489710"/>
          </a:xfrm>
          <a:prstGeom prst="rect">
            <a:avLst/>
          </a:prstGeom>
        </p:spPr>
        <p:txBody>
          <a:bodyPr vert="horz" wrap="square" lIns="0" tIns="13335" rIns="0" bIns="0" rtlCol="0">
            <a:spAutoFit/>
          </a:bodyPr>
          <a:lstStyle/>
          <a:p>
            <a:pPr marL="12700" marR="5080" algn="just">
              <a:lnSpc>
                <a:spcPct val="100000"/>
              </a:lnSpc>
              <a:spcBef>
                <a:spcPts val="105"/>
              </a:spcBef>
            </a:pPr>
            <a:r>
              <a:rPr sz="3200" dirty="0">
                <a:solidFill>
                  <a:srgbClr val="2C5681"/>
                </a:solidFill>
                <a:latin typeface="微软雅黑" panose="020B0503020204020204" charset="-122"/>
                <a:cs typeface="微软雅黑" panose="020B0503020204020204" charset="-122"/>
              </a:rPr>
              <a:t>收入 </a:t>
            </a:r>
            <a:r>
              <a:rPr sz="3200" spc="-5" dirty="0">
                <a:solidFill>
                  <a:srgbClr val="2C5681"/>
                </a:solidFill>
                <a:latin typeface="微软雅黑" panose="020B0503020204020204" charset="-122"/>
                <a:cs typeface="微软雅黑" panose="020B0503020204020204" charset="-122"/>
              </a:rPr>
              <a:t>预算 </a:t>
            </a:r>
            <a:r>
              <a:rPr sz="3200" dirty="0">
                <a:solidFill>
                  <a:srgbClr val="2C5681"/>
                </a:solidFill>
                <a:latin typeface="微软雅黑" panose="020B0503020204020204" charset="-122"/>
                <a:cs typeface="微软雅黑" panose="020B0503020204020204" charset="-122"/>
              </a:rPr>
              <a:t>执行</a:t>
            </a:r>
            <a:endParaRPr sz="3200">
              <a:latin typeface="微软雅黑" panose="020B0503020204020204" charset="-122"/>
              <a:cs typeface="微软雅黑" panose="020B0503020204020204" charset="-122"/>
            </a:endParaRPr>
          </a:p>
        </p:txBody>
      </p:sp>
      <p:sp>
        <p:nvSpPr>
          <p:cNvPr id="21" name="文本框 2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2867914" y="3648836"/>
            <a:ext cx="1397000" cy="756920"/>
          </a:xfrm>
          <a:prstGeom prst="rect">
            <a:avLst/>
          </a:prstGeom>
        </p:spPr>
        <p:txBody>
          <a:bodyPr vert="horz" wrap="square" lIns="0" tIns="12700" rIns="0" bIns="0" rtlCol="0">
            <a:spAutoFit/>
          </a:bodyPr>
          <a:lstStyle/>
          <a:p>
            <a:pPr marL="12700" marR="5080">
              <a:lnSpc>
                <a:spcPct val="100000"/>
              </a:lnSpc>
              <a:spcBef>
                <a:spcPts val="100"/>
              </a:spcBef>
            </a:pPr>
            <a:r>
              <a:rPr sz="2400" spc="300" dirty="0">
                <a:solidFill>
                  <a:srgbClr val="2C5681"/>
                </a:solidFill>
                <a:latin typeface="微软雅黑" panose="020B0503020204020204" charset="-122"/>
                <a:cs typeface="微软雅黑" panose="020B0503020204020204" charset="-122"/>
              </a:rPr>
              <a:t>转移支付 </a:t>
            </a:r>
            <a:r>
              <a:rPr sz="2400" dirty="0">
                <a:solidFill>
                  <a:srgbClr val="2C5681"/>
                </a:solidFill>
                <a:latin typeface="微软雅黑" panose="020B0503020204020204" charset="-122"/>
                <a:cs typeface="微软雅黑" panose="020B0503020204020204" charset="-122"/>
              </a:rPr>
              <a:t>的分配</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3677412"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440679"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3583304"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三</a:t>
            </a:r>
            <a:r>
              <a:rPr sz="2800" b="0" dirty="0">
                <a:solidFill>
                  <a:srgbClr val="003366"/>
                </a:solidFill>
                <a:latin typeface="黑体" panose="02010609060101010101" charset="-122"/>
                <a:cs typeface="黑体" panose="02010609060101010101" charset="-122"/>
              </a:rPr>
              <a:t>、转移支付</a:t>
            </a:r>
            <a:r>
              <a:rPr sz="2800" b="0" spc="-5" dirty="0">
                <a:solidFill>
                  <a:srgbClr val="003366"/>
                </a:solidFill>
                <a:latin typeface="黑体" panose="02010609060101010101" charset="-122"/>
                <a:cs typeface="黑体" panose="02010609060101010101" charset="-122"/>
              </a:rPr>
              <a:t>预</a:t>
            </a:r>
            <a:r>
              <a:rPr sz="2800" b="0" dirty="0">
                <a:solidFill>
                  <a:srgbClr val="003366"/>
                </a:solidFill>
                <a:latin typeface="黑体" panose="02010609060101010101" charset="-122"/>
                <a:cs typeface="黑体" panose="02010609060101010101" charset="-122"/>
              </a:rPr>
              <a:t>算</a:t>
            </a:r>
            <a:r>
              <a:rPr sz="2800" b="0" spc="-5" dirty="0">
                <a:solidFill>
                  <a:srgbClr val="003366"/>
                </a:solidFill>
                <a:latin typeface="黑体" panose="02010609060101010101" charset="-122"/>
                <a:cs typeface="黑体" panose="02010609060101010101" charset="-122"/>
              </a:rPr>
              <a:t>执行</a:t>
            </a:r>
            <a:endParaRPr sz="2800">
              <a:latin typeface="黑体" panose="02010609060101010101" charset="-122"/>
              <a:cs typeface="黑体" panose="02010609060101010101" charset="-122"/>
            </a:endParaRPr>
          </a:p>
        </p:txBody>
      </p:sp>
      <p:sp>
        <p:nvSpPr>
          <p:cNvPr id="9" name="object 9"/>
          <p:cNvSpPr/>
          <p:nvPr/>
        </p:nvSpPr>
        <p:spPr>
          <a:xfrm>
            <a:off x="2428875" y="2733039"/>
            <a:ext cx="7400925" cy="2994660"/>
          </a:xfrm>
          <a:custGeom>
            <a:avLst/>
            <a:gdLst/>
            <a:ahLst/>
            <a:cxnLst/>
            <a:rect l="l" t="t" r="r" b="b"/>
            <a:pathLst>
              <a:path w="7400925" h="2994660">
                <a:moveTo>
                  <a:pt x="0" y="143256"/>
                </a:moveTo>
                <a:lnTo>
                  <a:pt x="7303" y="97974"/>
                </a:lnTo>
                <a:lnTo>
                  <a:pt x="27639" y="58649"/>
                </a:lnTo>
                <a:lnTo>
                  <a:pt x="58649" y="27639"/>
                </a:lnTo>
                <a:lnTo>
                  <a:pt x="97974" y="7303"/>
                </a:lnTo>
                <a:lnTo>
                  <a:pt x="143256" y="0"/>
                </a:lnTo>
                <a:lnTo>
                  <a:pt x="7257669" y="0"/>
                </a:lnTo>
                <a:lnTo>
                  <a:pt x="7302950" y="7303"/>
                </a:lnTo>
                <a:lnTo>
                  <a:pt x="7342275" y="27639"/>
                </a:lnTo>
                <a:lnTo>
                  <a:pt x="7373285" y="58649"/>
                </a:lnTo>
                <a:lnTo>
                  <a:pt x="7393621" y="97974"/>
                </a:lnTo>
                <a:lnTo>
                  <a:pt x="7400925" y="143256"/>
                </a:lnTo>
                <a:lnTo>
                  <a:pt x="7400925" y="2851404"/>
                </a:lnTo>
                <a:lnTo>
                  <a:pt x="7393621" y="2896680"/>
                </a:lnTo>
                <a:lnTo>
                  <a:pt x="7373285" y="2936004"/>
                </a:lnTo>
                <a:lnTo>
                  <a:pt x="7342275" y="2967017"/>
                </a:lnTo>
                <a:lnTo>
                  <a:pt x="7302950" y="2987355"/>
                </a:lnTo>
                <a:lnTo>
                  <a:pt x="7257669" y="2994660"/>
                </a:lnTo>
                <a:lnTo>
                  <a:pt x="143256" y="2994660"/>
                </a:lnTo>
                <a:lnTo>
                  <a:pt x="97974" y="2987355"/>
                </a:lnTo>
                <a:lnTo>
                  <a:pt x="58649" y="2967017"/>
                </a:lnTo>
                <a:lnTo>
                  <a:pt x="27639" y="2936004"/>
                </a:lnTo>
                <a:lnTo>
                  <a:pt x="7303" y="2896680"/>
                </a:lnTo>
                <a:lnTo>
                  <a:pt x="0" y="2851404"/>
                </a:lnTo>
                <a:lnTo>
                  <a:pt x="0" y="143256"/>
                </a:lnTo>
                <a:close/>
              </a:path>
            </a:pathLst>
          </a:custGeom>
          <a:ln w="28575">
            <a:solidFill>
              <a:srgbClr val="BEBEBE"/>
            </a:solidFill>
            <a:prstDash val="sysDash"/>
          </a:ln>
        </p:spPr>
        <p:txBody>
          <a:bodyPr wrap="square" lIns="0" tIns="0" rIns="0" bIns="0" rtlCol="0"/>
          <a:lstStyle/>
          <a:p/>
        </p:txBody>
      </p:sp>
      <p:sp>
        <p:nvSpPr>
          <p:cNvPr id="10" name="object 10"/>
          <p:cNvSpPr/>
          <p:nvPr/>
        </p:nvSpPr>
        <p:spPr>
          <a:xfrm>
            <a:off x="4363592" y="5489955"/>
            <a:ext cx="3795395" cy="408305"/>
          </a:xfrm>
          <a:custGeom>
            <a:avLst/>
            <a:gdLst/>
            <a:ahLst/>
            <a:cxnLst/>
            <a:rect l="l" t="t" r="r" b="b"/>
            <a:pathLst>
              <a:path w="3795395" h="408304">
                <a:moveTo>
                  <a:pt x="3590925" y="0"/>
                </a:moveTo>
                <a:lnTo>
                  <a:pt x="204216" y="0"/>
                </a:lnTo>
                <a:lnTo>
                  <a:pt x="0" y="204127"/>
                </a:lnTo>
                <a:lnTo>
                  <a:pt x="204216" y="408292"/>
                </a:lnTo>
                <a:lnTo>
                  <a:pt x="3590925" y="408292"/>
                </a:lnTo>
                <a:lnTo>
                  <a:pt x="3795141" y="204127"/>
                </a:lnTo>
                <a:lnTo>
                  <a:pt x="3590925" y="0"/>
                </a:lnTo>
                <a:close/>
              </a:path>
            </a:pathLst>
          </a:custGeom>
          <a:solidFill>
            <a:srgbClr val="FFFFFF"/>
          </a:solidFill>
        </p:spPr>
        <p:txBody>
          <a:bodyPr wrap="square" lIns="0" tIns="0" rIns="0" bIns="0" rtlCol="0"/>
          <a:lstStyle/>
          <a:p/>
        </p:txBody>
      </p:sp>
      <p:sp>
        <p:nvSpPr>
          <p:cNvPr id="11" name="object 11"/>
          <p:cNvSpPr txBox="1"/>
          <p:nvPr/>
        </p:nvSpPr>
        <p:spPr>
          <a:xfrm>
            <a:off x="4719065" y="5446572"/>
            <a:ext cx="3086100" cy="48260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2C5681"/>
                </a:solidFill>
                <a:latin typeface="宋体" panose="02010600030101010101" pitchFamily="2" charset="-122"/>
                <a:cs typeface="宋体" panose="02010600030101010101" pitchFamily="2" charset="-122"/>
              </a:rPr>
              <a:t>转移支付预算执行</a:t>
            </a:r>
            <a:endParaRPr sz="3000">
              <a:latin typeface="宋体" panose="02010600030101010101" pitchFamily="2" charset="-122"/>
              <a:cs typeface="宋体" panose="02010600030101010101" pitchFamily="2" charset="-122"/>
            </a:endParaRPr>
          </a:p>
        </p:txBody>
      </p:sp>
      <p:sp>
        <p:nvSpPr>
          <p:cNvPr id="12" name="object 12"/>
          <p:cNvSpPr/>
          <p:nvPr/>
        </p:nvSpPr>
        <p:spPr>
          <a:xfrm>
            <a:off x="2978880" y="2415091"/>
            <a:ext cx="878840" cy="993140"/>
          </a:xfrm>
          <a:custGeom>
            <a:avLst/>
            <a:gdLst/>
            <a:ahLst/>
            <a:cxnLst/>
            <a:rect l="l" t="t" r="r" b="b"/>
            <a:pathLst>
              <a:path w="878839" h="993139">
                <a:moveTo>
                  <a:pt x="461872" y="0"/>
                </a:moveTo>
                <a:lnTo>
                  <a:pt x="416904" y="0"/>
                </a:lnTo>
                <a:lnTo>
                  <a:pt x="372126" y="4284"/>
                </a:lnTo>
                <a:lnTo>
                  <a:pt x="327917" y="12852"/>
                </a:lnTo>
                <a:lnTo>
                  <a:pt x="284656" y="25704"/>
                </a:lnTo>
                <a:lnTo>
                  <a:pt x="242723" y="42841"/>
                </a:lnTo>
                <a:lnTo>
                  <a:pt x="202497" y="64262"/>
                </a:lnTo>
                <a:lnTo>
                  <a:pt x="164357" y="89966"/>
                </a:lnTo>
                <a:lnTo>
                  <a:pt x="128682" y="119955"/>
                </a:lnTo>
                <a:lnTo>
                  <a:pt x="94542" y="155836"/>
                </a:lnTo>
                <a:lnTo>
                  <a:pt x="65654" y="194337"/>
                </a:lnTo>
                <a:lnTo>
                  <a:pt x="42018" y="235020"/>
                </a:lnTo>
                <a:lnTo>
                  <a:pt x="23635" y="277449"/>
                </a:lnTo>
                <a:lnTo>
                  <a:pt x="10504" y="321188"/>
                </a:lnTo>
                <a:lnTo>
                  <a:pt x="2626" y="365800"/>
                </a:lnTo>
                <a:lnTo>
                  <a:pt x="0" y="410849"/>
                </a:lnTo>
                <a:lnTo>
                  <a:pt x="2626" y="455897"/>
                </a:lnTo>
                <a:lnTo>
                  <a:pt x="10504" y="500509"/>
                </a:lnTo>
                <a:lnTo>
                  <a:pt x="23635" y="544248"/>
                </a:lnTo>
                <a:lnTo>
                  <a:pt x="42018" y="586677"/>
                </a:lnTo>
                <a:lnTo>
                  <a:pt x="65654" y="627361"/>
                </a:lnTo>
                <a:lnTo>
                  <a:pt x="94542" y="665861"/>
                </a:lnTo>
                <a:lnTo>
                  <a:pt x="128682" y="701742"/>
                </a:lnTo>
                <a:lnTo>
                  <a:pt x="439324" y="992699"/>
                </a:lnTo>
                <a:lnTo>
                  <a:pt x="750093" y="701742"/>
                </a:lnTo>
                <a:lnTo>
                  <a:pt x="784234" y="665861"/>
                </a:lnTo>
                <a:lnTo>
                  <a:pt x="813122" y="627361"/>
                </a:lnTo>
                <a:lnTo>
                  <a:pt x="836757" y="586677"/>
                </a:lnTo>
                <a:lnTo>
                  <a:pt x="855140" y="544248"/>
                </a:lnTo>
                <a:lnTo>
                  <a:pt x="868271" y="500509"/>
                </a:lnTo>
                <a:lnTo>
                  <a:pt x="876150" y="455897"/>
                </a:lnTo>
                <a:lnTo>
                  <a:pt x="878776" y="410849"/>
                </a:lnTo>
                <a:lnTo>
                  <a:pt x="876150" y="365800"/>
                </a:lnTo>
                <a:lnTo>
                  <a:pt x="868271" y="321188"/>
                </a:lnTo>
                <a:lnTo>
                  <a:pt x="855140" y="277449"/>
                </a:lnTo>
                <a:lnTo>
                  <a:pt x="836757" y="235020"/>
                </a:lnTo>
                <a:lnTo>
                  <a:pt x="813122" y="194337"/>
                </a:lnTo>
                <a:lnTo>
                  <a:pt x="784234" y="155836"/>
                </a:lnTo>
                <a:lnTo>
                  <a:pt x="750093" y="119955"/>
                </a:lnTo>
                <a:lnTo>
                  <a:pt x="714419" y="89966"/>
                </a:lnTo>
                <a:lnTo>
                  <a:pt x="676279" y="64262"/>
                </a:lnTo>
                <a:lnTo>
                  <a:pt x="636052" y="42841"/>
                </a:lnTo>
                <a:lnTo>
                  <a:pt x="594119" y="25704"/>
                </a:lnTo>
                <a:lnTo>
                  <a:pt x="550858" y="12852"/>
                </a:lnTo>
                <a:lnTo>
                  <a:pt x="506649" y="4284"/>
                </a:lnTo>
                <a:lnTo>
                  <a:pt x="461872" y="0"/>
                </a:lnTo>
                <a:close/>
              </a:path>
            </a:pathLst>
          </a:custGeom>
          <a:solidFill>
            <a:srgbClr val="FFFFFF"/>
          </a:solidFill>
        </p:spPr>
        <p:txBody>
          <a:bodyPr wrap="square" lIns="0" tIns="0" rIns="0" bIns="0" rtlCol="0"/>
          <a:lstStyle/>
          <a:p/>
        </p:txBody>
      </p:sp>
      <p:sp>
        <p:nvSpPr>
          <p:cNvPr id="13" name="object 13"/>
          <p:cNvSpPr/>
          <p:nvPr/>
        </p:nvSpPr>
        <p:spPr>
          <a:xfrm>
            <a:off x="2978880" y="2415091"/>
            <a:ext cx="878840" cy="993140"/>
          </a:xfrm>
          <a:custGeom>
            <a:avLst/>
            <a:gdLst/>
            <a:ahLst/>
            <a:cxnLst/>
            <a:rect l="l" t="t" r="r" b="b"/>
            <a:pathLst>
              <a:path w="878839" h="993139">
                <a:moveTo>
                  <a:pt x="750093" y="119955"/>
                </a:moveTo>
                <a:lnTo>
                  <a:pt x="784234" y="155836"/>
                </a:lnTo>
                <a:lnTo>
                  <a:pt x="813122" y="194337"/>
                </a:lnTo>
                <a:lnTo>
                  <a:pt x="836757" y="235020"/>
                </a:lnTo>
                <a:lnTo>
                  <a:pt x="855140" y="277449"/>
                </a:lnTo>
                <a:lnTo>
                  <a:pt x="868271" y="321188"/>
                </a:lnTo>
                <a:lnTo>
                  <a:pt x="876150" y="365800"/>
                </a:lnTo>
                <a:lnTo>
                  <a:pt x="878776" y="410849"/>
                </a:lnTo>
                <a:lnTo>
                  <a:pt x="876150" y="455897"/>
                </a:lnTo>
                <a:lnTo>
                  <a:pt x="868271" y="500509"/>
                </a:lnTo>
                <a:lnTo>
                  <a:pt x="855140" y="544248"/>
                </a:lnTo>
                <a:lnTo>
                  <a:pt x="836757" y="586677"/>
                </a:lnTo>
                <a:lnTo>
                  <a:pt x="813122" y="627361"/>
                </a:lnTo>
                <a:lnTo>
                  <a:pt x="784234" y="665861"/>
                </a:lnTo>
                <a:lnTo>
                  <a:pt x="750093" y="701742"/>
                </a:lnTo>
                <a:lnTo>
                  <a:pt x="711273" y="738127"/>
                </a:lnTo>
                <a:lnTo>
                  <a:pt x="672443" y="774511"/>
                </a:lnTo>
                <a:lnTo>
                  <a:pt x="633603" y="810892"/>
                </a:lnTo>
                <a:lnTo>
                  <a:pt x="594756" y="847268"/>
                </a:lnTo>
                <a:lnTo>
                  <a:pt x="555904" y="883639"/>
                </a:lnTo>
                <a:lnTo>
                  <a:pt x="517046" y="920002"/>
                </a:lnTo>
                <a:lnTo>
                  <a:pt x="478186" y="956356"/>
                </a:lnTo>
                <a:lnTo>
                  <a:pt x="439324" y="992699"/>
                </a:lnTo>
                <a:lnTo>
                  <a:pt x="400510" y="956356"/>
                </a:lnTo>
                <a:lnTo>
                  <a:pt x="361694" y="920002"/>
                </a:lnTo>
                <a:lnTo>
                  <a:pt x="322874" y="883639"/>
                </a:lnTo>
                <a:lnTo>
                  <a:pt x="284051" y="847268"/>
                </a:lnTo>
                <a:lnTo>
                  <a:pt x="245221" y="810892"/>
                </a:lnTo>
                <a:lnTo>
                  <a:pt x="206384" y="774511"/>
                </a:lnTo>
                <a:lnTo>
                  <a:pt x="167539" y="738127"/>
                </a:lnTo>
                <a:lnTo>
                  <a:pt x="128682" y="701742"/>
                </a:lnTo>
                <a:lnTo>
                  <a:pt x="94542" y="665861"/>
                </a:lnTo>
                <a:lnTo>
                  <a:pt x="65654" y="627361"/>
                </a:lnTo>
                <a:lnTo>
                  <a:pt x="42018" y="586677"/>
                </a:lnTo>
                <a:lnTo>
                  <a:pt x="23635" y="544248"/>
                </a:lnTo>
                <a:lnTo>
                  <a:pt x="10504" y="500509"/>
                </a:lnTo>
                <a:lnTo>
                  <a:pt x="2626" y="455897"/>
                </a:lnTo>
                <a:lnTo>
                  <a:pt x="0" y="410849"/>
                </a:lnTo>
                <a:lnTo>
                  <a:pt x="2626" y="365800"/>
                </a:lnTo>
                <a:lnTo>
                  <a:pt x="10504" y="321188"/>
                </a:lnTo>
                <a:lnTo>
                  <a:pt x="23635" y="277449"/>
                </a:lnTo>
                <a:lnTo>
                  <a:pt x="42018" y="235020"/>
                </a:lnTo>
                <a:lnTo>
                  <a:pt x="65654" y="194337"/>
                </a:lnTo>
                <a:lnTo>
                  <a:pt x="94542" y="155836"/>
                </a:lnTo>
                <a:lnTo>
                  <a:pt x="128682" y="119955"/>
                </a:lnTo>
                <a:lnTo>
                  <a:pt x="164357" y="89966"/>
                </a:lnTo>
                <a:lnTo>
                  <a:pt x="202497" y="64262"/>
                </a:lnTo>
                <a:lnTo>
                  <a:pt x="242723" y="42841"/>
                </a:lnTo>
                <a:lnTo>
                  <a:pt x="284656" y="25704"/>
                </a:lnTo>
                <a:lnTo>
                  <a:pt x="327917" y="12852"/>
                </a:lnTo>
                <a:lnTo>
                  <a:pt x="372126" y="4284"/>
                </a:lnTo>
                <a:lnTo>
                  <a:pt x="416904" y="0"/>
                </a:lnTo>
                <a:lnTo>
                  <a:pt x="461872" y="0"/>
                </a:lnTo>
                <a:lnTo>
                  <a:pt x="506649" y="4284"/>
                </a:lnTo>
                <a:lnTo>
                  <a:pt x="550858" y="12852"/>
                </a:lnTo>
                <a:lnTo>
                  <a:pt x="594119" y="25704"/>
                </a:lnTo>
                <a:lnTo>
                  <a:pt x="636052" y="42841"/>
                </a:lnTo>
                <a:lnTo>
                  <a:pt x="676279" y="64262"/>
                </a:lnTo>
                <a:lnTo>
                  <a:pt x="714419" y="89966"/>
                </a:lnTo>
                <a:lnTo>
                  <a:pt x="750093" y="119955"/>
                </a:lnTo>
              </a:path>
            </a:pathLst>
          </a:custGeom>
          <a:ln w="15875">
            <a:solidFill>
              <a:srgbClr val="336699"/>
            </a:solidFill>
          </a:ln>
        </p:spPr>
        <p:txBody>
          <a:bodyPr wrap="square" lIns="0" tIns="0" rIns="0" bIns="0" rtlCol="0"/>
          <a:lstStyle/>
          <a:p/>
        </p:txBody>
      </p:sp>
      <p:sp>
        <p:nvSpPr>
          <p:cNvPr id="14" name="object 14"/>
          <p:cNvSpPr/>
          <p:nvPr/>
        </p:nvSpPr>
        <p:spPr>
          <a:xfrm>
            <a:off x="3058795" y="2505582"/>
            <a:ext cx="719455" cy="672465"/>
          </a:xfrm>
          <a:custGeom>
            <a:avLst/>
            <a:gdLst/>
            <a:ahLst/>
            <a:cxnLst/>
            <a:rect l="l" t="t" r="r" b="b"/>
            <a:pathLst>
              <a:path w="719454" h="672464">
                <a:moveTo>
                  <a:pt x="359409" y="0"/>
                </a:moveTo>
                <a:lnTo>
                  <a:pt x="310639" y="3068"/>
                </a:lnTo>
                <a:lnTo>
                  <a:pt x="263863" y="12007"/>
                </a:lnTo>
                <a:lnTo>
                  <a:pt x="219509" y="26416"/>
                </a:lnTo>
                <a:lnTo>
                  <a:pt x="178006" y="45894"/>
                </a:lnTo>
                <a:lnTo>
                  <a:pt x="139783" y="70041"/>
                </a:lnTo>
                <a:lnTo>
                  <a:pt x="105267" y="98456"/>
                </a:lnTo>
                <a:lnTo>
                  <a:pt x="74886" y="130740"/>
                </a:lnTo>
                <a:lnTo>
                  <a:pt x="49069" y="166492"/>
                </a:lnTo>
                <a:lnTo>
                  <a:pt x="28243" y="205311"/>
                </a:lnTo>
                <a:lnTo>
                  <a:pt x="12838" y="246797"/>
                </a:lnTo>
                <a:lnTo>
                  <a:pt x="3280" y="290550"/>
                </a:lnTo>
                <a:lnTo>
                  <a:pt x="0" y="336168"/>
                </a:lnTo>
                <a:lnTo>
                  <a:pt x="3280" y="381790"/>
                </a:lnTo>
                <a:lnTo>
                  <a:pt x="12838" y="425549"/>
                </a:lnTo>
                <a:lnTo>
                  <a:pt x="28243" y="467046"/>
                </a:lnTo>
                <a:lnTo>
                  <a:pt x="49069" y="505878"/>
                </a:lnTo>
                <a:lnTo>
                  <a:pt x="74886" y="541645"/>
                </a:lnTo>
                <a:lnTo>
                  <a:pt x="105267" y="573944"/>
                </a:lnTo>
                <a:lnTo>
                  <a:pt x="139783" y="602376"/>
                </a:lnTo>
                <a:lnTo>
                  <a:pt x="178006" y="626538"/>
                </a:lnTo>
                <a:lnTo>
                  <a:pt x="219509" y="646029"/>
                </a:lnTo>
                <a:lnTo>
                  <a:pt x="263863" y="660448"/>
                </a:lnTo>
                <a:lnTo>
                  <a:pt x="310639" y="669393"/>
                </a:lnTo>
                <a:lnTo>
                  <a:pt x="359409" y="672464"/>
                </a:lnTo>
                <a:lnTo>
                  <a:pt x="408183" y="669393"/>
                </a:lnTo>
                <a:lnTo>
                  <a:pt x="454966" y="660448"/>
                </a:lnTo>
                <a:lnTo>
                  <a:pt x="499330" y="646029"/>
                </a:lnTo>
                <a:lnTo>
                  <a:pt x="540845" y="626538"/>
                </a:lnTo>
                <a:lnTo>
                  <a:pt x="579084" y="602376"/>
                </a:lnTo>
                <a:lnTo>
                  <a:pt x="613616" y="573944"/>
                </a:lnTo>
                <a:lnTo>
                  <a:pt x="644012" y="541645"/>
                </a:lnTo>
                <a:lnTo>
                  <a:pt x="669845" y="505878"/>
                </a:lnTo>
                <a:lnTo>
                  <a:pt x="690683" y="467046"/>
                </a:lnTo>
                <a:lnTo>
                  <a:pt x="706099" y="425549"/>
                </a:lnTo>
                <a:lnTo>
                  <a:pt x="715663" y="381790"/>
                </a:lnTo>
                <a:lnTo>
                  <a:pt x="718946" y="336168"/>
                </a:lnTo>
                <a:lnTo>
                  <a:pt x="715663" y="290550"/>
                </a:lnTo>
                <a:lnTo>
                  <a:pt x="706099" y="246797"/>
                </a:lnTo>
                <a:lnTo>
                  <a:pt x="690683" y="205311"/>
                </a:lnTo>
                <a:lnTo>
                  <a:pt x="669845" y="166492"/>
                </a:lnTo>
                <a:lnTo>
                  <a:pt x="644012" y="130740"/>
                </a:lnTo>
                <a:lnTo>
                  <a:pt x="613616" y="98456"/>
                </a:lnTo>
                <a:lnTo>
                  <a:pt x="579084" y="70041"/>
                </a:lnTo>
                <a:lnTo>
                  <a:pt x="540845" y="45894"/>
                </a:lnTo>
                <a:lnTo>
                  <a:pt x="499330" y="26416"/>
                </a:lnTo>
                <a:lnTo>
                  <a:pt x="454966" y="12007"/>
                </a:lnTo>
                <a:lnTo>
                  <a:pt x="408183" y="3068"/>
                </a:lnTo>
                <a:lnTo>
                  <a:pt x="359409" y="0"/>
                </a:lnTo>
                <a:close/>
              </a:path>
            </a:pathLst>
          </a:custGeom>
          <a:solidFill>
            <a:srgbClr val="0479CD"/>
          </a:solidFill>
        </p:spPr>
        <p:txBody>
          <a:bodyPr wrap="square" lIns="0" tIns="0" rIns="0" bIns="0" rtlCol="0"/>
          <a:lstStyle/>
          <a:p/>
        </p:txBody>
      </p:sp>
      <p:sp>
        <p:nvSpPr>
          <p:cNvPr id="15" name="object 15"/>
          <p:cNvSpPr/>
          <p:nvPr/>
        </p:nvSpPr>
        <p:spPr>
          <a:xfrm>
            <a:off x="5689980" y="2415091"/>
            <a:ext cx="878840" cy="993140"/>
          </a:xfrm>
          <a:custGeom>
            <a:avLst/>
            <a:gdLst/>
            <a:ahLst/>
            <a:cxnLst/>
            <a:rect l="l" t="t" r="r" b="b"/>
            <a:pathLst>
              <a:path w="878840" h="993139">
                <a:moveTo>
                  <a:pt x="461897" y="0"/>
                </a:moveTo>
                <a:lnTo>
                  <a:pt x="416942" y="0"/>
                </a:lnTo>
                <a:lnTo>
                  <a:pt x="372177" y="4284"/>
                </a:lnTo>
                <a:lnTo>
                  <a:pt x="327979" y="12852"/>
                </a:lnTo>
                <a:lnTo>
                  <a:pt x="284729" y="25704"/>
                </a:lnTo>
                <a:lnTo>
                  <a:pt x="242805" y="42841"/>
                </a:lnTo>
                <a:lnTo>
                  <a:pt x="202586" y="64262"/>
                </a:lnTo>
                <a:lnTo>
                  <a:pt x="164450" y="89966"/>
                </a:lnTo>
                <a:lnTo>
                  <a:pt x="128777" y="119955"/>
                </a:lnTo>
                <a:lnTo>
                  <a:pt x="94612" y="155836"/>
                </a:lnTo>
                <a:lnTo>
                  <a:pt x="65703" y="194337"/>
                </a:lnTo>
                <a:lnTo>
                  <a:pt x="42049" y="235020"/>
                </a:lnTo>
                <a:lnTo>
                  <a:pt x="23653" y="277449"/>
                </a:lnTo>
                <a:lnTo>
                  <a:pt x="10512" y="321188"/>
                </a:lnTo>
                <a:lnTo>
                  <a:pt x="2628" y="365800"/>
                </a:lnTo>
                <a:lnTo>
                  <a:pt x="0" y="410849"/>
                </a:lnTo>
                <a:lnTo>
                  <a:pt x="2628" y="455897"/>
                </a:lnTo>
                <a:lnTo>
                  <a:pt x="10512" y="500509"/>
                </a:lnTo>
                <a:lnTo>
                  <a:pt x="23653" y="544248"/>
                </a:lnTo>
                <a:lnTo>
                  <a:pt x="42049" y="586677"/>
                </a:lnTo>
                <a:lnTo>
                  <a:pt x="65703" y="627361"/>
                </a:lnTo>
                <a:lnTo>
                  <a:pt x="94612" y="665861"/>
                </a:lnTo>
                <a:lnTo>
                  <a:pt x="128777" y="701742"/>
                </a:lnTo>
                <a:lnTo>
                  <a:pt x="439419" y="992699"/>
                </a:lnTo>
                <a:lnTo>
                  <a:pt x="750061" y="701742"/>
                </a:lnTo>
                <a:lnTo>
                  <a:pt x="784202" y="665861"/>
                </a:lnTo>
                <a:lnTo>
                  <a:pt x="813090" y="627361"/>
                </a:lnTo>
                <a:lnTo>
                  <a:pt x="836725" y="586677"/>
                </a:lnTo>
                <a:lnTo>
                  <a:pt x="855109" y="544248"/>
                </a:lnTo>
                <a:lnTo>
                  <a:pt x="868240" y="500509"/>
                </a:lnTo>
                <a:lnTo>
                  <a:pt x="876118" y="455897"/>
                </a:lnTo>
                <a:lnTo>
                  <a:pt x="878744" y="410849"/>
                </a:lnTo>
                <a:lnTo>
                  <a:pt x="876118" y="365800"/>
                </a:lnTo>
                <a:lnTo>
                  <a:pt x="868240" y="321188"/>
                </a:lnTo>
                <a:lnTo>
                  <a:pt x="855109" y="277449"/>
                </a:lnTo>
                <a:lnTo>
                  <a:pt x="836725" y="235020"/>
                </a:lnTo>
                <a:lnTo>
                  <a:pt x="813090" y="194337"/>
                </a:lnTo>
                <a:lnTo>
                  <a:pt x="784202" y="155836"/>
                </a:lnTo>
                <a:lnTo>
                  <a:pt x="750061" y="119955"/>
                </a:lnTo>
                <a:lnTo>
                  <a:pt x="714389" y="89966"/>
                </a:lnTo>
                <a:lnTo>
                  <a:pt x="676253" y="64262"/>
                </a:lnTo>
                <a:lnTo>
                  <a:pt x="636034" y="42841"/>
                </a:lnTo>
                <a:lnTo>
                  <a:pt x="594110" y="25704"/>
                </a:lnTo>
                <a:lnTo>
                  <a:pt x="550860" y="12852"/>
                </a:lnTo>
                <a:lnTo>
                  <a:pt x="506662" y="4284"/>
                </a:lnTo>
                <a:lnTo>
                  <a:pt x="461897" y="0"/>
                </a:lnTo>
                <a:close/>
              </a:path>
            </a:pathLst>
          </a:custGeom>
          <a:solidFill>
            <a:srgbClr val="FFFFFF"/>
          </a:solidFill>
        </p:spPr>
        <p:txBody>
          <a:bodyPr wrap="square" lIns="0" tIns="0" rIns="0" bIns="0" rtlCol="0"/>
          <a:lstStyle/>
          <a:p/>
        </p:txBody>
      </p:sp>
      <p:sp>
        <p:nvSpPr>
          <p:cNvPr id="16" name="object 16"/>
          <p:cNvSpPr/>
          <p:nvPr/>
        </p:nvSpPr>
        <p:spPr>
          <a:xfrm>
            <a:off x="5689980" y="2415091"/>
            <a:ext cx="878840" cy="993140"/>
          </a:xfrm>
          <a:custGeom>
            <a:avLst/>
            <a:gdLst/>
            <a:ahLst/>
            <a:cxnLst/>
            <a:rect l="l" t="t" r="r" b="b"/>
            <a:pathLst>
              <a:path w="878840" h="993139">
                <a:moveTo>
                  <a:pt x="750061" y="119955"/>
                </a:moveTo>
                <a:lnTo>
                  <a:pt x="784202" y="155836"/>
                </a:lnTo>
                <a:lnTo>
                  <a:pt x="813090" y="194337"/>
                </a:lnTo>
                <a:lnTo>
                  <a:pt x="836725" y="235020"/>
                </a:lnTo>
                <a:lnTo>
                  <a:pt x="855109" y="277449"/>
                </a:lnTo>
                <a:lnTo>
                  <a:pt x="868240" y="321188"/>
                </a:lnTo>
                <a:lnTo>
                  <a:pt x="876118" y="365800"/>
                </a:lnTo>
                <a:lnTo>
                  <a:pt x="878744" y="410849"/>
                </a:lnTo>
                <a:lnTo>
                  <a:pt x="876118" y="455897"/>
                </a:lnTo>
                <a:lnTo>
                  <a:pt x="868240" y="500509"/>
                </a:lnTo>
                <a:lnTo>
                  <a:pt x="855109" y="544248"/>
                </a:lnTo>
                <a:lnTo>
                  <a:pt x="836725" y="586677"/>
                </a:lnTo>
                <a:lnTo>
                  <a:pt x="813090" y="627361"/>
                </a:lnTo>
                <a:lnTo>
                  <a:pt x="784202" y="665861"/>
                </a:lnTo>
                <a:lnTo>
                  <a:pt x="750061" y="701742"/>
                </a:lnTo>
                <a:lnTo>
                  <a:pt x="711242" y="738127"/>
                </a:lnTo>
                <a:lnTo>
                  <a:pt x="672413" y="774511"/>
                </a:lnTo>
                <a:lnTo>
                  <a:pt x="633578" y="810892"/>
                </a:lnTo>
                <a:lnTo>
                  <a:pt x="594740" y="847268"/>
                </a:lnTo>
                <a:lnTo>
                  <a:pt x="555903" y="883639"/>
                </a:lnTo>
                <a:lnTo>
                  <a:pt x="517068" y="920002"/>
                </a:lnTo>
                <a:lnTo>
                  <a:pt x="478239" y="956356"/>
                </a:lnTo>
                <a:lnTo>
                  <a:pt x="439419" y="992699"/>
                </a:lnTo>
                <a:lnTo>
                  <a:pt x="400563" y="956356"/>
                </a:lnTo>
                <a:lnTo>
                  <a:pt x="361717" y="920002"/>
                </a:lnTo>
                <a:lnTo>
                  <a:pt x="322880" y="883639"/>
                </a:lnTo>
                <a:lnTo>
                  <a:pt x="284051" y="847268"/>
                </a:lnTo>
                <a:lnTo>
                  <a:pt x="245227" y="810892"/>
                </a:lnTo>
                <a:lnTo>
                  <a:pt x="206408" y="774511"/>
                </a:lnTo>
                <a:lnTo>
                  <a:pt x="167592" y="738127"/>
                </a:lnTo>
                <a:lnTo>
                  <a:pt x="128777" y="701742"/>
                </a:lnTo>
                <a:lnTo>
                  <a:pt x="94612" y="665861"/>
                </a:lnTo>
                <a:lnTo>
                  <a:pt x="65703" y="627361"/>
                </a:lnTo>
                <a:lnTo>
                  <a:pt x="42049" y="586677"/>
                </a:lnTo>
                <a:lnTo>
                  <a:pt x="23653" y="544248"/>
                </a:lnTo>
                <a:lnTo>
                  <a:pt x="10512" y="500509"/>
                </a:lnTo>
                <a:lnTo>
                  <a:pt x="2628" y="455897"/>
                </a:lnTo>
                <a:lnTo>
                  <a:pt x="0" y="410849"/>
                </a:lnTo>
                <a:lnTo>
                  <a:pt x="2628" y="365800"/>
                </a:lnTo>
                <a:lnTo>
                  <a:pt x="10512" y="321188"/>
                </a:lnTo>
                <a:lnTo>
                  <a:pt x="23653" y="277449"/>
                </a:lnTo>
                <a:lnTo>
                  <a:pt x="42049" y="235020"/>
                </a:lnTo>
                <a:lnTo>
                  <a:pt x="65703" y="194337"/>
                </a:lnTo>
                <a:lnTo>
                  <a:pt x="94612" y="155836"/>
                </a:lnTo>
                <a:lnTo>
                  <a:pt x="128777" y="119955"/>
                </a:lnTo>
                <a:lnTo>
                  <a:pt x="164450" y="89966"/>
                </a:lnTo>
                <a:lnTo>
                  <a:pt x="202586" y="64262"/>
                </a:lnTo>
                <a:lnTo>
                  <a:pt x="242805" y="42841"/>
                </a:lnTo>
                <a:lnTo>
                  <a:pt x="284729" y="25704"/>
                </a:lnTo>
                <a:lnTo>
                  <a:pt x="327979" y="12852"/>
                </a:lnTo>
                <a:lnTo>
                  <a:pt x="372177" y="4284"/>
                </a:lnTo>
                <a:lnTo>
                  <a:pt x="416942" y="0"/>
                </a:lnTo>
                <a:lnTo>
                  <a:pt x="461897" y="0"/>
                </a:lnTo>
                <a:lnTo>
                  <a:pt x="506662" y="4284"/>
                </a:lnTo>
                <a:lnTo>
                  <a:pt x="550860" y="12852"/>
                </a:lnTo>
                <a:lnTo>
                  <a:pt x="594110" y="25704"/>
                </a:lnTo>
                <a:lnTo>
                  <a:pt x="636034" y="42841"/>
                </a:lnTo>
                <a:lnTo>
                  <a:pt x="676253" y="64262"/>
                </a:lnTo>
                <a:lnTo>
                  <a:pt x="714389" y="89966"/>
                </a:lnTo>
                <a:lnTo>
                  <a:pt x="750061" y="119955"/>
                </a:lnTo>
              </a:path>
            </a:pathLst>
          </a:custGeom>
          <a:ln w="15875">
            <a:solidFill>
              <a:srgbClr val="A2B1C1"/>
            </a:solidFill>
          </a:ln>
        </p:spPr>
        <p:txBody>
          <a:bodyPr wrap="square" lIns="0" tIns="0" rIns="0" bIns="0" rtlCol="0"/>
          <a:lstStyle/>
          <a:p/>
        </p:txBody>
      </p:sp>
      <p:sp>
        <p:nvSpPr>
          <p:cNvPr id="17" name="object 17"/>
          <p:cNvSpPr/>
          <p:nvPr/>
        </p:nvSpPr>
        <p:spPr>
          <a:xfrm>
            <a:off x="5769864" y="2505582"/>
            <a:ext cx="719455" cy="672465"/>
          </a:xfrm>
          <a:custGeom>
            <a:avLst/>
            <a:gdLst/>
            <a:ahLst/>
            <a:cxnLst/>
            <a:rect l="l" t="t" r="r" b="b"/>
            <a:pathLst>
              <a:path w="719454" h="672464">
                <a:moveTo>
                  <a:pt x="359537" y="0"/>
                </a:moveTo>
                <a:lnTo>
                  <a:pt x="310737" y="3068"/>
                </a:lnTo>
                <a:lnTo>
                  <a:pt x="263936" y="12007"/>
                </a:lnTo>
                <a:lnTo>
                  <a:pt x="219563" y="26416"/>
                </a:lnTo>
                <a:lnTo>
                  <a:pt x="178044" y="45894"/>
                </a:lnTo>
                <a:lnTo>
                  <a:pt x="139808" y="70041"/>
                </a:lnTo>
                <a:lnTo>
                  <a:pt x="105283" y="98456"/>
                </a:lnTo>
                <a:lnTo>
                  <a:pt x="74895" y="130740"/>
                </a:lnTo>
                <a:lnTo>
                  <a:pt x="49073" y="166492"/>
                </a:lnTo>
                <a:lnTo>
                  <a:pt x="28245" y="205311"/>
                </a:lnTo>
                <a:lnTo>
                  <a:pt x="12838" y="246797"/>
                </a:lnTo>
                <a:lnTo>
                  <a:pt x="3280" y="290550"/>
                </a:lnTo>
                <a:lnTo>
                  <a:pt x="0" y="336168"/>
                </a:lnTo>
                <a:lnTo>
                  <a:pt x="3280" y="381790"/>
                </a:lnTo>
                <a:lnTo>
                  <a:pt x="12838" y="425549"/>
                </a:lnTo>
                <a:lnTo>
                  <a:pt x="28245" y="467046"/>
                </a:lnTo>
                <a:lnTo>
                  <a:pt x="49073" y="505878"/>
                </a:lnTo>
                <a:lnTo>
                  <a:pt x="74895" y="541645"/>
                </a:lnTo>
                <a:lnTo>
                  <a:pt x="105282" y="573944"/>
                </a:lnTo>
                <a:lnTo>
                  <a:pt x="139808" y="602376"/>
                </a:lnTo>
                <a:lnTo>
                  <a:pt x="178044" y="626538"/>
                </a:lnTo>
                <a:lnTo>
                  <a:pt x="219563" y="646029"/>
                </a:lnTo>
                <a:lnTo>
                  <a:pt x="263936" y="660448"/>
                </a:lnTo>
                <a:lnTo>
                  <a:pt x="310737" y="669393"/>
                </a:lnTo>
                <a:lnTo>
                  <a:pt x="359537" y="672464"/>
                </a:lnTo>
                <a:lnTo>
                  <a:pt x="408307" y="669393"/>
                </a:lnTo>
                <a:lnTo>
                  <a:pt x="455083" y="660448"/>
                </a:lnTo>
                <a:lnTo>
                  <a:pt x="499437" y="646029"/>
                </a:lnTo>
                <a:lnTo>
                  <a:pt x="540940" y="626538"/>
                </a:lnTo>
                <a:lnTo>
                  <a:pt x="579163" y="602376"/>
                </a:lnTo>
                <a:lnTo>
                  <a:pt x="613679" y="573944"/>
                </a:lnTo>
                <a:lnTo>
                  <a:pt x="644060" y="541645"/>
                </a:lnTo>
                <a:lnTo>
                  <a:pt x="669877" y="505878"/>
                </a:lnTo>
                <a:lnTo>
                  <a:pt x="690703" y="467046"/>
                </a:lnTo>
                <a:lnTo>
                  <a:pt x="706108" y="425549"/>
                </a:lnTo>
                <a:lnTo>
                  <a:pt x="715666" y="381790"/>
                </a:lnTo>
                <a:lnTo>
                  <a:pt x="718947" y="336168"/>
                </a:lnTo>
                <a:lnTo>
                  <a:pt x="715666" y="290550"/>
                </a:lnTo>
                <a:lnTo>
                  <a:pt x="706108" y="246797"/>
                </a:lnTo>
                <a:lnTo>
                  <a:pt x="690703" y="205311"/>
                </a:lnTo>
                <a:lnTo>
                  <a:pt x="669877" y="166492"/>
                </a:lnTo>
                <a:lnTo>
                  <a:pt x="644060" y="130740"/>
                </a:lnTo>
                <a:lnTo>
                  <a:pt x="613679" y="98456"/>
                </a:lnTo>
                <a:lnTo>
                  <a:pt x="579163" y="70041"/>
                </a:lnTo>
                <a:lnTo>
                  <a:pt x="540940" y="45894"/>
                </a:lnTo>
                <a:lnTo>
                  <a:pt x="499437" y="26416"/>
                </a:lnTo>
                <a:lnTo>
                  <a:pt x="455083" y="12007"/>
                </a:lnTo>
                <a:lnTo>
                  <a:pt x="408307" y="3068"/>
                </a:lnTo>
                <a:lnTo>
                  <a:pt x="359537" y="0"/>
                </a:lnTo>
                <a:close/>
              </a:path>
            </a:pathLst>
          </a:custGeom>
          <a:solidFill>
            <a:srgbClr val="0479CD"/>
          </a:solidFill>
        </p:spPr>
        <p:txBody>
          <a:bodyPr wrap="square" lIns="0" tIns="0" rIns="0" bIns="0" rtlCol="0"/>
          <a:lstStyle/>
          <a:p/>
        </p:txBody>
      </p:sp>
      <p:sp>
        <p:nvSpPr>
          <p:cNvPr id="18" name="object 18"/>
          <p:cNvSpPr/>
          <p:nvPr/>
        </p:nvSpPr>
        <p:spPr>
          <a:xfrm>
            <a:off x="5904610" y="2647950"/>
            <a:ext cx="450850" cy="387985"/>
          </a:xfrm>
          <a:custGeom>
            <a:avLst/>
            <a:gdLst/>
            <a:ahLst/>
            <a:cxnLst/>
            <a:rect l="l" t="t" r="r" b="b"/>
            <a:pathLst>
              <a:path w="450850" h="387985">
                <a:moveTo>
                  <a:pt x="200405" y="0"/>
                </a:moveTo>
                <a:lnTo>
                  <a:pt x="183514" y="0"/>
                </a:lnTo>
                <a:lnTo>
                  <a:pt x="155798" y="5234"/>
                </a:lnTo>
                <a:lnTo>
                  <a:pt x="133175" y="19446"/>
                </a:lnTo>
                <a:lnTo>
                  <a:pt x="117881" y="40558"/>
                </a:lnTo>
                <a:lnTo>
                  <a:pt x="112267" y="66421"/>
                </a:lnTo>
                <a:lnTo>
                  <a:pt x="112267" y="140335"/>
                </a:lnTo>
                <a:lnTo>
                  <a:pt x="113411" y="148697"/>
                </a:lnTo>
                <a:lnTo>
                  <a:pt x="116649" y="156273"/>
                </a:lnTo>
                <a:lnTo>
                  <a:pt x="121697" y="162802"/>
                </a:lnTo>
                <a:lnTo>
                  <a:pt x="128269" y="168021"/>
                </a:lnTo>
                <a:lnTo>
                  <a:pt x="128269" y="240411"/>
                </a:lnTo>
                <a:lnTo>
                  <a:pt x="127508" y="241553"/>
                </a:lnTo>
                <a:lnTo>
                  <a:pt x="126364" y="242062"/>
                </a:lnTo>
                <a:lnTo>
                  <a:pt x="111123" y="249400"/>
                </a:lnTo>
                <a:lnTo>
                  <a:pt x="50587" y="283745"/>
                </a:lnTo>
                <a:lnTo>
                  <a:pt x="13842" y="309372"/>
                </a:lnTo>
                <a:lnTo>
                  <a:pt x="0" y="337185"/>
                </a:lnTo>
                <a:lnTo>
                  <a:pt x="0" y="387730"/>
                </a:lnTo>
                <a:lnTo>
                  <a:pt x="166877" y="387730"/>
                </a:lnTo>
                <a:lnTo>
                  <a:pt x="183261" y="317119"/>
                </a:lnTo>
                <a:lnTo>
                  <a:pt x="169771" y="291744"/>
                </a:lnTo>
                <a:lnTo>
                  <a:pt x="172878" y="278145"/>
                </a:lnTo>
                <a:lnTo>
                  <a:pt x="183368" y="272667"/>
                </a:lnTo>
                <a:lnTo>
                  <a:pt x="192024" y="271652"/>
                </a:lnTo>
                <a:lnTo>
                  <a:pt x="313262" y="271652"/>
                </a:lnTo>
                <a:lnTo>
                  <a:pt x="301759" y="264854"/>
                </a:lnTo>
                <a:lnTo>
                  <a:pt x="281939" y="254126"/>
                </a:lnTo>
                <a:lnTo>
                  <a:pt x="266787" y="246542"/>
                </a:lnTo>
                <a:lnTo>
                  <a:pt x="257683" y="242315"/>
                </a:lnTo>
                <a:lnTo>
                  <a:pt x="256412" y="241553"/>
                </a:lnTo>
                <a:lnTo>
                  <a:pt x="255777" y="240411"/>
                </a:lnTo>
                <a:lnTo>
                  <a:pt x="255777" y="168021"/>
                </a:lnTo>
                <a:lnTo>
                  <a:pt x="262276" y="162784"/>
                </a:lnTo>
                <a:lnTo>
                  <a:pt x="267287" y="156225"/>
                </a:lnTo>
                <a:lnTo>
                  <a:pt x="270511" y="148643"/>
                </a:lnTo>
                <a:lnTo>
                  <a:pt x="271652" y="140335"/>
                </a:lnTo>
                <a:lnTo>
                  <a:pt x="271652" y="66421"/>
                </a:lnTo>
                <a:lnTo>
                  <a:pt x="266057" y="40612"/>
                </a:lnTo>
                <a:lnTo>
                  <a:pt x="250793" y="19494"/>
                </a:lnTo>
                <a:lnTo>
                  <a:pt x="228147" y="5234"/>
                </a:lnTo>
                <a:lnTo>
                  <a:pt x="200405" y="0"/>
                </a:lnTo>
                <a:close/>
              </a:path>
              <a:path w="450850" h="387985">
                <a:moveTo>
                  <a:pt x="313262" y="271652"/>
                </a:moveTo>
                <a:lnTo>
                  <a:pt x="192024" y="271652"/>
                </a:lnTo>
                <a:lnTo>
                  <a:pt x="200751" y="272667"/>
                </a:lnTo>
                <a:lnTo>
                  <a:pt x="211264" y="278145"/>
                </a:lnTo>
                <a:lnTo>
                  <a:pt x="214348" y="291744"/>
                </a:lnTo>
                <a:lnTo>
                  <a:pt x="200787" y="317119"/>
                </a:lnTo>
                <a:lnTo>
                  <a:pt x="217297" y="387730"/>
                </a:lnTo>
                <a:lnTo>
                  <a:pt x="269875" y="387730"/>
                </a:lnTo>
                <a:lnTo>
                  <a:pt x="269366" y="385952"/>
                </a:lnTo>
                <a:lnTo>
                  <a:pt x="269113" y="384301"/>
                </a:lnTo>
                <a:lnTo>
                  <a:pt x="269195" y="317119"/>
                </a:lnTo>
                <a:lnTo>
                  <a:pt x="289560" y="298450"/>
                </a:lnTo>
                <a:lnTo>
                  <a:pt x="321944" y="298450"/>
                </a:lnTo>
                <a:lnTo>
                  <a:pt x="321944" y="284607"/>
                </a:lnTo>
                <a:lnTo>
                  <a:pt x="322961" y="281304"/>
                </a:lnTo>
                <a:lnTo>
                  <a:pt x="324865" y="278511"/>
                </a:lnTo>
                <a:lnTo>
                  <a:pt x="313262" y="271652"/>
                </a:lnTo>
                <a:close/>
              </a:path>
              <a:path w="450850" h="387985">
                <a:moveTo>
                  <a:pt x="318769" y="312165"/>
                </a:moveTo>
                <a:lnTo>
                  <a:pt x="286512" y="312165"/>
                </a:lnTo>
                <a:lnTo>
                  <a:pt x="283972" y="314451"/>
                </a:lnTo>
                <a:lnTo>
                  <a:pt x="283972" y="385317"/>
                </a:lnTo>
                <a:lnTo>
                  <a:pt x="286512" y="387603"/>
                </a:lnTo>
                <a:lnTo>
                  <a:pt x="318769" y="387603"/>
                </a:lnTo>
                <a:lnTo>
                  <a:pt x="321310" y="385317"/>
                </a:lnTo>
                <a:lnTo>
                  <a:pt x="321310" y="314451"/>
                </a:lnTo>
                <a:lnTo>
                  <a:pt x="318769" y="312165"/>
                </a:lnTo>
                <a:close/>
              </a:path>
              <a:path w="450850" h="387985">
                <a:moveTo>
                  <a:pt x="321944" y="298450"/>
                </a:moveTo>
                <a:lnTo>
                  <a:pt x="317880" y="298450"/>
                </a:lnTo>
                <a:lnTo>
                  <a:pt x="319913" y="298830"/>
                </a:lnTo>
                <a:lnTo>
                  <a:pt x="321944" y="299338"/>
                </a:lnTo>
                <a:lnTo>
                  <a:pt x="321944" y="298450"/>
                </a:lnTo>
                <a:close/>
              </a:path>
              <a:path w="450850" h="387985">
                <a:moveTo>
                  <a:pt x="409828" y="191770"/>
                </a:moveTo>
                <a:lnTo>
                  <a:pt x="407035" y="191770"/>
                </a:lnTo>
                <a:lnTo>
                  <a:pt x="405638" y="192404"/>
                </a:lnTo>
                <a:lnTo>
                  <a:pt x="404875" y="193675"/>
                </a:lnTo>
                <a:lnTo>
                  <a:pt x="366267" y="251587"/>
                </a:lnTo>
                <a:lnTo>
                  <a:pt x="368300" y="255015"/>
                </a:lnTo>
                <a:lnTo>
                  <a:pt x="389763" y="255015"/>
                </a:lnTo>
                <a:lnTo>
                  <a:pt x="389763" y="385445"/>
                </a:lnTo>
                <a:lnTo>
                  <a:pt x="392175" y="387730"/>
                </a:lnTo>
                <a:lnTo>
                  <a:pt x="424434" y="387730"/>
                </a:lnTo>
                <a:lnTo>
                  <a:pt x="426974" y="385572"/>
                </a:lnTo>
                <a:lnTo>
                  <a:pt x="427100" y="254888"/>
                </a:lnTo>
                <a:lnTo>
                  <a:pt x="448643" y="254888"/>
                </a:lnTo>
                <a:lnTo>
                  <a:pt x="450723" y="251587"/>
                </a:lnTo>
                <a:lnTo>
                  <a:pt x="448817" y="248920"/>
                </a:lnTo>
                <a:lnTo>
                  <a:pt x="411988" y="193675"/>
                </a:lnTo>
                <a:lnTo>
                  <a:pt x="411225" y="192404"/>
                </a:lnTo>
                <a:lnTo>
                  <a:pt x="409828" y="191770"/>
                </a:lnTo>
                <a:close/>
              </a:path>
              <a:path w="450850" h="387985">
                <a:moveTo>
                  <a:pt x="371728" y="282955"/>
                </a:moveTo>
                <a:lnTo>
                  <a:pt x="339343" y="282955"/>
                </a:lnTo>
                <a:lnTo>
                  <a:pt x="336803" y="285241"/>
                </a:lnTo>
                <a:lnTo>
                  <a:pt x="336803" y="385190"/>
                </a:lnTo>
                <a:lnTo>
                  <a:pt x="339343" y="387476"/>
                </a:lnTo>
                <a:lnTo>
                  <a:pt x="371728" y="387476"/>
                </a:lnTo>
                <a:lnTo>
                  <a:pt x="374268" y="385190"/>
                </a:lnTo>
                <a:lnTo>
                  <a:pt x="374268" y="285241"/>
                </a:lnTo>
                <a:lnTo>
                  <a:pt x="371728" y="282955"/>
                </a:lnTo>
                <a:close/>
              </a:path>
              <a:path w="450850" h="387985">
                <a:moveTo>
                  <a:pt x="448643" y="254888"/>
                </a:moveTo>
                <a:lnTo>
                  <a:pt x="445262" y="254888"/>
                </a:lnTo>
                <a:lnTo>
                  <a:pt x="448563" y="255015"/>
                </a:lnTo>
                <a:close/>
              </a:path>
            </a:pathLst>
          </a:custGeom>
          <a:solidFill>
            <a:srgbClr val="FFFFFF"/>
          </a:solidFill>
        </p:spPr>
        <p:txBody>
          <a:bodyPr wrap="square" lIns="0" tIns="0" rIns="0" bIns="0" rtlCol="0"/>
          <a:lstStyle/>
          <a:p/>
        </p:txBody>
      </p:sp>
      <p:sp>
        <p:nvSpPr>
          <p:cNvPr id="19" name="object 19"/>
          <p:cNvSpPr/>
          <p:nvPr/>
        </p:nvSpPr>
        <p:spPr>
          <a:xfrm>
            <a:off x="8401050" y="2415091"/>
            <a:ext cx="878840" cy="993140"/>
          </a:xfrm>
          <a:custGeom>
            <a:avLst/>
            <a:gdLst/>
            <a:ahLst/>
            <a:cxnLst/>
            <a:rect l="l" t="t" r="r" b="b"/>
            <a:pathLst>
              <a:path w="878840" h="993139">
                <a:moveTo>
                  <a:pt x="461897" y="0"/>
                </a:moveTo>
                <a:lnTo>
                  <a:pt x="416942" y="0"/>
                </a:lnTo>
                <a:lnTo>
                  <a:pt x="372177" y="4284"/>
                </a:lnTo>
                <a:lnTo>
                  <a:pt x="327979" y="12852"/>
                </a:lnTo>
                <a:lnTo>
                  <a:pt x="284729" y="25704"/>
                </a:lnTo>
                <a:lnTo>
                  <a:pt x="242805" y="42841"/>
                </a:lnTo>
                <a:lnTo>
                  <a:pt x="202586" y="64262"/>
                </a:lnTo>
                <a:lnTo>
                  <a:pt x="164450" y="89966"/>
                </a:lnTo>
                <a:lnTo>
                  <a:pt x="128777" y="119955"/>
                </a:lnTo>
                <a:lnTo>
                  <a:pt x="94612" y="155836"/>
                </a:lnTo>
                <a:lnTo>
                  <a:pt x="65703" y="194337"/>
                </a:lnTo>
                <a:lnTo>
                  <a:pt x="42049" y="235020"/>
                </a:lnTo>
                <a:lnTo>
                  <a:pt x="23653" y="277449"/>
                </a:lnTo>
                <a:lnTo>
                  <a:pt x="10512" y="321188"/>
                </a:lnTo>
                <a:lnTo>
                  <a:pt x="2628" y="365800"/>
                </a:lnTo>
                <a:lnTo>
                  <a:pt x="0" y="410849"/>
                </a:lnTo>
                <a:lnTo>
                  <a:pt x="2628" y="455897"/>
                </a:lnTo>
                <a:lnTo>
                  <a:pt x="10512" y="500509"/>
                </a:lnTo>
                <a:lnTo>
                  <a:pt x="23653" y="544248"/>
                </a:lnTo>
                <a:lnTo>
                  <a:pt x="42049" y="586677"/>
                </a:lnTo>
                <a:lnTo>
                  <a:pt x="65703" y="627361"/>
                </a:lnTo>
                <a:lnTo>
                  <a:pt x="94612" y="665861"/>
                </a:lnTo>
                <a:lnTo>
                  <a:pt x="128777" y="701742"/>
                </a:lnTo>
                <a:lnTo>
                  <a:pt x="439420" y="992699"/>
                </a:lnTo>
                <a:lnTo>
                  <a:pt x="750061" y="701742"/>
                </a:lnTo>
                <a:lnTo>
                  <a:pt x="784202" y="665861"/>
                </a:lnTo>
                <a:lnTo>
                  <a:pt x="813090" y="627361"/>
                </a:lnTo>
                <a:lnTo>
                  <a:pt x="836725" y="586677"/>
                </a:lnTo>
                <a:lnTo>
                  <a:pt x="855109" y="544248"/>
                </a:lnTo>
                <a:lnTo>
                  <a:pt x="868240" y="500509"/>
                </a:lnTo>
                <a:lnTo>
                  <a:pt x="876118" y="455897"/>
                </a:lnTo>
                <a:lnTo>
                  <a:pt x="878744" y="410849"/>
                </a:lnTo>
                <a:lnTo>
                  <a:pt x="876118" y="365800"/>
                </a:lnTo>
                <a:lnTo>
                  <a:pt x="868240" y="321188"/>
                </a:lnTo>
                <a:lnTo>
                  <a:pt x="855109" y="277449"/>
                </a:lnTo>
                <a:lnTo>
                  <a:pt x="836725" y="235020"/>
                </a:lnTo>
                <a:lnTo>
                  <a:pt x="813090" y="194337"/>
                </a:lnTo>
                <a:lnTo>
                  <a:pt x="784202" y="155836"/>
                </a:lnTo>
                <a:lnTo>
                  <a:pt x="750061" y="119955"/>
                </a:lnTo>
                <a:lnTo>
                  <a:pt x="714389" y="89966"/>
                </a:lnTo>
                <a:lnTo>
                  <a:pt x="676253" y="64262"/>
                </a:lnTo>
                <a:lnTo>
                  <a:pt x="636034" y="42841"/>
                </a:lnTo>
                <a:lnTo>
                  <a:pt x="594110" y="25704"/>
                </a:lnTo>
                <a:lnTo>
                  <a:pt x="550860" y="12852"/>
                </a:lnTo>
                <a:lnTo>
                  <a:pt x="506662" y="4284"/>
                </a:lnTo>
                <a:lnTo>
                  <a:pt x="461897" y="0"/>
                </a:lnTo>
                <a:close/>
              </a:path>
            </a:pathLst>
          </a:custGeom>
          <a:solidFill>
            <a:srgbClr val="FFFFFF"/>
          </a:solidFill>
        </p:spPr>
        <p:txBody>
          <a:bodyPr wrap="square" lIns="0" tIns="0" rIns="0" bIns="0" rtlCol="0"/>
          <a:lstStyle/>
          <a:p/>
        </p:txBody>
      </p:sp>
      <p:sp>
        <p:nvSpPr>
          <p:cNvPr id="20" name="object 20"/>
          <p:cNvSpPr/>
          <p:nvPr/>
        </p:nvSpPr>
        <p:spPr>
          <a:xfrm>
            <a:off x="8401050" y="2415091"/>
            <a:ext cx="878840" cy="993140"/>
          </a:xfrm>
          <a:custGeom>
            <a:avLst/>
            <a:gdLst/>
            <a:ahLst/>
            <a:cxnLst/>
            <a:rect l="l" t="t" r="r" b="b"/>
            <a:pathLst>
              <a:path w="878840" h="993139">
                <a:moveTo>
                  <a:pt x="750061" y="119955"/>
                </a:moveTo>
                <a:lnTo>
                  <a:pt x="784202" y="155836"/>
                </a:lnTo>
                <a:lnTo>
                  <a:pt x="813090" y="194337"/>
                </a:lnTo>
                <a:lnTo>
                  <a:pt x="836725" y="235020"/>
                </a:lnTo>
                <a:lnTo>
                  <a:pt x="855109" y="277449"/>
                </a:lnTo>
                <a:lnTo>
                  <a:pt x="868240" y="321188"/>
                </a:lnTo>
                <a:lnTo>
                  <a:pt x="876118" y="365800"/>
                </a:lnTo>
                <a:lnTo>
                  <a:pt x="878744" y="410849"/>
                </a:lnTo>
                <a:lnTo>
                  <a:pt x="876118" y="455897"/>
                </a:lnTo>
                <a:lnTo>
                  <a:pt x="868240" y="500509"/>
                </a:lnTo>
                <a:lnTo>
                  <a:pt x="855109" y="544248"/>
                </a:lnTo>
                <a:lnTo>
                  <a:pt x="836725" y="586677"/>
                </a:lnTo>
                <a:lnTo>
                  <a:pt x="813090" y="627361"/>
                </a:lnTo>
                <a:lnTo>
                  <a:pt x="784202" y="665861"/>
                </a:lnTo>
                <a:lnTo>
                  <a:pt x="750061" y="701742"/>
                </a:lnTo>
                <a:lnTo>
                  <a:pt x="711242" y="738127"/>
                </a:lnTo>
                <a:lnTo>
                  <a:pt x="672413" y="774511"/>
                </a:lnTo>
                <a:lnTo>
                  <a:pt x="633578" y="810892"/>
                </a:lnTo>
                <a:lnTo>
                  <a:pt x="594740" y="847268"/>
                </a:lnTo>
                <a:lnTo>
                  <a:pt x="555903" y="883639"/>
                </a:lnTo>
                <a:lnTo>
                  <a:pt x="517068" y="920002"/>
                </a:lnTo>
                <a:lnTo>
                  <a:pt x="478239" y="956356"/>
                </a:lnTo>
                <a:lnTo>
                  <a:pt x="439420" y="992699"/>
                </a:lnTo>
                <a:lnTo>
                  <a:pt x="400600" y="956356"/>
                </a:lnTo>
                <a:lnTo>
                  <a:pt x="361771" y="920002"/>
                </a:lnTo>
                <a:lnTo>
                  <a:pt x="322936" y="883639"/>
                </a:lnTo>
                <a:lnTo>
                  <a:pt x="284099" y="847268"/>
                </a:lnTo>
                <a:lnTo>
                  <a:pt x="245261" y="810892"/>
                </a:lnTo>
                <a:lnTo>
                  <a:pt x="206426" y="774511"/>
                </a:lnTo>
                <a:lnTo>
                  <a:pt x="167597" y="738127"/>
                </a:lnTo>
                <a:lnTo>
                  <a:pt x="128777" y="701742"/>
                </a:lnTo>
                <a:lnTo>
                  <a:pt x="94612" y="665861"/>
                </a:lnTo>
                <a:lnTo>
                  <a:pt x="65703" y="627361"/>
                </a:lnTo>
                <a:lnTo>
                  <a:pt x="42049" y="586677"/>
                </a:lnTo>
                <a:lnTo>
                  <a:pt x="23653" y="544248"/>
                </a:lnTo>
                <a:lnTo>
                  <a:pt x="10512" y="500509"/>
                </a:lnTo>
                <a:lnTo>
                  <a:pt x="2628" y="455897"/>
                </a:lnTo>
                <a:lnTo>
                  <a:pt x="0" y="410849"/>
                </a:lnTo>
                <a:lnTo>
                  <a:pt x="2628" y="365800"/>
                </a:lnTo>
                <a:lnTo>
                  <a:pt x="10512" y="321188"/>
                </a:lnTo>
                <a:lnTo>
                  <a:pt x="23653" y="277449"/>
                </a:lnTo>
                <a:lnTo>
                  <a:pt x="42049" y="235020"/>
                </a:lnTo>
                <a:lnTo>
                  <a:pt x="65703" y="194337"/>
                </a:lnTo>
                <a:lnTo>
                  <a:pt x="94612" y="155836"/>
                </a:lnTo>
                <a:lnTo>
                  <a:pt x="128777" y="119955"/>
                </a:lnTo>
                <a:lnTo>
                  <a:pt x="164450" y="89966"/>
                </a:lnTo>
                <a:lnTo>
                  <a:pt x="202586" y="64262"/>
                </a:lnTo>
                <a:lnTo>
                  <a:pt x="242805" y="42841"/>
                </a:lnTo>
                <a:lnTo>
                  <a:pt x="284729" y="25704"/>
                </a:lnTo>
                <a:lnTo>
                  <a:pt x="327979" y="12852"/>
                </a:lnTo>
                <a:lnTo>
                  <a:pt x="372177" y="4284"/>
                </a:lnTo>
                <a:lnTo>
                  <a:pt x="416942" y="0"/>
                </a:lnTo>
                <a:lnTo>
                  <a:pt x="461897" y="0"/>
                </a:lnTo>
                <a:lnTo>
                  <a:pt x="506662" y="4284"/>
                </a:lnTo>
                <a:lnTo>
                  <a:pt x="550860" y="12852"/>
                </a:lnTo>
                <a:lnTo>
                  <a:pt x="594110" y="25704"/>
                </a:lnTo>
                <a:lnTo>
                  <a:pt x="636034" y="42841"/>
                </a:lnTo>
                <a:lnTo>
                  <a:pt x="676253" y="64262"/>
                </a:lnTo>
                <a:lnTo>
                  <a:pt x="714389" y="89966"/>
                </a:lnTo>
                <a:lnTo>
                  <a:pt x="750061" y="119955"/>
                </a:lnTo>
              </a:path>
            </a:pathLst>
          </a:custGeom>
          <a:ln w="15875">
            <a:solidFill>
              <a:srgbClr val="336699"/>
            </a:solidFill>
          </a:ln>
        </p:spPr>
        <p:txBody>
          <a:bodyPr wrap="square" lIns="0" tIns="0" rIns="0" bIns="0" rtlCol="0"/>
          <a:lstStyle/>
          <a:p/>
        </p:txBody>
      </p:sp>
      <p:sp>
        <p:nvSpPr>
          <p:cNvPr id="21" name="object 21"/>
          <p:cNvSpPr/>
          <p:nvPr/>
        </p:nvSpPr>
        <p:spPr>
          <a:xfrm>
            <a:off x="8480932" y="2486532"/>
            <a:ext cx="719455" cy="672465"/>
          </a:xfrm>
          <a:custGeom>
            <a:avLst/>
            <a:gdLst/>
            <a:ahLst/>
            <a:cxnLst/>
            <a:rect l="l" t="t" r="r" b="b"/>
            <a:pathLst>
              <a:path w="719454" h="672464">
                <a:moveTo>
                  <a:pt x="359537" y="0"/>
                </a:moveTo>
                <a:lnTo>
                  <a:pt x="310763" y="3068"/>
                </a:lnTo>
                <a:lnTo>
                  <a:pt x="263980" y="12007"/>
                </a:lnTo>
                <a:lnTo>
                  <a:pt x="219616" y="26416"/>
                </a:lnTo>
                <a:lnTo>
                  <a:pt x="178101" y="45894"/>
                </a:lnTo>
                <a:lnTo>
                  <a:pt x="139862" y="70041"/>
                </a:lnTo>
                <a:lnTo>
                  <a:pt x="105330" y="98456"/>
                </a:lnTo>
                <a:lnTo>
                  <a:pt x="74934" y="130740"/>
                </a:lnTo>
                <a:lnTo>
                  <a:pt x="49101" y="166492"/>
                </a:lnTo>
                <a:lnTo>
                  <a:pt x="28263" y="205311"/>
                </a:lnTo>
                <a:lnTo>
                  <a:pt x="12847" y="246797"/>
                </a:lnTo>
                <a:lnTo>
                  <a:pt x="3283" y="290550"/>
                </a:lnTo>
                <a:lnTo>
                  <a:pt x="0" y="336168"/>
                </a:lnTo>
                <a:lnTo>
                  <a:pt x="3283" y="381790"/>
                </a:lnTo>
                <a:lnTo>
                  <a:pt x="12847" y="425549"/>
                </a:lnTo>
                <a:lnTo>
                  <a:pt x="28263" y="467046"/>
                </a:lnTo>
                <a:lnTo>
                  <a:pt x="49101" y="505878"/>
                </a:lnTo>
                <a:lnTo>
                  <a:pt x="74934" y="541645"/>
                </a:lnTo>
                <a:lnTo>
                  <a:pt x="105330" y="573944"/>
                </a:lnTo>
                <a:lnTo>
                  <a:pt x="139862" y="602376"/>
                </a:lnTo>
                <a:lnTo>
                  <a:pt x="178101" y="626538"/>
                </a:lnTo>
                <a:lnTo>
                  <a:pt x="219616" y="646029"/>
                </a:lnTo>
                <a:lnTo>
                  <a:pt x="263980" y="660448"/>
                </a:lnTo>
                <a:lnTo>
                  <a:pt x="310763" y="669393"/>
                </a:lnTo>
                <a:lnTo>
                  <a:pt x="359537" y="672464"/>
                </a:lnTo>
                <a:lnTo>
                  <a:pt x="408307" y="669393"/>
                </a:lnTo>
                <a:lnTo>
                  <a:pt x="455083" y="660448"/>
                </a:lnTo>
                <a:lnTo>
                  <a:pt x="499437" y="646029"/>
                </a:lnTo>
                <a:lnTo>
                  <a:pt x="540940" y="626538"/>
                </a:lnTo>
                <a:lnTo>
                  <a:pt x="579163" y="602376"/>
                </a:lnTo>
                <a:lnTo>
                  <a:pt x="613679" y="573944"/>
                </a:lnTo>
                <a:lnTo>
                  <a:pt x="644060" y="541645"/>
                </a:lnTo>
                <a:lnTo>
                  <a:pt x="669877" y="505878"/>
                </a:lnTo>
                <a:lnTo>
                  <a:pt x="690703" y="467046"/>
                </a:lnTo>
                <a:lnTo>
                  <a:pt x="706108" y="425549"/>
                </a:lnTo>
                <a:lnTo>
                  <a:pt x="715666" y="381790"/>
                </a:lnTo>
                <a:lnTo>
                  <a:pt x="718947" y="336168"/>
                </a:lnTo>
                <a:lnTo>
                  <a:pt x="715666" y="290550"/>
                </a:lnTo>
                <a:lnTo>
                  <a:pt x="706108" y="246797"/>
                </a:lnTo>
                <a:lnTo>
                  <a:pt x="690703" y="205311"/>
                </a:lnTo>
                <a:lnTo>
                  <a:pt x="669877" y="166492"/>
                </a:lnTo>
                <a:lnTo>
                  <a:pt x="644060" y="130740"/>
                </a:lnTo>
                <a:lnTo>
                  <a:pt x="613679" y="98456"/>
                </a:lnTo>
                <a:lnTo>
                  <a:pt x="579163" y="70041"/>
                </a:lnTo>
                <a:lnTo>
                  <a:pt x="540940" y="45894"/>
                </a:lnTo>
                <a:lnTo>
                  <a:pt x="499437" y="26416"/>
                </a:lnTo>
                <a:lnTo>
                  <a:pt x="455083" y="12007"/>
                </a:lnTo>
                <a:lnTo>
                  <a:pt x="408307" y="3068"/>
                </a:lnTo>
                <a:lnTo>
                  <a:pt x="359537" y="0"/>
                </a:lnTo>
                <a:close/>
              </a:path>
            </a:pathLst>
          </a:custGeom>
          <a:solidFill>
            <a:srgbClr val="0479CD"/>
          </a:solidFill>
        </p:spPr>
        <p:txBody>
          <a:bodyPr wrap="square" lIns="0" tIns="0" rIns="0" bIns="0" rtlCol="0"/>
          <a:lstStyle/>
          <a:p/>
        </p:txBody>
      </p:sp>
      <p:sp>
        <p:nvSpPr>
          <p:cNvPr id="22" name="object 22"/>
          <p:cNvSpPr/>
          <p:nvPr/>
        </p:nvSpPr>
        <p:spPr>
          <a:xfrm>
            <a:off x="3130804" y="2513901"/>
            <a:ext cx="607695" cy="610235"/>
          </a:xfrm>
          <a:custGeom>
            <a:avLst/>
            <a:gdLst/>
            <a:ahLst/>
            <a:cxnLst/>
            <a:rect l="l" t="t" r="r" b="b"/>
            <a:pathLst>
              <a:path w="607695" h="610235">
                <a:moveTo>
                  <a:pt x="132842" y="205930"/>
                </a:moveTo>
                <a:lnTo>
                  <a:pt x="76839" y="271175"/>
                </a:lnTo>
                <a:lnTo>
                  <a:pt x="48228" y="316357"/>
                </a:lnTo>
                <a:lnTo>
                  <a:pt x="23659" y="363316"/>
                </a:lnTo>
                <a:lnTo>
                  <a:pt x="6471" y="407107"/>
                </a:lnTo>
                <a:lnTo>
                  <a:pt x="0" y="442785"/>
                </a:lnTo>
                <a:lnTo>
                  <a:pt x="5649" y="486179"/>
                </a:lnTo>
                <a:lnTo>
                  <a:pt x="21747" y="523299"/>
                </a:lnTo>
                <a:lnTo>
                  <a:pt x="47016" y="553999"/>
                </a:lnTo>
                <a:lnTo>
                  <a:pt x="80178" y="578132"/>
                </a:lnTo>
                <a:lnTo>
                  <a:pt x="119955" y="595552"/>
                </a:lnTo>
                <a:lnTo>
                  <a:pt x="165071" y="606111"/>
                </a:lnTo>
                <a:lnTo>
                  <a:pt x="214248" y="609663"/>
                </a:lnTo>
                <a:lnTo>
                  <a:pt x="263033" y="606111"/>
                </a:lnTo>
                <a:lnTo>
                  <a:pt x="308012" y="595552"/>
                </a:lnTo>
                <a:lnTo>
                  <a:pt x="347836" y="578132"/>
                </a:lnTo>
                <a:lnTo>
                  <a:pt x="381158" y="553999"/>
                </a:lnTo>
                <a:lnTo>
                  <a:pt x="406629" y="523299"/>
                </a:lnTo>
                <a:lnTo>
                  <a:pt x="408187" y="519747"/>
                </a:lnTo>
                <a:lnTo>
                  <a:pt x="204343" y="519747"/>
                </a:lnTo>
                <a:lnTo>
                  <a:pt x="204343" y="502729"/>
                </a:lnTo>
                <a:lnTo>
                  <a:pt x="161417" y="502729"/>
                </a:lnTo>
                <a:lnTo>
                  <a:pt x="161417" y="454215"/>
                </a:lnTo>
                <a:lnTo>
                  <a:pt x="251459" y="454215"/>
                </a:lnTo>
                <a:lnTo>
                  <a:pt x="248538" y="451294"/>
                </a:lnTo>
                <a:lnTo>
                  <a:pt x="247142" y="448500"/>
                </a:lnTo>
                <a:lnTo>
                  <a:pt x="244220" y="447103"/>
                </a:lnTo>
                <a:lnTo>
                  <a:pt x="241426" y="445579"/>
                </a:lnTo>
                <a:lnTo>
                  <a:pt x="238506" y="444182"/>
                </a:lnTo>
                <a:lnTo>
                  <a:pt x="234315" y="442785"/>
                </a:lnTo>
                <a:lnTo>
                  <a:pt x="231394" y="441388"/>
                </a:lnTo>
                <a:lnTo>
                  <a:pt x="227075" y="439864"/>
                </a:lnTo>
                <a:lnTo>
                  <a:pt x="224281" y="439864"/>
                </a:lnTo>
                <a:lnTo>
                  <a:pt x="219963" y="438467"/>
                </a:lnTo>
                <a:lnTo>
                  <a:pt x="181482" y="425640"/>
                </a:lnTo>
                <a:lnTo>
                  <a:pt x="174244" y="421322"/>
                </a:lnTo>
                <a:lnTo>
                  <a:pt x="170053" y="415734"/>
                </a:lnTo>
                <a:lnTo>
                  <a:pt x="165734" y="411416"/>
                </a:lnTo>
                <a:lnTo>
                  <a:pt x="162813" y="405701"/>
                </a:lnTo>
                <a:lnTo>
                  <a:pt x="162813" y="401383"/>
                </a:lnTo>
                <a:lnTo>
                  <a:pt x="161417" y="395668"/>
                </a:lnTo>
                <a:lnTo>
                  <a:pt x="160019" y="391477"/>
                </a:lnTo>
                <a:lnTo>
                  <a:pt x="160019" y="381444"/>
                </a:lnTo>
                <a:lnTo>
                  <a:pt x="162813" y="370014"/>
                </a:lnTo>
                <a:lnTo>
                  <a:pt x="165734" y="365696"/>
                </a:lnTo>
                <a:lnTo>
                  <a:pt x="168529" y="361505"/>
                </a:lnTo>
                <a:lnTo>
                  <a:pt x="177165" y="352869"/>
                </a:lnTo>
                <a:lnTo>
                  <a:pt x="181482" y="350075"/>
                </a:lnTo>
                <a:lnTo>
                  <a:pt x="185673" y="347154"/>
                </a:lnTo>
                <a:lnTo>
                  <a:pt x="191388" y="344360"/>
                </a:lnTo>
                <a:lnTo>
                  <a:pt x="197104" y="342963"/>
                </a:lnTo>
                <a:lnTo>
                  <a:pt x="204343" y="341439"/>
                </a:lnTo>
                <a:lnTo>
                  <a:pt x="204343" y="325818"/>
                </a:lnTo>
                <a:lnTo>
                  <a:pt x="349573" y="325818"/>
                </a:lnTo>
                <a:lnTo>
                  <a:pt x="334803" y="315261"/>
                </a:lnTo>
                <a:lnTo>
                  <a:pt x="308621" y="278687"/>
                </a:lnTo>
                <a:lnTo>
                  <a:pt x="295656" y="234505"/>
                </a:lnTo>
                <a:lnTo>
                  <a:pt x="315721" y="218884"/>
                </a:lnTo>
                <a:lnTo>
                  <a:pt x="311052" y="214566"/>
                </a:lnTo>
                <a:lnTo>
                  <a:pt x="219963" y="214566"/>
                </a:lnTo>
                <a:lnTo>
                  <a:pt x="196939" y="214020"/>
                </a:lnTo>
                <a:lnTo>
                  <a:pt x="174831" y="212391"/>
                </a:lnTo>
                <a:lnTo>
                  <a:pt x="153509" y="209690"/>
                </a:lnTo>
                <a:lnTo>
                  <a:pt x="132842" y="205930"/>
                </a:lnTo>
                <a:close/>
              </a:path>
              <a:path w="607695" h="610235">
                <a:moveTo>
                  <a:pt x="221360" y="372935"/>
                </a:moveTo>
                <a:lnTo>
                  <a:pt x="205740" y="372935"/>
                </a:lnTo>
                <a:lnTo>
                  <a:pt x="201421" y="374332"/>
                </a:lnTo>
                <a:lnTo>
                  <a:pt x="197104" y="377126"/>
                </a:lnTo>
                <a:lnTo>
                  <a:pt x="194309" y="380047"/>
                </a:lnTo>
                <a:lnTo>
                  <a:pt x="192912" y="384238"/>
                </a:lnTo>
                <a:lnTo>
                  <a:pt x="192912" y="387159"/>
                </a:lnTo>
                <a:lnTo>
                  <a:pt x="234207" y="408648"/>
                </a:lnTo>
                <a:lnTo>
                  <a:pt x="242823" y="411019"/>
                </a:lnTo>
                <a:lnTo>
                  <a:pt x="278568" y="437155"/>
                </a:lnTo>
                <a:lnTo>
                  <a:pt x="284225" y="452818"/>
                </a:lnTo>
                <a:lnTo>
                  <a:pt x="284225" y="465645"/>
                </a:lnTo>
                <a:lnTo>
                  <a:pt x="282829" y="471360"/>
                </a:lnTo>
                <a:lnTo>
                  <a:pt x="280034" y="476948"/>
                </a:lnTo>
                <a:lnTo>
                  <a:pt x="278510" y="482663"/>
                </a:lnTo>
                <a:lnTo>
                  <a:pt x="274319" y="486981"/>
                </a:lnTo>
                <a:lnTo>
                  <a:pt x="270001" y="491299"/>
                </a:lnTo>
                <a:lnTo>
                  <a:pt x="265683" y="494093"/>
                </a:lnTo>
                <a:lnTo>
                  <a:pt x="261366" y="498411"/>
                </a:lnTo>
                <a:lnTo>
                  <a:pt x="255650" y="499808"/>
                </a:lnTo>
                <a:lnTo>
                  <a:pt x="249935" y="502729"/>
                </a:lnTo>
                <a:lnTo>
                  <a:pt x="242823" y="504126"/>
                </a:lnTo>
                <a:lnTo>
                  <a:pt x="235711" y="504126"/>
                </a:lnTo>
                <a:lnTo>
                  <a:pt x="235711" y="519747"/>
                </a:lnTo>
                <a:lnTo>
                  <a:pt x="408187" y="519747"/>
                </a:lnTo>
                <a:lnTo>
                  <a:pt x="422901" y="486179"/>
                </a:lnTo>
                <a:lnTo>
                  <a:pt x="428624" y="442785"/>
                </a:lnTo>
                <a:lnTo>
                  <a:pt x="427861" y="432401"/>
                </a:lnTo>
                <a:lnTo>
                  <a:pt x="425751" y="420671"/>
                </a:lnTo>
                <a:lnTo>
                  <a:pt x="422570" y="407870"/>
                </a:lnTo>
                <a:lnTo>
                  <a:pt x="418592" y="394271"/>
                </a:lnTo>
                <a:lnTo>
                  <a:pt x="431419" y="394271"/>
                </a:lnTo>
                <a:lnTo>
                  <a:pt x="463656" y="389953"/>
                </a:lnTo>
                <a:lnTo>
                  <a:pt x="248538" y="389953"/>
                </a:lnTo>
                <a:lnTo>
                  <a:pt x="241426" y="382841"/>
                </a:lnTo>
                <a:lnTo>
                  <a:pt x="238506" y="380047"/>
                </a:lnTo>
                <a:lnTo>
                  <a:pt x="235711" y="378650"/>
                </a:lnTo>
                <a:lnTo>
                  <a:pt x="232791" y="377126"/>
                </a:lnTo>
                <a:lnTo>
                  <a:pt x="229996" y="375729"/>
                </a:lnTo>
                <a:lnTo>
                  <a:pt x="227075" y="374332"/>
                </a:lnTo>
                <a:lnTo>
                  <a:pt x="224281" y="374332"/>
                </a:lnTo>
                <a:lnTo>
                  <a:pt x="221360" y="372935"/>
                </a:lnTo>
                <a:close/>
              </a:path>
              <a:path w="607695" h="610235">
                <a:moveTo>
                  <a:pt x="194309" y="495490"/>
                </a:moveTo>
                <a:lnTo>
                  <a:pt x="194309" y="502729"/>
                </a:lnTo>
                <a:lnTo>
                  <a:pt x="204343" y="502729"/>
                </a:lnTo>
                <a:lnTo>
                  <a:pt x="204343" y="499808"/>
                </a:lnTo>
                <a:lnTo>
                  <a:pt x="201421" y="499808"/>
                </a:lnTo>
                <a:lnTo>
                  <a:pt x="200024" y="498411"/>
                </a:lnTo>
                <a:lnTo>
                  <a:pt x="198628" y="498411"/>
                </a:lnTo>
                <a:lnTo>
                  <a:pt x="197104" y="497014"/>
                </a:lnTo>
                <a:lnTo>
                  <a:pt x="195706" y="497014"/>
                </a:lnTo>
                <a:lnTo>
                  <a:pt x="194309" y="495490"/>
                </a:lnTo>
                <a:close/>
              </a:path>
              <a:path w="607695" h="610235">
                <a:moveTo>
                  <a:pt x="251459" y="454215"/>
                </a:moveTo>
                <a:lnTo>
                  <a:pt x="194309" y="454215"/>
                </a:lnTo>
                <a:lnTo>
                  <a:pt x="197104" y="458406"/>
                </a:lnTo>
                <a:lnTo>
                  <a:pt x="200024" y="459930"/>
                </a:lnTo>
                <a:lnTo>
                  <a:pt x="202819" y="462724"/>
                </a:lnTo>
                <a:lnTo>
                  <a:pt x="204343" y="465645"/>
                </a:lnTo>
                <a:lnTo>
                  <a:pt x="209931" y="468439"/>
                </a:lnTo>
                <a:lnTo>
                  <a:pt x="212851" y="469836"/>
                </a:lnTo>
                <a:lnTo>
                  <a:pt x="217169" y="471360"/>
                </a:lnTo>
                <a:lnTo>
                  <a:pt x="219963" y="471360"/>
                </a:lnTo>
                <a:lnTo>
                  <a:pt x="222884" y="472757"/>
                </a:lnTo>
                <a:lnTo>
                  <a:pt x="237108" y="472757"/>
                </a:lnTo>
                <a:lnTo>
                  <a:pt x="242823" y="471360"/>
                </a:lnTo>
                <a:lnTo>
                  <a:pt x="245744" y="468439"/>
                </a:lnTo>
                <a:lnTo>
                  <a:pt x="249935" y="467042"/>
                </a:lnTo>
                <a:lnTo>
                  <a:pt x="252856" y="464121"/>
                </a:lnTo>
                <a:lnTo>
                  <a:pt x="252856" y="457009"/>
                </a:lnTo>
                <a:lnTo>
                  <a:pt x="251459" y="454215"/>
                </a:lnTo>
                <a:close/>
              </a:path>
              <a:path w="607695" h="610235">
                <a:moveTo>
                  <a:pt x="371449" y="341439"/>
                </a:moveTo>
                <a:lnTo>
                  <a:pt x="281431" y="341439"/>
                </a:lnTo>
                <a:lnTo>
                  <a:pt x="281431" y="389953"/>
                </a:lnTo>
                <a:lnTo>
                  <a:pt x="463656" y="389953"/>
                </a:lnTo>
                <a:lnTo>
                  <a:pt x="478173" y="388009"/>
                </a:lnTo>
                <a:lnTo>
                  <a:pt x="520168" y="370334"/>
                </a:lnTo>
                <a:lnTo>
                  <a:pt x="540847" y="354393"/>
                </a:lnTo>
                <a:lnTo>
                  <a:pt x="415670" y="354393"/>
                </a:lnTo>
                <a:lnTo>
                  <a:pt x="371449" y="341439"/>
                </a:lnTo>
                <a:close/>
              </a:path>
              <a:path w="607695" h="610235">
                <a:moveTo>
                  <a:pt x="431419" y="337248"/>
                </a:moveTo>
                <a:lnTo>
                  <a:pt x="415670" y="354393"/>
                </a:lnTo>
                <a:lnTo>
                  <a:pt x="445643" y="354393"/>
                </a:lnTo>
                <a:lnTo>
                  <a:pt x="431419" y="337248"/>
                </a:lnTo>
                <a:close/>
              </a:path>
              <a:path w="607695" h="610235">
                <a:moveTo>
                  <a:pt x="542808" y="84772"/>
                </a:moveTo>
                <a:lnTo>
                  <a:pt x="445643" y="84772"/>
                </a:lnTo>
                <a:lnTo>
                  <a:pt x="489130" y="96833"/>
                </a:lnTo>
                <a:lnTo>
                  <a:pt x="525510" y="122396"/>
                </a:lnTo>
                <a:lnTo>
                  <a:pt x="551959" y="158388"/>
                </a:lnTo>
                <a:lnTo>
                  <a:pt x="565657" y="201739"/>
                </a:lnTo>
                <a:lnTo>
                  <a:pt x="545719" y="218884"/>
                </a:lnTo>
                <a:lnTo>
                  <a:pt x="565657" y="235902"/>
                </a:lnTo>
                <a:lnTo>
                  <a:pt x="552156" y="279919"/>
                </a:lnTo>
                <a:lnTo>
                  <a:pt x="526033" y="316007"/>
                </a:lnTo>
                <a:lnTo>
                  <a:pt x="489719" y="341665"/>
                </a:lnTo>
                <a:lnTo>
                  <a:pt x="445643" y="354393"/>
                </a:lnTo>
                <a:lnTo>
                  <a:pt x="540847" y="354393"/>
                </a:lnTo>
                <a:lnTo>
                  <a:pt x="555736" y="342915"/>
                </a:lnTo>
                <a:lnTo>
                  <a:pt x="583207" y="307422"/>
                </a:lnTo>
                <a:lnTo>
                  <a:pt x="600914" y="265522"/>
                </a:lnTo>
                <a:lnTo>
                  <a:pt x="607186" y="218884"/>
                </a:lnTo>
                <a:lnTo>
                  <a:pt x="600914" y="172193"/>
                </a:lnTo>
                <a:lnTo>
                  <a:pt x="583207" y="130257"/>
                </a:lnTo>
                <a:lnTo>
                  <a:pt x="555736" y="94741"/>
                </a:lnTo>
                <a:lnTo>
                  <a:pt x="542808" y="84772"/>
                </a:lnTo>
                <a:close/>
              </a:path>
              <a:path w="607695" h="610235">
                <a:moveTo>
                  <a:pt x="349573" y="325818"/>
                </a:moveTo>
                <a:lnTo>
                  <a:pt x="235711" y="325818"/>
                </a:lnTo>
                <a:lnTo>
                  <a:pt x="235711" y="344360"/>
                </a:lnTo>
                <a:lnTo>
                  <a:pt x="241426" y="344360"/>
                </a:lnTo>
                <a:lnTo>
                  <a:pt x="245744" y="347154"/>
                </a:lnTo>
                <a:lnTo>
                  <a:pt x="248538" y="348678"/>
                </a:lnTo>
                <a:lnTo>
                  <a:pt x="248538" y="341439"/>
                </a:lnTo>
                <a:lnTo>
                  <a:pt x="371449" y="341439"/>
                </a:lnTo>
                <a:lnTo>
                  <a:pt x="349573" y="325818"/>
                </a:lnTo>
                <a:close/>
              </a:path>
              <a:path w="607695" h="610235">
                <a:moveTo>
                  <a:pt x="494271" y="243014"/>
                </a:moveTo>
                <a:lnTo>
                  <a:pt x="438531" y="243014"/>
                </a:lnTo>
                <a:lnTo>
                  <a:pt x="504317" y="250126"/>
                </a:lnTo>
                <a:lnTo>
                  <a:pt x="494271" y="243014"/>
                </a:lnTo>
                <a:close/>
              </a:path>
              <a:path w="607695" h="610235">
                <a:moveTo>
                  <a:pt x="431419" y="110426"/>
                </a:moveTo>
                <a:lnTo>
                  <a:pt x="412876" y="210248"/>
                </a:lnTo>
                <a:lnTo>
                  <a:pt x="409956" y="213042"/>
                </a:lnTo>
                <a:lnTo>
                  <a:pt x="408558" y="217360"/>
                </a:lnTo>
                <a:lnTo>
                  <a:pt x="408558" y="221551"/>
                </a:lnTo>
                <a:lnTo>
                  <a:pt x="410327" y="230534"/>
                </a:lnTo>
                <a:lnTo>
                  <a:pt x="415178" y="237791"/>
                </a:lnTo>
                <a:lnTo>
                  <a:pt x="422435" y="242643"/>
                </a:lnTo>
                <a:lnTo>
                  <a:pt x="431419" y="244411"/>
                </a:lnTo>
                <a:lnTo>
                  <a:pt x="435736" y="244411"/>
                </a:lnTo>
                <a:lnTo>
                  <a:pt x="438531" y="243014"/>
                </a:lnTo>
                <a:lnTo>
                  <a:pt x="494271" y="243014"/>
                </a:lnTo>
                <a:lnTo>
                  <a:pt x="451934" y="213042"/>
                </a:lnTo>
                <a:lnTo>
                  <a:pt x="449960" y="213042"/>
                </a:lnTo>
                <a:lnTo>
                  <a:pt x="449960" y="211645"/>
                </a:lnTo>
                <a:lnTo>
                  <a:pt x="448563" y="210248"/>
                </a:lnTo>
                <a:lnTo>
                  <a:pt x="448563" y="208724"/>
                </a:lnTo>
                <a:lnTo>
                  <a:pt x="431419" y="110426"/>
                </a:lnTo>
                <a:close/>
              </a:path>
              <a:path w="607695" h="610235">
                <a:moveTo>
                  <a:pt x="302286" y="184594"/>
                </a:moveTo>
                <a:lnTo>
                  <a:pt x="258571" y="184594"/>
                </a:lnTo>
                <a:lnTo>
                  <a:pt x="257526" y="191238"/>
                </a:lnTo>
                <a:lnTo>
                  <a:pt x="256587" y="198310"/>
                </a:lnTo>
                <a:lnTo>
                  <a:pt x="255910" y="205668"/>
                </a:lnTo>
                <a:lnTo>
                  <a:pt x="255650" y="213169"/>
                </a:lnTo>
                <a:lnTo>
                  <a:pt x="246860" y="213977"/>
                </a:lnTo>
                <a:lnTo>
                  <a:pt x="237807" y="214391"/>
                </a:lnTo>
                <a:lnTo>
                  <a:pt x="228754" y="214544"/>
                </a:lnTo>
                <a:lnTo>
                  <a:pt x="219963" y="214566"/>
                </a:lnTo>
                <a:lnTo>
                  <a:pt x="311052" y="214566"/>
                </a:lnTo>
                <a:lnTo>
                  <a:pt x="297180" y="201739"/>
                </a:lnTo>
                <a:lnTo>
                  <a:pt x="302286" y="184594"/>
                </a:lnTo>
                <a:close/>
              </a:path>
              <a:path w="607695" h="610235">
                <a:moveTo>
                  <a:pt x="449960" y="211645"/>
                </a:moveTo>
                <a:lnTo>
                  <a:pt x="449960" y="213042"/>
                </a:lnTo>
                <a:lnTo>
                  <a:pt x="451934" y="213042"/>
                </a:lnTo>
                <a:lnTo>
                  <a:pt x="449960" y="211645"/>
                </a:lnTo>
                <a:close/>
              </a:path>
              <a:path w="607695" h="610235">
                <a:moveTo>
                  <a:pt x="129528" y="10870"/>
                </a:moveTo>
                <a:lnTo>
                  <a:pt x="99948" y="14795"/>
                </a:lnTo>
                <a:lnTo>
                  <a:pt x="90011" y="45430"/>
                </a:lnTo>
                <a:lnTo>
                  <a:pt x="100552" y="96138"/>
                </a:lnTo>
                <a:lnTo>
                  <a:pt x="121523" y="146847"/>
                </a:lnTo>
                <a:lnTo>
                  <a:pt x="149727" y="178812"/>
                </a:lnTo>
                <a:lnTo>
                  <a:pt x="192863" y="184661"/>
                </a:lnTo>
                <a:lnTo>
                  <a:pt x="221360" y="185991"/>
                </a:lnTo>
                <a:lnTo>
                  <a:pt x="231818" y="185969"/>
                </a:lnTo>
                <a:lnTo>
                  <a:pt x="241585" y="185816"/>
                </a:lnTo>
                <a:lnTo>
                  <a:pt x="250543" y="185402"/>
                </a:lnTo>
                <a:lnTo>
                  <a:pt x="258571" y="184594"/>
                </a:lnTo>
                <a:lnTo>
                  <a:pt x="302286" y="184594"/>
                </a:lnTo>
                <a:lnTo>
                  <a:pt x="310092" y="158388"/>
                </a:lnTo>
                <a:lnTo>
                  <a:pt x="336280" y="122396"/>
                </a:lnTo>
                <a:lnTo>
                  <a:pt x="372921" y="96833"/>
                </a:lnTo>
                <a:lnTo>
                  <a:pt x="417194" y="84772"/>
                </a:lnTo>
                <a:lnTo>
                  <a:pt x="542808" y="84772"/>
                </a:lnTo>
                <a:lnTo>
                  <a:pt x="526176" y="71945"/>
                </a:lnTo>
                <a:lnTo>
                  <a:pt x="335660" y="71945"/>
                </a:lnTo>
                <a:lnTo>
                  <a:pt x="337559" y="56197"/>
                </a:lnTo>
                <a:lnTo>
                  <a:pt x="215645" y="56197"/>
                </a:lnTo>
                <a:lnTo>
                  <a:pt x="191781" y="42548"/>
                </a:lnTo>
                <a:lnTo>
                  <a:pt x="161607" y="23780"/>
                </a:lnTo>
                <a:lnTo>
                  <a:pt x="129528" y="10870"/>
                </a:lnTo>
                <a:close/>
              </a:path>
              <a:path w="607695" h="610235">
                <a:moveTo>
                  <a:pt x="445643" y="84772"/>
                </a:moveTo>
                <a:lnTo>
                  <a:pt x="417194" y="84772"/>
                </a:lnTo>
                <a:lnTo>
                  <a:pt x="431419" y="101917"/>
                </a:lnTo>
                <a:lnTo>
                  <a:pt x="445643" y="84772"/>
                </a:lnTo>
                <a:close/>
              </a:path>
              <a:path w="607695" h="610235">
                <a:moveTo>
                  <a:pt x="431419" y="43370"/>
                </a:moveTo>
                <a:lnTo>
                  <a:pt x="405223" y="45227"/>
                </a:lnTo>
                <a:lnTo>
                  <a:pt x="380349" y="50704"/>
                </a:lnTo>
                <a:lnTo>
                  <a:pt x="357070" y="59658"/>
                </a:lnTo>
                <a:lnTo>
                  <a:pt x="335660" y="71945"/>
                </a:lnTo>
                <a:lnTo>
                  <a:pt x="526176" y="71945"/>
                </a:lnTo>
                <a:lnTo>
                  <a:pt x="520168" y="67312"/>
                </a:lnTo>
                <a:lnTo>
                  <a:pt x="478173" y="49633"/>
                </a:lnTo>
                <a:lnTo>
                  <a:pt x="431419" y="43370"/>
                </a:lnTo>
                <a:close/>
              </a:path>
              <a:path w="607695" h="610235">
                <a:moveTo>
                  <a:pt x="308046" y="0"/>
                </a:moveTo>
                <a:lnTo>
                  <a:pt x="300481" y="1079"/>
                </a:lnTo>
                <a:lnTo>
                  <a:pt x="276885" y="14281"/>
                </a:lnTo>
                <a:lnTo>
                  <a:pt x="253444" y="34591"/>
                </a:lnTo>
                <a:lnTo>
                  <a:pt x="232312" y="51925"/>
                </a:lnTo>
                <a:lnTo>
                  <a:pt x="215645" y="56197"/>
                </a:lnTo>
                <a:lnTo>
                  <a:pt x="337559" y="56197"/>
                </a:lnTo>
                <a:lnTo>
                  <a:pt x="337782" y="54346"/>
                </a:lnTo>
                <a:lnTo>
                  <a:pt x="337486" y="38211"/>
                </a:lnTo>
                <a:lnTo>
                  <a:pt x="334500" y="23957"/>
                </a:lnTo>
                <a:lnTo>
                  <a:pt x="328548" y="12001"/>
                </a:lnTo>
                <a:lnTo>
                  <a:pt x="322127" y="5080"/>
                </a:lnTo>
                <a:lnTo>
                  <a:pt x="315277" y="1206"/>
                </a:lnTo>
                <a:lnTo>
                  <a:pt x="308046" y="0"/>
                </a:lnTo>
                <a:close/>
              </a:path>
            </a:pathLst>
          </a:custGeom>
          <a:solidFill>
            <a:srgbClr val="FFFFFF"/>
          </a:solidFill>
        </p:spPr>
        <p:txBody>
          <a:bodyPr wrap="square" lIns="0" tIns="0" rIns="0" bIns="0" rtlCol="0"/>
          <a:lstStyle/>
          <a:p/>
        </p:txBody>
      </p:sp>
      <p:sp>
        <p:nvSpPr>
          <p:cNvPr id="23" name="object 23"/>
          <p:cNvSpPr/>
          <p:nvPr/>
        </p:nvSpPr>
        <p:spPr>
          <a:xfrm>
            <a:off x="8588006" y="2498725"/>
            <a:ext cx="561340" cy="611505"/>
          </a:xfrm>
          <a:custGeom>
            <a:avLst/>
            <a:gdLst/>
            <a:ahLst/>
            <a:cxnLst/>
            <a:rect l="l" t="t" r="r" b="b"/>
            <a:pathLst>
              <a:path w="561340" h="611505">
                <a:moveTo>
                  <a:pt x="96112" y="199009"/>
                </a:moveTo>
                <a:lnTo>
                  <a:pt x="48120" y="199009"/>
                </a:lnTo>
                <a:lnTo>
                  <a:pt x="50533" y="199136"/>
                </a:lnTo>
                <a:lnTo>
                  <a:pt x="52946" y="199136"/>
                </a:lnTo>
                <a:lnTo>
                  <a:pt x="54978" y="201040"/>
                </a:lnTo>
                <a:lnTo>
                  <a:pt x="54978" y="583819"/>
                </a:lnTo>
                <a:lnTo>
                  <a:pt x="57100" y="594441"/>
                </a:lnTo>
                <a:lnTo>
                  <a:pt x="62900" y="603075"/>
                </a:lnTo>
                <a:lnTo>
                  <a:pt x="71534" y="608875"/>
                </a:lnTo>
                <a:lnTo>
                  <a:pt x="82156" y="610997"/>
                </a:lnTo>
                <a:lnTo>
                  <a:pt x="92725" y="608875"/>
                </a:lnTo>
                <a:lnTo>
                  <a:pt x="101365" y="603075"/>
                </a:lnTo>
                <a:lnTo>
                  <a:pt x="107195" y="594441"/>
                </a:lnTo>
                <a:lnTo>
                  <a:pt x="109334" y="583819"/>
                </a:lnTo>
                <a:lnTo>
                  <a:pt x="109334" y="369442"/>
                </a:lnTo>
                <a:lnTo>
                  <a:pt x="112001" y="366775"/>
                </a:lnTo>
                <a:lnTo>
                  <a:pt x="175214" y="366775"/>
                </a:lnTo>
                <a:lnTo>
                  <a:pt x="175024" y="223138"/>
                </a:lnTo>
                <a:lnTo>
                  <a:pt x="105270" y="223138"/>
                </a:lnTo>
                <a:lnTo>
                  <a:pt x="96112" y="199009"/>
                </a:lnTo>
                <a:close/>
              </a:path>
              <a:path w="561340" h="611505">
                <a:moveTo>
                  <a:pt x="175214" y="366775"/>
                </a:moveTo>
                <a:lnTo>
                  <a:pt x="118478" y="366775"/>
                </a:lnTo>
                <a:lnTo>
                  <a:pt x="121018" y="369442"/>
                </a:lnTo>
                <a:lnTo>
                  <a:pt x="121018" y="583819"/>
                </a:lnTo>
                <a:lnTo>
                  <a:pt x="123159" y="594441"/>
                </a:lnTo>
                <a:lnTo>
                  <a:pt x="129003" y="603075"/>
                </a:lnTo>
                <a:lnTo>
                  <a:pt x="137681" y="608875"/>
                </a:lnTo>
                <a:lnTo>
                  <a:pt x="148323" y="610997"/>
                </a:lnTo>
                <a:lnTo>
                  <a:pt x="158892" y="608875"/>
                </a:lnTo>
                <a:lnTo>
                  <a:pt x="167532" y="603075"/>
                </a:lnTo>
                <a:lnTo>
                  <a:pt x="173362" y="594441"/>
                </a:lnTo>
                <a:lnTo>
                  <a:pt x="175501" y="583819"/>
                </a:lnTo>
                <a:lnTo>
                  <a:pt x="175214" y="366775"/>
                </a:lnTo>
                <a:close/>
              </a:path>
              <a:path w="561340" h="611505">
                <a:moveTo>
                  <a:pt x="77457" y="149860"/>
                </a:moveTo>
                <a:lnTo>
                  <a:pt x="54470" y="149860"/>
                </a:lnTo>
                <a:lnTo>
                  <a:pt x="33682" y="154051"/>
                </a:lnTo>
                <a:lnTo>
                  <a:pt x="5107" y="182435"/>
                </a:lnTo>
                <a:lnTo>
                  <a:pt x="658" y="223138"/>
                </a:lnTo>
                <a:lnTo>
                  <a:pt x="0" y="366775"/>
                </a:lnTo>
                <a:lnTo>
                  <a:pt x="12" y="369570"/>
                </a:lnTo>
                <a:lnTo>
                  <a:pt x="1696" y="378227"/>
                </a:lnTo>
                <a:lnTo>
                  <a:pt x="6512" y="385429"/>
                </a:lnTo>
                <a:lnTo>
                  <a:pt x="13685" y="390320"/>
                </a:lnTo>
                <a:lnTo>
                  <a:pt x="22466" y="392175"/>
                </a:lnTo>
                <a:lnTo>
                  <a:pt x="22720" y="392175"/>
                </a:lnTo>
                <a:lnTo>
                  <a:pt x="46215" y="201040"/>
                </a:lnTo>
                <a:lnTo>
                  <a:pt x="48120" y="199009"/>
                </a:lnTo>
                <a:lnTo>
                  <a:pt x="96112" y="199009"/>
                </a:lnTo>
                <a:lnTo>
                  <a:pt x="77457" y="149860"/>
                </a:lnTo>
                <a:close/>
              </a:path>
              <a:path w="561340" h="611505">
                <a:moveTo>
                  <a:pt x="228604" y="197738"/>
                </a:moveTo>
                <a:lnTo>
                  <a:pt x="182359" y="197738"/>
                </a:lnTo>
                <a:lnTo>
                  <a:pt x="184518" y="199771"/>
                </a:lnTo>
                <a:lnTo>
                  <a:pt x="184497" y="223138"/>
                </a:lnTo>
                <a:lnTo>
                  <a:pt x="185280" y="369570"/>
                </a:lnTo>
                <a:lnTo>
                  <a:pt x="207886" y="392175"/>
                </a:lnTo>
                <a:lnTo>
                  <a:pt x="208140" y="392175"/>
                </a:lnTo>
                <a:lnTo>
                  <a:pt x="230605" y="366775"/>
                </a:lnTo>
                <a:lnTo>
                  <a:pt x="229730" y="203200"/>
                </a:lnTo>
                <a:lnTo>
                  <a:pt x="228604" y="197738"/>
                </a:lnTo>
                <a:close/>
              </a:path>
              <a:path w="561340" h="611505">
                <a:moveTo>
                  <a:pt x="127749" y="149478"/>
                </a:moveTo>
                <a:lnTo>
                  <a:pt x="103238" y="149478"/>
                </a:lnTo>
                <a:lnTo>
                  <a:pt x="102095" y="150113"/>
                </a:lnTo>
                <a:lnTo>
                  <a:pt x="101460" y="151129"/>
                </a:lnTo>
                <a:lnTo>
                  <a:pt x="100952" y="152146"/>
                </a:lnTo>
                <a:lnTo>
                  <a:pt x="100952" y="153415"/>
                </a:lnTo>
                <a:lnTo>
                  <a:pt x="101460" y="154432"/>
                </a:lnTo>
                <a:lnTo>
                  <a:pt x="109588" y="169037"/>
                </a:lnTo>
                <a:lnTo>
                  <a:pt x="100444" y="185674"/>
                </a:lnTo>
                <a:lnTo>
                  <a:pt x="99428" y="187578"/>
                </a:lnTo>
                <a:lnTo>
                  <a:pt x="99047" y="189737"/>
                </a:lnTo>
                <a:lnTo>
                  <a:pt x="99579" y="192024"/>
                </a:lnTo>
                <a:lnTo>
                  <a:pt x="105270" y="223138"/>
                </a:lnTo>
                <a:lnTo>
                  <a:pt x="124828" y="223138"/>
                </a:lnTo>
                <a:lnTo>
                  <a:pt x="131455" y="191897"/>
                </a:lnTo>
                <a:lnTo>
                  <a:pt x="131813" y="189864"/>
                </a:lnTo>
                <a:lnTo>
                  <a:pt x="131559" y="187578"/>
                </a:lnTo>
                <a:lnTo>
                  <a:pt x="130416" y="185547"/>
                </a:lnTo>
                <a:lnTo>
                  <a:pt x="121399" y="169037"/>
                </a:lnTo>
                <a:lnTo>
                  <a:pt x="129527" y="154432"/>
                </a:lnTo>
                <a:lnTo>
                  <a:pt x="130035" y="153415"/>
                </a:lnTo>
                <a:lnTo>
                  <a:pt x="130035" y="152146"/>
                </a:lnTo>
                <a:lnTo>
                  <a:pt x="128765" y="150113"/>
                </a:lnTo>
                <a:lnTo>
                  <a:pt x="127749" y="149478"/>
                </a:lnTo>
                <a:close/>
              </a:path>
              <a:path w="561340" h="611505">
                <a:moveTo>
                  <a:pt x="176136" y="149860"/>
                </a:moveTo>
                <a:lnTo>
                  <a:pt x="152895" y="149860"/>
                </a:lnTo>
                <a:lnTo>
                  <a:pt x="124828" y="223138"/>
                </a:lnTo>
                <a:lnTo>
                  <a:pt x="175024" y="223138"/>
                </a:lnTo>
                <a:lnTo>
                  <a:pt x="174993" y="199771"/>
                </a:lnTo>
                <a:lnTo>
                  <a:pt x="177025" y="197738"/>
                </a:lnTo>
                <a:lnTo>
                  <a:pt x="228604" y="197738"/>
                </a:lnTo>
                <a:lnTo>
                  <a:pt x="225446" y="182435"/>
                </a:lnTo>
                <a:lnTo>
                  <a:pt x="213935" y="165481"/>
                </a:lnTo>
                <a:lnTo>
                  <a:pt x="196923" y="154051"/>
                </a:lnTo>
                <a:lnTo>
                  <a:pt x="176136" y="149860"/>
                </a:lnTo>
                <a:close/>
              </a:path>
              <a:path w="561340" h="611505">
                <a:moveTo>
                  <a:pt x="315963" y="79628"/>
                </a:moveTo>
                <a:lnTo>
                  <a:pt x="304533" y="80645"/>
                </a:lnTo>
                <a:lnTo>
                  <a:pt x="298945" y="83312"/>
                </a:lnTo>
                <a:lnTo>
                  <a:pt x="295008" y="88137"/>
                </a:lnTo>
                <a:lnTo>
                  <a:pt x="236715" y="157987"/>
                </a:lnTo>
                <a:lnTo>
                  <a:pt x="235318" y="166624"/>
                </a:lnTo>
                <a:lnTo>
                  <a:pt x="238493" y="174371"/>
                </a:lnTo>
                <a:lnTo>
                  <a:pt x="241414" y="181990"/>
                </a:lnTo>
                <a:lnTo>
                  <a:pt x="248526" y="187325"/>
                </a:lnTo>
                <a:lnTo>
                  <a:pt x="335902" y="197485"/>
                </a:lnTo>
                <a:lnTo>
                  <a:pt x="335902" y="584073"/>
                </a:lnTo>
                <a:lnTo>
                  <a:pt x="338020" y="594548"/>
                </a:lnTo>
                <a:lnTo>
                  <a:pt x="343792" y="603107"/>
                </a:lnTo>
                <a:lnTo>
                  <a:pt x="352351" y="608879"/>
                </a:lnTo>
                <a:lnTo>
                  <a:pt x="362826" y="610997"/>
                </a:lnTo>
                <a:lnTo>
                  <a:pt x="373302" y="608879"/>
                </a:lnTo>
                <a:lnTo>
                  <a:pt x="381860" y="603107"/>
                </a:lnTo>
                <a:lnTo>
                  <a:pt x="387633" y="594548"/>
                </a:lnTo>
                <a:lnTo>
                  <a:pt x="389750" y="584073"/>
                </a:lnTo>
                <a:lnTo>
                  <a:pt x="389750" y="371728"/>
                </a:lnTo>
                <a:lnTo>
                  <a:pt x="392290" y="369062"/>
                </a:lnTo>
                <a:lnTo>
                  <a:pt x="455121" y="369062"/>
                </a:lnTo>
                <a:lnTo>
                  <a:pt x="454901" y="204977"/>
                </a:lnTo>
                <a:lnTo>
                  <a:pt x="456806" y="202819"/>
                </a:lnTo>
                <a:lnTo>
                  <a:pt x="508259" y="202819"/>
                </a:lnTo>
                <a:lnTo>
                  <a:pt x="504870" y="186505"/>
                </a:lnTo>
                <a:lnTo>
                  <a:pt x="493430" y="169751"/>
                </a:lnTo>
                <a:lnTo>
                  <a:pt x="476537" y="158450"/>
                </a:lnTo>
                <a:lnTo>
                  <a:pt x="455917" y="154304"/>
                </a:lnTo>
                <a:lnTo>
                  <a:pt x="352285" y="154304"/>
                </a:lnTo>
                <a:lnTo>
                  <a:pt x="303009" y="148462"/>
                </a:lnTo>
                <a:lnTo>
                  <a:pt x="329552" y="116839"/>
                </a:lnTo>
                <a:lnTo>
                  <a:pt x="333757" y="108987"/>
                </a:lnTo>
                <a:lnTo>
                  <a:pt x="334616" y="100409"/>
                </a:lnTo>
                <a:lnTo>
                  <a:pt x="332213" y="92140"/>
                </a:lnTo>
                <a:lnTo>
                  <a:pt x="326631" y="85216"/>
                </a:lnTo>
                <a:lnTo>
                  <a:pt x="321805" y="81279"/>
                </a:lnTo>
                <a:lnTo>
                  <a:pt x="315963" y="79628"/>
                </a:lnTo>
                <a:close/>
              </a:path>
              <a:path w="561340" h="611505">
                <a:moveTo>
                  <a:pt x="455121" y="369062"/>
                </a:moveTo>
                <a:lnTo>
                  <a:pt x="398767" y="369062"/>
                </a:lnTo>
                <a:lnTo>
                  <a:pt x="401434" y="371728"/>
                </a:lnTo>
                <a:lnTo>
                  <a:pt x="401434" y="584073"/>
                </a:lnTo>
                <a:lnTo>
                  <a:pt x="403552" y="594548"/>
                </a:lnTo>
                <a:lnTo>
                  <a:pt x="409324" y="603107"/>
                </a:lnTo>
                <a:lnTo>
                  <a:pt x="417883" y="608879"/>
                </a:lnTo>
                <a:lnTo>
                  <a:pt x="428358" y="610997"/>
                </a:lnTo>
                <a:lnTo>
                  <a:pt x="438854" y="608879"/>
                </a:lnTo>
                <a:lnTo>
                  <a:pt x="447456" y="603107"/>
                </a:lnTo>
                <a:lnTo>
                  <a:pt x="453272" y="594548"/>
                </a:lnTo>
                <a:lnTo>
                  <a:pt x="455409" y="584073"/>
                </a:lnTo>
                <a:lnTo>
                  <a:pt x="455121" y="369062"/>
                </a:lnTo>
                <a:close/>
              </a:path>
              <a:path w="561340" h="611505">
                <a:moveTo>
                  <a:pt x="508259" y="202819"/>
                </a:moveTo>
                <a:lnTo>
                  <a:pt x="462013" y="202819"/>
                </a:lnTo>
                <a:lnTo>
                  <a:pt x="464172" y="204724"/>
                </a:lnTo>
                <a:lnTo>
                  <a:pt x="464172" y="207390"/>
                </a:lnTo>
                <a:lnTo>
                  <a:pt x="465061" y="371983"/>
                </a:lnTo>
                <a:lnTo>
                  <a:pt x="487540" y="394208"/>
                </a:lnTo>
                <a:lnTo>
                  <a:pt x="496303" y="392445"/>
                </a:lnTo>
                <a:lnTo>
                  <a:pt x="503447" y="387635"/>
                </a:lnTo>
                <a:lnTo>
                  <a:pt x="508257" y="380491"/>
                </a:lnTo>
                <a:lnTo>
                  <a:pt x="509968" y="371983"/>
                </a:lnTo>
                <a:lnTo>
                  <a:pt x="510005" y="369062"/>
                </a:lnTo>
                <a:lnTo>
                  <a:pt x="509130" y="207010"/>
                </a:lnTo>
                <a:lnTo>
                  <a:pt x="508259" y="202819"/>
                </a:lnTo>
                <a:close/>
              </a:path>
              <a:path w="561340" h="611505">
                <a:moveTo>
                  <a:pt x="395846" y="41021"/>
                </a:moveTo>
                <a:lnTo>
                  <a:pt x="377761" y="44676"/>
                </a:lnTo>
                <a:lnTo>
                  <a:pt x="362985" y="54641"/>
                </a:lnTo>
                <a:lnTo>
                  <a:pt x="353019" y="69417"/>
                </a:lnTo>
                <a:lnTo>
                  <a:pt x="349364" y="87502"/>
                </a:lnTo>
                <a:lnTo>
                  <a:pt x="353019" y="105588"/>
                </a:lnTo>
                <a:lnTo>
                  <a:pt x="362985" y="120364"/>
                </a:lnTo>
                <a:lnTo>
                  <a:pt x="377761" y="130329"/>
                </a:lnTo>
                <a:lnTo>
                  <a:pt x="395846" y="133985"/>
                </a:lnTo>
                <a:lnTo>
                  <a:pt x="414005" y="130329"/>
                </a:lnTo>
                <a:lnTo>
                  <a:pt x="428819" y="120364"/>
                </a:lnTo>
                <a:lnTo>
                  <a:pt x="438798" y="105588"/>
                </a:lnTo>
                <a:lnTo>
                  <a:pt x="442455" y="87502"/>
                </a:lnTo>
                <a:lnTo>
                  <a:pt x="438798" y="69417"/>
                </a:lnTo>
                <a:lnTo>
                  <a:pt x="428819" y="54641"/>
                </a:lnTo>
                <a:lnTo>
                  <a:pt x="414005" y="44676"/>
                </a:lnTo>
                <a:lnTo>
                  <a:pt x="395846" y="41021"/>
                </a:lnTo>
                <a:close/>
              </a:path>
              <a:path w="561340" h="611505">
                <a:moveTo>
                  <a:pt x="555231" y="94996"/>
                </a:moveTo>
                <a:lnTo>
                  <a:pt x="472935" y="94996"/>
                </a:lnTo>
                <a:lnTo>
                  <a:pt x="466966" y="100964"/>
                </a:lnTo>
                <a:lnTo>
                  <a:pt x="466966" y="115570"/>
                </a:lnTo>
                <a:lnTo>
                  <a:pt x="472935" y="121538"/>
                </a:lnTo>
                <a:lnTo>
                  <a:pt x="555231" y="121538"/>
                </a:lnTo>
                <a:lnTo>
                  <a:pt x="561073" y="115570"/>
                </a:lnTo>
                <a:lnTo>
                  <a:pt x="561073" y="100964"/>
                </a:lnTo>
                <a:lnTo>
                  <a:pt x="555231" y="94996"/>
                </a:lnTo>
                <a:close/>
              </a:path>
              <a:path w="561340" h="611505">
                <a:moveTo>
                  <a:pt x="532117" y="0"/>
                </a:moveTo>
                <a:lnTo>
                  <a:pt x="523862" y="0"/>
                </a:lnTo>
                <a:lnTo>
                  <a:pt x="465696" y="58038"/>
                </a:lnTo>
                <a:lnTo>
                  <a:pt x="465696" y="66421"/>
                </a:lnTo>
                <a:lnTo>
                  <a:pt x="470903" y="71500"/>
                </a:lnTo>
                <a:lnTo>
                  <a:pt x="473443" y="74167"/>
                </a:lnTo>
                <a:lnTo>
                  <a:pt x="476872" y="75437"/>
                </a:lnTo>
                <a:lnTo>
                  <a:pt x="483730" y="75437"/>
                </a:lnTo>
                <a:lnTo>
                  <a:pt x="487159" y="74167"/>
                </a:lnTo>
                <a:lnTo>
                  <a:pt x="489699" y="71500"/>
                </a:lnTo>
                <a:lnTo>
                  <a:pt x="537324" y="24002"/>
                </a:lnTo>
                <a:lnTo>
                  <a:pt x="542658" y="18796"/>
                </a:lnTo>
                <a:lnTo>
                  <a:pt x="542658" y="10413"/>
                </a:lnTo>
                <a:lnTo>
                  <a:pt x="537324" y="5207"/>
                </a:lnTo>
                <a:lnTo>
                  <a:pt x="532117" y="0"/>
                </a:lnTo>
                <a:close/>
              </a:path>
              <a:path w="561340" h="611505">
                <a:moveTo>
                  <a:pt x="115430" y="41021"/>
                </a:moveTo>
                <a:lnTo>
                  <a:pt x="97158" y="44719"/>
                </a:lnTo>
                <a:lnTo>
                  <a:pt x="82220" y="54800"/>
                </a:lnTo>
                <a:lnTo>
                  <a:pt x="72139" y="69738"/>
                </a:lnTo>
                <a:lnTo>
                  <a:pt x="68440" y="88011"/>
                </a:lnTo>
                <a:lnTo>
                  <a:pt x="72139" y="106263"/>
                </a:lnTo>
                <a:lnTo>
                  <a:pt x="82220" y="121158"/>
                </a:lnTo>
                <a:lnTo>
                  <a:pt x="97158" y="131194"/>
                </a:lnTo>
                <a:lnTo>
                  <a:pt x="115430" y="134874"/>
                </a:lnTo>
                <a:lnTo>
                  <a:pt x="133702" y="131194"/>
                </a:lnTo>
                <a:lnTo>
                  <a:pt x="148641" y="121158"/>
                </a:lnTo>
                <a:lnTo>
                  <a:pt x="158721" y="106263"/>
                </a:lnTo>
                <a:lnTo>
                  <a:pt x="162420" y="88011"/>
                </a:lnTo>
                <a:lnTo>
                  <a:pt x="158721" y="69738"/>
                </a:lnTo>
                <a:lnTo>
                  <a:pt x="148641" y="54800"/>
                </a:lnTo>
                <a:lnTo>
                  <a:pt x="133702" y="44719"/>
                </a:lnTo>
                <a:lnTo>
                  <a:pt x="115430" y="41021"/>
                </a:lnTo>
                <a:close/>
              </a:path>
            </a:pathLst>
          </a:custGeom>
          <a:solidFill>
            <a:srgbClr val="FFFFFF"/>
          </a:solidFill>
        </p:spPr>
        <p:txBody>
          <a:bodyPr wrap="square" lIns="0" tIns="0" rIns="0" bIns="0" rtlCol="0"/>
          <a:lstStyle/>
          <a:p/>
        </p:txBody>
      </p:sp>
      <p:sp>
        <p:nvSpPr>
          <p:cNvPr id="24" name="object 24"/>
          <p:cNvSpPr txBox="1"/>
          <p:nvPr/>
        </p:nvSpPr>
        <p:spPr>
          <a:xfrm>
            <a:off x="5593460" y="3618992"/>
            <a:ext cx="1397000" cy="757555"/>
          </a:xfrm>
          <a:prstGeom prst="rect">
            <a:avLst/>
          </a:prstGeom>
        </p:spPr>
        <p:txBody>
          <a:bodyPr vert="horz" wrap="square" lIns="0" tIns="12700" rIns="0" bIns="0" rtlCol="0">
            <a:spAutoFit/>
          </a:bodyPr>
          <a:lstStyle/>
          <a:p>
            <a:pPr marL="12700" marR="5080">
              <a:lnSpc>
                <a:spcPct val="100000"/>
              </a:lnSpc>
              <a:spcBef>
                <a:spcPts val="100"/>
              </a:spcBef>
            </a:pPr>
            <a:r>
              <a:rPr sz="2400" spc="300" dirty="0">
                <a:solidFill>
                  <a:srgbClr val="2C5681"/>
                </a:solidFill>
                <a:latin typeface="微软雅黑" panose="020B0503020204020204" charset="-122"/>
                <a:cs typeface="微软雅黑" panose="020B0503020204020204" charset="-122"/>
              </a:rPr>
              <a:t>转移支付 </a:t>
            </a:r>
            <a:r>
              <a:rPr sz="2400" spc="-5" dirty="0">
                <a:solidFill>
                  <a:srgbClr val="2C5681"/>
                </a:solidFill>
                <a:latin typeface="微软雅黑" panose="020B0503020204020204" charset="-122"/>
                <a:cs typeface="微软雅黑" panose="020B0503020204020204" charset="-122"/>
              </a:rPr>
              <a:t>资金调度</a:t>
            </a:r>
            <a:endParaRPr sz="2400">
              <a:latin typeface="微软雅黑" panose="020B0503020204020204" charset="-122"/>
              <a:cs typeface="微软雅黑" panose="020B0503020204020204" charset="-122"/>
            </a:endParaRPr>
          </a:p>
        </p:txBody>
      </p:sp>
      <p:sp>
        <p:nvSpPr>
          <p:cNvPr id="25" name="object 25"/>
          <p:cNvSpPr txBox="1"/>
          <p:nvPr/>
        </p:nvSpPr>
        <p:spPr>
          <a:xfrm>
            <a:off x="8319007" y="3583940"/>
            <a:ext cx="1244600" cy="75755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2C5681"/>
                </a:solidFill>
                <a:latin typeface="微软雅黑" panose="020B0503020204020204" charset="-122"/>
                <a:cs typeface="微软雅黑" panose="020B0503020204020204" charset="-122"/>
              </a:rPr>
              <a:t>上下级 </a:t>
            </a:r>
            <a:r>
              <a:rPr sz="2400" spc="-5" dirty="0">
                <a:solidFill>
                  <a:srgbClr val="2C5681"/>
                </a:solidFill>
                <a:latin typeface="微软雅黑" panose="020B0503020204020204" charset="-122"/>
                <a:cs typeface="微软雅黑" panose="020B0503020204020204" charset="-122"/>
              </a:rPr>
              <a:t>财政结算</a:t>
            </a:r>
            <a:endParaRPr sz="2400">
              <a:latin typeface="微软雅黑" panose="020B0503020204020204" charset="-122"/>
              <a:cs typeface="微软雅黑" panose="020B0503020204020204" charset="-122"/>
            </a:endParaRPr>
          </a:p>
        </p:txBody>
      </p:sp>
      <p:sp>
        <p:nvSpPr>
          <p:cNvPr id="26" name="object 26"/>
          <p:cNvSpPr/>
          <p:nvPr/>
        </p:nvSpPr>
        <p:spPr>
          <a:xfrm>
            <a:off x="4400550" y="3745738"/>
            <a:ext cx="978408" cy="609345"/>
          </a:xfrm>
          <a:prstGeom prst="rect">
            <a:avLst/>
          </a:prstGeom>
          <a:blipFill>
            <a:blip r:embed="rId4" cstate="print"/>
            <a:stretch>
              <a:fillRect/>
            </a:stretch>
          </a:blipFill>
        </p:spPr>
        <p:txBody>
          <a:bodyPr wrap="square" lIns="0" tIns="0" rIns="0" bIns="0" rtlCol="0"/>
          <a:lstStyle/>
          <a:p/>
        </p:txBody>
      </p:sp>
      <p:sp>
        <p:nvSpPr>
          <p:cNvPr id="27" name="object 27"/>
          <p:cNvSpPr/>
          <p:nvPr/>
        </p:nvSpPr>
        <p:spPr>
          <a:xfrm>
            <a:off x="4400550" y="3745738"/>
            <a:ext cx="978535" cy="609600"/>
          </a:xfrm>
          <a:custGeom>
            <a:avLst/>
            <a:gdLst/>
            <a:ahLst/>
            <a:cxnLst/>
            <a:rect l="l" t="t" r="r" b="b"/>
            <a:pathLst>
              <a:path w="978535" h="609600">
                <a:moveTo>
                  <a:pt x="0" y="152400"/>
                </a:moveTo>
                <a:lnTo>
                  <a:pt x="673735" y="152400"/>
                </a:lnTo>
                <a:lnTo>
                  <a:pt x="673735" y="0"/>
                </a:lnTo>
                <a:lnTo>
                  <a:pt x="978408" y="304673"/>
                </a:lnTo>
                <a:lnTo>
                  <a:pt x="673735" y="609345"/>
                </a:lnTo>
                <a:lnTo>
                  <a:pt x="673735" y="457073"/>
                </a:lnTo>
                <a:lnTo>
                  <a:pt x="0" y="457073"/>
                </a:lnTo>
                <a:lnTo>
                  <a:pt x="0" y="152400"/>
                </a:lnTo>
                <a:close/>
              </a:path>
            </a:pathLst>
          </a:custGeom>
          <a:ln w="9525">
            <a:solidFill>
              <a:srgbClr val="2E6397"/>
            </a:solidFill>
          </a:ln>
        </p:spPr>
        <p:txBody>
          <a:bodyPr wrap="square" lIns="0" tIns="0" rIns="0" bIns="0" rtlCol="0"/>
          <a:lstStyle/>
          <a:p/>
        </p:txBody>
      </p:sp>
      <p:sp>
        <p:nvSpPr>
          <p:cNvPr id="28" name="object 28"/>
          <p:cNvSpPr/>
          <p:nvPr/>
        </p:nvSpPr>
        <p:spPr>
          <a:xfrm>
            <a:off x="7180326" y="3745738"/>
            <a:ext cx="978407" cy="609345"/>
          </a:xfrm>
          <a:prstGeom prst="rect">
            <a:avLst/>
          </a:prstGeom>
          <a:blipFill>
            <a:blip r:embed="rId4" cstate="print"/>
            <a:stretch>
              <a:fillRect/>
            </a:stretch>
          </a:blipFill>
        </p:spPr>
        <p:txBody>
          <a:bodyPr wrap="square" lIns="0" tIns="0" rIns="0" bIns="0" rtlCol="0"/>
          <a:lstStyle/>
          <a:p/>
        </p:txBody>
      </p:sp>
      <p:sp>
        <p:nvSpPr>
          <p:cNvPr id="29" name="object 29"/>
          <p:cNvSpPr/>
          <p:nvPr/>
        </p:nvSpPr>
        <p:spPr>
          <a:xfrm>
            <a:off x="7180326" y="3745738"/>
            <a:ext cx="978535" cy="609600"/>
          </a:xfrm>
          <a:custGeom>
            <a:avLst/>
            <a:gdLst/>
            <a:ahLst/>
            <a:cxnLst/>
            <a:rect l="l" t="t" r="r" b="b"/>
            <a:pathLst>
              <a:path w="978534" h="609600">
                <a:moveTo>
                  <a:pt x="0" y="152400"/>
                </a:moveTo>
                <a:lnTo>
                  <a:pt x="673734" y="152400"/>
                </a:lnTo>
                <a:lnTo>
                  <a:pt x="673734" y="0"/>
                </a:lnTo>
                <a:lnTo>
                  <a:pt x="978407" y="304673"/>
                </a:lnTo>
                <a:lnTo>
                  <a:pt x="673734" y="609345"/>
                </a:lnTo>
                <a:lnTo>
                  <a:pt x="673734" y="457073"/>
                </a:lnTo>
                <a:lnTo>
                  <a:pt x="0" y="457073"/>
                </a:lnTo>
                <a:lnTo>
                  <a:pt x="0" y="152400"/>
                </a:lnTo>
                <a:close/>
              </a:path>
            </a:pathLst>
          </a:custGeom>
          <a:ln w="9525">
            <a:solidFill>
              <a:srgbClr val="2E6397"/>
            </a:solidFill>
          </a:ln>
        </p:spPr>
        <p:txBody>
          <a:bodyPr wrap="square" lIns="0" tIns="0" rIns="0" bIns="0" rtlCol="0"/>
          <a:lstStyle/>
          <a:p/>
        </p:txBody>
      </p:sp>
      <p:sp>
        <p:nvSpPr>
          <p:cNvPr id="30" name="object 30"/>
          <p:cNvSpPr/>
          <p:nvPr/>
        </p:nvSpPr>
        <p:spPr>
          <a:xfrm>
            <a:off x="3616071" y="4504816"/>
            <a:ext cx="4971669" cy="730885"/>
          </a:xfrm>
          <a:prstGeom prst="rect">
            <a:avLst/>
          </a:prstGeom>
          <a:blipFill>
            <a:blip r:embed="rId5" cstate="print"/>
            <a:stretch>
              <a:fillRect/>
            </a:stretch>
          </a:blipFill>
        </p:spPr>
        <p:txBody>
          <a:bodyPr wrap="square" lIns="0" tIns="0" rIns="0" bIns="0" rtlCol="0"/>
          <a:lstStyle/>
          <a:p/>
        </p:txBody>
      </p:sp>
      <p:sp>
        <p:nvSpPr>
          <p:cNvPr id="31" name="object 31"/>
          <p:cNvSpPr/>
          <p:nvPr/>
        </p:nvSpPr>
        <p:spPr>
          <a:xfrm>
            <a:off x="3616071" y="4504816"/>
            <a:ext cx="4972050" cy="730885"/>
          </a:xfrm>
          <a:custGeom>
            <a:avLst/>
            <a:gdLst/>
            <a:ahLst/>
            <a:cxnLst/>
            <a:rect l="l" t="t" r="r" b="b"/>
            <a:pathLst>
              <a:path w="4972050" h="730885">
                <a:moveTo>
                  <a:pt x="2411983" y="730884"/>
                </a:moveTo>
                <a:lnTo>
                  <a:pt x="2482069" y="730573"/>
                </a:lnTo>
                <a:lnTo>
                  <a:pt x="2551652" y="729644"/>
                </a:lnTo>
                <a:lnTo>
                  <a:pt x="2620703" y="728105"/>
                </a:lnTo>
                <a:lnTo>
                  <a:pt x="2689194" y="725967"/>
                </a:lnTo>
                <a:lnTo>
                  <a:pt x="2757099" y="723236"/>
                </a:lnTo>
                <a:lnTo>
                  <a:pt x="2824388" y="719922"/>
                </a:lnTo>
                <a:lnTo>
                  <a:pt x="2891034" y="716033"/>
                </a:lnTo>
                <a:lnTo>
                  <a:pt x="2957010" y="711579"/>
                </a:lnTo>
                <a:lnTo>
                  <a:pt x="3022287" y="706566"/>
                </a:lnTo>
                <a:lnTo>
                  <a:pt x="3086837" y="701005"/>
                </a:lnTo>
                <a:lnTo>
                  <a:pt x="3150633" y="694903"/>
                </a:lnTo>
                <a:lnTo>
                  <a:pt x="3213647" y="688269"/>
                </a:lnTo>
                <a:lnTo>
                  <a:pt x="3275850" y="681112"/>
                </a:lnTo>
                <a:lnTo>
                  <a:pt x="3337216" y="673441"/>
                </a:lnTo>
                <a:lnTo>
                  <a:pt x="3397716" y="665263"/>
                </a:lnTo>
                <a:lnTo>
                  <a:pt x="3457322" y="656588"/>
                </a:lnTo>
                <a:lnTo>
                  <a:pt x="3516007" y="647423"/>
                </a:lnTo>
                <a:lnTo>
                  <a:pt x="3573742" y="637779"/>
                </a:lnTo>
                <a:lnTo>
                  <a:pt x="3630500" y="627662"/>
                </a:lnTo>
                <a:lnTo>
                  <a:pt x="3686253" y="617082"/>
                </a:lnTo>
                <a:lnTo>
                  <a:pt x="3740973" y="606047"/>
                </a:lnTo>
                <a:lnTo>
                  <a:pt x="3794632" y="594567"/>
                </a:lnTo>
                <a:lnTo>
                  <a:pt x="3847203" y="582649"/>
                </a:lnTo>
                <a:lnTo>
                  <a:pt x="3898657" y="570301"/>
                </a:lnTo>
                <a:lnTo>
                  <a:pt x="3948966" y="557534"/>
                </a:lnTo>
                <a:lnTo>
                  <a:pt x="3998103" y="544354"/>
                </a:lnTo>
                <a:lnTo>
                  <a:pt x="4046040" y="530772"/>
                </a:lnTo>
                <a:lnTo>
                  <a:pt x="4092749" y="516794"/>
                </a:lnTo>
                <a:lnTo>
                  <a:pt x="4138202" y="502431"/>
                </a:lnTo>
                <a:lnTo>
                  <a:pt x="4182372" y="487690"/>
                </a:lnTo>
                <a:lnTo>
                  <a:pt x="4225229" y="472580"/>
                </a:lnTo>
                <a:lnTo>
                  <a:pt x="4266748" y="457110"/>
                </a:lnTo>
                <a:lnTo>
                  <a:pt x="4306899" y="441287"/>
                </a:lnTo>
                <a:lnTo>
                  <a:pt x="4345655" y="425122"/>
                </a:lnTo>
                <a:lnTo>
                  <a:pt x="4382988" y="408622"/>
                </a:lnTo>
                <a:lnTo>
                  <a:pt x="4418869" y="391796"/>
                </a:lnTo>
                <a:lnTo>
                  <a:pt x="4453273" y="374652"/>
                </a:lnTo>
                <a:lnTo>
                  <a:pt x="4517531" y="339447"/>
                </a:lnTo>
                <a:lnTo>
                  <a:pt x="4575541" y="303074"/>
                </a:lnTo>
                <a:lnTo>
                  <a:pt x="4627078" y="265603"/>
                </a:lnTo>
                <a:lnTo>
                  <a:pt x="4671920" y="227102"/>
                </a:lnTo>
                <a:lnTo>
                  <a:pt x="4709844" y="187639"/>
                </a:lnTo>
                <a:lnTo>
                  <a:pt x="4740627" y="147284"/>
                </a:lnTo>
                <a:lnTo>
                  <a:pt x="4764046" y="106104"/>
                </a:lnTo>
                <a:lnTo>
                  <a:pt x="4779879" y="64169"/>
                </a:lnTo>
                <a:lnTo>
                  <a:pt x="4787902" y="21547"/>
                </a:lnTo>
                <a:lnTo>
                  <a:pt x="4788915" y="0"/>
                </a:lnTo>
                <a:lnTo>
                  <a:pt x="4971669" y="0"/>
                </a:lnTo>
                <a:lnTo>
                  <a:pt x="4967633" y="42940"/>
                </a:lnTo>
                <a:lnTo>
                  <a:pt x="4955676" y="85227"/>
                </a:lnTo>
                <a:lnTo>
                  <a:pt x="4936020" y="126793"/>
                </a:lnTo>
                <a:lnTo>
                  <a:pt x="4908888" y="167569"/>
                </a:lnTo>
                <a:lnTo>
                  <a:pt x="4874504" y="207486"/>
                </a:lnTo>
                <a:lnTo>
                  <a:pt x="4833089" y="246477"/>
                </a:lnTo>
                <a:lnTo>
                  <a:pt x="4784867" y="284472"/>
                </a:lnTo>
                <a:lnTo>
                  <a:pt x="4730062" y="321402"/>
                </a:lnTo>
                <a:lnTo>
                  <a:pt x="4668896" y="357200"/>
                </a:lnTo>
                <a:lnTo>
                  <a:pt x="4601591" y="391796"/>
                </a:lnTo>
                <a:lnTo>
                  <a:pt x="4565707" y="408622"/>
                </a:lnTo>
                <a:lnTo>
                  <a:pt x="4528372" y="425122"/>
                </a:lnTo>
                <a:lnTo>
                  <a:pt x="4489614" y="441287"/>
                </a:lnTo>
                <a:lnTo>
                  <a:pt x="4449461" y="457110"/>
                </a:lnTo>
                <a:lnTo>
                  <a:pt x="4407940" y="472580"/>
                </a:lnTo>
                <a:lnTo>
                  <a:pt x="4365081" y="487690"/>
                </a:lnTo>
                <a:lnTo>
                  <a:pt x="4320909" y="502431"/>
                </a:lnTo>
                <a:lnTo>
                  <a:pt x="4275454" y="516794"/>
                </a:lnTo>
                <a:lnTo>
                  <a:pt x="4228744" y="530772"/>
                </a:lnTo>
                <a:lnTo>
                  <a:pt x="4180805" y="544354"/>
                </a:lnTo>
                <a:lnTo>
                  <a:pt x="4131667" y="557534"/>
                </a:lnTo>
                <a:lnTo>
                  <a:pt x="4081356" y="570301"/>
                </a:lnTo>
                <a:lnTo>
                  <a:pt x="4029901" y="582649"/>
                </a:lnTo>
                <a:lnTo>
                  <a:pt x="3977330" y="594567"/>
                </a:lnTo>
                <a:lnTo>
                  <a:pt x="3923670" y="606047"/>
                </a:lnTo>
                <a:lnTo>
                  <a:pt x="3868950" y="617082"/>
                </a:lnTo>
                <a:lnTo>
                  <a:pt x="3813197" y="627662"/>
                </a:lnTo>
                <a:lnTo>
                  <a:pt x="3756439" y="637779"/>
                </a:lnTo>
                <a:lnTo>
                  <a:pt x="3698704" y="647423"/>
                </a:lnTo>
                <a:lnTo>
                  <a:pt x="3640020" y="656588"/>
                </a:lnTo>
                <a:lnTo>
                  <a:pt x="3580414" y="665263"/>
                </a:lnTo>
                <a:lnTo>
                  <a:pt x="3519916" y="673441"/>
                </a:lnTo>
                <a:lnTo>
                  <a:pt x="3458551" y="681112"/>
                </a:lnTo>
                <a:lnTo>
                  <a:pt x="3396349" y="688269"/>
                </a:lnTo>
                <a:lnTo>
                  <a:pt x="3333338" y="694903"/>
                </a:lnTo>
                <a:lnTo>
                  <a:pt x="3269544" y="701005"/>
                </a:lnTo>
                <a:lnTo>
                  <a:pt x="3204996" y="706566"/>
                </a:lnTo>
                <a:lnTo>
                  <a:pt x="3139723" y="711579"/>
                </a:lnTo>
                <a:lnTo>
                  <a:pt x="3073751" y="716033"/>
                </a:lnTo>
                <a:lnTo>
                  <a:pt x="3007108" y="719922"/>
                </a:lnTo>
                <a:lnTo>
                  <a:pt x="2939823" y="723236"/>
                </a:lnTo>
                <a:lnTo>
                  <a:pt x="2871924" y="725967"/>
                </a:lnTo>
                <a:lnTo>
                  <a:pt x="2803437" y="728105"/>
                </a:lnTo>
                <a:lnTo>
                  <a:pt x="2734392" y="729644"/>
                </a:lnTo>
                <a:lnTo>
                  <a:pt x="2664816" y="730573"/>
                </a:lnTo>
                <a:lnTo>
                  <a:pt x="2594737" y="730884"/>
                </a:lnTo>
                <a:lnTo>
                  <a:pt x="2411983" y="730884"/>
                </a:lnTo>
                <a:lnTo>
                  <a:pt x="2345796" y="730604"/>
                </a:lnTo>
                <a:lnTo>
                  <a:pt x="2279979" y="729766"/>
                </a:lnTo>
                <a:lnTo>
                  <a:pt x="2214560" y="728378"/>
                </a:lnTo>
                <a:lnTo>
                  <a:pt x="2149567" y="726445"/>
                </a:lnTo>
                <a:lnTo>
                  <a:pt x="2085028" y="723975"/>
                </a:lnTo>
                <a:lnTo>
                  <a:pt x="2020969" y="720975"/>
                </a:lnTo>
                <a:lnTo>
                  <a:pt x="1957418" y="717450"/>
                </a:lnTo>
                <a:lnTo>
                  <a:pt x="1894402" y="713407"/>
                </a:lnTo>
                <a:lnTo>
                  <a:pt x="1831949" y="708853"/>
                </a:lnTo>
                <a:lnTo>
                  <a:pt x="1770087" y="703795"/>
                </a:lnTo>
                <a:lnTo>
                  <a:pt x="1708843" y="698238"/>
                </a:lnTo>
                <a:lnTo>
                  <a:pt x="1648243" y="692190"/>
                </a:lnTo>
                <a:lnTo>
                  <a:pt x="1588317" y="685657"/>
                </a:lnTo>
                <a:lnTo>
                  <a:pt x="1529091" y="678645"/>
                </a:lnTo>
                <a:lnTo>
                  <a:pt x="1470592" y="671161"/>
                </a:lnTo>
                <a:lnTo>
                  <a:pt x="1412848" y="663213"/>
                </a:lnTo>
                <a:lnTo>
                  <a:pt x="1355887" y="654805"/>
                </a:lnTo>
                <a:lnTo>
                  <a:pt x="1299736" y="645945"/>
                </a:lnTo>
                <a:lnTo>
                  <a:pt x="1244422" y="636640"/>
                </a:lnTo>
                <a:lnTo>
                  <a:pt x="1189972" y="626895"/>
                </a:lnTo>
                <a:lnTo>
                  <a:pt x="1136415" y="616718"/>
                </a:lnTo>
                <a:lnTo>
                  <a:pt x="1083778" y="606115"/>
                </a:lnTo>
                <a:lnTo>
                  <a:pt x="1032088" y="595092"/>
                </a:lnTo>
                <a:lnTo>
                  <a:pt x="981373" y="583657"/>
                </a:lnTo>
                <a:lnTo>
                  <a:pt x="931659" y="571815"/>
                </a:lnTo>
                <a:lnTo>
                  <a:pt x="882975" y="559573"/>
                </a:lnTo>
                <a:lnTo>
                  <a:pt x="835348" y="546938"/>
                </a:lnTo>
                <a:lnTo>
                  <a:pt x="788805" y="533917"/>
                </a:lnTo>
                <a:lnTo>
                  <a:pt x="743374" y="520515"/>
                </a:lnTo>
                <a:lnTo>
                  <a:pt x="699082" y="506740"/>
                </a:lnTo>
                <a:lnTo>
                  <a:pt x="655957" y="492598"/>
                </a:lnTo>
                <a:lnTo>
                  <a:pt x="614026" y="478095"/>
                </a:lnTo>
                <a:lnTo>
                  <a:pt x="573317" y="463239"/>
                </a:lnTo>
                <a:lnTo>
                  <a:pt x="533856" y="448035"/>
                </a:lnTo>
                <a:lnTo>
                  <a:pt x="495672" y="432490"/>
                </a:lnTo>
                <a:lnTo>
                  <a:pt x="458792" y="416611"/>
                </a:lnTo>
                <a:lnTo>
                  <a:pt x="423243" y="400405"/>
                </a:lnTo>
                <a:lnTo>
                  <a:pt x="356249" y="367035"/>
                </a:lnTo>
                <a:lnTo>
                  <a:pt x="294910" y="332433"/>
                </a:lnTo>
                <a:lnTo>
                  <a:pt x="239445" y="296651"/>
                </a:lnTo>
                <a:lnTo>
                  <a:pt x="190073" y="259742"/>
                </a:lnTo>
                <a:lnTo>
                  <a:pt x="147015" y="221758"/>
                </a:lnTo>
                <a:lnTo>
                  <a:pt x="110489" y="182752"/>
                </a:lnTo>
                <a:lnTo>
                  <a:pt x="0" y="182752"/>
                </a:lnTo>
                <a:lnTo>
                  <a:pt x="126364" y="0"/>
                </a:lnTo>
                <a:lnTo>
                  <a:pt x="403732" y="182752"/>
                </a:lnTo>
                <a:lnTo>
                  <a:pt x="293242" y="182752"/>
                </a:lnTo>
                <a:lnTo>
                  <a:pt x="310850" y="202579"/>
                </a:lnTo>
                <a:lnTo>
                  <a:pt x="351135" y="241472"/>
                </a:lnTo>
                <a:lnTo>
                  <a:pt x="397995" y="279304"/>
                </a:lnTo>
                <a:lnTo>
                  <a:pt x="451206" y="316020"/>
                </a:lnTo>
                <a:lnTo>
                  <a:pt x="510542" y="351564"/>
                </a:lnTo>
                <a:lnTo>
                  <a:pt x="575780" y="385881"/>
                </a:lnTo>
                <a:lnTo>
                  <a:pt x="610541" y="402562"/>
                </a:lnTo>
                <a:lnTo>
                  <a:pt x="646694" y="418915"/>
                </a:lnTo>
                <a:lnTo>
                  <a:pt x="684210" y="434934"/>
                </a:lnTo>
                <a:lnTo>
                  <a:pt x="723061" y="450610"/>
                </a:lnTo>
                <a:lnTo>
                  <a:pt x="763219" y="465939"/>
                </a:lnTo>
                <a:lnTo>
                  <a:pt x="804656" y="480911"/>
                </a:lnTo>
                <a:lnTo>
                  <a:pt x="847344" y="495521"/>
                </a:lnTo>
                <a:lnTo>
                  <a:pt x="891255" y="509762"/>
                </a:lnTo>
                <a:lnTo>
                  <a:pt x="936360" y="523626"/>
                </a:lnTo>
                <a:lnTo>
                  <a:pt x="982632" y="537107"/>
                </a:lnTo>
                <a:lnTo>
                  <a:pt x="1030043" y="550198"/>
                </a:lnTo>
                <a:lnTo>
                  <a:pt x="1078564" y="562891"/>
                </a:lnTo>
                <a:lnTo>
                  <a:pt x="1128168" y="575180"/>
                </a:lnTo>
                <a:lnTo>
                  <a:pt x="1178826" y="587058"/>
                </a:lnTo>
                <a:lnTo>
                  <a:pt x="1230511" y="598517"/>
                </a:lnTo>
                <a:lnTo>
                  <a:pt x="1283194" y="609552"/>
                </a:lnTo>
                <a:lnTo>
                  <a:pt x="1336847" y="620154"/>
                </a:lnTo>
                <a:lnTo>
                  <a:pt x="1391443" y="630318"/>
                </a:lnTo>
                <a:lnTo>
                  <a:pt x="1446953" y="640035"/>
                </a:lnTo>
                <a:lnTo>
                  <a:pt x="1503348" y="649299"/>
                </a:lnTo>
                <a:lnTo>
                  <a:pt x="1560602" y="658104"/>
                </a:lnTo>
                <a:lnTo>
                  <a:pt x="1618686" y="666441"/>
                </a:lnTo>
                <a:lnTo>
                  <a:pt x="1677572" y="674305"/>
                </a:lnTo>
                <a:lnTo>
                  <a:pt x="1737232" y="681688"/>
                </a:lnTo>
                <a:lnTo>
                  <a:pt x="1797637" y="688583"/>
                </a:lnTo>
                <a:lnTo>
                  <a:pt x="1858760" y="694984"/>
                </a:lnTo>
                <a:lnTo>
                  <a:pt x="1920573" y="700883"/>
                </a:lnTo>
                <a:lnTo>
                  <a:pt x="1983048" y="706273"/>
                </a:lnTo>
                <a:lnTo>
                  <a:pt x="2046156" y="711148"/>
                </a:lnTo>
                <a:lnTo>
                  <a:pt x="2109870" y="715500"/>
                </a:lnTo>
                <a:lnTo>
                  <a:pt x="2174161" y="719322"/>
                </a:lnTo>
                <a:lnTo>
                  <a:pt x="2239001" y="722609"/>
                </a:lnTo>
                <a:lnTo>
                  <a:pt x="2304363" y="725351"/>
                </a:lnTo>
                <a:lnTo>
                  <a:pt x="2370218" y="727544"/>
                </a:lnTo>
                <a:lnTo>
                  <a:pt x="2436539" y="729179"/>
                </a:lnTo>
                <a:lnTo>
                  <a:pt x="2503296" y="730249"/>
                </a:lnTo>
              </a:path>
            </a:pathLst>
          </a:custGeom>
          <a:ln w="9525">
            <a:solidFill>
              <a:srgbClr val="2E6397"/>
            </a:solidFill>
          </a:ln>
        </p:spPr>
        <p:txBody>
          <a:bodyPr wrap="square" lIns="0" tIns="0" rIns="0" bIns="0" rtlCol="0"/>
          <a:lstStyle/>
          <a:p/>
        </p:txBody>
      </p:sp>
      <p:sp>
        <p:nvSpPr>
          <p:cNvPr id="32" name="object 32"/>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33" name="文本框 32"/>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4713859" y="2274569"/>
            <a:ext cx="2561590" cy="406400"/>
          </a:xfrm>
          <a:prstGeom prst="rect">
            <a:avLst/>
          </a:prstGeom>
        </p:spPr>
        <p:txBody>
          <a:bodyPr vert="horz" wrap="square" lIns="0" tIns="12065" rIns="0" bIns="0" rtlCol="0">
            <a:spAutoFit/>
          </a:bodyPr>
          <a:lstStyle/>
          <a:p>
            <a:pPr marL="12700">
              <a:lnSpc>
                <a:spcPct val="100000"/>
              </a:lnSpc>
              <a:spcBef>
                <a:spcPts val="95"/>
              </a:spcBef>
            </a:pPr>
            <a:r>
              <a:rPr sz="2500" b="1" spc="-5" dirty="0">
                <a:solidFill>
                  <a:srgbClr val="2C5681"/>
                </a:solidFill>
                <a:latin typeface="微软雅黑" panose="020B0503020204020204" charset="-122"/>
                <a:cs typeface="微软雅黑" panose="020B0503020204020204" charset="-122"/>
              </a:rPr>
              <a:t>转移支付资金调度</a:t>
            </a:r>
            <a:endParaRPr sz="25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3677412"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440679"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3583304"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三</a:t>
            </a:r>
            <a:r>
              <a:rPr sz="2800" b="0" dirty="0">
                <a:solidFill>
                  <a:srgbClr val="003366"/>
                </a:solidFill>
                <a:latin typeface="黑体" panose="02010609060101010101" charset="-122"/>
                <a:cs typeface="黑体" panose="02010609060101010101" charset="-122"/>
              </a:rPr>
              <a:t>、转移支付</a:t>
            </a:r>
            <a:r>
              <a:rPr sz="2800" b="0" spc="-5" dirty="0">
                <a:solidFill>
                  <a:srgbClr val="003366"/>
                </a:solidFill>
                <a:latin typeface="黑体" panose="02010609060101010101" charset="-122"/>
                <a:cs typeface="黑体" panose="02010609060101010101" charset="-122"/>
              </a:rPr>
              <a:t>预</a:t>
            </a:r>
            <a:r>
              <a:rPr sz="2800" b="0" dirty="0">
                <a:solidFill>
                  <a:srgbClr val="003366"/>
                </a:solidFill>
                <a:latin typeface="黑体" panose="02010609060101010101" charset="-122"/>
                <a:cs typeface="黑体" panose="02010609060101010101" charset="-122"/>
              </a:rPr>
              <a:t>算</a:t>
            </a:r>
            <a:r>
              <a:rPr sz="2800" b="0" spc="-5" dirty="0">
                <a:solidFill>
                  <a:srgbClr val="003366"/>
                </a:solidFill>
                <a:latin typeface="黑体" panose="02010609060101010101" charset="-122"/>
                <a:cs typeface="黑体" panose="02010609060101010101" charset="-122"/>
              </a:rPr>
              <a:t>执行</a:t>
            </a:r>
            <a:endParaRPr sz="2800">
              <a:latin typeface="黑体" panose="02010609060101010101" charset="-122"/>
              <a:cs typeface="黑体" panose="02010609060101010101" charset="-122"/>
            </a:endParaRPr>
          </a:p>
        </p:txBody>
      </p:sp>
      <p:sp>
        <p:nvSpPr>
          <p:cNvPr id="9" name="object 9"/>
          <p:cNvSpPr/>
          <p:nvPr/>
        </p:nvSpPr>
        <p:spPr>
          <a:xfrm>
            <a:off x="2554351" y="3263646"/>
            <a:ext cx="3064002" cy="2384679"/>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554351" y="3263646"/>
            <a:ext cx="3064510" cy="2385060"/>
          </a:xfrm>
          <a:custGeom>
            <a:avLst/>
            <a:gdLst/>
            <a:ahLst/>
            <a:cxnLst/>
            <a:rect l="l" t="t" r="r" b="b"/>
            <a:pathLst>
              <a:path w="3064510" h="2385060">
                <a:moveTo>
                  <a:pt x="0" y="57530"/>
                </a:moveTo>
                <a:lnTo>
                  <a:pt x="4524" y="35147"/>
                </a:lnTo>
                <a:lnTo>
                  <a:pt x="16859" y="16859"/>
                </a:lnTo>
                <a:lnTo>
                  <a:pt x="35147" y="4524"/>
                </a:lnTo>
                <a:lnTo>
                  <a:pt x="57531" y="0"/>
                </a:lnTo>
                <a:lnTo>
                  <a:pt x="3006471" y="0"/>
                </a:lnTo>
                <a:lnTo>
                  <a:pt x="3028854" y="4524"/>
                </a:lnTo>
                <a:lnTo>
                  <a:pt x="3047142" y="16859"/>
                </a:lnTo>
                <a:lnTo>
                  <a:pt x="3059477" y="35147"/>
                </a:lnTo>
                <a:lnTo>
                  <a:pt x="3064002" y="57530"/>
                </a:lnTo>
                <a:lnTo>
                  <a:pt x="3064002" y="2327084"/>
                </a:lnTo>
                <a:lnTo>
                  <a:pt x="3059477" y="2349504"/>
                </a:lnTo>
                <a:lnTo>
                  <a:pt x="3047142" y="2367811"/>
                </a:lnTo>
                <a:lnTo>
                  <a:pt x="3028854" y="2380153"/>
                </a:lnTo>
                <a:lnTo>
                  <a:pt x="3006471" y="2384679"/>
                </a:lnTo>
                <a:lnTo>
                  <a:pt x="57531" y="2384679"/>
                </a:lnTo>
                <a:lnTo>
                  <a:pt x="35147" y="2380153"/>
                </a:lnTo>
                <a:lnTo>
                  <a:pt x="16859" y="2367811"/>
                </a:lnTo>
                <a:lnTo>
                  <a:pt x="4524" y="2349504"/>
                </a:lnTo>
                <a:lnTo>
                  <a:pt x="0" y="2327084"/>
                </a:lnTo>
                <a:lnTo>
                  <a:pt x="0" y="57530"/>
                </a:lnTo>
                <a:close/>
              </a:path>
            </a:pathLst>
          </a:custGeom>
          <a:ln w="3175">
            <a:solidFill>
              <a:srgbClr val="D9D9D9"/>
            </a:solidFill>
          </a:ln>
        </p:spPr>
        <p:txBody>
          <a:bodyPr wrap="square" lIns="0" tIns="0" rIns="0" bIns="0" rtlCol="0"/>
          <a:lstStyle/>
          <a:p/>
        </p:txBody>
      </p:sp>
      <p:sp>
        <p:nvSpPr>
          <p:cNvPr id="11" name="object 11"/>
          <p:cNvSpPr/>
          <p:nvPr/>
        </p:nvSpPr>
        <p:spPr>
          <a:xfrm>
            <a:off x="2554351" y="3007741"/>
            <a:ext cx="3064510" cy="906780"/>
          </a:xfrm>
          <a:custGeom>
            <a:avLst/>
            <a:gdLst/>
            <a:ahLst/>
            <a:cxnLst/>
            <a:rect l="l" t="t" r="r" b="b"/>
            <a:pathLst>
              <a:path w="3064510" h="906779">
                <a:moveTo>
                  <a:pt x="2610866" y="0"/>
                </a:moveTo>
                <a:lnTo>
                  <a:pt x="453136" y="0"/>
                </a:lnTo>
                <a:lnTo>
                  <a:pt x="406796" y="2340"/>
                </a:lnTo>
                <a:lnTo>
                  <a:pt x="361796" y="9209"/>
                </a:lnTo>
                <a:lnTo>
                  <a:pt x="318366" y="20378"/>
                </a:lnTo>
                <a:lnTo>
                  <a:pt x="276731" y="35621"/>
                </a:lnTo>
                <a:lnTo>
                  <a:pt x="237119" y="54709"/>
                </a:lnTo>
                <a:lnTo>
                  <a:pt x="199758" y="77413"/>
                </a:lnTo>
                <a:lnTo>
                  <a:pt x="164875" y="103507"/>
                </a:lnTo>
                <a:lnTo>
                  <a:pt x="132699" y="132762"/>
                </a:lnTo>
                <a:lnTo>
                  <a:pt x="103455" y="164951"/>
                </a:lnTo>
                <a:lnTo>
                  <a:pt x="77373" y="199845"/>
                </a:lnTo>
                <a:lnTo>
                  <a:pt x="54679" y="237216"/>
                </a:lnTo>
                <a:lnTo>
                  <a:pt x="35601" y="276838"/>
                </a:lnTo>
                <a:lnTo>
                  <a:pt x="20367" y="318481"/>
                </a:lnTo>
                <a:lnTo>
                  <a:pt x="9203" y="361918"/>
                </a:lnTo>
                <a:lnTo>
                  <a:pt x="2338" y="406921"/>
                </a:lnTo>
                <a:lnTo>
                  <a:pt x="0" y="453263"/>
                </a:lnTo>
                <a:lnTo>
                  <a:pt x="2338" y="499602"/>
                </a:lnTo>
                <a:lnTo>
                  <a:pt x="9203" y="544602"/>
                </a:lnTo>
                <a:lnTo>
                  <a:pt x="20367" y="588032"/>
                </a:lnTo>
                <a:lnTo>
                  <a:pt x="35601" y="629667"/>
                </a:lnTo>
                <a:lnTo>
                  <a:pt x="54679" y="669279"/>
                </a:lnTo>
                <a:lnTo>
                  <a:pt x="77373" y="706640"/>
                </a:lnTo>
                <a:lnTo>
                  <a:pt x="103455" y="741523"/>
                </a:lnTo>
                <a:lnTo>
                  <a:pt x="132699" y="773699"/>
                </a:lnTo>
                <a:lnTo>
                  <a:pt x="164875" y="802943"/>
                </a:lnTo>
                <a:lnTo>
                  <a:pt x="199758" y="829025"/>
                </a:lnTo>
                <a:lnTo>
                  <a:pt x="237119" y="851719"/>
                </a:lnTo>
                <a:lnTo>
                  <a:pt x="276731" y="870797"/>
                </a:lnTo>
                <a:lnTo>
                  <a:pt x="318366" y="886031"/>
                </a:lnTo>
                <a:lnTo>
                  <a:pt x="361796" y="897195"/>
                </a:lnTo>
                <a:lnTo>
                  <a:pt x="406796" y="904060"/>
                </a:lnTo>
                <a:lnTo>
                  <a:pt x="453136" y="906399"/>
                </a:lnTo>
                <a:lnTo>
                  <a:pt x="2610866" y="906399"/>
                </a:lnTo>
                <a:lnTo>
                  <a:pt x="2657184" y="904060"/>
                </a:lnTo>
                <a:lnTo>
                  <a:pt x="2702168" y="897195"/>
                </a:lnTo>
                <a:lnTo>
                  <a:pt x="2745588" y="886031"/>
                </a:lnTo>
                <a:lnTo>
                  <a:pt x="2787217" y="870797"/>
                </a:lnTo>
                <a:lnTo>
                  <a:pt x="2826826" y="851719"/>
                </a:lnTo>
                <a:lnTo>
                  <a:pt x="2864187" y="829025"/>
                </a:lnTo>
                <a:lnTo>
                  <a:pt x="2899073" y="802943"/>
                </a:lnTo>
                <a:lnTo>
                  <a:pt x="2931255" y="773699"/>
                </a:lnTo>
                <a:lnTo>
                  <a:pt x="2960505" y="741523"/>
                </a:lnTo>
                <a:lnTo>
                  <a:pt x="2986595" y="706640"/>
                </a:lnTo>
                <a:lnTo>
                  <a:pt x="3009296" y="669279"/>
                </a:lnTo>
                <a:lnTo>
                  <a:pt x="3028382" y="629667"/>
                </a:lnTo>
                <a:lnTo>
                  <a:pt x="3043623" y="588032"/>
                </a:lnTo>
                <a:lnTo>
                  <a:pt x="3054793" y="544602"/>
                </a:lnTo>
                <a:lnTo>
                  <a:pt x="3061661" y="499602"/>
                </a:lnTo>
                <a:lnTo>
                  <a:pt x="3064002" y="453263"/>
                </a:lnTo>
                <a:lnTo>
                  <a:pt x="3061661" y="406921"/>
                </a:lnTo>
                <a:lnTo>
                  <a:pt x="3054793" y="361918"/>
                </a:lnTo>
                <a:lnTo>
                  <a:pt x="3043623" y="318481"/>
                </a:lnTo>
                <a:lnTo>
                  <a:pt x="3028382" y="276838"/>
                </a:lnTo>
                <a:lnTo>
                  <a:pt x="3009296" y="237216"/>
                </a:lnTo>
                <a:lnTo>
                  <a:pt x="2986595" y="199845"/>
                </a:lnTo>
                <a:lnTo>
                  <a:pt x="2960505" y="164951"/>
                </a:lnTo>
                <a:lnTo>
                  <a:pt x="2931255" y="132762"/>
                </a:lnTo>
                <a:lnTo>
                  <a:pt x="2899073" y="103507"/>
                </a:lnTo>
                <a:lnTo>
                  <a:pt x="2864187" y="77413"/>
                </a:lnTo>
                <a:lnTo>
                  <a:pt x="2826826" y="54709"/>
                </a:lnTo>
                <a:lnTo>
                  <a:pt x="2787217" y="35621"/>
                </a:lnTo>
                <a:lnTo>
                  <a:pt x="2745588" y="20378"/>
                </a:lnTo>
                <a:lnTo>
                  <a:pt x="2702168" y="9209"/>
                </a:lnTo>
                <a:lnTo>
                  <a:pt x="2657184" y="2340"/>
                </a:lnTo>
                <a:lnTo>
                  <a:pt x="2610866" y="0"/>
                </a:lnTo>
                <a:close/>
              </a:path>
            </a:pathLst>
          </a:custGeom>
          <a:solidFill>
            <a:srgbClr val="4AACC5"/>
          </a:solidFill>
        </p:spPr>
        <p:txBody>
          <a:bodyPr wrap="square" lIns="0" tIns="0" rIns="0" bIns="0" rtlCol="0"/>
          <a:lstStyle/>
          <a:p/>
        </p:txBody>
      </p:sp>
      <p:sp>
        <p:nvSpPr>
          <p:cNvPr id="12" name="object 12"/>
          <p:cNvSpPr/>
          <p:nvPr/>
        </p:nvSpPr>
        <p:spPr>
          <a:xfrm>
            <a:off x="2554351" y="3007741"/>
            <a:ext cx="3064510" cy="906780"/>
          </a:xfrm>
          <a:custGeom>
            <a:avLst/>
            <a:gdLst/>
            <a:ahLst/>
            <a:cxnLst/>
            <a:rect l="l" t="t" r="r" b="b"/>
            <a:pathLst>
              <a:path w="3064510" h="906779">
                <a:moveTo>
                  <a:pt x="0" y="453263"/>
                </a:moveTo>
                <a:lnTo>
                  <a:pt x="2338" y="406921"/>
                </a:lnTo>
                <a:lnTo>
                  <a:pt x="9203" y="361918"/>
                </a:lnTo>
                <a:lnTo>
                  <a:pt x="20367" y="318481"/>
                </a:lnTo>
                <a:lnTo>
                  <a:pt x="35601" y="276838"/>
                </a:lnTo>
                <a:lnTo>
                  <a:pt x="54679" y="237216"/>
                </a:lnTo>
                <a:lnTo>
                  <a:pt x="77373" y="199845"/>
                </a:lnTo>
                <a:lnTo>
                  <a:pt x="103455" y="164951"/>
                </a:lnTo>
                <a:lnTo>
                  <a:pt x="132699" y="132762"/>
                </a:lnTo>
                <a:lnTo>
                  <a:pt x="164875" y="103507"/>
                </a:lnTo>
                <a:lnTo>
                  <a:pt x="199758" y="77413"/>
                </a:lnTo>
                <a:lnTo>
                  <a:pt x="237119" y="54709"/>
                </a:lnTo>
                <a:lnTo>
                  <a:pt x="276731" y="35621"/>
                </a:lnTo>
                <a:lnTo>
                  <a:pt x="318366" y="20378"/>
                </a:lnTo>
                <a:lnTo>
                  <a:pt x="361796" y="9209"/>
                </a:lnTo>
                <a:lnTo>
                  <a:pt x="406796" y="2340"/>
                </a:lnTo>
                <a:lnTo>
                  <a:pt x="453136" y="0"/>
                </a:lnTo>
                <a:lnTo>
                  <a:pt x="2610866" y="0"/>
                </a:lnTo>
                <a:lnTo>
                  <a:pt x="2657184" y="2340"/>
                </a:lnTo>
                <a:lnTo>
                  <a:pt x="2702168" y="9209"/>
                </a:lnTo>
                <a:lnTo>
                  <a:pt x="2745588" y="20378"/>
                </a:lnTo>
                <a:lnTo>
                  <a:pt x="2787217" y="35621"/>
                </a:lnTo>
                <a:lnTo>
                  <a:pt x="2826826" y="54709"/>
                </a:lnTo>
                <a:lnTo>
                  <a:pt x="2864187" y="77413"/>
                </a:lnTo>
                <a:lnTo>
                  <a:pt x="2899073" y="103507"/>
                </a:lnTo>
                <a:lnTo>
                  <a:pt x="2931255" y="132762"/>
                </a:lnTo>
                <a:lnTo>
                  <a:pt x="2960505" y="164951"/>
                </a:lnTo>
                <a:lnTo>
                  <a:pt x="2986595" y="199845"/>
                </a:lnTo>
                <a:lnTo>
                  <a:pt x="3009296" y="237216"/>
                </a:lnTo>
                <a:lnTo>
                  <a:pt x="3028382" y="276838"/>
                </a:lnTo>
                <a:lnTo>
                  <a:pt x="3043623" y="318481"/>
                </a:lnTo>
                <a:lnTo>
                  <a:pt x="3054793" y="361918"/>
                </a:lnTo>
                <a:lnTo>
                  <a:pt x="3061661" y="406921"/>
                </a:lnTo>
                <a:lnTo>
                  <a:pt x="3064002" y="453263"/>
                </a:lnTo>
                <a:lnTo>
                  <a:pt x="3061661" y="499602"/>
                </a:lnTo>
                <a:lnTo>
                  <a:pt x="3054793" y="544602"/>
                </a:lnTo>
                <a:lnTo>
                  <a:pt x="3043623" y="588032"/>
                </a:lnTo>
                <a:lnTo>
                  <a:pt x="3028382" y="629667"/>
                </a:lnTo>
                <a:lnTo>
                  <a:pt x="3009296" y="669279"/>
                </a:lnTo>
                <a:lnTo>
                  <a:pt x="2986595" y="706640"/>
                </a:lnTo>
                <a:lnTo>
                  <a:pt x="2960505" y="741523"/>
                </a:lnTo>
                <a:lnTo>
                  <a:pt x="2931255" y="773699"/>
                </a:lnTo>
                <a:lnTo>
                  <a:pt x="2899073" y="802943"/>
                </a:lnTo>
                <a:lnTo>
                  <a:pt x="2864187" y="829025"/>
                </a:lnTo>
                <a:lnTo>
                  <a:pt x="2826826" y="851719"/>
                </a:lnTo>
                <a:lnTo>
                  <a:pt x="2787217" y="870797"/>
                </a:lnTo>
                <a:lnTo>
                  <a:pt x="2745588" y="886031"/>
                </a:lnTo>
                <a:lnTo>
                  <a:pt x="2702168" y="897195"/>
                </a:lnTo>
                <a:lnTo>
                  <a:pt x="2657184" y="904060"/>
                </a:lnTo>
                <a:lnTo>
                  <a:pt x="2610866" y="906399"/>
                </a:lnTo>
                <a:lnTo>
                  <a:pt x="453136" y="906399"/>
                </a:lnTo>
                <a:lnTo>
                  <a:pt x="406796" y="904060"/>
                </a:lnTo>
                <a:lnTo>
                  <a:pt x="361796" y="897195"/>
                </a:lnTo>
                <a:lnTo>
                  <a:pt x="318366" y="886031"/>
                </a:lnTo>
                <a:lnTo>
                  <a:pt x="276731" y="870797"/>
                </a:lnTo>
                <a:lnTo>
                  <a:pt x="237119" y="851719"/>
                </a:lnTo>
                <a:lnTo>
                  <a:pt x="199758" y="829025"/>
                </a:lnTo>
                <a:lnTo>
                  <a:pt x="164875" y="802943"/>
                </a:lnTo>
                <a:lnTo>
                  <a:pt x="132699" y="773699"/>
                </a:lnTo>
                <a:lnTo>
                  <a:pt x="103455" y="741523"/>
                </a:lnTo>
                <a:lnTo>
                  <a:pt x="77373" y="706640"/>
                </a:lnTo>
                <a:lnTo>
                  <a:pt x="54679" y="669279"/>
                </a:lnTo>
                <a:lnTo>
                  <a:pt x="35601" y="629667"/>
                </a:lnTo>
                <a:lnTo>
                  <a:pt x="20367" y="588032"/>
                </a:lnTo>
                <a:lnTo>
                  <a:pt x="9203" y="544602"/>
                </a:lnTo>
                <a:lnTo>
                  <a:pt x="2338" y="499602"/>
                </a:lnTo>
                <a:lnTo>
                  <a:pt x="0" y="453263"/>
                </a:lnTo>
                <a:close/>
              </a:path>
            </a:pathLst>
          </a:custGeom>
          <a:ln w="38100">
            <a:solidFill>
              <a:srgbClr val="FFFFFF"/>
            </a:solidFill>
          </a:ln>
        </p:spPr>
        <p:txBody>
          <a:bodyPr wrap="square" lIns="0" tIns="0" rIns="0" bIns="0" rtlCol="0"/>
          <a:lstStyle/>
          <a:p/>
        </p:txBody>
      </p:sp>
      <p:sp>
        <p:nvSpPr>
          <p:cNvPr id="13" name="object 13"/>
          <p:cNvSpPr txBox="1"/>
          <p:nvPr/>
        </p:nvSpPr>
        <p:spPr>
          <a:xfrm>
            <a:off x="3461765" y="3260216"/>
            <a:ext cx="12509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宋体" panose="02010600030101010101" pitchFamily="2" charset="-122"/>
                <a:cs typeface="宋体" panose="02010600030101010101" pitchFamily="2" charset="-122"/>
              </a:rPr>
              <a:t>资金留用</a:t>
            </a:r>
            <a:endParaRPr sz="2400">
              <a:latin typeface="宋体" panose="02010600030101010101" pitchFamily="2" charset="-122"/>
              <a:cs typeface="宋体" panose="02010600030101010101" pitchFamily="2" charset="-122"/>
            </a:endParaRPr>
          </a:p>
        </p:txBody>
      </p:sp>
      <p:sp>
        <p:nvSpPr>
          <p:cNvPr id="14" name="object 14"/>
          <p:cNvSpPr txBox="1"/>
          <p:nvPr/>
        </p:nvSpPr>
        <p:spPr>
          <a:xfrm>
            <a:off x="2854832" y="4166108"/>
            <a:ext cx="2570480" cy="1227455"/>
          </a:xfrm>
          <a:prstGeom prst="rect">
            <a:avLst/>
          </a:prstGeom>
        </p:spPr>
        <p:txBody>
          <a:bodyPr vert="horz" wrap="square" lIns="0" tIns="19050" rIns="0" bIns="0" rtlCol="0">
            <a:spAutoFit/>
          </a:bodyPr>
          <a:lstStyle/>
          <a:p>
            <a:pPr marL="12700" marR="5080" algn="just">
              <a:lnSpc>
                <a:spcPct val="98000"/>
              </a:lnSpc>
              <a:spcBef>
                <a:spcPts val="150"/>
              </a:spcBef>
            </a:pPr>
            <a:r>
              <a:rPr sz="2000" dirty="0">
                <a:solidFill>
                  <a:srgbClr val="2C5681"/>
                </a:solidFill>
                <a:latin typeface="宋体" panose="02010600030101010101" pitchFamily="2" charset="-122"/>
                <a:cs typeface="宋体" panose="02010600030101010101" pitchFamily="2" charset="-122"/>
              </a:rPr>
              <a:t>把缴入上级国库的收入 按照一定的比例就地划 入下级国库，留归下级 </a:t>
            </a:r>
            <a:r>
              <a:rPr sz="2000" dirty="0">
                <a:solidFill>
                  <a:srgbClr val="2C5681"/>
                </a:solidFill>
                <a:latin typeface="宋体" panose="02010600030101010101" pitchFamily="2" charset="-122"/>
                <a:cs typeface="宋体" panose="02010600030101010101" pitchFamily="2" charset="-122"/>
              </a:rPr>
              <a:t>使用。</a:t>
            </a:r>
            <a:endParaRPr sz="2000">
              <a:latin typeface="宋体" panose="02010600030101010101" pitchFamily="2" charset="-122"/>
              <a:cs typeface="宋体" panose="02010600030101010101" pitchFamily="2" charset="-122"/>
            </a:endParaRPr>
          </a:p>
        </p:txBody>
      </p:sp>
      <p:sp>
        <p:nvSpPr>
          <p:cNvPr id="15" name="object 15"/>
          <p:cNvSpPr/>
          <p:nvPr/>
        </p:nvSpPr>
        <p:spPr>
          <a:xfrm>
            <a:off x="6421501" y="3396869"/>
            <a:ext cx="3064002" cy="2251455"/>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6421501" y="3396869"/>
            <a:ext cx="3064510" cy="2251710"/>
          </a:xfrm>
          <a:custGeom>
            <a:avLst/>
            <a:gdLst/>
            <a:ahLst/>
            <a:cxnLst/>
            <a:rect l="l" t="t" r="r" b="b"/>
            <a:pathLst>
              <a:path w="3064509" h="2251710">
                <a:moveTo>
                  <a:pt x="0" y="54355"/>
                </a:moveTo>
                <a:lnTo>
                  <a:pt x="4260" y="33164"/>
                </a:lnTo>
                <a:lnTo>
                  <a:pt x="15890" y="15890"/>
                </a:lnTo>
                <a:lnTo>
                  <a:pt x="33164" y="4260"/>
                </a:lnTo>
                <a:lnTo>
                  <a:pt x="54356" y="0"/>
                </a:lnTo>
                <a:lnTo>
                  <a:pt x="3009646" y="0"/>
                </a:lnTo>
                <a:lnTo>
                  <a:pt x="3030783" y="4260"/>
                </a:lnTo>
                <a:lnTo>
                  <a:pt x="3048063" y="15890"/>
                </a:lnTo>
                <a:lnTo>
                  <a:pt x="3059723" y="33164"/>
                </a:lnTo>
                <a:lnTo>
                  <a:pt x="3064002" y="54355"/>
                </a:lnTo>
                <a:lnTo>
                  <a:pt x="3064002" y="2197074"/>
                </a:lnTo>
                <a:lnTo>
                  <a:pt x="3059723" y="2218242"/>
                </a:lnTo>
                <a:lnTo>
                  <a:pt x="3048063" y="2235528"/>
                </a:lnTo>
                <a:lnTo>
                  <a:pt x="3030783" y="2247182"/>
                </a:lnTo>
                <a:lnTo>
                  <a:pt x="3009646" y="2251455"/>
                </a:lnTo>
                <a:lnTo>
                  <a:pt x="54356" y="2251455"/>
                </a:lnTo>
                <a:lnTo>
                  <a:pt x="33164" y="2247182"/>
                </a:lnTo>
                <a:lnTo>
                  <a:pt x="15890" y="2235528"/>
                </a:lnTo>
                <a:lnTo>
                  <a:pt x="4260" y="2218242"/>
                </a:lnTo>
                <a:lnTo>
                  <a:pt x="0" y="2197074"/>
                </a:lnTo>
                <a:lnTo>
                  <a:pt x="0" y="54355"/>
                </a:lnTo>
                <a:close/>
              </a:path>
            </a:pathLst>
          </a:custGeom>
          <a:ln w="3175">
            <a:solidFill>
              <a:srgbClr val="D9D9D9"/>
            </a:solidFill>
          </a:ln>
        </p:spPr>
        <p:txBody>
          <a:bodyPr wrap="square" lIns="0" tIns="0" rIns="0" bIns="0" rtlCol="0"/>
          <a:lstStyle/>
          <a:p/>
        </p:txBody>
      </p:sp>
      <p:sp>
        <p:nvSpPr>
          <p:cNvPr id="17" name="object 17"/>
          <p:cNvSpPr/>
          <p:nvPr/>
        </p:nvSpPr>
        <p:spPr>
          <a:xfrm>
            <a:off x="6421501" y="3033141"/>
            <a:ext cx="3064510" cy="855980"/>
          </a:xfrm>
          <a:custGeom>
            <a:avLst/>
            <a:gdLst/>
            <a:ahLst/>
            <a:cxnLst/>
            <a:rect l="l" t="t" r="r" b="b"/>
            <a:pathLst>
              <a:path w="3064509" h="855979">
                <a:moveTo>
                  <a:pt x="2636139" y="0"/>
                </a:moveTo>
                <a:lnTo>
                  <a:pt x="427863" y="0"/>
                </a:lnTo>
                <a:lnTo>
                  <a:pt x="381234" y="2510"/>
                </a:lnTo>
                <a:lnTo>
                  <a:pt x="336062" y="9866"/>
                </a:lnTo>
                <a:lnTo>
                  <a:pt x="292607" y="21808"/>
                </a:lnTo>
                <a:lnTo>
                  <a:pt x="251130" y="38075"/>
                </a:lnTo>
                <a:lnTo>
                  <a:pt x="211892" y="58405"/>
                </a:lnTo>
                <a:lnTo>
                  <a:pt x="175153" y="82539"/>
                </a:lnTo>
                <a:lnTo>
                  <a:pt x="141174" y="110216"/>
                </a:lnTo>
                <a:lnTo>
                  <a:pt x="110216" y="141174"/>
                </a:lnTo>
                <a:lnTo>
                  <a:pt x="82539" y="175153"/>
                </a:lnTo>
                <a:lnTo>
                  <a:pt x="58405" y="211892"/>
                </a:lnTo>
                <a:lnTo>
                  <a:pt x="38075" y="251130"/>
                </a:lnTo>
                <a:lnTo>
                  <a:pt x="21808" y="292608"/>
                </a:lnTo>
                <a:lnTo>
                  <a:pt x="9866" y="336062"/>
                </a:lnTo>
                <a:lnTo>
                  <a:pt x="2510" y="381234"/>
                </a:lnTo>
                <a:lnTo>
                  <a:pt x="0" y="427863"/>
                </a:lnTo>
                <a:lnTo>
                  <a:pt x="2510" y="474491"/>
                </a:lnTo>
                <a:lnTo>
                  <a:pt x="9866" y="519663"/>
                </a:lnTo>
                <a:lnTo>
                  <a:pt x="21808" y="563117"/>
                </a:lnTo>
                <a:lnTo>
                  <a:pt x="38075" y="604595"/>
                </a:lnTo>
                <a:lnTo>
                  <a:pt x="58405" y="643833"/>
                </a:lnTo>
                <a:lnTo>
                  <a:pt x="82539" y="680572"/>
                </a:lnTo>
                <a:lnTo>
                  <a:pt x="110216" y="714551"/>
                </a:lnTo>
                <a:lnTo>
                  <a:pt x="141174" y="745509"/>
                </a:lnTo>
                <a:lnTo>
                  <a:pt x="175153" y="773186"/>
                </a:lnTo>
                <a:lnTo>
                  <a:pt x="211892" y="797320"/>
                </a:lnTo>
                <a:lnTo>
                  <a:pt x="251130" y="817650"/>
                </a:lnTo>
                <a:lnTo>
                  <a:pt x="292607" y="833917"/>
                </a:lnTo>
                <a:lnTo>
                  <a:pt x="336062" y="845859"/>
                </a:lnTo>
                <a:lnTo>
                  <a:pt x="381234" y="853215"/>
                </a:lnTo>
                <a:lnTo>
                  <a:pt x="427863" y="855726"/>
                </a:lnTo>
                <a:lnTo>
                  <a:pt x="2636139" y="855726"/>
                </a:lnTo>
                <a:lnTo>
                  <a:pt x="2682767" y="853215"/>
                </a:lnTo>
                <a:lnTo>
                  <a:pt x="2727939" y="845859"/>
                </a:lnTo>
                <a:lnTo>
                  <a:pt x="2771393" y="833917"/>
                </a:lnTo>
                <a:lnTo>
                  <a:pt x="2812871" y="817650"/>
                </a:lnTo>
                <a:lnTo>
                  <a:pt x="2852109" y="797320"/>
                </a:lnTo>
                <a:lnTo>
                  <a:pt x="2888848" y="773186"/>
                </a:lnTo>
                <a:lnTo>
                  <a:pt x="2922827" y="745509"/>
                </a:lnTo>
                <a:lnTo>
                  <a:pt x="2953785" y="714551"/>
                </a:lnTo>
                <a:lnTo>
                  <a:pt x="2981462" y="680572"/>
                </a:lnTo>
                <a:lnTo>
                  <a:pt x="3005596" y="643833"/>
                </a:lnTo>
                <a:lnTo>
                  <a:pt x="3025926" y="604595"/>
                </a:lnTo>
                <a:lnTo>
                  <a:pt x="3042193" y="563117"/>
                </a:lnTo>
                <a:lnTo>
                  <a:pt x="3054135" y="519663"/>
                </a:lnTo>
                <a:lnTo>
                  <a:pt x="3061491" y="474491"/>
                </a:lnTo>
                <a:lnTo>
                  <a:pt x="3064002" y="427863"/>
                </a:lnTo>
                <a:lnTo>
                  <a:pt x="3061491" y="381234"/>
                </a:lnTo>
                <a:lnTo>
                  <a:pt x="3054135" y="336062"/>
                </a:lnTo>
                <a:lnTo>
                  <a:pt x="3042193" y="292608"/>
                </a:lnTo>
                <a:lnTo>
                  <a:pt x="3025926" y="251130"/>
                </a:lnTo>
                <a:lnTo>
                  <a:pt x="3005596" y="211892"/>
                </a:lnTo>
                <a:lnTo>
                  <a:pt x="2981462" y="175153"/>
                </a:lnTo>
                <a:lnTo>
                  <a:pt x="2953785" y="141174"/>
                </a:lnTo>
                <a:lnTo>
                  <a:pt x="2922827" y="110216"/>
                </a:lnTo>
                <a:lnTo>
                  <a:pt x="2888848" y="82539"/>
                </a:lnTo>
                <a:lnTo>
                  <a:pt x="2852109" y="58405"/>
                </a:lnTo>
                <a:lnTo>
                  <a:pt x="2812871" y="38075"/>
                </a:lnTo>
                <a:lnTo>
                  <a:pt x="2771393" y="21808"/>
                </a:lnTo>
                <a:lnTo>
                  <a:pt x="2727939" y="9866"/>
                </a:lnTo>
                <a:lnTo>
                  <a:pt x="2682767" y="2510"/>
                </a:lnTo>
                <a:lnTo>
                  <a:pt x="2636139" y="0"/>
                </a:lnTo>
                <a:close/>
              </a:path>
            </a:pathLst>
          </a:custGeom>
          <a:solidFill>
            <a:srgbClr val="4AACC5"/>
          </a:solidFill>
        </p:spPr>
        <p:txBody>
          <a:bodyPr wrap="square" lIns="0" tIns="0" rIns="0" bIns="0" rtlCol="0"/>
          <a:lstStyle/>
          <a:p/>
        </p:txBody>
      </p:sp>
      <p:sp>
        <p:nvSpPr>
          <p:cNvPr id="18" name="object 18"/>
          <p:cNvSpPr/>
          <p:nvPr/>
        </p:nvSpPr>
        <p:spPr>
          <a:xfrm>
            <a:off x="6421501" y="3033141"/>
            <a:ext cx="3064510" cy="855980"/>
          </a:xfrm>
          <a:custGeom>
            <a:avLst/>
            <a:gdLst/>
            <a:ahLst/>
            <a:cxnLst/>
            <a:rect l="l" t="t" r="r" b="b"/>
            <a:pathLst>
              <a:path w="3064509" h="855979">
                <a:moveTo>
                  <a:pt x="0" y="427863"/>
                </a:moveTo>
                <a:lnTo>
                  <a:pt x="2510" y="381234"/>
                </a:lnTo>
                <a:lnTo>
                  <a:pt x="9866" y="336062"/>
                </a:lnTo>
                <a:lnTo>
                  <a:pt x="21808" y="292608"/>
                </a:lnTo>
                <a:lnTo>
                  <a:pt x="38075" y="251130"/>
                </a:lnTo>
                <a:lnTo>
                  <a:pt x="58405" y="211892"/>
                </a:lnTo>
                <a:lnTo>
                  <a:pt x="82539" y="175153"/>
                </a:lnTo>
                <a:lnTo>
                  <a:pt x="110216" y="141174"/>
                </a:lnTo>
                <a:lnTo>
                  <a:pt x="141174" y="110216"/>
                </a:lnTo>
                <a:lnTo>
                  <a:pt x="175153" y="82539"/>
                </a:lnTo>
                <a:lnTo>
                  <a:pt x="211892" y="58405"/>
                </a:lnTo>
                <a:lnTo>
                  <a:pt x="251130" y="38075"/>
                </a:lnTo>
                <a:lnTo>
                  <a:pt x="292607" y="21808"/>
                </a:lnTo>
                <a:lnTo>
                  <a:pt x="336062" y="9866"/>
                </a:lnTo>
                <a:lnTo>
                  <a:pt x="381234" y="2510"/>
                </a:lnTo>
                <a:lnTo>
                  <a:pt x="427863" y="0"/>
                </a:lnTo>
                <a:lnTo>
                  <a:pt x="2636139" y="0"/>
                </a:lnTo>
                <a:lnTo>
                  <a:pt x="2682767" y="2510"/>
                </a:lnTo>
                <a:lnTo>
                  <a:pt x="2727939" y="9866"/>
                </a:lnTo>
                <a:lnTo>
                  <a:pt x="2771393" y="21808"/>
                </a:lnTo>
                <a:lnTo>
                  <a:pt x="2812871" y="38075"/>
                </a:lnTo>
                <a:lnTo>
                  <a:pt x="2852109" y="58405"/>
                </a:lnTo>
                <a:lnTo>
                  <a:pt x="2888848" y="82539"/>
                </a:lnTo>
                <a:lnTo>
                  <a:pt x="2922827" y="110216"/>
                </a:lnTo>
                <a:lnTo>
                  <a:pt x="2953785" y="141174"/>
                </a:lnTo>
                <a:lnTo>
                  <a:pt x="2981462" y="175153"/>
                </a:lnTo>
                <a:lnTo>
                  <a:pt x="3005596" y="211892"/>
                </a:lnTo>
                <a:lnTo>
                  <a:pt x="3025926" y="251130"/>
                </a:lnTo>
                <a:lnTo>
                  <a:pt x="3042193" y="292608"/>
                </a:lnTo>
                <a:lnTo>
                  <a:pt x="3054135" y="336062"/>
                </a:lnTo>
                <a:lnTo>
                  <a:pt x="3061491" y="381234"/>
                </a:lnTo>
                <a:lnTo>
                  <a:pt x="3064002" y="427863"/>
                </a:lnTo>
                <a:lnTo>
                  <a:pt x="3061491" y="474491"/>
                </a:lnTo>
                <a:lnTo>
                  <a:pt x="3054135" y="519663"/>
                </a:lnTo>
                <a:lnTo>
                  <a:pt x="3042193" y="563117"/>
                </a:lnTo>
                <a:lnTo>
                  <a:pt x="3025926" y="604595"/>
                </a:lnTo>
                <a:lnTo>
                  <a:pt x="3005596" y="643833"/>
                </a:lnTo>
                <a:lnTo>
                  <a:pt x="2981462" y="680572"/>
                </a:lnTo>
                <a:lnTo>
                  <a:pt x="2953785" y="714551"/>
                </a:lnTo>
                <a:lnTo>
                  <a:pt x="2922827" y="745509"/>
                </a:lnTo>
                <a:lnTo>
                  <a:pt x="2888848" y="773186"/>
                </a:lnTo>
                <a:lnTo>
                  <a:pt x="2852109" y="797320"/>
                </a:lnTo>
                <a:lnTo>
                  <a:pt x="2812871" y="817650"/>
                </a:lnTo>
                <a:lnTo>
                  <a:pt x="2771394" y="833917"/>
                </a:lnTo>
                <a:lnTo>
                  <a:pt x="2727939" y="845859"/>
                </a:lnTo>
                <a:lnTo>
                  <a:pt x="2682767" y="853215"/>
                </a:lnTo>
                <a:lnTo>
                  <a:pt x="2636139" y="855726"/>
                </a:lnTo>
                <a:lnTo>
                  <a:pt x="427863" y="855726"/>
                </a:lnTo>
                <a:lnTo>
                  <a:pt x="381234" y="853215"/>
                </a:lnTo>
                <a:lnTo>
                  <a:pt x="336062" y="845859"/>
                </a:lnTo>
                <a:lnTo>
                  <a:pt x="292607" y="833917"/>
                </a:lnTo>
                <a:lnTo>
                  <a:pt x="251130" y="817650"/>
                </a:lnTo>
                <a:lnTo>
                  <a:pt x="211892" y="797320"/>
                </a:lnTo>
                <a:lnTo>
                  <a:pt x="175153" y="773186"/>
                </a:lnTo>
                <a:lnTo>
                  <a:pt x="141174" y="745509"/>
                </a:lnTo>
                <a:lnTo>
                  <a:pt x="110216" y="714551"/>
                </a:lnTo>
                <a:lnTo>
                  <a:pt x="82539" y="680572"/>
                </a:lnTo>
                <a:lnTo>
                  <a:pt x="58405" y="643833"/>
                </a:lnTo>
                <a:lnTo>
                  <a:pt x="38075" y="604595"/>
                </a:lnTo>
                <a:lnTo>
                  <a:pt x="21808" y="563117"/>
                </a:lnTo>
                <a:lnTo>
                  <a:pt x="9866" y="519663"/>
                </a:lnTo>
                <a:lnTo>
                  <a:pt x="2510" y="474491"/>
                </a:lnTo>
                <a:lnTo>
                  <a:pt x="0" y="427863"/>
                </a:lnTo>
                <a:close/>
              </a:path>
            </a:pathLst>
          </a:custGeom>
          <a:ln w="38100">
            <a:solidFill>
              <a:srgbClr val="FFFFFF"/>
            </a:solidFill>
          </a:ln>
        </p:spPr>
        <p:txBody>
          <a:bodyPr wrap="square" lIns="0" tIns="0" rIns="0" bIns="0" rtlCol="0"/>
          <a:lstStyle/>
          <a:p/>
        </p:txBody>
      </p:sp>
      <p:sp>
        <p:nvSpPr>
          <p:cNvPr id="19" name="object 19"/>
          <p:cNvSpPr txBox="1"/>
          <p:nvPr/>
        </p:nvSpPr>
        <p:spPr>
          <a:xfrm>
            <a:off x="7329043" y="3260216"/>
            <a:ext cx="12522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宋体" panose="02010600030101010101" pitchFamily="2" charset="-122"/>
                <a:cs typeface="宋体" panose="02010600030101010101" pitchFamily="2" charset="-122"/>
              </a:rPr>
              <a:t>资金拨付</a:t>
            </a:r>
            <a:endParaRPr sz="2400">
              <a:latin typeface="宋体" panose="02010600030101010101" pitchFamily="2" charset="-122"/>
              <a:cs typeface="宋体" panose="02010600030101010101" pitchFamily="2" charset="-122"/>
            </a:endParaRPr>
          </a:p>
        </p:txBody>
      </p:sp>
      <p:sp>
        <p:nvSpPr>
          <p:cNvPr id="23" name="object 23"/>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20" name="object 20"/>
          <p:cNvSpPr txBox="1"/>
          <p:nvPr/>
        </p:nvSpPr>
        <p:spPr>
          <a:xfrm>
            <a:off x="6693789" y="3982339"/>
            <a:ext cx="2570480" cy="635635"/>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2C5681"/>
                </a:solidFill>
                <a:latin typeface="宋体" panose="02010600030101010101" pitchFamily="2" charset="-122"/>
                <a:cs typeface="宋体" panose="02010600030101010101" pitchFamily="2" charset="-122"/>
              </a:rPr>
              <a:t>上级财政部门根据地方 转移支付指标数据和拨</a:t>
            </a:r>
            <a:endParaRPr sz="2000">
              <a:latin typeface="宋体" panose="02010600030101010101" pitchFamily="2" charset="-122"/>
              <a:cs typeface="宋体" panose="02010600030101010101" pitchFamily="2" charset="-122"/>
            </a:endParaRPr>
          </a:p>
        </p:txBody>
      </p:sp>
      <p:sp>
        <p:nvSpPr>
          <p:cNvPr id="21" name="object 21"/>
          <p:cNvSpPr txBox="1"/>
          <p:nvPr/>
        </p:nvSpPr>
        <p:spPr>
          <a:xfrm>
            <a:off x="6693789" y="4591939"/>
            <a:ext cx="282067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2C5681"/>
                </a:solidFill>
                <a:latin typeface="宋体" panose="02010600030101010101" pitchFamily="2" charset="-122"/>
                <a:cs typeface="宋体" panose="02010600030101010101" pitchFamily="2" charset="-122"/>
              </a:rPr>
              <a:t>款签报</a:t>
            </a:r>
            <a:r>
              <a:rPr sz="2000" spc="-15" dirty="0">
                <a:solidFill>
                  <a:srgbClr val="2C5681"/>
                </a:solidFill>
                <a:latin typeface="宋体" panose="02010600030101010101" pitchFamily="2" charset="-122"/>
                <a:cs typeface="宋体" panose="02010600030101010101" pitchFamily="2" charset="-122"/>
              </a:rPr>
              <a:t>等</a:t>
            </a:r>
            <a:r>
              <a:rPr sz="2000" dirty="0">
                <a:solidFill>
                  <a:srgbClr val="2C5681"/>
                </a:solidFill>
                <a:latin typeface="宋体" panose="02010600030101010101" pitchFamily="2" charset="-122"/>
                <a:cs typeface="宋体" panose="02010600030101010101" pitchFamily="2" charset="-122"/>
              </a:rPr>
              <a:t>拨</a:t>
            </a:r>
            <a:r>
              <a:rPr sz="2000" spc="-15" dirty="0">
                <a:solidFill>
                  <a:srgbClr val="2C5681"/>
                </a:solidFill>
                <a:latin typeface="宋体" panose="02010600030101010101" pitchFamily="2" charset="-122"/>
                <a:cs typeface="宋体" panose="02010600030101010101" pitchFamily="2" charset="-122"/>
              </a:rPr>
              <a:t>款</a:t>
            </a:r>
            <a:r>
              <a:rPr sz="2000" dirty="0">
                <a:solidFill>
                  <a:srgbClr val="2C5681"/>
                </a:solidFill>
                <a:latin typeface="宋体" panose="02010600030101010101" pitchFamily="2" charset="-122"/>
                <a:cs typeface="宋体" panose="02010600030101010101" pitchFamily="2" charset="-122"/>
              </a:rPr>
              <a:t>申请材</a:t>
            </a:r>
            <a:r>
              <a:rPr sz="2000" spc="-15" dirty="0">
                <a:solidFill>
                  <a:srgbClr val="2C5681"/>
                </a:solidFill>
                <a:latin typeface="宋体" panose="02010600030101010101" pitchFamily="2" charset="-122"/>
                <a:cs typeface="宋体" panose="02010600030101010101" pitchFamily="2" charset="-122"/>
              </a:rPr>
              <a:t>料</a:t>
            </a:r>
            <a:r>
              <a:rPr sz="2000" dirty="0">
                <a:solidFill>
                  <a:srgbClr val="2C5681"/>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22" name="object 22"/>
          <p:cNvSpPr txBox="1"/>
          <p:nvPr/>
        </p:nvSpPr>
        <p:spPr>
          <a:xfrm>
            <a:off x="6693789" y="4896688"/>
            <a:ext cx="2570480" cy="617855"/>
          </a:xfrm>
          <a:prstGeom prst="rect">
            <a:avLst/>
          </a:prstGeom>
        </p:spPr>
        <p:txBody>
          <a:bodyPr vert="horz" wrap="square" lIns="0" tIns="13335" rIns="0" bIns="0" rtlCol="0">
            <a:spAutoFit/>
          </a:bodyPr>
          <a:lstStyle/>
          <a:p>
            <a:pPr marL="12700">
              <a:lnSpc>
                <a:spcPts val="2330"/>
              </a:lnSpc>
              <a:spcBef>
                <a:spcPts val="105"/>
              </a:spcBef>
            </a:pPr>
            <a:r>
              <a:rPr sz="2000" dirty="0">
                <a:solidFill>
                  <a:srgbClr val="2C5681"/>
                </a:solidFill>
                <a:latin typeface="宋体" panose="02010600030101010101" pitchFamily="2" charset="-122"/>
                <a:cs typeface="宋体" panose="02010600030101010101" pitchFamily="2" charset="-122"/>
              </a:rPr>
              <a:t>将转移支付资金从上级</a:t>
            </a:r>
            <a:endParaRPr sz="2000">
              <a:latin typeface="宋体" panose="02010600030101010101" pitchFamily="2" charset="-122"/>
              <a:cs typeface="宋体" panose="02010600030101010101" pitchFamily="2" charset="-122"/>
            </a:endParaRPr>
          </a:p>
          <a:p>
            <a:pPr marL="12700">
              <a:lnSpc>
                <a:spcPts val="2330"/>
              </a:lnSpc>
            </a:pPr>
            <a:r>
              <a:rPr sz="2000" dirty="0">
                <a:solidFill>
                  <a:srgbClr val="2C5681"/>
                </a:solidFill>
                <a:latin typeface="宋体" panose="02010600030101010101" pitchFamily="2" charset="-122"/>
                <a:cs typeface="宋体" panose="02010600030101010101" pitchFamily="2" charset="-122"/>
              </a:rPr>
              <a:t>财政拨付至下级财政。</a:t>
            </a:r>
            <a:endParaRPr sz="2000">
              <a:latin typeface="宋体" panose="02010600030101010101" pitchFamily="2" charset="-122"/>
              <a:cs typeface="宋体" panose="02010600030101010101" pitchFamily="2" charset="-122"/>
            </a:endParaRPr>
          </a:p>
        </p:txBody>
      </p:sp>
      <p:sp>
        <p:nvSpPr>
          <p:cNvPr id="24" name="文本框 23"/>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1930145" y="2324811"/>
            <a:ext cx="8584565" cy="271018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2C5681"/>
                </a:solidFill>
                <a:latin typeface="微软雅黑" panose="020B0503020204020204" charset="-122"/>
                <a:cs typeface="微软雅黑" panose="020B0503020204020204" charset="-122"/>
              </a:rPr>
              <a:t>上下级财政结算</a:t>
            </a:r>
            <a:endParaRPr sz="2800">
              <a:latin typeface="微软雅黑" panose="020B0503020204020204" charset="-122"/>
              <a:cs typeface="微软雅黑" panose="020B0503020204020204" charset="-122"/>
            </a:endParaRPr>
          </a:p>
          <a:p>
            <a:pPr>
              <a:lnSpc>
                <a:spcPct val="100000"/>
              </a:lnSpc>
              <a:spcBef>
                <a:spcPts val="40"/>
              </a:spcBef>
            </a:pPr>
            <a:endParaRPr sz="2900">
              <a:latin typeface="Times New Roman" panose="02020603050405020304"/>
              <a:cs typeface="Times New Roman" panose="02020603050405020304"/>
            </a:endParaRPr>
          </a:p>
          <a:p>
            <a:pPr marL="12700" marR="5080" indent="633730" algn="just">
              <a:lnSpc>
                <a:spcPct val="100000"/>
              </a:lnSpc>
              <a:spcBef>
                <a:spcPts val="5"/>
              </a:spcBef>
            </a:pPr>
            <a:r>
              <a:rPr sz="2400" dirty="0">
                <a:solidFill>
                  <a:srgbClr val="2C5681"/>
                </a:solidFill>
                <a:latin typeface="微软雅黑" panose="020B0503020204020204" charset="-122"/>
                <a:cs typeface="微软雅黑" panose="020B0503020204020204" charset="-122"/>
              </a:rPr>
              <a:t>按照现行财政管理体制，上下两级财政在预算年度终了时， </a:t>
            </a:r>
            <a:r>
              <a:rPr sz="2400" spc="-5" dirty="0">
                <a:solidFill>
                  <a:srgbClr val="2C5681"/>
                </a:solidFill>
                <a:latin typeface="微软雅黑" panose="020B0503020204020204" charset="-122"/>
                <a:cs typeface="微软雅黑" panose="020B0503020204020204" charset="-122"/>
              </a:rPr>
              <a:t>对年度内发生的收支执行情况和资金往来情况予以核算、了结，  </a:t>
            </a:r>
            <a:r>
              <a:rPr sz="2400" dirty="0">
                <a:solidFill>
                  <a:srgbClr val="2C5681"/>
                </a:solidFill>
                <a:latin typeface="微软雅黑" panose="020B0503020204020204" charset="-122"/>
                <a:cs typeface="微软雅黑" panose="020B0503020204020204" charset="-122"/>
              </a:rPr>
              <a:t>是编制财政决算的基础和关键环节。</a:t>
            </a:r>
            <a:endParaRPr sz="2400">
              <a:latin typeface="微软雅黑" panose="020B0503020204020204" charset="-122"/>
              <a:cs typeface="微软雅黑" panose="020B0503020204020204" charset="-122"/>
            </a:endParaRPr>
          </a:p>
          <a:p>
            <a:pPr>
              <a:lnSpc>
                <a:spcPct val="100000"/>
              </a:lnSpc>
              <a:spcBef>
                <a:spcPts val="5"/>
              </a:spcBef>
            </a:pPr>
            <a:endParaRPr sz="2500">
              <a:latin typeface="Times New Roman" panose="02020603050405020304"/>
              <a:cs typeface="Times New Roman" panose="02020603050405020304"/>
            </a:endParaRPr>
          </a:p>
          <a:p>
            <a:pPr marL="373380">
              <a:lnSpc>
                <a:spcPct val="100000"/>
              </a:lnSpc>
              <a:spcBef>
                <a:spcPts val="5"/>
              </a:spcBef>
            </a:pPr>
            <a:r>
              <a:rPr sz="2400" spc="-5" dirty="0">
                <a:solidFill>
                  <a:srgbClr val="2C5681"/>
                </a:solidFill>
                <a:latin typeface="微软雅黑" panose="020B0503020204020204" charset="-122"/>
                <a:cs typeface="微软雅黑" panose="020B0503020204020204" charset="-122"/>
              </a:rPr>
              <a:t>上下级财政结算应在2月底前完成。</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3677412"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440679"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3583304"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三</a:t>
            </a:r>
            <a:r>
              <a:rPr sz="2800" b="0" dirty="0">
                <a:solidFill>
                  <a:srgbClr val="003366"/>
                </a:solidFill>
                <a:latin typeface="黑体" panose="02010609060101010101" charset="-122"/>
                <a:cs typeface="黑体" panose="02010609060101010101" charset="-122"/>
              </a:rPr>
              <a:t>、转移支付</a:t>
            </a:r>
            <a:r>
              <a:rPr sz="2800" b="0" spc="-5" dirty="0">
                <a:solidFill>
                  <a:srgbClr val="003366"/>
                </a:solidFill>
                <a:latin typeface="黑体" panose="02010609060101010101" charset="-122"/>
                <a:cs typeface="黑体" panose="02010609060101010101" charset="-122"/>
              </a:rPr>
              <a:t>预</a:t>
            </a:r>
            <a:r>
              <a:rPr sz="2800" b="0" dirty="0">
                <a:solidFill>
                  <a:srgbClr val="003366"/>
                </a:solidFill>
                <a:latin typeface="黑体" panose="02010609060101010101" charset="-122"/>
                <a:cs typeface="黑体" panose="02010609060101010101" charset="-122"/>
              </a:rPr>
              <a:t>算</a:t>
            </a:r>
            <a:r>
              <a:rPr sz="2800" b="0" spc="-5" dirty="0">
                <a:solidFill>
                  <a:srgbClr val="003366"/>
                </a:solidFill>
                <a:latin typeface="黑体" panose="02010609060101010101" charset="-122"/>
                <a:cs typeface="黑体" panose="02010609060101010101" charset="-122"/>
              </a:rPr>
              <a:t>执行</a:t>
            </a:r>
            <a:endParaRPr sz="2800">
              <a:latin typeface="黑体" panose="02010609060101010101" charset="-122"/>
              <a:cs typeface="黑体" panose="02010609060101010101" charset="-122"/>
            </a:endParaRPr>
          </a:p>
        </p:txBody>
      </p:sp>
      <p:sp>
        <p:nvSpPr>
          <p:cNvPr id="9" name="object 9"/>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7951216" y="2872104"/>
            <a:ext cx="2233676" cy="300482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4875148" y="2872104"/>
            <a:ext cx="2233676" cy="3004820"/>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811147" y="2872104"/>
            <a:ext cx="2233676" cy="3004820"/>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1811147" y="2872104"/>
            <a:ext cx="2233930" cy="3004820"/>
          </a:xfrm>
          <a:custGeom>
            <a:avLst/>
            <a:gdLst/>
            <a:ahLst/>
            <a:cxnLst/>
            <a:rect l="l" t="t" r="r" b="b"/>
            <a:pathLst>
              <a:path w="2233929" h="3004820">
                <a:moveTo>
                  <a:pt x="0" y="53975"/>
                </a:moveTo>
                <a:lnTo>
                  <a:pt x="4236" y="32950"/>
                </a:lnTo>
                <a:lnTo>
                  <a:pt x="15795" y="15795"/>
                </a:lnTo>
                <a:lnTo>
                  <a:pt x="32950" y="4236"/>
                </a:lnTo>
                <a:lnTo>
                  <a:pt x="53975" y="0"/>
                </a:lnTo>
                <a:lnTo>
                  <a:pt x="2179701" y="0"/>
                </a:lnTo>
                <a:lnTo>
                  <a:pt x="2200725" y="4236"/>
                </a:lnTo>
                <a:lnTo>
                  <a:pt x="2217880" y="15795"/>
                </a:lnTo>
                <a:lnTo>
                  <a:pt x="2229439" y="32950"/>
                </a:lnTo>
                <a:lnTo>
                  <a:pt x="2233676" y="53975"/>
                </a:lnTo>
                <a:lnTo>
                  <a:pt x="2233676" y="2950870"/>
                </a:lnTo>
                <a:lnTo>
                  <a:pt x="2229439" y="2971869"/>
                </a:lnTo>
                <a:lnTo>
                  <a:pt x="2217880" y="2989018"/>
                </a:lnTo>
                <a:lnTo>
                  <a:pt x="2200725" y="3000580"/>
                </a:lnTo>
                <a:lnTo>
                  <a:pt x="2179701" y="3004820"/>
                </a:lnTo>
                <a:lnTo>
                  <a:pt x="53975" y="3004820"/>
                </a:lnTo>
                <a:lnTo>
                  <a:pt x="32950" y="3000580"/>
                </a:lnTo>
                <a:lnTo>
                  <a:pt x="15795" y="2989018"/>
                </a:lnTo>
                <a:lnTo>
                  <a:pt x="4236" y="2971869"/>
                </a:lnTo>
                <a:lnTo>
                  <a:pt x="0" y="2950870"/>
                </a:lnTo>
                <a:lnTo>
                  <a:pt x="0" y="53975"/>
                </a:lnTo>
                <a:close/>
              </a:path>
            </a:pathLst>
          </a:custGeom>
          <a:ln w="3175">
            <a:solidFill>
              <a:srgbClr val="D9D9D9"/>
            </a:solidFill>
          </a:ln>
        </p:spPr>
        <p:txBody>
          <a:bodyPr wrap="square" lIns="0" tIns="0" rIns="0" bIns="0" rtlCol="0"/>
          <a:lstStyle/>
          <a:p/>
        </p:txBody>
      </p:sp>
      <p:sp>
        <p:nvSpPr>
          <p:cNvPr id="8" name="object 8"/>
          <p:cNvSpPr/>
          <p:nvPr/>
        </p:nvSpPr>
        <p:spPr>
          <a:xfrm>
            <a:off x="1880616" y="1287780"/>
            <a:ext cx="827532" cy="792479"/>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2235707" y="1287780"/>
            <a:ext cx="3677412" cy="792479"/>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5440679" y="1287780"/>
            <a:ext cx="650748" cy="792479"/>
          </a:xfrm>
          <a:prstGeom prst="rect">
            <a:avLst/>
          </a:prstGeom>
          <a:blipFill>
            <a:blip r:embed="rId4" cstate="print"/>
            <a:stretch>
              <a:fillRect/>
            </a:stretch>
          </a:blipFill>
        </p:spPr>
        <p:txBody>
          <a:bodyPr wrap="square" lIns="0" tIns="0" rIns="0" bIns="0" rtlCol="0"/>
          <a:lstStyle/>
          <a:p/>
        </p:txBody>
      </p:sp>
      <p:sp>
        <p:nvSpPr>
          <p:cNvPr id="11" name="object 11"/>
          <p:cNvSpPr txBox="1">
            <a:spLocks noGrp="1"/>
          </p:cNvSpPr>
          <p:nvPr>
            <p:ph type="title"/>
          </p:nvPr>
        </p:nvSpPr>
        <p:spPr>
          <a:xfrm>
            <a:off x="2090673" y="1401317"/>
            <a:ext cx="3583304"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三</a:t>
            </a:r>
            <a:r>
              <a:rPr sz="2800" b="0" dirty="0">
                <a:solidFill>
                  <a:srgbClr val="003366"/>
                </a:solidFill>
                <a:latin typeface="黑体" panose="02010609060101010101" charset="-122"/>
                <a:cs typeface="黑体" panose="02010609060101010101" charset="-122"/>
              </a:rPr>
              <a:t>、转移支付</a:t>
            </a:r>
            <a:r>
              <a:rPr sz="2800" b="0" spc="-5" dirty="0">
                <a:solidFill>
                  <a:srgbClr val="003366"/>
                </a:solidFill>
                <a:latin typeface="黑体" panose="02010609060101010101" charset="-122"/>
                <a:cs typeface="黑体" panose="02010609060101010101" charset="-122"/>
              </a:rPr>
              <a:t>预</a:t>
            </a:r>
            <a:r>
              <a:rPr sz="2800" b="0" dirty="0">
                <a:solidFill>
                  <a:srgbClr val="003366"/>
                </a:solidFill>
                <a:latin typeface="黑体" panose="02010609060101010101" charset="-122"/>
                <a:cs typeface="黑体" panose="02010609060101010101" charset="-122"/>
              </a:rPr>
              <a:t>算</a:t>
            </a:r>
            <a:r>
              <a:rPr sz="2800" b="0" spc="-5" dirty="0">
                <a:solidFill>
                  <a:srgbClr val="003366"/>
                </a:solidFill>
                <a:latin typeface="黑体" panose="02010609060101010101" charset="-122"/>
                <a:cs typeface="黑体" panose="02010609060101010101" charset="-122"/>
              </a:rPr>
              <a:t>执行</a:t>
            </a:r>
            <a:endParaRPr sz="2800">
              <a:latin typeface="黑体" panose="02010609060101010101" charset="-122"/>
              <a:cs typeface="黑体" panose="02010609060101010101" charset="-122"/>
            </a:endParaRPr>
          </a:p>
        </p:txBody>
      </p:sp>
      <p:sp>
        <p:nvSpPr>
          <p:cNvPr id="12" name="object 12"/>
          <p:cNvSpPr txBox="1"/>
          <p:nvPr/>
        </p:nvSpPr>
        <p:spPr>
          <a:xfrm>
            <a:off x="4875148" y="2872104"/>
            <a:ext cx="2233930" cy="3004820"/>
          </a:xfrm>
          <a:prstGeom prst="rect">
            <a:avLst/>
          </a:prstGeom>
          <a:ln w="7409">
            <a:solidFill>
              <a:srgbClr val="D9D9D9"/>
            </a:solidFill>
          </a:ln>
        </p:spPr>
        <p:txBody>
          <a:bodyPr vert="horz" wrap="square" lIns="0" tIns="0" rIns="0" bIns="0" rtlCol="0">
            <a:spAutoFit/>
          </a:bodyPr>
          <a:lstStyle/>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marL="281940" marR="114935" algn="just">
              <a:lnSpc>
                <a:spcPct val="100000"/>
              </a:lnSpc>
              <a:spcBef>
                <a:spcPts val="1790"/>
              </a:spcBef>
            </a:pPr>
            <a:r>
              <a:rPr sz="2400" dirty="0">
                <a:solidFill>
                  <a:srgbClr val="2C5681"/>
                </a:solidFill>
                <a:latin typeface="仿宋" panose="02010609060101010101" charset="-122"/>
                <a:cs typeface="仿宋" panose="02010609060101010101" charset="-122"/>
              </a:rPr>
              <a:t>一体化系统从 </a:t>
            </a:r>
            <a:r>
              <a:rPr sz="2400" spc="-5" dirty="0">
                <a:solidFill>
                  <a:srgbClr val="2C5681"/>
                </a:solidFill>
                <a:latin typeface="仿宋" panose="02010609060101010101" charset="-122"/>
                <a:cs typeface="仿宋" panose="02010609060101010101" charset="-122"/>
              </a:rPr>
              <a:t>总预算会计账 </a:t>
            </a:r>
            <a:r>
              <a:rPr sz="2400" dirty="0">
                <a:solidFill>
                  <a:srgbClr val="2C5681"/>
                </a:solidFill>
                <a:latin typeface="仿宋" panose="02010609060101010101" charset="-122"/>
                <a:cs typeface="仿宋" panose="02010609060101010101" charset="-122"/>
              </a:rPr>
              <a:t>或预算指标账 获取数据自动 生成并填报。</a:t>
            </a:r>
            <a:endParaRPr sz="2400">
              <a:latin typeface="仿宋" panose="02010609060101010101" charset="-122"/>
              <a:cs typeface="仿宋" panose="02010609060101010101" charset="-122"/>
            </a:endParaRPr>
          </a:p>
        </p:txBody>
      </p:sp>
      <p:sp>
        <p:nvSpPr>
          <p:cNvPr id="13" name="object 13"/>
          <p:cNvSpPr/>
          <p:nvPr/>
        </p:nvSpPr>
        <p:spPr>
          <a:xfrm>
            <a:off x="5205857" y="3050692"/>
            <a:ext cx="1704339" cy="441959"/>
          </a:xfrm>
          <a:custGeom>
            <a:avLst/>
            <a:gdLst/>
            <a:ahLst/>
            <a:cxnLst/>
            <a:rect l="l" t="t" r="r" b="b"/>
            <a:pathLst>
              <a:path w="1704340" h="441960">
                <a:moveTo>
                  <a:pt x="0" y="441807"/>
                </a:moveTo>
                <a:lnTo>
                  <a:pt x="1704086" y="441807"/>
                </a:lnTo>
                <a:lnTo>
                  <a:pt x="1704086" y="0"/>
                </a:lnTo>
                <a:lnTo>
                  <a:pt x="0" y="0"/>
                </a:lnTo>
                <a:lnTo>
                  <a:pt x="0" y="441807"/>
                </a:lnTo>
                <a:close/>
              </a:path>
            </a:pathLst>
          </a:custGeom>
          <a:solidFill>
            <a:srgbClr val="9BBA58"/>
          </a:solidFill>
        </p:spPr>
        <p:txBody>
          <a:bodyPr wrap="square" lIns="0" tIns="0" rIns="0" bIns="0" rtlCol="0"/>
          <a:lstStyle/>
          <a:p/>
        </p:txBody>
      </p:sp>
      <p:sp>
        <p:nvSpPr>
          <p:cNvPr id="14" name="object 14"/>
          <p:cNvSpPr/>
          <p:nvPr/>
        </p:nvSpPr>
        <p:spPr>
          <a:xfrm>
            <a:off x="5205857" y="3050692"/>
            <a:ext cx="1704339" cy="441959"/>
          </a:xfrm>
          <a:custGeom>
            <a:avLst/>
            <a:gdLst/>
            <a:ahLst/>
            <a:cxnLst/>
            <a:rect l="l" t="t" r="r" b="b"/>
            <a:pathLst>
              <a:path w="1704340" h="441960">
                <a:moveTo>
                  <a:pt x="0" y="441807"/>
                </a:moveTo>
                <a:lnTo>
                  <a:pt x="1704086" y="441807"/>
                </a:lnTo>
                <a:lnTo>
                  <a:pt x="1704086" y="0"/>
                </a:lnTo>
                <a:lnTo>
                  <a:pt x="0" y="0"/>
                </a:lnTo>
                <a:lnTo>
                  <a:pt x="0" y="441807"/>
                </a:lnTo>
                <a:close/>
              </a:path>
            </a:pathLst>
          </a:custGeom>
          <a:ln w="38100">
            <a:solidFill>
              <a:srgbClr val="FFFFFF"/>
            </a:solidFill>
          </a:ln>
        </p:spPr>
        <p:txBody>
          <a:bodyPr wrap="square" lIns="0" tIns="0" rIns="0" bIns="0" rtlCol="0"/>
          <a:lstStyle/>
          <a:p/>
        </p:txBody>
      </p:sp>
      <p:sp>
        <p:nvSpPr>
          <p:cNvPr id="15" name="object 15"/>
          <p:cNvSpPr txBox="1"/>
          <p:nvPr/>
        </p:nvSpPr>
        <p:spPr>
          <a:xfrm>
            <a:off x="5205857" y="3117850"/>
            <a:ext cx="1704339" cy="299720"/>
          </a:xfrm>
          <a:prstGeom prst="rect">
            <a:avLst/>
          </a:prstGeom>
        </p:spPr>
        <p:txBody>
          <a:bodyPr vert="horz" wrap="square" lIns="0" tIns="12700" rIns="0" bIns="0" rtlCol="0">
            <a:spAutoFit/>
          </a:bodyPr>
          <a:lstStyle/>
          <a:p>
            <a:pPr marL="39243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自动生成</a:t>
            </a:r>
            <a:endParaRPr sz="1800">
              <a:latin typeface="宋体" panose="02010600030101010101" pitchFamily="2" charset="-122"/>
              <a:cs typeface="宋体" panose="02010600030101010101" pitchFamily="2" charset="-122"/>
            </a:endParaRPr>
          </a:p>
        </p:txBody>
      </p:sp>
      <p:sp>
        <p:nvSpPr>
          <p:cNvPr id="16" name="object 16"/>
          <p:cNvSpPr txBox="1"/>
          <p:nvPr/>
        </p:nvSpPr>
        <p:spPr>
          <a:xfrm>
            <a:off x="2075307" y="3060217"/>
            <a:ext cx="1704339" cy="441959"/>
          </a:xfrm>
          <a:prstGeom prst="rect">
            <a:avLst/>
          </a:prstGeom>
          <a:solidFill>
            <a:srgbClr val="4AACC5"/>
          </a:solidFill>
          <a:ln w="25400">
            <a:solidFill>
              <a:srgbClr val="357C91"/>
            </a:solidFill>
          </a:ln>
        </p:spPr>
        <p:txBody>
          <a:bodyPr vert="horz" wrap="square" lIns="0" tIns="80010" rIns="0" bIns="0" rtlCol="0">
            <a:spAutoFit/>
          </a:bodyPr>
          <a:lstStyle/>
          <a:p>
            <a:pPr marL="391795">
              <a:lnSpc>
                <a:spcPct val="100000"/>
              </a:lnSpc>
              <a:spcBef>
                <a:spcPts val="630"/>
              </a:spcBef>
            </a:pPr>
            <a:r>
              <a:rPr sz="1800" b="1" dirty="0">
                <a:solidFill>
                  <a:srgbClr val="FFFFFF"/>
                </a:solidFill>
                <a:latin typeface="宋体" panose="02010600030101010101" pitchFamily="2" charset="-122"/>
                <a:cs typeface="宋体" panose="02010600030101010101" pitchFamily="2" charset="-122"/>
              </a:rPr>
              <a:t>公式计算</a:t>
            </a:r>
            <a:endParaRPr sz="1800">
              <a:latin typeface="宋体" panose="02010600030101010101" pitchFamily="2" charset="-122"/>
              <a:cs typeface="宋体" panose="02010600030101010101" pitchFamily="2" charset="-122"/>
            </a:endParaRPr>
          </a:p>
        </p:txBody>
      </p:sp>
      <p:sp>
        <p:nvSpPr>
          <p:cNvPr id="17" name="object 17"/>
          <p:cNvSpPr/>
          <p:nvPr/>
        </p:nvSpPr>
        <p:spPr>
          <a:xfrm>
            <a:off x="8211819" y="3050692"/>
            <a:ext cx="1704339" cy="441959"/>
          </a:xfrm>
          <a:custGeom>
            <a:avLst/>
            <a:gdLst/>
            <a:ahLst/>
            <a:cxnLst/>
            <a:rect l="l" t="t" r="r" b="b"/>
            <a:pathLst>
              <a:path w="1704340" h="441960">
                <a:moveTo>
                  <a:pt x="0" y="441807"/>
                </a:moveTo>
                <a:lnTo>
                  <a:pt x="1704085" y="441807"/>
                </a:lnTo>
                <a:lnTo>
                  <a:pt x="1704085" y="0"/>
                </a:lnTo>
                <a:lnTo>
                  <a:pt x="0" y="0"/>
                </a:lnTo>
                <a:lnTo>
                  <a:pt x="0" y="441807"/>
                </a:lnTo>
                <a:close/>
              </a:path>
            </a:pathLst>
          </a:custGeom>
          <a:solidFill>
            <a:srgbClr val="336699"/>
          </a:solidFill>
        </p:spPr>
        <p:txBody>
          <a:bodyPr wrap="square" lIns="0" tIns="0" rIns="0" bIns="0" rtlCol="0"/>
          <a:lstStyle/>
          <a:p/>
        </p:txBody>
      </p:sp>
      <p:sp>
        <p:nvSpPr>
          <p:cNvPr id="18" name="object 18"/>
          <p:cNvSpPr/>
          <p:nvPr/>
        </p:nvSpPr>
        <p:spPr>
          <a:xfrm>
            <a:off x="8211819" y="3050692"/>
            <a:ext cx="1704339" cy="441959"/>
          </a:xfrm>
          <a:custGeom>
            <a:avLst/>
            <a:gdLst/>
            <a:ahLst/>
            <a:cxnLst/>
            <a:rect l="l" t="t" r="r" b="b"/>
            <a:pathLst>
              <a:path w="1704340" h="441960">
                <a:moveTo>
                  <a:pt x="0" y="441807"/>
                </a:moveTo>
                <a:lnTo>
                  <a:pt x="1704085" y="441807"/>
                </a:lnTo>
                <a:lnTo>
                  <a:pt x="1704085" y="0"/>
                </a:lnTo>
                <a:lnTo>
                  <a:pt x="0" y="0"/>
                </a:lnTo>
                <a:lnTo>
                  <a:pt x="0" y="441807"/>
                </a:lnTo>
                <a:close/>
              </a:path>
            </a:pathLst>
          </a:custGeom>
          <a:ln w="38100">
            <a:solidFill>
              <a:srgbClr val="FFFFFF"/>
            </a:solidFill>
          </a:ln>
        </p:spPr>
        <p:txBody>
          <a:bodyPr wrap="square" lIns="0" tIns="0" rIns="0" bIns="0" rtlCol="0"/>
          <a:lstStyle/>
          <a:p/>
        </p:txBody>
      </p:sp>
      <p:sp>
        <p:nvSpPr>
          <p:cNvPr id="19" name="object 19"/>
          <p:cNvSpPr txBox="1"/>
          <p:nvPr/>
        </p:nvSpPr>
        <p:spPr>
          <a:xfrm>
            <a:off x="8211819" y="3117850"/>
            <a:ext cx="1704339" cy="299720"/>
          </a:xfrm>
          <a:prstGeom prst="rect">
            <a:avLst/>
          </a:prstGeom>
        </p:spPr>
        <p:txBody>
          <a:bodyPr vert="horz" wrap="square" lIns="0" tIns="12700" rIns="0" bIns="0" rtlCol="0">
            <a:spAutoFit/>
          </a:bodyPr>
          <a:lstStyle/>
          <a:p>
            <a:pPr marL="39243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人工填报</a:t>
            </a:r>
            <a:endParaRPr sz="1800">
              <a:latin typeface="宋体" panose="02010600030101010101" pitchFamily="2" charset="-122"/>
              <a:cs typeface="宋体" panose="02010600030101010101" pitchFamily="2" charset="-122"/>
            </a:endParaRPr>
          </a:p>
        </p:txBody>
      </p:sp>
      <p:sp>
        <p:nvSpPr>
          <p:cNvPr id="24" name="object 24"/>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20" name="object 20"/>
          <p:cNvSpPr txBox="1"/>
          <p:nvPr/>
        </p:nvSpPr>
        <p:spPr>
          <a:xfrm>
            <a:off x="2062988" y="3873449"/>
            <a:ext cx="2159000"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2C5681"/>
                </a:solidFill>
                <a:latin typeface="仿宋" panose="02010609060101010101" charset="-122"/>
                <a:cs typeface="仿宋" panose="02010609060101010101" charset="-122"/>
              </a:rPr>
              <a:t>需要预设公式，</a:t>
            </a:r>
            <a:endParaRPr sz="2400">
              <a:latin typeface="仿宋" panose="02010609060101010101" charset="-122"/>
              <a:cs typeface="仿宋" panose="02010609060101010101" charset="-122"/>
            </a:endParaRPr>
          </a:p>
        </p:txBody>
      </p:sp>
      <p:sp>
        <p:nvSpPr>
          <p:cNvPr id="21" name="object 21"/>
          <p:cNvSpPr txBox="1"/>
          <p:nvPr/>
        </p:nvSpPr>
        <p:spPr>
          <a:xfrm>
            <a:off x="2062988" y="4239514"/>
            <a:ext cx="1854200" cy="1122680"/>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2C5681"/>
                </a:solidFill>
                <a:latin typeface="仿宋" panose="02010609060101010101" charset="-122"/>
                <a:cs typeface="仿宋" panose="02010609060101010101" charset="-122"/>
              </a:rPr>
              <a:t>一体化系统根 据公式进行计 算后填报。</a:t>
            </a:r>
            <a:endParaRPr sz="2400">
              <a:latin typeface="仿宋" panose="02010609060101010101" charset="-122"/>
              <a:cs typeface="仿宋" panose="02010609060101010101" charset="-122"/>
            </a:endParaRPr>
          </a:p>
        </p:txBody>
      </p:sp>
      <p:sp>
        <p:nvSpPr>
          <p:cNvPr id="22" name="object 22"/>
          <p:cNvSpPr txBox="1"/>
          <p:nvPr/>
        </p:nvSpPr>
        <p:spPr>
          <a:xfrm>
            <a:off x="7951216" y="2872104"/>
            <a:ext cx="2233930" cy="3004820"/>
          </a:xfrm>
          <a:prstGeom prst="rect">
            <a:avLst/>
          </a:prstGeom>
          <a:ln w="7409">
            <a:solidFill>
              <a:srgbClr val="D9D9D9"/>
            </a:solidFill>
          </a:ln>
        </p:spPr>
        <p:txBody>
          <a:bodyPr vert="horz" wrap="square" lIns="0" tIns="0" rIns="0" bIns="0" rtlCol="0">
            <a:spAutoFit/>
          </a:bodyPr>
          <a:lstStyle/>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marL="208915" marR="187960" algn="just">
              <a:lnSpc>
                <a:spcPct val="100000"/>
              </a:lnSpc>
              <a:spcBef>
                <a:spcPts val="1790"/>
              </a:spcBef>
            </a:pPr>
            <a:r>
              <a:rPr sz="2400" dirty="0">
                <a:solidFill>
                  <a:srgbClr val="2C5681"/>
                </a:solidFill>
                <a:latin typeface="仿宋" panose="02010609060101010101" charset="-122"/>
                <a:cs typeface="仿宋" panose="02010609060101010101" charset="-122"/>
              </a:rPr>
              <a:t>一体化系统无 </a:t>
            </a:r>
            <a:r>
              <a:rPr sz="2400" spc="-5" dirty="0">
                <a:solidFill>
                  <a:srgbClr val="2C5681"/>
                </a:solidFill>
                <a:latin typeface="仿宋" panose="02010609060101010101" charset="-122"/>
                <a:cs typeface="仿宋" panose="02010609060101010101" charset="-122"/>
              </a:rPr>
              <a:t>法自动生成， </a:t>
            </a:r>
            <a:r>
              <a:rPr sz="2400" dirty="0">
                <a:solidFill>
                  <a:srgbClr val="2C5681"/>
                </a:solidFill>
                <a:latin typeface="仿宋" panose="02010609060101010101" charset="-122"/>
                <a:cs typeface="仿宋" panose="02010609060101010101" charset="-122"/>
              </a:rPr>
              <a:t>需要人工计算 并填报。</a:t>
            </a:r>
            <a:endParaRPr sz="2400">
              <a:latin typeface="仿宋" panose="02010609060101010101" charset="-122"/>
              <a:cs typeface="仿宋" panose="02010609060101010101" charset="-122"/>
            </a:endParaRPr>
          </a:p>
        </p:txBody>
      </p:sp>
      <p:sp>
        <p:nvSpPr>
          <p:cNvPr id="23" name="object 23"/>
          <p:cNvSpPr txBox="1"/>
          <p:nvPr/>
        </p:nvSpPr>
        <p:spPr>
          <a:xfrm>
            <a:off x="4035297" y="2249170"/>
            <a:ext cx="39922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3366"/>
                </a:solidFill>
                <a:latin typeface="微软雅黑" panose="020B0503020204020204" charset="-122"/>
                <a:cs typeface="微软雅黑" panose="020B0503020204020204" charset="-122"/>
              </a:rPr>
              <a:t>上下级财政结算事项生成规则</a:t>
            </a:r>
            <a:endParaRPr sz="2400">
              <a:latin typeface="微软雅黑" panose="020B0503020204020204" charset="-122"/>
              <a:cs typeface="微软雅黑" panose="020B0503020204020204" charset="-122"/>
            </a:endParaRPr>
          </a:p>
        </p:txBody>
      </p:sp>
      <p:sp>
        <p:nvSpPr>
          <p:cNvPr id="25" name="文本框 24"/>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8690229" y="2324226"/>
            <a:ext cx="1699260" cy="3606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2C5681"/>
                </a:solidFill>
                <a:latin typeface="微软雅黑" panose="020B0503020204020204" charset="-122"/>
                <a:cs typeface="微软雅黑" panose="020B0503020204020204" charset="-122"/>
              </a:rPr>
              <a:t>财政结转结余</a:t>
            </a:r>
            <a:endParaRPr sz="2200">
              <a:latin typeface="微软雅黑" panose="020B0503020204020204" charset="-122"/>
              <a:cs typeface="微软雅黑" panose="020B0503020204020204" charset="-122"/>
            </a:endParaRPr>
          </a:p>
        </p:txBody>
      </p:sp>
      <p:sp>
        <p:nvSpPr>
          <p:cNvPr id="5" name="object 5"/>
          <p:cNvSpPr txBox="1"/>
          <p:nvPr/>
        </p:nvSpPr>
        <p:spPr>
          <a:xfrm>
            <a:off x="7835010" y="2996260"/>
            <a:ext cx="3642360" cy="2643505"/>
          </a:xfrm>
          <a:prstGeom prst="rect">
            <a:avLst/>
          </a:prstGeom>
        </p:spPr>
        <p:txBody>
          <a:bodyPr vert="horz" wrap="square" lIns="0" tIns="12065" rIns="0" bIns="0" rtlCol="0">
            <a:spAutoFit/>
          </a:bodyPr>
          <a:lstStyle/>
          <a:p>
            <a:pPr marL="12700" marR="250190" indent="499745">
              <a:lnSpc>
                <a:spcPct val="100000"/>
              </a:lnSpc>
              <a:spcBef>
                <a:spcPts val="95"/>
              </a:spcBef>
            </a:pPr>
            <a:r>
              <a:rPr sz="1900" spc="-10" dirty="0">
                <a:solidFill>
                  <a:srgbClr val="2C5681"/>
                </a:solidFill>
                <a:latin typeface="微软雅黑" panose="020B0503020204020204" charset="-122"/>
                <a:cs typeface="微软雅黑" panose="020B0503020204020204" charset="-122"/>
              </a:rPr>
              <a:t>结转资金是指预算未全部</a:t>
            </a:r>
            <a:r>
              <a:rPr sz="1900" spc="-5" dirty="0">
                <a:solidFill>
                  <a:srgbClr val="2C5681"/>
                </a:solidFill>
                <a:latin typeface="微软雅黑" panose="020B0503020204020204" charset="-122"/>
                <a:cs typeface="微软雅黑" panose="020B0503020204020204" charset="-122"/>
              </a:rPr>
              <a:t>执行完毕，下年需按原用途继续使用的预算资金。</a:t>
            </a:r>
            <a:endParaRPr sz="1900">
              <a:latin typeface="微软雅黑" panose="020B0503020204020204" charset="-122"/>
              <a:cs typeface="微软雅黑" panose="020B0503020204020204" charset="-122"/>
            </a:endParaRPr>
          </a:p>
          <a:p>
            <a:pPr marL="12700" marR="250190" indent="499745">
              <a:lnSpc>
                <a:spcPct val="100000"/>
              </a:lnSpc>
            </a:pPr>
            <a:r>
              <a:rPr sz="1900" spc="-5" dirty="0">
                <a:solidFill>
                  <a:srgbClr val="2C5681"/>
                </a:solidFill>
                <a:latin typeface="微软雅黑" panose="020B0503020204020204" charset="-122"/>
                <a:cs typeface="微软雅黑" panose="020B0503020204020204" charset="-122"/>
              </a:rPr>
              <a:t>结余资金是指项目实施周</a:t>
            </a:r>
            <a:r>
              <a:rPr sz="1900" spc="-10" dirty="0">
                <a:solidFill>
                  <a:srgbClr val="2C5681"/>
                </a:solidFill>
                <a:latin typeface="微软雅黑" panose="020B0503020204020204" charset="-122"/>
                <a:cs typeface="微软雅黑" panose="020B0503020204020204" charset="-122"/>
              </a:rPr>
              <a:t>期已结束、项目目标完成或项目</a:t>
            </a:r>
            <a:r>
              <a:rPr sz="1900" spc="-5" dirty="0">
                <a:solidFill>
                  <a:srgbClr val="2C5681"/>
                </a:solidFill>
                <a:latin typeface="微软雅黑" panose="020B0503020204020204" charset="-122"/>
                <a:cs typeface="微软雅黑" panose="020B0503020204020204" charset="-122"/>
              </a:rPr>
              <a:t>提前终止，尚未列支的项目支出预算资</a:t>
            </a:r>
            <a:r>
              <a:rPr sz="1900" dirty="0">
                <a:solidFill>
                  <a:srgbClr val="2C5681"/>
                </a:solidFill>
                <a:latin typeface="微软雅黑" panose="020B0503020204020204" charset="-122"/>
                <a:cs typeface="微软雅黑" panose="020B0503020204020204" charset="-122"/>
              </a:rPr>
              <a:t>金</a:t>
            </a:r>
            <a:r>
              <a:rPr sz="1900" spc="-5" dirty="0">
                <a:solidFill>
                  <a:srgbClr val="2C5681"/>
                </a:solidFill>
                <a:latin typeface="微软雅黑" panose="020B0503020204020204" charset="-122"/>
                <a:cs typeface="微软雅黑" panose="020B0503020204020204" charset="-122"/>
              </a:rPr>
              <a:t>；</a:t>
            </a:r>
            <a:r>
              <a:rPr sz="1900" dirty="0">
                <a:solidFill>
                  <a:srgbClr val="2C5681"/>
                </a:solidFill>
                <a:latin typeface="微软雅黑" panose="020B0503020204020204" charset="-122"/>
                <a:cs typeface="微软雅黑" panose="020B0503020204020204" charset="-122"/>
              </a:rPr>
              <a:t>因</a:t>
            </a:r>
            <a:r>
              <a:rPr sz="1900" spc="-5" dirty="0">
                <a:solidFill>
                  <a:srgbClr val="2C5681"/>
                </a:solidFill>
                <a:latin typeface="微软雅黑" panose="020B0503020204020204" charset="-122"/>
                <a:cs typeface="微软雅黑" panose="020B0503020204020204" charset="-122"/>
              </a:rPr>
              <a:t>项目实</a:t>
            </a:r>
            <a:r>
              <a:rPr sz="1900" dirty="0">
                <a:solidFill>
                  <a:srgbClr val="2C5681"/>
                </a:solidFill>
                <a:latin typeface="微软雅黑" panose="020B0503020204020204" charset="-122"/>
                <a:cs typeface="微软雅黑" panose="020B0503020204020204" charset="-122"/>
              </a:rPr>
              <a:t>施</a:t>
            </a:r>
            <a:r>
              <a:rPr sz="1900" spc="-5" dirty="0">
                <a:solidFill>
                  <a:srgbClr val="2C5681"/>
                </a:solidFill>
                <a:latin typeface="微软雅黑" panose="020B0503020204020204" charset="-122"/>
                <a:cs typeface="微软雅黑" panose="020B0503020204020204" charset="-122"/>
              </a:rPr>
              <a:t>计</a:t>
            </a:r>
            <a:r>
              <a:rPr sz="1900" dirty="0">
                <a:solidFill>
                  <a:srgbClr val="2C5681"/>
                </a:solidFill>
                <a:latin typeface="微软雅黑" panose="020B0503020204020204" charset="-122"/>
                <a:cs typeface="微软雅黑" panose="020B0503020204020204" charset="-122"/>
              </a:rPr>
              <a:t>划</a:t>
            </a:r>
            <a:r>
              <a:rPr sz="1900" spc="-5" dirty="0">
                <a:solidFill>
                  <a:srgbClr val="2C5681"/>
                </a:solidFill>
                <a:latin typeface="微软雅黑" panose="020B0503020204020204" charset="-122"/>
                <a:cs typeface="微软雅黑" panose="020B0503020204020204" charset="-122"/>
              </a:rPr>
              <a:t>调整</a:t>
            </a:r>
            <a:r>
              <a:rPr lang="zh-CN" sz="1900" spc="-5" dirty="0">
                <a:solidFill>
                  <a:srgbClr val="2C5681"/>
                </a:solidFill>
                <a:latin typeface="微软雅黑" panose="020B0503020204020204" charset="-122"/>
                <a:cs typeface="微软雅黑" panose="020B0503020204020204" charset="-122"/>
              </a:rPr>
              <a:t>，</a:t>
            </a:r>
            <a:r>
              <a:rPr sz="1900" spc="-5" dirty="0">
                <a:solidFill>
                  <a:srgbClr val="2C5681"/>
                </a:solidFill>
                <a:latin typeface="微软雅黑" panose="020B0503020204020204" charset="-122"/>
                <a:cs typeface="微软雅黑" panose="020B0503020204020204" charset="-122"/>
              </a:rPr>
              <a:t>不需要继续支出的预算资金；预</a:t>
            </a:r>
            <a:r>
              <a:rPr sz="1900" spc="-10" dirty="0">
                <a:solidFill>
                  <a:srgbClr val="2C5681"/>
                </a:solidFill>
                <a:latin typeface="微软雅黑" panose="020B0503020204020204" charset="-122"/>
                <a:cs typeface="微软雅黑" panose="020B0503020204020204" charset="-122"/>
              </a:rPr>
              <a:t>算批复后连续两年未用完的预算</a:t>
            </a:r>
            <a:r>
              <a:rPr sz="1900" spc="-5" dirty="0">
                <a:solidFill>
                  <a:srgbClr val="2C5681"/>
                </a:solidFill>
                <a:latin typeface="微软雅黑" panose="020B0503020204020204" charset="-122"/>
                <a:cs typeface="微软雅黑" panose="020B0503020204020204" charset="-122"/>
              </a:rPr>
              <a:t>资金。</a:t>
            </a:r>
            <a:endParaRPr sz="1900">
              <a:latin typeface="微软雅黑" panose="020B0503020204020204" charset="-122"/>
              <a:cs typeface="微软雅黑" panose="020B0503020204020204" charset="-122"/>
            </a:endParaRPr>
          </a:p>
        </p:txBody>
      </p:sp>
      <p:sp>
        <p:nvSpPr>
          <p:cNvPr id="6" name="object 6"/>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2235707" y="1287780"/>
            <a:ext cx="2967227" cy="79247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4730496" y="1287780"/>
            <a:ext cx="650748" cy="792479"/>
          </a:xfrm>
          <a:prstGeom prst="rect">
            <a:avLst/>
          </a:prstGeom>
          <a:blipFill>
            <a:blip r:embed="rId3" cstate="print"/>
            <a:stretch>
              <a:fillRect/>
            </a:stretch>
          </a:blipFill>
        </p:spPr>
        <p:txBody>
          <a:bodyPr wrap="square" lIns="0" tIns="0" rIns="0" bIns="0" rtlCol="0"/>
          <a:lstStyle/>
          <a:p/>
        </p:txBody>
      </p:sp>
      <p:sp>
        <p:nvSpPr>
          <p:cNvPr id="9" name="object 9"/>
          <p:cNvSpPr txBox="1">
            <a:spLocks noGrp="1"/>
          </p:cNvSpPr>
          <p:nvPr>
            <p:ph type="title"/>
          </p:nvPr>
        </p:nvSpPr>
        <p:spPr>
          <a:xfrm>
            <a:off x="2090673" y="1401317"/>
            <a:ext cx="287147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四</a:t>
            </a:r>
            <a:r>
              <a:rPr sz="2800" b="0" dirty="0">
                <a:solidFill>
                  <a:srgbClr val="003366"/>
                </a:solidFill>
                <a:latin typeface="黑体" panose="02010609060101010101" charset="-122"/>
                <a:cs typeface="黑体" panose="02010609060101010101" charset="-122"/>
              </a:rPr>
              <a:t>、结转结余</a:t>
            </a:r>
            <a:r>
              <a:rPr sz="2800" b="0" spc="-5" dirty="0">
                <a:solidFill>
                  <a:srgbClr val="003366"/>
                </a:solidFill>
                <a:latin typeface="黑体" panose="02010609060101010101" charset="-122"/>
                <a:cs typeface="黑体" panose="02010609060101010101" charset="-122"/>
              </a:rPr>
              <a:t>管理</a:t>
            </a:r>
            <a:endParaRPr sz="2800">
              <a:latin typeface="黑体" panose="02010609060101010101" charset="-122"/>
              <a:cs typeface="黑体" panose="02010609060101010101" charset="-122"/>
            </a:endParaRPr>
          </a:p>
        </p:txBody>
      </p:sp>
      <p:sp>
        <p:nvSpPr>
          <p:cNvPr id="10" name="object 10"/>
          <p:cNvSpPr txBox="1"/>
          <p:nvPr/>
        </p:nvSpPr>
        <p:spPr>
          <a:xfrm>
            <a:off x="1360424" y="4245228"/>
            <a:ext cx="939800" cy="904240"/>
          </a:xfrm>
          <a:prstGeom prst="rect">
            <a:avLst/>
          </a:prstGeom>
        </p:spPr>
        <p:txBody>
          <a:bodyPr vert="horz" wrap="square" lIns="0" tIns="12700" rIns="0" bIns="0" rtlCol="0">
            <a:spAutoFit/>
          </a:bodyPr>
          <a:lstStyle/>
          <a:p>
            <a:pPr marL="12700" marR="5080">
              <a:lnSpc>
                <a:spcPct val="120000"/>
              </a:lnSpc>
              <a:spcBef>
                <a:spcPts val="100"/>
              </a:spcBef>
            </a:pPr>
            <a:r>
              <a:rPr sz="2400" b="1" dirty="0">
                <a:solidFill>
                  <a:srgbClr val="2C5681"/>
                </a:solidFill>
                <a:latin typeface="微软雅黑" panose="020B0503020204020204" charset="-122"/>
                <a:cs typeface="微软雅黑" panose="020B0503020204020204" charset="-122"/>
              </a:rPr>
              <a:t>系统自 动计算</a:t>
            </a:r>
            <a:endParaRPr sz="2400">
              <a:latin typeface="微软雅黑" panose="020B0503020204020204" charset="-122"/>
              <a:cs typeface="微软雅黑" panose="020B0503020204020204" charset="-122"/>
            </a:endParaRPr>
          </a:p>
        </p:txBody>
      </p:sp>
      <p:sp>
        <p:nvSpPr>
          <p:cNvPr id="11" name="object 11"/>
          <p:cNvSpPr txBox="1"/>
          <p:nvPr/>
        </p:nvSpPr>
        <p:spPr>
          <a:xfrm>
            <a:off x="3040760" y="3379089"/>
            <a:ext cx="939800" cy="903605"/>
          </a:xfrm>
          <a:prstGeom prst="rect">
            <a:avLst/>
          </a:prstGeom>
        </p:spPr>
        <p:txBody>
          <a:bodyPr vert="horz" wrap="square" lIns="0" tIns="12700" rIns="0" bIns="0" rtlCol="0">
            <a:spAutoFit/>
          </a:bodyPr>
          <a:lstStyle/>
          <a:p>
            <a:pPr marL="12700" marR="5080" indent="152400">
              <a:lnSpc>
                <a:spcPct val="120000"/>
              </a:lnSpc>
              <a:spcBef>
                <a:spcPts val="100"/>
              </a:spcBef>
            </a:pPr>
            <a:r>
              <a:rPr sz="2400" b="1" dirty="0">
                <a:solidFill>
                  <a:srgbClr val="2C5681"/>
                </a:solidFill>
                <a:latin typeface="微软雅黑" panose="020B0503020204020204" charset="-122"/>
                <a:cs typeface="微软雅黑" panose="020B0503020204020204" charset="-122"/>
              </a:rPr>
              <a:t>生成 核批表</a:t>
            </a:r>
            <a:endParaRPr sz="2400">
              <a:latin typeface="微软雅黑" panose="020B0503020204020204" charset="-122"/>
              <a:cs typeface="微软雅黑" panose="020B0503020204020204" charset="-122"/>
            </a:endParaRPr>
          </a:p>
        </p:txBody>
      </p:sp>
      <p:sp>
        <p:nvSpPr>
          <p:cNvPr id="12" name="object 12"/>
          <p:cNvSpPr txBox="1"/>
          <p:nvPr/>
        </p:nvSpPr>
        <p:spPr>
          <a:xfrm>
            <a:off x="5015229" y="4076191"/>
            <a:ext cx="635000" cy="903605"/>
          </a:xfrm>
          <a:prstGeom prst="rect">
            <a:avLst/>
          </a:prstGeom>
        </p:spPr>
        <p:txBody>
          <a:bodyPr vert="horz" wrap="square" lIns="0" tIns="12700" rIns="0" bIns="0" rtlCol="0">
            <a:spAutoFit/>
          </a:bodyPr>
          <a:lstStyle/>
          <a:p>
            <a:pPr marL="12700" marR="5080">
              <a:lnSpc>
                <a:spcPct val="120000"/>
              </a:lnSpc>
              <a:spcBef>
                <a:spcPts val="100"/>
              </a:spcBef>
            </a:pPr>
            <a:r>
              <a:rPr sz="2400" b="1" dirty="0">
                <a:solidFill>
                  <a:srgbClr val="2C5681"/>
                </a:solidFill>
                <a:latin typeface="微软雅黑" panose="020B0503020204020204" charset="-122"/>
                <a:cs typeface="微软雅黑" panose="020B0503020204020204" charset="-122"/>
              </a:rPr>
              <a:t>单位 确认</a:t>
            </a:r>
            <a:endParaRPr sz="2400">
              <a:latin typeface="微软雅黑" panose="020B0503020204020204" charset="-122"/>
              <a:cs typeface="微软雅黑" panose="020B0503020204020204" charset="-122"/>
            </a:endParaRPr>
          </a:p>
        </p:txBody>
      </p:sp>
      <p:sp>
        <p:nvSpPr>
          <p:cNvPr id="13" name="object 13"/>
          <p:cNvSpPr txBox="1"/>
          <p:nvPr/>
        </p:nvSpPr>
        <p:spPr>
          <a:xfrm>
            <a:off x="6609080" y="3240402"/>
            <a:ext cx="635635" cy="904240"/>
          </a:xfrm>
          <a:prstGeom prst="rect">
            <a:avLst/>
          </a:prstGeom>
        </p:spPr>
        <p:txBody>
          <a:bodyPr vert="horz" wrap="square" lIns="0" tIns="12065" rIns="0" bIns="0" rtlCol="0">
            <a:spAutoFit/>
          </a:bodyPr>
          <a:lstStyle/>
          <a:p>
            <a:pPr marL="12700" marR="5080">
              <a:lnSpc>
                <a:spcPct val="120000"/>
              </a:lnSpc>
              <a:spcBef>
                <a:spcPts val="95"/>
              </a:spcBef>
            </a:pPr>
            <a:r>
              <a:rPr sz="2400" b="1" dirty="0">
                <a:solidFill>
                  <a:srgbClr val="2C5681"/>
                </a:solidFill>
                <a:latin typeface="微软雅黑" panose="020B0503020204020204" charset="-122"/>
                <a:cs typeface="微软雅黑" panose="020B0503020204020204" charset="-122"/>
              </a:rPr>
              <a:t>财政 </a:t>
            </a:r>
            <a:r>
              <a:rPr sz="2400" b="1" dirty="0">
                <a:solidFill>
                  <a:srgbClr val="2C5681"/>
                </a:solidFill>
                <a:latin typeface="微软雅黑" panose="020B0503020204020204" charset="-122"/>
                <a:cs typeface="微软雅黑" panose="020B0503020204020204" charset="-122"/>
              </a:rPr>
              <a:t>核批</a:t>
            </a:r>
            <a:endParaRPr sz="2400">
              <a:latin typeface="微软雅黑" panose="020B0503020204020204" charset="-122"/>
              <a:cs typeface="微软雅黑" panose="020B0503020204020204" charset="-122"/>
            </a:endParaRPr>
          </a:p>
        </p:txBody>
      </p:sp>
      <p:sp>
        <p:nvSpPr>
          <p:cNvPr id="14" name="object 14"/>
          <p:cNvSpPr/>
          <p:nvPr/>
        </p:nvSpPr>
        <p:spPr>
          <a:xfrm>
            <a:off x="899160" y="2841370"/>
            <a:ext cx="6946265" cy="2794254"/>
          </a:xfrm>
          <a:prstGeom prst="rect">
            <a:avLst/>
          </a:prstGeom>
          <a:blipFill>
            <a:blip r:embed="rId4" cstate="print"/>
            <a:stretch>
              <a:fillRect/>
            </a:stretch>
          </a:blipFill>
        </p:spPr>
        <p:txBody>
          <a:bodyPr wrap="square" lIns="0" tIns="0" rIns="0" bIns="0" rtlCol="0"/>
          <a:lstStyle/>
          <a:p/>
        </p:txBody>
      </p:sp>
      <p:sp>
        <p:nvSpPr>
          <p:cNvPr id="15" name="object 15"/>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16" name="文本框 15"/>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1859660" y="2295855"/>
            <a:ext cx="8865870" cy="3408679"/>
          </a:xfrm>
          <a:prstGeom prst="rect">
            <a:avLst/>
          </a:prstGeom>
        </p:spPr>
        <p:txBody>
          <a:bodyPr vert="horz" wrap="square" lIns="0" tIns="12700" rIns="0" bIns="0" rtlCol="0">
            <a:spAutoFit/>
          </a:bodyPr>
          <a:lstStyle/>
          <a:p>
            <a:pPr marL="12700" marR="6350" indent="632460" algn="just">
              <a:lnSpc>
                <a:spcPct val="100000"/>
              </a:lnSpc>
              <a:spcBef>
                <a:spcPts val="100"/>
              </a:spcBef>
            </a:pPr>
            <a:r>
              <a:rPr sz="2400" spc="75" dirty="0">
                <a:solidFill>
                  <a:srgbClr val="003366"/>
                </a:solidFill>
                <a:latin typeface="微软雅黑" panose="020B0503020204020204" charset="-122"/>
                <a:cs typeface="微软雅黑" panose="020B0503020204020204" charset="-122"/>
              </a:rPr>
              <a:t>一</a:t>
            </a:r>
            <a:r>
              <a:rPr sz="2400" spc="90" dirty="0">
                <a:solidFill>
                  <a:srgbClr val="003366"/>
                </a:solidFill>
                <a:latin typeface="微软雅黑" panose="020B0503020204020204" charset="-122"/>
                <a:cs typeface="微软雅黑" panose="020B0503020204020204" charset="-122"/>
              </a:rPr>
              <a:t>般</a:t>
            </a:r>
            <a:r>
              <a:rPr sz="2400" spc="75" dirty="0">
                <a:solidFill>
                  <a:srgbClr val="003366"/>
                </a:solidFill>
                <a:latin typeface="微软雅黑" panose="020B0503020204020204" charset="-122"/>
                <a:cs typeface="微软雅黑" panose="020B0503020204020204" charset="-122"/>
              </a:rPr>
              <a:t>公共预</a:t>
            </a:r>
            <a:r>
              <a:rPr sz="2400" spc="90" dirty="0">
                <a:solidFill>
                  <a:srgbClr val="003366"/>
                </a:solidFill>
                <a:latin typeface="微软雅黑" panose="020B0503020204020204" charset="-122"/>
                <a:cs typeface="微软雅黑" panose="020B0503020204020204" charset="-122"/>
              </a:rPr>
              <a:t>算</a:t>
            </a:r>
            <a:r>
              <a:rPr sz="2400" spc="75" dirty="0">
                <a:solidFill>
                  <a:srgbClr val="003366"/>
                </a:solidFill>
                <a:latin typeface="微软雅黑" panose="020B0503020204020204" charset="-122"/>
                <a:cs typeface="微软雅黑" panose="020B0503020204020204" charset="-122"/>
              </a:rPr>
              <a:t>结转结</a:t>
            </a:r>
            <a:r>
              <a:rPr sz="2400" spc="90" dirty="0">
                <a:solidFill>
                  <a:srgbClr val="003366"/>
                </a:solidFill>
                <a:latin typeface="微软雅黑" panose="020B0503020204020204" charset="-122"/>
                <a:cs typeface="微软雅黑" panose="020B0503020204020204" charset="-122"/>
              </a:rPr>
              <a:t>余</a:t>
            </a:r>
            <a:r>
              <a:rPr sz="2400" spc="75" dirty="0">
                <a:solidFill>
                  <a:srgbClr val="003366"/>
                </a:solidFill>
                <a:latin typeface="微软雅黑" panose="020B0503020204020204" charset="-122"/>
                <a:cs typeface="微软雅黑" panose="020B0503020204020204" charset="-122"/>
              </a:rPr>
              <a:t>计算口</a:t>
            </a:r>
            <a:r>
              <a:rPr sz="2400" spc="90" dirty="0">
                <a:solidFill>
                  <a:srgbClr val="003366"/>
                </a:solidFill>
                <a:latin typeface="微软雅黑" panose="020B0503020204020204" charset="-122"/>
                <a:cs typeface="微软雅黑" panose="020B0503020204020204" charset="-122"/>
              </a:rPr>
              <a:t>径</a:t>
            </a:r>
            <a:r>
              <a:rPr sz="2400" spc="114" dirty="0">
                <a:solidFill>
                  <a:srgbClr val="003366"/>
                </a:solidFill>
                <a:latin typeface="微软雅黑" panose="020B0503020204020204" charset="-122"/>
                <a:cs typeface="微软雅黑" panose="020B0503020204020204" charset="-122"/>
              </a:rPr>
              <a:t>为</a:t>
            </a:r>
            <a:r>
              <a:rPr sz="2400" spc="80" dirty="0">
                <a:solidFill>
                  <a:srgbClr val="003366"/>
                </a:solidFill>
                <a:latin typeface="微软雅黑" panose="020B0503020204020204" charset="-122"/>
                <a:cs typeface="微软雅黑" panose="020B0503020204020204" charset="-122"/>
              </a:rPr>
              <a:t>“</a:t>
            </a:r>
            <a:r>
              <a:rPr sz="2400" spc="75" dirty="0">
                <a:solidFill>
                  <a:srgbClr val="003366"/>
                </a:solidFill>
                <a:latin typeface="微软雅黑" panose="020B0503020204020204" charset="-122"/>
                <a:cs typeface="微软雅黑" panose="020B0503020204020204" charset="-122"/>
              </a:rPr>
              <a:t>当</a:t>
            </a:r>
            <a:r>
              <a:rPr sz="2400" spc="90" dirty="0">
                <a:solidFill>
                  <a:srgbClr val="003366"/>
                </a:solidFill>
                <a:latin typeface="微软雅黑" panose="020B0503020204020204" charset="-122"/>
                <a:cs typeface="微软雅黑" panose="020B0503020204020204" charset="-122"/>
              </a:rPr>
              <a:t>年</a:t>
            </a:r>
            <a:r>
              <a:rPr sz="2400" spc="75" dirty="0">
                <a:solidFill>
                  <a:srgbClr val="003366"/>
                </a:solidFill>
                <a:latin typeface="微软雅黑" panose="020B0503020204020204" charset="-122"/>
                <a:cs typeface="微软雅黑" panose="020B0503020204020204" charset="-122"/>
              </a:rPr>
              <a:t>预算指</a:t>
            </a:r>
            <a:r>
              <a:rPr sz="2400" spc="90" dirty="0">
                <a:solidFill>
                  <a:srgbClr val="003366"/>
                </a:solidFill>
                <a:latin typeface="微软雅黑" panose="020B0503020204020204" charset="-122"/>
                <a:cs typeface="微软雅黑" panose="020B0503020204020204" charset="-122"/>
              </a:rPr>
              <a:t>标</a:t>
            </a:r>
            <a:r>
              <a:rPr sz="2400" spc="75" dirty="0">
                <a:solidFill>
                  <a:srgbClr val="003366"/>
                </a:solidFill>
                <a:latin typeface="微软雅黑" panose="020B0503020204020204" charset="-122"/>
                <a:cs typeface="微软雅黑" panose="020B0503020204020204" charset="-122"/>
              </a:rPr>
              <a:t>数</a:t>
            </a:r>
            <a:r>
              <a:rPr sz="2400" spc="90" dirty="0">
                <a:solidFill>
                  <a:srgbClr val="003366"/>
                </a:solidFill>
                <a:latin typeface="微软雅黑" panose="020B0503020204020204" charset="-122"/>
                <a:cs typeface="微软雅黑" panose="020B0503020204020204" charset="-122"/>
              </a:rPr>
              <a:t>减去</a:t>
            </a:r>
            <a:r>
              <a:rPr sz="2400" dirty="0">
                <a:solidFill>
                  <a:srgbClr val="003366"/>
                </a:solidFill>
                <a:latin typeface="微软雅黑" panose="020B0503020204020204" charset="-122"/>
                <a:cs typeface="微软雅黑" panose="020B0503020204020204" charset="-122"/>
              </a:rPr>
              <a:t>当 年实际支出数”，由一体化系统自动生成，有关信息要素与预算指 标保持一致。</a:t>
            </a:r>
            <a:endParaRPr sz="2400">
              <a:latin typeface="微软雅黑" panose="020B0503020204020204" charset="-122"/>
              <a:cs typeface="微软雅黑" panose="020B0503020204020204" charset="-122"/>
            </a:endParaRPr>
          </a:p>
          <a:p>
            <a:pPr marL="12700" marR="5080" indent="632460" algn="just">
              <a:lnSpc>
                <a:spcPct val="100000"/>
              </a:lnSpc>
              <a:spcBef>
                <a:spcPts val="710"/>
              </a:spcBef>
            </a:pPr>
            <a:r>
              <a:rPr sz="2400" spc="75" dirty="0">
                <a:solidFill>
                  <a:srgbClr val="003366"/>
                </a:solidFill>
                <a:latin typeface="微软雅黑" panose="020B0503020204020204" charset="-122"/>
                <a:cs typeface="微软雅黑" panose="020B0503020204020204" charset="-122"/>
              </a:rPr>
              <a:t>政</a:t>
            </a:r>
            <a:r>
              <a:rPr sz="2400" spc="90" dirty="0">
                <a:solidFill>
                  <a:srgbClr val="003366"/>
                </a:solidFill>
                <a:latin typeface="微软雅黑" panose="020B0503020204020204" charset="-122"/>
                <a:cs typeface="微软雅黑" panose="020B0503020204020204" charset="-122"/>
              </a:rPr>
              <a:t>府</a:t>
            </a:r>
            <a:r>
              <a:rPr sz="2400" spc="75" dirty="0">
                <a:solidFill>
                  <a:srgbClr val="003366"/>
                </a:solidFill>
                <a:latin typeface="微软雅黑" panose="020B0503020204020204" charset="-122"/>
                <a:cs typeface="微软雅黑" panose="020B0503020204020204" charset="-122"/>
              </a:rPr>
              <a:t>性基金</a:t>
            </a:r>
            <a:r>
              <a:rPr sz="2400" spc="90" dirty="0">
                <a:solidFill>
                  <a:srgbClr val="003366"/>
                </a:solidFill>
                <a:latin typeface="微软雅黑" panose="020B0503020204020204" charset="-122"/>
                <a:cs typeface="微软雅黑" panose="020B0503020204020204" charset="-122"/>
              </a:rPr>
              <a:t>预</a:t>
            </a:r>
            <a:r>
              <a:rPr sz="2400" spc="95" dirty="0">
                <a:solidFill>
                  <a:srgbClr val="003366"/>
                </a:solidFill>
                <a:latin typeface="微软雅黑" panose="020B0503020204020204" charset="-122"/>
                <a:cs typeface="微软雅黑" panose="020B0503020204020204" charset="-122"/>
              </a:rPr>
              <a:t>算</a:t>
            </a:r>
            <a:r>
              <a:rPr sz="2400" spc="80" dirty="0">
                <a:solidFill>
                  <a:srgbClr val="003366"/>
                </a:solidFill>
                <a:latin typeface="微软雅黑" panose="020B0503020204020204" charset="-122"/>
                <a:cs typeface="微软雅黑" panose="020B0503020204020204" charset="-122"/>
              </a:rPr>
              <a:t>、</a:t>
            </a:r>
            <a:r>
              <a:rPr sz="2400" spc="75" dirty="0">
                <a:solidFill>
                  <a:srgbClr val="003366"/>
                </a:solidFill>
                <a:latin typeface="微软雅黑" panose="020B0503020204020204" charset="-122"/>
                <a:cs typeface="微软雅黑" panose="020B0503020204020204" charset="-122"/>
              </a:rPr>
              <a:t>国</a:t>
            </a:r>
            <a:r>
              <a:rPr sz="2400" spc="90" dirty="0">
                <a:solidFill>
                  <a:srgbClr val="003366"/>
                </a:solidFill>
                <a:latin typeface="微软雅黑" panose="020B0503020204020204" charset="-122"/>
                <a:cs typeface="微软雅黑" panose="020B0503020204020204" charset="-122"/>
              </a:rPr>
              <a:t>有</a:t>
            </a:r>
            <a:r>
              <a:rPr sz="2400" spc="75" dirty="0">
                <a:solidFill>
                  <a:srgbClr val="003366"/>
                </a:solidFill>
                <a:latin typeface="微软雅黑" panose="020B0503020204020204" charset="-122"/>
                <a:cs typeface="微软雅黑" panose="020B0503020204020204" charset="-122"/>
              </a:rPr>
              <a:t>资本经</a:t>
            </a:r>
            <a:r>
              <a:rPr sz="2400" spc="90" dirty="0">
                <a:solidFill>
                  <a:srgbClr val="003366"/>
                </a:solidFill>
                <a:latin typeface="微软雅黑" panose="020B0503020204020204" charset="-122"/>
                <a:cs typeface="微软雅黑" panose="020B0503020204020204" charset="-122"/>
              </a:rPr>
              <a:t>营</a:t>
            </a:r>
            <a:r>
              <a:rPr sz="2400" spc="75" dirty="0">
                <a:solidFill>
                  <a:srgbClr val="003366"/>
                </a:solidFill>
                <a:latin typeface="微软雅黑" panose="020B0503020204020204" charset="-122"/>
                <a:cs typeface="微软雅黑" panose="020B0503020204020204" charset="-122"/>
              </a:rPr>
              <a:t>预算实</a:t>
            </a:r>
            <a:r>
              <a:rPr sz="2400" spc="90" dirty="0">
                <a:solidFill>
                  <a:srgbClr val="003366"/>
                </a:solidFill>
                <a:latin typeface="微软雅黑" panose="020B0503020204020204" charset="-122"/>
                <a:cs typeface="微软雅黑" panose="020B0503020204020204" charset="-122"/>
              </a:rPr>
              <a:t>际</a:t>
            </a:r>
            <a:r>
              <a:rPr sz="2400" spc="75" dirty="0">
                <a:solidFill>
                  <a:srgbClr val="003366"/>
                </a:solidFill>
                <a:latin typeface="微软雅黑" panose="020B0503020204020204" charset="-122"/>
                <a:cs typeface="微软雅黑" panose="020B0503020204020204" charset="-122"/>
              </a:rPr>
              <a:t>收入大</a:t>
            </a:r>
            <a:r>
              <a:rPr sz="2400" spc="90" dirty="0">
                <a:solidFill>
                  <a:srgbClr val="003366"/>
                </a:solidFill>
                <a:latin typeface="微软雅黑" panose="020B0503020204020204" charset="-122"/>
                <a:cs typeface="微软雅黑" panose="020B0503020204020204" charset="-122"/>
              </a:rPr>
              <a:t>于</a:t>
            </a:r>
            <a:r>
              <a:rPr sz="2400" spc="75" dirty="0">
                <a:solidFill>
                  <a:srgbClr val="003366"/>
                </a:solidFill>
                <a:latin typeface="微软雅黑" panose="020B0503020204020204" charset="-122"/>
                <a:cs typeface="微软雅黑" panose="020B0503020204020204" charset="-122"/>
              </a:rPr>
              <a:t>或</a:t>
            </a:r>
            <a:r>
              <a:rPr sz="2400" spc="90" dirty="0">
                <a:solidFill>
                  <a:srgbClr val="003366"/>
                </a:solidFill>
                <a:latin typeface="微软雅黑" panose="020B0503020204020204" charset="-122"/>
                <a:cs typeface="微软雅黑" panose="020B0503020204020204" charset="-122"/>
              </a:rPr>
              <a:t>等于</a:t>
            </a:r>
            <a:r>
              <a:rPr sz="2400" dirty="0">
                <a:solidFill>
                  <a:srgbClr val="003366"/>
                </a:solidFill>
                <a:latin typeface="微软雅黑" panose="020B0503020204020204" charset="-122"/>
                <a:cs typeface="微软雅黑" panose="020B0503020204020204" charset="-122"/>
              </a:rPr>
              <a:t>支 出预算的，结转结余计算口径为“当年预算指标数减去当年实际支 出数”，由一体化系统自动生</a:t>
            </a:r>
            <a:r>
              <a:rPr sz="2400" spc="5" dirty="0">
                <a:solidFill>
                  <a:srgbClr val="003366"/>
                </a:solidFill>
                <a:latin typeface="微软雅黑" panose="020B0503020204020204" charset="-122"/>
                <a:cs typeface="微软雅黑" panose="020B0503020204020204" charset="-122"/>
              </a:rPr>
              <a:t>成</a:t>
            </a:r>
            <a:r>
              <a:rPr sz="2400" dirty="0">
                <a:solidFill>
                  <a:srgbClr val="003366"/>
                </a:solidFill>
                <a:latin typeface="微软雅黑" panose="020B0503020204020204" charset="-122"/>
                <a:cs typeface="微软雅黑" panose="020B0503020204020204" charset="-122"/>
              </a:rPr>
              <a:t>。实际收入小于支出预算的，财政 部门根据实际收入和支出情况核定结转结</a:t>
            </a:r>
            <a:r>
              <a:rPr sz="2400" spc="5" dirty="0">
                <a:solidFill>
                  <a:srgbClr val="003366"/>
                </a:solidFill>
                <a:latin typeface="微软雅黑" panose="020B0503020204020204" charset="-122"/>
                <a:cs typeface="微软雅黑" panose="020B0503020204020204" charset="-122"/>
              </a:rPr>
              <a:t>余</a:t>
            </a:r>
            <a:r>
              <a:rPr sz="2400" dirty="0">
                <a:solidFill>
                  <a:srgbClr val="003366"/>
                </a:solidFill>
                <a:latin typeface="微软雅黑" panose="020B0503020204020204" charset="-122"/>
                <a:cs typeface="微软雅黑" panose="020B0503020204020204" charset="-122"/>
              </a:rPr>
              <a:t>。</a:t>
            </a:r>
            <a:endParaRPr sz="2400">
              <a:latin typeface="微软雅黑" panose="020B0503020204020204" charset="-122"/>
              <a:cs typeface="微软雅黑" panose="020B0503020204020204" charset="-122"/>
            </a:endParaRPr>
          </a:p>
          <a:p>
            <a:pPr marL="15240" marR="69850" indent="542290">
              <a:lnSpc>
                <a:spcPct val="100000"/>
              </a:lnSpc>
              <a:spcBef>
                <a:spcPts val="5"/>
              </a:spcBef>
            </a:pPr>
            <a:r>
              <a:rPr sz="2400" dirty="0">
                <a:solidFill>
                  <a:srgbClr val="003366"/>
                </a:solidFill>
                <a:latin typeface="微软雅黑" panose="020B0503020204020204" charset="-122"/>
                <a:cs typeface="微软雅黑" panose="020B0503020204020204" charset="-122"/>
              </a:rPr>
              <a:t>结余资金，财政部门应发文对其指标进行收回，一体化系统根 据发文自动注销财政资金结余指标，并登记预算指标账。</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2967227"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4730496"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287147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四</a:t>
            </a:r>
            <a:r>
              <a:rPr sz="2800" b="0" dirty="0">
                <a:solidFill>
                  <a:srgbClr val="003366"/>
                </a:solidFill>
                <a:latin typeface="黑体" panose="02010609060101010101" charset="-122"/>
                <a:cs typeface="黑体" panose="02010609060101010101" charset="-122"/>
              </a:rPr>
              <a:t>、结转结余</a:t>
            </a:r>
            <a:r>
              <a:rPr sz="2800" b="0" spc="-5" dirty="0">
                <a:solidFill>
                  <a:srgbClr val="003366"/>
                </a:solidFill>
                <a:latin typeface="黑体" panose="02010609060101010101" charset="-122"/>
                <a:cs typeface="黑体" panose="02010609060101010101" charset="-122"/>
              </a:rPr>
              <a:t>管理</a:t>
            </a:r>
            <a:endParaRPr sz="2800">
              <a:latin typeface="黑体" panose="02010609060101010101" charset="-122"/>
              <a:cs typeface="黑体" panose="02010609060101010101" charset="-122"/>
            </a:endParaRPr>
          </a:p>
        </p:txBody>
      </p:sp>
      <p:sp>
        <p:nvSpPr>
          <p:cNvPr id="9" name="object 9"/>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87780"/>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87780"/>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401317"/>
            <a:ext cx="287147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四</a:t>
            </a:r>
            <a:r>
              <a:rPr sz="2800" b="0" dirty="0">
                <a:solidFill>
                  <a:srgbClr val="003366"/>
                </a:solidFill>
                <a:latin typeface="黑体" panose="02010609060101010101" charset="-122"/>
                <a:cs typeface="黑体" panose="02010609060101010101" charset="-122"/>
              </a:rPr>
              <a:t>、结转结余</a:t>
            </a:r>
            <a:r>
              <a:rPr sz="2800" b="0" spc="-5" dirty="0">
                <a:solidFill>
                  <a:srgbClr val="003366"/>
                </a:solidFill>
                <a:latin typeface="黑体" panose="02010609060101010101" charset="-122"/>
                <a:cs typeface="黑体" panose="02010609060101010101" charset="-122"/>
              </a:rPr>
              <a:t>管理</a:t>
            </a:r>
            <a:endParaRPr sz="2800">
              <a:latin typeface="黑体" panose="02010609060101010101" charset="-122"/>
              <a:cs typeface="黑体" panose="02010609060101010101" charset="-122"/>
            </a:endParaRPr>
          </a:p>
        </p:txBody>
      </p:sp>
      <p:sp>
        <p:nvSpPr>
          <p:cNvPr id="8" name="object 8"/>
          <p:cNvSpPr/>
          <p:nvPr/>
        </p:nvSpPr>
        <p:spPr>
          <a:xfrm>
            <a:off x="2502280" y="3862070"/>
            <a:ext cx="1464310" cy="1927860"/>
          </a:xfrm>
          <a:custGeom>
            <a:avLst/>
            <a:gdLst/>
            <a:ahLst/>
            <a:cxnLst/>
            <a:rect l="l" t="t" r="r" b="b"/>
            <a:pathLst>
              <a:path w="1464310" h="1927860">
                <a:moveTo>
                  <a:pt x="1219961" y="0"/>
                </a:moveTo>
                <a:lnTo>
                  <a:pt x="244094" y="0"/>
                </a:lnTo>
                <a:lnTo>
                  <a:pt x="194918" y="4956"/>
                </a:lnTo>
                <a:lnTo>
                  <a:pt x="149107" y="19171"/>
                </a:lnTo>
                <a:lnTo>
                  <a:pt x="107646" y="41663"/>
                </a:lnTo>
                <a:lnTo>
                  <a:pt x="71516" y="71453"/>
                </a:lnTo>
                <a:lnTo>
                  <a:pt x="41703" y="107559"/>
                </a:lnTo>
                <a:lnTo>
                  <a:pt x="19190" y="149000"/>
                </a:lnTo>
                <a:lnTo>
                  <a:pt x="4961" y="194796"/>
                </a:lnTo>
                <a:lnTo>
                  <a:pt x="0" y="243966"/>
                </a:lnTo>
                <a:lnTo>
                  <a:pt x="0" y="1683765"/>
                </a:lnTo>
                <a:lnTo>
                  <a:pt x="4961" y="1732953"/>
                </a:lnTo>
                <a:lnTo>
                  <a:pt x="19190" y="1778765"/>
                </a:lnTo>
                <a:lnTo>
                  <a:pt x="41703" y="1820220"/>
                </a:lnTo>
                <a:lnTo>
                  <a:pt x="71516" y="1856336"/>
                </a:lnTo>
                <a:lnTo>
                  <a:pt x="107646" y="1886134"/>
                </a:lnTo>
                <a:lnTo>
                  <a:pt x="149107" y="1908633"/>
                </a:lnTo>
                <a:lnTo>
                  <a:pt x="194918" y="1922851"/>
                </a:lnTo>
                <a:lnTo>
                  <a:pt x="244094" y="1927809"/>
                </a:lnTo>
                <a:lnTo>
                  <a:pt x="1219961" y="1927809"/>
                </a:lnTo>
                <a:lnTo>
                  <a:pt x="1269132" y="1922851"/>
                </a:lnTo>
                <a:lnTo>
                  <a:pt x="1314928" y="1908633"/>
                </a:lnTo>
                <a:lnTo>
                  <a:pt x="1356369" y="1886134"/>
                </a:lnTo>
                <a:lnTo>
                  <a:pt x="1392475" y="1856336"/>
                </a:lnTo>
                <a:lnTo>
                  <a:pt x="1422265" y="1820220"/>
                </a:lnTo>
                <a:lnTo>
                  <a:pt x="1444757" y="1778765"/>
                </a:lnTo>
                <a:lnTo>
                  <a:pt x="1458972" y="1732953"/>
                </a:lnTo>
                <a:lnTo>
                  <a:pt x="1463929" y="1683765"/>
                </a:lnTo>
                <a:lnTo>
                  <a:pt x="1463929" y="243966"/>
                </a:lnTo>
                <a:lnTo>
                  <a:pt x="1458972" y="194796"/>
                </a:lnTo>
                <a:lnTo>
                  <a:pt x="1444757" y="149000"/>
                </a:lnTo>
                <a:lnTo>
                  <a:pt x="1422265" y="107559"/>
                </a:lnTo>
                <a:lnTo>
                  <a:pt x="1392475" y="71453"/>
                </a:lnTo>
                <a:lnTo>
                  <a:pt x="1356369" y="41663"/>
                </a:lnTo>
                <a:lnTo>
                  <a:pt x="1314928" y="19171"/>
                </a:lnTo>
                <a:lnTo>
                  <a:pt x="1269132" y="4956"/>
                </a:lnTo>
                <a:lnTo>
                  <a:pt x="1219961" y="0"/>
                </a:lnTo>
                <a:close/>
              </a:path>
            </a:pathLst>
          </a:custGeom>
          <a:solidFill>
            <a:srgbClr val="D1DFEF"/>
          </a:solidFill>
        </p:spPr>
        <p:txBody>
          <a:bodyPr wrap="square" lIns="0" tIns="0" rIns="0" bIns="0" rtlCol="0"/>
          <a:lstStyle/>
          <a:p/>
        </p:txBody>
      </p:sp>
      <p:sp>
        <p:nvSpPr>
          <p:cNvPr id="9" name="object 9"/>
          <p:cNvSpPr/>
          <p:nvPr/>
        </p:nvSpPr>
        <p:spPr>
          <a:xfrm>
            <a:off x="2502280" y="3862070"/>
            <a:ext cx="1464310" cy="1927860"/>
          </a:xfrm>
          <a:custGeom>
            <a:avLst/>
            <a:gdLst/>
            <a:ahLst/>
            <a:cxnLst/>
            <a:rect l="l" t="t" r="r" b="b"/>
            <a:pathLst>
              <a:path w="1464310" h="1927860">
                <a:moveTo>
                  <a:pt x="0" y="243966"/>
                </a:moveTo>
                <a:lnTo>
                  <a:pt x="4961" y="194796"/>
                </a:lnTo>
                <a:lnTo>
                  <a:pt x="19190" y="149000"/>
                </a:lnTo>
                <a:lnTo>
                  <a:pt x="41703" y="107559"/>
                </a:lnTo>
                <a:lnTo>
                  <a:pt x="71516" y="71453"/>
                </a:lnTo>
                <a:lnTo>
                  <a:pt x="107646" y="41663"/>
                </a:lnTo>
                <a:lnTo>
                  <a:pt x="149107" y="19171"/>
                </a:lnTo>
                <a:lnTo>
                  <a:pt x="194918" y="4956"/>
                </a:lnTo>
                <a:lnTo>
                  <a:pt x="244094" y="0"/>
                </a:lnTo>
                <a:lnTo>
                  <a:pt x="1219961" y="0"/>
                </a:lnTo>
                <a:lnTo>
                  <a:pt x="1269132" y="4956"/>
                </a:lnTo>
                <a:lnTo>
                  <a:pt x="1314928" y="19171"/>
                </a:lnTo>
                <a:lnTo>
                  <a:pt x="1356369" y="41663"/>
                </a:lnTo>
                <a:lnTo>
                  <a:pt x="1392475" y="71453"/>
                </a:lnTo>
                <a:lnTo>
                  <a:pt x="1422265" y="107559"/>
                </a:lnTo>
                <a:lnTo>
                  <a:pt x="1444757" y="149000"/>
                </a:lnTo>
                <a:lnTo>
                  <a:pt x="1458972" y="194796"/>
                </a:lnTo>
                <a:lnTo>
                  <a:pt x="1463929" y="243966"/>
                </a:lnTo>
                <a:lnTo>
                  <a:pt x="1463929" y="1683765"/>
                </a:lnTo>
                <a:lnTo>
                  <a:pt x="1458972" y="1732953"/>
                </a:lnTo>
                <a:lnTo>
                  <a:pt x="1444757" y="1778765"/>
                </a:lnTo>
                <a:lnTo>
                  <a:pt x="1422265" y="1820220"/>
                </a:lnTo>
                <a:lnTo>
                  <a:pt x="1392475" y="1856336"/>
                </a:lnTo>
                <a:lnTo>
                  <a:pt x="1356369" y="1886134"/>
                </a:lnTo>
                <a:lnTo>
                  <a:pt x="1314928" y="1908633"/>
                </a:lnTo>
                <a:lnTo>
                  <a:pt x="1269132" y="1922851"/>
                </a:lnTo>
                <a:lnTo>
                  <a:pt x="1219961" y="1927809"/>
                </a:lnTo>
                <a:lnTo>
                  <a:pt x="244094" y="1927809"/>
                </a:lnTo>
                <a:lnTo>
                  <a:pt x="194918" y="1922851"/>
                </a:lnTo>
                <a:lnTo>
                  <a:pt x="149107" y="1908633"/>
                </a:lnTo>
                <a:lnTo>
                  <a:pt x="107646" y="1886134"/>
                </a:lnTo>
                <a:lnTo>
                  <a:pt x="71516" y="1856336"/>
                </a:lnTo>
                <a:lnTo>
                  <a:pt x="41703" y="1820220"/>
                </a:lnTo>
                <a:lnTo>
                  <a:pt x="19190" y="1778765"/>
                </a:lnTo>
                <a:lnTo>
                  <a:pt x="4961" y="1732953"/>
                </a:lnTo>
                <a:lnTo>
                  <a:pt x="0" y="1683765"/>
                </a:lnTo>
                <a:lnTo>
                  <a:pt x="0" y="243966"/>
                </a:lnTo>
                <a:close/>
              </a:path>
            </a:pathLst>
          </a:custGeom>
          <a:ln w="28575">
            <a:solidFill>
              <a:srgbClr val="A2B1C1"/>
            </a:solidFill>
            <a:prstDash val="lgDash"/>
          </a:ln>
        </p:spPr>
        <p:txBody>
          <a:bodyPr wrap="square" lIns="0" tIns="0" rIns="0" bIns="0" rtlCol="0"/>
          <a:lstStyle/>
          <a:p/>
        </p:txBody>
      </p:sp>
      <p:sp>
        <p:nvSpPr>
          <p:cNvPr id="10" name="object 10"/>
          <p:cNvSpPr/>
          <p:nvPr/>
        </p:nvSpPr>
        <p:spPr>
          <a:xfrm>
            <a:off x="2397632" y="3056508"/>
            <a:ext cx="1673225" cy="1007109"/>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2397632" y="3056508"/>
            <a:ext cx="1673225" cy="1007110"/>
          </a:xfrm>
          <a:custGeom>
            <a:avLst/>
            <a:gdLst/>
            <a:ahLst/>
            <a:cxnLst/>
            <a:rect l="l" t="t" r="r" b="b"/>
            <a:pathLst>
              <a:path w="1673225" h="1007110">
                <a:moveTo>
                  <a:pt x="0" y="167893"/>
                </a:moveTo>
                <a:lnTo>
                  <a:pt x="5997" y="123266"/>
                </a:lnTo>
                <a:lnTo>
                  <a:pt x="22921" y="83161"/>
                </a:lnTo>
                <a:lnTo>
                  <a:pt x="49164" y="49180"/>
                </a:lnTo>
                <a:lnTo>
                  <a:pt x="83123" y="22925"/>
                </a:lnTo>
                <a:lnTo>
                  <a:pt x="123192" y="5998"/>
                </a:lnTo>
                <a:lnTo>
                  <a:pt x="167767" y="0"/>
                </a:lnTo>
                <a:lnTo>
                  <a:pt x="1505331" y="0"/>
                </a:lnTo>
                <a:lnTo>
                  <a:pt x="1549958" y="5998"/>
                </a:lnTo>
                <a:lnTo>
                  <a:pt x="1590063" y="22925"/>
                </a:lnTo>
                <a:lnTo>
                  <a:pt x="1624044" y="49180"/>
                </a:lnTo>
                <a:lnTo>
                  <a:pt x="1650299" y="83161"/>
                </a:lnTo>
                <a:lnTo>
                  <a:pt x="1667226" y="123266"/>
                </a:lnTo>
                <a:lnTo>
                  <a:pt x="1673225" y="167893"/>
                </a:lnTo>
                <a:lnTo>
                  <a:pt x="1673225" y="839215"/>
                </a:lnTo>
                <a:lnTo>
                  <a:pt x="1667226" y="883843"/>
                </a:lnTo>
                <a:lnTo>
                  <a:pt x="1650299" y="923948"/>
                </a:lnTo>
                <a:lnTo>
                  <a:pt x="1624044" y="957929"/>
                </a:lnTo>
                <a:lnTo>
                  <a:pt x="1590063" y="984184"/>
                </a:lnTo>
                <a:lnTo>
                  <a:pt x="1549958" y="1001111"/>
                </a:lnTo>
                <a:lnTo>
                  <a:pt x="1505331" y="1007109"/>
                </a:lnTo>
                <a:lnTo>
                  <a:pt x="167767" y="1007109"/>
                </a:lnTo>
                <a:lnTo>
                  <a:pt x="123192" y="1001111"/>
                </a:lnTo>
                <a:lnTo>
                  <a:pt x="83123" y="984184"/>
                </a:lnTo>
                <a:lnTo>
                  <a:pt x="49164" y="957929"/>
                </a:lnTo>
                <a:lnTo>
                  <a:pt x="22921" y="923948"/>
                </a:lnTo>
                <a:lnTo>
                  <a:pt x="5997" y="883843"/>
                </a:lnTo>
                <a:lnTo>
                  <a:pt x="0" y="839215"/>
                </a:lnTo>
                <a:lnTo>
                  <a:pt x="0" y="167893"/>
                </a:lnTo>
                <a:close/>
              </a:path>
            </a:pathLst>
          </a:custGeom>
          <a:ln w="9525">
            <a:solidFill>
              <a:srgbClr val="46AAC5"/>
            </a:solidFill>
          </a:ln>
        </p:spPr>
        <p:txBody>
          <a:bodyPr wrap="square" lIns="0" tIns="0" rIns="0" bIns="0" rtlCol="0"/>
          <a:lstStyle/>
          <a:p/>
        </p:txBody>
      </p:sp>
      <p:sp>
        <p:nvSpPr>
          <p:cNvPr id="12" name="object 12"/>
          <p:cNvSpPr txBox="1"/>
          <p:nvPr/>
        </p:nvSpPr>
        <p:spPr>
          <a:xfrm>
            <a:off x="2840482" y="3312032"/>
            <a:ext cx="78740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2C5681"/>
                </a:solidFill>
                <a:latin typeface="宋体" panose="02010600030101010101" pitchFamily="2" charset="-122"/>
                <a:cs typeface="宋体" panose="02010600030101010101" pitchFamily="2" charset="-122"/>
              </a:rPr>
              <a:t>总额</a:t>
            </a:r>
            <a:endParaRPr sz="3000">
              <a:latin typeface="宋体" panose="02010600030101010101" pitchFamily="2" charset="-122"/>
              <a:cs typeface="宋体" panose="02010600030101010101" pitchFamily="2" charset="-122"/>
            </a:endParaRPr>
          </a:p>
        </p:txBody>
      </p:sp>
      <p:sp>
        <p:nvSpPr>
          <p:cNvPr id="13" name="object 13"/>
          <p:cNvSpPr txBox="1"/>
          <p:nvPr/>
        </p:nvSpPr>
        <p:spPr>
          <a:xfrm>
            <a:off x="2734182" y="4370654"/>
            <a:ext cx="939800" cy="1106805"/>
          </a:xfrm>
          <a:prstGeom prst="rect">
            <a:avLst/>
          </a:prstGeom>
        </p:spPr>
        <p:txBody>
          <a:bodyPr vert="horz" wrap="square" lIns="0" tIns="20955" rIns="0" bIns="0" rtlCol="0">
            <a:spAutoFit/>
          </a:bodyPr>
          <a:lstStyle/>
          <a:p>
            <a:pPr marL="12700" marR="5080" algn="just">
              <a:lnSpc>
                <a:spcPct val="98000"/>
              </a:lnSpc>
              <a:spcBef>
                <a:spcPts val="165"/>
              </a:spcBef>
            </a:pPr>
            <a:r>
              <a:rPr sz="2400" spc="-5" dirty="0">
                <a:solidFill>
                  <a:srgbClr val="2C5681"/>
                </a:solidFill>
                <a:latin typeface="宋体" panose="02010600030101010101" pitchFamily="2" charset="-122"/>
                <a:cs typeface="宋体" panose="02010600030101010101" pitchFamily="2" charset="-122"/>
              </a:rPr>
              <a:t>单位资 </a:t>
            </a:r>
            <a:r>
              <a:rPr sz="2400" dirty="0">
                <a:solidFill>
                  <a:srgbClr val="2C5681"/>
                </a:solidFill>
                <a:latin typeface="宋体" panose="02010600030101010101" pitchFamily="2" charset="-122"/>
                <a:cs typeface="宋体" panose="02010600030101010101" pitchFamily="2" charset="-122"/>
              </a:rPr>
              <a:t>金账户 余额。</a:t>
            </a:r>
            <a:endParaRPr sz="2400">
              <a:latin typeface="宋体" panose="02010600030101010101" pitchFamily="2" charset="-122"/>
              <a:cs typeface="宋体" panose="02010600030101010101" pitchFamily="2" charset="-122"/>
            </a:endParaRPr>
          </a:p>
        </p:txBody>
      </p:sp>
      <p:sp>
        <p:nvSpPr>
          <p:cNvPr id="14" name="object 14"/>
          <p:cNvSpPr/>
          <p:nvPr/>
        </p:nvSpPr>
        <p:spPr>
          <a:xfrm>
            <a:off x="4362830" y="3862070"/>
            <a:ext cx="1464310" cy="1927860"/>
          </a:xfrm>
          <a:custGeom>
            <a:avLst/>
            <a:gdLst/>
            <a:ahLst/>
            <a:cxnLst/>
            <a:rect l="l" t="t" r="r" b="b"/>
            <a:pathLst>
              <a:path w="1464310" h="1927860">
                <a:moveTo>
                  <a:pt x="1219962" y="0"/>
                </a:moveTo>
                <a:lnTo>
                  <a:pt x="243967" y="0"/>
                </a:lnTo>
                <a:lnTo>
                  <a:pt x="194796" y="4956"/>
                </a:lnTo>
                <a:lnTo>
                  <a:pt x="149000" y="19171"/>
                </a:lnTo>
                <a:lnTo>
                  <a:pt x="107559" y="41663"/>
                </a:lnTo>
                <a:lnTo>
                  <a:pt x="71453" y="71453"/>
                </a:lnTo>
                <a:lnTo>
                  <a:pt x="41663" y="107559"/>
                </a:lnTo>
                <a:lnTo>
                  <a:pt x="19171" y="149000"/>
                </a:lnTo>
                <a:lnTo>
                  <a:pt x="4956" y="194796"/>
                </a:lnTo>
                <a:lnTo>
                  <a:pt x="0" y="243966"/>
                </a:lnTo>
                <a:lnTo>
                  <a:pt x="0" y="1683765"/>
                </a:lnTo>
                <a:lnTo>
                  <a:pt x="4956" y="1732953"/>
                </a:lnTo>
                <a:lnTo>
                  <a:pt x="19171" y="1778763"/>
                </a:lnTo>
                <a:lnTo>
                  <a:pt x="41663" y="1820216"/>
                </a:lnTo>
                <a:lnTo>
                  <a:pt x="71453" y="1856330"/>
                </a:lnTo>
                <a:lnTo>
                  <a:pt x="107559" y="1886126"/>
                </a:lnTo>
                <a:lnTo>
                  <a:pt x="149000" y="1908622"/>
                </a:lnTo>
                <a:lnTo>
                  <a:pt x="194796" y="1922839"/>
                </a:lnTo>
                <a:lnTo>
                  <a:pt x="243967" y="1927796"/>
                </a:lnTo>
                <a:lnTo>
                  <a:pt x="1219962" y="1927796"/>
                </a:lnTo>
                <a:lnTo>
                  <a:pt x="1269132" y="1922839"/>
                </a:lnTo>
                <a:lnTo>
                  <a:pt x="1314928" y="1908622"/>
                </a:lnTo>
                <a:lnTo>
                  <a:pt x="1356369" y="1886126"/>
                </a:lnTo>
                <a:lnTo>
                  <a:pt x="1392475" y="1856330"/>
                </a:lnTo>
                <a:lnTo>
                  <a:pt x="1422265" y="1820216"/>
                </a:lnTo>
                <a:lnTo>
                  <a:pt x="1444757" y="1778763"/>
                </a:lnTo>
                <a:lnTo>
                  <a:pt x="1458972" y="1732953"/>
                </a:lnTo>
                <a:lnTo>
                  <a:pt x="1463929" y="1683765"/>
                </a:lnTo>
                <a:lnTo>
                  <a:pt x="1463929" y="243966"/>
                </a:lnTo>
                <a:lnTo>
                  <a:pt x="1458972" y="194796"/>
                </a:lnTo>
                <a:lnTo>
                  <a:pt x="1444757" y="149000"/>
                </a:lnTo>
                <a:lnTo>
                  <a:pt x="1422265" y="107559"/>
                </a:lnTo>
                <a:lnTo>
                  <a:pt x="1392475" y="71453"/>
                </a:lnTo>
                <a:lnTo>
                  <a:pt x="1356369" y="41663"/>
                </a:lnTo>
                <a:lnTo>
                  <a:pt x="1314928" y="19171"/>
                </a:lnTo>
                <a:lnTo>
                  <a:pt x="1269132" y="4956"/>
                </a:lnTo>
                <a:lnTo>
                  <a:pt x="1219962" y="0"/>
                </a:lnTo>
                <a:close/>
              </a:path>
            </a:pathLst>
          </a:custGeom>
          <a:solidFill>
            <a:srgbClr val="D1DFEF"/>
          </a:solidFill>
        </p:spPr>
        <p:txBody>
          <a:bodyPr wrap="square" lIns="0" tIns="0" rIns="0" bIns="0" rtlCol="0"/>
          <a:lstStyle/>
          <a:p/>
        </p:txBody>
      </p:sp>
      <p:sp>
        <p:nvSpPr>
          <p:cNvPr id="15" name="object 15"/>
          <p:cNvSpPr/>
          <p:nvPr/>
        </p:nvSpPr>
        <p:spPr>
          <a:xfrm>
            <a:off x="4362830" y="3862070"/>
            <a:ext cx="1464310" cy="1927860"/>
          </a:xfrm>
          <a:custGeom>
            <a:avLst/>
            <a:gdLst/>
            <a:ahLst/>
            <a:cxnLst/>
            <a:rect l="l" t="t" r="r" b="b"/>
            <a:pathLst>
              <a:path w="1464310" h="1927860">
                <a:moveTo>
                  <a:pt x="0" y="243966"/>
                </a:moveTo>
                <a:lnTo>
                  <a:pt x="4956" y="194796"/>
                </a:lnTo>
                <a:lnTo>
                  <a:pt x="19171" y="149000"/>
                </a:lnTo>
                <a:lnTo>
                  <a:pt x="41663" y="107559"/>
                </a:lnTo>
                <a:lnTo>
                  <a:pt x="71453" y="71453"/>
                </a:lnTo>
                <a:lnTo>
                  <a:pt x="107559" y="41663"/>
                </a:lnTo>
                <a:lnTo>
                  <a:pt x="149000" y="19171"/>
                </a:lnTo>
                <a:lnTo>
                  <a:pt x="194796" y="4956"/>
                </a:lnTo>
                <a:lnTo>
                  <a:pt x="243967" y="0"/>
                </a:lnTo>
                <a:lnTo>
                  <a:pt x="1219962" y="0"/>
                </a:lnTo>
                <a:lnTo>
                  <a:pt x="1269132" y="4956"/>
                </a:lnTo>
                <a:lnTo>
                  <a:pt x="1314928" y="19171"/>
                </a:lnTo>
                <a:lnTo>
                  <a:pt x="1356369" y="41663"/>
                </a:lnTo>
                <a:lnTo>
                  <a:pt x="1392475" y="71453"/>
                </a:lnTo>
                <a:lnTo>
                  <a:pt x="1422265" y="107559"/>
                </a:lnTo>
                <a:lnTo>
                  <a:pt x="1444757" y="149000"/>
                </a:lnTo>
                <a:lnTo>
                  <a:pt x="1458972" y="194796"/>
                </a:lnTo>
                <a:lnTo>
                  <a:pt x="1463929" y="243966"/>
                </a:lnTo>
                <a:lnTo>
                  <a:pt x="1463929" y="1683765"/>
                </a:lnTo>
                <a:lnTo>
                  <a:pt x="1458972" y="1732953"/>
                </a:lnTo>
                <a:lnTo>
                  <a:pt x="1444757" y="1778763"/>
                </a:lnTo>
                <a:lnTo>
                  <a:pt x="1422265" y="1820216"/>
                </a:lnTo>
                <a:lnTo>
                  <a:pt x="1392475" y="1856330"/>
                </a:lnTo>
                <a:lnTo>
                  <a:pt x="1356369" y="1886126"/>
                </a:lnTo>
                <a:lnTo>
                  <a:pt x="1314928" y="1908622"/>
                </a:lnTo>
                <a:lnTo>
                  <a:pt x="1269132" y="1922839"/>
                </a:lnTo>
                <a:lnTo>
                  <a:pt x="1219962" y="1927796"/>
                </a:lnTo>
                <a:lnTo>
                  <a:pt x="243967" y="1927796"/>
                </a:lnTo>
                <a:lnTo>
                  <a:pt x="194796" y="1922839"/>
                </a:lnTo>
                <a:lnTo>
                  <a:pt x="149000" y="1908622"/>
                </a:lnTo>
                <a:lnTo>
                  <a:pt x="107559" y="1886126"/>
                </a:lnTo>
                <a:lnTo>
                  <a:pt x="71453" y="1856330"/>
                </a:lnTo>
                <a:lnTo>
                  <a:pt x="41663" y="1820216"/>
                </a:lnTo>
                <a:lnTo>
                  <a:pt x="19171" y="1778763"/>
                </a:lnTo>
                <a:lnTo>
                  <a:pt x="4956" y="1732953"/>
                </a:lnTo>
                <a:lnTo>
                  <a:pt x="0" y="1683765"/>
                </a:lnTo>
                <a:lnTo>
                  <a:pt x="0" y="243966"/>
                </a:lnTo>
                <a:close/>
              </a:path>
            </a:pathLst>
          </a:custGeom>
          <a:ln w="28575">
            <a:solidFill>
              <a:srgbClr val="A2B1C1"/>
            </a:solidFill>
            <a:prstDash val="lgDash"/>
          </a:ln>
        </p:spPr>
        <p:txBody>
          <a:bodyPr wrap="square" lIns="0" tIns="0" rIns="0" bIns="0" rtlCol="0"/>
          <a:lstStyle/>
          <a:p/>
        </p:txBody>
      </p:sp>
      <p:sp>
        <p:nvSpPr>
          <p:cNvPr id="16" name="object 16"/>
          <p:cNvSpPr/>
          <p:nvPr/>
        </p:nvSpPr>
        <p:spPr>
          <a:xfrm>
            <a:off x="4250435" y="3056508"/>
            <a:ext cx="1666875" cy="1007109"/>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4250435" y="3056508"/>
            <a:ext cx="1666875" cy="1007110"/>
          </a:xfrm>
          <a:custGeom>
            <a:avLst/>
            <a:gdLst/>
            <a:ahLst/>
            <a:cxnLst/>
            <a:rect l="l" t="t" r="r" b="b"/>
            <a:pathLst>
              <a:path w="1666875" h="1007110">
                <a:moveTo>
                  <a:pt x="0" y="167893"/>
                </a:moveTo>
                <a:lnTo>
                  <a:pt x="5998" y="123266"/>
                </a:lnTo>
                <a:lnTo>
                  <a:pt x="22925" y="83161"/>
                </a:lnTo>
                <a:lnTo>
                  <a:pt x="49180" y="49180"/>
                </a:lnTo>
                <a:lnTo>
                  <a:pt x="83161" y="22925"/>
                </a:lnTo>
                <a:lnTo>
                  <a:pt x="123266" y="5998"/>
                </a:lnTo>
                <a:lnTo>
                  <a:pt x="167893" y="0"/>
                </a:lnTo>
                <a:lnTo>
                  <a:pt x="1499108" y="0"/>
                </a:lnTo>
                <a:lnTo>
                  <a:pt x="1543726" y="5998"/>
                </a:lnTo>
                <a:lnTo>
                  <a:pt x="1583807" y="22925"/>
                </a:lnTo>
                <a:lnTo>
                  <a:pt x="1617757" y="49180"/>
                </a:lnTo>
                <a:lnTo>
                  <a:pt x="1643982" y="83161"/>
                </a:lnTo>
                <a:lnTo>
                  <a:pt x="1660886" y="123266"/>
                </a:lnTo>
                <a:lnTo>
                  <a:pt x="1666875" y="167893"/>
                </a:lnTo>
                <a:lnTo>
                  <a:pt x="1666875" y="839215"/>
                </a:lnTo>
                <a:lnTo>
                  <a:pt x="1660886" y="883843"/>
                </a:lnTo>
                <a:lnTo>
                  <a:pt x="1643982" y="923948"/>
                </a:lnTo>
                <a:lnTo>
                  <a:pt x="1617757" y="957929"/>
                </a:lnTo>
                <a:lnTo>
                  <a:pt x="1583807" y="984184"/>
                </a:lnTo>
                <a:lnTo>
                  <a:pt x="1543726" y="1001111"/>
                </a:lnTo>
                <a:lnTo>
                  <a:pt x="1499108" y="1007109"/>
                </a:lnTo>
                <a:lnTo>
                  <a:pt x="167893" y="1007109"/>
                </a:lnTo>
                <a:lnTo>
                  <a:pt x="123266" y="1001111"/>
                </a:lnTo>
                <a:lnTo>
                  <a:pt x="83161" y="984184"/>
                </a:lnTo>
                <a:lnTo>
                  <a:pt x="49180" y="957929"/>
                </a:lnTo>
                <a:lnTo>
                  <a:pt x="22925" y="923948"/>
                </a:lnTo>
                <a:lnTo>
                  <a:pt x="5998" y="883843"/>
                </a:lnTo>
                <a:lnTo>
                  <a:pt x="0" y="839215"/>
                </a:lnTo>
                <a:lnTo>
                  <a:pt x="0" y="167893"/>
                </a:lnTo>
                <a:close/>
              </a:path>
            </a:pathLst>
          </a:custGeom>
          <a:ln w="9525">
            <a:solidFill>
              <a:srgbClr val="9FADBC"/>
            </a:solidFill>
          </a:ln>
        </p:spPr>
        <p:txBody>
          <a:bodyPr wrap="square" lIns="0" tIns="0" rIns="0" bIns="0" rtlCol="0"/>
          <a:lstStyle/>
          <a:p/>
        </p:txBody>
      </p:sp>
      <p:sp>
        <p:nvSpPr>
          <p:cNvPr id="18" name="object 18"/>
          <p:cNvSpPr txBox="1"/>
          <p:nvPr/>
        </p:nvSpPr>
        <p:spPr>
          <a:xfrm>
            <a:off x="4416297" y="4186554"/>
            <a:ext cx="1245870" cy="1471930"/>
          </a:xfrm>
          <a:prstGeom prst="rect">
            <a:avLst/>
          </a:prstGeom>
        </p:spPr>
        <p:txBody>
          <a:bodyPr vert="horz" wrap="square" lIns="0" tIns="17780" rIns="0" bIns="0" rtlCol="0">
            <a:spAutoFit/>
          </a:bodyPr>
          <a:lstStyle/>
          <a:p>
            <a:pPr marL="12700" marR="5080" algn="just">
              <a:lnSpc>
                <a:spcPct val="99000"/>
              </a:lnSpc>
              <a:spcBef>
                <a:spcPts val="140"/>
              </a:spcBef>
            </a:pPr>
            <a:r>
              <a:rPr sz="2400" dirty="0">
                <a:solidFill>
                  <a:srgbClr val="2C5681"/>
                </a:solidFill>
                <a:latin typeface="宋体" panose="02010600030101010101" pitchFamily="2" charset="-122"/>
                <a:cs typeface="宋体" panose="02010600030101010101" pitchFamily="2" charset="-122"/>
              </a:rPr>
              <a:t>当年预算 </a:t>
            </a:r>
            <a:r>
              <a:rPr sz="2400" spc="-5" dirty="0">
                <a:solidFill>
                  <a:srgbClr val="2C5681"/>
                </a:solidFill>
                <a:latin typeface="宋体" panose="02010600030101010101" pitchFamily="2" charset="-122"/>
                <a:cs typeface="宋体" panose="02010600030101010101" pitchFamily="2" charset="-122"/>
              </a:rPr>
              <a:t>数减</a:t>
            </a:r>
            <a:r>
              <a:rPr sz="2400" dirty="0">
                <a:solidFill>
                  <a:srgbClr val="2C5681"/>
                </a:solidFill>
                <a:latin typeface="宋体" panose="02010600030101010101" pitchFamily="2" charset="-122"/>
                <a:cs typeface="宋体" panose="02010600030101010101" pitchFamily="2" charset="-122"/>
              </a:rPr>
              <a:t>去当 </a:t>
            </a:r>
            <a:r>
              <a:rPr sz="2400" dirty="0">
                <a:solidFill>
                  <a:srgbClr val="2C5681"/>
                </a:solidFill>
                <a:latin typeface="宋体" panose="02010600030101010101" pitchFamily="2" charset="-122"/>
                <a:cs typeface="宋体" panose="02010600030101010101" pitchFamily="2" charset="-122"/>
              </a:rPr>
              <a:t>年实际支 出数。</a:t>
            </a:r>
            <a:endParaRPr sz="2400">
              <a:latin typeface="宋体" panose="02010600030101010101" pitchFamily="2" charset="-122"/>
              <a:cs typeface="宋体" panose="02010600030101010101" pitchFamily="2" charset="-122"/>
            </a:endParaRPr>
          </a:p>
        </p:txBody>
      </p:sp>
      <p:sp>
        <p:nvSpPr>
          <p:cNvPr id="19" name="object 19"/>
          <p:cNvSpPr/>
          <p:nvPr/>
        </p:nvSpPr>
        <p:spPr>
          <a:xfrm>
            <a:off x="6196965" y="3862070"/>
            <a:ext cx="1464310" cy="1927860"/>
          </a:xfrm>
          <a:custGeom>
            <a:avLst/>
            <a:gdLst/>
            <a:ahLst/>
            <a:cxnLst/>
            <a:rect l="l" t="t" r="r" b="b"/>
            <a:pathLst>
              <a:path w="1464309" h="1927860">
                <a:moveTo>
                  <a:pt x="1219835" y="0"/>
                </a:moveTo>
                <a:lnTo>
                  <a:pt x="243967" y="0"/>
                </a:lnTo>
                <a:lnTo>
                  <a:pt x="194796" y="4956"/>
                </a:lnTo>
                <a:lnTo>
                  <a:pt x="149000" y="19171"/>
                </a:lnTo>
                <a:lnTo>
                  <a:pt x="107559" y="41663"/>
                </a:lnTo>
                <a:lnTo>
                  <a:pt x="71453" y="71453"/>
                </a:lnTo>
                <a:lnTo>
                  <a:pt x="41663" y="107559"/>
                </a:lnTo>
                <a:lnTo>
                  <a:pt x="19171" y="149000"/>
                </a:lnTo>
                <a:lnTo>
                  <a:pt x="4956" y="194796"/>
                </a:lnTo>
                <a:lnTo>
                  <a:pt x="0" y="243966"/>
                </a:lnTo>
                <a:lnTo>
                  <a:pt x="0" y="1683765"/>
                </a:lnTo>
                <a:lnTo>
                  <a:pt x="4956" y="1732953"/>
                </a:lnTo>
                <a:lnTo>
                  <a:pt x="19171" y="1778763"/>
                </a:lnTo>
                <a:lnTo>
                  <a:pt x="41663" y="1820216"/>
                </a:lnTo>
                <a:lnTo>
                  <a:pt x="71453" y="1856330"/>
                </a:lnTo>
                <a:lnTo>
                  <a:pt x="107559" y="1886126"/>
                </a:lnTo>
                <a:lnTo>
                  <a:pt x="149000" y="1908622"/>
                </a:lnTo>
                <a:lnTo>
                  <a:pt x="194796" y="1922839"/>
                </a:lnTo>
                <a:lnTo>
                  <a:pt x="243967" y="1927796"/>
                </a:lnTo>
                <a:lnTo>
                  <a:pt x="1219835" y="1927796"/>
                </a:lnTo>
                <a:lnTo>
                  <a:pt x="1269010" y="1922839"/>
                </a:lnTo>
                <a:lnTo>
                  <a:pt x="1314821" y="1908622"/>
                </a:lnTo>
                <a:lnTo>
                  <a:pt x="1356282" y="1886126"/>
                </a:lnTo>
                <a:lnTo>
                  <a:pt x="1392412" y="1856330"/>
                </a:lnTo>
                <a:lnTo>
                  <a:pt x="1422225" y="1820216"/>
                </a:lnTo>
                <a:lnTo>
                  <a:pt x="1444738" y="1778763"/>
                </a:lnTo>
                <a:lnTo>
                  <a:pt x="1458967" y="1732953"/>
                </a:lnTo>
                <a:lnTo>
                  <a:pt x="1463929" y="1683765"/>
                </a:lnTo>
                <a:lnTo>
                  <a:pt x="1463929" y="243966"/>
                </a:lnTo>
                <a:lnTo>
                  <a:pt x="1458967" y="194796"/>
                </a:lnTo>
                <a:lnTo>
                  <a:pt x="1444738" y="149000"/>
                </a:lnTo>
                <a:lnTo>
                  <a:pt x="1422225" y="107559"/>
                </a:lnTo>
                <a:lnTo>
                  <a:pt x="1392412" y="71453"/>
                </a:lnTo>
                <a:lnTo>
                  <a:pt x="1356282" y="41663"/>
                </a:lnTo>
                <a:lnTo>
                  <a:pt x="1314821" y="19171"/>
                </a:lnTo>
                <a:lnTo>
                  <a:pt x="1269010" y="4956"/>
                </a:lnTo>
                <a:lnTo>
                  <a:pt x="1219835" y="0"/>
                </a:lnTo>
                <a:close/>
              </a:path>
            </a:pathLst>
          </a:custGeom>
          <a:solidFill>
            <a:srgbClr val="D1DFEF"/>
          </a:solidFill>
        </p:spPr>
        <p:txBody>
          <a:bodyPr wrap="square" lIns="0" tIns="0" rIns="0" bIns="0" rtlCol="0"/>
          <a:lstStyle/>
          <a:p/>
        </p:txBody>
      </p:sp>
      <p:sp>
        <p:nvSpPr>
          <p:cNvPr id="20" name="object 20"/>
          <p:cNvSpPr/>
          <p:nvPr/>
        </p:nvSpPr>
        <p:spPr>
          <a:xfrm>
            <a:off x="6196965" y="3862070"/>
            <a:ext cx="1464310" cy="1927860"/>
          </a:xfrm>
          <a:custGeom>
            <a:avLst/>
            <a:gdLst/>
            <a:ahLst/>
            <a:cxnLst/>
            <a:rect l="l" t="t" r="r" b="b"/>
            <a:pathLst>
              <a:path w="1464309" h="1927860">
                <a:moveTo>
                  <a:pt x="0" y="243966"/>
                </a:moveTo>
                <a:lnTo>
                  <a:pt x="4956" y="194796"/>
                </a:lnTo>
                <a:lnTo>
                  <a:pt x="19171" y="149000"/>
                </a:lnTo>
                <a:lnTo>
                  <a:pt x="41663" y="107559"/>
                </a:lnTo>
                <a:lnTo>
                  <a:pt x="71453" y="71453"/>
                </a:lnTo>
                <a:lnTo>
                  <a:pt x="107559" y="41663"/>
                </a:lnTo>
                <a:lnTo>
                  <a:pt x="149000" y="19171"/>
                </a:lnTo>
                <a:lnTo>
                  <a:pt x="194796" y="4956"/>
                </a:lnTo>
                <a:lnTo>
                  <a:pt x="243967" y="0"/>
                </a:lnTo>
                <a:lnTo>
                  <a:pt x="1219835" y="0"/>
                </a:lnTo>
                <a:lnTo>
                  <a:pt x="1269010" y="4956"/>
                </a:lnTo>
                <a:lnTo>
                  <a:pt x="1314821" y="19171"/>
                </a:lnTo>
                <a:lnTo>
                  <a:pt x="1356282" y="41663"/>
                </a:lnTo>
                <a:lnTo>
                  <a:pt x="1392412" y="71453"/>
                </a:lnTo>
                <a:lnTo>
                  <a:pt x="1422225" y="107559"/>
                </a:lnTo>
                <a:lnTo>
                  <a:pt x="1444738" y="149000"/>
                </a:lnTo>
                <a:lnTo>
                  <a:pt x="1458967" y="194796"/>
                </a:lnTo>
                <a:lnTo>
                  <a:pt x="1463929" y="243966"/>
                </a:lnTo>
                <a:lnTo>
                  <a:pt x="1463929" y="1683765"/>
                </a:lnTo>
                <a:lnTo>
                  <a:pt x="1458967" y="1732953"/>
                </a:lnTo>
                <a:lnTo>
                  <a:pt x="1444738" y="1778763"/>
                </a:lnTo>
                <a:lnTo>
                  <a:pt x="1422225" y="1820216"/>
                </a:lnTo>
                <a:lnTo>
                  <a:pt x="1392412" y="1856330"/>
                </a:lnTo>
                <a:lnTo>
                  <a:pt x="1356282" y="1886126"/>
                </a:lnTo>
                <a:lnTo>
                  <a:pt x="1314821" y="1908622"/>
                </a:lnTo>
                <a:lnTo>
                  <a:pt x="1269010" y="1922839"/>
                </a:lnTo>
                <a:lnTo>
                  <a:pt x="1219835" y="1927796"/>
                </a:lnTo>
                <a:lnTo>
                  <a:pt x="243967" y="1927796"/>
                </a:lnTo>
                <a:lnTo>
                  <a:pt x="194796" y="1922839"/>
                </a:lnTo>
                <a:lnTo>
                  <a:pt x="149000" y="1908622"/>
                </a:lnTo>
                <a:lnTo>
                  <a:pt x="107559" y="1886126"/>
                </a:lnTo>
                <a:lnTo>
                  <a:pt x="71453" y="1856330"/>
                </a:lnTo>
                <a:lnTo>
                  <a:pt x="41663" y="1820216"/>
                </a:lnTo>
                <a:lnTo>
                  <a:pt x="19171" y="1778763"/>
                </a:lnTo>
                <a:lnTo>
                  <a:pt x="4956" y="1732953"/>
                </a:lnTo>
                <a:lnTo>
                  <a:pt x="0" y="1683765"/>
                </a:lnTo>
                <a:lnTo>
                  <a:pt x="0" y="243966"/>
                </a:lnTo>
                <a:close/>
              </a:path>
            </a:pathLst>
          </a:custGeom>
          <a:ln w="28575">
            <a:solidFill>
              <a:srgbClr val="A2B1C1"/>
            </a:solidFill>
            <a:prstDash val="lgDash"/>
          </a:ln>
        </p:spPr>
        <p:txBody>
          <a:bodyPr wrap="square" lIns="0" tIns="0" rIns="0" bIns="0" rtlCol="0"/>
          <a:lstStyle/>
          <a:p/>
        </p:txBody>
      </p:sp>
      <p:sp>
        <p:nvSpPr>
          <p:cNvPr id="21" name="object 21"/>
          <p:cNvSpPr/>
          <p:nvPr/>
        </p:nvSpPr>
        <p:spPr>
          <a:xfrm>
            <a:off x="6096000" y="3056508"/>
            <a:ext cx="1665604" cy="1007109"/>
          </a:xfrm>
          <a:prstGeom prst="rect">
            <a:avLst/>
          </a:prstGeom>
          <a:blipFill>
            <a:blip r:embed="rId6" cstate="print"/>
            <a:stretch>
              <a:fillRect/>
            </a:stretch>
          </a:blipFill>
        </p:spPr>
        <p:txBody>
          <a:bodyPr wrap="square" lIns="0" tIns="0" rIns="0" bIns="0" rtlCol="0"/>
          <a:lstStyle/>
          <a:p/>
        </p:txBody>
      </p:sp>
      <p:sp>
        <p:nvSpPr>
          <p:cNvPr id="22" name="object 22"/>
          <p:cNvSpPr/>
          <p:nvPr/>
        </p:nvSpPr>
        <p:spPr>
          <a:xfrm>
            <a:off x="6096000" y="3056508"/>
            <a:ext cx="1665605" cy="1007110"/>
          </a:xfrm>
          <a:custGeom>
            <a:avLst/>
            <a:gdLst/>
            <a:ahLst/>
            <a:cxnLst/>
            <a:rect l="l" t="t" r="r" b="b"/>
            <a:pathLst>
              <a:path w="1665604" h="1007110">
                <a:moveTo>
                  <a:pt x="0" y="167893"/>
                </a:moveTo>
                <a:lnTo>
                  <a:pt x="5998" y="123266"/>
                </a:lnTo>
                <a:lnTo>
                  <a:pt x="22925" y="83161"/>
                </a:lnTo>
                <a:lnTo>
                  <a:pt x="49180" y="49180"/>
                </a:lnTo>
                <a:lnTo>
                  <a:pt x="83161" y="22925"/>
                </a:lnTo>
                <a:lnTo>
                  <a:pt x="123266" y="5998"/>
                </a:lnTo>
                <a:lnTo>
                  <a:pt x="167894" y="0"/>
                </a:lnTo>
                <a:lnTo>
                  <a:pt x="1497710" y="0"/>
                </a:lnTo>
                <a:lnTo>
                  <a:pt x="1542338" y="5998"/>
                </a:lnTo>
                <a:lnTo>
                  <a:pt x="1582443" y="22925"/>
                </a:lnTo>
                <a:lnTo>
                  <a:pt x="1616424" y="49180"/>
                </a:lnTo>
                <a:lnTo>
                  <a:pt x="1642679" y="83161"/>
                </a:lnTo>
                <a:lnTo>
                  <a:pt x="1659606" y="123266"/>
                </a:lnTo>
                <a:lnTo>
                  <a:pt x="1665604" y="167893"/>
                </a:lnTo>
                <a:lnTo>
                  <a:pt x="1665604" y="839215"/>
                </a:lnTo>
                <a:lnTo>
                  <a:pt x="1659606" y="883843"/>
                </a:lnTo>
                <a:lnTo>
                  <a:pt x="1642679" y="923948"/>
                </a:lnTo>
                <a:lnTo>
                  <a:pt x="1616424" y="957929"/>
                </a:lnTo>
                <a:lnTo>
                  <a:pt x="1582443" y="984184"/>
                </a:lnTo>
                <a:lnTo>
                  <a:pt x="1542338" y="1001111"/>
                </a:lnTo>
                <a:lnTo>
                  <a:pt x="1497710" y="1007109"/>
                </a:lnTo>
                <a:lnTo>
                  <a:pt x="167894" y="1007109"/>
                </a:lnTo>
                <a:lnTo>
                  <a:pt x="123266" y="1001111"/>
                </a:lnTo>
                <a:lnTo>
                  <a:pt x="83161" y="984184"/>
                </a:lnTo>
                <a:lnTo>
                  <a:pt x="49180" y="957929"/>
                </a:lnTo>
                <a:lnTo>
                  <a:pt x="22925" y="923948"/>
                </a:lnTo>
                <a:lnTo>
                  <a:pt x="5998" y="883843"/>
                </a:lnTo>
                <a:lnTo>
                  <a:pt x="0" y="839215"/>
                </a:lnTo>
                <a:lnTo>
                  <a:pt x="0" y="167893"/>
                </a:lnTo>
                <a:close/>
              </a:path>
            </a:pathLst>
          </a:custGeom>
          <a:ln w="9525">
            <a:solidFill>
              <a:srgbClr val="46AAC5"/>
            </a:solidFill>
          </a:ln>
        </p:spPr>
        <p:txBody>
          <a:bodyPr wrap="square" lIns="0" tIns="0" rIns="0" bIns="0" rtlCol="0"/>
          <a:lstStyle/>
          <a:p/>
        </p:txBody>
      </p:sp>
      <p:sp>
        <p:nvSpPr>
          <p:cNvPr id="23" name="object 23"/>
          <p:cNvSpPr txBox="1"/>
          <p:nvPr/>
        </p:nvSpPr>
        <p:spPr>
          <a:xfrm>
            <a:off x="4676013" y="2308098"/>
            <a:ext cx="2866390" cy="1486535"/>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2C5681"/>
                </a:solidFill>
                <a:latin typeface="微软雅黑" panose="020B0503020204020204" charset="-122"/>
                <a:cs typeface="微软雅黑" panose="020B0503020204020204" charset="-122"/>
              </a:rPr>
              <a:t>单位资金结转结余</a:t>
            </a:r>
            <a:endParaRPr sz="2800">
              <a:latin typeface="微软雅黑" panose="020B0503020204020204" charset="-122"/>
              <a:cs typeface="微软雅黑" panose="020B0503020204020204" charset="-122"/>
            </a:endParaRPr>
          </a:p>
          <a:p>
            <a:pPr>
              <a:lnSpc>
                <a:spcPct val="100000"/>
              </a:lnSpc>
              <a:spcBef>
                <a:spcPts val="5"/>
              </a:spcBef>
            </a:pPr>
            <a:endParaRPr sz="3950">
              <a:latin typeface="Times New Roman" panose="02020603050405020304"/>
              <a:cs typeface="Times New Roman" panose="02020603050405020304"/>
            </a:endParaRPr>
          </a:p>
          <a:p>
            <a:pPr marL="26670">
              <a:lnSpc>
                <a:spcPct val="100000"/>
              </a:lnSpc>
              <a:tabLst>
                <a:tab pos="1871980" algn="l"/>
              </a:tabLst>
            </a:pPr>
            <a:r>
              <a:rPr sz="3000" dirty="0">
                <a:solidFill>
                  <a:srgbClr val="2C5681"/>
                </a:solidFill>
                <a:latin typeface="宋体" panose="02010600030101010101" pitchFamily="2" charset="-122"/>
                <a:cs typeface="宋体" panose="02010600030101010101" pitchFamily="2" charset="-122"/>
              </a:rPr>
              <a:t>明细	确认</a:t>
            </a:r>
            <a:endParaRPr sz="3000">
              <a:latin typeface="宋体" panose="02010600030101010101" pitchFamily="2" charset="-122"/>
              <a:cs typeface="宋体" panose="02010600030101010101" pitchFamily="2" charset="-122"/>
            </a:endParaRPr>
          </a:p>
        </p:txBody>
      </p:sp>
      <p:sp>
        <p:nvSpPr>
          <p:cNvPr id="24" name="object 24"/>
          <p:cNvSpPr/>
          <p:nvPr/>
        </p:nvSpPr>
        <p:spPr>
          <a:xfrm>
            <a:off x="8071739" y="3862070"/>
            <a:ext cx="1464310" cy="1927860"/>
          </a:xfrm>
          <a:custGeom>
            <a:avLst/>
            <a:gdLst/>
            <a:ahLst/>
            <a:cxnLst/>
            <a:rect l="l" t="t" r="r" b="b"/>
            <a:pathLst>
              <a:path w="1464309" h="1927860">
                <a:moveTo>
                  <a:pt x="1219961" y="0"/>
                </a:moveTo>
                <a:lnTo>
                  <a:pt x="244093" y="0"/>
                </a:lnTo>
                <a:lnTo>
                  <a:pt x="194881" y="4956"/>
                </a:lnTo>
                <a:lnTo>
                  <a:pt x="149054" y="19171"/>
                </a:lnTo>
                <a:lnTo>
                  <a:pt x="107590" y="41663"/>
                </a:lnTo>
                <a:lnTo>
                  <a:pt x="71469" y="71453"/>
                </a:lnTo>
                <a:lnTo>
                  <a:pt x="41670" y="107559"/>
                </a:lnTo>
                <a:lnTo>
                  <a:pt x="19173" y="149000"/>
                </a:lnTo>
                <a:lnTo>
                  <a:pt x="4956" y="194796"/>
                </a:lnTo>
                <a:lnTo>
                  <a:pt x="0" y="243966"/>
                </a:lnTo>
                <a:lnTo>
                  <a:pt x="0" y="1683765"/>
                </a:lnTo>
                <a:lnTo>
                  <a:pt x="4956" y="1732953"/>
                </a:lnTo>
                <a:lnTo>
                  <a:pt x="19173" y="1778763"/>
                </a:lnTo>
                <a:lnTo>
                  <a:pt x="41670" y="1820216"/>
                </a:lnTo>
                <a:lnTo>
                  <a:pt x="71469" y="1856330"/>
                </a:lnTo>
                <a:lnTo>
                  <a:pt x="107590" y="1886126"/>
                </a:lnTo>
                <a:lnTo>
                  <a:pt x="149054" y="1908622"/>
                </a:lnTo>
                <a:lnTo>
                  <a:pt x="194881" y="1922839"/>
                </a:lnTo>
                <a:lnTo>
                  <a:pt x="244093" y="1927796"/>
                </a:lnTo>
                <a:lnTo>
                  <a:pt x="1219961" y="1927796"/>
                </a:lnTo>
                <a:lnTo>
                  <a:pt x="1269132" y="1922839"/>
                </a:lnTo>
                <a:lnTo>
                  <a:pt x="1314928" y="1908622"/>
                </a:lnTo>
                <a:lnTo>
                  <a:pt x="1356369" y="1886126"/>
                </a:lnTo>
                <a:lnTo>
                  <a:pt x="1392475" y="1856330"/>
                </a:lnTo>
                <a:lnTo>
                  <a:pt x="1422265" y="1820216"/>
                </a:lnTo>
                <a:lnTo>
                  <a:pt x="1444757" y="1778763"/>
                </a:lnTo>
                <a:lnTo>
                  <a:pt x="1458972" y="1732953"/>
                </a:lnTo>
                <a:lnTo>
                  <a:pt x="1463928" y="1683765"/>
                </a:lnTo>
                <a:lnTo>
                  <a:pt x="1463928" y="243966"/>
                </a:lnTo>
                <a:lnTo>
                  <a:pt x="1458972" y="194796"/>
                </a:lnTo>
                <a:lnTo>
                  <a:pt x="1444757" y="149000"/>
                </a:lnTo>
                <a:lnTo>
                  <a:pt x="1422265" y="107559"/>
                </a:lnTo>
                <a:lnTo>
                  <a:pt x="1392475" y="71453"/>
                </a:lnTo>
                <a:lnTo>
                  <a:pt x="1356369" y="41663"/>
                </a:lnTo>
                <a:lnTo>
                  <a:pt x="1314928" y="19171"/>
                </a:lnTo>
                <a:lnTo>
                  <a:pt x="1269132" y="4956"/>
                </a:lnTo>
                <a:lnTo>
                  <a:pt x="1219961" y="0"/>
                </a:lnTo>
                <a:close/>
              </a:path>
            </a:pathLst>
          </a:custGeom>
          <a:solidFill>
            <a:srgbClr val="D1DFEF"/>
          </a:solidFill>
        </p:spPr>
        <p:txBody>
          <a:bodyPr wrap="square" lIns="0" tIns="0" rIns="0" bIns="0" rtlCol="0"/>
          <a:lstStyle/>
          <a:p/>
        </p:txBody>
      </p:sp>
      <p:sp>
        <p:nvSpPr>
          <p:cNvPr id="25" name="object 25"/>
          <p:cNvSpPr/>
          <p:nvPr/>
        </p:nvSpPr>
        <p:spPr>
          <a:xfrm>
            <a:off x="8071739" y="3862070"/>
            <a:ext cx="1464310" cy="1927860"/>
          </a:xfrm>
          <a:custGeom>
            <a:avLst/>
            <a:gdLst/>
            <a:ahLst/>
            <a:cxnLst/>
            <a:rect l="l" t="t" r="r" b="b"/>
            <a:pathLst>
              <a:path w="1464309" h="1927860">
                <a:moveTo>
                  <a:pt x="0" y="243966"/>
                </a:moveTo>
                <a:lnTo>
                  <a:pt x="4956" y="194796"/>
                </a:lnTo>
                <a:lnTo>
                  <a:pt x="19173" y="149000"/>
                </a:lnTo>
                <a:lnTo>
                  <a:pt x="41670" y="107559"/>
                </a:lnTo>
                <a:lnTo>
                  <a:pt x="71469" y="71453"/>
                </a:lnTo>
                <a:lnTo>
                  <a:pt x="107590" y="41663"/>
                </a:lnTo>
                <a:lnTo>
                  <a:pt x="149054" y="19171"/>
                </a:lnTo>
                <a:lnTo>
                  <a:pt x="194881" y="4956"/>
                </a:lnTo>
                <a:lnTo>
                  <a:pt x="244093" y="0"/>
                </a:lnTo>
                <a:lnTo>
                  <a:pt x="1219961" y="0"/>
                </a:lnTo>
                <a:lnTo>
                  <a:pt x="1269132" y="4956"/>
                </a:lnTo>
                <a:lnTo>
                  <a:pt x="1314928" y="19171"/>
                </a:lnTo>
                <a:lnTo>
                  <a:pt x="1356369" y="41663"/>
                </a:lnTo>
                <a:lnTo>
                  <a:pt x="1392475" y="71453"/>
                </a:lnTo>
                <a:lnTo>
                  <a:pt x="1422265" y="107559"/>
                </a:lnTo>
                <a:lnTo>
                  <a:pt x="1444757" y="149000"/>
                </a:lnTo>
                <a:lnTo>
                  <a:pt x="1458972" y="194796"/>
                </a:lnTo>
                <a:lnTo>
                  <a:pt x="1463928" y="243966"/>
                </a:lnTo>
                <a:lnTo>
                  <a:pt x="1463928" y="1683765"/>
                </a:lnTo>
                <a:lnTo>
                  <a:pt x="1458972" y="1732953"/>
                </a:lnTo>
                <a:lnTo>
                  <a:pt x="1444757" y="1778763"/>
                </a:lnTo>
                <a:lnTo>
                  <a:pt x="1422265" y="1820216"/>
                </a:lnTo>
                <a:lnTo>
                  <a:pt x="1392475" y="1856330"/>
                </a:lnTo>
                <a:lnTo>
                  <a:pt x="1356369" y="1886126"/>
                </a:lnTo>
                <a:lnTo>
                  <a:pt x="1314928" y="1908622"/>
                </a:lnTo>
                <a:lnTo>
                  <a:pt x="1269132" y="1922839"/>
                </a:lnTo>
                <a:lnTo>
                  <a:pt x="1219961" y="1927796"/>
                </a:lnTo>
                <a:lnTo>
                  <a:pt x="244093" y="1927796"/>
                </a:lnTo>
                <a:lnTo>
                  <a:pt x="194881" y="1922839"/>
                </a:lnTo>
                <a:lnTo>
                  <a:pt x="149054" y="1908622"/>
                </a:lnTo>
                <a:lnTo>
                  <a:pt x="107590" y="1886126"/>
                </a:lnTo>
                <a:lnTo>
                  <a:pt x="71469" y="1856330"/>
                </a:lnTo>
                <a:lnTo>
                  <a:pt x="41670" y="1820216"/>
                </a:lnTo>
                <a:lnTo>
                  <a:pt x="19173" y="1778763"/>
                </a:lnTo>
                <a:lnTo>
                  <a:pt x="4956" y="1732953"/>
                </a:lnTo>
                <a:lnTo>
                  <a:pt x="0" y="1683765"/>
                </a:lnTo>
                <a:lnTo>
                  <a:pt x="0" y="243966"/>
                </a:lnTo>
                <a:close/>
              </a:path>
            </a:pathLst>
          </a:custGeom>
          <a:ln w="28575">
            <a:solidFill>
              <a:srgbClr val="A2B1C1"/>
            </a:solidFill>
            <a:prstDash val="lgDash"/>
          </a:ln>
        </p:spPr>
        <p:txBody>
          <a:bodyPr wrap="square" lIns="0" tIns="0" rIns="0" bIns="0" rtlCol="0"/>
          <a:lstStyle/>
          <a:p/>
        </p:txBody>
      </p:sp>
      <p:sp>
        <p:nvSpPr>
          <p:cNvPr id="26" name="object 26"/>
          <p:cNvSpPr/>
          <p:nvPr/>
        </p:nvSpPr>
        <p:spPr>
          <a:xfrm>
            <a:off x="7990585" y="3056508"/>
            <a:ext cx="1644015" cy="1007109"/>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7990585" y="3056508"/>
            <a:ext cx="1644014" cy="1007110"/>
          </a:xfrm>
          <a:custGeom>
            <a:avLst/>
            <a:gdLst/>
            <a:ahLst/>
            <a:cxnLst/>
            <a:rect l="l" t="t" r="r" b="b"/>
            <a:pathLst>
              <a:path w="1644015" h="1007110">
                <a:moveTo>
                  <a:pt x="0" y="167893"/>
                </a:moveTo>
                <a:lnTo>
                  <a:pt x="5988" y="123266"/>
                </a:lnTo>
                <a:lnTo>
                  <a:pt x="22892" y="83161"/>
                </a:lnTo>
                <a:lnTo>
                  <a:pt x="49117" y="49180"/>
                </a:lnTo>
                <a:lnTo>
                  <a:pt x="83067" y="22925"/>
                </a:lnTo>
                <a:lnTo>
                  <a:pt x="123148" y="5998"/>
                </a:lnTo>
                <a:lnTo>
                  <a:pt x="167767" y="0"/>
                </a:lnTo>
                <a:lnTo>
                  <a:pt x="1476121" y="0"/>
                </a:lnTo>
                <a:lnTo>
                  <a:pt x="1520748" y="5998"/>
                </a:lnTo>
                <a:lnTo>
                  <a:pt x="1560853" y="22925"/>
                </a:lnTo>
                <a:lnTo>
                  <a:pt x="1594834" y="49180"/>
                </a:lnTo>
                <a:lnTo>
                  <a:pt x="1621089" y="83161"/>
                </a:lnTo>
                <a:lnTo>
                  <a:pt x="1638016" y="123266"/>
                </a:lnTo>
                <a:lnTo>
                  <a:pt x="1644015" y="167893"/>
                </a:lnTo>
                <a:lnTo>
                  <a:pt x="1644015" y="839215"/>
                </a:lnTo>
                <a:lnTo>
                  <a:pt x="1638016" y="883843"/>
                </a:lnTo>
                <a:lnTo>
                  <a:pt x="1621089" y="923948"/>
                </a:lnTo>
                <a:lnTo>
                  <a:pt x="1594834" y="957929"/>
                </a:lnTo>
                <a:lnTo>
                  <a:pt x="1560853" y="984184"/>
                </a:lnTo>
                <a:lnTo>
                  <a:pt x="1520748" y="1001111"/>
                </a:lnTo>
                <a:lnTo>
                  <a:pt x="1476121" y="1007109"/>
                </a:lnTo>
                <a:lnTo>
                  <a:pt x="167767" y="1007109"/>
                </a:lnTo>
                <a:lnTo>
                  <a:pt x="123148" y="1001111"/>
                </a:lnTo>
                <a:lnTo>
                  <a:pt x="83067" y="984184"/>
                </a:lnTo>
                <a:lnTo>
                  <a:pt x="49117" y="957929"/>
                </a:lnTo>
                <a:lnTo>
                  <a:pt x="22892" y="923948"/>
                </a:lnTo>
                <a:lnTo>
                  <a:pt x="5988" y="883843"/>
                </a:lnTo>
                <a:lnTo>
                  <a:pt x="0" y="839215"/>
                </a:lnTo>
                <a:lnTo>
                  <a:pt x="0" y="167893"/>
                </a:lnTo>
                <a:close/>
              </a:path>
            </a:pathLst>
          </a:custGeom>
          <a:ln w="9525">
            <a:solidFill>
              <a:srgbClr val="9FADBC"/>
            </a:solidFill>
          </a:ln>
        </p:spPr>
        <p:txBody>
          <a:bodyPr wrap="square" lIns="0" tIns="0" rIns="0" bIns="0" rtlCol="0"/>
          <a:lstStyle/>
          <a:p/>
        </p:txBody>
      </p:sp>
      <p:sp>
        <p:nvSpPr>
          <p:cNvPr id="28" name="object 28"/>
          <p:cNvSpPr txBox="1"/>
          <p:nvPr/>
        </p:nvSpPr>
        <p:spPr>
          <a:xfrm>
            <a:off x="8420227" y="3312032"/>
            <a:ext cx="78740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2C5681"/>
                </a:solidFill>
                <a:latin typeface="宋体" panose="02010600030101010101" pitchFamily="2" charset="-122"/>
                <a:cs typeface="宋体" panose="02010600030101010101" pitchFamily="2" charset="-122"/>
              </a:rPr>
              <a:t>核批</a:t>
            </a:r>
            <a:endParaRPr sz="3000">
              <a:latin typeface="宋体" panose="02010600030101010101" pitchFamily="2" charset="-122"/>
              <a:cs typeface="宋体" panose="02010600030101010101" pitchFamily="2" charset="-122"/>
            </a:endParaRPr>
          </a:p>
        </p:txBody>
      </p:sp>
      <p:sp>
        <p:nvSpPr>
          <p:cNvPr id="29" name="object 29"/>
          <p:cNvSpPr txBox="1"/>
          <p:nvPr/>
        </p:nvSpPr>
        <p:spPr>
          <a:xfrm>
            <a:off x="6275959" y="4185284"/>
            <a:ext cx="1244600" cy="1467485"/>
          </a:xfrm>
          <a:prstGeom prst="rect">
            <a:avLst/>
          </a:prstGeom>
        </p:spPr>
        <p:txBody>
          <a:bodyPr vert="horz" wrap="square" lIns="0" tIns="19685" rIns="0" bIns="0" rtlCol="0">
            <a:spAutoFit/>
          </a:bodyPr>
          <a:lstStyle/>
          <a:p>
            <a:pPr marL="12700" marR="5080">
              <a:lnSpc>
                <a:spcPct val="98000"/>
              </a:lnSpc>
              <a:spcBef>
                <a:spcPts val="155"/>
              </a:spcBef>
            </a:pPr>
            <a:r>
              <a:rPr sz="2400" dirty="0">
                <a:solidFill>
                  <a:srgbClr val="2C5681"/>
                </a:solidFill>
                <a:latin typeface="宋体" panose="02010600030101010101" pitchFamily="2" charset="-122"/>
                <a:cs typeface="宋体" panose="02010600030101010101" pitchFamily="2" charset="-122"/>
              </a:rPr>
              <a:t>单位进行 </a:t>
            </a:r>
            <a:r>
              <a:rPr sz="2400" spc="-5" dirty="0">
                <a:solidFill>
                  <a:srgbClr val="2C5681"/>
                </a:solidFill>
                <a:latin typeface="宋体" panose="02010600030101010101" pitchFamily="2" charset="-122"/>
                <a:cs typeface="宋体" panose="02010600030101010101" pitchFamily="2" charset="-122"/>
              </a:rPr>
              <a:t>调整修 </a:t>
            </a:r>
            <a:r>
              <a:rPr sz="2400" dirty="0">
                <a:solidFill>
                  <a:srgbClr val="2C5681"/>
                </a:solidFill>
                <a:latin typeface="宋体" panose="02010600030101010101" pitchFamily="2" charset="-122"/>
                <a:cs typeface="宋体" panose="02010600030101010101" pitchFamily="2" charset="-122"/>
              </a:rPr>
              <a:t>改、说明 上报。</a:t>
            </a:r>
            <a:endParaRPr sz="2400">
              <a:latin typeface="宋体" panose="02010600030101010101" pitchFamily="2" charset="-122"/>
              <a:cs typeface="宋体" panose="02010600030101010101" pitchFamily="2" charset="-122"/>
            </a:endParaRPr>
          </a:p>
        </p:txBody>
      </p:sp>
      <p:sp>
        <p:nvSpPr>
          <p:cNvPr id="30" name="object 30"/>
          <p:cNvSpPr txBox="1"/>
          <p:nvPr/>
        </p:nvSpPr>
        <p:spPr>
          <a:xfrm>
            <a:off x="8152003" y="4269740"/>
            <a:ext cx="1244600" cy="1106170"/>
          </a:xfrm>
          <a:prstGeom prst="rect">
            <a:avLst/>
          </a:prstGeom>
        </p:spPr>
        <p:txBody>
          <a:bodyPr vert="horz" wrap="square" lIns="0" tIns="20955" rIns="0" bIns="0" rtlCol="0">
            <a:spAutoFit/>
          </a:bodyPr>
          <a:lstStyle/>
          <a:p>
            <a:pPr marL="12700" marR="5080">
              <a:lnSpc>
                <a:spcPct val="98000"/>
              </a:lnSpc>
              <a:spcBef>
                <a:spcPts val="165"/>
              </a:spcBef>
            </a:pPr>
            <a:r>
              <a:rPr sz="2400" dirty="0">
                <a:solidFill>
                  <a:srgbClr val="2C5681"/>
                </a:solidFill>
                <a:latin typeface="宋体" panose="02010600030101010101" pitchFamily="2" charset="-122"/>
                <a:cs typeface="宋体" panose="02010600030101010101" pitchFamily="2" charset="-122"/>
              </a:rPr>
              <a:t>财政部门 </a:t>
            </a:r>
            <a:r>
              <a:rPr sz="2400" spc="-5" dirty="0">
                <a:solidFill>
                  <a:srgbClr val="2C5681"/>
                </a:solidFill>
                <a:latin typeface="宋体" panose="02010600030101010101" pitchFamily="2" charset="-122"/>
                <a:cs typeface="宋体" panose="02010600030101010101" pitchFamily="2" charset="-122"/>
              </a:rPr>
              <a:t>审核批 </a:t>
            </a:r>
            <a:r>
              <a:rPr sz="2400" dirty="0">
                <a:solidFill>
                  <a:srgbClr val="2C5681"/>
                </a:solidFill>
                <a:latin typeface="宋体" panose="02010600030101010101" pitchFamily="2" charset="-122"/>
                <a:cs typeface="宋体" panose="02010600030101010101" pitchFamily="2" charset="-122"/>
              </a:rPr>
              <a:t>准。</a:t>
            </a:r>
            <a:endParaRPr sz="2400">
              <a:latin typeface="宋体" panose="02010600030101010101" pitchFamily="2" charset="-122"/>
              <a:cs typeface="宋体" panose="02010600030101010101" pitchFamily="2" charset="-122"/>
            </a:endParaRPr>
          </a:p>
        </p:txBody>
      </p:sp>
      <p:sp>
        <p:nvSpPr>
          <p:cNvPr id="31" name="object 31"/>
          <p:cNvSpPr/>
          <p:nvPr/>
        </p:nvSpPr>
        <p:spPr>
          <a:xfrm>
            <a:off x="5718175" y="3317875"/>
            <a:ext cx="679450" cy="609600"/>
          </a:xfrm>
          <a:custGeom>
            <a:avLst/>
            <a:gdLst/>
            <a:ahLst/>
            <a:cxnLst/>
            <a:rect l="l" t="t" r="r" b="b"/>
            <a:pathLst>
              <a:path w="679450" h="609600">
                <a:moveTo>
                  <a:pt x="374776" y="0"/>
                </a:moveTo>
                <a:lnTo>
                  <a:pt x="374776" y="152273"/>
                </a:lnTo>
                <a:lnTo>
                  <a:pt x="0" y="152273"/>
                </a:lnTo>
                <a:lnTo>
                  <a:pt x="0" y="456945"/>
                </a:lnTo>
                <a:lnTo>
                  <a:pt x="374776" y="456945"/>
                </a:lnTo>
                <a:lnTo>
                  <a:pt x="374776" y="609345"/>
                </a:lnTo>
                <a:lnTo>
                  <a:pt x="679450" y="304673"/>
                </a:lnTo>
                <a:lnTo>
                  <a:pt x="374776" y="0"/>
                </a:lnTo>
                <a:close/>
              </a:path>
            </a:pathLst>
          </a:custGeom>
          <a:solidFill>
            <a:srgbClr val="4AACC5"/>
          </a:solidFill>
        </p:spPr>
        <p:txBody>
          <a:bodyPr wrap="square" lIns="0" tIns="0" rIns="0" bIns="0" rtlCol="0"/>
          <a:lstStyle/>
          <a:p/>
        </p:txBody>
      </p:sp>
      <p:sp>
        <p:nvSpPr>
          <p:cNvPr id="32" name="object 32"/>
          <p:cNvSpPr/>
          <p:nvPr/>
        </p:nvSpPr>
        <p:spPr>
          <a:xfrm>
            <a:off x="5718175" y="3317875"/>
            <a:ext cx="679450" cy="609600"/>
          </a:xfrm>
          <a:custGeom>
            <a:avLst/>
            <a:gdLst/>
            <a:ahLst/>
            <a:cxnLst/>
            <a:rect l="l" t="t" r="r" b="b"/>
            <a:pathLst>
              <a:path w="679450" h="609600">
                <a:moveTo>
                  <a:pt x="0" y="152273"/>
                </a:moveTo>
                <a:lnTo>
                  <a:pt x="374776" y="152273"/>
                </a:lnTo>
                <a:lnTo>
                  <a:pt x="374776" y="0"/>
                </a:lnTo>
                <a:lnTo>
                  <a:pt x="679450" y="304673"/>
                </a:lnTo>
                <a:lnTo>
                  <a:pt x="374776" y="609345"/>
                </a:lnTo>
                <a:lnTo>
                  <a:pt x="374776" y="456945"/>
                </a:lnTo>
                <a:lnTo>
                  <a:pt x="0" y="456945"/>
                </a:lnTo>
                <a:lnTo>
                  <a:pt x="0" y="152273"/>
                </a:lnTo>
                <a:close/>
              </a:path>
            </a:pathLst>
          </a:custGeom>
          <a:ln w="25400">
            <a:solidFill>
              <a:srgbClr val="357C91"/>
            </a:solidFill>
          </a:ln>
        </p:spPr>
        <p:txBody>
          <a:bodyPr wrap="square" lIns="0" tIns="0" rIns="0" bIns="0" rtlCol="0"/>
          <a:lstStyle/>
          <a:p/>
        </p:txBody>
      </p:sp>
      <p:sp>
        <p:nvSpPr>
          <p:cNvPr id="33" name="object 33"/>
          <p:cNvSpPr/>
          <p:nvPr/>
        </p:nvSpPr>
        <p:spPr>
          <a:xfrm>
            <a:off x="7593710" y="3317366"/>
            <a:ext cx="679450" cy="609600"/>
          </a:xfrm>
          <a:custGeom>
            <a:avLst/>
            <a:gdLst/>
            <a:ahLst/>
            <a:cxnLst/>
            <a:rect l="l" t="t" r="r" b="b"/>
            <a:pathLst>
              <a:path w="679450" h="609600">
                <a:moveTo>
                  <a:pt x="374777" y="0"/>
                </a:moveTo>
                <a:lnTo>
                  <a:pt x="374777" y="152273"/>
                </a:lnTo>
                <a:lnTo>
                  <a:pt x="0" y="152273"/>
                </a:lnTo>
                <a:lnTo>
                  <a:pt x="0" y="456946"/>
                </a:lnTo>
                <a:lnTo>
                  <a:pt x="374777" y="456946"/>
                </a:lnTo>
                <a:lnTo>
                  <a:pt x="374777" y="609346"/>
                </a:lnTo>
                <a:lnTo>
                  <a:pt x="679450" y="304673"/>
                </a:lnTo>
                <a:lnTo>
                  <a:pt x="374777" y="0"/>
                </a:lnTo>
                <a:close/>
              </a:path>
            </a:pathLst>
          </a:custGeom>
          <a:solidFill>
            <a:srgbClr val="4AACC5"/>
          </a:solidFill>
        </p:spPr>
        <p:txBody>
          <a:bodyPr wrap="square" lIns="0" tIns="0" rIns="0" bIns="0" rtlCol="0"/>
          <a:lstStyle/>
          <a:p/>
        </p:txBody>
      </p:sp>
      <p:sp>
        <p:nvSpPr>
          <p:cNvPr id="34" name="object 34"/>
          <p:cNvSpPr/>
          <p:nvPr/>
        </p:nvSpPr>
        <p:spPr>
          <a:xfrm>
            <a:off x="7593710" y="3317366"/>
            <a:ext cx="679450" cy="609600"/>
          </a:xfrm>
          <a:custGeom>
            <a:avLst/>
            <a:gdLst/>
            <a:ahLst/>
            <a:cxnLst/>
            <a:rect l="l" t="t" r="r" b="b"/>
            <a:pathLst>
              <a:path w="679450" h="609600">
                <a:moveTo>
                  <a:pt x="0" y="152273"/>
                </a:moveTo>
                <a:lnTo>
                  <a:pt x="374777" y="152273"/>
                </a:lnTo>
                <a:lnTo>
                  <a:pt x="374777" y="0"/>
                </a:lnTo>
                <a:lnTo>
                  <a:pt x="679450" y="304673"/>
                </a:lnTo>
                <a:lnTo>
                  <a:pt x="374777" y="609346"/>
                </a:lnTo>
                <a:lnTo>
                  <a:pt x="374777" y="456946"/>
                </a:lnTo>
                <a:lnTo>
                  <a:pt x="0" y="456946"/>
                </a:lnTo>
                <a:lnTo>
                  <a:pt x="0" y="152273"/>
                </a:lnTo>
                <a:close/>
              </a:path>
            </a:pathLst>
          </a:custGeom>
          <a:ln w="25400">
            <a:solidFill>
              <a:srgbClr val="357C91"/>
            </a:solidFill>
          </a:ln>
        </p:spPr>
        <p:txBody>
          <a:bodyPr wrap="square" lIns="0" tIns="0" rIns="0" bIns="0" rtlCol="0"/>
          <a:lstStyle/>
          <a:p/>
        </p:txBody>
      </p:sp>
      <p:sp>
        <p:nvSpPr>
          <p:cNvPr id="35" name="object 35"/>
          <p:cNvSpPr/>
          <p:nvPr/>
        </p:nvSpPr>
        <p:spPr>
          <a:xfrm>
            <a:off x="3813555" y="3317875"/>
            <a:ext cx="679450" cy="609600"/>
          </a:xfrm>
          <a:custGeom>
            <a:avLst/>
            <a:gdLst/>
            <a:ahLst/>
            <a:cxnLst/>
            <a:rect l="l" t="t" r="r" b="b"/>
            <a:pathLst>
              <a:path w="679450" h="609600">
                <a:moveTo>
                  <a:pt x="374777" y="0"/>
                </a:moveTo>
                <a:lnTo>
                  <a:pt x="374777" y="152273"/>
                </a:lnTo>
                <a:lnTo>
                  <a:pt x="0" y="152273"/>
                </a:lnTo>
                <a:lnTo>
                  <a:pt x="0" y="456945"/>
                </a:lnTo>
                <a:lnTo>
                  <a:pt x="374777" y="456945"/>
                </a:lnTo>
                <a:lnTo>
                  <a:pt x="374777" y="609345"/>
                </a:lnTo>
                <a:lnTo>
                  <a:pt x="679450" y="304673"/>
                </a:lnTo>
                <a:lnTo>
                  <a:pt x="374777" y="0"/>
                </a:lnTo>
                <a:close/>
              </a:path>
            </a:pathLst>
          </a:custGeom>
          <a:solidFill>
            <a:srgbClr val="4AACC5"/>
          </a:solidFill>
        </p:spPr>
        <p:txBody>
          <a:bodyPr wrap="square" lIns="0" tIns="0" rIns="0" bIns="0" rtlCol="0"/>
          <a:lstStyle/>
          <a:p/>
        </p:txBody>
      </p:sp>
      <p:sp>
        <p:nvSpPr>
          <p:cNvPr id="36" name="object 36"/>
          <p:cNvSpPr/>
          <p:nvPr/>
        </p:nvSpPr>
        <p:spPr>
          <a:xfrm>
            <a:off x="3813555" y="3317875"/>
            <a:ext cx="679450" cy="609600"/>
          </a:xfrm>
          <a:custGeom>
            <a:avLst/>
            <a:gdLst/>
            <a:ahLst/>
            <a:cxnLst/>
            <a:rect l="l" t="t" r="r" b="b"/>
            <a:pathLst>
              <a:path w="679450" h="609600">
                <a:moveTo>
                  <a:pt x="0" y="152273"/>
                </a:moveTo>
                <a:lnTo>
                  <a:pt x="374777" y="152273"/>
                </a:lnTo>
                <a:lnTo>
                  <a:pt x="374777" y="0"/>
                </a:lnTo>
                <a:lnTo>
                  <a:pt x="679450" y="304673"/>
                </a:lnTo>
                <a:lnTo>
                  <a:pt x="374777" y="609345"/>
                </a:lnTo>
                <a:lnTo>
                  <a:pt x="374777" y="456945"/>
                </a:lnTo>
                <a:lnTo>
                  <a:pt x="0" y="456945"/>
                </a:lnTo>
                <a:lnTo>
                  <a:pt x="0" y="152273"/>
                </a:lnTo>
                <a:close/>
              </a:path>
            </a:pathLst>
          </a:custGeom>
          <a:ln w="25400">
            <a:solidFill>
              <a:srgbClr val="357C91"/>
            </a:solidFill>
          </a:ln>
        </p:spPr>
        <p:txBody>
          <a:bodyPr wrap="square" lIns="0" tIns="0" rIns="0" bIns="0" rtlCol="0"/>
          <a:lstStyle/>
          <a:p/>
        </p:txBody>
      </p:sp>
      <p:sp>
        <p:nvSpPr>
          <p:cNvPr id="37" name="object 37"/>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38" name="文本框 37"/>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3433698" y="2308098"/>
            <a:ext cx="535178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2C5681"/>
                </a:solidFill>
                <a:latin typeface="微软雅黑" panose="020B0503020204020204" charset="-122"/>
                <a:cs typeface="微软雅黑" panose="020B0503020204020204" charset="-122"/>
              </a:rPr>
              <a:t>单位资金结转结余可能出现的情况</a:t>
            </a:r>
            <a:endParaRPr sz="28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2967227"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4730496"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287147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四</a:t>
            </a:r>
            <a:r>
              <a:rPr sz="2800" b="0" dirty="0">
                <a:solidFill>
                  <a:srgbClr val="003366"/>
                </a:solidFill>
                <a:latin typeface="黑体" panose="02010609060101010101" charset="-122"/>
                <a:cs typeface="黑体" panose="02010609060101010101" charset="-122"/>
              </a:rPr>
              <a:t>、结转结余</a:t>
            </a:r>
            <a:r>
              <a:rPr sz="2800" b="0" spc="-5" dirty="0">
                <a:solidFill>
                  <a:srgbClr val="003366"/>
                </a:solidFill>
                <a:latin typeface="黑体" panose="02010609060101010101" charset="-122"/>
                <a:cs typeface="黑体" panose="02010609060101010101" charset="-122"/>
              </a:rPr>
              <a:t>管理</a:t>
            </a:r>
            <a:endParaRPr sz="2800">
              <a:latin typeface="黑体" panose="02010609060101010101" charset="-122"/>
              <a:cs typeface="黑体" panose="02010609060101010101" charset="-122"/>
            </a:endParaRPr>
          </a:p>
        </p:txBody>
      </p:sp>
      <p:sp>
        <p:nvSpPr>
          <p:cNvPr id="9" name="object 9"/>
          <p:cNvSpPr/>
          <p:nvPr/>
        </p:nvSpPr>
        <p:spPr>
          <a:xfrm>
            <a:off x="2502280" y="3048000"/>
            <a:ext cx="1464310" cy="2543175"/>
          </a:xfrm>
          <a:custGeom>
            <a:avLst/>
            <a:gdLst/>
            <a:ahLst/>
            <a:cxnLst/>
            <a:rect l="l" t="t" r="r" b="b"/>
            <a:pathLst>
              <a:path w="1464310" h="2543175">
                <a:moveTo>
                  <a:pt x="1219961" y="0"/>
                </a:moveTo>
                <a:lnTo>
                  <a:pt x="244094" y="0"/>
                </a:lnTo>
                <a:lnTo>
                  <a:pt x="194918" y="4956"/>
                </a:lnTo>
                <a:lnTo>
                  <a:pt x="149107" y="19171"/>
                </a:lnTo>
                <a:lnTo>
                  <a:pt x="107646" y="41663"/>
                </a:lnTo>
                <a:lnTo>
                  <a:pt x="71516" y="71453"/>
                </a:lnTo>
                <a:lnTo>
                  <a:pt x="41703" y="107559"/>
                </a:lnTo>
                <a:lnTo>
                  <a:pt x="19190" y="149000"/>
                </a:lnTo>
                <a:lnTo>
                  <a:pt x="4961" y="194796"/>
                </a:lnTo>
                <a:lnTo>
                  <a:pt x="0" y="243966"/>
                </a:lnTo>
                <a:lnTo>
                  <a:pt x="0" y="2299208"/>
                </a:lnTo>
                <a:lnTo>
                  <a:pt x="4961" y="2348378"/>
                </a:lnTo>
                <a:lnTo>
                  <a:pt x="19190" y="2394174"/>
                </a:lnTo>
                <a:lnTo>
                  <a:pt x="41703" y="2435615"/>
                </a:lnTo>
                <a:lnTo>
                  <a:pt x="71516" y="2471721"/>
                </a:lnTo>
                <a:lnTo>
                  <a:pt x="107646" y="2501511"/>
                </a:lnTo>
                <a:lnTo>
                  <a:pt x="149107" y="2524003"/>
                </a:lnTo>
                <a:lnTo>
                  <a:pt x="194918" y="2538218"/>
                </a:lnTo>
                <a:lnTo>
                  <a:pt x="244094" y="2543175"/>
                </a:lnTo>
                <a:lnTo>
                  <a:pt x="1219961" y="2543175"/>
                </a:lnTo>
                <a:lnTo>
                  <a:pt x="1269132" y="2538218"/>
                </a:lnTo>
                <a:lnTo>
                  <a:pt x="1314928" y="2524003"/>
                </a:lnTo>
                <a:lnTo>
                  <a:pt x="1356369" y="2501511"/>
                </a:lnTo>
                <a:lnTo>
                  <a:pt x="1392475" y="2471721"/>
                </a:lnTo>
                <a:lnTo>
                  <a:pt x="1422265" y="2435615"/>
                </a:lnTo>
                <a:lnTo>
                  <a:pt x="1444757" y="2394174"/>
                </a:lnTo>
                <a:lnTo>
                  <a:pt x="1458972" y="2348378"/>
                </a:lnTo>
                <a:lnTo>
                  <a:pt x="1463929" y="2299208"/>
                </a:lnTo>
                <a:lnTo>
                  <a:pt x="1463929" y="243966"/>
                </a:lnTo>
                <a:lnTo>
                  <a:pt x="1458972" y="194796"/>
                </a:lnTo>
                <a:lnTo>
                  <a:pt x="1444757" y="149000"/>
                </a:lnTo>
                <a:lnTo>
                  <a:pt x="1422265" y="107559"/>
                </a:lnTo>
                <a:lnTo>
                  <a:pt x="1392475" y="71453"/>
                </a:lnTo>
                <a:lnTo>
                  <a:pt x="1356369" y="41663"/>
                </a:lnTo>
                <a:lnTo>
                  <a:pt x="1314928" y="19171"/>
                </a:lnTo>
                <a:lnTo>
                  <a:pt x="1269132" y="4956"/>
                </a:lnTo>
                <a:lnTo>
                  <a:pt x="1219961" y="0"/>
                </a:lnTo>
                <a:close/>
              </a:path>
            </a:pathLst>
          </a:custGeom>
          <a:solidFill>
            <a:srgbClr val="F1F1F1"/>
          </a:solidFill>
        </p:spPr>
        <p:txBody>
          <a:bodyPr wrap="square" lIns="0" tIns="0" rIns="0" bIns="0" rtlCol="0"/>
          <a:lstStyle/>
          <a:p/>
        </p:txBody>
      </p:sp>
      <p:sp>
        <p:nvSpPr>
          <p:cNvPr id="10" name="object 10"/>
          <p:cNvSpPr/>
          <p:nvPr/>
        </p:nvSpPr>
        <p:spPr>
          <a:xfrm>
            <a:off x="2502280" y="3048000"/>
            <a:ext cx="1464310" cy="2543175"/>
          </a:xfrm>
          <a:custGeom>
            <a:avLst/>
            <a:gdLst/>
            <a:ahLst/>
            <a:cxnLst/>
            <a:rect l="l" t="t" r="r" b="b"/>
            <a:pathLst>
              <a:path w="1464310" h="2543175">
                <a:moveTo>
                  <a:pt x="0" y="243966"/>
                </a:moveTo>
                <a:lnTo>
                  <a:pt x="4961" y="194796"/>
                </a:lnTo>
                <a:lnTo>
                  <a:pt x="19190" y="149000"/>
                </a:lnTo>
                <a:lnTo>
                  <a:pt x="41703" y="107559"/>
                </a:lnTo>
                <a:lnTo>
                  <a:pt x="71516" y="71453"/>
                </a:lnTo>
                <a:lnTo>
                  <a:pt x="107646" y="41663"/>
                </a:lnTo>
                <a:lnTo>
                  <a:pt x="149107" y="19171"/>
                </a:lnTo>
                <a:lnTo>
                  <a:pt x="194918" y="4956"/>
                </a:lnTo>
                <a:lnTo>
                  <a:pt x="244094" y="0"/>
                </a:lnTo>
                <a:lnTo>
                  <a:pt x="1219961" y="0"/>
                </a:lnTo>
                <a:lnTo>
                  <a:pt x="1269132" y="4956"/>
                </a:lnTo>
                <a:lnTo>
                  <a:pt x="1314928" y="19171"/>
                </a:lnTo>
                <a:lnTo>
                  <a:pt x="1356369" y="41663"/>
                </a:lnTo>
                <a:lnTo>
                  <a:pt x="1392475" y="71453"/>
                </a:lnTo>
                <a:lnTo>
                  <a:pt x="1422265" y="107559"/>
                </a:lnTo>
                <a:lnTo>
                  <a:pt x="1444757" y="149000"/>
                </a:lnTo>
                <a:lnTo>
                  <a:pt x="1458972" y="194796"/>
                </a:lnTo>
                <a:lnTo>
                  <a:pt x="1463929" y="243966"/>
                </a:lnTo>
                <a:lnTo>
                  <a:pt x="1463929" y="2299208"/>
                </a:lnTo>
                <a:lnTo>
                  <a:pt x="1458972" y="2348378"/>
                </a:lnTo>
                <a:lnTo>
                  <a:pt x="1444757" y="2394174"/>
                </a:lnTo>
                <a:lnTo>
                  <a:pt x="1422265" y="2435615"/>
                </a:lnTo>
                <a:lnTo>
                  <a:pt x="1392475" y="2471721"/>
                </a:lnTo>
                <a:lnTo>
                  <a:pt x="1356369" y="2501511"/>
                </a:lnTo>
                <a:lnTo>
                  <a:pt x="1314928" y="2524003"/>
                </a:lnTo>
                <a:lnTo>
                  <a:pt x="1269132" y="2538218"/>
                </a:lnTo>
                <a:lnTo>
                  <a:pt x="1219961" y="2543175"/>
                </a:lnTo>
                <a:lnTo>
                  <a:pt x="244094" y="2543175"/>
                </a:lnTo>
                <a:lnTo>
                  <a:pt x="194918" y="2538218"/>
                </a:lnTo>
                <a:lnTo>
                  <a:pt x="149107" y="2524003"/>
                </a:lnTo>
                <a:lnTo>
                  <a:pt x="107646" y="2501511"/>
                </a:lnTo>
                <a:lnTo>
                  <a:pt x="71516" y="2471721"/>
                </a:lnTo>
                <a:lnTo>
                  <a:pt x="41703" y="2435615"/>
                </a:lnTo>
                <a:lnTo>
                  <a:pt x="19190" y="2394174"/>
                </a:lnTo>
                <a:lnTo>
                  <a:pt x="4961" y="2348378"/>
                </a:lnTo>
                <a:lnTo>
                  <a:pt x="0" y="2299208"/>
                </a:lnTo>
                <a:lnTo>
                  <a:pt x="0" y="243966"/>
                </a:lnTo>
                <a:close/>
              </a:path>
            </a:pathLst>
          </a:custGeom>
          <a:ln w="25400">
            <a:solidFill>
              <a:srgbClr val="4AACC5"/>
            </a:solidFill>
          </a:ln>
        </p:spPr>
        <p:txBody>
          <a:bodyPr wrap="square" lIns="0" tIns="0" rIns="0" bIns="0" rtlCol="0"/>
          <a:lstStyle/>
          <a:p/>
        </p:txBody>
      </p:sp>
      <p:sp>
        <p:nvSpPr>
          <p:cNvPr id="11" name="object 11"/>
          <p:cNvSpPr txBox="1"/>
          <p:nvPr/>
        </p:nvSpPr>
        <p:spPr>
          <a:xfrm>
            <a:off x="2581401" y="3209035"/>
            <a:ext cx="1244600" cy="2199640"/>
          </a:xfrm>
          <a:prstGeom prst="rect">
            <a:avLst/>
          </a:prstGeom>
        </p:spPr>
        <p:txBody>
          <a:bodyPr vert="horz" wrap="square" lIns="0" tIns="16510" rIns="0" bIns="0" rtlCol="0">
            <a:spAutoFit/>
          </a:bodyPr>
          <a:lstStyle/>
          <a:p>
            <a:pPr marL="12700" marR="5080">
              <a:lnSpc>
                <a:spcPct val="99000"/>
              </a:lnSpc>
              <a:spcBef>
                <a:spcPts val="130"/>
              </a:spcBef>
            </a:pPr>
            <a:r>
              <a:rPr sz="2400" dirty="0">
                <a:solidFill>
                  <a:srgbClr val="003366"/>
                </a:solidFill>
                <a:latin typeface="宋体" panose="02010600030101010101" pitchFamily="2" charset="-122"/>
                <a:cs typeface="宋体" panose="02010600030101010101" pitchFamily="2" charset="-122"/>
              </a:rPr>
              <a:t>账户余额 与明细汇 总额一 致，且明 细项目不 </a:t>
            </a:r>
            <a:r>
              <a:rPr sz="2400" spc="-5" dirty="0">
                <a:solidFill>
                  <a:srgbClr val="003366"/>
                </a:solidFill>
                <a:latin typeface="宋体" panose="02010600030101010101" pitchFamily="2" charset="-122"/>
                <a:cs typeface="宋体" panose="02010600030101010101" pitchFamily="2" charset="-122"/>
              </a:rPr>
              <a:t>需调整。</a:t>
            </a:r>
            <a:endParaRPr sz="2400">
              <a:latin typeface="宋体" panose="02010600030101010101" pitchFamily="2" charset="-122"/>
              <a:cs typeface="宋体" panose="02010600030101010101" pitchFamily="2" charset="-122"/>
            </a:endParaRPr>
          </a:p>
        </p:txBody>
      </p:sp>
      <p:sp>
        <p:nvSpPr>
          <p:cNvPr id="12" name="object 12"/>
          <p:cNvSpPr/>
          <p:nvPr/>
        </p:nvSpPr>
        <p:spPr>
          <a:xfrm>
            <a:off x="4336796" y="3048000"/>
            <a:ext cx="1464310" cy="2543175"/>
          </a:xfrm>
          <a:custGeom>
            <a:avLst/>
            <a:gdLst/>
            <a:ahLst/>
            <a:cxnLst/>
            <a:rect l="l" t="t" r="r" b="b"/>
            <a:pathLst>
              <a:path w="1464310" h="2543175">
                <a:moveTo>
                  <a:pt x="1219962" y="0"/>
                </a:moveTo>
                <a:lnTo>
                  <a:pt x="243966" y="0"/>
                </a:lnTo>
                <a:lnTo>
                  <a:pt x="194796" y="4956"/>
                </a:lnTo>
                <a:lnTo>
                  <a:pt x="149000" y="19171"/>
                </a:lnTo>
                <a:lnTo>
                  <a:pt x="107559" y="41663"/>
                </a:lnTo>
                <a:lnTo>
                  <a:pt x="71453" y="71453"/>
                </a:lnTo>
                <a:lnTo>
                  <a:pt x="41663" y="107559"/>
                </a:lnTo>
                <a:lnTo>
                  <a:pt x="19171" y="149000"/>
                </a:lnTo>
                <a:lnTo>
                  <a:pt x="4956" y="194796"/>
                </a:lnTo>
                <a:lnTo>
                  <a:pt x="0" y="243966"/>
                </a:lnTo>
                <a:lnTo>
                  <a:pt x="0" y="2299208"/>
                </a:lnTo>
                <a:lnTo>
                  <a:pt x="4956" y="2348378"/>
                </a:lnTo>
                <a:lnTo>
                  <a:pt x="19171" y="2394174"/>
                </a:lnTo>
                <a:lnTo>
                  <a:pt x="41663" y="2435615"/>
                </a:lnTo>
                <a:lnTo>
                  <a:pt x="71453" y="2471721"/>
                </a:lnTo>
                <a:lnTo>
                  <a:pt x="107559" y="2501511"/>
                </a:lnTo>
                <a:lnTo>
                  <a:pt x="149000" y="2524003"/>
                </a:lnTo>
                <a:lnTo>
                  <a:pt x="194796" y="2538218"/>
                </a:lnTo>
                <a:lnTo>
                  <a:pt x="243966" y="2543175"/>
                </a:lnTo>
                <a:lnTo>
                  <a:pt x="1219962" y="2543175"/>
                </a:lnTo>
                <a:lnTo>
                  <a:pt x="1269132" y="2538218"/>
                </a:lnTo>
                <a:lnTo>
                  <a:pt x="1314928" y="2524003"/>
                </a:lnTo>
                <a:lnTo>
                  <a:pt x="1356369" y="2501511"/>
                </a:lnTo>
                <a:lnTo>
                  <a:pt x="1392475" y="2471721"/>
                </a:lnTo>
                <a:lnTo>
                  <a:pt x="1422265" y="2435615"/>
                </a:lnTo>
                <a:lnTo>
                  <a:pt x="1444757" y="2394174"/>
                </a:lnTo>
                <a:lnTo>
                  <a:pt x="1458972" y="2348378"/>
                </a:lnTo>
                <a:lnTo>
                  <a:pt x="1463928" y="2299208"/>
                </a:lnTo>
                <a:lnTo>
                  <a:pt x="1463928" y="243966"/>
                </a:lnTo>
                <a:lnTo>
                  <a:pt x="1458972" y="194796"/>
                </a:lnTo>
                <a:lnTo>
                  <a:pt x="1444757" y="149000"/>
                </a:lnTo>
                <a:lnTo>
                  <a:pt x="1422265" y="107559"/>
                </a:lnTo>
                <a:lnTo>
                  <a:pt x="1392475" y="71453"/>
                </a:lnTo>
                <a:lnTo>
                  <a:pt x="1356369" y="41663"/>
                </a:lnTo>
                <a:lnTo>
                  <a:pt x="1314928" y="19171"/>
                </a:lnTo>
                <a:lnTo>
                  <a:pt x="1269132" y="4956"/>
                </a:lnTo>
                <a:lnTo>
                  <a:pt x="1219962" y="0"/>
                </a:lnTo>
                <a:close/>
              </a:path>
            </a:pathLst>
          </a:custGeom>
          <a:solidFill>
            <a:srgbClr val="D1DFEF"/>
          </a:solidFill>
        </p:spPr>
        <p:txBody>
          <a:bodyPr wrap="square" lIns="0" tIns="0" rIns="0" bIns="0" rtlCol="0"/>
          <a:lstStyle/>
          <a:p/>
        </p:txBody>
      </p:sp>
      <p:sp>
        <p:nvSpPr>
          <p:cNvPr id="13" name="object 13"/>
          <p:cNvSpPr/>
          <p:nvPr/>
        </p:nvSpPr>
        <p:spPr>
          <a:xfrm>
            <a:off x="4336796" y="3048000"/>
            <a:ext cx="1464310" cy="2543175"/>
          </a:xfrm>
          <a:custGeom>
            <a:avLst/>
            <a:gdLst/>
            <a:ahLst/>
            <a:cxnLst/>
            <a:rect l="l" t="t" r="r" b="b"/>
            <a:pathLst>
              <a:path w="1464310" h="2543175">
                <a:moveTo>
                  <a:pt x="0" y="243966"/>
                </a:moveTo>
                <a:lnTo>
                  <a:pt x="4956" y="194796"/>
                </a:lnTo>
                <a:lnTo>
                  <a:pt x="19171" y="149000"/>
                </a:lnTo>
                <a:lnTo>
                  <a:pt x="41663" y="107559"/>
                </a:lnTo>
                <a:lnTo>
                  <a:pt x="71453" y="71453"/>
                </a:lnTo>
                <a:lnTo>
                  <a:pt x="107559" y="41663"/>
                </a:lnTo>
                <a:lnTo>
                  <a:pt x="149000" y="19171"/>
                </a:lnTo>
                <a:lnTo>
                  <a:pt x="194796" y="4956"/>
                </a:lnTo>
                <a:lnTo>
                  <a:pt x="243966" y="0"/>
                </a:lnTo>
                <a:lnTo>
                  <a:pt x="1219962" y="0"/>
                </a:lnTo>
                <a:lnTo>
                  <a:pt x="1269132" y="4956"/>
                </a:lnTo>
                <a:lnTo>
                  <a:pt x="1314928" y="19171"/>
                </a:lnTo>
                <a:lnTo>
                  <a:pt x="1356369" y="41663"/>
                </a:lnTo>
                <a:lnTo>
                  <a:pt x="1392475" y="71453"/>
                </a:lnTo>
                <a:lnTo>
                  <a:pt x="1422265" y="107559"/>
                </a:lnTo>
                <a:lnTo>
                  <a:pt x="1444757" y="149000"/>
                </a:lnTo>
                <a:lnTo>
                  <a:pt x="1458972" y="194796"/>
                </a:lnTo>
                <a:lnTo>
                  <a:pt x="1463928" y="243966"/>
                </a:lnTo>
                <a:lnTo>
                  <a:pt x="1463928" y="2299208"/>
                </a:lnTo>
                <a:lnTo>
                  <a:pt x="1458972" y="2348378"/>
                </a:lnTo>
                <a:lnTo>
                  <a:pt x="1444757" y="2394174"/>
                </a:lnTo>
                <a:lnTo>
                  <a:pt x="1422265" y="2435615"/>
                </a:lnTo>
                <a:lnTo>
                  <a:pt x="1392475" y="2471721"/>
                </a:lnTo>
                <a:lnTo>
                  <a:pt x="1356369" y="2501511"/>
                </a:lnTo>
                <a:lnTo>
                  <a:pt x="1314928" y="2524003"/>
                </a:lnTo>
                <a:lnTo>
                  <a:pt x="1269132" y="2538218"/>
                </a:lnTo>
                <a:lnTo>
                  <a:pt x="1219962" y="2543175"/>
                </a:lnTo>
                <a:lnTo>
                  <a:pt x="243966" y="2543175"/>
                </a:lnTo>
                <a:lnTo>
                  <a:pt x="194796" y="2538218"/>
                </a:lnTo>
                <a:lnTo>
                  <a:pt x="149000" y="2524003"/>
                </a:lnTo>
                <a:lnTo>
                  <a:pt x="107559" y="2501511"/>
                </a:lnTo>
                <a:lnTo>
                  <a:pt x="71453" y="2471721"/>
                </a:lnTo>
                <a:lnTo>
                  <a:pt x="41663" y="2435615"/>
                </a:lnTo>
                <a:lnTo>
                  <a:pt x="19171" y="2394174"/>
                </a:lnTo>
                <a:lnTo>
                  <a:pt x="4956" y="2348378"/>
                </a:lnTo>
                <a:lnTo>
                  <a:pt x="0" y="2299208"/>
                </a:lnTo>
                <a:lnTo>
                  <a:pt x="0" y="243966"/>
                </a:lnTo>
                <a:close/>
              </a:path>
            </a:pathLst>
          </a:custGeom>
          <a:ln w="25400">
            <a:solidFill>
              <a:srgbClr val="A2B1C1"/>
            </a:solidFill>
          </a:ln>
        </p:spPr>
        <p:txBody>
          <a:bodyPr wrap="square" lIns="0" tIns="0" rIns="0" bIns="0" rtlCol="0"/>
          <a:lstStyle/>
          <a:p/>
        </p:txBody>
      </p:sp>
      <p:sp>
        <p:nvSpPr>
          <p:cNvPr id="14" name="object 14"/>
          <p:cNvSpPr txBox="1"/>
          <p:nvPr/>
        </p:nvSpPr>
        <p:spPr>
          <a:xfrm>
            <a:off x="4416297" y="3209035"/>
            <a:ext cx="1244600" cy="2199005"/>
          </a:xfrm>
          <a:prstGeom prst="rect">
            <a:avLst/>
          </a:prstGeom>
        </p:spPr>
        <p:txBody>
          <a:bodyPr vert="horz" wrap="square" lIns="0" tIns="17145" rIns="0" bIns="0" rtlCol="0">
            <a:spAutoFit/>
          </a:bodyPr>
          <a:lstStyle/>
          <a:p>
            <a:pPr marL="12700" marR="5080">
              <a:lnSpc>
                <a:spcPct val="99000"/>
              </a:lnSpc>
              <a:spcBef>
                <a:spcPts val="135"/>
              </a:spcBef>
            </a:pPr>
            <a:r>
              <a:rPr sz="2400" dirty="0">
                <a:solidFill>
                  <a:srgbClr val="003366"/>
                </a:solidFill>
                <a:latin typeface="宋体" panose="02010600030101010101" pitchFamily="2" charset="-122"/>
                <a:cs typeface="宋体" panose="02010600030101010101" pitchFamily="2" charset="-122"/>
              </a:rPr>
              <a:t>账户余额 与明细汇 总额一 </a:t>
            </a:r>
            <a:r>
              <a:rPr sz="2400" spc="-5" dirty="0">
                <a:solidFill>
                  <a:srgbClr val="003366"/>
                </a:solidFill>
                <a:latin typeface="宋体" panose="02010600030101010101" pitchFamily="2" charset="-122"/>
                <a:cs typeface="宋体" panose="02010600030101010101" pitchFamily="2" charset="-122"/>
              </a:rPr>
              <a:t>致，但明 </a:t>
            </a:r>
            <a:r>
              <a:rPr sz="2400" dirty="0">
                <a:solidFill>
                  <a:srgbClr val="003366"/>
                </a:solidFill>
                <a:latin typeface="宋体" panose="02010600030101010101" pitchFamily="2" charset="-122"/>
                <a:cs typeface="宋体" panose="02010600030101010101" pitchFamily="2" charset="-122"/>
              </a:rPr>
              <a:t>细项目需 要调整。</a:t>
            </a:r>
            <a:endParaRPr sz="2400">
              <a:latin typeface="宋体" panose="02010600030101010101" pitchFamily="2" charset="-122"/>
              <a:cs typeface="宋体" panose="02010600030101010101" pitchFamily="2" charset="-122"/>
            </a:endParaRPr>
          </a:p>
        </p:txBody>
      </p:sp>
      <p:sp>
        <p:nvSpPr>
          <p:cNvPr id="15" name="object 15"/>
          <p:cNvSpPr/>
          <p:nvPr/>
        </p:nvSpPr>
        <p:spPr>
          <a:xfrm>
            <a:off x="6126226" y="3048000"/>
            <a:ext cx="1464310" cy="2543175"/>
          </a:xfrm>
          <a:custGeom>
            <a:avLst/>
            <a:gdLst/>
            <a:ahLst/>
            <a:cxnLst/>
            <a:rect l="l" t="t" r="r" b="b"/>
            <a:pathLst>
              <a:path w="1464309" h="2543175">
                <a:moveTo>
                  <a:pt x="1219834" y="0"/>
                </a:moveTo>
                <a:lnTo>
                  <a:pt x="243966" y="0"/>
                </a:lnTo>
                <a:lnTo>
                  <a:pt x="194796" y="4956"/>
                </a:lnTo>
                <a:lnTo>
                  <a:pt x="149000" y="19171"/>
                </a:lnTo>
                <a:lnTo>
                  <a:pt x="107559" y="41663"/>
                </a:lnTo>
                <a:lnTo>
                  <a:pt x="71453" y="71453"/>
                </a:lnTo>
                <a:lnTo>
                  <a:pt x="41663" y="107559"/>
                </a:lnTo>
                <a:lnTo>
                  <a:pt x="19171" y="149000"/>
                </a:lnTo>
                <a:lnTo>
                  <a:pt x="4956" y="194796"/>
                </a:lnTo>
                <a:lnTo>
                  <a:pt x="0" y="243966"/>
                </a:lnTo>
                <a:lnTo>
                  <a:pt x="0" y="2299208"/>
                </a:lnTo>
                <a:lnTo>
                  <a:pt x="4956" y="2348378"/>
                </a:lnTo>
                <a:lnTo>
                  <a:pt x="19171" y="2394174"/>
                </a:lnTo>
                <a:lnTo>
                  <a:pt x="41663" y="2435615"/>
                </a:lnTo>
                <a:lnTo>
                  <a:pt x="71453" y="2471721"/>
                </a:lnTo>
                <a:lnTo>
                  <a:pt x="107559" y="2501511"/>
                </a:lnTo>
                <a:lnTo>
                  <a:pt x="149000" y="2524003"/>
                </a:lnTo>
                <a:lnTo>
                  <a:pt x="194796" y="2538218"/>
                </a:lnTo>
                <a:lnTo>
                  <a:pt x="243966" y="2543175"/>
                </a:lnTo>
                <a:lnTo>
                  <a:pt x="1219834" y="2543175"/>
                </a:lnTo>
                <a:lnTo>
                  <a:pt x="1269005" y="2538218"/>
                </a:lnTo>
                <a:lnTo>
                  <a:pt x="1314801" y="2524003"/>
                </a:lnTo>
                <a:lnTo>
                  <a:pt x="1356242" y="2501511"/>
                </a:lnTo>
                <a:lnTo>
                  <a:pt x="1392348" y="2471721"/>
                </a:lnTo>
                <a:lnTo>
                  <a:pt x="1422138" y="2435615"/>
                </a:lnTo>
                <a:lnTo>
                  <a:pt x="1444630" y="2394174"/>
                </a:lnTo>
                <a:lnTo>
                  <a:pt x="1458845" y="2348378"/>
                </a:lnTo>
                <a:lnTo>
                  <a:pt x="1463802" y="2299208"/>
                </a:lnTo>
                <a:lnTo>
                  <a:pt x="1463802" y="243966"/>
                </a:lnTo>
                <a:lnTo>
                  <a:pt x="1458845" y="194796"/>
                </a:lnTo>
                <a:lnTo>
                  <a:pt x="1444630" y="149000"/>
                </a:lnTo>
                <a:lnTo>
                  <a:pt x="1422138" y="107559"/>
                </a:lnTo>
                <a:lnTo>
                  <a:pt x="1392348" y="71453"/>
                </a:lnTo>
                <a:lnTo>
                  <a:pt x="1356242" y="41663"/>
                </a:lnTo>
                <a:lnTo>
                  <a:pt x="1314801" y="19171"/>
                </a:lnTo>
                <a:lnTo>
                  <a:pt x="1269005" y="4956"/>
                </a:lnTo>
                <a:lnTo>
                  <a:pt x="1219834" y="0"/>
                </a:lnTo>
                <a:close/>
              </a:path>
            </a:pathLst>
          </a:custGeom>
          <a:solidFill>
            <a:srgbClr val="F1F1F1"/>
          </a:solidFill>
        </p:spPr>
        <p:txBody>
          <a:bodyPr wrap="square" lIns="0" tIns="0" rIns="0" bIns="0" rtlCol="0"/>
          <a:lstStyle/>
          <a:p/>
        </p:txBody>
      </p:sp>
      <p:sp>
        <p:nvSpPr>
          <p:cNvPr id="16" name="object 16"/>
          <p:cNvSpPr/>
          <p:nvPr/>
        </p:nvSpPr>
        <p:spPr>
          <a:xfrm>
            <a:off x="6126226" y="3048000"/>
            <a:ext cx="1464310" cy="2543175"/>
          </a:xfrm>
          <a:custGeom>
            <a:avLst/>
            <a:gdLst/>
            <a:ahLst/>
            <a:cxnLst/>
            <a:rect l="l" t="t" r="r" b="b"/>
            <a:pathLst>
              <a:path w="1464309" h="2543175">
                <a:moveTo>
                  <a:pt x="0" y="243966"/>
                </a:moveTo>
                <a:lnTo>
                  <a:pt x="4956" y="194796"/>
                </a:lnTo>
                <a:lnTo>
                  <a:pt x="19171" y="149000"/>
                </a:lnTo>
                <a:lnTo>
                  <a:pt x="41663" y="107559"/>
                </a:lnTo>
                <a:lnTo>
                  <a:pt x="71453" y="71453"/>
                </a:lnTo>
                <a:lnTo>
                  <a:pt x="107559" y="41663"/>
                </a:lnTo>
                <a:lnTo>
                  <a:pt x="149000" y="19171"/>
                </a:lnTo>
                <a:lnTo>
                  <a:pt x="194796" y="4956"/>
                </a:lnTo>
                <a:lnTo>
                  <a:pt x="243966" y="0"/>
                </a:lnTo>
                <a:lnTo>
                  <a:pt x="1219834" y="0"/>
                </a:lnTo>
                <a:lnTo>
                  <a:pt x="1269005" y="4956"/>
                </a:lnTo>
                <a:lnTo>
                  <a:pt x="1314801" y="19171"/>
                </a:lnTo>
                <a:lnTo>
                  <a:pt x="1356242" y="41663"/>
                </a:lnTo>
                <a:lnTo>
                  <a:pt x="1392348" y="71453"/>
                </a:lnTo>
                <a:lnTo>
                  <a:pt x="1422138" y="107559"/>
                </a:lnTo>
                <a:lnTo>
                  <a:pt x="1444630" y="149000"/>
                </a:lnTo>
                <a:lnTo>
                  <a:pt x="1458845" y="194796"/>
                </a:lnTo>
                <a:lnTo>
                  <a:pt x="1463802" y="243966"/>
                </a:lnTo>
                <a:lnTo>
                  <a:pt x="1463802" y="2299208"/>
                </a:lnTo>
                <a:lnTo>
                  <a:pt x="1458845" y="2348378"/>
                </a:lnTo>
                <a:lnTo>
                  <a:pt x="1444630" y="2394174"/>
                </a:lnTo>
                <a:lnTo>
                  <a:pt x="1422138" y="2435615"/>
                </a:lnTo>
                <a:lnTo>
                  <a:pt x="1392348" y="2471721"/>
                </a:lnTo>
                <a:lnTo>
                  <a:pt x="1356242" y="2501511"/>
                </a:lnTo>
                <a:lnTo>
                  <a:pt x="1314801" y="2524003"/>
                </a:lnTo>
                <a:lnTo>
                  <a:pt x="1269005" y="2538218"/>
                </a:lnTo>
                <a:lnTo>
                  <a:pt x="1219834" y="2543175"/>
                </a:lnTo>
                <a:lnTo>
                  <a:pt x="243966" y="2543175"/>
                </a:lnTo>
                <a:lnTo>
                  <a:pt x="194796" y="2538218"/>
                </a:lnTo>
                <a:lnTo>
                  <a:pt x="149000" y="2524003"/>
                </a:lnTo>
                <a:lnTo>
                  <a:pt x="107559" y="2501511"/>
                </a:lnTo>
                <a:lnTo>
                  <a:pt x="71453" y="2471721"/>
                </a:lnTo>
                <a:lnTo>
                  <a:pt x="41663" y="2435615"/>
                </a:lnTo>
                <a:lnTo>
                  <a:pt x="19171" y="2394174"/>
                </a:lnTo>
                <a:lnTo>
                  <a:pt x="4956" y="2348378"/>
                </a:lnTo>
                <a:lnTo>
                  <a:pt x="0" y="2299208"/>
                </a:lnTo>
                <a:lnTo>
                  <a:pt x="0" y="243966"/>
                </a:lnTo>
                <a:close/>
              </a:path>
            </a:pathLst>
          </a:custGeom>
          <a:ln w="25400">
            <a:solidFill>
              <a:srgbClr val="4AACC5"/>
            </a:solidFill>
          </a:ln>
        </p:spPr>
        <p:txBody>
          <a:bodyPr wrap="square" lIns="0" tIns="0" rIns="0" bIns="0" rtlCol="0"/>
          <a:lstStyle/>
          <a:p/>
        </p:txBody>
      </p:sp>
      <p:sp>
        <p:nvSpPr>
          <p:cNvPr id="17" name="object 17"/>
          <p:cNvSpPr txBox="1"/>
          <p:nvPr/>
        </p:nvSpPr>
        <p:spPr>
          <a:xfrm>
            <a:off x="6206109" y="3762882"/>
            <a:ext cx="1244600" cy="1101725"/>
          </a:xfrm>
          <a:prstGeom prst="rect">
            <a:avLst/>
          </a:prstGeom>
        </p:spPr>
        <p:txBody>
          <a:bodyPr vert="horz" wrap="square" lIns="0" tIns="22860" rIns="0" bIns="0" rtlCol="0">
            <a:spAutoFit/>
          </a:bodyPr>
          <a:lstStyle/>
          <a:p>
            <a:pPr marL="12700" marR="5080" algn="just">
              <a:lnSpc>
                <a:spcPct val="97000"/>
              </a:lnSpc>
              <a:spcBef>
                <a:spcPts val="180"/>
              </a:spcBef>
            </a:pPr>
            <a:r>
              <a:rPr sz="2400" dirty="0">
                <a:solidFill>
                  <a:srgbClr val="003366"/>
                </a:solidFill>
                <a:latin typeface="宋体" panose="02010600030101010101" pitchFamily="2" charset="-122"/>
                <a:cs typeface="宋体" panose="02010600030101010101" pitchFamily="2" charset="-122"/>
              </a:rPr>
              <a:t>账户余额 大于明细 </a:t>
            </a:r>
            <a:r>
              <a:rPr sz="2400" spc="-5" dirty="0">
                <a:solidFill>
                  <a:srgbClr val="003366"/>
                </a:solidFill>
                <a:latin typeface="宋体" panose="02010600030101010101" pitchFamily="2" charset="-122"/>
                <a:cs typeface="宋体" panose="02010600030101010101" pitchFamily="2" charset="-122"/>
              </a:rPr>
              <a:t>汇总额。</a:t>
            </a:r>
            <a:endParaRPr sz="2400">
              <a:latin typeface="宋体" panose="02010600030101010101" pitchFamily="2" charset="-122"/>
              <a:cs typeface="宋体" panose="02010600030101010101" pitchFamily="2" charset="-122"/>
            </a:endParaRPr>
          </a:p>
        </p:txBody>
      </p:sp>
      <p:sp>
        <p:nvSpPr>
          <p:cNvPr id="18" name="object 18"/>
          <p:cNvSpPr/>
          <p:nvPr/>
        </p:nvSpPr>
        <p:spPr>
          <a:xfrm>
            <a:off x="7919084" y="3047364"/>
            <a:ext cx="1464310" cy="2543175"/>
          </a:xfrm>
          <a:custGeom>
            <a:avLst/>
            <a:gdLst/>
            <a:ahLst/>
            <a:cxnLst/>
            <a:rect l="l" t="t" r="r" b="b"/>
            <a:pathLst>
              <a:path w="1464309" h="2543175">
                <a:moveTo>
                  <a:pt x="1219962" y="0"/>
                </a:moveTo>
                <a:lnTo>
                  <a:pt x="243967" y="0"/>
                </a:lnTo>
                <a:lnTo>
                  <a:pt x="194796" y="4956"/>
                </a:lnTo>
                <a:lnTo>
                  <a:pt x="149000" y="19171"/>
                </a:lnTo>
                <a:lnTo>
                  <a:pt x="107559" y="41663"/>
                </a:lnTo>
                <a:lnTo>
                  <a:pt x="71453" y="71453"/>
                </a:lnTo>
                <a:lnTo>
                  <a:pt x="41663" y="107559"/>
                </a:lnTo>
                <a:lnTo>
                  <a:pt x="19171" y="149000"/>
                </a:lnTo>
                <a:lnTo>
                  <a:pt x="4956" y="194796"/>
                </a:lnTo>
                <a:lnTo>
                  <a:pt x="0" y="243967"/>
                </a:lnTo>
                <a:lnTo>
                  <a:pt x="0" y="2299208"/>
                </a:lnTo>
                <a:lnTo>
                  <a:pt x="4956" y="2348378"/>
                </a:lnTo>
                <a:lnTo>
                  <a:pt x="19171" y="2394174"/>
                </a:lnTo>
                <a:lnTo>
                  <a:pt x="41663" y="2435615"/>
                </a:lnTo>
                <a:lnTo>
                  <a:pt x="71453" y="2471721"/>
                </a:lnTo>
                <a:lnTo>
                  <a:pt x="107559" y="2501511"/>
                </a:lnTo>
                <a:lnTo>
                  <a:pt x="149000" y="2524003"/>
                </a:lnTo>
                <a:lnTo>
                  <a:pt x="194796" y="2538218"/>
                </a:lnTo>
                <a:lnTo>
                  <a:pt x="243967" y="2543175"/>
                </a:lnTo>
                <a:lnTo>
                  <a:pt x="1219962" y="2543175"/>
                </a:lnTo>
                <a:lnTo>
                  <a:pt x="1269132" y="2538218"/>
                </a:lnTo>
                <a:lnTo>
                  <a:pt x="1314928" y="2524003"/>
                </a:lnTo>
                <a:lnTo>
                  <a:pt x="1356369" y="2501511"/>
                </a:lnTo>
                <a:lnTo>
                  <a:pt x="1392475" y="2471721"/>
                </a:lnTo>
                <a:lnTo>
                  <a:pt x="1422265" y="2435615"/>
                </a:lnTo>
                <a:lnTo>
                  <a:pt x="1444757" y="2394174"/>
                </a:lnTo>
                <a:lnTo>
                  <a:pt x="1458972" y="2348378"/>
                </a:lnTo>
                <a:lnTo>
                  <a:pt x="1463929" y="2299208"/>
                </a:lnTo>
                <a:lnTo>
                  <a:pt x="1463929" y="243967"/>
                </a:lnTo>
                <a:lnTo>
                  <a:pt x="1458972" y="194796"/>
                </a:lnTo>
                <a:lnTo>
                  <a:pt x="1444757" y="149000"/>
                </a:lnTo>
                <a:lnTo>
                  <a:pt x="1422265" y="107559"/>
                </a:lnTo>
                <a:lnTo>
                  <a:pt x="1392475" y="71453"/>
                </a:lnTo>
                <a:lnTo>
                  <a:pt x="1356369" y="41663"/>
                </a:lnTo>
                <a:lnTo>
                  <a:pt x="1314928" y="19171"/>
                </a:lnTo>
                <a:lnTo>
                  <a:pt x="1269132" y="4956"/>
                </a:lnTo>
                <a:lnTo>
                  <a:pt x="1219962" y="0"/>
                </a:lnTo>
                <a:close/>
              </a:path>
            </a:pathLst>
          </a:custGeom>
          <a:solidFill>
            <a:srgbClr val="D1DFEF"/>
          </a:solidFill>
        </p:spPr>
        <p:txBody>
          <a:bodyPr wrap="square" lIns="0" tIns="0" rIns="0" bIns="0" rtlCol="0"/>
          <a:lstStyle/>
          <a:p/>
        </p:txBody>
      </p:sp>
      <p:sp>
        <p:nvSpPr>
          <p:cNvPr id="19" name="object 19"/>
          <p:cNvSpPr/>
          <p:nvPr/>
        </p:nvSpPr>
        <p:spPr>
          <a:xfrm>
            <a:off x="7919084" y="3047364"/>
            <a:ext cx="1464310" cy="2543175"/>
          </a:xfrm>
          <a:custGeom>
            <a:avLst/>
            <a:gdLst/>
            <a:ahLst/>
            <a:cxnLst/>
            <a:rect l="l" t="t" r="r" b="b"/>
            <a:pathLst>
              <a:path w="1464309" h="2543175">
                <a:moveTo>
                  <a:pt x="0" y="243967"/>
                </a:moveTo>
                <a:lnTo>
                  <a:pt x="4956" y="194796"/>
                </a:lnTo>
                <a:lnTo>
                  <a:pt x="19171" y="149000"/>
                </a:lnTo>
                <a:lnTo>
                  <a:pt x="41663" y="107559"/>
                </a:lnTo>
                <a:lnTo>
                  <a:pt x="71453" y="71453"/>
                </a:lnTo>
                <a:lnTo>
                  <a:pt x="107559" y="41663"/>
                </a:lnTo>
                <a:lnTo>
                  <a:pt x="149000" y="19171"/>
                </a:lnTo>
                <a:lnTo>
                  <a:pt x="194796" y="4956"/>
                </a:lnTo>
                <a:lnTo>
                  <a:pt x="243967" y="0"/>
                </a:lnTo>
                <a:lnTo>
                  <a:pt x="1219962" y="0"/>
                </a:lnTo>
                <a:lnTo>
                  <a:pt x="1269132" y="4956"/>
                </a:lnTo>
                <a:lnTo>
                  <a:pt x="1314928" y="19171"/>
                </a:lnTo>
                <a:lnTo>
                  <a:pt x="1356369" y="41663"/>
                </a:lnTo>
                <a:lnTo>
                  <a:pt x="1392475" y="71453"/>
                </a:lnTo>
                <a:lnTo>
                  <a:pt x="1422265" y="107559"/>
                </a:lnTo>
                <a:lnTo>
                  <a:pt x="1444757" y="149000"/>
                </a:lnTo>
                <a:lnTo>
                  <a:pt x="1458972" y="194796"/>
                </a:lnTo>
                <a:lnTo>
                  <a:pt x="1463929" y="243967"/>
                </a:lnTo>
                <a:lnTo>
                  <a:pt x="1463929" y="2299208"/>
                </a:lnTo>
                <a:lnTo>
                  <a:pt x="1458972" y="2348378"/>
                </a:lnTo>
                <a:lnTo>
                  <a:pt x="1444757" y="2394174"/>
                </a:lnTo>
                <a:lnTo>
                  <a:pt x="1422265" y="2435615"/>
                </a:lnTo>
                <a:lnTo>
                  <a:pt x="1392475" y="2471721"/>
                </a:lnTo>
                <a:lnTo>
                  <a:pt x="1356369" y="2501511"/>
                </a:lnTo>
                <a:lnTo>
                  <a:pt x="1314928" y="2524003"/>
                </a:lnTo>
                <a:lnTo>
                  <a:pt x="1269132" y="2538218"/>
                </a:lnTo>
                <a:lnTo>
                  <a:pt x="1219962" y="2543175"/>
                </a:lnTo>
                <a:lnTo>
                  <a:pt x="243967" y="2543175"/>
                </a:lnTo>
                <a:lnTo>
                  <a:pt x="194796" y="2538218"/>
                </a:lnTo>
                <a:lnTo>
                  <a:pt x="149000" y="2524003"/>
                </a:lnTo>
                <a:lnTo>
                  <a:pt x="107559" y="2501511"/>
                </a:lnTo>
                <a:lnTo>
                  <a:pt x="71453" y="2471721"/>
                </a:lnTo>
                <a:lnTo>
                  <a:pt x="41663" y="2435615"/>
                </a:lnTo>
                <a:lnTo>
                  <a:pt x="19171" y="2394174"/>
                </a:lnTo>
                <a:lnTo>
                  <a:pt x="4956" y="2348378"/>
                </a:lnTo>
                <a:lnTo>
                  <a:pt x="0" y="2299208"/>
                </a:lnTo>
                <a:lnTo>
                  <a:pt x="0" y="243967"/>
                </a:lnTo>
                <a:close/>
              </a:path>
            </a:pathLst>
          </a:custGeom>
          <a:ln w="25400">
            <a:solidFill>
              <a:srgbClr val="A2B1C1"/>
            </a:solidFill>
          </a:ln>
        </p:spPr>
        <p:txBody>
          <a:bodyPr wrap="square" lIns="0" tIns="0" rIns="0" bIns="0" rtlCol="0"/>
          <a:lstStyle/>
          <a:p/>
        </p:txBody>
      </p:sp>
      <p:sp>
        <p:nvSpPr>
          <p:cNvPr id="20" name="object 20"/>
          <p:cNvSpPr txBox="1"/>
          <p:nvPr/>
        </p:nvSpPr>
        <p:spPr>
          <a:xfrm>
            <a:off x="8058150" y="3763517"/>
            <a:ext cx="1244600" cy="1101725"/>
          </a:xfrm>
          <a:prstGeom prst="rect">
            <a:avLst/>
          </a:prstGeom>
        </p:spPr>
        <p:txBody>
          <a:bodyPr vert="horz" wrap="square" lIns="0" tIns="22860" rIns="0" bIns="0" rtlCol="0">
            <a:spAutoFit/>
          </a:bodyPr>
          <a:lstStyle/>
          <a:p>
            <a:pPr marL="12700" marR="5080" algn="just">
              <a:lnSpc>
                <a:spcPct val="97000"/>
              </a:lnSpc>
              <a:spcBef>
                <a:spcPts val="180"/>
              </a:spcBef>
            </a:pPr>
            <a:r>
              <a:rPr sz="2400" dirty="0">
                <a:solidFill>
                  <a:srgbClr val="003366"/>
                </a:solidFill>
                <a:latin typeface="宋体" panose="02010600030101010101" pitchFamily="2" charset="-122"/>
                <a:cs typeface="宋体" panose="02010600030101010101" pitchFamily="2" charset="-122"/>
              </a:rPr>
              <a:t>账户余额 小于明细 </a:t>
            </a:r>
            <a:r>
              <a:rPr sz="2400" spc="-5" dirty="0">
                <a:solidFill>
                  <a:srgbClr val="003366"/>
                </a:solidFill>
                <a:latin typeface="宋体" panose="02010600030101010101" pitchFamily="2" charset="-122"/>
                <a:cs typeface="宋体" panose="02010600030101010101" pitchFamily="2" charset="-122"/>
              </a:rPr>
              <a:t>汇总额。</a:t>
            </a:r>
            <a:endParaRPr sz="2400">
              <a:latin typeface="宋体" panose="02010600030101010101" pitchFamily="2" charset="-122"/>
              <a:cs typeface="宋体" panose="02010600030101010101" pitchFamily="2" charset="-122"/>
            </a:endParaRPr>
          </a:p>
        </p:txBody>
      </p:sp>
      <p:sp>
        <p:nvSpPr>
          <p:cNvPr id="21" name="object 21"/>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22" name="文本框 21"/>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2820416" y="2324811"/>
            <a:ext cx="6450965" cy="3075940"/>
          </a:xfrm>
          <a:prstGeom prst="rect">
            <a:avLst/>
          </a:prstGeom>
        </p:spPr>
        <p:txBody>
          <a:bodyPr vert="horz" wrap="square" lIns="0" tIns="12065" rIns="0" bIns="0" rtlCol="0">
            <a:spAutoFit/>
          </a:bodyPr>
          <a:lstStyle/>
          <a:p>
            <a:pPr marL="262255" algn="ctr">
              <a:lnSpc>
                <a:spcPct val="100000"/>
              </a:lnSpc>
              <a:spcBef>
                <a:spcPts val="95"/>
              </a:spcBef>
            </a:pPr>
            <a:r>
              <a:rPr sz="2800" b="1" spc="-10" dirty="0">
                <a:solidFill>
                  <a:srgbClr val="2C5681"/>
                </a:solidFill>
                <a:latin typeface="微软雅黑" panose="020B0503020204020204" charset="-122"/>
                <a:cs typeface="微软雅黑" panose="020B0503020204020204" charset="-122"/>
              </a:rPr>
              <a:t>专项转移支付结转结余</a:t>
            </a:r>
            <a:endParaRPr sz="2800">
              <a:latin typeface="微软雅黑" panose="020B0503020204020204" charset="-122"/>
              <a:cs typeface="微软雅黑" panose="020B0503020204020204" charset="-122"/>
            </a:endParaRPr>
          </a:p>
          <a:p>
            <a:pPr>
              <a:lnSpc>
                <a:spcPct val="100000"/>
              </a:lnSpc>
              <a:spcBef>
                <a:spcPts val="40"/>
              </a:spcBef>
            </a:pPr>
            <a:endParaRPr sz="2900">
              <a:latin typeface="Times New Roman" panose="02020603050405020304"/>
              <a:cs typeface="Times New Roman" panose="02020603050405020304"/>
            </a:endParaRPr>
          </a:p>
          <a:p>
            <a:pPr marL="12700" marR="5080" indent="633730">
              <a:lnSpc>
                <a:spcPct val="100000"/>
              </a:lnSpc>
              <a:spcBef>
                <a:spcPts val="5"/>
              </a:spcBef>
            </a:pPr>
            <a:r>
              <a:rPr sz="2400" dirty="0">
                <a:solidFill>
                  <a:srgbClr val="2C5681"/>
                </a:solidFill>
                <a:latin typeface="微软雅黑" panose="020B0503020204020204" charset="-122"/>
                <a:cs typeface="微软雅黑" panose="020B0503020204020204" charset="-122"/>
              </a:rPr>
              <a:t>在预算年度结束后，下级财政应对专项转移 </a:t>
            </a:r>
            <a:r>
              <a:rPr sz="2400" spc="-5" dirty="0">
                <a:solidFill>
                  <a:srgbClr val="2C5681"/>
                </a:solidFill>
                <a:latin typeface="微软雅黑" panose="020B0503020204020204" charset="-122"/>
                <a:cs typeface="微软雅黑" panose="020B0503020204020204" charset="-122"/>
              </a:rPr>
              <a:t>支付结转结余资金情况进行清理并报上级财政。</a:t>
            </a:r>
            <a:endParaRPr sz="2400">
              <a:latin typeface="微软雅黑" panose="020B0503020204020204" charset="-122"/>
              <a:cs typeface="微软雅黑" panose="020B0503020204020204" charset="-122"/>
            </a:endParaRPr>
          </a:p>
          <a:p>
            <a:pPr>
              <a:lnSpc>
                <a:spcPct val="100000"/>
              </a:lnSpc>
              <a:spcBef>
                <a:spcPts val="5"/>
              </a:spcBef>
            </a:pPr>
            <a:endParaRPr sz="2500">
              <a:latin typeface="Times New Roman" panose="02020603050405020304"/>
              <a:cs typeface="Times New Roman" panose="02020603050405020304"/>
            </a:endParaRPr>
          </a:p>
          <a:p>
            <a:pPr marL="12700" marR="5080" indent="633730" algn="just">
              <a:lnSpc>
                <a:spcPct val="100000"/>
              </a:lnSpc>
            </a:pPr>
            <a:r>
              <a:rPr sz="2400" dirty="0">
                <a:solidFill>
                  <a:srgbClr val="2C5681"/>
                </a:solidFill>
                <a:latin typeface="微软雅黑" panose="020B0503020204020204" charset="-122"/>
                <a:cs typeface="微软雅黑" panose="020B0503020204020204" charset="-122"/>
              </a:rPr>
              <a:t>专项转移支付结转结余资金，包括一般公共 </a:t>
            </a:r>
            <a:r>
              <a:rPr sz="2400" spc="-5" dirty="0">
                <a:solidFill>
                  <a:srgbClr val="2C5681"/>
                </a:solidFill>
                <a:latin typeface="微软雅黑" panose="020B0503020204020204" charset="-122"/>
                <a:cs typeface="微软雅黑" panose="020B0503020204020204" charset="-122"/>
              </a:rPr>
              <a:t>预算安排的转移支付和政府性基金预算安排的转 </a:t>
            </a:r>
            <a:r>
              <a:rPr sz="2400" dirty="0">
                <a:solidFill>
                  <a:srgbClr val="2C5681"/>
                </a:solidFill>
                <a:latin typeface="微软雅黑" panose="020B0503020204020204" charset="-122"/>
                <a:cs typeface="微软雅黑" panose="020B0503020204020204" charset="-122"/>
              </a:rPr>
              <a:t>移支付。</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2967227"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4730496"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287147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四</a:t>
            </a:r>
            <a:r>
              <a:rPr sz="2800" b="0" dirty="0">
                <a:solidFill>
                  <a:srgbClr val="003366"/>
                </a:solidFill>
                <a:latin typeface="黑体" panose="02010609060101010101" charset="-122"/>
                <a:cs typeface="黑体" panose="02010609060101010101" charset="-122"/>
              </a:rPr>
              <a:t>、结转结余</a:t>
            </a:r>
            <a:r>
              <a:rPr sz="2800" b="0" spc="-5" dirty="0">
                <a:solidFill>
                  <a:srgbClr val="003366"/>
                </a:solidFill>
                <a:latin typeface="黑体" panose="02010609060101010101" charset="-122"/>
                <a:cs typeface="黑体" panose="02010609060101010101" charset="-122"/>
              </a:rPr>
              <a:t>管理</a:t>
            </a:r>
            <a:endParaRPr sz="2800">
              <a:latin typeface="黑体" panose="02010609060101010101" charset="-122"/>
              <a:cs typeface="黑体" panose="02010609060101010101" charset="-122"/>
            </a:endParaRPr>
          </a:p>
        </p:txBody>
      </p:sp>
      <p:sp>
        <p:nvSpPr>
          <p:cNvPr id="9" name="object 9"/>
          <p:cNvSpPr txBox="1">
            <a:spLocks noGrp="1"/>
          </p:cNvSpPr>
          <p:nvPr>
            <p:ph type="sldNum" sz="quarter" idx="7"/>
          </p:nvPr>
        </p:nvSpPr>
        <p:spPr>
          <a:prstGeom prst="rect">
            <a:avLst/>
          </a:prstGeom>
        </p:spPr>
        <p:txBody>
          <a:bodyPr vert="horz" wrap="square" lIns="0" tIns="86486" rIns="0" bIns="0" rtlCol="0">
            <a:spAutoFit/>
          </a:bodyPr>
          <a:lstStyle/>
          <a:p>
            <a:pPr marL="184785">
              <a:lnSpc>
                <a:spcPct val="100000"/>
              </a:lnSpc>
              <a:spcBef>
                <a:spcPts val="105"/>
              </a:spcBef>
            </a:pPr>
            <a:fld id="{81D60167-4931-47E6-BA6A-407CBD079E47}" type="slidenum">
              <a:rPr dirty="0"/>
            </a:fld>
            <a:endParaRPr dirty="0"/>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4267" y="2941396"/>
            <a:ext cx="6901815" cy="940435"/>
          </a:xfrm>
          <a:prstGeom prst="rect">
            <a:avLst/>
          </a:prstGeom>
        </p:spPr>
        <p:txBody>
          <a:bodyPr vert="horz" wrap="square" lIns="0" tIns="12700" rIns="0" bIns="0" rtlCol="0">
            <a:spAutoFit/>
          </a:bodyPr>
          <a:lstStyle/>
          <a:p>
            <a:pPr marL="12700">
              <a:lnSpc>
                <a:spcPct val="100000"/>
              </a:lnSpc>
              <a:spcBef>
                <a:spcPts val="100"/>
              </a:spcBef>
            </a:pPr>
            <a:r>
              <a:rPr sz="6000" b="1" spc="-25" dirty="0">
                <a:solidFill>
                  <a:srgbClr val="2C5681"/>
                </a:solidFill>
                <a:latin typeface="宋体" panose="02010600030101010101" pitchFamily="2" charset="-122"/>
                <a:cs typeface="宋体" panose="02010600030101010101" pitchFamily="2" charset="-122"/>
              </a:rPr>
              <a:t>汇</a:t>
            </a:r>
            <a:r>
              <a:rPr sz="6000" b="1" spc="-10" dirty="0">
                <a:solidFill>
                  <a:srgbClr val="2C5681"/>
                </a:solidFill>
                <a:latin typeface="宋体" panose="02010600030101010101" pitchFamily="2" charset="-122"/>
                <a:cs typeface="宋体" panose="02010600030101010101" pitchFamily="2" charset="-122"/>
              </a:rPr>
              <a:t>报</a:t>
            </a:r>
            <a:r>
              <a:rPr sz="6000" b="1" spc="-25" dirty="0">
                <a:solidFill>
                  <a:srgbClr val="2C5681"/>
                </a:solidFill>
                <a:latin typeface="宋体" panose="02010600030101010101" pitchFamily="2" charset="-122"/>
                <a:cs typeface="宋体" panose="02010600030101010101" pitchFamily="2" charset="-122"/>
              </a:rPr>
              <a:t>完</a:t>
            </a:r>
            <a:r>
              <a:rPr sz="6000" b="1" spc="-10" dirty="0">
                <a:solidFill>
                  <a:srgbClr val="2C5681"/>
                </a:solidFill>
                <a:latin typeface="宋体" panose="02010600030101010101" pitchFamily="2" charset="-122"/>
                <a:cs typeface="宋体" panose="02010600030101010101" pitchFamily="2" charset="-122"/>
              </a:rPr>
              <a:t>毕，</a:t>
            </a:r>
            <a:r>
              <a:rPr sz="6000" b="1" spc="5" dirty="0">
                <a:solidFill>
                  <a:srgbClr val="2C5681"/>
                </a:solidFill>
                <a:latin typeface="宋体" panose="02010600030101010101" pitchFamily="2" charset="-122"/>
                <a:cs typeface="宋体" panose="02010600030101010101" pitchFamily="2" charset="-122"/>
              </a:rPr>
              <a:t>感</a:t>
            </a:r>
            <a:r>
              <a:rPr sz="6000" b="1" spc="-10" dirty="0">
                <a:solidFill>
                  <a:srgbClr val="2C5681"/>
                </a:solidFill>
                <a:latin typeface="宋体" panose="02010600030101010101" pitchFamily="2" charset="-122"/>
                <a:cs typeface="宋体" panose="02010600030101010101" pitchFamily="2" charset="-122"/>
              </a:rPr>
              <a:t>谢聆</a:t>
            </a:r>
            <a:r>
              <a:rPr sz="6000" b="1" spc="-25" dirty="0">
                <a:solidFill>
                  <a:srgbClr val="2C5681"/>
                </a:solidFill>
                <a:latin typeface="宋体" panose="02010600030101010101" pitchFamily="2" charset="-122"/>
                <a:cs typeface="宋体" panose="02010600030101010101" pitchFamily="2" charset="-122"/>
              </a:rPr>
              <a:t>听</a:t>
            </a:r>
            <a:endParaRPr sz="6000">
              <a:latin typeface="宋体" panose="02010600030101010101" pitchFamily="2" charset="-122"/>
              <a:cs typeface="宋体" panose="02010600030101010101" pitchFamily="2" charset="-122"/>
            </a:endParaRPr>
          </a:p>
        </p:txBody>
      </p:sp>
      <p:sp>
        <p:nvSpPr>
          <p:cNvPr id="4" name="object 4"/>
          <p:cNvSpPr txBox="1"/>
          <p:nvPr/>
        </p:nvSpPr>
        <p:spPr>
          <a:xfrm>
            <a:off x="8280907" y="6235491"/>
            <a:ext cx="220979" cy="210820"/>
          </a:xfrm>
          <a:prstGeom prst="rect">
            <a:avLst/>
          </a:prstGeom>
        </p:spPr>
        <p:txBody>
          <a:bodyPr vert="horz" wrap="square" lIns="0" tIns="13335" rIns="0" bIns="0" rtlCol="0">
            <a:spAutoFit/>
          </a:bodyPr>
          <a:lstStyle/>
          <a:p>
            <a:pPr marL="12700">
              <a:lnSpc>
                <a:spcPct val="100000"/>
              </a:lnSpc>
              <a:spcBef>
                <a:spcPts val="105"/>
              </a:spcBef>
            </a:pPr>
            <a:r>
              <a:rPr sz="1200" spc="5" dirty="0">
                <a:solidFill>
                  <a:srgbClr val="003366"/>
                </a:solidFill>
                <a:latin typeface="Verdana" panose="020B0604030504040204"/>
                <a:cs typeface="Verdana" panose="020B0604030504040204"/>
              </a:rPr>
              <a:t>59</a:t>
            </a:r>
            <a:endParaRPr sz="1200">
              <a:latin typeface="Verdana" panose="020B0604030504040204"/>
              <a:cs typeface="Verdana" panose="020B0604030504040204"/>
            </a:endParaRPr>
          </a:p>
        </p:txBody>
      </p:sp>
      <p:sp>
        <p:nvSpPr>
          <p:cNvPr id="3" name="object 3"/>
          <p:cNvSpPr txBox="1"/>
          <p:nvPr/>
        </p:nvSpPr>
        <p:spPr>
          <a:xfrm>
            <a:off x="5832475" y="4838445"/>
            <a:ext cx="2010410" cy="381635"/>
          </a:xfrm>
          <a:prstGeom prst="rect">
            <a:avLst/>
          </a:prstGeom>
        </p:spPr>
        <p:txBody>
          <a:bodyPr vert="horz" wrap="square" lIns="0" tIns="12700" rIns="0" bIns="0" rtlCol="0">
            <a:spAutoFit/>
          </a:bodyPr>
          <a:lstStyle/>
          <a:p>
            <a:pPr marL="12700" marR="5080" indent="533400">
              <a:lnSpc>
                <a:spcPct val="100000"/>
              </a:lnSpc>
              <a:spcBef>
                <a:spcPts val="100"/>
              </a:spcBef>
            </a:pPr>
            <a:r>
              <a:rPr sz="2400" dirty="0">
                <a:solidFill>
                  <a:srgbClr val="003366"/>
                </a:solidFill>
                <a:latin typeface="微软雅黑" panose="020B0503020204020204" charset="-122"/>
                <a:cs typeface="微软雅黑" panose="020B0503020204020204" charset="-122"/>
              </a:rPr>
              <a:t> </a:t>
            </a:r>
            <a:endParaRPr sz="2400">
              <a:latin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5188" y="2429510"/>
            <a:ext cx="1921890" cy="3431311"/>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885188" y="2429510"/>
            <a:ext cx="1922145" cy="3431540"/>
          </a:xfrm>
          <a:custGeom>
            <a:avLst/>
            <a:gdLst/>
            <a:ahLst/>
            <a:cxnLst/>
            <a:rect l="l" t="t" r="r" b="b"/>
            <a:pathLst>
              <a:path w="1922145" h="3431540">
                <a:moveTo>
                  <a:pt x="312293" y="3198469"/>
                </a:moveTo>
                <a:lnTo>
                  <a:pt x="0" y="294131"/>
                </a:lnTo>
                <a:lnTo>
                  <a:pt x="4022" y="250215"/>
                </a:lnTo>
                <a:lnTo>
                  <a:pt x="23891" y="212550"/>
                </a:lnTo>
                <a:lnTo>
                  <a:pt x="56453" y="185100"/>
                </a:lnTo>
                <a:lnTo>
                  <a:pt x="98551" y="171830"/>
                </a:lnTo>
                <a:lnTo>
                  <a:pt x="1696339" y="0"/>
                </a:lnTo>
                <a:lnTo>
                  <a:pt x="1740255" y="4040"/>
                </a:lnTo>
                <a:lnTo>
                  <a:pt x="1777920" y="23939"/>
                </a:lnTo>
                <a:lnTo>
                  <a:pt x="1805370" y="56507"/>
                </a:lnTo>
                <a:lnTo>
                  <a:pt x="1818639" y="98551"/>
                </a:lnTo>
                <a:lnTo>
                  <a:pt x="1814599" y="142523"/>
                </a:lnTo>
                <a:lnTo>
                  <a:pt x="1794700" y="180197"/>
                </a:lnTo>
                <a:lnTo>
                  <a:pt x="1762132" y="207654"/>
                </a:lnTo>
                <a:lnTo>
                  <a:pt x="1720088" y="220979"/>
                </a:lnTo>
                <a:lnTo>
                  <a:pt x="1609598" y="232790"/>
                </a:lnTo>
                <a:lnTo>
                  <a:pt x="1921890" y="3137154"/>
                </a:lnTo>
                <a:lnTo>
                  <a:pt x="1917850" y="3181074"/>
                </a:lnTo>
                <a:lnTo>
                  <a:pt x="1897951" y="3218729"/>
                </a:lnTo>
                <a:lnTo>
                  <a:pt x="1865383" y="3246178"/>
                </a:lnTo>
                <a:lnTo>
                  <a:pt x="1823339" y="3259480"/>
                </a:lnTo>
                <a:lnTo>
                  <a:pt x="225551" y="3431311"/>
                </a:lnTo>
                <a:lnTo>
                  <a:pt x="181633" y="3427248"/>
                </a:lnTo>
                <a:lnTo>
                  <a:pt x="143954" y="3407346"/>
                </a:lnTo>
                <a:lnTo>
                  <a:pt x="116466" y="3374775"/>
                </a:lnTo>
                <a:lnTo>
                  <a:pt x="103124" y="3332708"/>
                </a:lnTo>
                <a:lnTo>
                  <a:pt x="107219" y="3288773"/>
                </a:lnTo>
                <a:lnTo>
                  <a:pt x="127126" y="3251109"/>
                </a:lnTo>
                <a:lnTo>
                  <a:pt x="159702" y="3223653"/>
                </a:lnTo>
                <a:lnTo>
                  <a:pt x="201803" y="3210344"/>
                </a:lnTo>
                <a:lnTo>
                  <a:pt x="312293" y="3198469"/>
                </a:lnTo>
                <a:close/>
              </a:path>
            </a:pathLst>
          </a:custGeom>
          <a:ln w="9525">
            <a:solidFill>
              <a:srgbClr val="9FADBC"/>
            </a:solidFill>
          </a:ln>
        </p:spPr>
        <p:txBody>
          <a:bodyPr wrap="square" lIns="0" tIns="0" rIns="0" bIns="0" rtlCol="0"/>
          <a:lstStyle/>
          <a:p/>
        </p:txBody>
      </p:sp>
      <p:sp>
        <p:nvSpPr>
          <p:cNvPr id="5" name="object 5"/>
          <p:cNvSpPr/>
          <p:nvPr/>
        </p:nvSpPr>
        <p:spPr>
          <a:xfrm>
            <a:off x="1941512" y="2596578"/>
            <a:ext cx="169291" cy="230505"/>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007489" y="2662301"/>
            <a:ext cx="1487805" cy="160020"/>
          </a:xfrm>
          <a:custGeom>
            <a:avLst/>
            <a:gdLst/>
            <a:ahLst/>
            <a:cxnLst/>
            <a:rect l="l" t="t" r="r" b="b"/>
            <a:pathLst>
              <a:path w="1487804" h="160019">
                <a:moveTo>
                  <a:pt x="1487297" y="0"/>
                </a:moveTo>
                <a:lnTo>
                  <a:pt x="0" y="160020"/>
                </a:lnTo>
              </a:path>
            </a:pathLst>
          </a:custGeom>
          <a:ln w="9525">
            <a:solidFill>
              <a:srgbClr val="9FADBC"/>
            </a:solidFill>
          </a:ln>
        </p:spPr>
        <p:txBody>
          <a:bodyPr wrap="square" lIns="0" tIns="0" rIns="0" bIns="0" rtlCol="0"/>
          <a:lstStyle/>
          <a:p/>
        </p:txBody>
      </p:sp>
      <p:sp>
        <p:nvSpPr>
          <p:cNvPr id="7" name="object 7"/>
          <p:cNvSpPr/>
          <p:nvPr/>
        </p:nvSpPr>
        <p:spPr>
          <a:xfrm>
            <a:off x="2082228" y="5623217"/>
            <a:ext cx="131825" cy="24236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973579" y="1252727"/>
            <a:ext cx="1900427" cy="792479"/>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3401567" y="1252727"/>
            <a:ext cx="650748" cy="792479"/>
          </a:xfrm>
          <a:prstGeom prst="rect">
            <a:avLst/>
          </a:prstGeom>
          <a:blipFill>
            <a:blip r:embed="rId5" cstate="print"/>
            <a:stretch>
              <a:fillRect/>
            </a:stretch>
          </a:blipFill>
        </p:spPr>
        <p:txBody>
          <a:bodyPr wrap="square" lIns="0" tIns="0" rIns="0" bIns="0" rtlCol="0"/>
          <a:lstStyle/>
          <a:p/>
        </p:txBody>
      </p:sp>
      <p:sp>
        <p:nvSpPr>
          <p:cNvPr id="10" name="object 10"/>
          <p:cNvSpPr txBox="1">
            <a:spLocks noGrp="1"/>
          </p:cNvSpPr>
          <p:nvPr>
            <p:ph type="title"/>
          </p:nvPr>
        </p:nvSpPr>
        <p:spPr>
          <a:xfrm>
            <a:off x="2182495" y="1366773"/>
            <a:ext cx="145097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3366"/>
                </a:solidFill>
                <a:latin typeface="黑体" panose="02010609060101010101" charset="-122"/>
                <a:cs typeface="黑体" panose="02010609060101010101" charset="-122"/>
              </a:rPr>
              <a:t>内</a:t>
            </a:r>
            <a:r>
              <a:rPr sz="2800" spc="-10" dirty="0">
                <a:solidFill>
                  <a:srgbClr val="003366"/>
                </a:solidFill>
                <a:latin typeface="黑体" panose="02010609060101010101" charset="-122"/>
                <a:cs typeface="黑体" panose="02010609060101010101" charset="-122"/>
              </a:rPr>
              <a:t>容概</a:t>
            </a:r>
            <a:r>
              <a:rPr sz="2800" spc="-15" dirty="0">
                <a:solidFill>
                  <a:srgbClr val="003366"/>
                </a:solidFill>
                <a:latin typeface="黑体" panose="02010609060101010101" charset="-122"/>
                <a:cs typeface="黑体" panose="02010609060101010101" charset="-122"/>
              </a:rPr>
              <a:t>要</a:t>
            </a:r>
            <a:endParaRPr sz="2800">
              <a:latin typeface="黑体" panose="02010609060101010101" charset="-122"/>
              <a:cs typeface="黑体" panose="02010609060101010101" charset="-122"/>
            </a:endParaRPr>
          </a:p>
        </p:txBody>
      </p:sp>
      <p:sp>
        <p:nvSpPr>
          <p:cNvPr id="11" name="object 11"/>
          <p:cNvSpPr/>
          <p:nvPr/>
        </p:nvSpPr>
        <p:spPr>
          <a:xfrm>
            <a:off x="4485132" y="3582034"/>
            <a:ext cx="4799584" cy="430529"/>
          </a:xfrm>
          <a:prstGeom prst="rect">
            <a:avLst/>
          </a:prstGeom>
          <a:blipFill>
            <a:blip r:embed="rId6" cstate="print"/>
            <a:stretch>
              <a:fillRect/>
            </a:stretch>
          </a:blipFill>
        </p:spPr>
        <p:txBody>
          <a:bodyPr wrap="square" lIns="0" tIns="0" rIns="0" bIns="0" rtlCol="0"/>
          <a:lstStyle/>
          <a:p/>
        </p:txBody>
      </p:sp>
      <p:sp>
        <p:nvSpPr>
          <p:cNvPr id="12" name="object 12"/>
          <p:cNvSpPr txBox="1"/>
          <p:nvPr/>
        </p:nvSpPr>
        <p:spPr>
          <a:xfrm>
            <a:off x="4485132" y="3582034"/>
            <a:ext cx="4799965" cy="430530"/>
          </a:xfrm>
          <a:prstGeom prst="rect">
            <a:avLst/>
          </a:prstGeom>
          <a:ln w="9525">
            <a:solidFill>
              <a:srgbClr val="9FADBC"/>
            </a:solidFill>
          </a:ln>
        </p:spPr>
        <p:txBody>
          <a:bodyPr vert="horz" wrap="square" lIns="0" tIns="1905" rIns="0" bIns="0" rtlCol="0">
            <a:spAutoFit/>
          </a:bodyPr>
          <a:lstStyle/>
          <a:p>
            <a:pPr>
              <a:lnSpc>
                <a:spcPct val="100000"/>
              </a:lnSpc>
              <a:spcBef>
                <a:spcPts val="15"/>
              </a:spcBef>
            </a:pPr>
            <a:r>
              <a:rPr sz="2800" spc="-5" dirty="0">
                <a:solidFill>
                  <a:srgbClr val="003366"/>
                </a:solidFill>
                <a:latin typeface="Verdana" panose="020B0604030504040204"/>
                <a:cs typeface="Verdana" panose="020B0604030504040204"/>
              </a:rPr>
              <a:t>2.</a:t>
            </a:r>
            <a:r>
              <a:rPr sz="2800" spc="-5" dirty="0">
                <a:solidFill>
                  <a:srgbClr val="003366"/>
                </a:solidFill>
                <a:latin typeface="宋体" panose="02010600030101010101" pitchFamily="2" charset="-122"/>
                <a:cs typeface="宋体" panose="02010600030101010101" pitchFamily="2" charset="-122"/>
              </a:rPr>
              <a:t>转移支付预算执行</a:t>
            </a:r>
            <a:endParaRPr sz="2800">
              <a:latin typeface="宋体" panose="02010600030101010101" pitchFamily="2" charset="-122"/>
              <a:cs typeface="宋体" panose="02010600030101010101" pitchFamily="2" charset="-122"/>
            </a:endParaRPr>
          </a:p>
        </p:txBody>
      </p:sp>
      <p:sp>
        <p:nvSpPr>
          <p:cNvPr id="13" name="object 13"/>
          <p:cNvSpPr/>
          <p:nvPr/>
        </p:nvSpPr>
        <p:spPr>
          <a:xfrm>
            <a:off x="4485132" y="4323334"/>
            <a:ext cx="4799584" cy="430530"/>
          </a:xfrm>
          <a:prstGeom prst="rect">
            <a:avLst/>
          </a:prstGeom>
          <a:blipFill>
            <a:blip r:embed="rId7" cstate="print"/>
            <a:stretch>
              <a:fillRect/>
            </a:stretch>
          </a:blipFill>
        </p:spPr>
        <p:txBody>
          <a:bodyPr wrap="square" lIns="0" tIns="0" rIns="0" bIns="0" rtlCol="0"/>
          <a:lstStyle/>
          <a:p/>
        </p:txBody>
      </p:sp>
      <p:sp>
        <p:nvSpPr>
          <p:cNvPr id="14" name="object 14"/>
          <p:cNvSpPr txBox="1"/>
          <p:nvPr/>
        </p:nvSpPr>
        <p:spPr>
          <a:xfrm>
            <a:off x="4485132" y="4323334"/>
            <a:ext cx="4799965" cy="433070"/>
          </a:xfrm>
          <a:prstGeom prst="rect">
            <a:avLst/>
          </a:prstGeom>
          <a:ln w="9525">
            <a:solidFill>
              <a:srgbClr val="9FADBC"/>
            </a:solidFill>
          </a:ln>
        </p:spPr>
        <p:txBody>
          <a:bodyPr vert="horz" wrap="square" lIns="0" tIns="2540" rIns="0" bIns="0" rtlCol="0">
            <a:spAutoFit/>
          </a:bodyPr>
          <a:lstStyle/>
          <a:p>
            <a:pPr>
              <a:lnSpc>
                <a:spcPct val="100000"/>
              </a:lnSpc>
              <a:spcBef>
                <a:spcPts val="20"/>
              </a:spcBef>
            </a:pPr>
            <a:r>
              <a:rPr sz="2800" spc="-10" dirty="0">
                <a:solidFill>
                  <a:schemeClr val="accent2"/>
                </a:solidFill>
                <a:uFillTx/>
                <a:latin typeface="Verdana" panose="020B0604030504040204"/>
                <a:cs typeface="Verdana" panose="020B0604030504040204"/>
              </a:rPr>
              <a:t>3.</a:t>
            </a:r>
            <a:r>
              <a:rPr sz="2800" spc="-10" dirty="0">
                <a:solidFill>
                  <a:schemeClr val="accent2"/>
                </a:solidFill>
                <a:uFillTx/>
                <a:latin typeface="宋体" panose="02010600030101010101" pitchFamily="2" charset="-122"/>
                <a:cs typeface="宋体" panose="02010600030101010101" pitchFamily="2" charset="-122"/>
              </a:rPr>
              <a:t>预算执行动态监控</a:t>
            </a:r>
            <a:endParaRPr sz="2800" spc="-10" dirty="0">
              <a:solidFill>
                <a:schemeClr val="accent2"/>
              </a:solidFill>
              <a:uFillTx/>
              <a:latin typeface="宋体" panose="02010600030101010101" pitchFamily="2" charset="-122"/>
              <a:cs typeface="宋体" panose="02010600030101010101" pitchFamily="2" charset="-122"/>
            </a:endParaRPr>
          </a:p>
        </p:txBody>
      </p:sp>
      <p:sp>
        <p:nvSpPr>
          <p:cNvPr id="15" name="object 15"/>
          <p:cNvSpPr/>
          <p:nvPr/>
        </p:nvSpPr>
        <p:spPr>
          <a:xfrm>
            <a:off x="4485132" y="5064252"/>
            <a:ext cx="4799584" cy="430530"/>
          </a:xfrm>
          <a:prstGeom prst="rect">
            <a:avLst/>
          </a:prstGeom>
          <a:blipFill>
            <a:blip r:embed="rId8" cstate="print"/>
            <a:stretch>
              <a:fillRect/>
            </a:stretch>
          </a:blipFill>
        </p:spPr>
        <p:txBody>
          <a:bodyPr wrap="square" lIns="0" tIns="0" rIns="0" bIns="0" rtlCol="0"/>
          <a:lstStyle/>
          <a:p/>
        </p:txBody>
      </p:sp>
      <p:sp>
        <p:nvSpPr>
          <p:cNvPr id="16" name="object 16"/>
          <p:cNvSpPr txBox="1"/>
          <p:nvPr/>
        </p:nvSpPr>
        <p:spPr>
          <a:xfrm>
            <a:off x="4485132" y="5064252"/>
            <a:ext cx="4799965" cy="430530"/>
          </a:xfrm>
          <a:prstGeom prst="rect">
            <a:avLst/>
          </a:prstGeom>
          <a:ln w="9525">
            <a:solidFill>
              <a:srgbClr val="9FADBC"/>
            </a:solidFill>
          </a:ln>
        </p:spPr>
        <p:txBody>
          <a:bodyPr vert="horz" wrap="square" lIns="0" tIns="2540" rIns="0" bIns="0" rtlCol="0">
            <a:spAutoFit/>
          </a:bodyPr>
          <a:lstStyle/>
          <a:p>
            <a:pPr>
              <a:lnSpc>
                <a:spcPct val="100000"/>
              </a:lnSpc>
              <a:spcBef>
                <a:spcPts val="20"/>
              </a:spcBef>
            </a:pPr>
            <a:r>
              <a:rPr sz="2800" spc="-5" dirty="0">
                <a:solidFill>
                  <a:srgbClr val="003366"/>
                </a:solidFill>
                <a:latin typeface="Verdana" panose="020B0604030504040204"/>
                <a:cs typeface="Verdana" panose="020B0604030504040204"/>
              </a:rPr>
              <a:t>4.</a:t>
            </a:r>
            <a:r>
              <a:rPr sz="2800" spc="-5" dirty="0">
                <a:solidFill>
                  <a:srgbClr val="003366"/>
                </a:solidFill>
                <a:latin typeface="宋体" panose="02010600030101010101" pitchFamily="2" charset="-122"/>
                <a:cs typeface="宋体" panose="02010600030101010101" pitchFamily="2" charset="-122"/>
              </a:rPr>
              <a:t>预算执行报表</a:t>
            </a:r>
            <a:endParaRPr sz="2800">
              <a:latin typeface="宋体" panose="02010600030101010101" pitchFamily="2" charset="-122"/>
              <a:cs typeface="宋体" panose="02010600030101010101" pitchFamily="2" charset="-122"/>
            </a:endParaRPr>
          </a:p>
        </p:txBody>
      </p:sp>
      <p:sp>
        <p:nvSpPr>
          <p:cNvPr id="17" name="object 17"/>
          <p:cNvSpPr txBox="1"/>
          <p:nvPr/>
        </p:nvSpPr>
        <p:spPr>
          <a:xfrm>
            <a:off x="2382139" y="3298825"/>
            <a:ext cx="839469" cy="1489710"/>
          </a:xfrm>
          <a:prstGeom prst="rect">
            <a:avLst/>
          </a:prstGeom>
        </p:spPr>
        <p:txBody>
          <a:bodyPr vert="horz" wrap="square" lIns="0" tIns="13335" rIns="0" bIns="0" rtlCol="0">
            <a:spAutoFit/>
          </a:bodyPr>
          <a:lstStyle/>
          <a:p>
            <a:pPr marL="12700" marR="5080" algn="just">
              <a:lnSpc>
                <a:spcPct val="100000"/>
              </a:lnSpc>
              <a:spcBef>
                <a:spcPts val="105"/>
              </a:spcBef>
            </a:pPr>
            <a:r>
              <a:rPr sz="3200" dirty="0">
                <a:solidFill>
                  <a:srgbClr val="2C5681"/>
                </a:solidFill>
                <a:latin typeface="微软雅黑" panose="020B0503020204020204" charset="-122"/>
                <a:cs typeface="微软雅黑" panose="020B0503020204020204" charset="-122"/>
              </a:rPr>
              <a:t>支出 预算 </a:t>
            </a:r>
            <a:r>
              <a:rPr sz="3200" dirty="0">
                <a:solidFill>
                  <a:srgbClr val="2C5681"/>
                </a:solidFill>
                <a:latin typeface="微软雅黑" panose="020B0503020204020204" charset="-122"/>
                <a:cs typeface="微软雅黑" panose="020B0503020204020204" charset="-122"/>
              </a:rPr>
              <a:t>执行</a:t>
            </a:r>
            <a:endParaRPr sz="3200">
              <a:latin typeface="微软雅黑" panose="020B0503020204020204" charset="-122"/>
              <a:cs typeface="微软雅黑" panose="020B0503020204020204" charset="-122"/>
            </a:endParaRPr>
          </a:p>
        </p:txBody>
      </p:sp>
      <p:sp>
        <p:nvSpPr>
          <p:cNvPr id="18" name="object 18"/>
          <p:cNvSpPr/>
          <p:nvPr/>
        </p:nvSpPr>
        <p:spPr>
          <a:xfrm>
            <a:off x="4485132" y="2868548"/>
            <a:ext cx="4799584" cy="430529"/>
          </a:xfrm>
          <a:prstGeom prst="rect">
            <a:avLst/>
          </a:prstGeom>
          <a:blipFill>
            <a:blip r:embed="rId6" cstate="print"/>
            <a:stretch>
              <a:fillRect/>
            </a:stretch>
          </a:blipFill>
        </p:spPr>
        <p:txBody>
          <a:bodyPr wrap="square" lIns="0" tIns="0" rIns="0" bIns="0" rtlCol="0"/>
          <a:lstStyle/>
          <a:p/>
        </p:txBody>
      </p:sp>
      <p:sp>
        <p:nvSpPr>
          <p:cNvPr id="19" name="object 19"/>
          <p:cNvSpPr txBox="1"/>
          <p:nvPr/>
        </p:nvSpPr>
        <p:spPr>
          <a:xfrm>
            <a:off x="4485132" y="2868548"/>
            <a:ext cx="4799965" cy="432435"/>
          </a:xfrm>
          <a:prstGeom prst="rect">
            <a:avLst/>
          </a:prstGeom>
          <a:ln w="9525">
            <a:solidFill>
              <a:srgbClr val="9FADBC"/>
            </a:solidFill>
          </a:ln>
        </p:spPr>
        <p:txBody>
          <a:bodyPr vert="horz" wrap="square" lIns="0" tIns="1905" rIns="0" bIns="0" rtlCol="0">
            <a:spAutoFit/>
          </a:bodyPr>
          <a:lstStyle/>
          <a:p>
            <a:pPr>
              <a:lnSpc>
                <a:spcPct val="100000"/>
              </a:lnSpc>
              <a:spcBef>
                <a:spcPts val="15"/>
              </a:spcBef>
            </a:pPr>
            <a:r>
              <a:rPr sz="2800" spc="-10" dirty="0">
                <a:solidFill>
                  <a:schemeClr val="accent2"/>
                </a:solidFill>
                <a:uFillTx/>
                <a:latin typeface="Verdana" panose="020B0604030504040204"/>
                <a:cs typeface="Verdana" panose="020B0604030504040204"/>
              </a:rPr>
              <a:t>1.</a:t>
            </a:r>
            <a:r>
              <a:rPr sz="2800" spc="-10" dirty="0">
                <a:solidFill>
                  <a:schemeClr val="accent2"/>
                </a:solidFill>
                <a:uFillTx/>
                <a:latin typeface="宋体" panose="02010600030101010101" pitchFamily="2" charset="-122"/>
                <a:cs typeface="宋体" panose="02010600030101010101" pitchFamily="2" charset="-122"/>
              </a:rPr>
              <a:t>部门支出预算执行</a:t>
            </a:r>
            <a:endParaRPr sz="2800" spc="-10" dirty="0">
              <a:solidFill>
                <a:schemeClr val="accent2"/>
              </a:solidFill>
              <a:uFillTx/>
              <a:latin typeface="宋体" panose="02010600030101010101" pitchFamily="2" charset="-122"/>
              <a:cs typeface="宋体" panose="02010600030101010101" pitchFamily="2" charset="-122"/>
            </a:endParaRPr>
          </a:p>
        </p:txBody>
      </p:sp>
      <p:sp>
        <p:nvSpPr>
          <p:cNvPr id="20" name="object 20"/>
          <p:cNvSpPr txBox="1"/>
          <p:nvPr/>
        </p:nvSpPr>
        <p:spPr>
          <a:xfrm>
            <a:off x="800100" y="5974887"/>
            <a:ext cx="10604500" cy="294640"/>
          </a:xfrm>
          <a:prstGeom prst="rect">
            <a:avLst/>
          </a:prstGeom>
        </p:spPr>
        <p:txBody>
          <a:bodyPr vert="horz" wrap="square" lIns="0" tIns="97155" rIns="0" bIns="0" rtlCol="0">
            <a:spAutoFit/>
          </a:bodyPr>
          <a:lstStyle/>
          <a:p>
            <a:pPr marL="12700">
              <a:lnSpc>
                <a:spcPct val="100000"/>
              </a:lnSpc>
              <a:spcBef>
                <a:spcPts val="765"/>
              </a:spcBef>
              <a:tabLst>
                <a:tab pos="9116060" algn="l"/>
                <a:tab pos="10578465" algn="l"/>
              </a:tabLst>
            </a:pPr>
            <a:r>
              <a:rPr sz="1200" strike="sngStrike" dirty="0">
                <a:solidFill>
                  <a:srgbClr val="003366"/>
                </a:solidFill>
                <a:latin typeface="Verdana" panose="020B0604030504040204"/>
                <a:cs typeface="Verdana" panose="020B0604030504040204"/>
              </a:rPr>
              <a:t> 	</a:t>
            </a:r>
            <a:fld id="{81D60167-4931-47E6-BA6A-407CBD079E47}" type="slidenum">
              <a:rPr sz="1200" strike="sngStrike" dirty="0">
                <a:solidFill>
                  <a:srgbClr val="003366"/>
                </a:solidFill>
                <a:latin typeface="Verdana" panose="020B0604030504040204"/>
                <a:cs typeface="Verdana" panose="020B0604030504040204"/>
              </a:rPr>
            </a:fld>
            <a:r>
              <a:rPr sz="1200" strike="sngStrike" dirty="0">
                <a:solidFill>
                  <a:srgbClr val="003366"/>
                </a:solidFill>
                <a:latin typeface="Verdana" panose="020B0604030504040204"/>
                <a:cs typeface="Verdana" panose="020B0604030504040204"/>
              </a:rPr>
              <a:t>	</a:t>
            </a:r>
            <a:endParaRPr sz="1200">
              <a:latin typeface="Verdana" panose="020B0604030504040204"/>
              <a:cs typeface="Verdana" panose="020B0604030504040204"/>
            </a:endParaRPr>
          </a:p>
        </p:txBody>
      </p:sp>
      <p:sp>
        <p:nvSpPr>
          <p:cNvPr id="21" name="文本框 2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4"/>
          </p:nvPr>
        </p:nvSpPr>
        <p:spPr/>
        <p:txBody>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4267" y="2941396"/>
            <a:ext cx="6901815" cy="940435"/>
          </a:xfrm>
          <a:prstGeom prst="rect">
            <a:avLst/>
          </a:prstGeom>
        </p:spPr>
        <p:txBody>
          <a:bodyPr vert="horz" wrap="square" lIns="0" tIns="12700" rIns="0" bIns="0" rtlCol="0">
            <a:spAutoFit/>
          </a:bodyPr>
          <a:lstStyle/>
          <a:p>
            <a:pPr marL="12700">
              <a:lnSpc>
                <a:spcPct val="100000"/>
              </a:lnSpc>
              <a:spcBef>
                <a:spcPts val="100"/>
              </a:spcBef>
            </a:pPr>
            <a:r>
              <a:rPr sz="6000" b="1" spc="-25" dirty="0">
                <a:solidFill>
                  <a:srgbClr val="2C5681"/>
                </a:solidFill>
                <a:latin typeface="宋体" panose="02010600030101010101" pitchFamily="2" charset="-122"/>
                <a:cs typeface="宋体" panose="02010600030101010101" pitchFamily="2" charset="-122"/>
              </a:rPr>
              <a:t>汇</a:t>
            </a:r>
            <a:r>
              <a:rPr sz="6000" b="1" spc="-10" dirty="0">
                <a:solidFill>
                  <a:srgbClr val="2C5681"/>
                </a:solidFill>
                <a:latin typeface="宋体" panose="02010600030101010101" pitchFamily="2" charset="-122"/>
                <a:cs typeface="宋体" panose="02010600030101010101" pitchFamily="2" charset="-122"/>
              </a:rPr>
              <a:t>报</a:t>
            </a:r>
            <a:r>
              <a:rPr sz="6000" b="1" spc="-25" dirty="0">
                <a:solidFill>
                  <a:srgbClr val="2C5681"/>
                </a:solidFill>
                <a:latin typeface="宋体" panose="02010600030101010101" pitchFamily="2" charset="-122"/>
                <a:cs typeface="宋体" panose="02010600030101010101" pitchFamily="2" charset="-122"/>
              </a:rPr>
              <a:t>完</a:t>
            </a:r>
            <a:r>
              <a:rPr sz="6000" b="1" spc="-10" dirty="0">
                <a:solidFill>
                  <a:srgbClr val="2C5681"/>
                </a:solidFill>
                <a:latin typeface="宋体" panose="02010600030101010101" pitchFamily="2" charset="-122"/>
                <a:cs typeface="宋体" panose="02010600030101010101" pitchFamily="2" charset="-122"/>
              </a:rPr>
              <a:t>毕，</a:t>
            </a:r>
            <a:r>
              <a:rPr sz="6000" b="1" spc="5" dirty="0">
                <a:solidFill>
                  <a:srgbClr val="2C5681"/>
                </a:solidFill>
                <a:latin typeface="宋体" panose="02010600030101010101" pitchFamily="2" charset="-122"/>
                <a:cs typeface="宋体" panose="02010600030101010101" pitchFamily="2" charset="-122"/>
              </a:rPr>
              <a:t>感</a:t>
            </a:r>
            <a:r>
              <a:rPr sz="6000" b="1" spc="-10" dirty="0">
                <a:solidFill>
                  <a:srgbClr val="2C5681"/>
                </a:solidFill>
                <a:latin typeface="宋体" panose="02010600030101010101" pitchFamily="2" charset="-122"/>
                <a:cs typeface="宋体" panose="02010600030101010101" pitchFamily="2" charset="-122"/>
              </a:rPr>
              <a:t>谢聆</a:t>
            </a:r>
            <a:r>
              <a:rPr sz="6000" b="1" spc="-25" dirty="0">
                <a:solidFill>
                  <a:srgbClr val="2C5681"/>
                </a:solidFill>
                <a:latin typeface="宋体" panose="02010600030101010101" pitchFamily="2" charset="-122"/>
                <a:cs typeface="宋体" panose="02010600030101010101" pitchFamily="2" charset="-122"/>
              </a:rPr>
              <a:t>听</a:t>
            </a:r>
            <a:endParaRPr sz="6000">
              <a:latin typeface="宋体" panose="02010600030101010101" pitchFamily="2" charset="-122"/>
              <a:cs typeface="宋体" panose="02010600030101010101" pitchFamily="2" charset="-122"/>
            </a:endParaRPr>
          </a:p>
        </p:txBody>
      </p:sp>
      <p:sp>
        <p:nvSpPr>
          <p:cNvPr id="4" name="object 4"/>
          <p:cNvSpPr txBox="1"/>
          <p:nvPr/>
        </p:nvSpPr>
        <p:spPr>
          <a:xfrm>
            <a:off x="8280907" y="6235491"/>
            <a:ext cx="220979" cy="210820"/>
          </a:xfrm>
          <a:prstGeom prst="rect">
            <a:avLst/>
          </a:prstGeom>
        </p:spPr>
        <p:txBody>
          <a:bodyPr vert="horz" wrap="square" lIns="0" tIns="13335" rIns="0" bIns="0" rtlCol="0">
            <a:spAutoFit/>
          </a:bodyPr>
          <a:lstStyle/>
          <a:p>
            <a:pPr marL="12700">
              <a:lnSpc>
                <a:spcPct val="100000"/>
              </a:lnSpc>
              <a:spcBef>
                <a:spcPts val="105"/>
              </a:spcBef>
            </a:pPr>
            <a:r>
              <a:rPr sz="1200" spc="5" dirty="0">
                <a:solidFill>
                  <a:srgbClr val="003366"/>
                </a:solidFill>
                <a:latin typeface="Verdana" panose="020B0604030504040204"/>
                <a:cs typeface="Verdana" panose="020B0604030504040204"/>
              </a:rPr>
              <a:t>59</a:t>
            </a:r>
            <a:endParaRPr sz="1200">
              <a:latin typeface="Verdana" panose="020B0604030504040204"/>
              <a:cs typeface="Verdana" panose="020B0604030504040204"/>
            </a:endParaRPr>
          </a:p>
        </p:txBody>
      </p:sp>
      <p:sp>
        <p:nvSpPr>
          <p:cNvPr id="3" name="object 3"/>
          <p:cNvSpPr txBox="1"/>
          <p:nvPr/>
        </p:nvSpPr>
        <p:spPr>
          <a:xfrm>
            <a:off x="5832475" y="4838445"/>
            <a:ext cx="2010410" cy="381635"/>
          </a:xfrm>
          <a:prstGeom prst="rect">
            <a:avLst/>
          </a:prstGeom>
        </p:spPr>
        <p:txBody>
          <a:bodyPr vert="horz" wrap="square" lIns="0" tIns="12700" rIns="0" bIns="0" rtlCol="0">
            <a:spAutoFit/>
          </a:bodyPr>
          <a:lstStyle/>
          <a:p>
            <a:pPr marL="12700" marR="5080" indent="533400">
              <a:lnSpc>
                <a:spcPct val="100000"/>
              </a:lnSpc>
              <a:spcBef>
                <a:spcPts val="100"/>
              </a:spcBef>
            </a:pPr>
            <a:r>
              <a:rPr sz="2400" dirty="0">
                <a:solidFill>
                  <a:srgbClr val="003366"/>
                </a:solidFill>
                <a:latin typeface="微软雅黑" panose="020B0503020204020204" charset="-122"/>
                <a:cs typeface="微软雅黑" panose="020B0503020204020204" charset="-122"/>
              </a:rPr>
              <a:t> </a:t>
            </a:r>
            <a:endParaRPr sz="2400">
              <a:latin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1900428"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3308603" y="1274063"/>
            <a:ext cx="652272" cy="792479"/>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2090673" y="1386916"/>
            <a:ext cx="145097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003366"/>
                </a:solidFill>
                <a:latin typeface="黑体" panose="02010609060101010101" charset="-122"/>
                <a:cs typeface="黑体" panose="02010609060101010101" charset="-122"/>
              </a:rPr>
              <a:t>内</a:t>
            </a:r>
            <a:r>
              <a:rPr sz="2800" spc="-10" dirty="0">
                <a:solidFill>
                  <a:srgbClr val="003366"/>
                </a:solidFill>
                <a:latin typeface="黑体" panose="02010609060101010101" charset="-122"/>
                <a:cs typeface="黑体" panose="02010609060101010101" charset="-122"/>
              </a:rPr>
              <a:t>容概</a:t>
            </a:r>
            <a:r>
              <a:rPr sz="2800" spc="-15" dirty="0">
                <a:solidFill>
                  <a:srgbClr val="003366"/>
                </a:solidFill>
                <a:latin typeface="黑体" panose="02010609060101010101" charset="-122"/>
                <a:cs typeface="黑体" panose="02010609060101010101" charset="-122"/>
              </a:rPr>
              <a:t>要</a:t>
            </a:r>
            <a:endParaRPr sz="2800">
              <a:latin typeface="黑体" panose="02010609060101010101" charset="-122"/>
              <a:cs typeface="黑体" panose="02010609060101010101" charset="-122"/>
            </a:endParaRPr>
          </a:p>
        </p:txBody>
      </p:sp>
      <p:sp>
        <p:nvSpPr>
          <p:cNvPr id="7" name="object 7"/>
          <p:cNvSpPr/>
          <p:nvPr/>
        </p:nvSpPr>
        <p:spPr>
          <a:xfrm>
            <a:off x="2077204" y="2936739"/>
            <a:ext cx="2567953" cy="2567953"/>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2111629" y="2971292"/>
            <a:ext cx="2459355" cy="2459355"/>
          </a:xfrm>
          <a:custGeom>
            <a:avLst/>
            <a:gdLst/>
            <a:ahLst/>
            <a:cxnLst/>
            <a:rect l="l" t="t" r="r" b="b"/>
            <a:pathLst>
              <a:path w="2459354" h="2459354">
                <a:moveTo>
                  <a:pt x="1229613" y="0"/>
                </a:moveTo>
                <a:lnTo>
                  <a:pt x="1181333" y="930"/>
                </a:lnTo>
                <a:lnTo>
                  <a:pt x="1133524" y="3698"/>
                </a:lnTo>
                <a:lnTo>
                  <a:pt x="1086220" y="8271"/>
                </a:lnTo>
                <a:lnTo>
                  <a:pt x="1039456" y="14613"/>
                </a:lnTo>
                <a:lnTo>
                  <a:pt x="993265" y="22690"/>
                </a:lnTo>
                <a:lnTo>
                  <a:pt x="947683" y="32469"/>
                </a:lnTo>
                <a:lnTo>
                  <a:pt x="902743" y="43915"/>
                </a:lnTo>
                <a:lnTo>
                  <a:pt x="858480" y="56994"/>
                </a:lnTo>
                <a:lnTo>
                  <a:pt x="814927" y="71672"/>
                </a:lnTo>
                <a:lnTo>
                  <a:pt x="772118" y="87915"/>
                </a:lnTo>
                <a:lnTo>
                  <a:pt x="730089" y="105689"/>
                </a:lnTo>
                <a:lnTo>
                  <a:pt x="688873" y="124959"/>
                </a:lnTo>
                <a:lnTo>
                  <a:pt x="648504" y="145691"/>
                </a:lnTo>
                <a:lnTo>
                  <a:pt x="609016" y="167851"/>
                </a:lnTo>
                <a:lnTo>
                  <a:pt x="570444" y="191405"/>
                </a:lnTo>
                <a:lnTo>
                  <a:pt x="532822" y="216320"/>
                </a:lnTo>
                <a:lnTo>
                  <a:pt x="496184" y="242559"/>
                </a:lnTo>
                <a:lnTo>
                  <a:pt x="460564" y="270091"/>
                </a:lnTo>
                <a:lnTo>
                  <a:pt x="425997" y="298879"/>
                </a:lnTo>
                <a:lnTo>
                  <a:pt x="392516" y="328891"/>
                </a:lnTo>
                <a:lnTo>
                  <a:pt x="360156" y="360092"/>
                </a:lnTo>
                <a:lnTo>
                  <a:pt x="328950" y="392448"/>
                </a:lnTo>
                <a:lnTo>
                  <a:pt x="298934" y="425924"/>
                </a:lnTo>
                <a:lnTo>
                  <a:pt x="270141" y="460487"/>
                </a:lnTo>
                <a:lnTo>
                  <a:pt x="242605" y="496103"/>
                </a:lnTo>
                <a:lnTo>
                  <a:pt x="216361" y="532737"/>
                </a:lnTo>
                <a:lnTo>
                  <a:pt x="191443" y="570354"/>
                </a:lnTo>
                <a:lnTo>
                  <a:pt x="167884" y="608922"/>
                </a:lnTo>
                <a:lnTo>
                  <a:pt x="145720" y="648406"/>
                </a:lnTo>
                <a:lnTo>
                  <a:pt x="124984" y="688771"/>
                </a:lnTo>
                <a:lnTo>
                  <a:pt x="105710" y="729983"/>
                </a:lnTo>
                <a:lnTo>
                  <a:pt x="87933" y="772009"/>
                </a:lnTo>
                <a:lnTo>
                  <a:pt x="71687" y="814815"/>
                </a:lnTo>
                <a:lnTo>
                  <a:pt x="57006" y="858365"/>
                </a:lnTo>
                <a:lnTo>
                  <a:pt x="43924" y="902626"/>
                </a:lnTo>
                <a:lnTo>
                  <a:pt x="32476" y="947563"/>
                </a:lnTo>
                <a:lnTo>
                  <a:pt x="22695" y="993143"/>
                </a:lnTo>
                <a:lnTo>
                  <a:pt x="14616" y="1039332"/>
                </a:lnTo>
                <a:lnTo>
                  <a:pt x="8272" y="1086095"/>
                </a:lnTo>
                <a:lnTo>
                  <a:pt x="3699" y="1133397"/>
                </a:lnTo>
                <a:lnTo>
                  <a:pt x="930" y="1181206"/>
                </a:lnTo>
                <a:lnTo>
                  <a:pt x="0" y="1229487"/>
                </a:lnTo>
                <a:lnTo>
                  <a:pt x="930" y="1277767"/>
                </a:lnTo>
                <a:lnTo>
                  <a:pt x="3699" y="1325576"/>
                </a:lnTo>
                <a:lnTo>
                  <a:pt x="8272" y="1372878"/>
                </a:lnTo>
                <a:lnTo>
                  <a:pt x="14616" y="1419641"/>
                </a:lnTo>
                <a:lnTo>
                  <a:pt x="22695" y="1465830"/>
                </a:lnTo>
                <a:lnTo>
                  <a:pt x="32476" y="1511410"/>
                </a:lnTo>
                <a:lnTo>
                  <a:pt x="43924" y="1556347"/>
                </a:lnTo>
                <a:lnTo>
                  <a:pt x="57006" y="1600608"/>
                </a:lnTo>
                <a:lnTo>
                  <a:pt x="71687" y="1644158"/>
                </a:lnTo>
                <a:lnTo>
                  <a:pt x="87933" y="1686964"/>
                </a:lnTo>
                <a:lnTo>
                  <a:pt x="105710" y="1728990"/>
                </a:lnTo>
                <a:lnTo>
                  <a:pt x="124984" y="1770202"/>
                </a:lnTo>
                <a:lnTo>
                  <a:pt x="145720" y="1810567"/>
                </a:lnTo>
                <a:lnTo>
                  <a:pt x="167884" y="1850051"/>
                </a:lnTo>
                <a:lnTo>
                  <a:pt x="191443" y="1888619"/>
                </a:lnTo>
                <a:lnTo>
                  <a:pt x="216361" y="1926236"/>
                </a:lnTo>
                <a:lnTo>
                  <a:pt x="242605" y="1962870"/>
                </a:lnTo>
                <a:lnTo>
                  <a:pt x="270141" y="1998486"/>
                </a:lnTo>
                <a:lnTo>
                  <a:pt x="298934" y="2033049"/>
                </a:lnTo>
                <a:lnTo>
                  <a:pt x="328950" y="2066525"/>
                </a:lnTo>
                <a:lnTo>
                  <a:pt x="360156" y="2098881"/>
                </a:lnTo>
                <a:lnTo>
                  <a:pt x="392516" y="2130082"/>
                </a:lnTo>
                <a:lnTo>
                  <a:pt x="425997" y="2160094"/>
                </a:lnTo>
                <a:lnTo>
                  <a:pt x="460564" y="2188882"/>
                </a:lnTo>
                <a:lnTo>
                  <a:pt x="496184" y="2216414"/>
                </a:lnTo>
                <a:lnTo>
                  <a:pt x="532822" y="2242653"/>
                </a:lnTo>
                <a:lnTo>
                  <a:pt x="570444" y="2267568"/>
                </a:lnTo>
                <a:lnTo>
                  <a:pt x="609016" y="2291122"/>
                </a:lnTo>
                <a:lnTo>
                  <a:pt x="648504" y="2313282"/>
                </a:lnTo>
                <a:lnTo>
                  <a:pt x="688873" y="2334014"/>
                </a:lnTo>
                <a:lnTo>
                  <a:pt x="730089" y="2353284"/>
                </a:lnTo>
                <a:lnTo>
                  <a:pt x="772118" y="2371058"/>
                </a:lnTo>
                <a:lnTo>
                  <a:pt x="814927" y="2387301"/>
                </a:lnTo>
                <a:lnTo>
                  <a:pt x="858480" y="2401979"/>
                </a:lnTo>
                <a:lnTo>
                  <a:pt x="902743" y="2415058"/>
                </a:lnTo>
                <a:lnTo>
                  <a:pt x="947683" y="2426504"/>
                </a:lnTo>
                <a:lnTo>
                  <a:pt x="993265" y="2436283"/>
                </a:lnTo>
                <a:lnTo>
                  <a:pt x="1039456" y="2444360"/>
                </a:lnTo>
                <a:lnTo>
                  <a:pt x="1086220" y="2450702"/>
                </a:lnTo>
                <a:lnTo>
                  <a:pt x="1133524" y="2455275"/>
                </a:lnTo>
                <a:lnTo>
                  <a:pt x="1181333" y="2458043"/>
                </a:lnTo>
                <a:lnTo>
                  <a:pt x="1229613" y="2458974"/>
                </a:lnTo>
                <a:lnTo>
                  <a:pt x="1277894" y="2458043"/>
                </a:lnTo>
                <a:lnTo>
                  <a:pt x="1325703" y="2455275"/>
                </a:lnTo>
                <a:lnTo>
                  <a:pt x="1373005" y="2450702"/>
                </a:lnTo>
                <a:lnTo>
                  <a:pt x="1419768" y="2444360"/>
                </a:lnTo>
                <a:lnTo>
                  <a:pt x="1465957" y="2436283"/>
                </a:lnTo>
                <a:lnTo>
                  <a:pt x="1511537" y="2426504"/>
                </a:lnTo>
                <a:lnTo>
                  <a:pt x="1556474" y="2415058"/>
                </a:lnTo>
                <a:lnTo>
                  <a:pt x="1600735" y="2401979"/>
                </a:lnTo>
                <a:lnTo>
                  <a:pt x="1644285" y="2387301"/>
                </a:lnTo>
                <a:lnTo>
                  <a:pt x="1687091" y="2371058"/>
                </a:lnTo>
                <a:lnTo>
                  <a:pt x="1729117" y="2353284"/>
                </a:lnTo>
                <a:lnTo>
                  <a:pt x="1770329" y="2334014"/>
                </a:lnTo>
                <a:lnTo>
                  <a:pt x="1810694" y="2313282"/>
                </a:lnTo>
                <a:lnTo>
                  <a:pt x="1850178" y="2291122"/>
                </a:lnTo>
                <a:lnTo>
                  <a:pt x="1888746" y="2267568"/>
                </a:lnTo>
                <a:lnTo>
                  <a:pt x="1926363" y="2242653"/>
                </a:lnTo>
                <a:lnTo>
                  <a:pt x="1962997" y="2216414"/>
                </a:lnTo>
                <a:lnTo>
                  <a:pt x="1998613" y="2188882"/>
                </a:lnTo>
                <a:lnTo>
                  <a:pt x="2033176" y="2160094"/>
                </a:lnTo>
                <a:lnTo>
                  <a:pt x="2066652" y="2130082"/>
                </a:lnTo>
                <a:lnTo>
                  <a:pt x="2099008" y="2098881"/>
                </a:lnTo>
                <a:lnTo>
                  <a:pt x="2130209" y="2066525"/>
                </a:lnTo>
                <a:lnTo>
                  <a:pt x="2160221" y="2033049"/>
                </a:lnTo>
                <a:lnTo>
                  <a:pt x="2189009" y="1998486"/>
                </a:lnTo>
                <a:lnTo>
                  <a:pt x="2216541" y="1962870"/>
                </a:lnTo>
                <a:lnTo>
                  <a:pt x="2242780" y="1926236"/>
                </a:lnTo>
                <a:lnTo>
                  <a:pt x="2267695" y="1888619"/>
                </a:lnTo>
                <a:lnTo>
                  <a:pt x="2291249" y="1850051"/>
                </a:lnTo>
                <a:lnTo>
                  <a:pt x="2313409" y="1810567"/>
                </a:lnTo>
                <a:lnTo>
                  <a:pt x="2334141" y="1770202"/>
                </a:lnTo>
                <a:lnTo>
                  <a:pt x="2353411" y="1728990"/>
                </a:lnTo>
                <a:lnTo>
                  <a:pt x="2371185" y="1686964"/>
                </a:lnTo>
                <a:lnTo>
                  <a:pt x="2387428" y="1644158"/>
                </a:lnTo>
                <a:lnTo>
                  <a:pt x="2402106" y="1600608"/>
                </a:lnTo>
                <a:lnTo>
                  <a:pt x="2415185" y="1556347"/>
                </a:lnTo>
                <a:lnTo>
                  <a:pt x="2426631" y="1511410"/>
                </a:lnTo>
                <a:lnTo>
                  <a:pt x="2436410" y="1465830"/>
                </a:lnTo>
                <a:lnTo>
                  <a:pt x="2444487" y="1419641"/>
                </a:lnTo>
                <a:lnTo>
                  <a:pt x="2450829" y="1372878"/>
                </a:lnTo>
                <a:lnTo>
                  <a:pt x="2455402" y="1325576"/>
                </a:lnTo>
                <a:lnTo>
                  <a:pt x="2458170" y="1277767"/>
                </a:lnTo>
                <a:lnTo>
                  <a:pt x="2459100" y="1229487"/>
                </a:lnTo>
                <a:lnTo>
                  <a:pt x="2458170" y="1181206"/>
                </a:lnTo>
                <a:lnTo>
                  <a:pt x="2455402" y="1133397"/>
                </a:lnTo>
                <a:lnTo>
                  <a:pt x="2450829" y="1086095"/>
                </a:lnTo>
                <a:lnTo>
                  <a:pt x="2444487" y="1039332"/>
                </a:lnTo>
                <a:lnTo>
                  <a:pt x="2436410" y="993143"/>
                </a:lnTo>
                <a:lnTo>
                  <a:pt x="2426631" y="947563"/>
                </a:lnTo>
                <a:lnTo>
                  <a:pt x="2415185" y="902626"/>
                </a:lnTo>
                <a:lnTo>
                  <a:pt x="2402106" y="858365"/>
                </a:lnTo>
                <a:lnTo>
                  <a:pt x="2387428" y="814815"/>
                </a:lnTo>
                <a:lnTo>
                  <a:pt x="2371185" y="772009"/>
                </a:lnTo>
                <a:lnTo>
                  <a:pt x="2353411" y="729983"/>
                </a:lnTo>
                <a:lnTo>
                  <a:pt x="2334141" y="688771"/>
                </a:lnTo>
                <a:lnTo>
                  <a:pt x="2313409" y="648406"/>
                </a:lnTo>
                <a:lnTo>
                  <a:pt x="2291249" y="608922"/>
                </a:lnTo>
                <a:lnTo>
                  <a:pt x="2267695" y="570354"/>
                </a:lnTo>
                <a:lnTo>
                  <a:pt x="2242780" y="532737"/>
                </a:lnTo>
                <a:lnTo>
                  <a:pt x="2216541" y="496103"/>
                </a:lnTo>
                <a:lnTo>
                  <a:pt x="2189009" y="460487"/>
                </a:lnTo>
                <a:lnTo>
                  <a:pt x="2160221" y="425924"/>
                </a:lnTo>
                <a:lnTo>
                  <a:pt x="2130209" y="392448"/>
                </a:lnTo>
                <a:lnTo>
                  <a:pt x="2099008" y="360092"/>
                </a:lnTo>
                <a:lnTo>
                  <a:pt x="2066652" y="328891"/>
                </a:lnTo>
                <a:lnTo>
                  <a:pt x="2033176" y="298879"/>
                </a:lnTo>
                <a:lnTo>
                  <a:pt x="1998613" y="270091"/>
                </a:lnTo>
                <a:lnTo>
                  <a:pt x="1962997" y="242559"/>
                </a:lnTo>
                <a:lnTo>
                  <a:pt x="1926363" y="216320"/>
                </a:lnTo>
                <a:lnTo>
                  <a:pt x="1888746" y="191405"/>
                </a:lnTo>
                <a:lnTo>
                  <a:pt x="1850178" y="167851"/>
                </a:lnTo>
                <a:lnTo>
                  <a:pt x="1810694" y="145691"/>
                </a:lnTo>
                <a:lnTo>
                  <a:pt x="1770329" y="124959"/>
                </a:lnTo>
                <a:lnTo>
                  <a:pt x="1729117" y="105689"/>
                </a:lnTo>
                <a:lnTo>
                  <a:pt x="1687091" y="87915"/>
                </a:lnTo>
                <a:lnTo>
                  <a:pt x="1644285" y="71672"/>
                </a:lnTo>
                <a:lnTo>
                  <a:pt x="1600735" y="56994"/>
                </a:lnTo>
                <a:lnTo>
                  <a:pt x="1556474" y="43915"/>
                </a:lnTo>
                <a:lnTo>
                  <a:pt x="1511537" y="32469"/>
                </a:lnTo>
                <a:lnTo>
                  <a:pt x="1465957" y="22690"/>
                </a:lnTo>
                <a:lnTo>
                  <a:pt x="1419768" y="14613"/>
                </a:lnTo>
                <a:lnTo>
                  <a:pt x="1373005" y="8271"/>
                </a:lnTo>
                <a:lnTo>
                  <a:pt x="1325703" y="3698"/>
                </a:lnTo>
                <a:lnTo>
                  <a:pt x="1277894" y="930"/>
                </a:lnTo>
                <a:lnTo>
                  <a:pt x="1229613" y="0"/>
                </a:lnTo>
                <a:close/>
              </a:path>
            </a:pathLst>
          </a:custGeom>
          <a:solidFill>
            <a:srgbClr val="FFFFFF"/>
          </a:solidFill>
        </p:spPr>
        <p:txBody>
          <a:bodyPr wrap="square" lIns="0" tIns="0" rIns="0" bIns="0" rtlCol="0"/>
          <a:lstStyle/>
          <a:p/>
        </p:txBody>
      </p:sp>
      <p:sp>
        <p:nvSpPr>
          <p:cNvPr id="9" name="object 9"/>
          <p:cNvSpPr/>
          <p:nvPr/>
        </p:nvSpPr>
        <p:spPr>
          <a:xfrm>
            <a:off x="2111629" y="2971292"/>
            <a:ext cx="2459355" cy="2459355"/>
          </a:xfrm>
          <a:custGeom>
            <a:avLst/>
            <a:gdLst/>
            <a:ahLst/>
            <a:cxnLst/>
            <a:rect l="l" t="t" r="r" b="b"/>
            <a:pathLst>
              <a:path w="2459354" h="2459354">
                <a:moveTo>
                  <a:pt x="0" y="1229487"/>
                </a:moveTo>
                <a:lnTo>
                  <a:pt x="930" y="1181206"/>
                </a:lnTo>
                <a:lnTo>
                  <a:pt x="3699" y="1133397"/>
                </a:lnTo>
                <a:lnTo>
                  <a:pt x="8272" y="1086095"/>
                </a:lnTo>
                <a:lnTo>
                  <a:pt x="14616" y="1039332"/>
                </a:lnTo>
                <a:lnTo>
                  <a:pt x="22695" y="993143"/>
                </a:lnTo>
                <a:lnTo>
                  <a:pt x="32476" y="947563"/>
                </a:lnTo>
                <a:lnTo>
                  <a:pt x="43924" y="902626"/>
                </a:lnTo>
                <a:lnTo>
                  <a:pt x="57006" y="858365"/>
                </a:lnTo>
                <a:lnTo>
                  <a:pt x="71687" y="814815"/>
                </a:lnTo>
                <a:lnTo>
                  <a:pt x="87933" y="772009"/>
                </a:lnTo>
                <a:lnTo>
                  <a:pt x="105710" y="729983"/>
                </a:lnTo>
                <a:lnTo>
                  <a:pt x="124984" y="688771"/>
                </a:lnTo>
                <a:lnTo>
                  <a:pt x="145720" y="648406"/>
                </a:lnTo>
                <a:lnTo>
                  <a:pt x="167884" y="608922"/>
                </a:lnTo>
                <a:lnTo>
                  <a:pt x="191443" y="570354"/>
                </a:lnTo>
                <a:lnTo>
                  <a:pt x="216361" y="532737"/>
                </a:lnTo>
                <a:lnTo>
                  <a:pt x="242605" y="496103"/>
                </a:lnTo>
                <a:lnTo>
                  <a:pt x="270141" y="460487"/>
                </a:lnTo>
                <a:lnTo>
                  <a:pt x="298934" y="425924"/>
                </a:lnTo>
                <a:lnTo>
                  <a:pt x="328950" y="392448"/>
                </a:lnTo>
                <a:lnTo>
                  <a:pt x="360156" y="360092"/>
                </a:lnTo>
                <a:lnTo>
                  <a:pt x="392516" y="328891"/>
                </a:lnTo>
                <a:lnTo>
                  <a:pt x="425997" y="298879"/>
                </a:lnTo>
                <a:lnTo>
                  <a:pt x="460564" y="270091"/>
                </a:lnTo>
                <a:lnTo>
                  <a:pt x="496184" y="242559"/>
                </a:lnTo>
                <a:lnTo>
                  <a:pt x="532822" y="216320"/>
                </a:lnTo>
                <a:lnTo>
                  <a:pt x="570444" y="191405"/>
                </a:lnTo>
                <a:lnTo>
                  <a:pt x="609016" y="167851"/>
                </a:lnTo>
                <a:lnTo>
                  <a:pt x="648504" y="145691"/>
                </a:lnTo>
                <a:lnTo>
                  <a:pt x="688873" y="124959"/>
                </a:lnTo>
                <a:lnTo>
                  <a:pt x="730089" y="105689"/>
                </a:lnTo>
                <a:lnTo>
                  <a:pt x="772118" y="87915"/>
                </a:lnTo>
                <a:lnTo>
                  <a:pt x="814927" y="71672"/>
                </a:lnTo>
                <a:lnTo>
                  <a:pt x="858480" y="56994"/>
                </a:lnTo>
                <a:lnTo>
                  <a:pt x="902743" y="43915"/>
                </a:lnTo>
                <a:lnTo>
                  <a:pt x="947683" y="32469"/>
                </a:lnTo>
                <a:lnTo>
                  <a:pt x="993265" y="22690"/>
                </a:lnTo>
                <a:lnTo>
                  <a:pt x="1039456" y="14613"/>
                </a:lnTo>
                <a:lnTo>
                  <a:pt x="1086220" y="8271"/>
                </a:lnTo>
                <a:lnTo>
                  <a:pt x="1133524" y="3698"/>
                </a:lnTo>
                <a:lnTo>
                  <a:pt x="1181333" y="930"/>
                </a:lnTo>
                <a:lnTo>
                  <a:pt x="1229613" y="0"/>
                </a:lnTo>
                <a:lnTo>
                  <a:pt x="1277894" y="930"/>
                </a:lnTo>
                <a:lnTo>
                  <a:pt x="1325703" y="3698"/>
                </a:lnTo>
                <a:lnTo>
                  <a:pt x="1373005" y="8271"/>
                </a:lnTo>
                <a:lnTo>
                  <a:pt x="1419768" y="14613"/>
                </a:lnTo>
                <a:lnTo>
                  <a:pt x="1465957" y="22690"/>
                </a:lnTo>
                <a:lnTo>
                  <a:pt x="1511537" y="32469"/>
                </a:lnTo>
                <a:lnTo>
                  <a:pt x="1556474" y="43915"/>
                </a:lnTo>
                <a:lnTo>
                  <a:pt x="1600735" y="56994"/>
                </a:lnTo>
                <a:lnTo>
                  <a:pt x="1644285" y="71672"/>
                </a:lnTo>
                <a:lnTo>
                  <a:pt x="1687091" y="87915"/>
                </a:lnTo>
                <a:lnTo>
                  <a:pt x="1729117" y="105689"/>
                </a:lnTo>
                <a:lnTo>
                  <a:pt x="1770329" y="124959"/>
                </a:lnTo>
                <a:lnTo>
                  <a:pt x="1810694" y="145691"/>
                </a:lnTo>
                <a:lnTo>
                  <a:pt x="1850178" y="167851"/>
                </a:lnTo>
                <a:lnTo>
                  <a:pt x="1888746" y="191405"/>
                </a:lnTo>
                <a:lnTo>
                  <a:pt x="1926363" y="216320"/>
                </a:lnTo>
                <a:lnTo>
                  <a:pt x="1962997" y="242559"/>
                </a:lnTo>
                <a:lnTo>
                  <a:pt x="1998613" y="270091"/>
                </a:lnTo>
                <a:lnTo>
                  <a:pt x="2033176" y="298879"/>
                </a:lnTo>
                <a:lnTo>
                  <a:pt x="2066652" y="328891"/>
                </a:lnTo>
                <a:lnTo>
                  <a:pt x="2099008" y="360092"/>
                </a:lnTo>
                <a:lnTo>
                  <a:pt x="2130209" y="392448"/>
                </a:lnTo>
                <a:lnTo>
                  <a:pt x="2160221" y="425924"/>
                </a:lnTo>
                <a:lnTo>
                  <a:pt x="2189009" y="460487"/>
                </a:lnTo>
                <a:lnTo>
                  <a:pt x="2216541" y="496103"/>
                </a:lnTo>
                <a:lnTo>
                  <a:pt x="2242780" y="532737"/>
                </a:lnTo>
                <a:lnTo>
                  <a:pt x="2267695" y="570354"/>
                </a:lnTo>
                <a:lnTo>
                  <a:pt x="2291249" y="608922"/>
                </a:lnTo>
                <a:lnTo>
                  <a:pt x="2313409" y="648406"/>
                </a:lnTo>
                <a:lnTo>
                  <a:pt x="2334141" y="688771"/>
                </a:lnTo>
                <a:lnTo>
                  <a:pt x="2353411" y="729983"/>
                </a:lnTo>
                <a:lnTo>
                  <a:pt x="2371185" y="772009"/>
                </a:lnTo>
                <a:lnTo>
                  <a:pt x="2387428" y="814815"/>
                </a:lnTo>
                <a:lnTo>
                  <a:pt x="2402106" y="858365"/>
                </a:lnTo>
                <a:lnTo>
                  <a:pt x="2415185" y="902626"/>
                </a:lnTo>
                <a:lnTo>
                  <a:pt x="2426631" y="947563"/>
                </a:lnTo>
                <a:lnTo>
                  <a:pt x="2436410" y="993143"/>
                </a:lnTo>
                <a:lnTo>
                  <a:pt x="2444487" y="1039332"/>
                </a:lnTo>
                <a:lnTo>
                  <a:pt x="2450829" y="1086095"/>
                </a:lnTo>
                <a:lnTo>
                  <a:pt x="2455402" y="1133397"/>
                </a:lnTo>
                <a:lnTo>
                  <a:pt x="2458170" y="1181206"/>
                </a:lnTo>
                <a:lnTo>
                  <a:pt x="2459100" y="1229487"/>
                </a:lnTo>
                <a:lnTo>
                  <a:pt x="2458170" y="1277767"/>
                </a:lnTo>
                <a:lnTo>
                  <a:pt x="2455402" y="1325576"/>
                </a:lnTo>
                <a:lnTo>
                  <a:pt x="2450829" y="1372878"/>
                </a:lnTo>
                <a:lnTo>
                  <a:pt x="2444487" y="1419641"/>
                </a:lnTo>
                <a:lnTo>
                  <a:pt x="2436410" y="1465830"/>
                </a:lnTo>
                <a:lnTo>
                  <a:pt x="2426631" y="1511410"/>
                </a:lnTo>
                <a:lnTo>
                  <a:pt x="2415185" y="1556347"/>
                </a:lnTo>
                <a:lnTo>
                  <a:pt x="2402106" y="1600608"/>
                </a:lnTo>
                <a:lnTo>
                  <a:pt x="2387428" y="1644158"/>
                </a:lnTo>
                <a:lnTo>
                  <a:pt x="2371185" y="1686964"/>
                </a:lnTo>
                <a:lnTo>
                  <a:pt x="2353411" y="1728990"/>
                </a:lnTo>
                <a:lnTo>
                  <a:pt x="2334141" y="1770202"/>
                </a:lnTo>
                <a:lnTo>
                  <a:pt x="2313409" y="1810567"/>
                </a:lnTo>
                <a:lnTo>
                  <a:pt x="2291249" y="1850051"/>
                </a:lnTo>
                <a:lnTo>
                  <a:pt x="2267695" y="1888619"/>
                </a:lnTo>
                <a:lnTo>
                  <a:pt x="2242780" y="1926236"/>
                </a:lnTo>
                <a:lnTo>
                  <a:pt x="2216541" y="1962870"/>
                </a:lnTo>
                <a:lnTo>
                  <a:pt x="2189009" y="1998486"/>
                </a:lnTo>
                <a:lnTo>
                  <a:pt x="2160221" y="2033049"/>
                </a:lnTo>
                <a:lnTo>
                  <a:pt x="2130209" y="2066525"/>
                </a:lnTo>
                <a:lnTo>
                  <a:pt x="2099008" y="2098881"/>
                </a:lnTo>
                <a:lnTo>
                  <a:pt x="2066652" y="2130082"/>
                </a:lnTo>
                <a:lnTo>
                  <a:pt x="2033176" y="2160094"/>
                </a:lnTo>
                <a:lnTo>
                  <a:pt x="1998613" y="2188882"/>
                </a:lnTo>
                <a:lnTo>
                  <a:pt x="1962997" y="2216414"/>
                </a:lnTo>
                <a:lnTo>
                  <a:pt x="1926363" y="2242653"/>
                </a:lnTo>
                <a:lnTo>
                  <a:pt x="1888746" y="2267568"/>
                </a:lnTo>
                <a:lnTo>
                  <a:pt x="1850178" y="2291122"/>
                </a:lnTo>
                <a:lnTo>
                  <a:pt x="1810694" y="2313282"/>
                </a:lnTo>
                <a:lnTo>
                  <a:pt x="1770329" y="2334014"/>
                </a:lnTo>
                <a:lnTo>
                  <a:pt x="1729117" y="2353284"/>
                </a:lnTo>
                <a:lnTo>
                  <a:pt x="1687091" y="2371058"/>
                </a:lnTo>
                <a:lnTo>
                  <a:pt x="1644285" y="2387301"/>
                </a:lnTo>
                <a:lnTo>
                  <a:pt x="1600735" y="2401979"/>
                </a:lnTo>
                <a:lnTo>
                  <a:pt x="1556474" y="2415058"/>
                </a:lnTo>
                <a:lnTo>
                  <a:pt x="1511537" y="2426504"/>
                </a:lnTo>
                <a:lnTo>
                  <a:pt x="1465957" y="2436283"/>
                </a:lnTo>
                <a:lnTo>
                  <a:pt x="1419768" y="2444360"/>
                </a:lnTo>
                <a:lnTo>
                  <a:pt x="1373005" y="2450702"/>
                </a:lnTo>
                <a:lnTo>
                  <a:pt x="1325703" y="2455275"/>
                </a:lnTo>
                <a:lnTo>
                  <a:pt x="1277894" y="2458043"/>
                </a:lnTo>
                <a:lnTo>
                  <a:pt x="1229613" y="2458974"/>
                </a:lnTo>
                <a:lnTo>
                  <a:pt x="1181333" y="2458043"/>
                </a:lnTo>
                <a:lnTo>
                  <a:pt x="1133524" y="2455275"/>
                </a:lnTo>
                <a:lnTo>
                  <a:pt x="1086220" y="2450702"/>
                </a:lnTo>
                <a:lnTo>
                  <a:pt x="1039456" y="2444360"/>
                </a:lnTo>
                <a:lnTo>
                  <a:pt x="993265" y="2436283"/>
                </a:lnTo>
                <a:lnTo>
                  <a:pt x="947683" y="2426504"/>
                </a:lnTo>
                <a:lnTo>
                  <a:pt x="902743" y="2415058"/>
                </a:lnTo>
                <a:lnTo>
                  <a:pt x="858480" y="2401979"/>
                </a:lnTo>
                <a:lnTo>
                  <a:pt x="814927" y="2387301"/>
                </a:lnTo>
                <a:lnTo>
                  <a:pt x="772118" y="2371058"/>
                </a:lnTo>
                <a:lnTo>
                  <a:pt x="730089" y="2353284"/>
                </a:lnTo>
                <a:lnTo>
                  <a:pt x="688873" y="2334014"/>
                </a:lnTo>
                <a:lnTo>
                  <a:pt x="648504" y="2313282"/>
                </a:lnTo>
                <a:lnTo>
                  <a:pt x="609016" y="2291122"/>
                </a:lnTo>
                <a:lnTo>
                  <a:pt x="570444" y="2267568"/>
                </a:lnTo>
                <a:lnTo>
                  <a:pt x="532822" y="2242653"/>
                </a:lnTo>
                <a:lnTo>
                  <a:pt x="496184" y="2216414"/>
                </a:lnTo>
                <a:lnTo>
                  <a:pt x="460564" y="2188882"/>
                </a:lnTo>
                <a:lnTo>
                  <a:pt x="425997" y="2160094"/>
                </a:lnTo>
                <a:lnTo>
                  <a:pt x="392516" y="2130082"/>
                </a:lnTo>
                <a:lnTo>
                  <a:pt x="360156" y="2098881"/>
                </a:lnTo>
                <a:lnTo>
                  <a:pt x="328950" y="2066525"/>
                </a:lnTo>
                <a:lnTo>
                  <a:pt x="298934" y="2033049"/>
                </a:lnTo>
                <a:lnTo>
                  <a:pt x="270141" y="1998486"/>
                </a:lnTo>
                <a:lnTo>
                  <a:pt x="242605" y="1962870"/>
                </a:lnTo>
                <a:lnTo>
                  <a:pt x="216361" y="1926236"/>
                </a:lnTo>
                <a:lnTo>
                  <a:pt x="191443" y="1888619"/>
                </a:lnTo>
                <a:lnTo>
                  <a:pt x="167884" y="1850051"/>
                </a:lnTo>
                <a:lnTo>
                  <a:pt x="145720" y="1810567"/>
                </a:lnTo>
                <a:lnTo>
                  <a:pt x="124984" y="1770202"/>
                </a:lnTo>
                <a:lnTo>
                  <a:pt x="105710" y="1728990"/>
                </a:lnTo>
                <a:lnTo>
                  <a:pt x="87933" y="1686964"/>
                </a:lnTo>
                <a:lnTo>
                  <a:pt x="71687" y="1644158"/>
                </a:lnTo>
                <a:lnTo>
                  <a:pt x="57006" y="1600608"/>
                </a:lnTo>
                <a:lnTo>
                  <a:pt x="43924" y="1556347"/>
                </a:lnTo>
                <a:lnTo>
                  <a:pt x="32476" y="1511410"/>
                </a:lnTo>
                <a:lnTo>
                  <a:pt x="22695" y="1465830"/>
                </a:lnTo>
                <a:lnTo>
                  <a:pt x="14616" y="1419641"/>
                </a:lnTo>
                <a:lnTo>
                  <a:pt x="8272" y="1372878"/>
                </a:lnTo>
                <a:lnTo>
                  <a:pt x="3699" y="1325576"/>
                </a:lnTo>
                <a:lnTo>
                  <a:pt x="930" y="1277767"/>
                </a:lnTo>
                <a:lnTo>
                  <a:pt x="0" y="1229487"/>
                </a:lnTo>
                <a:close/>
              </a:path>
            </a:pathLst>
          </a:custGeom>
          <a:ln w="25400">
            <a:solidFill>
              <a:srgbClr val="4AACC5"/>
            </a:solidFill>
          </a:ln>
        </p:spPr>
        <p:txBody>
          <a:bodyPr wrap="square" lIns="0" tIns="0" rIns="0" bIns="0" rtlCol="0"/>
          <a:lstStyle/>
          <a:p/>
        </p:txBody>
      </p:sp>
      <p:sp>
        <p:nvSpPr>
          <p:cNvPr id="10" name="object 10"/>
          <p:cNvSpPr/>
          <p:nvPr/>
        </p:nvSpPr>
        <p:spPr>
          <a:xfrm>
            <a:off x="2534411" y="3912108"/>
            <a:ext cx="1624584" cy="679704"/>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3753611" y="3912108"/>
            <a:ext cx="496824" cy="679704"/>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2737485" y="4054347"/>
            <a:ext cx="1207897" cy="298195"/>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2214245" y="3108960"/>
            <a:ext cx="2253615" cy="2189480"/>
          </a:xfrm>
          <a:prstGeom prst="rect">
            <a:avLst/>
          </a:prstGeom>
          <a:blipFill>
            <a:blip r:embed="rId7" cstate="print"/>
            <a:stretch>
              <a:fillRect/>
            </a:stretch>
          </a:blipFill>
        </p:spPr>
        <p:txBody>
          <a:bodyPr wrap="square" lIns="0" tIns="0" rIns="0" bIns="0" rtlCol="0"/>
          <a:lstStyle/>
          <a:p/>
        </p:txBody>
      </p:sp>
      <p:sp>
        <p:nvSpPr>
          <p:cNvPr id="15" name="object 15"/>
          <p:cNvSpPr/>
          <p:nvPr/>
        </p:nvSpPr>
        <p:spPr>
          <a:xfrm>
            <a:off x="5761863" y="3218560"/>
            <a:ext cx="607695" cy="609600"/>
          </a:xfrm>
          <a:custGeom>
            <a:avLst/>
            <a:gdLst/>
            <a:ahLst/>
            <a:cxnLst/>
            <a:rect l="l" t="t" r="r" b="b"/>
            <a:pathLst>
              <a:path w="607695" h="609600">
                <a:moveTo>
                  <a:pt x="418719" y="375412"/>
                </a:moveTo>
                <a:lnTo>
                  <a:pt x="351409" y="375412"/>
                </a:lnTo>
                <a:lnTo>
                  <a:pt x="340467" y="377479"/>
                </a:lnTo>
                <a:lnTo>
                  <a:pt x="331501" y="383190"/>
                </a:lnTo>
                <a:lnTo>
                  <a:pt x="325441" y="391806"/>
                </a:lnTo>
                <a:lnTo>
                  <a:pt x="323214" y="402589"/>
                </a:lnTo>
                <a:lnTo>
                  <a:pt x="323214" y="581406"/>
                </a:lnTo>
                <a:lnTo>
                  <a:pt x="325441" y="592401"/>
                </a:lnTo>
                <a:lnTo>
                  <a:pt x="331501" y="601360"/>
                </a:lnTo>
                <a:lnTo>
                  <a:pt x="340467" y="607391"/>
                </a:lnTo>
                <a:lnTo>
                  <a:pt x="351409" y="609600"/>
                </a:lnTo>
                <a:lnTo>
                  <a:pt x="418719" y="609600"/>
                </a:lnTo>
                <a:lnTo>
                  <a:pt x="429502" y="607391"/>
                </a:lnTo>
                <a:lnTo>
                  <a:pt x="438118" y="601360"/>
                </a:lnTo>
                <a:lnTo>
                  <a:pt x="443829" y="592401"/>
                </a:lnTo>
                <a:lnTo>
                  <a:pt x="445897" y="581406"/>
                </a:lnTo>
                <a:lnTo>
                  <a:pt x="445897" y="402589"/>
                </a:lnTo>
                <a:lnTo>
                  <a:pt x="443829" y="391806"/>
                </a:lnTo>
                <a:lnTo>
                  <a:pt x="438118" y="383190"/>
                </a:lnTo>
                <a:lnTo>
                  <a:pt x="429502" y="377479"/>
                </a:lnTo>
                <a:lnTo>
                  <a:pt x="418719" y="375412"/>
                </a:lnTo>
                <a:close/>
              </a:path>
              <a:path w="607695" h="609600">
                <a:moveTo>
                  <a:pt x="257048" y="375412"/>
                </a:moveTo>
                <a:lnTo>
                  <a:pt x="189864" y="375412"/>
                </a:lnTo>
                <a:lnTo>
                  <a:pt x="178849" y="377479"/>
                </a:lnTo>
                <a:lnTo>
                  <a:pt x="169846" y="383190"/>
                </a:lnTo>
                <a:lnTo>
                  <a:pt x="163772" y="391806"/>
                </a:lnTo>
                <a:lnTo>
                  <a:pt x="161544" y="402589"/>
                </a:lnTo>
                <a:lnTo>
                  <a:pt x="161544" y="581406"/>
                </a:lnTo>
                <a:lnTo>
                  <a:pt x="163772" y="592401"/>
                </a:lnTo>
                <a:lnTo>
                  <a:pt x="169846" y="601360"/>
                </a:lnTo>
                <a:lnTo>
                  <a:pt x="178849" y="607391"/>
                </a:lnTo>
                <a:lnTo>
                  <a:pt x="189864" y="609600"/>
                </a:lnTo>
                <a:lnTo>
                  <a:pt x="257048" y="609600"/>
                </a:lnTo>
                <a:lnTo>
                  <a:pt x="267831" y="607391"/>
                </a:lnTo>
                <a:lnTo>
                  <a:pt x="276447" y="601360"/>
                </a:lnTo>
                <a:lnTo>
                  <a:pt x="282158" y="592401"/>
                </a:lnTo>
                <a:lnTo>
                  <a:pt x="284225" y="581406"/>
                </a:lnTo>
                <a:lnTo>
                  <a:pt x="284225" y="402589"/>
                </a:lnTo>
                <a:lnTo>
                  <a:pt x="282586" y="391806"/>
                </a:lnTo>
                <a:lnTo>
                  <a:pt x="276828" y="383190"/>
                </a:lnTo>
                <a:lnTo>
                  <a:pt x="267973" y="377479"/>
                </a:lnTo>
                <a:lnTo>
                  <a:pt x="257048" y="375412"/>
                </a:lnTo>
                <a:close/>
              </a:path>
              <a:path w="607695" h="609600">
                <a:moveTo>
                  <a:pt x="580263" y="292735"/>
                </a:moveTo>
                <a:lnTo>
                  <a:pt x="512063" y="292735"/>
                </a:lnTo>
                <a:lnTo>
                  <a:pt x="501655" y="294804"/>
                </a:lnTo>
                <a:lnTo>
                  <a:pt x="492998" y="300529"/>
                </a:lnTo>
                <a:lnTo>
                  <a:pt x="487078" y="309183"/>
                </a:lnTo>
                <a:lnTo>
                  <a:pt x="484886" y="320039"/>
                </a:lnTo>
                <a:lnTo>
                  <a:pt x="484886" y="581406"/>
                </a:lnTo>
                <a:lnTo>
                  <a:pt x="487078" y="592401"/>
                </a:lnTo>
                <a:lnTo>
                  <a:pt x="492998" y="601360"/>
                </a:lnTo>
                <a:lnTo>
                  <a:pt x="501655" y="607391"/>
                </a:lnTo>
                <a:lnTo>
                  <a:pt x="512063" y="609600"/>
                </a:lnTo>
                <a:lnTo>
                  <a:pt x="580263" y="609600"/>
                </a:lnTo>
                <a:lnTo>
                  <a:pt x="591119" y="607391"/>
                </a:lnTo>
                <a:lnTo>
                  <a:pt x="599773" y="601360"/>
                </a:lnTo>
                <a:lnTo>
                  <a:pt x="605498" y="592401"/>
                </a:lnTo>
                <a:lnTo>
                  <a:pt x="607567" y="581406"/>
                </a:lnTo>
                <a:lnTo>
                  <a:pt x="607567" y="320039"/>
                </a:lnTo>
                <a:lnTo>
                  <a:pt x="605498" y="309183"/>
                </a:lnTo>
                <a:lnTo>
                  <a:pt x="599773" y="300529"/>
                </a:lnTo>
                <a:lnTo>
                  <a:pt x="591119" y="294804"/>
                </a:lnTo>
                <a:lnTo>
                  <a:pt x="580263" y="292735"/>
                </a:lnTo>
                <a:close/>
              </a:path>
              <a:path w="607695" h="609600">
                <a:moveTo>
                  <a:pt x="95376" y="292735"/>
                </a:moveTo>
                <a:lnTo>
                  <a:pt x="28194" y="292735"/>
                </a:lnTo>
                <a:lnTo>
                  <a:pt x="17198" y="294804"/>
                </a:lnTo>
                <a:lnTo>
                  <a:pt x="8239" y="300529"/>
                </a:lnTo>
                <a:lnTo>
                  <a:pt x="2208" y="309183"/>
                </a:lnTo>
                <a:lnTo>
                  <a:pt x="0" y="320039"/>
                </a:lnTo>
                <a:lnTo>
                  <a:pt x="0" y="581406"/>
                </a:lnTo>
                <a:lnTo>
                  <a:pt x="2208" y="592401"/>
                </a:lnTo>
                <a:lnTo>
                  <a:pt x="8239" y="601360"/>
                </a:lnTo>
                <a:lnTo>
                  <a:pt x="17198" y="607391"/>
                </a:lnTo>
                <a:lnTo>
                  <a:pt x="28194" y="609600"/>
                </a:lnTo>
                <a:lnTo>
                  <a:pt x="95376" y="609600"/>
                </a:lnTo>
                <a:lnTo>
                  <a:pt x="106372" y="607391"/>
                </a:lnTo>
                <a:lnTo>
                  <a:pt x="115331" y="601360"/>
                </a:lnTo>
                <a:lnTo>
                  <a:pt x="121362" y="592401"/>
                </a:lnTo>
                <a:lnTo>
                  <a:pt x="123571" y="581406"/>
                </a:lnTo>
                <a:lnTo>
                  <a:pt x="123571" y="320039"/>
                </a:lnTo>
                <a:lnTo>
                  <a:pt x="121362" y="309183"/>
                </a:lnTo>
                <a:lnTo>
                  <a:pt x="115331" y="300529"/>
                </a:lnTo>
                <a:lnTo>
                  <a:pt x="106372" y="294804"/>
                </a:lnTo>
                <a:lnTo>
                  <a:pt x="95376" y="292735"/>
                </a:lnTo>
                <a:close/>
              </a:path>
              <a:path w="607695" h="609600">
                <a:moveTo>
                  <a:pt x="285241" y="304418"/>
                </a:moveTo>
                <a:lnTo>
                  <a:pt x="260858" y="304418"/>
                </a:lnTo>
                <a:lnTo>
                  <a:pt x="292988" y="335534"/>
                </a:lnTo>
                <a:lnTo>
                  <a:pt x="301404" y="341375"/>
                </a:lnTo>
                <a:lnTo>
                  <a:pt x="311261" y="343026"/>
                </a:lnTo>
                <a:lnTo>
                  <a:pt x="321474" y="340677"/>
                </a:lnTo>
                <a:lnTo>
                  <a:pt x="330962" y="334517"/>
                </a:lnTo>
                <a:lnTo>
                  <a:pt x="335914" y="328675"/>
                </a:lnTo>
                <a:lnTo>
                  <a:pt x="336726" y="326771"/>
                </a:lnTo>
                <a:lnTo>
                  <a:pt x="308610" y="326771"/>
                </a:lnTo>
                <a:lnTo>
                  <a:pt x="304673" y="323850"/>
                </a:lnTo>
                <a:lnTo>
                  <a:pt x="285241" y="304418"/>
                </a:lnTo>
                <a:close/>
              </a:path>
              <a:path w="607695" h="609600">
                <a:moveTo>
                  <a:pt x="302767" y="266446"/>
                </a:moveTo>
                <a:lnTo>
                  <a:pt x="296925" y="266446"/>
                </a:lnTo>
                <a:lnTo>
                  <a:pt x="294004" y="270383"/>
                </a:lnTo>
                <a:lnTo>
                  <a:pt x="291084" y="273303"/>
                </a:lnTo>
                <a:lnTo>
                  <a:pt x="291084" y="279146"/>
                </a:lnTo>
                <a:lnTo>
                  <a:pt x="294004" y="282955"/>
                </a:lnTo>
                <a:lnTo>
                  <a:pt x="320294" y="308228"/>
                </a:lnTo>
                <a:lnTo>
                  <a:pt x="323214" y="312165"/>
                </a:lnTo>
                <a:lnTo>
                  <a:pt x="322199" y="318008"/>
                </a:lnTo>
                <a:lnTo>
                  <a:pt x="318388" y="321817"/>
                </a:lnTo>
                <a:lnTo>
                  <a:pt x="314451" y="326771"/>
                </a:lnTo>
                <a:lnTo>
                  <a:pt x="336726" y="326771"/>
                </a:lnTo>
                <a:lnTo>
                  <a:pt x="338836" y="321817"/>
                </a:lnTo>
                <a:lnTo>
                  <a:pt x="338836" y="315975"/>
                </a:lnTo>
                <a:lnTo>
                  <a:pt x="345566" y="315087"/>
                </a:lnTo>
                <a:lnTo>
                  <a:pt x="352425" y="312165"/>
                </a:lnTo>
                <a:lnTo>
                  <a:pt x="358266" y="307339"/>
                </a:lnTo>
                <a:lnTo>
                  <a:pt x="363092" y="301498"/>
                </a:lnTo>
                <a:lnTo>
                  <a:pt x="363958" y="299465"/>
                </a:lnTo>
                <a:lnTo>
                  <a:pt x="335914" y="299465"/>
                </a:lnTo>
                <a:lnTo>
                  <a:pt x="331938" y="296505"/>
                </a:lnTo>
                <a:lnTo>
                  <a:pt x="305688" y="270383"/>
                </a:lnTo>
                <a:lnTo>
                  <a:pt x="302767" y="266446"/>
                </a:lnTo>
                <a:close/>
              </a:path>
              <a:path w="607695" h="609600">
                <a:moveTo>
                  <a:pt x="273558" y="292735"/>
                </a:moveTo>
                <a:lnTo>
                  <a:pt x="218059" y="292735"/>
                </a:lnTo>
                <a:lnTo>
                  <a:pt x="214214" y="298576"/>
                </a:lnTo>
                <a:lnTo>
                  <a:pt x="213026" y="305435"/>
                </a:lnTo>
                <a:lnTo>
                  <a:pt x="214576" y="312487"/>
                </a:lnTo>
                <a:lnTo>
                  <a:pt x="218948" y="318897"/>
                </a:lnTo>
                <a:lnTo>
                  <a:pt x="225432" y="323357"/>
                </a:lnTo>
                <a:lnTo>
                  <a:pt x="232537" y="325056"/>
                </a:lnTo>
                <a:lnTo>
                  <a:pt x="239450" y="324183"/>
                </a:lnTo>
                <a:lnTo>
                  <a:pt x="245363" y="320928"/>
                </a:lnTo>
                <a:lnTo>
                  <a:pt x="260858" y="304418"/>
                </a:lnTo>
                <a:lnTo>
                  <a:pt x="285241" y="304418"/>
                </a:lnTo>
                <a:lnTo>
                  <a:pt x="273558" y="292735"/>
                </a:lnTo>
                <a:close/>
              </a:path>
              <a:path w="607695" h="609600">
                <a:moveTo>
                  <a:pt x="330073" y="239267"/>
                </a:moveTo>
                <a:lnTo>
                  <a:pt x="324231" y="239267"/>
                </a:lnTo>
                <a:lnTo>
                  <a:pt x="321310" y="243077"/>
                </a:lnTo>
                <a:lnTo>
                  <a:pt x="318388" y="245999"/>
                </a:lnTo>
                <a:lnTo>
                  <a:pt x="318388" y="251840"/>
                </a:lnTo>
                <a:lnTo>
                  <a:pt x="347599" y="281050"/>
                </a:lnTo>
                <a:lnTo>
                  <a:pt x="350520" y="284861"/>
                </a:lnTo>
                <a:lnTo>
                  <a:pt x="350520" y="290702"/>
                </a:lnTo>
                <a:lnTo>
                  <a:pt x="345566" y="294639"/>
                </a:lnTo>
                <a:lnTo>
                  <a:pt x="341757" y="298576"/>
                </a:lnTo>
                <a:lnTo>
                  <a:pt x="335914" y="299465"/>
                </a:lnTo>
                <a:lnTo>
                  <a:pt x="363958" y="299465"/>
                </a:lnTo>
                <a:lnTo>
                  <a:pt x="366013" y="294639"/>
                </a:lnTo>
                <a:lnTo>
                  <a:pt x="367029" y="287781"/>
                </a:lnTo>
                <a:lnTo>
                  <a:pt x="372872" y="287781"/>
                </a:lnTo>
                <a:lnTo>
                  <a:pt x="379729" y="284861"/>
                </a:lnTo>
                <a:lnTo>
                  <a:pt x="385572" y="280035"/>
                </a:lnTo>
                <a:lnTo>
                  <a:pt x="390398" y="274192"/>
                </a:lnTo>
                <a:lnTo>
                  <a:pt x="391224" y="272288"/>
                </a:lnTo>
                <a:lnTo>
                  <a:pt x="363092" y="272288"/>
                </a:lnTo>
                <a:lnTo>
                  <a:pt x="359283" y="269366"/>
                </a:lnTo>
                <a:lnTo>
                  <a:pt x="333883" y="243077"/>
                </a:lnTo>
                <a:lnTo>
                  <a:pt x="330073" y="239267"/>
                </a:lnTo>
                <a:close/>
              </a:path>
              <a:path w="607695" h="609600">
                <a:moveTo>
                  <a:pt x="244653" y="265429"/>
                </a:moveTo>
                <a:lnTo>
                  <a:pt x="190753" y="265429"/>
                </a:lnTo>
                <a:lnTo>
                  <a:pt x="186912" y="271341"/>
                </a:lnTo>
                <a:lnTo>
                  <a:pt x="185737" y="278241"/>
                </a:lnTo>
                <a:lnTo>
                  <a:pt x="187325" y="285307"/>
                </a:lnTo>
                <a:lnTo>
                  <a:pt x="191770" y="291718"/>
                </a:lnTo>
                <a:lnTo>
                  <a:pt x="198181" y="296092"/>
                </a:lnTo>
                <a:lnTo>
                  <a:pt x="205247" y="297656"/>
                </a:lnTo>
                <a:lnTo>
                  <a:pt x="212147" y="296505"/>
                </a:lnTo>
                <a:lnTo>
                  <a:pt x="218059" y="292735"/>
                </a:lnTo>
                <a:lnTo>
                  <a:pt x="273558" y="292735"/>
                </a:lnTo>
                <a:lnTo>
                  <a:pt x="272541" y="291718"/>
                </a:lnTo>
                <a:lnTo>
                  <a:pt x="275139" y="286138"/>
                </a:lnTo>
                <a:lnTo>
                  <a:pt x="275510" y="280035"/>
                </a:lnTo>
                <a:lnTo>
                  <a:pt x="273667" y="273931"/>
                </a:lnTo>
                <a:lnTo>
                  <a:pt x="269621" y="268350"/>
                </a:lnTo>
                <a:lnTo>
                  <a:pt x="268317" y="267462"/>
                </a:lnTo>
                <a:lnTo>
                  <a:pt x="243332" y="267462"/>
                </a:lnTo>
                <a:lnTo>
                  <a:pt x="244653" y="265429"/>
                </a:lnTo>
                <a:close/>
              </a:path>
              <a:path w="607695" h="609600">
                <a:moveTo>
                  <a:pt x="357250" y="211962"/>
                </a:moveTo>
                <a:lnTo>
                  <a:pt x="352425" y="211962"/>
                </a:lnTo>
                <a:lnTo>
                  <a:pt x="345566" y="218821"/>
                </a:lnTo>
                <a:lnTo>
                  <a:pt x="345566" y="224662"/>
                </a:lnTo>
                <a:lnTo>
                  <a:pt x="374776" y="253873"/>
                </a:lnTo>
                <a:lnTo>
                  <a:pt x="377698" y="256666"/>
                </a:lnTo>
                <a:lnTo>
                  <a:pt x="377583" y="263618"/>
                </a:lnTo>
                <a:lnTo>
                  <a:pt x="372872" y="267462"/>
                </a:lnTo>
                <a:lnTo>
                  <a:pt x="368935" y="271272"/>
                </a:lnTo>
                <a:lnTo>
                  <a:pt x="363092" y="272288"/>
                </a:lnTo>
                <a:lnTo>
                  <a:pt x="391224" y="272288"/>
                </a:lnTo>
                <a:lnTo>
                  <a:pt x="393319" y="267462"/>
                </a:lnTo>
                <a:lnTo>
                  <a:pt x="394335" y="260603"/>
                </a:lnTo>
                <a:lnTo>
                  <a:pt x="401192" y="260603"/>
                </a:lnTo>
                <a:lnTo>
                  <a:pt x="407924" y="257683"/>
                </a:lnTo>
                <a:lnTo>
                  <a:pt x="412876" y="252856"/>
                </a:lnTo>
                <a:lnTo>
                  <a:pt x="417910" y="245110"/>
                </a:lnTo>
                <a:lnTo>
                  <a:pt x="390398" y="245110"/>
                </a:lnTo>
                <a:lnTo>
                  <a:pt x="386461" y="242188"/>
                </a:lnTo>
                <a:lnTo>
                  <a:pt x="361188" y="215900"/>
                </a:lnTo>
                <a:lnTo>
                  <a:pt x="357250" y="211962"/>
                </a:lnTo>
                <a:close/>
              </a:path>
              <a:path w="607695" h="609600">
                <a:moveTo>
                  <a:pt x="216760" y="238251"/>
                </a:moveTo>
                <a:lnTo>
                  <a:pt x="162560" y="238251"/>
                </a:lnTo>
                <a:lnTo>
                  <a:pt x="158875" y="244145"/>
                </a:lnTo>
                <a:lnTo>
                  <a:pt x="158035" y="251015"/>
                </a:lnTo>
                <a:lnTo>
                  <a:pt x="159934" y="258075"/>
                </a:lnTo>
                <a:lnTo>
                  <a:pt x="164464" y="264540"/>
                </a:lnTo>
                <a:lnTo>
                  <a:pt x="170876" y="268483"/>
                </a:lnTo>
                <a:lnTo>
                  <a:pt x="177942" y="270081"/>
                </a:lnTo>
                <a:lnTo>
                  <a:pt x="184842" y="269130"/>
                </a:lnTo>
                <a:lnTo>
                  <a:pt x="190753" y="265429"/>
                </a:lnTo>
                <a:lnTo>
                  <a:pt x="244653" y="265429"/>
                </a:lnTo>
                <a:lnTo>
                  <a:pt x="247175" y="261550"/>
                </a:lnTo>
                <a:lnTo>
                  <a:pt x="248364" y="254650"/>
                </a:lnTo>
                <a:lnTo>
                  <a:pt x="246814" y="247584"/>
                </a:lnTo>
                <a:lnTo>
                  <a:pt x="242442" y="241173"/>
                </a:lnTo>
                <a:lnTo>
                  <a:pt x="239627" y="239267"/>
                </a:lnTo>
                <a:lnTo>
                  <a:pt x="216026" y="239267"/>
                </a:lnTo>
                <a:lnTo>
                  <a:pt x="216760" y="238251"/>
                </a:lnTo>
                <a:close/>
              </a:path>
              <a:path w="607695" h="609600">
                <a:moveTo>
                  <a:pt x="256143" y="262429"/>
                </a:moveTo>
                <a:lnTo>
                  <a:pt x="249243" y="263618"/>
                </a:lnTo>
                <a:lnTo>
                  <a:pt x="243332" y="267462"/>
                </a:lnTo>
                <a:lnTo>
                  <a:pt x="268317" y="267462"/>
                </a:lnTo>
                <a:lnTo>
                  <a:pt x="263209" y="263979"/>
                </a:lnTo>
                <a:lnTo>
                  <a:pt x="256143" y="262429"/>
                </a:lnTo>
                <a:close/>
              </a:path>
              <a:path w="607695" h="609600">
                <a:moveTo>
                  <a:pt x="431380" y="109981"/>
                </a:moveTo>
                <a:lnTo>
                  <a:pt x="284225" y="109981"/>
                </a:lnTo>
                <a:lnTo>
                  <a:pt x="289178" y="113791"/>
                </a:lnTo>
                <a:lnTo>
                  <a:pt x="291084" y="116712"/>
                </a:lnTo>
                <a:lnTo>
                  <a:pt x="316249" y="140843"/>
                </a:lnTo>
                <a:lnTo>
                  <a:pt x="353536" y="177831"/>
                </a:lnTo>
                <a:lnTo>
                  <a:pt x="402082" y="226567"/>
                </a:lnTo>
                <a:lnTo>
                  <a:pt x="406019" y="229488"/>
                </a:lnTo>
                <a:lnTo>
                  <a:pt x="405002" y="236347"/>
                </a:lnTo>
                <a:lnTo>
                  <a:pt x="401192" y="240156"/>
                </a:lnTo>
                <a:lnTo>
                  <a:pt x="396239" y="244093"/>
                </a:lnTo>
                <a:lnTo>
                  <a:pt x="390398" y="245110"/>
                </a:lnTo>
                <a:lnTo>
                  <a:pt x="417910" y="245110"/>
                </a:lnTo>
                <a:lnTo>
                  <a:pt x="419050" y="243355"/>
                </a:lnTo>
                <a:lnTo>
                  <a:pt x="421497" y="233044"/>
                </a:lnTo>
                <a:lnTo>
                  <a:pt x="420110" y="222924"/>
                </a:lnTo>
                <a:lnTo>
                  <a:pt x="414782" y="213994"/>
                </a:lnTo>
                <a:lnTo>
                  <a:pt x="401192" y="201294"/>
                </a:lnTo>
                <a:lnTo>
                  <a:pt x="455675" y="146812"/>
                </a:lnTo>
                <a:lnTo>
                  <a:pt x="458597" y="143001"/>
                </a:lnTo>
                <a:lnTo>
                  <a:pt x="458597" y="138175"/>
                </a:lnTo>
                <a:lnTo>
                  <a:pt x="455675" y="134238"/>
                </a:lnTo>
                <a:lnTo>
                  <a:pt x="431380" y="109981"/>
                </a:lnTo>
                <a:close/>
              </a:path>
              <a:path w="607695" h="609600">
                <a:moveTo>
                  <a:pt x="107950" y="129412"/>
                </a:moveTo>
                <a:lnTo>
                  <a:pt x="103124" y="129412"/>
                </a:lnTo>
                <a:lnTo>
                  <a:pt x="99187" y="132334"/>
                </a:lnTo>
                <a:lnTo>
                  <a:pt x="96265" y="136143"/>
                </a:lnTo>
                <a:lnTo>
                  <a:pt x="96265" y="141097"/>
                </a:lnTo>
                <a:lnTo>
                  <a:pt x="99187" y="144906"/>
                </a:lnTo>
                <a:lnTo>
                  <a:pt x="150875" y="195452"/>
                </a:lnTo>
                <a:lnTo>
                  <a:pt x="135254" y="211074"/>
                </a:lnTo>
                <a:lnTo>
                  <a:pt x="131570" y="216912"/>
                </a:lnTo>
                <a:lnTo>
                  <a:pt x="130730" y="223774"/>
                </a:lnTo>
                <a:lnTo>
                  <a:pt x="132629" y="230826"/>
                </a:lnTo>
                <a:lnTo>
                  <a:pt x="137160" y="237236"/>
                </a:lnTo>
                <a:lnTo>
                  <a:pt x="143486" y="241252"/>
                </a:lnTo>
                <a:lnTo>
                  <a:pt x="150241" y="242887"/>
                </a:lnTo>
                <a:lnTo>
                  <a:pt x="156805" y="241950"/>
                </a:lnTo>
                <a:lnTo>
                  <a:pt x="162560" y="238251"/>
                </a:lnTo>
                <a:lnTo>
                  <a:pt x="216760" y="238251"/>
                </a:lnTo>
                <a:lnTo>
                  <a:pt x="219870" y="233943"/>
                </a:lnTo>
                <a:lnTo>
                  <a:pt x="221059" y="227345"/>
                </a:lnTo>
                <a:lnTo>
                  <a:pt x="219509" y="220390"/>
                </a:lnTo>
                <a:lnTo>
                  <a:pt x="215137" y="213994"/>
                </a:lnTo>
                <a:lnTo>
                  <a:pt x="212265" y="211962"/>
                </a:lnTo>
                <a:lnTo>
                  <a:pt x="188849" y="211962"/>
                </a:lnTo>
                <a:lnTo>
                  <a:pt x="192494" y="206281"/>
                </a:lnTo>
                <a:lnTo>
                  <a:pt x="193436" y="199755"/>
                </a:lnTo>
                <a:lnTo>
                  <a:pt x="191831" y="193014"/>
                </a:lnTo>
                <a:lnTo>
                  <a:pt x="187833" y="186689"/>
                </a:lnTo>
                <a:lnTo>
                  <a:pt x="183339" y="183768"/>
                </a:lnTo>
                <a:lnTo>
                  <a:pt x="163449" y="183768"/>
                </a:lnTo>
                <a:lnTo>
                  <a:pt x="111887" y="132334"/>
                </a:lnTo>
                <a:lnTo>
                  <a:pt x="107950" y="129412"/>
                </a:lnTo>
                <a:close/>
              </a:path>
              <a:path w="607695" h="609600">
                <a:moveTo>
                  <a:pt x="228853" y="235124"/>
                </a:moveTo>
                <a:lnTo>
                  <a:pt x="221940" y="236011"/>
                </a:lnTo>
                <a:lnTo>
                  <a:pt x="216026" y="239267"/>
                </a:lnTo>
                <a:lnTo>
                  <a:pt x="239627" y="239267"/>
                </a:lnTo>
                <a:lnTo>
                  <a:pt x="235958" y="236785"/>
                </a:lnTo>
                <a:lnTo>
                  <a:pt x="228853" y="235124"/>
                </a:lnTo>
                <a:close/>
              </a:path>
              <a:path w="607695" h="609600">
                <a:moveTo>
                  <a:pt x="201564" y="207502"/>
                </a:moveTo>
                <a:lnTo>
                  <a:pt x="194689" y="208333"/>
                </a:lnTo>
                <a:lnTo>
                  <a:pt x="188849" y="211962"/>
                </a:lnTo>
                <a:lnTo>
                  <a:pt x="212265" y="211962"/>
                </a:lnTo>
                <a:lnTo>
                  <a:pt x="208655" y="209409"/>
                </a:lnTo>
                <a:lnTo>
                  <a:pt x="201564" y="207502"/>
                </a:lnTo>
                <a:close/>
              </a:path>
              <a:path w="607695" h="609600">
                <a:moveTo>
                  <a:pt x="175307" y="180895"/>
                </a:moveTo>
                <a:lnTo>
                  <a:pt x="169062" y="181242"/>
                </a:lnTo>
                <a:lnTo>
                  <a:pt x="163449" y="183768"/>
                </a:lnTo>
                <a:lnTo>
                  <a:pt x="183339" y="183768"/>
                </a:lnTo>
                <a:lnTo>
                  <a:pt x="181719" y="182715"/>
                </a:lnTo>
                <a:lnTo>
                  <a:pt x="175307" y="180895"/>
                </a:lnTo>
                <a:close/>
              </a:path>
              <a:path w="607695" h="609600">
                <a:moveTo>
                  <a:pt x="279019" y="25146"/>
                </a:moveTo>
                <a:lnTo>
                  <a:pt x="240984" y="37617"/>
                </a:lnTo>
                <a:lnTo>
                  <a:pt x="236600" y="41910"/>
                </a:lnTo>
                <a:lnTo>
                  <a:pt x="232663" y="44830"/>
                </a:lnTo>
                <a:lnTo>
                  <a:pt x="230759" y="47751"/>
                </a:lnTo>
                <a:lnTo>
                  <a:pt x="229742" y="50673"/>
                </a:lnTo>
                <a:lnTo>
                  <a:pt x="193675" y="134238"/>
                </a:lnTo>
                <a:lnTo>
                  <a:pt x="191770" y="138175"/>
                </a:lnTo>
                <a:lnTo>
                  <a:pt x="192659" y="144906"/>
                </a:lnTo>
                <a:lnTo>
                  <a:pt x="195579" y="150749"/>
                </a:lnTo>
                <a:lnTo>
                  <a:pt x="226617" y="169799"/>
                </a:lnTo>
                <a:lnTo>
                  <a:pt x="234711" y="168401"/>
                </a:lnTo>
                <a:lnTo>
                  <a:pt x="242258" y="165004"/>
                </a:lnTo>
                <a:lnTo>
                  <a:pt x="249174" y="159512"/>
                </a:lnTo>
                <a:lnTo>
                  <a:pt x="252095" y="156590"/>
                </a:lnTo>
                <a:lnTo>
                  <a:pt x="254126" y="154686"/>
                </a:lnTo>
                <a:lnTo>
                  <a:pt x="255015" y="151764"/>
                </a:lnTo>
                <a:lnTo>
                  <a:pt x="266700" y="130301"/>
                </a:lnTo>
                <a:lnTo>
                  <a:pt x="268732" y="126491"/>
                </a:lnTo>
                <a:lnTo>
                  <a:pt x="271652" y="122554"/>
                </a:lnTo>
                <a:lnTo>
                  <a:pt x="284225" y="109981"/>
                </a:lnTo>
                <a:lnTo>
                  <a:pt x="431380" y="109981"/>
                </a:lnTo>
                <a:lnTo>
                  <a:pt x="375792" y="54483"/>
                </a:lnTo>
                <a:lnTo>
                  <a:pt x="374776" y="53593"/>
                </a:lnTo>
                <a:lnTo>
                  <a:pt x="372872" y="53593"/>
                </a:lnTo>
                <a:lnTo>
                  <a:pt x="286258" y="25780"/>
                </a:lnTo>
                <a:lnTo>
                  <a:pt x="279019" y="25146"/>
                </a:lnTo>
                <a:close/>
              </a:path>
              <a:path w="607695" h="609600">
                <a:moveTo>
                  <a:pt x="428371" y="0"/>
                </a:moveTo>
                <a:lnTo>
                  <a:pt x="419608" y="0"/>
                </a:lnTo>
                <a:lnTo>
                  <a:pt x="415289" y="1650"/>
                </a:lnTo>
                <a:lnTo>
                  <a:pt x="387476" y="29337"/>
                </a:lnTo>
                <a:lnTo>
                  <a:pt x="383619" y="35020"/>
                </a:lnTo>
                <a:lnTo>
                  <a:pt x="382333" y="41465"/>
                </a:lnTo>
                <a:lnTo>
                  <a:pt x="383619" y="47910"/>
                </a:lnTo>
                <a:lnTo>
                  <a:pt x="387476" y="53593"/>
                </a:lnTo>
                <a:lnTo>
                  <a:pt x="457581" y="123571"/>
                </a:lnTo>
                <a:lnTo>
                  <a:pt x="463319" y="127357"/>
                </a:lnTo>
                <a:lnTo>
                  <a:pt x="469773" y="128619"/>
                </a:lnTo>
                <a:lnTo>
                  <a:pt x="476226" y="127357"/>
                </a:lnTo>
                <a:lnTo>
                  <a:pt x="481964" y="123571"/>
                </a:lnTo>
                <a:lnTo>
                  <a:pt x="495554" y="109981"/>
                </a:lnTo>
                <a:lnTo>
                  <a:pt x="461517" y="109981"/>
                </a:lnTo>
                <a:lnTo>
                  <a:pt x="455675" y="104139"/>
                </a:lnTo>
                <a:lnTo>
                  <a:pt x="455675" y="88518"/>
                </a:lnTo>
                <a:lnTo>
                  <a:pt x="461517" y="81787"/>
                </a:lnTo>
                <a:lnTo>
                  <a:pt x="510302" y="81787"/>
                </a:lnTo>
                <a:lnTo>
                  <a:pt x="510079" y="80668"/>
                </a:lnTo>
                <a:lnTo>
                  <a:pt x="506222" y="74929"/>
                </a:lnTo>
                <a:lnTo>
                  <a:pt x="436117" y="5079"/>
                </a:lnTo>
                <a:lnTo>
                  <a:pt x="432815" y="1650"/>
                </a:lnTo>
                <a:lnTo>
                  <a:pt x="428371" y="0"/>
                </a:lnTo>
                <a:close/>
              </a:path>
              <a:path w="607695" h="609600">
                <a:moveTo>
                  <a:pt x="510302" y="81787"/>
                </a:moveTo>
                <a:lnTo>
                  <a:pt x="477012" y="81787"/>
                </a:lnTo>
                <a:lnTo>
                  <a:pt x="483870" y="88518"/>
                </a:lnTo>
                <a:lnTo>
                  <a:pt x="483870" y="104139"/>
                </a:lnTo>
                <a:lnTo>
                  <a:pt x="477012" y="109981"/>
                </a:lnTo>
                <a:lnTo>
                  <a:pt x="495554" y="109981"/>
                </a:lnTo>
                <a:lnTo>
                  <a:pt x="506222" y="99313"/>
                </a:lnTo>
                <a:lnTo>
                  <a:pt x="510079" y="93575"/>
                </a:lnTo>
                <a:lnTo>
                  <a:pt x="511365" y="87122"/>
                </a:lnTo>
                <a:lnTo>
                  <a:pt x="510302" y="81787"/>
                </a:lnTo>
                <a:close/>
              </a:path>
            </a:pathLst>
          </a:custGeom>
          <a:solidFill>
            <a:srgbClr val="A2B1C1"/>
          </a:solidFill>
        </p:spPr>
        <p:txBody>
          <a:bodyPr wrap="square" lIns="0" tIns="0" rIns="0" bIns="0" rtlCol="0"/>
          <a:lstStyle/>
          <a:p/>
        </p:txBody>
      </p:sp>
      <p:sp>
        <p:nvSpPr>
          <p:cNvPr id="16" name="object 16"/>
          <p:cNvSpPr/>
          <p:nvPr/>
        </p:nvSpPr>
        <p:spPr>
          <a:xfrm>
            <a:off x="5739383" y="2489581"/>
            <a:ext cx="630555" cy="563245"/>
          </a:xfrm>
          <a:custGeom>
            <a:avLst/>
            <a:gdLst/>
            <a:ahLst/>
            <a:cxnLst/>
            <a:rect l="l" t="t" r="r" b="b"/>
            <a:pathLst>
              <a:path w="630554" h="563244">
                <a:moveTo>
                  <a:pt x="474853" y="519557"/>
                </a:moveTo>
                <a:lnTo>
                  <a:pt x="376428" y="519557"/>
                </a:lnTo>
                <a:lnTo>
                  <a:pt x="376428" y="538861"/>
                </a:lnTo>
                <a:lnTo>
                  <a:pt x="346374" y="540809"/>
                </a:lnTo>
                <a:lnTo>
                  <a:pt x="322976" y="543496"/>
                </a:lnTo>
                <a:lnTo>
                  <a:pt x="307794" y="546754"/>
                </a:lnTo>
                <a:lnTo>
                  <a:pt x="302387" y="550418"/>
                </a:lnTo>
                <a:lnTo>
                  <a:pt x="312666" y="555422"/>
                </a:lnTo>
                <a:lnTo>
                  <a:pt x="340709" y="559498"/>
                </a:lnTo>
                <a:lnTo>
                  <a:pt x="382325" y="562240"/>
                </a:lnTo>
                <a:lnTo>
                  <a:pt x="433324" y="563245"/>
                </a:lnTo>
                <a:lnTo>
                  <a:pt x="484268" y="562240"/>
                </a:lnTo>
                <a:lnTo>
                  <a:pt x="525891" y="559498"/>
                </a:lnTo>
                <a:lnTo>
                  <a:pt x="553964" y="555422"/>
                </a:lnTo>
                <a:lnTo>
                  <a:pt x="564261" y="550418"/>
                </a:lnTo>
                <a:lnTo>
                  <a:pt x="557595" y="546334"/>
                </a:lnTo>
                <a:lnTo>
                  <a:pt x="539035" y="542798"/>
                </a:lnTo>
                <a:lnTo>
                  <a:pt x="510736" y="540023"/>
                </a:lnTo>
                <a:lnTo>
                  <a:pt x="474853" y="538226"/>
                </a:lnTo>
                <a:lnTo>
                  <a:pt x="474853" y="519557"/>
                </a:lnTo>
                <a:close/>
              </a:path>
              <a:path w="630554" h="563244">
                <a:moveTo>
                  <a:pt x="630047" y="258825"/>
                </a:moveTo>
                <a:lnTo>
                  <a:pt x="221107" y="258825"/>
                </a:lnTo>
                <a:lnTo>
                  <a:pt x="221107" y="519557"/>
                </a:lnTo>
                <a:lnTo>
                  <a:pt x="630047" y="519557"/>
                </a:lnTo>
                <a:lnTo>
                  <a:pt x="630047" y="497204"/>
                </a:lnTo>
                <a:lnTo>
                  <a:pt x="603250" y="497204"/>
                </a:lnTo>
                <a:lnTo>
                  <a:pt x="248031" y="497077"/>
                </a:lnTo>
                <a:lnTo>
                  <a:pt x="248031" y="278764"/>
                </a:lnTo>
                <a:lnTo>
                  <a:pt x="630047" y="278764"/>
                </a:lnTo>
                <a:lnTo>
                  <a:pt x="630047" y="258825"/>
                </a:lnTo>
                <a:close/>
              </a:path>
              <a:path w="630554" h="563244">
                <a:moveTo>
                  <a:pt x="630047" y="278764"/>
                </a:moveTo>
                <a:lnTo>
                  <a:pt x="603250" y="278764"/>
                </a:lnTo>
                <a:lnTo>
                  <a:pt x="603250" y="497204"/>
                </a:lnTo>
                <a:lnTo>
                  <a:pt x="630047" y="497204"/>
                </a:lnTo>
                <a:lnTo>
                  <a:pt x="630047" y="278764"/>
                </a:lnTo>
                <a:close/>
              </a:path>
              <a:path w="630554" h="563244">
                <a:moveTo>
                  <a:pt x="353695" y="0"/>
                </a:moveTo>
                <a:lnTo>
                  <a:pt x="0" y="0"/>
                </a:lnTo>
                <a:lnTo>
                  <a:pt x="0" y="495808"/>
                </a:lnTo>
                <a:lnTo>
                  <a:pt x="195961" y="495808"/>
                </a:lnTo>
                <a:lnTo>
                  <a:pt x="195961" y="448690"/>
                </a:lnTo>
                <a:lnTo>
                  <a:pt x="32766" y="448690"/>
                </a:lnTo>
                <a:lnTo>
                  <a:pt x="32766" y="362203"/>
                </a:lnTo>
                <a:lnTo>
                  <a:pt x="195961" y="362203"/>
                </a:lnTo>
                <a:lnTo>
                  <a:pt x="195961" y="338200"/>
                </a:lnTo>
                <a:lnTo>
                  <a:pt x="32766" y="338200"/>
                </a:lnTo>
                <a:lnTo>
                  <a:pt x="32766" y="251840"/>
                </a:lnTo>
                <a:lnTo>
                  <a:pt x="195961" y="251840"/>
                </a:lnTo>
                <a:lnTo>
                  <a:pt x="195961" y="238378"/>
                </a:lnTo>
                <a:lnTo>
                  <a:pt x="353695" y="238378"/>
                </a:lnTo>
                <a:lnTo>
                  <a:pt x="353695" y="226313"/>
                </a:lnTo>
                <a:lnTo>
                  <a:pt x="32766" y="226313"/>
                </a:lnTo>
                <a:lnTo>
                  <a:pt x="32766" y="139953"/>
                </a:lnTo>
                <a:lnTo>
                  <a:pt x="353695" y="139953"/>
                </a:lnTo>
                <a:lnTo>
                  <a:pt x="353695" y="107823"/>
                </a:lnTo>
                <a:lnTo>
                  <a:pt x="183642" y="107823"/>
                </a:lnTo>
                <a:lnTo>
                  <a:pt x="169741" y="105015"/>
                </a:lnTo>
                <a:lnTo>
                  <a:pt x="158353" y="97361"/>
                </a:lnTo>
                <a:lnTo>
                  <a:pt x="150655" y="86016"/>
                </a:lnTo>
                <a:lnTo>
                  <a:pt x="147828" y="72136"/>
                </a:lnTo>
                <a:lnTo>
                  <a:pt x="150655" y="58162"/>
                </a:lnTo>
                <a:lnTo>
                  <a:pt x="158353" y="46736"/>
                </a:lnTo>
                <a:lnTo>
                  <a:pt x="169741" y="39024"/>
                </a:lnTo>
                <a:lnTo>
                  <a:pt x="183642" y="36195"/>
                </a:lnTo>
                <a:lnTo>
                  <a:pt x="353695" y="36195"/>
                </a:lnTo>
                <a:lnTo>
                  <a:pt x="353695" y="0"/>
                </a:lnTo>
                <a:close/>
              </a:path>
              <a:path w="630554" h="563244">
                <a:moveTo>
                  <a:pt x="195961" y="384428"/>
                </a:moveTo>
                <a:lnTo>
                  <a:pt x="54991" y="384428"/>
                </a:lnTo>
                <a:lnTo>
                  <a:pt x="54991" y="426465"/>
                </a:lnTo>
                <a:lnTo>
                  <a:pt x="195961" y="426465"/>
                </a:lnTo>
                <a:lnTo>
                  <a:pt x="195961" y="384428"/>
                </a:lnTo>
                <a:close/>
              </a:path>
              <a:path w="630554" h="563244">
                <a:moveTo>
                  <a:pt x="195961" y="274065"/>
                </a:moveTo>
                <a:lnTo>
                  <a:pt x="54991" y="274065"/>
                </a:lnTo>
                <a:lnTo>
                  <a:pt x="54991" y="315975"/>
                </a:lnTo>
                <a:lnTo>
                  <a:pt x="195961" y="315975"/>
                </a:lnTo>
                <a:lnTo>
                  <a:pt x="195961" y="274065"/>
                </a:lnTo>
                <a:close/>
              </a:path>
              <a:path w="630554" h="563244">
                <a:moveTo>
                  <a:pt x="353695" y="139953"/>
                </a:moveTo>
                <a:lnTo>
                  <a:pt x="324612" y="139953"/>
                </a:lnTo>
                <a:lnTo>
                  <a:pt x="324612" y="226313"/>
                </a:lnTo>
                <a:lnTo>
                  <a:pt x="353695" y="226313"/>
                </a:lnTo>
                <a:lnTo>
                  <a:pt x="353695" y="139953"/>
                </a:lnTo>
                <a:close/>
              </a:path>
              <a:path w="630554" h="563244">
                <a:moveTo>
                  <a:pt x="302387" y="162178"/>
                </a:moveTo>
                <a:lnTo>
                  <a:pt x="54991" y="162178"/>
                </a:lnTo>
                <a:lnTo>
                  <a:pt x="54991" y="204088"/>
                </a:lnTo>
                <a:lnTo>
                  <a:pt x="302387" y="204088"/>
                </a:lnTo>
                <a:lnTo>
                  <a:pt x="302387" y="187451"/>
                </a:lnTo>
                <a:lnTo>
                  <a:pt x="251713" y="187451"/>
                </a:lnTo>
                <a:lnTo>
                  <a:pt x="251713" y="175768"/>
                </a:lnTo>
                <a:lnTo>
                  <a:pt x="302387" y="175768"/>
                </a:lnTo>
                <a:lnTo>
                  <a:pt x="302387" y="162178"/>
                </a:lnTo>
                <a:close/>
              </a:path>
              <a:path w="630554" h="563244">
                <a:moveTo>
                  <a:pt x="302387" y="175768"/>
                </a:moveTo>
                <a:lnTo>
                  <a:pt x="285496" y="175768"/>
                </a:lnTo>
                <a:lnTo>
                  <a:pt x="285496" y="187451"/>
                </a:lnTo>
                <a:lnTo>
                  <a:pt x="302387" y="187451"/>
                </a:lnTo>
                <a:lnTo>
                  <a:pt x="302387" y="175768"/>
                </a:lnTo>
                <a:close/>
              </a:path>
              <a:path w="630554" h="563244">
                <a:moveTo>
                  <a:pt x="271907" y="36195"/>
                </a:moveTo>
                <a:lnTo>
                  <a:pt x="183642" y="36195"/>
                </a:lnTo>
                <a:lnTo>
                  <a:pt x="197615" y="39024"/>
                </a:lnTo>
                <a:lnTo>
                  <a:pt x="209042" y="46736"/>
                </a:lnTo>
                <a:lnTo>
                  <a:pt x="216753" y="58162"/>
                </a:lnTo>
                <a:lnTo>
                  <a:pt x="219583" y="72136"/>
                </a:lnTo>
                <a:lnTo>
                  <a:pt x="216753" y="86016"/>
                </a:lnTo>
                <a:lnTo>
                  <a:pt x="209041" y="97361"/>
                </a:lnTo>
                <a:lnTo>
                  <a:pt x="197615" y="105015"/>
                </a:lnTo>
                <a:lnTo>
                  <a:pt x="183642" y="107823"/>
                </a:lnTo>
                <a:lnTo>
                  <a:pt x="271907" y="107823"/>
                </a:lnTo>
                <a:lnTo>
                  <a:pt x="257952" y="105015"/>
                </a:lnTo>
                <a:lnTo>
                  <a:pt x="246570" y="97361"/>
                </a:lnTo>
                <a:lnTo>
                  <a:pt x="238902" y="86016"/>
                </a:lnTo>
                <a:lnTo>
                  <a:pt x="236093" y="72136"/>
                </a:lnTo>
                <a:lnTo>
                  <a:pt x="238902" y="58162"/>
                </a:lnTo>
                <a:lnTo>
                  <a:pt x="246570" y="46736"/>
                </a:lnTo>
                <a:lnTo>
                  <a:pt x="257952" y="39024"/>
                </a:lnTo>
                <a:lnTo>
                  <a:pt x="271907" y="36195"/>
                </a:lnTo>
                <a:close/>
              </a:path>
              <a:path w="630554" h="563244">
                <a:moveTo>
                  <a:pt x="353695" y="36195"/>
                </a:moveTo>
                <a:lnTo>
                  <a:pt x="271907" y="36195"/>
                </a:lnTo>
                <a:lnTo>
                  <a:pt x="285861" y="39024"/>
                </a:lnTo>
                <a:lnTo>
                  <a:pt x="297243" y="46736"/>
                </a:lnTo>
                <a:lnTo>
                  <a:pt x="304911" y="58162"/>
                </a:lnTo>
                <a:lnTo>
                  <a:pt x="307721" y="72136"/>
                </a:lnTo>
                <a:lnTo>
                  <a:pt x="304911" y="86016"/>
                </a:lnTo>
                <a:lnTo>
                  <a:pt x="297243" y="97361"/>
                </a:lnTo>
                <a:lnTo>
                  <a:pt x="285861" y="105015"/>
                </a:lnTo>
                <a:lnTo>
                  <a:pt x="271907" y="107823"/>
                </a:lnTo>
                <a:lnTo>
                  <a:pt x="353695" y="107823"/>
                </a:lnTo>
                <a:lnTo>
                  <a:pt x="353695" y="36195"/>
                </a:lnTo>
                <a:close/>
              </a:path>
              <a:path w="630554" h="563244">
                <a:moveTo>
                  <a:pt x="191135" y="58420"/>
                </a:moveTo>
                <a:lnTo>
                  <a:pt x="176149" y="58420"/>
                </a:lnTo>
                <a:lnTo>
                  <a:pt x="170053" y="64515"/>
                </a:lnTo>
                <a:lnTo>
                  <a:pt x="170053" y="79501"/>
                </a:lnTo>
                <a:lnTo>
                  <a:pt x="176149" y="85598"/>
                </a:lnTo>
                <a:lnTo>
                  <a:pt x="191135" y="85598"/>
                </a:lnTo>
                <a:lnTo>
                  <a:pt x="197231" y="79501"/>
                </a:lnTo>
                <a:lnTo>
                  <a:pt x="197231" y="64515"/>
                </a:lnTo>
                <a:lnTo>
                  <a:pt x="191135" y="58420"/>
                </a:lnTo>
                <a:close/>
              </a:path>
              <a:path w="630554" h="563244">
                <a:moveTo>
                  <a:pt x="279526" y="58420"/>
                </a:moveTo>
                <a:lnTo>
                  <a:pt x="264413" y="58420"/>
                </a:lnTo>
                <a:lnTo>
                  <a:pt x="258445" y="64515"/>
                </a:lnTo>
                <a:lnTo>
                  <a:pt x="258445" y="79501"/>
                </a:lnTo>
                <a:lnTo>
                  <a:pt x="264413" y="85598"/>
                </a:lnTo>
                <a:lnTo>
                  <a:pt x="279526" y="85598"/>
                </a:lnTo>
                <a:lnTo>
                  <a:pt x="285496" y="79501"/>
                </a:lnTo>
                <a:lnTo>
                  <a:pt x="285496" y="64515"/>
                </a:lnTo>
                <a:lnTo>
                  <a:pt x="279526" y="58420"/>
                </a:lnTo>
                <a:close/>
              </a:path>
            </a:pathLst>
          </a:custGeom>
          <a:solidFill>
            <a:srgbClr val="A2B1C1"/>
          </a:solidFill>
        </p:spPr>
        <p:txBody>
          <a:bodyPr wrap="square" lIns="0" tIns="0" rIns="0" bIns="0" rtlCol="0"/>
          <a:lstStyle/>
          <a:p/>
        </p:txBody>
      </p:sp>
      <p:sp>
        <p:nvSpPr>
          <p:cNvPr id="18" name="object 18"/>
          <p:cNvSpPr txBox="1"/>
          <p:nvPr/>
        </p:nvSpPr>
        <p:spPr>
          <a:xfrm>
            <a:off x="6675755" y="2489835"/>
            <a:ext cx="3215640" cy="2894965"/>
          </a:xfrm>
          <a:prstGeom prst="rect">
            <a:avLst/>
          </a:prstGeom>
        </p:spPr>
        <p:txBody>
          <a:bodyPr vert="horz" wrap="square" lIns="0" tIns="13335" rIns="0" bIns="0" rtlCol="0">
            <a:spAutoFit/>
          </a:bodyPr>
          <a:lstStyle/>
          <a:p>
            <a:pPr marL="12700">
              <a:lnSpc>
                <a:spcPct val="100000"/>
              </a:lnSpc>
              <a:spcBef>
                <a:spcPts val="105"/>
              </a:spcBef>
            </a:pPr>
            <a:r>
              <a:rPr sz="2600" b="1" spc="10" dirty="0">
                <a:solidFill>
                  <a:srgbClr val="001F5F"/>
                </a:solidFill>
                <a:latin typeface="仿宋" panose="02010609060101010101" charset="-122"/>
                <a:cs typeface="仿宋" panose="02010609060101010101" charset="-122"/>
              </a:rPr>
              <a:t>国库</a:t>
            </a:r>
            <a:r>
              <a:rPr sz="2600" b="1" dirty="0">
                <a:solidFill>
                  <a:srgbClr val="001F5F"/>
                </a:solidFill>
                <a:latin typeface="仿宋" panose="02010609060101010101" charset="-122"/>
                <a:cs typeface="仿宋" panose="02010609060101010101" charset="-122"/>
              </a:rPr>
              <a:t>集中支</a:t>
            </a:r>
            <a:r>
              <a:rPr sz="2600" b="1" spc="-10" dirty="0">
                <a:solidFill>
                  <a:srgbClr val="001F5F"/>
                </a:solidFill>
                <a:latin typeface="仿宋" panose="02010609060101010101" charset="-122"/>
                <a:cs typeface="仿宋" panose="02010609060101010101" charset="-122"/>
              </a:rPr>
              <a:t>付</a:t>
            </a:r>
            <a:r>
              <a:rPr lang="zh-CN" sz="2600" b="1" spc="-10" dirty="0">
                <a:solidFill>
                  <a:srgbClr val="001F5F"/>
                </a:solidFill>
                <a:latin typeface="仿宋" panose="02010609060101010101" charset="-122"/>
                <a:cs typeface="仿宋" panose="02010609060101010101" charset="-122"/>
              </a:rPr>
              <a:t>（▲）</a:t>
            </a:r>
            <a:endParaRPr lang="zh-CN" sz="2600" b="1" spc="-10" dirty="0">
              <a:solidFill>
                <a:srgbClr val="001F5F"/>
              </a:solidFill>
              <a:latin typeface="仿宋" panose="02010609060101010101" charset="-122"/>
              <a:cs typeface="仿宋" panose="02010609060101010101" charset="-122"/>
            </a:endParaRPr>
          </a:p>
          <a:p>
            <a:pPr marL="12700">
              <a:lnSpc>
                <a:spcPct val="100000"/>
              </a:lnSpc>
              <a:spcBef>
                <a:spcPts val="105"/>
              </a:spcBef>
            </a:pPr>
            <a:endParaRPr lang="zh-CN" sz="2600" b="1" spc="-10" dirty="0">
              <a:solidFill>
                <a:srgbClr val="001F5F"/>
              </a:solidFill>
              <a:latin typeface="仿宋" panose="02010609060101010101" charset="-122"/>
              <a:cs typeface="仿宋" panose="02010609060101010101" charset="-122"/>
            </a:endParaRPr>
          </a:p>
          <a:p>
            <a:pPr marL="12700">
              <a:lnSpc>
                <a:spcPct val="100000"/>
              </a:lnSpc>
              <a:spcBef>
                <a:spcPts val="105"/>
              </a:spcBef>
            </a:pPr>
            <a:r>
              <a:rPr sz="2600" b="1" spc="10" dirty="0">
                <a:solidFill>
                  <a:srgbClr val="001F5F"/>
                </a:solidFill>
                <a:latin typeface="仿宋" panose="02010609060101010101" charset="-122"/>
                <a:cs typeface="仿宋" panose="02010609060101010101" charset="-122"/>
              </a:rPr>
              <a:t>单位</a:t>
            </a:r>
            <a:r>
              <a:rPr sz="2600" b="1" dirty="0">
                <a:solidFill>
                  <a:srgbClr val="001F5F"/>
                </a:solidFill>
                <a:latin typeface="仿宋" panose="02010609060101010101" charset="-122"/>
                <a:cs typeface="仿宋" panose="02010609060101010101" charset="-122"/>
              </a:rPr>
              <a:t>资金</a:t>
            </a:r>
            <a:r>
              <a:rPr lang="zh-CN" sz="2600" b="1" dirty="0">
                <a:solidFill>
                  <a:srgbClr val="001F5F"/>
                </a:solidFill>
                <a:latin typeface="仿宋" panose="02010609060101010101" charset="-122"/>
                <a:cs typeface="仿宋" panose="02010609060101010101" charset="-122"/>
              </a:rPr>
              <a:t>管理</a:t>
            </a:r>
            <a:r>
              <a:rPr lang="zh-CN" sz="2600" b="1" spc="-10" dirty="0">
                <a:solidFill>
                  <a:srgbClr val="001F5F"/>
                </a:solidFill>
                <a:latin typeface="仿宋" panose="02010609060101010101" charset="-122"/>
                <a:cs typeface="仿宋" panose="02010609060101010101" charset="-122"/>
                <a:sym typeface="+mn-ea"/>
              </a:rPr>
              <a:t>（▲）</a:t>
            </a:r>
            <a:endParaRPr lang="zh-CN" sz="2600" b="1" spc="-10" dirty="0">
              <a:solidFill>
                <a:srgbClr val="001F5F"/>
              </a:solidFill>
              <a:latin typeface="仿宋" panose="02010609060101010101" charset="-122"/>
              <a:cs typeface="仿宋" panose="02010609060101010101" charset="-122"/>
              <a:sym typeface="+mn-ea"/>
            </a:endParaRPr>
          </a:p>
          <a:p>
            <a:pPr marL="12700">
              <a:lnSpc>
                <a:spcPct val="100000"/>
              </a:lnSpc>
              <a:spcBef>
                <a:spcPts val="105"/>
              </a:spcBef>
            </a:pPr>
            <a:endParaRPr lang="zh-CN" sz="2600">
              <a:latin typeface="仿宋" panose="02010609060101010101" charset="-122"/>
              <a:cs typeface="仿宋" panose="02010609060101010101" charset="-122"/>
            </a:endParaRPr>
          </a:p>
          <a:p>
            <a:pPr marL="12700">
              <a:lnSpc>
                <a:spcPct val="100000"/>
              </a:lnSpc>
              <a:spcBef>
                <a:spcPts val="105"/>
              </a:spcBef>
            </a:pPr>
            <a:r>
              <a:rPr lang="zh-CN" sz="2600">
                <a:latin typeface="仿宋" panose="02010609060101010101" charset="-122"/>
                <a:cs typeface="仿宋" panose="02010609060101010101" charset="-122"/>
              </a:rPr>
              <a:t>转移支付预算执行</a:t>
            </a:r>
            <a:endParaRPr lang="zh-CN" sz="2600">
              <a:latin typeface="仿宋" panose="02010609060101010101" charset="-122"/>
              <a:cs typeface="仿宋" panose="02010609060101010101" charset="-122"/>
            </a:endParaRPr>
          </a:p>
          <a:p>
            <a:pPr marL="12700">
              <a:lnSpc>
                <a:spcPct val="100000"/>
              </a:lnSpc>
              <a:spcBef>
                <a:spcPts val="105"/>
              </a:spcBef>
            </a:pPr>
            <a:endParaRPr lang="zh-CN" sz="2600">
              <a:latin typeface="仿宋" panose="02010609060101010101" charset="-122"/>
              <a:cs typeface="仿宋" panose="02010609060101010101" charset="-122"/>
            </a:endParaRPr>
          </a:p>
          <a:p>
            <a:pPr marL="12700">
              <a:lnSpc>
                <a:spcPct val="100000"/>
              </a:lnSpc>
              <a:spcBef>
                <a:spcPts val="105"/>
              </a:spcBef>
            </a:pPr>
            <a:r>
              <a:rPr lang="zh-CN" sz="2600">
                <a:latin typeface="仿宋" panose="02010609060101010101" charset="-122"/>
                <a:cs typeface="仿宋" panose="02010609060101010101" charset="-122"/>
              </a:rPr>
              <a:t>结转结余管理</a:t>
            </a:r>
            <a:endParaRPr lang="zh-CN" sz="2600">
              <a:latin typeface="仿宋" panose="02010609060101010101" charset="-122"/>
              <a:cs typeface="仿宋" panose="02010609060101010101" charset="-122"/>
            </a:endParaRPr>
          </a:p>
        </p:txBody>
      </p:sp>
      <p:sp>
        <p:nvSpPr>
          <p:cNvPr id="19" name="object 19"/>
          <p:cNvSpPr txBox="1"/>
          <p:nvPr/>
        </p:nvSpPr>
        <p:spPr>
          <a:xfrm>
            <a:off x="9891268" y="6277553"/>
            <a:ext cx="262890" cy="210820"/>
          </a:xfrm>
          <a:prstGeom prst="rect">
            <a:avLst/>
          </a:prstGeom>
        </p:spPr>
        <p:txBody>
          <a:bodyPr vert="horz" wrap="square" lIns="0" tIns="13335" rIns="0" bIns="0" rtlCol="0">
            <a:spAutoFit/>
          </a:bodyPr>
          <a:lstStyle/>
          <a:p>
            <a:pPr marL="4191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20" name="文本框 1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txBox="1"/>
          <p:nvPr/>
        </p:nvSpPr>
        <p:spPr>
          <a:xfrm>
            <a:off x="1348486" y="2103534"/>
            <a:ext cx="10192385" cy="1452245"/>
          </a:xfrm>
          <a:prstGeom prst="rect">
            <a:avLst/>
          </a:prstGeom>
        </p:spPr>
        <p:txBody>
          <a:bodyPr vert="horz" wrap="square" lIns="0" tIns="12065" rIns="0" bIns="0" rtlCol="0">
            <a:spAutoFit/>
          </a:bodyPr>
          <a:lstStyle/>
          <a:p>
            <a:pPr marL="12700" marR="5080" indent="632460">
              <a:lnSpc>
                <a:spcPct val="130000"/>
              </a:lnSpc>
              <a:spcBef>
                <a:spcPts val="95"/>
              </a:spcBef>
            </a:pPr>
            <a:r>
              <a:rPr sz="2400" spc="25" dirty="0">
                <a:solidFill>
                  <a:srgbClr val="003366"/>
                </a:solidFill>
                <a:latin typeface="微软雅黑" panose="020B0503020204020204" charset="-122"/>
                <a:cs typeface="微软雅黑" panose="020B0503020204020204" charset="-122"/>
              </a:rPr>
              <a:t>为解决传统财政资金支付制度存在的种种弊</a:t>
            </a:r>
            <a:r>
              <a:rPr sz="2400" spc="-15" dirty="0">
                <a:solidFill>
                  <a:srgbClr val="003366"/>
                </a:solidFill>
                <a:latin typeface="微软雅黑" panose="020B0503020204020204" charset="-122"/>
                <a:cs typeface="微软雅黑" panose="020B0503020204020204" charset="-122"/>
              </a:rPr>
              <a:t>端</a:t>
            </a:r>
            <a:r>
              <a:rPr sz="2400" spc="20" dirty="0">
                <a:solidFill>
                  <a:srgbClr val="003366"/>
                </a:solidFill>
                <a:latin typeface="微软雅黑" panose="020B0503020204020204" charset="-122"/>
                <a:cs typeface="微软雅黑" panose="020B0503020204020204" charset="-122"/>
              </a:rPr>
              <a:t>，加</a:t>
            </a:r>
            <a:r>
              <a:rPr sz="2400" spc="10" dirty="0">
                <a:solidFill>
                  <a:srgbClr val="003366"/>
                </a:solidFill>
                <a:latin typeface="微软雅黑" panose="020B0503020204020204" charset="-122"/>
                <a:cs typeface="微软雅黑" panose="020B0503020204020204" charset="-122"/>
              </a:rPr>
              <a:t>强</a:t>
            </a:r>
            <a:r>
              <a:rPr sz="2400" spc="20" dirty="0">
                <a:solidFill>
                  <a:srgbClr val="003366"/>
                </a:solidFill>
                <a:latin typeface="微软雅黑" panose="020B0503020204020204" charset="-122"/>
                <a:cs typeface="微软雅黑" panose="020B0503020204020204" charset="-122"/>
              </a:rPr>
              <a:t>财政管理</a:t>
            </a:r>
            <a:r>
              <a:rPr sz="2400" spc="10" dirty="0">
                <a:solidFill>
                  <a:srgbClr val="003366"/>
                </a:solidFill>
                <a:latin typeface="微软雅黑" panose="020B0503020204020204" charset="-122"/>
                <a:cs typeface="微软雅黑" panose="020B0503020204020204" charset="-122"/>
              </a:rPr>
              <a:t>监</a:t>
            </a:r>
            <a:r>
              <a:rPr sz="2400" spc="25" dirty="0">
                <a:solidFill>
                  <a:srgbClr val="003366"/>
                </a:solidFill>
                <a:latin typeface="微软雅黑" panose="020B0503020204020204" charset="-122"/>
                <a:cs typeface="微软雅黑" panose="020B0503020204020204" charset="-122"/>
              </a:rPr>
              <a:t>督</a:t>
            </a:r>
            <a:r>
              <a:rPr sz="2400" dirty="0">
                <a:solidFill>
                  <a:srgbClr val="003366"/>
                </a:solidFill>
                <a:latin typeface="微软雅黑" panose="020B0503020204020204" charset="-122"/>
                <a:cs typeface="微软雅黑" panose="020B0503020204020204" charset="-122"/>
              </a:rPr>
              <a:t>，  </a:t>
            </a:r>
            <a:r>
              <a:rPr sz="2400" spc="30" dirty="0">
                <a:solidFill>
                  <a:srgbClr val="003366"/>
                </a:solidFill>
                <a:latin typeface="微软雅黑" panose="020B0503020204020204" charset="-122"/>
                <a:cs typeface="微软雅黑" panose="020B0503020204020204" charset="-122"/>
              </a:rPr>
              <a:t>提高资</a:t>
            </a:r>
            <a:r>
              <a:rPr sz="2400" spc="20" dirty="0">
                <a:solidFill>
                  <a:srgbClr val="003366"/>
                </a:solidFill>
                <a:latin typeface="微软雅黑" panose="020B0503020204020204" charset="-122"/>
                <a:cs typeface="微软雅黑" panose="020B0503020204020204" charset="-122"/>
              </a:rPr>
              <a:t>金使</a:t>
            </a:r>
            <a:r>
              <a:rPr sz="2400" spc="30" dirty="0">
                <a:solidFill>
                  <a:srgbClr val="003366"/>
                </a:solidFill>
                <a:latin typeface="微软雅黑" panose="020B0503020204020204" charset="-122"/>
                <a:cs typeface="微软雅黑" panose="020B0503020204020204" charset="-122"/>
              </a:rPr>
              <a:t>用效</a:t>
            </a:r>
            <a:r>
              <a:rPr sz="2400" spc="35" dirty="0">
                <a:solidFill>
                  <a:srgbClr val="003366"/>
                </a:solidFill>
                <a:latin typeface="微软雅黑" panose="020B0503020204020204" charset="-122"/>
                <a:cs typeface="微软雅黑" panose="020B0503020204020204" charset="-122"/>
              </a:rPr>
              <a:t>益</a:t>
            </a:r>
            <a:r>
              <a:rPr sz="2400" spc="30" dirty="0">
                <a:solidFill>
                  <a:srgbClr val="003366"/>
                </a:solidFill>
                <a:latin typeface="微软雅黑" panose="020B0503020204020204" charset="-122"/>
                <a:cs typeface="微软雅黑" panose="020B0503020204020204" charset="-122"/>
              </a:rPr>
              <a:t>。</a:t>
            </a:r>
            <a:r>
              <a:rPr sz="2400" dirty="0">
                <a:solidFill>
                  <a:srgbClr val="003366"/>
                </a:solidFill>
                <a:latin typeface="微软雅黑" panose="020B0503020204020204" charset="-122"/>
                <a:cs typeface="微软雅黑" panose="020B0503020204020204" charset="-122"/>
              </a:rPr>
              <a:t>2001</a:t>
            </a:r>
            <a:r>
              <a:rPr sz="2400" spc="30" dirty="0">
                <a:solidFill>
                  <a:srgbClr val="003366"/>
                </a:solidFill>
                <a:latin typeface="微软雅黑" panose="020B0503020204020204" charset="-122"/>
                <a:cs typeface="微软雅黑" panose="020B0503020204020204" charset="-122"/>
              </a:rPr>
              <a:t>年2</a:t>
            </a:r>
            <a:r>
              <a:rPr sz="2400" spc="35" dirty="0">
                <a:solidFill>
                  <a:srgbClr val="003366"/>
                </a:solidFill>
                <a:latin typeface="微软雅黑" panose="020B0503020204020204" charset="-122"/>
                <a:cs typeface="微软雅黑" panose="020B0503020204020204" charset="-122"/>
              </a:rPr>
              <a:t>月</a:t>
            </a:r>
            <a:r>
              <a:rPr sz="2400" spc="30" dirty="0">
                <a:solidFill>
                  <a:srgbClr val="003366"/>
                </a:solidFill>
                <a:latin typeface="微软雅黑" panose="020B0503020204020204" charset="-122"/>
                <a:cs typeface="微软雅黑" panose="020B0503020204020204" charset="-122"/>
              </a:rPr>
              <a:t>，国务</a:t>
            </a:r>
            <a:r>
              <a:rPr sz="2400" spc="20" dirty="0">
                <a:solidFill>
                  <a:srgbClr val="003366"/>
                </a:solidFill>
                <a:latin typeface="微软雅黑" panose="020B0503020204020204" charset="-122"/>
                <a:cs typeface="微软雅黑" panose="020B0503020204020204" charset="-122"/>
              </a:rPr>
              <a:t>院批</a:t>
            </a:r>
            <a:r>
              <a:rPr sz="2400" spc="30" dirty="0">
                <a:solidFill>
                  <a:srgbClr val="003366"/>
                </a:solidFill>
                <a:latin typeface="微软雅黑" panose="020B0503020204020204" charset="-122"/>
                <a:cs typeface="微软雅黑" panose="020B0503020204020204" charset="-122"/>
              </a:rPr>
              <a:t>准财政</a:t>
            </a:r>
            <a:r>
              <a:rPr sz="2400" spc="20" dirty="0">
                <a:solidFill>
                  <a:srgbClr val="003366"/>
                </a:solidFill>
                <a:latin typeface="微软雅黑" panose="020B0503020204020204" charset="-122"/>
                <a:cs typeface="微软雅黑" panose="020B0503020204020204" charset="-122"/>
              </a:rPr>
              <a:t>国库</a:t>
            </a:r>
            <a:r>
              <a:rPr sz="2400" spc="30" dirty="0">
                <a:solidFill>
                  <a:srgbClr val="003366"/>
                </a:solidFill>
                <a:latin typeface="微软雅黑" panose="020B0503020204020204" charset="-122"/>
                <a:cs typeface="微软雅黑" panose="020B0503020204020204" charset="-122"/>
              </a:rPr>
              <a:t>管理</a:t>
            </a:r>
            <a:r>
              <a:rPr sz="2400" spc="20" dirty="0">
                <a:solidFill>
                  <a:srgbClr val="003366"/>
                </a:solidFill>
                <a:latin typeface="微软雅黑" panose="020B0503020204020204" charset="-122"/>
                <a:cs typeface="微软雅黑" panose="020B0503020204020204" charset="-122"/>
              </a:rPr>
              <a:t>制</a:t>
            </a:r>
            <a:r>
              <a:rPr sz="2400" spc="30" dirty="0">
                <a:solidFill>
                  <a:srgbClr val="003366"/>
                </a:solidFill>
                <a:latin typeface="微软雅黑" panose="020B0503020204020204" charset="-122"/>
                <a:cs typeface="微软雅黑" panose="020B0503020204020204" charset="-122"/>
              </a:rPr>
              <a:t>度</a:t>
            </a:r>
            <a:r>
              <a:rPr sz="2400" spc="20" dirty="0">
                <a:solidFill>
                  <a:srgbClr val="003366"/>
                </a:solidFill>
                <a:latin typeface="微软雅黑" panose="020B0503020204020204" charset="-122"/>
                <a:cs typeface="微软雅黑" panose="020B0503020204020204" charset="-122"/>
              </a:rPr>
              <a:t>改</a:t>
            </a:r>
            <a:r>
              <a:rPr sz="2400" spc="30" dirty="0">
                <a:solidFill>
                  <a:srgbClr val="003366"/>
                </a:solidFill>
                <a:latin typeface="微软雅黑" panose="020B0503020204020204" charset="-122"/>
                <a:cs typeface="微软雅黑" panose="020B0503020204020204" charset="-122"/>
              </a:rPr>
              <a:t>革方</a:t>
            </a:r>
            <a:r>
              <a:rPr sz="2400" spc="35" dirty="0">
                <a:solidFill>
                  <a:srgbClr val="003366"/>
                </a:solidFill>
                <a:latin typeface="微软雅黑" panose="020B0503020204020204" charset="-122"/>
                <a:cs typeface="微软雅黑" panose="020B0503020204020204" charset="-122"/>
              </a:rPr>
              <a:t>案</a:t>
            </a:r>
            <a:r>
              <a:rPr sz="2400" dirty="0">
                <a:solidFill>
                  <a:srgbClr val="003366"/>
                </a:solidFill>
                <a:latin typeface="微软雅黑" panose="020B0503020204020204" charset="-122"/>
                <a:cs typeface="微软雅黑" panose="020B0503020204020204" charset="-122"/>
              </a:rPr>
              <a:t>，  明确实行国库集中支付制度改</a:t>
            </a:r>
            <a:r>
              <a:rPr sz="2400" spc="-30" dirty="0">
                <a:solidFill>
                  <a:srgbClr val="003366"/>
                </a:solidFill>
                <a:latin typeface="微软雅黑" panose="020B0503020204020204" charset="-122"/>
                <a:cs typeface="微软雅黑" panose="020B0503020204020204" charset="-122"/>
              </a:rPr>
              <a:t>革</a:t>
            </a:r>
            <a:r>
              <a:rPr sz="2400" dirty="0">
                <a:solidFill>
                  <a:srgbClr val="003366"/>
                </a:solidFill>
                <a:latin typeface="微软雅黑" panose="020B0503020204020204" charset="-122"/>
                <a:cs typeface="微软雅黑" panose="020B0503020204020204" charset="-122"/>
              </a:rPr>
              <a:t>。</a:t>
            </a:r>
            <a:endParaRPr sz="2400">
              <a:latin typeface="微软雅黑" panose="020B0503020204020204" charset="-122"/>
              <a:cs typeface="微软雅黑" panose="020B0503020204020204" charset="-122"/>
            </a:endParaRPr>
          </a:p>
        </p:txBody>
      </p:sp>
      <p:sp>
        <p:nvSpPr>
          <p:cNvPr id="5" name="object 5"/>
          <p:cNvSpPr/>
          <p:nvPr/>
        </p:nvSpPr>
        <p:spPr>
          <a:xfrm>
            <a:off x="1880616" y="1287780"/>
            <a:ext cx="827532" cy="79247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235707" y="1287780"/>
            <a:ext cx="2967227" cy="79247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4730496" y="1287780"/>
            <a:ext cx="650748" cy="792479"/>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2090673" y="1401317"/>
            <a:ext cx="287147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p:nvPr/>
        </p:nvSpPr>
        <p:spPr>
          <a:xfrm>
            <a:off x="4914265" y="4631054"/>
            <a:ext cx="1127760" cy="801370"/>
          </a:xfrm>
          <a:custGeom>
            <a:avLst/>
            <a:gdLst/>
            <a:ahLst/>
            <a:cxnLst/>
            <a:rect l="l" t="t" r="r" b="b"/>
            <a:pathLst>
              <a:path w="1127760" h="801370">
                <a:moveTo>
                  <a:pt x="25019" y="200279"/>
                </a:moveTo>
                <a:lnTo>
                  <a:pt x="0" y="200279"/>
                </a:lnTo>
                <a:lnTo>
                  <a:pt x="0" y="600964"/>
                </a:lnTo>
                <a:lnTo>
                  <a:pt x="25019" y="600964"/>
                </a:lnTo>
                <a:lnTo>
                  <a:pt x="25019" y="200279"/>
                </a:lnTo>
                <a:close/>
              </a:path>
              <a:path w="1127760" h="801370">
                <a:moveTo>
                  <a:pt x="100202" y="200279"/>
                </a:moveTo>
                <a:lnTo>
                  <a:pt x="50037" y="200279"/>
                </a:lnTo>
                <a:lnTo>
                  <a:pt x="50037" y="600964"/>
                </a:lnTo>
                <a:lnTo>
                  <a:pt x="100202" y="600964"/>
                </a:lnTo>
                <a:lnTo>
                  <a:pt x="100202" y="200279"/>
                </a:lnTo>
                <a:close/>
              </a:path>
              <a:path w="1127760" h="801370">
                <a:moveTo>
                  <a:pt x="726821" y="0"/>
                </a:moveTo>
                <a:lnTo>
                  <a:pt x="726821" y="200279"/>
                </a:lnTo>
                <a:lnTo>
                  <a:pt x="125222" y="200279"/>
                </a:lnTo>
                <a:lnTo>
                  <a:pt x="125222" y="600964"/>
                </a:lnTo>
                <a:lnTo>
                  <a:pt x="726821" y="600964"/>
                </a:lnTo>
                <a:lnTo>
                  <a:pt x="726821" y="801243"/>
                </a:lnTo>
                <a:lnTo>
                  <a:pt x="1127379" y="400558"/>
                </a:lnTo>
                <a:lnTo>
                  <a:pt x="726821" y="0"/>
                </a:lnTo>
                <a:close/>
              </a:path>
            </a:pathLst>
          </a:custGeom>
          <a:solidFill>
            <a:srgbClr val="4AACC5"/>
          </a:solidFill>
        </p:spPr>
        <p:txBody>
          <a:bodyPr wrap="square" lIns="0" tIns="0" rIns="0" bIns="0" rtlCol="0"/>
          <a:lstStyle/>
          <a:p/>
        </p:txBody>
      </p:sp>
      <p:sp>
        <p:nvSpPr>
          <p:cNvPr id="10" name="object 10"/>
          <p:cNvSpPr/>
          <p:nvPr/>
        </p:nvSpPr>
        <p:spPr>
          <a:xfrm>
            <a:off x="4920234" y="4812284"/>
            <a:ext cx="0" cy="438784"/>
          </a:xfrm>
          <a:custGeom>
            <a:avLst/>
            <a:gdLst/>
            <a:ahLst/>
            <a:cxnLst/>
            <a:rect l="l" t="t" r="r" b="b"/>
            <a:pathLst>
              <a:path h="438785">
                <a:moveTo>
                  <a:pt x="0" y="0"/>
                </a:moveTo>
                <a:lnTo>
                  <a:pt x="0" y="438785"/>
                </a:lnTo>
              </a:path>
            </a:pathLst>
          </a:custGeom>
          <a:ln w="50037">
            <a:solidFill>
              <a:srgbClr val="FFFFFF"/>
            </a:solidFill>
          </a:ln>
        </p:spPr>
        <p:txBody>
          <a:bodyPr wrap="square" lIns="0" tIns="0" rIns="0" bIns="0" rtlCol="0"/>
          <a:lstStyle/>
          <a:p/>
        </p:txBody>
      </p:sp>
      <p:sp>
        <p:nvSpPr>
          <p:cNvPr id="11" name="object 11"/>
          <p:cNvSpPr/>
          <p:nvPr/>
        </p:nvSpPr>
        <p:spPr>
          <a:xfrm>
            <a:off x="4964303" y="4831334"/>
            <a:ext cx="50165" cy="400685"/>
          </a:xfrm>
          <a:custGeom>
            <a:avLst/>
            <a:gdLst/>
            <a:ahLst/>
            <a:cxnLst/>
            <a:rect l="l" t="t" r="r" b="b"/>
            <a:pathLst>
              <a:path w="50164" h="400685">
                <a:moveTo>
                  <a:pt x="0" y="0"/>
                </a:moveTo>
                <a:lnTo>
                  <a:pt x="50164" y="0"/>
                </a:lnTo>
                <a:lnTo>
                  <a:pt x="50164" y="400685"/>
                </a:lnTo>
                <a:lnTo>
                  <a:pt x="0" y="400685"/>
                </a:lnTo>
                <a:lnTo>
                  <a:pt x="0" y="0"/>
                </a:lnTo>
                <a:close/>
              </a:path>
            </a:pathLst>
          </a:custGeom>
          <a:ln w="38099">
            <a:solidFill>
              <a:srgbClr val="FFFFFF"/>
            </a:solidFill>
          </a:ln>
        </p:spPr>
        <p:txBody>
          <a:bodyPr wrap="square" lIns="0" tIns="0" rIns="0" bIns="0" rtlCol="0"/>
          <a:lstStyle/>
          <a:p/>
        </p:txBody>
      </p:sp>
      <p:sp>
        <p:nvSpPr>
          <p:cNvPr id="12" name="object 12"/>
          <p:cNvSpPr/>
          <p:nvPr/>
        </p:nvSpPr>
        <p:spPr>
          <a:xfrm>
            <a:off x="5039486" y="4631054"/>
            <a:ext cx="1002665" cy="801370"/>
          </a:xfrm>
          <a:custGeom>
            <a:avLst/>
            <a:gdLst/>
            <a:ahLst/>
            <a:cxnLst/>
            <a:rect l="l" t="t" r="r" b="b"/>
            <a:pathLst>
              <a:path w="1002664" h="801370">
                <a:moveTo>
                  <a:pt x="0" y="200279"/>
                </a:moveTo>
                <a:lnTo>
                  <a:pt x="601599" y="200279"/>
                </a:lnTo>
                <a:lnTo>
                  <a:pt x="601599" y="0"/>
                </a:lnTo>
                <a:lnTo>
                  <a:pt x="1002157" y="400558"/>
                </a:lnTo>
                <a:lnTo>
                  <a:pt x="601599" y="801243"/>
                </a:lnTo>
                <a:lnTo>
                  <a:pt x="601599" y="600964"/>
                </a:lnTo>
                <a:lnTo>
                  <a:pt x="0" y="600964"/>
                </a:lnTo>
                <a:lnTo>
                  <a:pt x="0" y="200279"/>
                </a:lnTo>
                <a:close/>
              </a:path>
            </a:pathLst>
          </a:custGeom>
          <a:ln w="38100">
            <a:solidFill>
              <a:srgbClr val="FFFFFF"/>
            </a:solidFill>
          </a:ln>
        </p:spPr>
        <p:txBody>
          <a:bodyPr wrap="square" lIns="0" tIns="0" rIns="0" bIns="0" rtlCol="0"/>
          <a:lstStyle/>
          <a:p/>
        </p:txBody>
      </p:sp>
      <p:sp>
        <p:nvSpPr>
          <p:cNvPr id="13" name="object 13"/>
          <p:cNvSpPr/>
          <p:nvPr/>
        </p:nvSpPr>
        <p:spPr>
          <a:xfrm>
            <a:off x="1192655" y="3923029"/>
            <a:ext cx="3559049" cy="2043430"/>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1190625" y="3922395"/>
            <a:ext cx="3561079" cy="2043430"/>
          </a:xfrm>
          <a:custGeom>
            <a:avLst/>
            <a:gdLst/>
            <a:ahLst/>
            <a:cxnLst/>
            <a:rect l="l" t="t" r="r" b="b"/>
            <a:pathLst>
              <a:path w="3561079" h="2043429">
                <a:moveTo>
                  <a:pt x="4063" y="0"/>
                </a:moveTo>
                <a:lnTo>
                  <a:pt x="3561079" y="0"/>
                </a:lnTo>
                <a:lnTo>
                  <a:pt x="3561079" y="2043429"/>
                </a:lnTo>
                <a:lnTo>
                  <a:pt x="4063" y="2043429"/>
                </a:lnTo>
                <a:lnTo>
                  <a:pt x="0" y="337565"/>
                </a:lnTo>
                <a:lnTo>
                  <a:pt x="4063" y="0"/>
                </a:lnTo>
                <a:close/>
              </a:path>
            </a:pathLst>
          </a:custGeom>
          <a:ln w="9525">
            <a:solidFill>
              <a:srgbClr val="9FADBC"/>
            </a:solidFill>
          </a:ln>
        </p:spPr>
        <p:txBody>
          <a:bodyPr wrap="square" lIns="0" tIns="0" rIns="0" bIns="0" rtlCol="0"/>
          <a:lstStyle/>
          <a:p/>
        </p:txBody>
      </p:sp>
      <p:sp>
        <p:nvSpPr>
          <p:cNvPr id="15" name="object 15"/>
          <p:cNvSpPr txBox="1"/>
          <p:nvPr/>
        </p:nvSpPr>
        <p:spPr>
          <a:xfrm>
            <a:off x="1199451" y="4073397"/>
            <a:ext cx="3547745" cy="1489710"/>
          </a:xfrm>
          <a:prstGeom prst="rect">
            <a:avLst/>
          </a:prstGeom>
        </p:spPr>
        <p:txBody>
          <a:bodyPr vert="horz" wrap="square" lIns="0" tIns="12700" rIns="0" bIns="0" rtlCol="0">
            <a:spAutoFit/>
          </a:bodyPr>
          <a:lstStyle/>
          <a:p>
            <a:pPr marL="196850" marR="599440">
              <a:lnSpc>
                <a:spcPct val="100000"/>
              </a:lnSpc>
              <a:spcBef>
                <a:spcPts val="100"/>
              </a:spcBef>
            </a:pPr>
            <a:r>
              <a:rPr sz="2400" dirty="0">
                <a:solidFill>
                  <a:srgbClr val="003366"/>
                </a:solidFill>
                <a:latin typeface="楷体" panose="02010609060101010101" charset="-122"/>
                <a:cs typeface="楷体" panose="02010609060101010101" charset="-122"/>
              </a:rPr>
              <a:t>建立国库单一账户体系。</a:t>
            </a:r>
            <a:endParaRPr sz="2400">
              <a:latin typeface="楷体" panose="02010609060101010101" charset="-122"/>
              <a:cs typeface="楷体" panose="02010609060101010101" charset="-122"/>
            </a:endParaRPr>
          </a:p>
          <a:p>
            <a:pPr marL="196850" marR="294640">
              <a:lnSpc>
                <a:spcPct val="100000"/>
              </a:lnSpc>
            </a:pPr>
            <a:r>
              <a:rPr sz="2400" dirty="0">
                <a:solidFill>
                  <a:srgbClr val="003366"/>
                </a:solidFill>
                <a:latin typeface="楷体" panose="02010609060101010101" charset="-122"/>
                <a:cs typeface="楷体" panose="02010609060101010101" charset="-122"/>
              </a:rPr>
              <a:t>实行国库集中支付。 建立预算执行动态监控</a:t>
            </a:r>
            <a:r>
              <a:rPr lang="zh-CN" sz="2400" dirty="0">
                <a:solidFill>
                  <a:srgbClr val="003366"/>
                </a:solidFill>
                <a:latin typeface="楷体" panose="02010609060101010101" charset="-122"/>
                <a:cs typeface="楷体" panose="02010609060101010101" charset="-122"/>
              </a:rPr>
              <a:t>机</a:t>
            </a:r>
            <a:r>
              <a:rPr sz="2400" spc="-5" dirty="0">
                <a:solidFill>
                  <a:srgbClr val="003366"/>
                </a:solidFill>
                <a:latin typeface="楷体" panose="02010609060101010101" charset="-122"/>
                <a:cs typeface="楷体" panose="02010609060101010101" charset="-122"/>
              </a:rPr>
              <a:t>制。</a:t>
            </a:r>
            <a:endParaRPr sz="2400">
              <a:latin typeface="楷体" panose="02010609060101010101" charset="-122"/>
              <a:cs typeface="楷体" panose="02010609060101010101" charset="-122"/>
            </a:endParaRPr>
          </a:p>
        </p:txBody>
      </p:sp>
      <p:sp>
        <p:nvSpPr>
          <p:cNvPr id="16" name="object 16"/>
          <p:cNvSpPr/>
          <p:nvPr/>
        </p:nvSpPr>
        <p:spPr>
          <a:xfrm>
            <a:off x="6203315" y="3566159"/>
            <a:ext cx="4951729" cy="2399665"/>
          </a:xfrm>
          <a:prstGeom prst="rect">
            <a:avLst/>
          </a:prstGeom>
          <a:blipFill>
            <a:blip r:embed="rId5" cstate="print"/>
            <a:stretch>
              <a:fillRect/>
            </a:stretch>
          </a:blipFill>
        </p:spPr>
        <p:txBody>
          <a:bodyPr wrap="square" lIns="0" tIns="0" rIns="0" bIns="0" rtlCol="0"/>
          <a:lstStyle/>
          <a:p/>
        </p:txBody>
      </p:sp>
      <p:sp>
        <p:nvSpPr>
          <p:cNvPr id="17" name="object 17"/>
          <p:cNvSpPr txBox="1"/>
          <p:nvPr/>
        </p:nvSpPr>
        <p:spPr>
          <a:xfrm>
            <a:off x="6203315" y="3566159"/>
            <a:ext cx="4951730" cy="2399665"/>
          </a:xfrm>
          <a:prstGeom prst="rect">
            <a:avLst/>
          </a:prstGeom>
          <a:ln w="9525">
            <a:solidFill>
              <a:srgbClr val="9FADBC"/>
            </a:solidFill>
          </a:ln>
        </p:spPr>
        <p:txBody>
          <a:bodyPr vert="horz" wrap="square" lIns="0" tIns="135255" rIns="0" bIns="0" rtlCol="0">
            <a:spAutoFit/>
          </a:bodyPr>
          <a:lstStyle/>
          <a:p>
            <a:pPr marL="92075" indent="382270">
              <a:lnSpc>
                <a:spcPct val="100000"/>
              </a:lnSpc>
              <a:spcBef>
                <a:spcPts val="1065"/>
              </a:spcBef>
            </a:pPr>
            <a:r>
              <a:rPr sz="2000" spc="30" dirty="0">
                <a:solidFill>
                  <a:srgbClr val="003366"/>
                </a:solidFill>
                <a:latin typeface="宋体" panose="02010600030101010101" pitchFamily="2" charset="-122"/>
                <a:cs typeface="宋体" panose="02010600030101010101" pitchFamily="2" charset="-122"/>
              </a:rPr>
              <a:t>财</a:t>
            </a:r>
            <a:r>
              <a:rPr sz="2000" spc="20" dirty="0">
                <a:solidFill>
                  <a:srgbClr val="003366"/>
                </a:solidFill>
                <a:latin typeface="宋体" panose="02010600030101010101" pitchFamily="2" charset="-122"/>
                <a:cs typeface="宋体" panose="02010600030101010101" pitchFamily="2" charset="-122"/>
              </a:rPr>
              <a:t>政</a:t>
            </a:r>
            <a:r>
              <a:rPr sz="2000" spc="30" dirty="0">
                <a:solidFill>
                  <a:srgbClr val="003366"/>
                </a:solidFill>
                <a:latin typeface="宋体" panose="02010600030101010101" pitchFamily="2" charset="-122"/>
                <a:cs typeface="宋体" panose="02010600030101010101" pitchFamily="2" charset="-122"/>
              </a:rPr>
              <a:t>国</a:t>
            </a:r>
            <a:r>
              <a:rPr sz="2000" spc="20" dirty="0">
                <a:solidFill>
                  <a:srgbClr val="003366"/>
                </a:solidFill>
                <a:latin typeface="宋体" panose="02010600030101010101" pitchFamily="2" charset="-122"/>
                <a:cs typeface="宋体" panose="02010600030101010101" pitchFamily="2" charset="-122"/>
              </a:rPr>
              <a:t>库</a:t>
            </a:r>
            <a:r>
              <a:rPr sz="2000" spc="30" dirty="0">
                <a:solidFill>
                  <a:srgbClr val="003366"/>
                </a:solidFill>
                <a:latin typeface="宋体" panose="02010600030101010101" pitchFamily="2" charset="-122"/>
                <a:cs typeface="宋体" panose="02010600030101010101" pitchFamily="2" charset="-122"/>
              </a:rPr>
              <a:t>管</a:t>
            </a:r>
            <a:r>
              <a:rPr sz="2000" spc="20" dirty="0">
                <a:solidFill>
                  <a:srgbClr val="003366"/>
                </a:solidFill>
                <a:latin typeface="宋体" panose="02010600030101010101" pitchFamily="2" charset="-122"/>
                <a:cs typeface="宋体" panose="02010600030101010101" pitchFamily="2" charset="-122"/>
              </a:rPr>
              <a:t>理</a:t>
            </a:r>
            <a:r>
              <a:rPr sz="2000" spc="30" dirty="0">
                <a:solidFill>
                  <a:srgbClr val="003366"/>
                </a:solidFill>
                <a:latin typeface="宋体" panose="02010600030101010101" pitchFamily="2" charset="-122"/>
                <a:cs typeface="宋体" panose="02010600030101010101" pitchFamily="2" charset="-122"/>
              </a:rPr>
              <a:t>理</a:t>
            </a:r>
            <a:r>
              <a:rPr sz="2000" spc="20" dirty="0">
                <a:solidFill>
                  <a:srgbClr val="003366"/>
                </a:solidFill>
                <a:latin typeface="宋体" panose="02010600030101010101" pitchFamily="2" charset="-122"/>
                <a:cs typeface="宋体" panose="02010600030101010101" pitchFamily="2" charset="-122"/>
              </a:rPr>
              <a:t>念</a:t>
            </a:r>
            <a:r>
              <a:rPr sz="2000" spc="30" dirty="0">
                <a:solidFill>
                  <a:srgbClr val="003366"/>
                </a:solidFill>
                <a:latin typeface="宋体" panose="02010600030101010101" pitchFamily="2" charset="-122"/>
                <a:cs typeface="宋体" panose="02010600030101010101" pitchFamily="2" charset="-122"/>
              </a:rPr>
              <a:t>发</a:t>
            </a:r>
            <a:r>
              <a:rPr sz="2000" spc="20" dirty="0">
                <a:solidFill>
                  <a:srgbClr val="003366"/>
                </a:solidFill>
                <a:latin typeface="宋体" panose="02010600030101010101" pitchFamily="2" charset="-122"/>
                <a:cs typeface="宋体" panose="02010600030101010101" pitchFamily="2" charset="-122"/>
              </a:rPr>
              <a:t>生</a:t>
            </a:r>
            <a:r>
              <a:rPr sz="2000" spc="30" dirty="0">
                <a:solidFill>
                  <a:srgbClr val="003366"/>
                </a:solidFill>
                <a:latin typeface="宋体" panose="02010600030101010101" pitchFamily="2" charset="-122"/>
                <a:cs typeface="宋体" panose="02010600030101010101" pitchFamily="2" charset="-122"/>
              </a:rPr>
              <a:t>根</a:t>
            </a:r>
            <a:r>
              <a:rPr sz="2000" spc="20" dirty="0">
                <a:solidFill>
                  <a:srgbClr val="003366"/>
                </a:solidFill>
                <a:latin typeface="宋体" panose="02010600030101010101" pitchFamily="2" charset="-122"/>
                <a:cs typeface="宋体" panose="02010600030101010101" pitchFamily="2" charset="-122"/>
              </a:rPr>
              <a:t>本</a:t>
            </a:r>
            <a:r>
              <a:rPr sz="2000" spc="30" dirty="0">
                <a:solidFill>
                  <a:srgbClr val="003366"/>
                </a:solidFill>
                <a:latin typeface="宋体" panose="02010600030101010101" pitchFamily="2" charset="-122"/>
                <a:cs typeface="宋体" panose="02010600030101010101" pitchFamily="2" charset="-122"/>
              </a:rPr>
              <a:t>性</a:t>
            </a:r>
            <a:r>
              <a:rPr sz="2000" spc="20" dirty="0">
                <a:solidFill>
                  <a:srgbClr val="003366"/>
                </a:solidFill>
                <a:latin typeface="宋体" panose="02010600030101010101" pitchFamily="2" charset="-122"/>
                <a:cs typeface="宋体" panose="02010600030101010101" pitchFamily="2" charset="-122"/>
              </a:rPr>
              <a:t>变</a:t>
            </a:r>
            <a:r>
              <a:rPr sz="2000" spc="65" dirty="0">
                <a:solidFill>
                  <a:srgbClr val="003366"/>
                </a:solidFill>
                <a:latin typeface="宋体" panose="02010600030101010101" pitchFamily="2" charset="-122"/>
                <a:cs typeface="宋体" panose="02010600030101010101" pitchFamily="2" charset="-122"/>
              </a:rPr>
              <a:t>化</a:t>
            </a:r>
            <a:r>
              <a:rPr sz="2000" spc="20" dirty="0">
                <a:solidFill>
                  <a:srgbClr val="003366"/>
                </a:solidFill>
                <a:latin typeface="宋体" panose="02010600030101010101" pitchFamily="2" charset="-122"/>
                <a:cs typeface="宋体" panose="02010600030101010101" pitchFamily="2" charset="-122"/>
              </a:rPr>
              <a:t>。</a:t>
            </a:r>
            <a:r>
              <a:rPr sz="2000" dirty="0">
                <a:solidFill>
                  <a:srgbClr val="003366"/>
                </a:solidFill>
                <a:latin typeface="宋体" panose="02010600030101010101" pitchFamily="2" charset="-122"/>
                <a:cs typeface="宋体" panose="02010600030101010101" pitchFamily="2" charset="-122"/>
              </a:rPr>
              <a:t>财</a:t>
            </a:r>
            <a:endParaRPr sz="2000">
              <a:latin typeface="宋体" panose="02010600030101010101" pitchFamily="2" charset="-122"/>
              <a:cs typeface="宋体" panose="02010600030101010101" pitchFamily="2" charset="-122"/>
            </a:endParaRPr>
          </a:p>
          <a:p>
            <a:pPr marL="92075" marR="83185" algn="just">
              <a:lnSpc>
                <a:spcPct val="150000"/>
              </a:lnSpc>
              <a:spcBef>
                <a:spcPts val="5"/>
              </a:spcBef>
            </a:pPr>
            <a:r>
              <a:rPr sz="2000" spc="90" dirty="0">
                <a:solidFill>
                  <a:srgbClr val="003366"/>
                </a:solidFill>
                <a:latin typeface="宋体" panose="02010600030101010101" pitchFamily="2" charset="-122"/>
                <a:cs typeface="宋体" panose="02010600030101010101" pitchFamily="2" charset="-122"/>
              </a:rPr>
              <a:t>政</a:t>
            </a:r>
            <a:r>
              <a:rPr sz="2000" spc="80" dirty="0">
                <a:solidFill>
                  <a:srgbClr val="003366"/>
                </a:solidFill>
                <a:latin typeface="宋体" panose="02010600030101010101" pitchFamily="2" charset="-122"/>
                <a:cs typeface="宋体" panose="02010600030101010101" pitchFamily="2" charset="-122"/>
              </a:rPr>
              <a:t>资金运行</a:t>
            </a:r>
            <a:r>
              <a:rPr sz="2000" spc="90" dirty="0">
                <a:solidFill>
                  <a:srgbClr val="003366"/>
                </a:solidFill>
                <a:latin typeface="宋体" panose="02010600030101010101" pitchFamily="2" charset="-122"/>
                <a:cs typeface="宋体" panose="02010600030101010101" pitchFamily="2" charset="-122"/>
              </a:rPr>
              <a:t>调</a:t>
            </a:r>
            <a:r>
              <a:rPr sz="2000" spc="80" dirty="0">
                <a:solidFill>
                  <a:srgbClr val="003366"/>
                </a:solidFill>
                <a:latin typeface="宋体" panose="02010600030101010101" pitchFamily="2" charset="-122"/>
                <a:cs typeface="宋体" panose="02010600030101010101" pitchFamily="2" charset="-122"/>
              </a:rPr>
              <a:t>控能力显著</a:t>
            </a:r>
            <a:r>
              <a:rPr sz="2000" spc="90" dirty="0">
                <a:solidFill>
                  <a:srgbClr val="003366"/>
                </a:solidFill>
                <a:latin typeface="宋体" panose="02010600030101010101" pitchFamily="2" charset="-122"/>
                <a:cs typeface="宋体" panose="02010600030101010101" pitchFamily="2" charset="-122"/>
              </a:rPr>
              <a:t>提</a:t>
            </a:r>
            <a:r>
              <a:rPr sz="2000" spc="105" dirty="0">
                <a:solidFill>
                  <a:srgbClr val="003366"/>
                </a:solidFill>
                <a:latin typeface="宋体" panose="02010600030101010101" pitchFamily="2" charset="-122"/>
                <a:cs typeface="宋体" panose="02010600030101010101" pitchFamily="2" charset="-122"/>
              </a:rPr>
              <a:t>升</a:t>
            </a:r>
            <a:r>
              <a:rPr sz="2000" spc="85" dirty="0">
                <a:solidFill>
                  <a:srgbClr val="003366"/>
                </a:solidFill>
                <a:latin typeface="宋体" panose="02010600030101010101" pitchFamily="2" charset="-122"/>
                <a:cs typeface="宋体" panose="02010600030101010101" pitchFamily="2" charset="-122"/>
              </a:rPr>
              <a:t>。</a:t>
            </a:r>
            <a:r>
              <a:rPr sz="2000" spc="80" dirty="0">
                <a:solidFill>
                  <a:srgbClr val="003366"/>
                </a:solidFill>
                <a:latin typeface="宋体" panose="02010600030101010101" pitchFamily="2" charset="-122"/>
                <a:cs typeface="宋体" panose="02010600030101010101" pitchFamily="2" charset="-122"/>
              </a:rPr>
              <a:t>财政</a:t>
            </a:r>
            <a:r>
              <a:rPr sz="2000" spc="90" dirty="0">
                <a:solidFill>
                  <a:srgbClr val="003366"/>
                </a:solidFill>
                <a:latin typeface="宋体" panose="02010600030101010101" pitchFamily="2" charset="-122"/>
                <a:cs typeface="宋体" panose="02010600030101010101" pitchFamily="2" charset="-122"/>
              </a:rPr>
              <a:t>资</a:t>
            </a:r>
            <a:r>
              <a:rPr sz="2000" dirty="0">
                <a:solidFill>
                  <a:srgbClr val="003366"/>
                </a:solidFill>
                <a:latin typeface="宋体" panose="02010600030101010101" pitchFamily="2" charset="-122"/>
                <a:cs typeface="宋体" panose="02010600030101010101" pitchFamily="2" charset="-122"/>
              </a:rPr>
              <a:t>金 </a:t>
            </a:r>
            <a:r>
              <a:rPr sz="2000" spc="90" dirty="0">
                <a:solidFill>
                  <a:srgbClr val="003366"/>
                </a:solidFill>
                <a:latin typeface="宋体" panose="02010600030101010101" pitchFamily="2" charset="-122"/>
                <a:cs typeface="宋体" panose="02010600030101010101" pitchFamily="2" charset="-122"/>
              </a:rPr>
              <a:t>运</a:t>
            </a:r>
            <a:r>
              <a:rPr sz="2000" spc="80" dirty="0">
                <a:solidFill>
                  <a:srgbClr val="003366"/>
                </a:solidFill>
                <a:latin typeface="宋体" panose="02010600030101010101" pitchFamily="2" charset="-122"/>
                <a:cs typeface="宋体" panose="02010600030101010101" pitchFamily="2" charset="-122"/>
              </a:rPr>
              <a:t>行效率和</a:t>
            </a:r>
            <a:r>
              <a:rPr sz="2000" spc="90" dirty="0">
                <a:solidFill>
                  <a:srgbClr val="003366"/>
                </a:solidFill>
                <a:latin typeface="宋体" panose="02010600030101010101" pitchFamily="2" charset="-122"/>
                <a:cs typeface="宋体" panose="02010600030101010101" pitchFamily="2" charset="-122"/>
              </a:rPr>
              <a:t>使</a:t>
            </a:r>
            <a:r>
              <a:rPr sz="2000" spc="80" dirty="0">
                <a:solidFill>
                  <a:srgbClr val="003366"/>
                </a:solidFill>
                <a:latin typeface="宋体" panose="02010600030101010101" pitchFamily="2" charset="-122"/>
                <a:cs typeface="宋体" panose="02010600030101010101" pitchFamily="2" charset="-122"/>
              </a:rPr>
              <a:t>用效益明显</a:t>
            </a:r>
            <a:r>
              <a:rPr sz="2000" spc="90" dirty="0">
                <a:solidFill>
                  <a:srgbClr val="003366"/>
                </a:solidFill>
                <a:latin typeface="宋体" panose="02010600030101010101" pitchFamily="2" charset="-122"/>
                <a:cs typeface="宋体" panose="02010600030101010101" pitchFamily="2" charset="-122"/>
              </a:rPr>
              <a:t>提</a:t>
            </a:r>
            <a:r>
              <a:rPr sz="2000" spc="105" dirty="0">
                <a:solidFill>
                  <a:srgbClr val="003366"/>
                </a:solidFill>
                <a:latin typeface="宋体" panose="02010600030101010101" pitchFamily="2" charset="-122"/>
                <a:cs typeface="宋体" panose="02010600030101010101" pitchFamily="2" charset="-122"/>
              </a:rPr>
              <a:t>高</a:t>
            </a:r>
            <a:r>
              <a:rPr sz="2000" spc="85" dirty="0">
                <a:solidFill>
                  <a:srgbClr val="003366"/>
                </a:solidFill>
                <a:latin typeface="宋体" panose="02010600030101010101" pitchFamily="2" charset="-122"/>
                <a:cs typeface="宋体" panose="02010600030101010101" pitchFamily="2" charset="-122"/>
              </a:rPr>
              <a:t>。</a:t>
            </a:r>
            <a:r>
              <a:rPr sz="2000" spc="80" dirty="0">
                <a:solidFill>
                  <a:srgbClr val="003366"/>
                </a:solidFill>
                <a:latin typeface="宋体" panose="02010600030101010101" pitchFamily="2" charset="-122"/>
                <a:cs typeface="宋体" panose="02010600030101010101" pitchFamily="2" charset="-122"/>
              </a:rPr>
              <a:t>财政</a:t>
            </a:r>
            <a:r>
              <a:rPr sz="2000" spc="90" dirty="0">
                <a:solidFill>
                  <a:srgbClr val="003366"/>
                </a:solidFill>
                <a:latin typeface="宋体" panose="02010600030101010101" pitchFamily="2" charset="-122"/>
                <a:cs typeface="宋体" panose="02010600030101010101" pitchFamily="2" charset="-122"/>
              </a:rPr>
              <a:t>资</a:t>
            </a:r>
            <a:r>
              <a:rPr sz="2000" dirty="0">
                <a:solidFill>
                  <a:srgbClr val="003366"/>
                </a:solidFill>
                <a:latin typeface="宋体" panose="02010600030101010101" pitchFamily="2" charset="-122"/>
                <a:cs typeface="宋体" panose="02010600030101010101" pitchFamily="2" charset="-122"/>
              </a:rPr>
              <a:t>金 </a:t>
            </a:r>
            <a:r>
              <a:rPr sz="2000" spc="210" dirty="0">
                <a:solidFill>
                  <a:srgbClr val="003366"/>
                </a:solidFill>
                <a:latin typeface="宋体" panose="02010600030101010101" pitchFamily="2" charset="-122"/>
                <a:cs typeface="宋体" panose="02010600030101010101" pitchFamily="2" charset="-122"/>
              </a:rPr>
              <a:t>运行信息</a:t>
            </a:r>
            <a:r>
              <a:rPr sz="2000" spc="225" dirty="0">
                <a:solidFill>
                  <a:srgbClr val="003366"/>
                </a:solidFill>
                <a:latin typeface="宋体" panose="02010600030101010101" pitchFamily="2" charset="-122"/>
                <a:cs typeface="宋体" panose="02010600030101010101" pitchFamily="2" charset="-122"/>
              </a:rPr>
              <a:t>反</a:t>
            </a:r>
            <a:r>
              <a:rPr sz="2000" spc="210" dirty="0">
                <a:solidFill>
                  <a:srgbClr val="003366"/>
                </a:solidFill>
                <a:latin typeface="宋体" panose="02010600030101010101" pitchFamily="2" charset="-122"/>
                <a:cs typeface="宋体" panose="02010600030101010101" pitchFamily="2" charset="-122"/>
              </a:rPr>
              <a:t>馈的速度</a:t>
            </a:r>
            <a:r>
              <a:rPr sz="2000" spc="225" dirty="0">
                <a:solidFill>
                  <a:srgbClr val="003366"/>
                </a:solidFill>
                <a:latin typeface="宋体" panose="02010600030101010101" pitchFamily="2" charset="-122"/>
                <a:cs typeface="宋体" panose="02010600030101010101" pitchFamily="2" charset="-122"/>
              </a:rPr>
              <a:t>和</a:t>
            </a:r>
            <a:r>
              <a:rPr sz="2000" spc="210" dirty="0">
                <a:solidFill>
                  <a:srgbClr val="003366"/>
                </a:solidFill>
                <a:latin typeface="宋体" panose="02010600030101010101" pitchFamily="2" charset="-122"/>
                <a:cs typeface="宋体" panose="02010600030101010101" pitchFamily="2" charset="-122"/>
              </a:rPr>
              <a:t>质量有了</a:t>
            </a:r>
            <a:r>
              <a:rPr sz="2000" spc="225" dirty="0">
                <a:solidFill>
                  <a:srgbClr val="003366"/>
                </a:solidFill>
                <a:latin typeface="宋体" panose="02010600030101010101" pitchFamily="2" charset="-122"/>
                <a:cs typeface="宋体" panose="02010600030101010101" pitchFamily="2" charset="-122"/>
              </a:rPr>
              <a:t>大</a:t>
            </a:r>
            <a:r>
              <a:rPr sz="2000" spc="210" dirty="0">
                <a:solidFill>
                  <a:srgbClr val="003366"/>
                </a:solidFill>
                <a:latin typeface="宋体" panose="02010600030101010101" pitchFamily="2" charset="-122"/>
                <a:cs typeface="宋体" panose="02010600030101010101" pitchFamily="2" charset="-122"/>
              </a:rPr>
              <a:t>幅</a:t>
            </a:r>
            <a:r>
              <a:rPr sz="2000" dirty="0">
                <a:solidFill>
                  <a:srgbClr val="003366"/>
                </a:solidFill>
                <a:latin typeface="宋体" panose="02010600030101010101" pitchFamily="2" charset="-122"/>
                <a:cs typeface="宋体" panose="02010600030101010101" pitchFamily="2" charset="-122"/>
              </a:rPr>
              <a:t>提 高。财政资金运行安全</a:t>
            </a:r>
            <a:r>
              <a:rPr sz="2000" spc="-10" dirty="0">
                <a:solidFill>
                  <a:srgbClr val="003366"/>
                </a:solidFill>
                <a:latin typeface="宋体" panose="02010600030101010101" pitchFamily="2" charset="-122"/>
                <a:cs typeface="宋体" panose="02010600030101010101" pitchFamily="2" charset="-122"/>
              </a:rPr>
              <a:t>得</a:t>
            </a:r>
            <a:r>
              <a:rPr sz="2000" dirty="0">
                <a:solidFill>
                  <a:srgbClr val="003366"/>
                </a:solidFill>
                <a:latin typeface="宋体" panose="02010600030101010101" pitchFamily="2" charset="-122"/>
                <a:cs typeface="宋体" panose="02010600030101010101" pitchFamily="2" charset="-122"/>
              </a:rPr>
              <a:t>到切</a:t>
            </a:r>
            <a:r>
              <a:rPr sz="2000" spc="-10" dirty="0">
                <a:solidFill>
                  <a:srgbClr val="003366"/>
                </a:solidFill>
                <a:latin typeface="宋体" panose="02010600030101010101" pitchFamily="2" charset="-122"/>
                <a:cs typeface="宋体" panose="02010600030101010101" pitchFamily="2" charset="-122"/>
              </a:rPr>
              <a:t>实</a:t>
            </a:r>
            <a:r>
              <a:rPr sz="2000" dirty="0">
                <a:solidFill>
                  <a:srgbClr val="003366"/>
                </a:solidFill>
                <a:latin typeface="宋体" panose="02010600030101010101" pitchFamily="2" charset="-122"/>
                <a:cs typeface="宋体" panose="02010600030101010101" pitchFamily="2" charset="-122"/>
              </a:rPr>
              <a:t>保</a:t>
            </a:r>
            <a:r>
              <a:rPr sz="2000" spc="5" dirty="0">
                <a:solidFill>
                  <a:srgbClr val="003366"/>
                </a:solidFill>
                <a:latin typeface="宋体" panose="02010600030101010101" pitchFamily="2" charset="-122"/>
                <a:cs typeface="宋体" panose="02010600030101010101" pitchFamily="2" charset="-122"/>
              </a:rPr>
              <a:t>障。</a:t>
            </a:r>
            <a:endParaRPr sz="2000">
              <a:latin typeface="宋体" panose="02010600030101010101" pitchFamily="2" charset="-122"/>
              <a:cs typeface="宋体" panose="02010600030101010101" pitchFamily="2" charset="-122"/>
            </a:endParaRPr>
          </a:p>
        </p:txBody>
      </p:sp>
      <p:sp>
        <p:nvSpPr>
          <p:cNvPr id="18" name="object 18"/>
          <p:cNvSpPr txBox="1"/>
          <p:nvPr/>
        </p:nvSpPr>
        <p:spPr>
          <a:xfrm>
            <a:off x="9891268" y="6277553"/>
            <a:ext cx="262890" cy="210820"/>
          </a:xfrm>
          <a:prstGeom prst="rect">
            <a:avLst/>
          </a:prstGeom>
        </p:spPr>
        <p:txBody>
          <a:bodyPr vert="horz" wrap="square" lIns="0" tIns="13335" rIns="0" bIns="0" rtlCol="0">
            <a:spAutoFit/>
          </a:bodyPr>
          <a:lstStyle/>
          <a:p>
            <a:pPr marL="4191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9" name="文本框 18"/>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8" name="object 8"/>
          <p:cNvSpPr/>
          <p:nvPr/>
        </p:nvSpPr>
        <p:spPr>
          <a:xfrm>
            <a:off x="2331085" y="2172080"/>
            <a:ext cx="3562350" cy="3961384"/>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6680454" y="2480564"/>
            <a:ext cx="3482340" cy="2943225"/>
          </a:xfrm>
          <a:prstGeom prst="rect">
            <a:avLst/>
          </a:prstGeom>
        </p:spPr>
        <p:txBody>
          <a:bodyPr vert="horz" wrap="square" lIns="0" tIns="13335" rIns="0" bIns="0" rtlCol="0">
            <a:spAutoFit/>
          </a:bodyPr>
          <a:lstStyle/>
          <a:p>
            <a:pPr marL="12700" marR="5080" indent="447675" algn="just">
              <a:lnSpc>
                <a:spcPct val="100000"/>
              </a:lnSpc>
              <a:spcBef>
                <a:spcPts val="105"/>
              </a:spcBef>
            </a:pPr>
            <a:r>
              <a:rPr sz="2400" spc="245" dirty="0">
                <a:solidFill>
                  <a:srgbClr val="003366"/>
                </a:solidFill>
                <a:latin typeface="宋体" panose="02010600030101010101" pitchFamily="2" charset="-122"/>
                <a:cs typeface="宋体" panose="02010600030101010101" pitchFamily="2" charset="-122"/>
              </a:rPr>
              <a:t>国库集中支付</a:t>
            </a:r>
            <a:r>
              <a:rPr sz="2400" spc="260" dirty="0">
                <a:solidFill>
                  <a:srgbClr val="003366"/>
                </a:solidFill>
                <a:latin typeface="宋体" panose="02010600030101010101" pitchFamily="2" charset="-122"/>
                <a:cs typeface="宋体" panose="02010600030101010101" pitchFamily="2" charset="-122"/>
              </a:rPr>
              <a:t>以</a:t>
            </a:r>
            <a:r>
              <a:rPr sz="2400" spc="245" dirty="0">
                <a:solidFill>
                  <a:srgbClr val="003366"/>
                </a:solidFill>
                <a:latin typeface="宋体" panose="02010600030101010101" pitchFamily="2" charset="-122"/>
                <a:cs typeface="宋体" panose="02010600030101010101" pitchFamily="2" charset="-122"/>
              </a:rPr>
              <a:t>国</a:t>
            </a:r>
            <a:r>
              <a:rPr sz="2400" dirty="0">
                <a:solidFill>
                  <a:srgbClr val="003366"/>
                </a:solidFill>
                <a:latin typeface="宋体" panose="02010600030101010101" pitchFamily="2" charset="-122"/>
                <a:cs typeface="宋体" panose="02010600030101010101" pitchFamily="2" charset="-122"/>
              </a:rPr>
              <a:t>库 </a:t>
            </a:r>
            <a:r>
              <a:rPr sz="2400" spc="65" dirty="0">
                <a:solidFill>
                  <a:srgbClr val="003366"/>
                </a:solidFill>
                <a:latin typeface="宋体" panose="02010600030101010101" pitchFamily="2" charset="-122"/>
                <a:cs typeface="宋体" panose="02010600030101010101" pitchFamily="2" charset="-122"/>
              </a:rPr>
              <a:t>单一账</a:t>
            </a:r>
            <a:r>
              <a:rPr sz="2400" spc="80" dirty="0">
                <a:solidFill>
                  <a:srgbClr val="003366"/>
                </a:solidFill>
                <a:latin typeface="宋体" panose="02010600030101010101" pitchFamily="2" charset="-122"/>
                <a:cs typeface="宋体" panose="02010600030101010101" pitchFamily="2" charset="-122"/>
              </a:rPr>
              <a:t>户</a:t>
            </a:r>
            <a:r>
              <a:rPr sz="2400" spc="65" dirty="0">
                <a:solidFill>
                  <a:srgbClr val="003366"/>
                </a:solidFill>
                <a:latin typeface="宋体" panose="02010600030101010101" pitchFamily="2" charset="-122"/>
                <a:cs typeface="宋体" panose="02010600030101010101" pitchFamily="2" charset="-122"/>
              </a:rPr>
              <a:t>体系为</a:t>
            </a:r>
            <a:r>
              <a:rPr sz="2400" spc="80" dirty="0">
                <a:solidFill>
                  <a:srgbClr val="003366"/>
                </a:solidFill>
                <a:latin typeface="宋体" panose="02010600030101010101" pitchFamily="2" charset="-122"/>
                <a:cs typeface="宋体" panose="02010600030101010101" pitchFamily="2" charset="-122"/>
              </a:rPr>
              <a:t>基</a:t>
            </a:r>
            <a:r>
              <a:rPr sz="2400" spc="90" dirty="0">
                <a:solidFill>
                  <a:srgbClr val="003366"/>
                </a:solidFill>
                <a:latin typeface="宋体" panose="02010600030101010101" pitchFamily="2" charset="-122"/>
                <a:cs typeface="宋体" panose="02010600030101010101" pitchFamily="2" charset="-122"/>
              </a:rPr>
              <a:t>础</a:t>
            </a:r>
            <a:r>
              <a:rPr sz="2400" spc="70" dirty="0">
                <a:solidFill>
                  <a:srgbClr val="003366"/>
                </a:solidFill>
                <a:latin typeface="宋体" panose="02010600030101010101" pitchFamily="2" charset="-122"/>
                <a:cs typeface="宋体" panose="02010600030101010101" pitchFamily="2" charset="-122"/>
              </a:rPr>
              <a:t>，</a:t>
            </a:r>
            <a:r>
              <a:rPr sz="2400" dirty="0">
                <a:solidFill>
                  <a:srgbClr val="003366"/>
                </a:solidFill>
                <a:latin typeface="宋体" panose="02010600030101010101" pitchFamily="2" charset="-122"/>
                <a:cs typeface="宋体" panose="02010600030101010101" pitchFamily="2" charset="-122"/>
              </a:rPr>
              <a:t>以 </a:t>
            </a:r>
            <a:r>
              <a:rPr sz="2400" spc="65" dirty="0">
                <a:solidFill>
                  <a:srgbClr val="003366"/>
                </a:solidFill>
                <a:latin typeface="宋体" panose="02010600030101010101" pitchFamily="2" charset="-122"/>
                <a:cs typeface="宋体" panose="02010600030101010101" pitchFamily="2" charset="-122"/>
              </a:rPr>
              <a:t>健全的</a:t>
            </a:r>
            <a:r>
              <a:rPr sz="2400" spc="80" dirty="0">
                <a:solidFill>
                  <a:srgbClr val="003366"/>
                </a:solidFill>
                <a:latin typeface="宋体" panose="02010600030101010101" pitchFamily="2" charset="-122"/>
                <a:cs typeface="宋体" panose="02010600030101010101" pitchFamily="2" charset="-122"/>
              </a:rPr>
              <a:t>财</a:t>
            </a:r>
            <a:r>
              <a:rPr sz="2400" spc="65" dirty="0">
                <a:solidFill>
                  <a:srgbClr val="003366"/>
                </a:solidFill>
                <a:latin typeface="宋体" panose="02010600030101010101" pitchFamily="2" charset="-122"/>
                <a:cs typeface="宋体" panose="02010600030101010101" pitchFamily="2" charset="-122"/>
              </a:rPr>
              <a:t>政支付</a:t>
            </a:r>
            <a:r>
              <a:rPr sz="2400" spc="80" dirty="0">
                <a:solidFill>
                  <a:srgbClr val="003366"/>
                </a:solidFill>
                <a:latin typeface="宋体" panose="02010600030101010101" pitchFamily="2" charset="-122"/>
                <a:cs typeface="宋体" panose="02010600030101010101" pitchFamily="2" charset="-122"/>
              </a:rPr>
              <a:t>信</a:t>
            </a:r>
            <a:r>
              <a:rPr sz="2400" spc="65" dirty="0">
                <a:solidFill>
                  <a:srgbClr val="003366"/>
                </a:solidFill>
                <a:latin typeface="宋体" panose="02010600030101010101" pitchFamily="2" charset="-122"/>
                <a:cs typeface="宋体" panose="02010600030101010101" pitchFamily="2" charset="-122"/>
              </a:rPr>
              <a:t>息系</a:t>
            </a:r>
            <a:r>
              <a:rPr sz="2400" dirty="0">
                <a:solidFill>
                  <a:srgbClr val="003366"/>
                </a:solidFill>
                <a:latin typeface="宋体" panose="02010600030101010101" pitchFamily="2" charset="-122"/>
                <a:cs typeface="宋体" panose="02010600030101010101" pitchFamily="2" charset="-122"/>
              </a:rPr>
              <a:t>统 </a:t>
            </a:r>
            <a:r>
              <a:rPr sz="2400" spc="65" dirty="0">
                <a:solidFill>
                  <a:srgbClr val="003366"/>
                </a:solidFill>
                <a:latin typeface="宋体" panose="02010600030101010101" pitchFamily="2" charset="-122"/>
                <a:cs typeface="宋体" panose="02010600030101010101" pitchFamily="2" charset="-122"/>
              </a:rPr>
              <a:t>和银行</a:t>
            </a:r>
            <a:r>
              <a:rPr sz="2400" spc="80" dirty="0">
                <a:solidFill>
                  <a:srgbClr val="003366"/>
                </a:solidFill>
                <a:latin typeface="宋体" panose="02010600030101010101" pitchFamily="2" charset="-122"/>
                <a:cs typeface="宋体" panose="02010600030101010101" pitchFamily="2" charset="-122"/>
              </a:rPr>
              <a:t>间</a:t>
            </a:r>
            <a:r>
              <a:rPr sz="2400" spc="65" dirty="0">
                <a:solidFill>
                  <a:srgbClr val="003366"/>
                </a:solidFill>
                <a:latin typeface="宋体" panose="02010600030101010101" pitchFamily="2" charset="-122"/>
                <a:cs typeface="宋体" panose="02010600030101010101" pitchFamily="2" charset="-122"/>
              </a:rPr>
              <a:t>实时清</a:t>
            </a:r>
            <a:r>
              <a:rPr sz="2400" spc="80" dirty="0">
                <a:solidFill>
                  <a:srgbClr val="003366"/>
                </a:solidFill>
                <a:latin typeface="宋体" panose="02010600030101010101" pitchFamily="2" charset="-122"/>
                <a:cs typeface="宋体" panose="02010600030101010101" pitchFamily="2" charset="-122"/>
              </a:rPr>
              <a:t>算</a:t>
            </a:r>
            <a:r>
              <a:rPr sz="2400" spc="65" dirty="0">
                <a:solidFill>
                  <a:srgbClr val="003366"/>
                </a:solidFill>
                <a:latin typeface="宋体" panose="02010600030101010101" pitchFamily="2" charset="-122"/>
                <a:cs typeface="宋体" panose="02010600030101010101" pitchFamily="2" charset="-122"/>
              </a:rPr>
              <a:t>系统</a:t>
            </a:r>
            <a:r>
              <a:rPr sz="2400" dirty="0">
                <a:solidFill>
                  <a:srgbClr val="003366"/>
                </a:solidFill>
                <a:latin typeface="宋体" panose="02010600030101010101" pitchFamily="2" charset="-122"/>
                <a:cs typeface="宋体" panose="02010600030101010101" pitchFamily="2" charset="-122"/>
              </a:rPr>
              <a:t>为 </a:t>
            </a:r>
            <a:r>
              <a:rPr sz="2400" spc="70" dirty="0">
                <a:solidFill>
                  <a:srgbClr val="003366"/>
                </a:solidFill>
                <a:latin typeface="宋体" panose="02010600030101010101" pitchFamily="2" charset="-122"/>
                <a:cs typeface="宋体" panose="02010600030101010101" pitchFamily="2" charset="-122"/>
              </a:rPr>
              <a:t>依托，</a:t>
            </a:r>
            <a:r>
              <a:rPr sz="2400" spc="80" dirty="0">
                <a:solidFill>
                  <a:srgbClr val="003366"/>
                </a:solidFill>
                <a:latin typeface="宋体" panose="02010600030101010101" pitchFamily="2" charset="-122"/>
                <a:cs typeface="宋体" panose="02010600030101010101" pitchFamily="2" charset="-122"/>
              </a:rPr>
              <a:t>支</a:t>
            </a:r>
            <a:r>
              <a:rPr sz="2400" spc="65" dirty="0">
                <a:solidFill>
                  <a:srgbClr val="003366"/>
                </a:solidFill>
                <a:latin typeface="宋体" panose="02010600030101010101" pitchFamily="2" charset="-122"/>
                <a:cs typeface="宋体" panose="02010600030101010101" pitchFamily="2" charset="-122"/>
              </a:rPr>
              <a:t>付款项</a:t>
            </a:r>
            <a:r>
              <a:rPr sz="2400" spc="90" dirty="0">
                <a:solidFill>
                  <a:srgbClr val="003366"/>
                </a:solidFill>
                <a:latin typeface="宋体" panose="02010600030101010101" pitchFamily="2" charset="-122"/>
                <a:cs typeface="宋体" panose="02010600030101010101" pitchFamily="2" charset="-122"/>
              </a:rPr>
              <a:t>时</a:t>
            </a:r>
            <a:r>
              <a:rPr sz="2400" spc="70" dirty="0">
                <a:solidFill>
                  <a:srgbClr val="003366"/>
                </a:solidFill>
                <a:latin typeface="宋体" panose="02010600030101010101" pitchFamily="2" charset="-122"/>
                <a:cs typeface="宋体" panose="02010600030101010101" pitchFamily="2" charset="-122"/>
              </a:rPr>
              <a:t>，由单 </a:t>
            </a:r>
            <a:r>
              <a:rPr sz="2400" spc="65" dirty="0">
                <a:solidFill>
                  <a:srgbClr val="003366"/>
                </a:solidFill>
                <a:latin typeface="宋体" panose="02010600030101010101" pitchFamily="2" charset="-122"/>
                <a:cs typeface="宋体" panose="02010600030101010101" pitchFamily="2" charset="-122"/>
              </a:rPr>
              <a:t>位提出</a:t>
            </a:r>
            <a:r>
              <a:rPr sz="2400" spc="75" dirty="0">
                <a:solidFill>
                  <a:srgbClr val="003366"/>
                </a:solidFill>
                <a:latin typeface="宋体" panose="02010600030101010101" pitchFamily="2" charset="-122"/>
                <a:cs typeface="宋体" panose="02010600030101010101" pitchFamily="2" charset="-122"/>
              </a:rPr>
              <a:t>申</a:t>
            </a:r>
            <a:r>
              <a:rPr sz="2400" spc="80" dirty="0">
                <a:solidFill>
                  <a:srgbClr val="003366"/>
                </a:solidFill>
                <a:latin typeface="宋体" panose="02010600030101010101" pitchFamily="2" charset="-122"/>
                <a:cs typeface="宋体" panose="02010600030101010101" pitchFamily="2" charset="-122"/>
              </a:rPr>
              <a:t>请</a:t>
            </a:r>
            <a:r>
              <a:rPr sz="2400" spc="65" dirty="0">
                <a:solidFill>
                  <a:srgbClr val="003366"/>
                </a:solidFill>
                <a:latin typeface="宋体" panose="02010600030101010101" pitchFamily="2" charset="-122"/>
                <a:cs typeface="宋体" panose="02010600030101010101" pitchFamily="2" charset="-122"/>
              </a:rPr>
              <a:t>，经</a:t>
            </a:r>
            <a:r>
              <a:rPr sz="2400" spc="75" dirty="0">
                <a:solidFill>
                  <a:srgbClr val="003366"/>
                </a:solidFill>
                <a:latin typeface="宋体" panose="02010600030101010101" pitchFamily="2" charset="-122"/>
                <a:cs typeface="宋体" panose="02010600030101010101" pitchFamily="2" charset="-122"/>
              </a:rPr>
              <a:t>校</a:t>
            </a:r>
            <a:r>
              <a:rPr sz="2400" spc="65" dirty="0">
                <a:solidFill>
                  <a:srgbClr val="003366"/>
                </a:solidFill>
                <a:latin typeface="宋体" panose="02010600030101010101" pitchFamily="2" charset="-122"/>
                <a:cs typeface="宋体" panose="02010600030101010101" pitchFamily="2" charset="-122"/>
              </a:rPr>
              <a:t>验审</a:t>
            </a:r>
            <a:r>
              <a:rPr sz="2400" dirty="0">
                <a:solidFill>
                  <a:srgbClr val="003366"/>
                </a:solidFill>
                <a:latin typeface="宋体" panose="02010600030101010101" pitchFamily="2" charset="-122"/>
                <a:cs typeface="宋体" panose="02010600030101010101" pitchFamily="2" charset="-122"/>
              </a:rPr>
              <a:t>核 </a:t>
            </a:r>
            <a:r>
              <a:rPr sz="2400" spc="70" dirty="0">
                <a:solidFill>
                  <a:srgbClr val="003366"/>
                </a:solidFill>
                <a:latin typeface="宋体" panose="02010600030101010101" pitchFamily="2" charset="-122"/>
                <a:cs typeface="宋体" panose="02010600030101010101" pitchFamily="2" charset="-122"/>
              </a:rPr>
              <a:t>后，</a:t>
            </a:r>
            <a:r>
              <a:rPr sz="2400" spc="65" dirty="0">
                <a:solidFill>
                  <a:srgbClr val="003366"/>
                </a:solidFill>
                <a:latin typeface="宋体" panose="02010600030101010101" pitchFamily="2" charset="-122"/>
                <a:cs typeface="宋体" panose="02010600030101010101" pitchFamily="2" charset="-122"/>
              </a:rPr>
              <a:t>将</a:t>
            </a:r>
            <a:r>
              <a:rPr sz="2400" spc="80" dirty="0">
                <a:solidFill>
                  <a:srgbClr val="003366"/>
                </a:solidFill>
                <a:latin typeface="宋体" panose="02010600030101010101" pitchFamily="2" charset="-122"/>
                <a:cs typeface="宋体" panose="02010600030101010101" pitchFamily="2" charset="-122"/>
              </a:rPr>
              <a:t>资</a:t>
            </a:r>
            <a:r>
              <a:rPr sz="2400" spc="65" dirty="0">
                <a:solidFill>
                  <a:srgbClr val="003366"/>
                </a:solidFill>
                <a:latin typeface="宋体" panose="02010600030101010101" pitchFamily="2" charset="-122"/>
                <a:cs typeface="宋体" panose="02010600030101010101" pitchFamily="2" charset="-122"/>
              </a:rPr>
              <a:t>金通过</a:t>
            </a:r>
            <a:r>
              <a:rPr sz="2400" spc="80" dirty="0">
                <a:solidFill>
                  <a:srgbClr val="003366"/>
                </a:solidFill>
                <a:latin typeface="宋体" panose="02010600030101010101" pitchFamily="2" charset="-122"/>
                <a:cs typeface="宋体" panose="02010600030101010101" pitchFamily="2" charset="-122"/>
              </a:rPr>
              <a:t>单</a:t>
            </a:r>
            <a:r>
              <a:rPr sz="2400" spc="65" dirty="0">
                <a:solidFill>
                  <a:srgbClr val="003366"/>
                </a:solidFill>
                <a:latin typeface="宋体" panose="02010600030101010101" pitchFamily="2" charset="-122"/>
                <a:cs typeface="宋体" panose="02010600030101010101" pitchFamily="2" charset="-122"/>
              </a:rPr>
              <a:t>一账</a:t>
            </a:r>
            <a:r>
              <a:rPr sz="2400" dirty="0">
                <a:solidFill>
                  <a:srgbClr val="003366"/>
                </a:solidFill>
                <a:latin typeface="宋体" panose="02010600030101010101" pitchFamily="2" charset="-122"/>
                <a:cs typeface="宋体" panose="02010600030101010101" pitchFamily="2" charset="-122"/>
              </a:rPr>
              <a:t>户 体系支付给收款人。</a:t>
            </a:r>
            <a:endParaRPr sz="2400">
              <a:latin typeface="宋体" panose="02010600030101010101" pitchFamily="2" charset="-122"/>
              <a:cs typeface="宋体" panose="02010600030101010101" pitchFamily="2" charset="-122"/>
            </a:endParaRPr>
          </a:p>
        </p:txBody>
      </p:sp>
      <p:sp>
        <p:nvSpPr>
          <p:cNvPr id="10" name="object 10"/>
          <p:cNvSpPr txBox="1"/>
          <p:nvPr/>
        </p:nvSpPr>
        <p:spPr>
          <a:xfrm>
            <a:off x="9921747" y="6277553"/>
            <a:ext cx="406400" cy="210820"/>
          </a:xfrm>
          <a:prstGeom prst="rect">
            <a:avLst/>
          </a:prstGeom>
        </p:spPr>
        <p:txBody>
          <a:bodyPr vert="horz" wrap="square" lIns="0" tIns="13335" rIns="0" bIns="0" rtlCol="0">
            <a:spAutoFit/>
          </a:bodyPr>
          <a:lstStyle/>
          <a:p>
            <a:pPr marL="18542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11" name="文本框 10"/>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800" y="6173470"/>
            <a:ext cx="10566400" cy="0"/>
          </a:xfrm>
          <a:custGeom>
            <a:avLst/>
            <a:gdLst/>
            <a:ahLst/>
            <a:cxnLst/>
            <a:rect l="l" t="t" r="r" b="b"/>
            <a:pathLst>
              <a:path w="10566400">
                <a:moveTo>
                  <a:pt x="0" y="0"/>
                </a:moveTo>
                <a:lnTo>
                  <a:pt x="10566400" y="0"/>
                </a:lnTo>
              </a:path>
            </a:pathLst>
          </a:custGeom>
          <a:ln w="3175">
            <a:solidFill>
              <a:srgbClr val="336699"/>
            </a:solidFill>
          </a:ln>
        </p:spPr>
        <p:txBody>
          <a:bodyPr wrap="square" lIns="0" tIns="0" rIns="0" bIns="0" rtlCol="0"/>
          <a:lstStyle/>
          <a:p/>
        </p:txBody>
      </p:sp>
      <p:sp>
        <p:nvSpPr>
          <p:cNvPr id="4" name="object 4"/>
          <p:cNvSpPr/>
          <p:nvPr/>
        </p:nvSpPr>
        <p:spPr>
          <a:xfrm>
            <a:off x="1880616" y="1274063"/>
            <a:ext cx="827532" cy="79247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35707" y="1274063"/>
            <a:ext cx="2967227" cy="79247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730496" y="1274063"/>
            <a:ext cx="650748" cy="792479"/>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title"/>
          </p:nvPr>
        </p:nvSpPr>
        <p:spPr>
          <a:xfrm>
            <a:off x="2090673" y="1386916"/>
            <a:ext cx="28721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003366"/>
                </a:solidFill>
                <a:latin typeface="宋体" panose="02010600030101010101" pitchFamily="2" charset="-122"/>
                <a:cs typeface="宋体" panose="02010600030101010101" pitchFamily="2" charset="-122"/>
              </a:rPr>
              <a:t>一</a:t>
            </a:r>
            <a:r>
              <a:rPr sz="2800" b="0" dirty="0">
                <a:solidFill>
                  <a:srgbClr val="003366"/>
                </a:solidFill>
                <a:latin typeface="黑体" panose="02010609060101010101" charset="-122"/>
                <a:cs typeface="黑体" panose="02010609060101010101" charset="-122"/>
              </a:rPr>
              <a:t>、国库集中</a:t>
            </a:r>
            <a:r>
              <a:rPr sz="2800" b="0" spc="-5" dirty="0">
                <a:solidFill>
                  <a:srgbClr val="003366"/>
                </a:solidFill>
                <a:latin typeface="黑体" panose="02010609060101010101" charset="-122"/>
                <a:cs typeface="黑体" panose="02010609060101010101" charset="-122"/>
              </a:rPr>
              <a:t>支付</a:t>
            </a:r>
            <a:endParaRPr sz="2800">
              <a:latin typeface="黑体" panose="02010609060101010101" charset="-122"/>
              <a:cs typeface="黑体" panose="02010609060101010101" charset="-122"/>
            </a:endParaRPr>
          </a:p>
        </p:txBody>
      </p:sp>
      <p:sp>
        <p:nvSpPr>
          <p:cNvPr id="9" name="object 9"/>
          <p:cNvSpPr txBox="1"/>
          <p:nvPr/>
        </p:nvSpPr>
        <p:spPr>
          <a:xfrm>
            <a:off x="9921747" y="6277553"/>
            <a:ext cx="406400" cy="210820"/>
          </a:xfrm>
          <a:prstGeom prst="rect">
            <a:avLst/>
          </a:prstGeom>
        </p:spPr>
        <p:txBody>
          <a:bodyPr vert="horz" wrap="square" lIns="0" tIns="13335" rIns="0" bIns="0" rtlCol="0">
            <a:spAutoFit/>
          </a:bodyPr>
          <a:lstStyle/>
          <a:p>
            <a:pPr marL="185420">
              <a:lnSpc>
                <a:spcPct val="100000"/>
              </a:lnSpc>
              <a:spcBef>
                <a:spcPts val="105"/>
              </a:spcBef>
            </a:pPr>
            <a:fld id="{81D60167-4931-47E6-BA6A-407CBD079E47}" type="slidenum">
              <a:rPr sz="1200" dirty="0">
                <a:solidFill>
                  <a:srgbClr val="003366"/>
                </a:solidFill>
                <a:latin typeface="Verdana" panose="020B0604030504040204"/>
                <a:cs typeface="Verdana" panose="020B0604030504040204"/>
              </a:rPr>
            </a:fld>
            <a:endParaRPr sz="1200">
              <a:latin typeface="Verdana" panose="020B0604030504040204"/>
              <a:cs typeface="Verdana" panose="020B0604030504040204"/>
            </a:endParaRPr>
          </a:p>
        </p:txBody>
      </p:sp>
      <p:sp>
        <p:nvSpPr>
          <p:cNvPr id="8" name="object 8"/>
          <p:cNvSpPr txBox="1"/>
          <p:nvPr/>
        </p:nvSpPr>
        <p:spPr>
          <a:xfrm>
            <a:off x="1651761" y="2542793"/>
            <a:ext cx="8969375" cy="3437890"/>
          </a:xfrm>
          <a:prstGeom prst="rect">
            <a:avLst/>
          </a:prstGeom>
        </p:spPr>
        <p:txBody>
          <a:bodyPr vert="horz" wrap="square" lIns="0" tIns="12065" rIns="0" bIns="0" rtlCol="0">
            <a:spAutoFit/>
          </a:bodyPr>
          <a:lstStyle/>
          <a:p>
            <a:pPr marL="650875">
              <a:lnSpc>
                <a:spcPct val="100000"/>
              </a:lnSpc>
              <a:spcBef>
                <a:spcPts val="95"/>
              </a:spcBef>
            </a:pPr>
            <a:r>
              <a:rPr lang="zh-CN" sz="2800" b="1" spc="-5" dirty="0">
                <a:solidFill>
                  <a:srgbClr val="003366"/>
                </a:solidFill>
                <a:latin typeface="微软雅黑" panose="020B0503020204020204" charset="-122"/>
                <a:cs typeface="微软雅黑" panose="020B0503020204020204" charset="-122"/>
              </a:rPr>
              <a:t>（一）</a:t>
            </a:r>
            <a:r>
              <a:rPr sz="2800" b="1" spc="-5" dirty="0">
                <a:solidFill>
                  <a:srgbClr val="003366"/>
                </a:solidFill>
                <a:latin typeface="微软雅黑" panose="020B0503020204020204" charset="-122"/>
                <a:cs typeface="微软雅黑" panose="020B0503020204020204" charset="-122"/>
              </a:rPr>
              <a:t>控制机制</a:t>
            </a:r>
            <a:r>
              <a:rPr sz="2400" spc="-5" dirty="0">
                <a:solidFill>
                  <a:srgbClr val="003366"/>
                </a:solidFill>
                <a:latin typeface="微软雅黑" panose="020B0503020204020204" charset="-122"/>
                <a:cs typeface="微软雅黑" panose="020B0503020204020204" charset="-122"/>
              </a:rPr>
              <a:t>——</a:t>
            </a:r>
            <a:r>
              <a:rPr lang="zh-CN" sz="2400" spc="-5" dirty="0">
                <a:solidFill>
                  <a:srgbClr val="003366"/>
                </a:solidFill>
                <a:latin typeface="微软雅黑" panose="020B0503020204020204" charset="-122"/>
                <a:cs typeface="微软雅黑" panose="020B0503020204020204" charset="-122"/>
              </a:rPr>
              <a:t>预算指标直接控制资金支付</a:t>
            </a:r>
            <a:endParaRPr lang="zh-CN" sz="2400" spc="-5" dirty="0">
              <a:solidFill>
                <a:srgbClr val="003366"/>
              </a:solidFill>
              <a:latin typeface="微软雅黑" panose="020B0503020204020204" charset="-122"/>
              <a:cs typeface="微软雅黑" panose="020B0503020204020204" charset="-122"/>
            </a:endParaRPr>
          </a:p>
          <a:p>
            <a:pPr marL="650875">
              <a:lnSpc>
                <a:spcPct val="100000"/>
              </a:lnSpc>
              <a:spcBef>
                <a:spcPts val="95"/>
              </a:spcBef>
            </a:pPr>
            <a:endParaRPr sz="2400" dirty="0">
              <a:solidFill>
                <a:srgbClr val="003366"/>
              </a:solidFill>
              <a:latin typeface="宋体" panose="02010600030101010101" pitchFamily="2" charset="-122"/>
              <a:cs typeface="宋体" panose="02010600030101010101" pitchFamily="2" charset="-122"/>
            </a:endParaRPr>
          </a:p>
          <a:p>
            <a:pPr marL="650875">
              <a:lnSpc>
                <a:spcPct val="100000"/>
              </a:lnSpc>
              <a:spcBef>
                <a:spcPts val="95"/>
              </a:spcBef>
            </a:pPr>
            <a:r>
              <a:rPr sz="2400" dirty="0">
                <a:solidFill>
                  <a:srgbClr val="003366"/>
                </a:solidFill>
                <a:latin typeface="宋体" panose="02010600030101010101" pitchFamily="2" charset="-122"/>
                <a:cs typeface="宋体" panose="02010600030101010101" pitchFamily="2" charset="-122"/>
              </a:rPr>
              <a:t>现行国库集中支付的控制机制</a:t>
            </a:r>
            <a:r>
              <a:rPr sz="2400" spc="5" dirty="0">
                <a:solidFill>
                  <a:srgbClr val="003366"/>
                </a:solidFill>
                <a:latin typeface="宋体" panose="02010600030101010101" pitchFamily="2" charset="-122"/>
                <a:cs typeface="宋体" panose="02010600030101010101" pitchFamily="2" charset="-122"/>
              </a:rPr>
              <a:t>是</a:t>
            </a:r>
            <a:r>
              <a:rPr sz="2400"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预算指标控制用款计划，用款计划控制资金支付</a:t>
            </a:r>
            <a:r>
              <a:rPr sz="2400"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，在预算管理一体化系统中控制机制调整</a:t>
            </a:r>
            <a:r>
              <a:rPr sz="2400" spc="5" dirty="0">
                <a:solidFill>
                  <a:srgbClr val="003366"/>
                </a:solidFill>
                <a:latin typeface="宋体" panose="02010600030101010101" pitchFamily="2" charset="-122"/>
                <a:cs typeface="宋体" panose="02010600030101010101" pitchFamily="2" charset="-122"/>
              </a:rPr>
              <a:t>为</a:t>
            </a:r>
            <a:r>
              <a:rPr sz="2400" dirty="0">
                <a:solidFill>
                  <a:srgbClr val="003366"/>
                </a:solidFill>
                <a:latin typeface="Consolas" panose="020B0609020204030204"/>
                <a:cs typeface="Consolas" panose="020B0609020204030204"/>
              </a:rPr>
              <a:t>“</a:t>
            </a:r>
            <a:r>
              <a:rPr sz="2400" dirty="0">
                <a:solidFill>
                  <a:srgbClr val="003366"/>
                </a:solidFill>
                <a:latin typeface="宋体" panose="02010600030101010101" pitchFamily="2" charset="-122"/>
                <a:cs typeface="宋体" panose="02010600030101010101" pitchFamily="2" charset="-122"/>
              </a:rPr>
              <a:t>用 </a:t>
            </a:r>
            <a:r>
              <a:rPr sz="2400" spc="-5" dirty="0">
                <a:solidFill>
                  <a:srgbClr val="003366"/>
                </a:solidFill>
                <a:latin typeface="宋体" panose="02010600030101010101" pitchFamily="2" charset="-122"/>
                <a:cs typeface="宋体" panose="02010600030101010101" pitchFamily="2" charset="-122"/>
              </a:rPr>
              <a:t>预算指标直接控制资金支</a:t>
            </a:r>
            <a:r>
              <a:rPr sz="2400" dirty="0">
                <a:solidFill>
                  <a:srgbClr val="003366"/>
                </a:solidFill>
                <a:latin typeface="宋体" panose="02010600030101010101" pitchFamily="2" charset="-122"/>
                <a:cs typeface="宋体" panose="02010600030101010101" pitchFamily="2" charset="-122"/>
              </a:rPr>
              <a:t>付</a:t>
            </a:r>
            <a:r>
              <a:rPr sz="2400" spc="-5" dirty="0">
                <a:solidFill>
                  <a:srgbClr val="003366"/>
                </a:solidFill>
                <a:latin typeface="Consolas" panose="020B0609020204030204"/>
                <a:cs typeface="Consolas" panose="020B0609020204030204"/>
              </a:rPr>
              <a:t>”</a:t>
            </a:r>
            <a:r>
              <a:rPr lang="zh-CN" sz="2400" spc="-5" dirty="0">
                <a:solidFill>
                  <a:srgbClr val="003366"/>
                </a:solidFill>
                <a:latin typeface="Consolas" panose="020B0609020204030204"/>
                <a:cs typeface="Consolas" panose="020B0609020204030204"/>
              </a:rPr>
              <a:t>，严格按照预算指标进行支付控制，防止单位出现无预算指标、超预算指标拨款的行为。</a:t>
            </a:r>
            <a:endParaRPr sz="2400">
              <a:latin typeface="宋体" panose="02010600030101010101" pitchFamily="2" charset="-122"/>
              <a:cs typeface="宋体" panose="02010600030101010101" pitchFamily="2" charset="-122"/>
            </a:endParaRPr>
          </a:p>
          <a:p>
            <a:pPr>
              <a:lnSpc>
                <a:spcPct val="100000"/>
              </a:lnSpc>
              <a:spcBef>
                <a:spcPts val="40"/>
              </a:spcBef>
            </a:pPr>
            <a:endParaRPr sz="2450">
              <a:latin typeface="Times New Roman" panose="02020603050405020304"/>
              <a:cs typeface="Times New Roman" panose="02020603050405020304"/>
            </a:endParaRPr>
          </a:p>
          <a:p>
            <a:pPr marL="12700" marR="13335" indent="673100">
              <a:lnSpc>
                <a:spcPct val="101000"/>
              </a:lnSpc>
            </a:pPr>
            <a:endParaRPr sz="2400">
              <a:latin typeface="宋体" panose="02010600030101010101" pitchFamily="2" charset="-122"/>
              <a:cs typeface="宋体" panose="02010600030101010101" pitchFamily="2" charset="-122"/>
            </a:endParaRPr>
          </a:p>
        </p:txBody>
      </p:sp>
      <p:sp>
        <p:nvSpPr>
          <p:cNvPr id="10" name="文本框 9"/>
          <p:cNvSpPr txBox="1"/>
          <p:nvPr userDrawn="1"/>
        </p:nvSpPr>
        <p:spPr>
          <a:xfrm>
            <a:off x="335915" y="122555"/>
            <a:ext cx="2885440" cy="583565"/>
          </a:xfrm>
          <a:prstGeom prst="rect">
            <a:avLst/>
          </a:prstGeom>
          <a:noFill/>
        </p:spPr>
        <p:txBody>
          <a:bodyPr wrap="square" rtlCol="0">
            <a:spAutoFit/>
          </a:bodyPr>
          <a:p>
            <a:r>
              <a:rPr lang="zh-CN" altLang="en-US" sz="3200">
                <a:solidFill>
                  <a:srgbClr val="00B0F0"/>
                </a:solidFill>
                <a:latin typeface="微软雅黑" panose="020B0503020204020204" charset="-122"/>
                <a:ea typeface="微软雅黑" panose="020B0503020204020204" charset="-122"/>
              </a:rPr>
              <a:t>湖南省财政厅</a:t>
            </a:r>
            <a:endParaRPr lang="zh-CN" altLang="en-US" sz="3200">
              <a:solidFill>
                <a:srgbClr val="00B0F0"/>
              </a:solidFill>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5781</Words>
  <Application>WPS 演示</Application>
  <PresentationFormat>On-screen Show (4:3)</PresentationFormat>
  <Paragraphs>686</Paragraphs>
  <Slides>58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58</vt:i4>
      </vt:variant>
    </vt:vector>
  </HeadingPairs>
  <TitlesOfParts>
    <vt:vector size="72" baseType="lpstr">
      <vt:lpstr>Arial</vt:lpstr>
      <vt:lpstr>宋体</vt:lpstr>
      <vt:lpstr>Wingdings</vt:lpstr>
      <vt:lpstr>微软雅黑</vt:lpstr>
      <vt:lpstr>Verdana</vt:lpstr>
      <vt:lpstr>黑体</vt:lpstr>
      <vt:lpstr>等线</vt:lpstr>
      <vt:lpstr>仿宋</vt:lpstr>
      <vt:lpstr>楷体</vt:lpstr>
      <vt:lpstr>Consolas</vt:lpstr>
      <vt:lpstr>Times New Roman</vt:lpstr>
      <vt:lpstr>Calibri</vt:lpstr>
      <vt:lpstr>Arial Unicode MS</vt:lpstr>
      <vt:lpstr>Office Theme</vt:lpstr>
      <vt:lpstr>预算执行基础理论与实务</vt:lpstr>
      <vt:lpstr>内容概要</vt:lpstr>
      <vt:lpstr>内容概要</vt:lpstr>
      <vt:lpstr>内容概要</vt:lpstr>
      <vt:lpstr>内容概要</vt:lpstr>
      <vt:lpstr>内容概要</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一、国库集中支付</vt:lpstr>
      <vt:lpstr>（七）预算执行动态监控——与自动校验规则相辅相成</vt:lpstr>
      <vt:lpstr>PowerPoint 演示文稿</vt:lpstr>
      <vt:lpstr>二、单位资金预算执行</vt:lpstr>
      <vt:lpstr>二、单位资金预算执行</vt:lpstr>
      <vt:lpstr>二、单位资金预算执行</vt:lpstr>
      <vt:lpstr>二、单位资金预算执行</vt:lpstr>
      <vt:lpstr>二、单位资金预算执行</vt:lpstr>
      <vt:lpstr>PowerPoint 演示文稿</vt:lpstr>
      <vt:lpstr>二、单位资金预算执行</vt:lpstr>
      <vt:lpstr>二、单位资金预算执行</vt:lpstr>
      <vt:lpstr>二、单位资金预算执行</vt:lpstr>
      <vt:lpstr>二、单位资金预算执行</vt:lpstr>
      <vt:lpstr>二、单位资金预算执行</vt:lpstr>
      <vt:lpstr>二、单位资金预算执行</vt:lpstr>
      <vt:lpstr>二、单位资金预算执行</vt:lpstr>
      <vt:lpstr>三、转移支付预算执行</vt:lpstr>
      <vt:lpstr>三、转移支付预算执行</vt:lpstr>
      <vt:lpstr>三、转移支付预算执行</vt:lpstr>
      <vt:lpstr>三、转移支付预算执行</vt:lpstr>
      <vt:lpstr>四、结转结余管理</vt:lpstr>
      <vt:lpstr>四、结转结余管理</vt:lpstr>
      <vt:lpstr>四、结转结余管理</vt:lpstr>
      <vt:lpstr>四、结转结余管理</vt:lpstr>
      <vt:lpstr>四、结转结余管理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预算执行基础理论与实务</dc:title>
  <dc:creator>mini</dc:creator>
  <cp:lastModifiedBy>dell</cp:lastModifiedBy>
  <cp:revision>31</cp:revision>
  <dcterms:created xsi:type="dcterms:W3CDTF">2020-10-10T14:34:00Z</dcterms:created>
  <dcterms:modified xsi:type="dcterms:W3CDTF">2021-05-06T15:32:48Z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2020-09-14T00:00:00Z</vt:filetime>
  </property>
  <property fmtid="{D5CDD505-2E9C-101B-9397-08002B2CF9AE}" pid="3" name="Creator">
    <vt:lpwstr>Microsoft® PowerPoint® 2010</vt:lpwstr>
  </property>
  <property fmtid="{D5CDD505-2E9C-101B-9397-08002B2CF9AE}" pid="4" name="LastSaved">
    <vt:filetime>2020-10-10T00:00:00Z</vt:filetime>
  </property>
  <property fmtid="{D5CDD505-2E9C-101B-9397-08002B2CF9AE}" pid="5" name="KSOProductBuildVer">
    <vt:lpwstr>2052-11.1.0.10314</vt:lpwstr>
  </property>
</Properties>
</file>