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49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78.xml" ContentType="application/vnd.openxmlformats-officedocument.presentationml.tags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gs/tag47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76.xml" ContentType="application/vnd.openxmlformats-officedocument.presentationml.tag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ppt/tags/tag54.xml" ContentType="application/vnd.openxmlformats-officedocument.presentationml.tags+xml"/>
  <Override PartName="/ppt/tags/tag63.xml" ContentType="application/vnd.openxmlformats-officedocument.presentationml.tags+xml"/>
  <Override PartName="/ppt/tags/tag65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tags/tag70.xml" ContentType="application/vnd.openxmlformats-officedocument.presentationml.tag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Override PartName="/ppt/tags/tag77.xml" ContentType="application/vnd.openxmlformats-officedocument.presentationml.tags+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5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68" r:id="rId2"/>
    <p:sldId id="271" r:id="rId3"/>
  </p:sldIdLst>
  <p:sldSz cx="21383625" cy="15119350"/>
  <p:notesSz cx="6819900" cy="9918700"/>
  <p:custDataLst>
    <p:tags r:id="rId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004" userDrawn="1">
          <p15:clr>
            <a:srgbClr val="A4A3A4"/>
          </p15:clr>
        </p15:guide>
        <p15:guide id="2" pos="855" userDrawn="1">
          <p15:clr>
            <a:srgbClr val="A4A3A4"/>
          </p15:clr>
        </p15:guide>
        <p15:guide id="3" pos="13222" userDrawn="1">
          <p15:clr>
            <a:srgbClr val="A4A3A4"/>
          </p15:clr>
        </p15:guide>
        <p15:guide id="4" pos="2932" userDrawn="1">
          <p15:clr>
            <a:srgbClr val="A4A3A4"/>
          </p15:clr>
        </p15:guide>
        <p15:guide id="5" pos="7902" userDrawn="1">
          <p15:clr>
            <a:srgbClr val="A4A3A4"/>
          </p15:clr>
        </p15:guide>
        <p15:guide id="6" pos="5448" userDrawn="1">
          <p15:clr>
            <a:srgbClr val="A4A3A4"/>
          </p15:clr>
        </p15:guide>
        <p15:guide id="7" pos="104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0368"/>
    <p:restoredTop sz="99814"/>
  </p:normalViewPr>
  <p:slideViewPr>
    <p:cSldViewPr showGuides="1">
      <p:cViewPr>
        <p:scale>
          <a:sx n="66" d="100"/>
          <a:sy n="66" d="100"/>
        </p:scale>
        <p:origin x="-132" y="-78"/>
      </p:cViewPr>
      <p:guideLst>
        <p:guide orient="horz" pos="9004"/>
        <p:guide pos="855"/>
        <p:guide pos="13222"/>
        <p:guide pos="2932"/>
        <p:guide pos="7902"/>
        <p:guide pos="5448"/>
        <p:guide pos="104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6033" cy="49799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62275" y="0"/>
            <a:ext cx="2956033" cy="49799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9B84EA-7D68-4D60-9CB1-D50884785D1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2023-7-28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0704"/>
            <a:ext cx="2956033" cy="4979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62275" y="9420704"/>
            <a:ext cx="2956033" cy="49799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6033" cy="49799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62275" y="0"/>
            <a:ext cx="2956033" cy="49799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2023-7-28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042988" y="1239838"/>
            <a:ext cx="4733925" cy="334645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1672" y="4773791"/>
            <a:ext cx="5456557" cy="390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0704"/>
            <a:ext cx="2956033" cy="4979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62275" y="9420704"/>
            <a:ext cx="2956033" cy="49799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42988" y="1239838"/>
            <a:ext cx="4733925" cy="3346450"/>
          </a:xfrm>
          <a:ln>
            <a:miter lim="800000"/>
          </a:ln>
        </p:spPr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42988" y="1239838"/>
            <a:ext cx="4733925" cy="3346450"/>
          </a:xfrm>
          <a:ln>
            <a:miter lim="800000"/>
          </a:ln>
        </p:spPr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26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73141" y="2474612"/>
            <a:ext cx="16038843" cy="5264236"/>
          </a:xfrm>
        </p:spPr>
        <p:txBody>
          <a:bodyPr anchor="b"/>
          <a:lstStyle>
            <a:lvl1pPr algn="ctr">
              <a:defRPr sz="992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73141" y="7941858"/>
            <a:ext cx="16038843" cy="3650664"/>
          </a:xfrm>
        </p:spPr>
        <p:txBody>
          <a:bodyPr/>
          <a:lstStyle>
            <a:lvl1pPr marL="0" indent="0" algn="ctr">
              <a:buNone/>
              <a:defRPr sz="3970"/>
            </a:lvl1pPr>
            <a:lvl2pPr marL="756285" indent="0" algn="ctr">
              <a:buNone/>
              <a:defRPr sz="3305"/>
            </a:lvl2pPr>
            <a:lvl3pPr marL="1511935" indent="0" algn="ctr">
              <a:buNone/>
              <a:defRPr sz="2975"/>
            </a:lvl3pPr>
            <a:lvl4pPr marL="2268220" indent="0" algn="ctr">
              <a:buNone/>
              <a:defRPr sz="2645"/>
            </a:lvl4pPr>
            <a:lvl5pPr marL="3023870" indent="0" algn="ctr">
              <a:buNone/>
              <a:defRPr sz="2645"/>
            </a:lvl5pPr>
            <a:lvl6pPr marL="3780155" indent="0" algn="ctr">
              <a:buNone/>
              <a:defRPr sz="2645"/>
            </a:lvl6pPr>
            <a:lvl7pPr marL="4535805" indent="0" algn="ctr">
              <a:buNone/>
              <a:defRPr sz="2645"/>
            </a:lvl7pPr>
            <a:lvl8pPr marL="5292090" indent="0" algn="ctr">
              <a:buNone/>
              <a:defRPr sz="2645"/>
            </a:lvl8pPr>
            <a:lvl9pPr marL="6047740" indent="0" algn="ctr">
              <a:buNone/>
              <a:defRPr sz="2645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85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44</a:t>
            </a: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85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44</a:t>
            </a: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5504215" y="605529"/>
            <a:ext cx="4811653" cy="1290158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9256" y="605529"/>
            <a:ext cx="14156022" cy="1290158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85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44</a:t>
            </a: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85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44</a:t>
            </a: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59089" y="3769671"/>
            <a:ext cx="18444669" cy="6289782"/>
          </a:xfrm>
        </p:spPr>
        <p:txBody>
          <a:bodyPr anchor="b"/>
          <a:lstStyle>
            <a:lvl1pPr>
              <a:defRPr sz="992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459089" y="10118956"/>
            <a:ext cx="18444669" cy="3307647"/>
          </a:xfrm>
        </p:spPr>
        <p:txBody>
          <a:bodyPr/>
          <a:lstStyle>
            <a:lvl1pPr marL="0" indent="0">
              <a:buNone/>
              <a:defRPr sz="3970">
                <a:solidFill>
                  <a:schemeClr val="tx1">
                    <a:tint val="75000"/>
                  </a:schemeClr>
                </a:solidFill>
              </a:defRPr>
            </a:lvl1pPr>
            <a:lvl2pPr marL="756285" indent="0">
              <a:buNone/>
              <a:defRPr sz="3305">
                <a:solidFill>
                  <a:schemeClr val="tx1">
                    <a:tint val="75000"/>
                  </a:schemeClr>
                </a:solidFill>
              </a:defRPr>
            </a:lvl2pPr>
            <a:lvl3pPr marL="1511935" indent="0">
              <a:buNone/>
              <a:defRPr sz="2975">
                <a:solidFill>
                  <a:schemeClr val="tx1">
                    <a:tint val="75000"/>
                  </a:schemeClr>
                </a:solidFill>
              </a:defRPr>
            </a:lvl3pPr>
            <a:lvl4pPr marL="2268220" indent="0">
              <a:buNone/>
              <a:defRPr sz="2645">
                <a:solidFill>
                  <a:schemeClr val="tx1">
                    <a:tint val="75000"/>
                  </a:schemeClr>
                </a:solidFill>
              </a:defRPr>
            </a:lvl4pPr>
            <a:lvl5pPr marL="3023870" indent="0">
              <a:buNone/>
              <a:defRPr sz="2645">
                <a:solidFill>
                  <a:schemeClr val="tx1">
                    <a:tint val="75000"/>
                  </a:schemeClr>
                </a:solidFill>
              </a:defRPr>
            </a:lvl5pPr>
            <a:lvl6pPr marL="3780155" indent="0">
              <a:buNone/>
              <a:defRPr sz="2645">
                <a:solidFill>
                  <a:schemeClr val="tx1">
                    <a:tint val="75000"/>
                  </a:schemeClr>
                </a:solidFill>
              </a:defRPr>
            </a:lvl6pPr>
            <a:lvl7pPr marL="4535805" indent="0">
              <a:buNone/>
              <a:defRPr sz="2645">
                <a:solidFill>
                  <a:schemeClr val="tx1">
                    <a:tint val="75000"/>
                  </a:schemeClr>
                </a:solidFill>
              </a:defRPr>
            </a:lvl7pPr>
            <a:lvl8pPr marL="5292090" indent="0">
              <a:buNone/>
              <a:defRPr sz="2645">
                <a:solidFill>
                  <a:schemeClr val="tx1">
                    <a:tint val="75000"/>
                  </a:schemeClr>
                </a:solidFill>
              </a:defRPr>
            </a:lvl8pPr>
            <a:lvl9pPr marL="6047740" indent="0">
              <a:buNone/>
              <a:defRPr sz="264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85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44</a:t>
            </a: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9256" y="3528158"/>
            <a:ext cx="9430839" cy="997895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885028" y="3528158"/>
            <a:ext cx="9430839" cy="997895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85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44</a:t>
            </a: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3013" y="805036"/>
            <a:ext cx="18444669" cy="292263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081636" y="3921142"/>
            <a:ext cx="8548391" cy="1816581"/>
          </a:xfrm>
        </p:spPr>
        <p:txBody>
          <a:bodyPr anchor="ctr" anchorCtr="0"/>
          <a:lstStyle>
            <a:lvl1pPr marL="0" indent="0">
              <a:buNone/>
              <a:defRPr sz="4630"/>
            </a:lvl1pPr>
            <a:lvl2pPr marL="756285" indent="0">
              <a:buNone/>
              <a:defRPr sz="3970"/>
            </a:lvl2pPr>
            <a:lvl3pPr marL="1511935" indent="0">
              <a:buNone/>
              <a:defRPr sz="3305"/>
            </a:lvl3pPr>
            <a:lvl4pPr marL="2268220" indent="0">
              <a:buNone/>
              <a:defRPr sz="2975"/>
            </a:lvl4pPr>
            <a:lvl5pPr marL="3023870" indent="0">
              <a:buNone/>
              <a:defRPr sz="2975"/>
            </a:lvl5pPr>
            <a:lvl6pPr marL="3780155" indent="0">
              <a:buNone/>
              <a:defRPr sz="2975"/>
            </a:lvl6pPr>
            <a:lvl7pPr marL="4535805" indent="0">
              <a:buNone/>
              <a:defRPr sz="2975"/>
            </a:lvl7pPr>
            <a:lvl8pPr marL="5292090" indent="0">
              <a:buNone/>
              <a:defRPr sz="2975"/>
            </a:lvl8pPr>
            <a:lvl9pPr marL="6047740" indent="0">
              <a:buNone/>
              <a:defRPr sz="297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081636" y="5876690"/>
            <a:ext cx="8548391" cy="777042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0974851" y="3921142"/>
            <a:ext cx="8590491" cy="1816581"/>
          </a:xfrm>
        </p:spPr>
        <p:txBody>
          <a:bodyPr anchor="ctr" anchorCtr="0"/>
          <a:lstStyle>
            <a:lvl1pPr marL="0" indent="0">
              <a:buNone/>
              <a:defRPr sz="4630"/>
            </a:lvl1pPr>
            <a:lvl2pPr marL="756285" indent="0">
              <a:buNone/>
              <a:defRPr sz="3970"/>
            </a:lvl2pPr>
            <a:lvl3pPr marL="1511935" indent="0">
              <a:buNone/>
              <a:defRPr sz="3305"/>
            </a:lvl3pPr>
            <a:lvl4pPr marL="2268220" indent="0">
              <a:buNone/>
              <a:defRPr sz="2975"/>
            </a:lvl4pPr>
            <a:lvl5pPr marL="3023870" indent="0">
              <a:buNone/>
              <a:defRPr sz="2975"/>
            </a:lvl5pPr>
            <a:lvl6pPr marL="3780155" indent="0">
              <a:buNone/>
              <a:defRPr sz="2975"/>
            </a:lvl6pPr>
            <a:lvl7pPr marL="4535805" indent="0">
              <a:buNone/>
              <a:defRPr sz="2975"/>
            </a:lvl7pPr>
            <a:lvl8pPr marL="5292090" indent="0">
              <a:buNone/>
              <a:defRPr sz="2975"/>
            </a:lvl8pPr>
            <a:lvl9pPr marL="6047740" indent="0">
              <a:buNone/>
              <a:defRPr sz="297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0974851" y="5876690"/>
            <a:ext cx="8590491" cy="777042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85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44</a:t>
            </a: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85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44</a:t>
            </a: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85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44</a:t>
            </a: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algn="ctr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3013" y="1008045"/>
            <a:ext cx="6897259" cy="3528158"/>
          </a:xfrm>
        </p:spPr>
        <p:txBody>
          <a:bodyPr anchor="b"/>
          <a:lstStyle>
            <a:lvl1pPr>
              <a:defRPr sz="529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91462" y="2177098"/>
            <a:ext cx="10826219" cy="10745483"/>
          </a:xfrm>
        </p:spPr>
        <p:txBody>
          <a:bodyPr/>
          <a:lstStyle>
            <a:lvl1pPr>
              <a:defRPr sz="5290"/>
            </a:lvl1pPr>
            <a:lvl2pPr>
              <a:defRPr sz="4630"/>
            </a:lvl2pPr>
            <a:lvl3pPr>
              <a:defRPr sz="3970"/>
            </a:lvl3pPr>
            <a:lvl4pPr>
              <a:defRPr sz="3305"/>
            </a:lvl4pPr>
            <a:lvl5pPr>
              <a:defRPr sz="3305"/>
            </a:lvl5pPr>
            <a:lvl6pPr>
              <a:defRPr sz="3305"/>
            </a:lvl6pPr>
            <a:lvl7pPr>
              <a:defRPr sz="3305"/>
            </a:lvl7pPr>
            <a:lvl8pPr>
              <a:defRPr sz="3305"/>
            </a:lvl8pPr>
            <a:lvl9pPr>
              <a:defRPr sz="330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473013" y="4536203"/>
            <a:ext cx="6897259" cy="8403878"/>
          </a:xfrm>
        </p:spPr>
        <p:txBody>
          <a:bodyPr/>
          <a:lstStyle>
            <a:lvl1pPr marL="0" indent="0">
              <a:buNone/>
              <a:defRPr sz="2645"/>
            </a:lvl1pPr>
            <a:lvl2pPr marL="756285" indent="0">
              <a:buNone/>
              <a:defRPr sz="2315"/>
            </a:lvl2pPr>
            <a:lvl3pPr marL="1511935" indent="0">
              <a:buNone/>
              <a:defRPr sz="1985"/>
            </a:lvl3pPr>
            <a:lvl4pPr marL="2268220" indent="0">
              <a:buNone/>
              <a:defRPr sz="1655"/>
            </a:lvl4pPr>
            <a:lvl5pPr marL="3023870" indent="0">
              <a:buNone/>
              <a:defRPr sz="1655"/>
            </a:lvl5pPr>
            <a:lvl6pPr marL="3780155" indent="0">
              <a:buNone/>
              <a:defRPr sz="1655"/>
            </a:lvl6pPr>
            <a:lvl7pPr marL="4535805" indent="0">
              <a:buNone/>
              <a:defRPr sz="1655"/>
            </a:lvl7pPr>
            <a:lvl8pPr marL="5292090" indent="0">
              <a:buNone/>
              <a:defRPr sz="1655"/>
            </a:lvl8pPr>
            <a:lvl9pPr marL="6047740" indent="0">
              <a:buNone/>
              <a:defRPr sz="165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85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44</a:t>
            </a: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3013" y="1008045"/>
            <a:ext cx="7306144" cy="3528158"/>
          </a:xfrm>
        </p:spPr>
        <p:txBody>
          <a:bodyPr anchor="b"/>
          <a:lstStyle>
            <a:lvl1pPr>
              <a:defRPr sz="529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9091462" y="1008047"/>
            <a:ext cx="10826219" cy="11914536"/>
          </a:xfrm>
        </p:spPr>
        <p:txBody>
          <a:bodyPr/>
          <a:lstStyle>
            <a:lvl1pPr marL="0" indent="0">
              <a:buNone/>
              <a:defRPr sz="5290"/>
            </a:lvl1pPr>
            <a:lvl2pPr marL="756285" indent="0">
              <a:buNone/>
              <a:defRPr sz="4630"/>
            </a:lvl2pPr>
            <a:lvl3pPr marL="1511935" indent="0">
              <a:buNone/>
              <a:defRPr sz="3970"/>
            </a:lvl3pPr>
            <a:lvl4pPr marL="2268220" indent="0">
              <a:buNone/>
              <a:defRPr sz="3305"/>
            </a:lvl4pPr>
            <a:lvl5pPr marL="3023870" indent="0">
              <a:buNone/>
              <a:defRPr sz="3305"/>
            </a:lvl5pPr>
            <a:lvl6pPr marL="3780155" indent="0">
              <a:buNone/>
              <a:defRPr sz="3305"/>
            </a:lvl6pPr>
            <a:lvl7pPr marL="4535805" indent="0">
              <a:buNone/>
              <a:defRPr sz="3305"/>
            </a:lvl7pPr>
            <a:lvl8pPr marL="5292090" indent="0">
              <a:buNone/>
              <a:defRPr sz="3305"/>
            </a:lvl8pPr>
            <a:lvl9pPr marL="6047740" indent="0">
              <a:buNone/>
              <a:defRPr sz="3305"/>
            </a:lvl9pPr>
          </a:lstStyle>
          <a:p>
            <a:pPr marL="0" marR="0" lvl="0" indent="0" algn="l" defTabSz="2016125" rtl="0" eaLnBrk="1" fontAlgn="base" latinLnBrk="0" hangingPunct="1">
              <a:lnSpc>
                <a:spcPct val="100000"/>
              </a:lnSpc>
              <a:spcBef>
                <a:spcPct val="44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9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473013" y="4536203"/>
            <a:ext cx="7306144" cy="8403878"/>
          </a:xfrm>
        </p:spPr>
        <p:txBody>
          <a:bodyPr/>
          <a:lstStyle>
            <a:lvl1pPr marL="0" indent="0">
              <a:buNone/>
              <a:defRPr sz="3305"/>
            </a:lvl1pPr>
            <a:lvl2pPr marL="756285" indent="0">
              <a:buNone/>
              <a:defRPr sz="2975"/>
            </a:lvl2pPr>
            <a:lvl3pPr marL="1511935" indent="0">
              <a:buNone/>
              <a:defRPr sz="2645"/>
            </a:lvl3pPr>
            <a:lvl4pPr marL="2268220" indent="0">
              <a:buNone/>
              <a:defRPr sz="2315"/>
            </a:lvl4pPr>
            <a:lvl5pPr marL="3023870" indent="0">
              <a:buNone/>
              <a:defRPr sz="2315"/>
            </a:lvl5pPr>
            <a:lvl6pPr marL="3780155" indent="0">
              <a:buNone/>
              <a:defRPr sz="2315"/>
            </a:lvl6pPr>
            <a:lvl7pPr marL="4535805" indent="0">
              <a:buNone/>
              <a:defRPr sz="2315"/>
            </a:lvl7pPr>
            <a:lvl8pPr marL="5292090" indent="0">
              <a:buNone/>
              <a:defRPr sz="2315"/>
            </a:lvl8pPr>
            <a:lvl9pPr marL="6047740" indent="0">
              <a:buNone/>
              <a:defRPr sz="231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85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44</a:t>
            </a: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1070031" y="604866"/>
            <a:ext cx="19246274" cy="25210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1070031" y="3527583"/>
            <a:ext cx="19246274" cy="9979474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单击此处编辑母版文本样式</a:t>
            </a:r>
          </a:p>
          <a:p>
            <a:pPr lvl="1"/>
            <a:r>
              <a:rPr lang="en-US" altLang="en-US" dirty="0"/>
              <a:t>第二级</a:t>
            </a:r>
          </a:p>
          <a:p>
            <a:pPr lvl="2"/>
            <a:r>
              <a:rPr lang="en-US" altLang="en-US" dirty="0"/>
              <a:t>第三级</a:t>
            </a:r>
          </a:p>
          <a:p>
            <a:pPr lvl="3"/>
            <a:r>
              <a:rPr lang="en-US" altLang="en-US" dirty="0"/>
              <a:t>第四级</a:t>
            </a:r>
          </a:p>
          <a:p>
            <a:pPr lvl="4"/>
            <a:r>
              <a:rPr lang="en-US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1070031" y="13769007"/>
            <a:ext cx="4989775" cy="105097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3085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13572459" y="13769007"/>
            <a:ext cx="6772631" cy="105097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3085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85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44</a:t>
            </a:r>
            <a:endParaRPr kumimoji="0" lang="zh-CN" altLang="en-US" sz="308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028220" y="13769007"/>
            <a:ext cx="4989775" cy="105097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30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2016125" rtl="0" fontAlgn="base">
        <a:spcBef>
          <a:spcPct val="0"/>
        </a:spcBef>
        <a:spcAft>
          <a:spcPct val="0"/>
        </a:spcAft>
        <a:defRPr sz="97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2016125" rtl="0" fontAlgn="base">
        <a:spcBef>
          <a:spcPct val="0"/>
        </a:spcBef>
        <a:spcAft>
          <a:spcPct val="0"/>
        </a:spcAft>
        <a:defRPr sz="9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2016125" rtl="0" fontAlgn="base">
        <a:spcBef>
          <a:spcPct val="0"/>
        </a:spcBef>
        <a:spcAft>
          <a:spcPct val="0"/>
        </a:spcAft>
        <a:defRPr sz="9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2016125" rtl="0" fontAlgn="base">
        <a:spcBef>
          <a:spcPct val="0"/>
        </a:spcBef>
        <a:spcAft>
          <a:spcPct val="0"/>
        </a:spcAft>
        <a:defRPr sz="9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2016125" rtl="0" fontAlgn="base">
        <a:spcBef>
          <a:spcPct val="0"/>
        </a:spcBef>
        <a:spcAft>
          <a:spcPct val="0"/>
        </a:spcAft>
        <a:defRPr sz="9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2016125" rtl="0" fontAlgn="base">
        <a:spcBef>
          <a:spcPct val="0"/>
        </a:spcBef>
        <a:spcAft>
          <a:spcPct val="0"/>
        </a:spcAft>
        <a:defRPr sz="9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2016125" rtl="0" fontAlgn="base">
        <a:spcBef>
          <a:spcPct val="0"/>
        </a:spcBef>
        <a:spcAft>
          <a:spcPct val="0"/>
        </a:spcAft>
        <a:defRPr sz="9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2016125" rtl="0" fontAlgn="base">
        <a:spcBef>
          <a:spcPct val="0"/>
        </a:spcBef>
        <a:spcAft>
          <a:spcPct val="0"/>
        </a:spcAft>
        <a:defRPr sz="9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2016125" rtl="0" fontAlgn="base">
        <a:spcBef>
          <a:spcPct val="0"/>
        </a:spcBef>
        <a:spcAft>
          <a:spcPct val="0"/>
        </a:spcAft>
        <a:defRPr sz="9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755650" indent="-755650" algn="l" defTabSz="2016125" rtl="0" fontAlgn="base">
        <a:spcBef>
          <a:spcPct val="44000"/>
        </a:spcBef>
        <a:spcAft>
          <a:spcPct val="0"/>
        </a:spcAft>
        <a:buChar char="•"/>
        <a:defRPr sz="7000" kern="1200">
          <a:solidFill>
            <a:schemeClr val="tx1"/>
          </a:solidFill>
          <a:latin typeface="+mn-lt"/>
          <a:ea typeface="+mn-ea"/>
          <a:cs typeface="+mn-cs"/>
        </a:defRPr>
      </a:lvl1pPr>
      <a:lvl2pPr marL="1638300" lvl="1" indent="-630555" algn="l" defTabSz="2016125" rtl="0" fontAlgn="base">
        <a:spcBef>
          <a:spcPct val="44000"/>
        </a:spcBef>
        <a:spcAft>
          <a:spcPct val="0"/>
        </a:spcAft>
        <a:buChar char="–"/>
        <a:defRPr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2520950" lvl="2" indent="-504825" algn="l" defTabSz="2016125" rtl="0" fontAlgn="base">
        <a:spcBef>
          <a:spcPct val="44000"/>
        </a:spcBef>
        <a:spcAft>
          <a:spcPct val="0"/>
        </a:spcAft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3pPr>
      <a:lvl4pPr marL="3527425" lvl="3" indent="-503555" algn="l" defTabSz="2016125" rtl="0" fontAlgn="base">
        <a:spcBef>
          <a:spcPct val="44000"/>
        </a:spcBef>
        <a:spcAft>
          <a:spcPct val="0"/>
        </a:spcAft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4pPr>
      <a:lvl5pPr marL="4535805" lvl="4" indent="-503555" algn="l" defTabSz="2016125" rtl="0" fontAlgn="base">
        <a:spcBef>
          <a:spcPct val="44000"/>
        </a:spcBef>
        <a:spcAft>
          <a:spcPct val="0"/>
        </a:spcAft>
        <a:buChar char="»"/>
        <a:defRPr sz="4400" kern="1200">
          <a:solidFill>
            <a:schemeClr val="tx1"/>
          </a:solidFill>
          <a:latin typeface="+mn-lt"/>
          <a:ea typeface="+mn-ea"/>
          <a:cs typeface="+mn-cs"/>
        </a:defRPr>
      </a:lvl5pPr>
      <a:lvl6pPr marL="5544185" lvl="5" indent="-504190" algn="l" defTabSz="2016125" eaLnBrk="1" fontAlgn="base" latinLnBrk="0" hangingPunct="1">
        <a:lnSpc>
          <a:spcPct val="100000"/>
        </a:lnSpc>
        <a:spcBef>
          <a:spcPct val="44000"/>
        </a:spcBef>
        <a:spcAft>
          <a:spcPct val="0"/>
        </a:spcAft>
        <a:buChar char="»"/>
        <a:defRPr sz="441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6551930" lvl="6" indent="-504190" algn="l" defTabSz="2016125" eaLnBrk="1" fontAlgn="base" latinLnBrk="0" hangingPunct="1">
        <a:lnSpc>
          <a:spcPct val="100000"/>
        </a:lnSpc>
        <a:spcBef>
          <a:spcPct val="44000"/>
        </a:spcBef>
        <a:spcAft>
          <a:spcPct val="0"/>
        </a:spcAft>
        <a:buChar char="»"/>
        <a:defRPr sz="441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7560945" lvl="7" indent="-504190" algn="l" defTabSz="2016125" eaLnBrk="1" fontAlgn="base" latinLnBrk="0" hangingPunct="1">
        <a:lnSpc>
          <a:spcPct val="100000"/>
        </a:lnSpc>
        <a:spcBef>
          <a:spcPct val="44000"/>
        </a:spcBef>
        <a:spcAft>
          <a:spcPct val="0"/>
        </a:spcAft>
        <a:buChar char="»"/>
        <a:defRPr sz="441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568690" lvl="8" indent="-504190" algn="l" defTabSz="2016125" eaLnBrk="1" fontAlgn="base" latinLnBrk="0" hangingPunct="1">
        <a:lnSpc>
          <a:spcPct val="100000"/>
        </a:lnSpc>
        <a:spcBef>
          <a:spcPct val="44000"/>
        </a:spcBef>
        <a:spcAft>
          <a:spcPct val="0"/>
        </a:spcAft>
        <a:buChar char="»"/>
        <a:defRPr sz="441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20161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97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007745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2016125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302387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403225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5039995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604774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705612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80645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9" Type="http://schemas.openxmlformats.org/officeDocument/2006/relationships/tags" Target="../tags/tag40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34" Type="http://schemas.openxmlformats.org/officeDocument/2006/relationships/tags" Target="../tags/tag35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tags" Target="../tags/tag30.xml"/><Relationship Id="rId41" Type="http://schemas.openxmlformats.org/officeDocument/2006/relationships/notesSlide" Target="../notesSlides/notesSlide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40" Type="http://schemas.openxmlformats.org/officeDocument/2006/relationships/slideLayout" Target="../slideLayouts/slideLayout7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48.xml"/><Relationship Id="rId13" Type="http://schemas.openxmlformats.org/officeDocument/2006/relationships/tags" Target="../tags/tag53.xml"/><Relationship Id="rId18" Type="http://schemas.openxmlformats.org/officeDocument/2006/relationships/tags" Target="../tags/tag58.xml"/><Relationship Id="rId26" Type="http://schemas.openxmlformats.org/officeDocument/2006/relationships/tags" Target="../tags/tag66.xml"/><Relationship Id="rId39" Type="http://schemas.openxmlformats.org/officeDocument/2006/relationships/slideLayout" Target="../slideLayouts/slideLayout7.xml"/><Relationship Id="rId3" Type="http://schemas.openxmlformats.org/officeDocument/2006/relationships/tags" Target="../tags/tag43.xml"/><Relationship Id="rId21" Type="http://schemas.openxmlformats.org/officeDocument/2006/relationships/tags" Target="../tags/tag61.xml"/><Relationship Id="rId34" Type="http://schemas.openxmlformats.org/officeDocument/2006/relationships/tags" Target="../tags/tag74.xml"/><Relationship Id="rId7" Type="http://schemas.openxmlformats.org/officeDocument/2006/relationships/tags" Target="../tags/tag47.xml"/><Relationship Id="rId12" Type="http://schemas.openxmlformats.org/officeDocument/2006/relationships/tags" Target="../tags/tag52.xml"/><Relationship Id="rId17" Type="http://schemas.openxmlformats.org/officeDocument/2006/relationships/tags" Target="../tags/tag57.xml"/><Relationship Id="rId25" Type="http://schemas.openxmlformats.org/officeDocument/2006/relationships/tags" Target="../tags/tag65.xml"/><Relationship Id="rId33" Type="http://schemas.openxmlformats.org/officeDocument/2006/relationships/tags" Target="../tags/tag73.xml"/><Relationship Id="rId38" Type="http://schemas.openxmlformats.org/officeDocument/2006/relationships/tags" Target="../tags/tag78.xml"/><Relationship Id="rId2" Type="http://schemas.openxmlformats.org/officeDocument/2006/relationships/tags" Target="../tags/tag42.xml"/><Relationship Id="rId16" Type="http://schemas.openxmlformats.org/officeDocument/2006/relationships/tags" Target="../tags/tag56.xml"/><Relationship Id="rId20" Type="http://schemas.openxmlformats.org/officeDocument/2006/relationships/tags" Target="../tags/tag60.xml"/><Relationship Id="rId29" Type="http://schemas.openxmlformats.org/officeDocument/2006/relationships/tags" Target="../tags/tag69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tags" Target="../tags/tag51.xml"/><Relationship Id="rId24" Type="http://schemas.openxmlformats.org/officeDocument/2006/relationships/tags" Target="../tags/tag64.xml"/><Relationship Id="rId32" Type="http://schemas.openxmlformats.org/officeDocument/2006/relationships/tags" Target="../tags/tag72.xml"/><Relationship Id="rId37" Type="http://schemas.openxmlformats.org/officeDocument/2006/relationships/tags" Target="../tags/tag77.xml"/><Relationship Id="rId40" Type="http://schemas.openxmlformats.org/officeDocument/2006/relationships/notesSlide" Target="../notesSlides/notesSlide2.xml"/><Relationship Id="rId5" Type="http://schemas.openxmlformats.org/officeDocument/2006/relationships/tags" Target="../tags/tag45.xml"/><Relationship Id="rId15" Type="http://schemas.openxmlformats.org/officeDocument/2006/relationships/tags" Target="../tags/tag55.xml"/><Relationship Id="rId23" Type="http://schemas.openxmlformats.org/officeDocument/2006/relationships/tags" Target="../tags/tag63.xml"/><Relationship Id="rId28" Type="http://schemas.openxmlformats.org/officeDocument/2006/relationships/tags" Target="../tags/tag68.xml"/><Relationship Id="rId36" Type="http://schemas.openxmlformats.org/officeDocument/2006/relationships/tags" Target="../tags/tag76.xml"/><Relationship Id="rId10" Type="http://schemas.openxmlformats.org/officeDocument/2006/relationships/tags" Target="../tags/tag50.xml"/><Relationship Id="rId19" Type="http://schemas.openxmlformats.org/officeDocument/2006/relationships/tags" Target="../tags/tag59.xml"/><Relationship Id="rId31" Type="http://schemas.openxmlformats.org/officeDocument/2006/relationships/tags" Target="../tags/tag71.xml"/><Relationship Id="rId4" Type="http://schemas.openxmlformats.org/officeDocument/2006/relationships/tags" Target="../tags/tag44.xml"/><Relationship Id="rId9" Type="http://schemas.openxmlformats.org/officeDocument/2006/relationships/tags" Target="../tags/tag49.xml"/><Relationship Id="rId14" Type="http://schemas.openxmlformats.org/officeDocument/2006/relationships/tags" Target="../tags/tag54.xml"/><Relationship Id="rId22" Type="http://schemas.openxmlformats.org/officeDocument/2006/relationships/tags" Target="../tags/tag62.xml"/><Relationship Id="rId27" Type="http://schemas.openxmlformats.org/officeDocument/2006/relationships/tags" Target="../tags/tag67.xml"/><Relationship Id="rId30" Type="http://schemas.openxmlformats.org/officeDocument/2006/relationships/tags" Target="../tags/tag70.xml"/><Relationship Id="rId35" Type="http://schemas.openxmlformats.org/officeDocument/2006/relationships/tags" Target="../tags/tag7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文本框 1"/>
          <p:cNvSpPr txBox="1"/>
          <p:nvPr/>
        </p:nvSpPr>
        <p:spPr>
          <a:xfrm>
            <a:off x="1183382" y="1992861"/>
            <a:ext cx="18755090" cy="132343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附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9-1</a:t>
            </a:r>
            <a:endParaRPr lang="en-US" altLang="zh-CN" sz="2400" dirty="0">
              <a:latin typeface="黑体" pitchFamily="49" charset="-122"/>
              <a:ea typeface="黑体" pitchFamily="49" charset="-122"/>
              <a:sym typeface="宋体" panose="02010600030101010101" pitchFamily="2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居民自建房审批和管理流程指导图</a:t>
            </a:r>
          </a:p>
          <a:p>
            <a:pPr algn="ctr">
              <a:lnSpc>
                <a:spcPct val="10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宅基地居民自建房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总审批时限：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55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个工作日</a:t>
            </a:r>
          </a:p>
        </p:txBody>
      </p:sp>
      <p:sp>
        <p:nvSpPr>
          <p:cNvPr id="93" name="任意多边形 6"/>
          <p:cNvSpPr/>
          <p:nvPr>
            <p:custDataLst>
              <p:tags r:id="rId1"/>
            </p:custDataLst>
          </p:nvPr>
        </p:nvSpPr>
        <p:spPr>
          <a:xfrm>
            <a:off x="6279698" y="3714119"/>
            <a:ext cx="4110994" cy="628651"/>
          </a:xfrm>
          <a:custGeom>
            <a:avLst/>
            <a:gdLst>
              <a:gd name="connsiteX0" fmla="*/ 226 w 2819"/>
              <a:gd name="connsiteY0" fmla="*/ 0 h 431"/>
              <a:gd name="connsiteX1" fmla="*/ 2604 w 2819"/>
              <a:gd name="connsiteY1" fmla="*/ 0 h 431"/>
              <a:gd name="connsiteX2" fmla="*/ 2819 w 2819"/>
              <a:gd name="connsiteY2" fmla="*/ 216 h 431"/>
              <a:gd name="connsiteX3" fmla="*/ 2604 w 2819"/>
              <a:gd name="connsiteY3" fmla="*/ 431 h 431"/>
              <a:gd name="connsiteX4" fmla="*/ 226 w 2819"/>
              <a:gd name="connsiteY4" fmla="*/ 431 h 431"/>
              <a:gd name="connsiteX5" fmla="*/ 0 w 2819"/>
              <a:gd name="connsiteY5" fmla="*/ 209 h 431"/>
              <a:gd name="connsiteX6" fmla="*/ 226 w 2819"/>
              <a:gd name="connsiteY6" fmla="*/ 0 h 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19" h="431">
                <a:moveTo>
                  <a:pt x="226" y="0"/>
                </a:moveTo>
                <a:lnTo>
                  <a:pt x="2604" y="0"/>
                </a:lnTo>
                <a:lnTo>
                  <a:pt x="2819" y="216"/>
                </a:lnTo>
                <a:lnTo>
                  <a:pt x="2604" y="431"/>
                </a:lnTo>
                <a:lnTo>
                  <a:pt x="226" y="431"/>
                </a:lnTo>
                <a:lnTo>
                  <a:pt x="0" y="209"/>
                </a:lnTo>
                <a:lnTo>
                  <a:pt x="226" y="0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40" b="1" dirty="0">
                <a:solidFill>
                  <a:schemeClr val="tx1"/>
                </a:solidFill>
              </a:rPr>
              <a:t>  第二阶段（施工许可阶段）</a:t>
            </a:r>
            <a:endParaRPr lang="en-US" altLang="zh-CN" sz="1840" b="1" dirty="0">
              <a:solidFill>
                <a:schemeClr val="tx1"/>
              </a:solidFill>
            </a:endParaRPr>
          </a:p>
          <a:p>
            <a:pPr algn="ctr"/>
            <a:r>
              <a:rPr lang="zh-CN" altLang="en-US" sz="1840" b="1" dirty="0">
                <a:solidFill>
                  <a:schemeClr val="tx1"/>
                </a:solidFill>
              </a:rPr>
              <a:t>阶段时限：</a:t>
            </a:r>
            <a:r>
              <a:rPr lang="en-US" altLang="zh-CN" sz="1840" b="1" dirty="0">
                <a:solidFill>
                  <a:schemeClr val="tx1"/>
                </a:solidFill>
              </a:rPr>
              <a:t>16</a:t>
            </a:r>
            <a:r>
              <a:rPr lang="zh-CN" altLang="en-US" sz="1840" b="1" dirty="0">
                <a:solidFill>
                  <a:schemeClr val="tx1"/>
                </a:solidFill>
              </a:rPr>
              <a:t>个工作日</a:t>
            </a:r>
          </a:p>
        </p:txBody>
      </p:sp>
      <p:sp>
        <p:nvSpPr>
          <p:cNvPr id="99" name="任意多边形 16"/>
          <p:cNvSpPr/>
          <p:nvPr>
            <p:custDataLst>
              <p:tags r:id="rId2"/>
            </p:custDataLst>
          </p:nvPr>
        </p:nvSpPr>
        <p:spPr>
          <a:xfrm>
            <a:off x="2123619" y="3714119"/>
            <a:ext cx="4110994" cy="628651"/>
          </a:xfrm>
          <a:custGeom>
            <a:avLst/>
            <a:gdLst>
              <a:gd name="connsiteX0" fmla="*/ 226 w 2819"/>
              <a:gd name="connsiteY0" fmla="*/ 0 h 431"/>
              <a:gd name="connsiteX1" fmla="*/ 2604 w 2819"/>
              <a:gd name="connsiteY1" fmla="*/ 0 h 431"/>
              <a:gd name="connsiteX2" fmla="*/ 2819 w 2819"/>
              <a:gd name="connsiteY2" fmla="*/ 216 h 431"/>
              <a:gd name="connsiteX3" fmla="*/ 2604 w 2819"/>
              <a:gd name="connsiteY3" fmla="*/ 431 h 431"/>
              <a:gd name="connsiteX4" fmla="*/ 226 w 2819"/>
              <a:gd name="connsiteY4" fmla="*/ 431 h 431"/>
              <a:gd name="connsiteX5" fmla="*/ 0 w 2819"/>
              <a:gd name="connsiteY5" fmla="*/ 209 h 431"/>
              <a:gd name="connsiteX6" fmla="*/ 226 w 2819"/>
              <a:gd name="connsiteY6" fmla="*/ 0 h 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19" h="431">
                <a:moveTo>
                  <a:pt x="226" y="0"/>
                </a:moveTo>
                <a:lnTo>
                  <a:pt x="2604" y="0"/>
                </a:lnTo>
                <a:lnTo>
                  <a:pt x="2819" y="216"/>
                </a:lnTo>
                <a:lnTo>
                  <a:pt x="2604" y="431"/>
                </a:lnTo>
                <a:lnTo>
                  <a:pt x="226" y="431"/>
                </a:lnTo>
                <a:lnTo>
                  <a:pt x="0" y="209"/>
                </a:lnTo>
                <a:lnTo>
                  <a:pt x="226" y="0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40" b="1" dirty="0">
                <a:solidFill>
                  <a:schemeClr val="tx1"/>
                </a:solidFill>
              </a:rPr>
              <a:t>  第一阶段（用地规划许可阶段）</a:t>
            </a:r>
            <a:endParaRPr lang="en-US" altLang="zh-CN" sz="1840" b="1" dirty="0">
              <a:solidFill>
                <a:schemeClr val="tx1"/>
              </a:solidFill>
            </a:endParaRPr>
          </a:p>
          <a:p>
            <a:pPr algn="ctr">
              <a:buClrTx/>
              <a:buSzTx/>
              <a:buFontTx/>
            </a:pPr>
            <a:r>
              <a:rPr lang="zh-CN" altLang="en-US" sz="1840" b="1" dirty="0">
                <a:solidFill>
                  <a:schemeClr val="tx1"/>
                </a:solidFill>
              </a:rPr>
              <a:t>阶段时限：</a:t>
            </a:r>
            <a:r>
              <a:rPr lang="en-US" altLang="zh-CN" sz="1840" b="1" dirty="0">
                <a:solidFill>
                  <a:schemeClr val="tx1"/>
                </a:solidFill>
              </a:rPr>
              <a:t>27个工作日</a:t>
            </a:r>
          </a:p>
        </p:txBody>
      </p:sp>
      <p:cxnSp>
        <p:nvCxnSpPr>
          <p:cNvPr id="104" name="直接箭头连接符 103"/>
          <p:cNvCxnSpPr/>
          <p:nvPr>
            <p:custDataLst>
              <p:tags r:id="rId3"/>
            </p:custDataLst>
          </p:nvPr>
        </p:nvCxnSpPr>
        <p:spPr>
          <a:xfrm>
            <a:off x="5758997" y="4980945"/>
            <a:ext cx="1116331" cy="1905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箭头连接符 108"/>
          <p:cNvCxnSpPr/>
          <p:nvPr>
            <p:custDataLst>
              <p:tags r:id="rId4"/>
            </p:custDataLst>
          </p:nvPr>
        </p:nvCxnSpPr>
        <p:spPr>
          <a:xfrm>
            <a:off x="10005882" y="4980945"/>
            <a:ext cx="1339216" cy="1905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文本框 133"/>
          <p:cNvSpPr txBox="1"/>
          <p:nvPr>
            <p:custDataLst>
              <p:tags r:id="rId5"/>
            </p:custDataLst>
          </p:nvPr>
        </p:nvSpPr>
        <p:spPr>
          <a:xfrm>
            <a:off x="2834640" y="4551045"/>
            <a:ext cx="2774950" cy="5762625"/>
          </a:xfrm>
          <a:prstGeom prst="rect">
            <a:avLst/>
          </a:prstGeom>
          <a:noFill/>
          <a:ln w="9525" cmpd="sng">
            <a:solidFill>
              <a:srgbClr val="000000"/>
            </a:solidFill>
            <a:prstDash val="solid"/>
          </a:ln>
        </p:spPr>
        <p:txBody>
          <a:bodyPr wrap="square" bIns="0" rtlCol="0">
            <a:noAutofit/>
          </a:bodyPr>
          <a:lstStyle/>
          <a:p>
            <a:endParaRPr lang="en-US" altLang="zh-CN" sz="1250"/>
          </a:p>
        </p:txBody>
      </p:sp>
      <p:sp>
        <p:nvSpPr>
          <p:cNvPr id="146" name="文本框 58"/>
          <p:cNvSpPr txBox="1"/>
          <p:nvPr>
            <p:custDataLst>
              <p:tags r:id="rId6"/>
            </p:custDataLst>
          </p:nvPr>
        </p:nvSpPr>
        <p:spPr>
          <a:xfrm>
            <a:off x="6880225" y="4559300"/>
            <a:ext cx="3051175" cy="4949825"/>
          </a:xfrm>
          <a:prstGeom prst="rect">
            <a:avLst/>
          </a:prstGeom>
          <a:noFill/>
          <a:ln w="9525" cmpd="sng">
            <a:solidFill>
              <a:srgbClr val="000000"/>
            </a:solidFill>
            <a:prstDash val="solid"/>
          </a:ln>
        </p:spPr>
        <p:txBody>
          <a:bodyPr wrap="square" bIns="0" rtlCol="0">
            <a:noAutofit/>
          </a:bodyPr>
          <a:lstStyle/>
          <a:p>
            <a:endParaRPr lang="en-US" altLang="zh-CN" sz="1250"/>
          </a:p>
        </p:txBody>
      </p:sp>
      <p:sp>
        <p:nvSpPr>
          <p:cNvPr id="148" name="文本框 105"/>
          <p:cNvSpPr txBox="1"/>
          <p:nvPr>
            <p:custDataLst>
              <p:tags r:id="rId7"/>
            </p:custDataLst>
          </p:nvPr>
        </p:nvSpPr>
        <p:spPr>
          <a:xfrm>
            <a:off x="7028999" y="5793428"/>
            <a:ext cx="2753363" cy="429895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1250" dirty="0">
                <a:sym typeface="+mn-ea"/>
              </a:rPr>
              <a:t>施工图设计文件审查（含</a:t>
            </a:r>
            <a:r>
              <a:rPr lang="zh-CN" altLang="en-US" sz="1250" dirty="0" smtClean="0">
                <a:sym typeface="+mn-ea"/>
              </a:rPr>
              <a:t>消防）</a:t>
            </a:r>
            <a:endParaRPr lang="en-US" altLang="zh-CN" sz="1250" dirty="0">
              <a:sym typeface="+mn-ea"/>
            </a:endParaRPr>
          </a:p>
          <a:p>
            <a:pPr algn="ctr"/>
            <a:r>
              <a:rPr lang="zh-CN" altLang="en-US" sz="1250" dirty="0">
                <a:sym typeface="+mn-ea"/>
              </a:rPr>
              <a:t>（审批时限：</a:t>
            </a:r>
            <a:r>
              <a:rPr lang="en-US" altLang="zh-CN" sz="1250" dirty="0">
                <a:sym typeface="+mn-ea"/>
              </a:rPr>
              <a:t>8+3</a:t>
            </a:r>
            <a:r>
              <a:rPr lang="zh-CN" altLang="en-US" sz="1250" dirty="0">
                <a:sym typeface="+mn-ea"/>
              </a:rPr>
              <a:t>个工作日）</a:t>
            </a:r>
          </a:p>
        </p:txBody>
      </p:sp>
      <p:cxnSp>
        <p:nvCxnSpPr>
          <p:cNvPr id="7" name="直接箭头连接符 6"/>
          <p:cNvCxnSpPr/>
          <p:nvPr/>
        </p:nvCxnSpPr>
        <p:spPr>
          <a:xfrm>
            <a:off x="8405680" y="6343655"/>
            <a:ext cx="635" cy="297815"/>
          </a:xfrm>
          <a:prstGeom prst="straightConnector1">
            <a:avLst/>
          </a:prstGeom>
          <a:ln w="0">
            <a:tailEnd type="arrow" w="sm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7024554" y="6665601"/>
            <a:ext cx="2762888" cy="605156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</a:ln>
        </p:spPr>
        <p:txBody>
          <a:bodyPr wrap="square" rtlCol="0" anchor="ctr" anchorCtr="0">
            <a:noAutofit/>
          </a:bodyPr>
          <a:lstStyle/>
          <a:p>
            <a:pPr algn="ctr">
              <a:buClrTx/>
              <a:buSzTx/>
              <a:buNone/>
            </a:pPr>
            <a:r>
              <a:rPr lang="zh-CN" altLang="en-US" sz="1250" dirty="0">
                <a:sym typeface="+mn-ea"/>
              </a:rPr>
              <a:t>施工合同签订</a:t>
            </a:r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7024554" y="7616831"/>
            <a:ext cx="2762888" cy="605156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</a:ln>
        </p:spPr>
        <p:txBody>
          <a:bodyPr wrap="square" rtlCol="0" anchor="ctr" anchorCtr="0">
            <a:noAutofit/>
          </a:bodyPr>
          <a:lstStyle/>
          <a:p>
            <a:pPr algn="ctr">
              <a:buClrTx/>
              <a:buSzTx/>
              <a:buNone/>
            </a:pPr>
            <a:r>
              <a:rPr lang="zh-CN" altLang="en-US" sz="1250" dirty="0">
                <a:sym typeface="+mn-ea"/>
              </a:rPr>
              <a:t>工程监理（自愿）</a:t>
            </a:r>
          </a:p>
        </p:txBody>
      </p: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7024370" y="8573770"/>
            <a:ext cx="2762885" cy="741045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</a:ln>
        </p:spPr>
        <p:txBody>
          <a:bodyPr wrap="square" rtlCol="0" anchor="ctr" anchorCtr="0">
            <a:noAutofit/>
          </a:bodyPr>
          <a:lstStyle/>
          <a:p>
            <a:pPr algn="ctr">
              <a:lnSpc>
                <a:spcPts val="1600"/>
              </a:lnSpc>
            </a:pPr>
            <a:r>
              <a:rPr lang="zh-CN" altLang="en-US" sz="1250" dirty="0" smtClean="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建设工程质量安全监督手续办理和建筑工程施工许可证核发</a:t>
            </a:r>
          </a:p>
          <a:p>
            <a:pPr algn="ctr">
              <a:lnSpc>
                <a:spcPts val="1600"/>
              </a:lnSpc>
            </a:pPr>
            <a:r>
              <a:rPr lang="zh-CN" altLang="en-US" sz="1250" dirty="0">
                <a:sym typeface="+mn-ea"/>
              </a:rPr>
              <a:t>（审批时限：</a:t>
            </a:r>
            <a:r>
              <a:rPr lang="en-US" altLang="zh-CN" sz="1250" dirty="0">
                <a:sym typeface="+mn-ea"/>
              </a:rPr>
              <a:t>5</a:t>
            </a:r>
            <a:r>
              <a:rPr lang="zh-CN" altLang="en-US" sz="1250" dirty="0">
                <a:sym typeface="+mn-ea"/>
              </a:rPr>
              <a:t>个工作日）</a:t>
            </a:r>
          </a:p>
        </p:txBody>
      </p:sp>
      <p:sp>
        <p:nvSpPr>
          <p:cNvPr id="21" name="文本框 20"/>
          <p:cNvSpPr txBox="1"/>
          <p:nvPr>
            <p:custDataLst>
              <p:tags r:id="rId11"/>
            </p:custDataLst>
          </p:nvPr>
        </p:nvSpPr>
        <p:spPr>
          <a:xfrm>
            <a:off x="10603417" y="5399410"/>
            <a:ext cx="663576" cy="605156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</a:ln>
        </p:spPr>
        <p:txBody>
          <a:bodyPr wrap="square" rtlCol="0" anchor="ctr" anchorCtr="0">
            <a:noAutofit/>
          </a:bodyPr>
          <a:lstStyle/>
          <a:p>
            <a:pPr algn="ctr">
              <a:lnSpc>
                <a:spcPts val="1600"/>
              </a:lnSpc>
            </a:pPr>
            <a:r>
              <a:rPr lang="zh-CN" sz="1250" dirty="0" smtClean="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施工过程监督</a:t>
            </a:r>
            <a:endParaRPr lang="en-US" altLang="zh-CN" sz="1250" dirty="0" smtClean="0"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+mn-ea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8405680" y="7294886"/>
            <a:ext cx="635" cy="297815"/>
          </a:xfrm>
          <a:prstGeom prst="straightConnector1">
            <a:avLst/>
          </a:prstGeom>
          <a:ln w="0">
            <a:tailEnd type="arrow" w="sm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8405680" y="8246752"/>
            <a:ext cx="635" cy="297815"/>
          </a:xfrm>
          <a:prstGeom prst="straightConnector1">
            <a:avLst/>
          </a:prstGeom>
          <a:ln w="0">
            <a:tailEnd type="arrow" w="sm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>
            <p:custDataLst>
              <p:tags r:id="rId12"/>
            </p:custDataLst>
          </p:nvPr>
        </p:nvSpPr>
        <p:spPr>
          <a:xfrm>
            <a:off x="11392535" y="4559935"/>
            <a:ext cx="2774950" cy="2876550"/>
          </a:xfrm>
          <a:prstGeom prst="rect">
            <a:avLst/>
          </a:prstGeom>
          <a:noFill/>
          <a:ln w="9525" cmpd="sng">
            <a:solidFill>
              <a:srgbClr val="000000"/>
            </a:solidFill>
            <a:prstDash val="solid"/>
          </a:ln>
        </p:spPr>
        <p:txBody>
          <a:bodyPr wrap="square" bIns="0" rtlCol="0">
            <a:noAutofit/>
          </a:bodyPr>
          <a:lstStyle/>
          <a:p>
            <a:endParaRPr lang="en-US" altLang="zh-CN" sz="1250"/>
          </a:p>
        </p:txBody>
      </p:sp>
      <p:sp>
        <p:nvSpPr>
          <p:cNvPr id="30" name="文本框 29"/>
          <p:cNvSpPr txBox="1"/>
          <p:nvPr>
            <p:custDataLst>
              <p:tags r:id="rId13"/>
            </p:custDataLst>
          </p:nvPr>
        </p:nvSpPr>
        <p:spPr>
          <a:xfrm>
            <a:off x="11552108" y="5585465"/>
            <a:ext cx="2455547" cy="605156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</a:ln>
        </p:spPr>
        <p:txBody>
          <a:bodyPr wrap="square" rtlCol="0" anchor="ctr" anchorCtr="0">
            <a:noAutofit/>
          </a:bodyPr>
          <a:lstStyle/>
          <a:p>
            <a:pPr algn="ctr">
              <a:buClrTx/>
              <a:buSzTx/>
              <a:buNone/>
            </a:pPr>
            <a:r>
              <a:rPr lang="zh-CN" altLang="en-US" sz="1250" dirty="0">
                <a:sym typeface="+mn-ea"/>
              </a:rPr>
              <a:t>竣工验收备案</a:t>
            </a:r>
          </a:p>
          <a:p>
            <a:pPr algn="ctr">
              <a:buClrTx/>
              <a:buSzTx/>
              <a:buNone/>
            </a:pPr>
            <a:r>
              <a:rPr lang="zh-CN" altLang="en-US" sz="1250" dirty="0">
                <a:sym typeface="+mn-ea"/>
              </a:rPr>
              <a:t>（审批时限：</a:t>
            </a:r>
            <a:r>
              <a:rPr lang="en-US" altLang="zh-CN" sz="1250" dirty="0">
                <a:sym typeface="+mn-ea"/>
              </a:rPr>
              <a:t>2</a:t>
            </a:r>
            <a:r>
              <a:rPr lang="zh-CN" altLang="en-US" sz="1250" dirty="0">
                <a:sym typeface="+mn-ea"/>
              </a:rPr>
              <a:t>个工作日）</a:t>
            </a:r>
          </a:p>
        </p:txBody>
      </p:sp>
      <p:sp>
        <p:nvSpPr>
          <p:cNvPr id="31" name="文本框 30"/>
          <p:cNvSpPr txBox="1"/>
          <p:nvPr>
            <p:custDataLst>
              <p:tags r:id="rId14"/>
            </p:custDataLst>
          </p:nvPr>
        </p:nvSpPr>
        <p:spPr>
          <a:xfrm>
            <a:off x="11552108" y="6535426"/>
            <a:ext cx="2455547" cy="673101"/>
          </a:xfrm>
          <a:prstGeom prst="rect">
            <a:avLst/>
          </a:prstGeom>
          <a:solidFill>
            <a:schemeClr val="bg1"/>
          </a:solidFill>
          <a:ln w="0" cmpd="sng">
            <a:solidFill>
              <a:srgbClr val="000000"/>
            </a:solidFill>
            <a:prstDash val="solid"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sz="1250" dirty="0">
                <a:sym typeface="+mn-ea"/>
              </a:rPr>
              <a:t>资料归档</a:t>
            </a:r>
          </a:p>
        </p:txBody>
      </p:sp>
      <p:sp>
        <p:nvSpPr>
          <p:cNvPr id="32" name="文本框 18"/>
          <p:cNvSpPr txBox="1"/>
          <p:nvPr>
            <p:custDataLst>
              <p:tags r:id="rId15"/>
            </p:custDataLst>
          </p:nvPr>
        </p:nvSpPr>
        <p:spPr>
          <a:xfrm>
            <a:off x="11552108" y="4678050"/>
            <a:ext cx="2455547" cy="562611"/>
          </a:xfrm>
          <a:prstGeom prst="rect">
            <a:avLst/>
          </a:prstGeom>
          <a:solidFill>
            <a:schemeClr val="bg1"/>
          </a:solidFill>
          <a:ln w="0" cmpd="sng">
            <a:solidFill>
              <a:srgbClr val="000000"/>
            </a:solidFill>
            <a:prstDash val="solid"/>
          </a:ln>
        </p:spPr>
        <p:txBody>
          <a:bodyPr wrap="square" rtlCol="0" anchor="ctr" anchorCtr="0">
            <a:noAutofit/>
          </a:bodyPr>
          <a:lstStyle/>
          <a:p>
            <a:pPr algn="ctr">
              <a:lnSpc>
                <a:spcPts val="1600"/>
              </a:lnSpc>
            </a:pPr>
            <a:r>
              <a:rPr lang="zh-CN" sz="1250" dirty="0">
                <a:sym typeface="+mn-ea"/>
              </a:rPr>
              <a:t>联合验收和竣工验收</a:t>
            </a:r>
          </a:p>
          <a:p>
            <a:pPr algn="ctr">
              <a:lnSpc>
                <a:spcPts val="1600"/>
              </a:lnSpc>
            </a:pPr>
            <a:r>
              <a:rPr lang="zh-CN" altLang="en-US" sz="1250" dirty="0">
                <a:sym typeface="+mn-ea"/>
              </a:rPr>
              <a:t>（审批时限：</a:t>
            </a:r>
            <a:r>
              <a:rPr lang="en-US" altLang="zh-CN" sz="1250" dirty="0">
                <a:sym typeface="+mn-ea"/>
              </a:rPr>
              <a:t>5</a:t>
            </a:r>
            <a:r>
              <a:rPr lang="zh-CN" altLang="en-US" sz="1250" dirty="0">
                <a:sym typeface="+mn-ea"/>
              </a:rPr>
              <a:t>个工作日）</a:t>
            </a:r>
            <a:endParaRPr lang="zh-CN" sz="1250" dirty="0">
              <a:sym typeface="+mn-ea"/>
            </a:endParaRPr>
          </a:p>
        </p:txBody>
      </p:sp>
      <p:sp>
        <p:nvSpPr>
          <p:cNvPr id="37" name="任意多边形 19"/>
          <p:cNvSpPr/>
          <p:nvPr>
            <p:custDataLst>
              <p:tags r:id="rId16"/>
            </p:custDataLst>
          </p:nvPr>
        </p:nvSpPr>
        <p:spPr>
          <a:xfrm>
            <a:off x="14528356" y="3716024"/>
            <a:ext cx="3993519" cy="628651"/>
          </a:xfrm>
          <a:custGeom>
            <a:avLst/>
            <a:gdLst>
              <a:gd name="connsiteX0" fmla="*/ 226 w 2604"/>
              <a:gd name="connsiteY0" fmla="*/ 0 h 431"/>
              <a:gd name="connsiteX1" fmla="*/ 2604 w 2604"/>
              <a:gd name="connsiteY1" fmla="*/ 0 h 431"/>
              <a:gd name="connsiteX2" fmla="*/ 2604 w 2604"/>
              <a:gd name="connsiteY2" fmla="*/ 431 h 431"/>
              <a:gd name="connsiteX3" fmla="*/ 226 w 2604"/>
              <a:gd name="connsiteY3" fmla="*/ 431 h 431"/>
              <a:gd name="connsiteX4" fmla="*/ 0 w 2604"/>
              <a:gd name="connsiteY4" fmla="*/ 209 h 431"/>
              <a:gd name="connsiteX5" fmla="*/ 226 w 2604"/>
              <a:gd name="connsiteY5" fmla="*/ 0 h 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4" h="431">
                <a:moveTo>
                  <a:pt x="226" y="0"/>
                </a:moveTo>
                <a:lnTo>
                  <a:pt x="2604" y="0"/>
                </a:lnTo>
                <a:lnTo>
                  <a:pt x="2604" y="431"/>
                </a:lnTo>
                <a:lnTo>
                  <a:pt x="226" y="431"/>
                </a:lnTo>
                <a:lnTo>
                  <a:pt x="0" y="209"/>
                </a:lnTo>
                <a:lnTo>
                  <a:pt x="226" y="0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40" b="1" dirty="0">
                <a:solidFill>
                  <a:schemeClr val="tx1"/>
                </a:solidFill>
              </a:rPr>
              <a:t>      第四阶段（不动产登记阶段）</a:t>
            </a:r>
            <a:endParaRPr lang="en-US" altLang="zh-CN" sz="1840" b="1" dirty="0">
              <a:solidFill>
                <a:schemeClr val="tx1"/>
              </a:solidFill>
            </a:endParaRPr>
          </a:p>
          <a:p>
            <a:pPr algn="ctr"/>
            <a:r>
              <a:rPr lang="zh-CN" altLang="en-US" sz="1840" b="1" dirty="0">
                <a:solidFill>
                  <a:schemeClr val="tx1"/>
                </a:solidFill>
              </a:rPr>
              <a:t>阶段时限：</a:t>
            </a:r>
            <a:r>
              <a:rPr lang="en-US" altLang="zh-CN" sz="1840" b="1" dirty="0">
                <a:solidFill>
                  <a:schemeClr val="tx1"/>
                </a:solidFill>
              </a:rPr>
              <a:t>5</a:t>
            </a:r>
            <a:r>
              <a:rPr lang="zh-CN" altLang="en-US" sz="1840" b="1" dirty="0">
                <a:solidFill>
                  <a:schemeClr val="tx1"/>
                </a:solidFill>
              </a:rPr>
              <a:t>个工作日</a:t>
            </a:r>
          </a:p>
        </p:txBody>
      </p:sp>
      <p:cxnSp>
        <p:nvCxnSpPr>
          <p:cNvPr id="38" name="直接箭头连接符 37"/>
          <p:cNvCxnSpPr/>
          <p:nvPr>
            <p:custDataLst>
              <p:tags r:id="rId17"/>
            </p:custDataLst>
          </p:nvPr>
        </p:nvCxnSpPr>
        <p:spPr>
          <a:xfrm>
            <a:off x="14221651" y="4982850"/>
            <a:ext cx="1339216" cy="1905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>
            <p:custDataLst>
              <p:tags r:id="rId18"/>
            </p:custDataLst>
          </p:nvPr>
        </p:nvSpPr>
        <p:spPr>
          <a:xfrm>
            <a:off x="15608492" y="4542159"/>
            <a:ext cx="2774953" cy="4002409"/>
          </a:xfrm>
          <a:prstGeom prst="rect">
            <a:avLst/>
          </a:prstGeom>
          <a:noFill/>
          <a:ln w="9525" cmpd="sng">
            <a:solidFill>
              <a:srgbClr val="000000"/>
            </a:solidFill>
            <a:prstDash val="solid"/>
          </a:ln>
        </p:spPr>
        <p:txBody>
          <a:bodyPr wrap="square" bIns="0" rtlCol="0">
            <a:noAutofit/>
          </a:bodyPr>
          <a:lstStyle/>
          <a:p>
            <a:endParaRPr lang="en-US" altLang="zh-CN" sz="1250"/>
          </a:p>
        </p:txBody>
      </p:sp>
      <p:sp>
        <p:nvSpPr>
          <p:cNvPr id="42" name="文本框 18"/>
          <p:cNvSpPr txBox="1"/>
          <p:nvPr>
            <p:custDataLst>
              <p:tags r:id="rId19"/>
            </p:custDataLst>
          </p:nvPr>
        </p:nvSpPr>
        <p:spPr>
          <a:xfrm>
            <a:off x="15767877" y="4678050"/>
            <a:ext cx="2455547" cy="562611"/>
          </a:xfrm>
          <a:prstGeom prst="rect">
            <a:avLst/>
          </a:prstGeom>
          <a:solidFill>
            <a:schemeClr val="bg1"/>
          </a:solidFill>
          <a:ln w="0" cmpd="sng">
            <a:solidFill>
              <a:srgbClr val="000000"/>
            </a:solidFill>
            <a:prstDash val="solid"/>
          </a:ln>
        </p:spPr>
        <p:txBody>
          <a:bodyPr wrap="square" rtlCol="0" anchor="ctr" anchorCtr="0">
            <a:noAutofit/>
          </a:bodyPr>
          <a:lstStyle/>
          <a:p>
            <a:pPr algn="ctr">
              <a:lnSpc>
                <a:spcPts val="1600"/>
              </a:lnSpc>
            </a:pPr>
            <a:r>
              <a:rPr lang="zh-CN" sz="1250" dirty="0">
                <a:sym typeface="+mn-ea"/>
              </a:rPr>
              <a:t>办理不动产登记</a:t>
            </a:r>
          </a:p>
          <a:p>
            <a:pPr algn="ctr">
              <a:lnSpc>
                <a:spcPts val="1600"/>
              </a:lnSpc>
            </a:pPr>
            <a:r>
              <a:rPr lang="zh-CN" altLang="en-US" sz="1250" dirty="0">
                <a:sym typeface="+mn-ea"/>
              </a:rPr>
              <a:t>（审批时限：</a:t>
            </a:r>
            <a:r>
              <a:rPr lang="en-US" altLang="zh-CN" sz="1250" dirty="0">
                <a:sym typeface="+mn-ea"/>
              </a:rPr>
              <a:t>5</a:t>
            </a:r>
            <a:r>
              <a:rPr lang="zh-CN" altLang="en-US" sz="1250" dirty="0">
                <a:sym typeface="+mn-ea"/>
              </a:rPr>
              <a:t>个工作日）</a:t>
            </a:r>
            <a:endParaRPr lang="zh-CN" sz="1250" dirty="0">
              <a:sym typeface="+mn-ea"/>
            </a:endParaRPr>
          </a:p>
        </p:txBody>
      </p:sp>
      <p:sp>
        <p:nvSpPr>
          <p:cNvPr id="46" name="任意多边形 6"/>
          <p:cNvSpPr/>
          <p:nvPr>
            <p:custDataLst>
              <p:tags r:id="rId20"/>
            </p:custDataLst>
          </p:nvPr>
        </p:nvSpPr>
        <p:spPr>
          <a:xfrm>
            <a:off x="10404662" y="3714119"/>
            <a:ext cx="4110994" cy="628651"/>
          </a:xfrm>
          <a:custGeom>
            <a:avLst/>
            <a:gdLst>
              <a:gd name="connsiteX0" fmla="*/ 226 w 2819"/>
              <a:gd name="connsiteY0" fmla="*/ 0 h 431"/>
              <a:gd name="connsiteX1" fmla="*/ 2604 w 2819"/>
              <a:gd name="connsiteY1" fmla="*/ 0 h 431"/>
              <a:gd name="connsiteX2" fmla="*/ 2819 w 2819"/>
              <a:gd name="connsiteY2" fmla="*/ 216 h 431"/>
              <a:gd name="connsiteX3" fmla="*/ 2604 w 2819"/>
              <a:gd name="connsiteY3" fmla="*/ 431 h 431"/>
              <a:gd name="connsiteX4" fmla="*/ 226 w 2819"/>
              <a:gd name="connsiteY4" fmla="*/ 431 h 431"/>
              <a:gd name="connsiteX5" fmla="*/ 0 w 2819"/>
              <a:gd name="connsiteY5" fmla="*/ 209 h 431"/>
              <a:gd name="connsiteX6" fmla="*/ 226 w 2819"/>
              <a:gd name="connsiteY6" fmla="*/ 0 h 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19" h="431">
                <a:moveTo>
                  <a:pt x="226" y="0"/>
                </a:moveTo>
                <a:lnTo>
                  <a:pt x="2604" y="0"/>
                </a:lnTo>
                <a:lnTo>
                  <a:pt x="2819" y="216"/>
                </a:lnTo>
                <a:lnTo>
                  <a:pt x="2604" y="431"/>
                </a:lnTo>
                <a:lnTo>
                  <a:pt x="226" y="431"/>
                </a:lnTo>
                <a:lnTo>
                  <a:pt x="0" y="209"/>
                </a:lnTo>
                <a:lnTo>
                  <a:pt x="226" y="0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40" b="1" dirty="0">
                <a:solidFill>
                  <a:schemeClr val="tx1"/>
                </a:solidFill>
                <a:sym typeface="+mn-ea"/>
              </a:rPr>
              <a:t>      第三阶段（竣工验收阶段）</a:t>
            </a:r>
            <a:endParaRPr lang="en-US" altLang="zh-CN" sz="1840" b="1" dirty="0">
              <a:solidFill>
                <a:schemeClr val="tx1"/>
              </a:solidFill>
            </a:endParaRPr>
          </a:p>
          <a:p>
            <a:pPr algn="ctr"/>
            <a:r>
              <a:rPr lang="zh-CN" altLang="en-US" sz="1840" b="1" dirty="0">
                <a:solidFill>
                  <a:schemeClr val="tx1"/>
                </a:solidFill>
                <a:sym typeface="+mn-ea"/>
              </a:rPr>
              <a:t>阶段时限：</a:t>
            </a:r>
            <a:r>
              <a:rPr lang="en-US" altLang="zh-CN" sz="1840" b="1" dirty="0">
                <a:solidFill>
                  <a:schemeClr val="tx1"/>
                </a:solidFill>
                <a:sym typeface="+mn-ea"/>
              </a:rPr>
              <a:t>7</a:t>
            </a:r>
            <a:r>
              <a:rPr lang="zh-CN" altLang="en-US" sz="1840" b="1" dirty="0">
                <a:solidFill>
                  <a:schemeClr val="tx1"/>
                </a:solidFill>
                <a:sym typeface="+mn-ea"/>
              </a:rPr>
              <a:t>个工作日</a:t>
            </a:r>
            <a:endParaRPr lang="zh-CN" altLang="en-US" sz="1840" b="1" dirty="0">
              <a:solidFill>
                <a:schemeClr val="tx1"/>
              </a:solidFill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 flipV="1">
            <a:off x="10934253" y="4961260"/>
            <a:ext cx="1270" cy="432435"/>
          </a:xfrm>
          <a:prstGeom prst="straightConnector1">
            <a:avLst/>
          </a:prstGeom>
          <a:ln w="0">
            <a:tailEnd type="arrow" w="sm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3" name="文本框 142"/>
          <p:cNvSpPr txBox="1"/>
          <p:nvPr>
            <p:custDataLst>
              <p:tags r:id="rId21"/>
            </p:custDataLst>
          </p:nvPr>
        </p:nvSpPr>
        <p:spPr>
          <a:xfrm>
            <a:off x="2988490" y="10948681"/>
            <a:ext cx="6269996" cy="311785"/>
          </a:xfrm>
          <a:prstGeom prst="rect">
            <a:avLst/>
          </a:prstGeom>
          <a:noFill/>
          <a:ln w="9525" cmpd="sng">
            <a:noFill/>
            <a:prstDash val="solid"/>
          </a:ln>
        </p:spPr>
        <p:txBody>
          <a:bodyPr wrap="square" bIns="0" rtlCol="0">
            <a:noAutofit/>
          </a:bodyPr>
          <a:lstStyle/>
          <a:p>
            <a:pPr algn="ctr"/>
            <a:r>
              <a:rPr lang="zh-CN" sz="1390" b="1">
                <a:ln>
                  <a:noFill/>
                </a:ln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第一、二阶段可并联或并行办理事项</a:t>
            </a:r>
          </a:p>
        </p:txBody>
      </p:sp>
      <p:sp>
        <p:nvSpPr>
          <p:cNvPr id="130" name="文本框 129"/>
          <p:cNvSpPr txBox="1"/>
          <p:nvPr>
            <p:custDataLst>
              <p:tags r:id="rId22"/>
            </p:custDataLst>
          </p:nvPr>
        </p:nvSpPr>
        <p:spPr>
          <a:xfrm>
            <a:off x="2411909" y="11308726"/>
            <a:ext cx="3447418" cy="548641"/>
          </a:xfrm>
          <a:prstGeom prst="rect">
            <a:avLst/>
          </a:prstGeom>
          <a:solidFill>
            <a:schemeClr val="bg1">
              <a:lumMod val="75000"/>
              <a:alpha val="64000"/>
            </a:schemeClr>
          </a:solidFill>
          <a:ln w="0" cmpd="sng">
            <a:solidFill>
              <a:srgbClr val="000000"/>
            </a:solidFill>
            <a:prstDash val="solid"/>
          </a:ln>
        </p:spPr>
        <p:txBody>
          <a:bodyPr wrap="square" bIns="0" rtlCol="0" anchor="ctr" anchorCtr="0">
            <a:noAutofit/>
          </a:bodyPr>
          <a:lstStyle/>
          <a:p>
            <a:pPr algn="ctr"/>
            <a:r>
              <a:rPr lang="zh-CN" sz="1190" dirty="0">
                <a:ln>
                  <a:noFill/>
                </a:ln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洪水影响评价</a:t>
            </a:r>
            <a:r>
              <a:rPr lang="zh-CN" sz="1190" dirty="0" smtClean="0">
                <a:ln>
                  <a:noFill/>
                </a:ln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审批</a:t>
            </a:r>
          </a:p>
          <a:p>
            <a:pPr algn="ctr"/>
            <a:r>
              <a:rPr lang="zh-CN" altLang="en-US" sz="1190" dirty="0" smtClean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（审批时限：</a:t>
            </a:r>
            <a:r>
              <a:rPr lang="en-US" altLang="zh-CN" sz="1190" dirty="0" smtClean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13</a:t>
            </a:r>
            <a:r>
              <a:rPr lang="zh-CN" altLang="en-US" sz="1190" dirty="0" smtClean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个工作日）</a:t>
            </a:r>
          </a:p>
        </p:txBody>
      </p:sp>
      <p:sp>
        <p:nvSpPr>
          <p:cNvPr id="133" name="文本框 132"/>
          <p:cNvSpPr txBox="1"/>
          <p:nvPr>
            <p:custDataLst>
              <p:tags r:id="rId23"/>
            </p:custDataLst>
          </p:nvPr>
        </p:nvSpPr>
        <p:spPr>
          <a:xfrm>
            <a:off x="6442893" y="11308726"/>
            <a:ext cx="3796669" cy="575311"/>
          </a:xfrm>
          <a:prstGeom prst="rect">
            <a:avLst/>
          </a:prstGeom>
          <a:solidFill>
            <a:schemeClr val="bg1">
              <a:lumMod val="75000"/>
              <a:alpha val="64000"/>
            </a:schemeClr>
          </a:solidFill>
          <a:ln w="0" cmpd="sng">
            <a:solidFill>
              <a:srgbClr val="000000"/>
            </a:solidFill>
            <a:prstDash val="solid"/>
          </a:ln>
        </p:spPr>
        <p:txBody>
          <a:bodyPr wrap="square" bIns="0" rtlCol="0" anchor="ctr" anchorCtr="0">
            <a:noAutofit/>
          </a:bodyPr>
          <a:lstStyle/>
          <a:p>
            <a:pPr algn="ctr"/>
            <a:r>
              <a:rPr lang="zh-CN" sz="1190" dirty="0">
                <a:ln>
                  <a:noFill/>
                </a:ln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占用农业</a:t>
            </a:r>
            <a:r>
              <a:rPr lang="zh-CN" sz="1190" dirty="0" smtClean="0">
                <a:ln>
                  <a:noFill/>
                </a:ln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灌溉</a:t>
            </a:r>
            <a:r>
              <a:rPr lang="zh-CN" altLang="en-US" sz="1190" dirty="0" smtClean="0">
                <a:ln>
                  <a:noFill/>
                </a:ln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水源</a:t>
            </a:r>
            <a:r>
              <a:rPr lang="zh-CN" sz="1190" dirty="0" smtClean="0">
                <a:ln>
                  <a:noFill/>
                </a:ln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、</a:t>
            </a:r>
            <a:r>
              <a:rPr lang="zh-CN" sz="1190" dirty="0">
                <a:ln>
                  <a:noFill/>
                </a:ln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灌排工程设施</a:t>
            </a:r>
            <a:r>
              <a:rPr lang="zh-CN" sz="1190" dirty="0" smtClean="0">
                <a:ln>
                  <a:noFill/>
                </a:ln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审批</a:t>
            </a:r>
          </a:p>
          <a:p>
            <a:pPr algn="ctr"/>
            <a:r>
              <a:rPr lang="zh-CN" altLang="en-US" sz="1190" dirty="0" smtClean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（审批时限：</a:t>
            </a:r>
            <a:r>
              <a:rPr lang="en-US" altLang="zh-CN" sz="1190" dirty="0" smtClean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13</a:t>
            </a:r>
            <a:r>
              <a:rPr lang="zh-CN" altLang="en-US" sz="1190" dirty="0" smtClean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个工作日）</a:t>
            </a:r>
          </a:p>
        </p:txBody>
      </p:sp>
      <p:cxnSp>
        <p:nvCxnSpPr>
          <p:cNvPr id="24" name="直接连接符 23"/>
          <p:cNvCxnSpPr/>
          <p:nvPr>
            <p:custDataLst>
              <p:tags r:id="rId24"/>
            </p:custDataLst>
          </p:nvPr>
        </p:nvCxnSpPr>
        <p:spPr>
          <a:xfrm>
            <a:off x="2047419" y="10656581"/>
            <a:ext cx="16520811" cy="0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>
            <p:custDataLst>
              <p:tags r:id="rId25"/>
            </p:custDataLst>
          </p:nvPr>
        </p:nvCxnSpPr>
        <p:spPr>
          <a:xfrm>
            <a:off x="6284778" y="4023999"/>
            <a:ext cx="5715" cy="6632575"/>
          </a:xfrm>
          <a:prstGeom prst="line">
            <a:avLst/>
          </a:prstGeom>
          <a:ln w="349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>
            <p:custDataLst>
              <p:tags r:id="rId26"/>
            </p:custDataLst>
          </p:nvPr>
        </p:nvCxnSpPr>
        <p:spPr>
          <a:xfrm>
            <a:off x="10404027" y="4097024"/>
            <a:ext cx="0" cy="8129905"/>
          </a:xfrm>
          <a:prstGeom prst="line">
            <a:avLst/>
          </a:prstGeom>
          <a:ln w="349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>
            <p:custDataLst>
              <p:tags r:id="rId27"/>
            </p:custDataLst>
          </p:nvPr>
        </p:nvCxnSpPr>
        <p:spPr>
          <a:xfrm>
            <a:off x="2047419" y="12244717"/>
            <a:ext cx="16520811" cy="0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28"/>
            </p:custDataLst>
          </p:nvPr>
        </p:nvCxnSpPr>
        <p:spPr>
          <a:xfrm>
            <a:off x="14515021" y="4097024"/>
            <a:ext cx="5715" cy="6559550"/>
          </a:xfrm>
          <a:prstGeom prst="line">
            <a:avLst/>
          </a:prstGeom>
          <a:ln w="349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12779564" y="5287650"/>
            <a:ext cx="635" cy="297815"/>
          </a:xfrm>
          <a:prstGeom prst="straightConnector1">
            <a:avLst/>
          </a:prstGeom>
          <a:ln w="0">
            <a:tailEnd type="arrow" w="sm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12779564" y="6262376"/>
            <a:ext cx="635" cy="297815"/>
          </a:xfrm>
          <a:prstGeom prst="straightConnector1">
            <a:avLst/>
          </a:prstGeom>
          <a:ln w="0">
            <a:tailEnd type="arrow" w="sm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>
            <p:custDataLst>
              <p:tags r:id="rId29"/>
            </p:custDataLst>
          </p:nvPr>
        </p:nvSpPr>
        <p:spPr>
          <a:xfrm>
            <a:off x="2994205" y="7416171"/>
            <a:ext cx="2455547" cy="673101"/>
          </a:xfrm>
          <a:prstGeom prst="rect">
            <a:avLst/>
          </a:prstGeom>
          <a:solidFill>
            <a:schemeClr val="bg1"/>
          </a:solidFill>
          <a:ln w="0" cmpd="sng">
            <a:solidFill>
              <a:srgbClr val="000000"/>
            </a:solidFill>
            <a:prstDash val="solid"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sz="1250" dirty="0">
                <a:sym typeface="+mn-ea"/>
              </a:rPr>
              <a:t>现场核查</a:t>
            </a:r>
          </a:p>
          <a:p>
            <a:pPr algn="ctr"/>
            <a:r>
              <a:rPr lang="zh-CN" altLang="en-US" sz="1250" dirty="0">
                <a:sym typeface="+mn-ea"/>
              </a:rPr>
              <a:t>（每月定期组织）</a:t>
            </a:r>
            <a:endParaRPr lang="zh-CN" sz="1250" dirty="0"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30"/>
            </p:custDataLst>
          </p:nvPr>
        </p:nvSpPr>
        <p:spPr>
          <a:xfrm>
            <a:off x="2994205" y="4678050"/>
            <a:ext cx="2455547" cy="562611"/>
          </a:xfrm>
          <a:prstGeom prst="rect">
            <a:avLst/>
          </a:prstGeom>
          <a:solidFill>
            <a:schemeClr val="bg1"/>
          </a:solidFill>
          <a:ln w="0" cmpd="sng">
            <a:solidFill>
              <a:srgbClr val="000000"/>
            </a:solidFill>
            <a:prstDash val="solid"/>
          </a:ln>
        </p:spPr>
        <p:txBody>
          <a:bodyPr wrap="square" rtlCol="0" anchor="ctr" anchorCtr="0">
            <a:noAutofit/>
          </a:bodyPr>
          <a:lstStyle/>
          <a:p>
            <a:pPr algn="ctr">
              <a:lnSpc>
                <a:spcPts val="1600"/>
              </a:lnSpc>
            </a:pPr>
            <a:r>
              <a:rPr lang="zh-CN" sz="1250" dirty="0">
                <a:sym typeface="+mn-ea"/>
              </a:rPr>
              <a:t>召开村民小组会议讨论</a:t>
            </a:r>
          </a:p>
          <a:p>
            <a:pPr algn="ctr">
              <a:lnSpc>
                <a:spcPts val="1600"/>
              </a:lnSpc>
            </a:pPr>
            <a:r>
              <a:rPr lang="zh-CN" altLang="en-US" sz="1250" dirty="0">
                <a:sym typeface="+mn-ea"/>
              </a:rPr>
              <a:t>（5个工作日）</a:t>
            </a:r>
            <a:endParaRPr lang="zh-CN" sz="1250" dirty="0">
              <a:sym typeface="+mn-ea"/>
            </a:endParaRPr>
          </a:p>
        </p:txBody>
      </p:sp>
      <p:cxnSp>
        <p:nvCxnSpPr>
          <p:cNvPr id="22" name="直接箭头连接符 21"/>
          <p:cNvCxnSpPr/>
          <p:nvPr>
            <p:custDataLst>
              <p:tags r:id="rId31"/>
            </p:custDataLst>
          </p:nvPr>
        </p:nvCxnSpPr>
        <p:spPr>
          <a:xfrm>
            <a:off x="4222296" y="5248915"/>
            <a:ext cx="635" cy="297815"/>
          </a:xfrm>
          <a:prstGeom prst="straightConnector1">
            <a:avLst/>
          </a:prstGeom>
          <a:ln w="0">
            <a:tailEnd type="arrow" w="sm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>
            <p:custDataLst>
              <p:tags r:id="rId32"/>
            </p:custDataLst>
          </p:nvPr>
        </p:nvCxnSpPr>
        <p:spPr>
          <a:xfrm>
            <a:off x="4222296" y="7168521"/>
            <a:ext cx="635" cy="297815"/>
          </a:xfrm>
          <a:prstGeom prst="straightConnector1">
            <a:avLst/>
          </a:prstGeom>
          <a:ln w="0">
            <a:tailEnd type="arrow" w="sm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>
            <p:custDataLst>
              <p:tags r:id="rId33"/>
            </p:custDataLst>
          </p:nvPr>
        </p:nvCxnSpPr>
        <p:spPr>
          <a:xfrm>
            <a:off x="8406311" y="5399414"/>
            <a:ext cx="635" cy="297815"/>
          </a:xfrm>
          <a:prstGeom prst="straightConnector1">
            <a:avLst/>
          </a:prstGeom>
          <a:ln w="0">
            <a:tailEnd type="arrow" w="sm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>
            <p:custDataLst>
              <p:tags r:id="rId34"/>
            </p:custDataLst>
          </p:nvPr>
        </p:nvSpPr>
        <p:spPr>
          <a:xfrm>
            <a:off x="7028815" y="4788535"/>
            <a:ext cx="2766695" cy="605155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</a:ln>
        </p:spPr>
        <p:txBody>
          <a:bodyPr wrap="square" rtlCol="0" anchor="ctr" anchorCtr="0">
            <a:noAutofit/>
          </a:bodyPr>
          <a:lstStyle/>
          <a:p>
            <a:pPr algn="ctr">
              <a:buClrTx/>
              <a:buSzTx/>
              <a:buNone/>
            </a:pPr>
            <a:r>
              <a:rPr lang="zh-CN" altLang="en-US" sz="1250" dirty="0">
                <a:sym typeface="+mn-ea"/>
              </a:rPr>
              <a:t>勘察设计</a:t>
            </a:r>
          </a:p>
        </p:txBody>
      </p:sp>
      <p:cxnSp>
        <p:nvCxnSpPr>
          <p:cNvPr id="13" name="直接箭头连接符 12"/>
          <p:cNvCxnSpPr/>
          <p:nvPr>
            <p:custDataLst>
              <p:tags r:id="rId35"/>
            </p:custDataLst>
          </p:nvPr>
        </p:nvCxnSpPr>
        <p:spPr>
          <a:xfrm>
            <a:off x="4222296" y="8157852"/>
            <a:ext cx="635" cy="297815"/>
          </a:xfrm>
          <a:prstGeom prst="straightConnector1">
            <a:avLst/>
          </a:prstGeom>
          <a:ln w="0">
            <a:tailEnd type="arrow" w="sm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>
            <p:custDataLst>
              <p:tags r:id="rId36"/>
            </p:custDataLst>
          </p:nvPr>
        </p:nvSpPr>
        <p:spPr>
          <a:xfrm>
            <a:off x="2994205" y="5471800"/>
            <a:ext cx="2455547" cy="605156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</a:ln>
        </p:spPr>
        <p:txBody>
          <a:bodyPr wrap="square" rtlCol="0" anchor="ctr" anchorCtr="0">
            <a:noAutofit/>
          </a:bodyPr>
          <a:lstStyle/>
          <a:p>
            <a:pPr algn="ctr">
              <a:buClrTx/>
              <a:buSzTx/>
              <a:buNone/>
            </a:pPr>
            <a:r>
              <a:rPr lang="zh-CN" altLang="en-US" sz="1250" dirty="0">
                <a:sym typeface="+mn-ea"/>
              </a:rPr>
              <a:t>公示</a:t>
            </a:r>
          </a:p>
          <a:p>
            <a:pPr algn="ctr">
              <a:buClrTx/>
              <a:buSzTx/>
              <a:buNone/>
            </a:pPr>
            <a:r>
              <a:rPr lang="zh-CN" altLang="en-US" sz="1250" dirty="0">
                <a:sym typeface="+mn-ea"/>
              </a:rPr>
              <a:t>（</a:t>
            </a:r>
            <a:r>
              <a:rPr lang="en-US" altLang="zh-CN" sz="1250" dirty="0">
                <a:sym typeface="+mn-ea"/>
              </a:rPr>
              <a:t>7</a:t>
            </a:r>
            <a:r>
              <a:rPr lang="zh-CN" altLang="en-US" sz="1250" dirty="0">
                <a:sym typeface="+mn-ea"/>
              </a:rPr>
              <a:t>个工作日）</a:t>
            </a: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solidFill>
            <a:schemeClr val="bg1"/>
          </a:solidFill>
          <a:ln w="9525" cmpd="sng">
            <a:noFill/>
            <a:prstDash val="solid"/>
          </a:ln>
        </p:spPr>
        <p:txBody>
          <a:bodyPr wrap="square" rtlCol="0" anchor="ctr" anchorCtr="0">
            <a:noAutofit/>
          </a:bodyPr>
          <a:lstStyle/>
          <a:p>
            <a:pPr lvl="0"/>
            <a:r>
              <a:rPr lang="en-US" altLang="zh-CN" sz="2000" dirty="0" smtClean="0">
                <a:latin typeface="宋体" pitchFamily="2" charset="-122"/>
                <a:sym typeface="+mn-ea"/>
              </a:rPr>
              <a:t>31</a:t>
            </a:r>
            <a:endParaRPr lang="en-US" altLang="zh-CN" sz="2000" dirty="0">
              <a:latin typeface="宋体" pitchFamily="2" charset="-122"/>
              <a:sym typeface="+mn-ea"/>
            </a:endParaRPr>
          </a:p>
        </p:txBody>
      </p:sp>
      <p:cxnSp>
        <p:nvCxnSpPr>
          <p:cNvPr id="20" name="直接箭头连接符 19"/>
          <p:cNvCxnSpPr/>
          <p:nvPr>
            <p:custDataLst>
              <p:tags r:id="rId37"/>
            </p:custDataLst>
          </p:nvPr>
        </p:nvCxnSpPr>
        <p:spPr>
          <a:xfrm>
            <a:off x="4222931" y="6257930"/>
            <a:ext cx="635" cy="297815"/>
          </a:xfrm>
          <a:prstGeom prst="straightConnector1">
            <a:avLst/>
          </a:prstGeom>
          <a:ln w="0">
            <a:tailEnd type="arrow" w="sm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>
            <p:custDataLst>
              <p:tags r:id="rId38"/>
            </p:custDataLst>
          </p:nvPr>
        </p:nvSpPr>
        <p:spPr>
          <a:xfrm>
            <a:off x="2994840" y="6480815"/>
            <a:ext cx="2455547" cy="605156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</a:ln>
        </p:spPr>
        <p:txBody>
          <a:bodyPr wrap="square" rtlCol="0" anchor="ctr" anchorCtr="0">
            <a:noAutofit/>
          </a:bodyPr>
          <a:lstStyle/>
          <a:p>
            <a:pPr algn="ctr">
              <a:buClrTx/>
              <a:buSzTx/>
              <a:buNone/>
            </a:pPr>
            <a:r>
              <a:rPr lang="zh-CN" altLang="en-US" sz="1250" dirty="0">
                <a:sym typeface="+mn-ea"/>
              </a:rPr>
              <a:t>初审</a:t>
            </a:r>
          </a:p>
          <a:p>
            <a:pPr algn="ctr">
              <a:buClrTx/>
              <a:buSzTx/>
              <a:buNone/>
            </a:pPr>
            <a:r>
              <a:rPr lang="zh-CN" altLang="en-US" sz="1250" dirty="0">
                <a:sym typeface="+mn-ea"/>
              </a:rPr>
              <a:t>（</a:t>
            </a:r>
            <a:r>
              <a:rPr lang="en-US" altLang="zh-CN" sz="1250" dirty="0">
                <a:sym typeface="+mn-ea"/>
              </a:rPr>
              <a:t>5</a:t>
            </a:r>
            <a:r>
              <a:rPr lang="zh-CN" altLang="en-US" sz="1250" dirty="0">
                <a:sym typeface="+mn-ea"/>
              </a:rPr>
              <a:t>个工作日）</a:t>
            </a:r>
          </a:p>
        </p:txBody>
      </p:sp>
      <p:sp>
        <p:nvSpPr>
          <p:cNvPr id="34" name="文本框 33"/>
          <p:cNvSpPr txBox="1"/>
          <p:nvPr>
            <p:custDataLst>
              <p:tags r:id="rId39"/>
            </p:custDataLst>
          </p:nvPr>
        </p:nvSpPr>
        <p:spPr>
          <a:xfrm>
            <a:off x="2995019" y="8423925"/>
            <a:ext cx="2455550" cy="1721488"/>
          </a:xfrm>
          <a:prstGeom prst="rect">
            <a:avLst/>
          </a:prstGeom>
          <a:solidFill>
            <a:schemeClr val="bg1"/>
          </a:solidFill>
          <a:ln w="0" cmpd="sng">
            <a:solidFill>
              <a:srgbClr val="000000"/>
            </a:solidFill>
            <a:prstDash val="solid"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sz="1250" dirty="0"/>
              <a:t>联合审批：</a:t>
            </a:r>
            <a:br>
              <a:rPr lang="zh-CN" sz="1250" dirty="0"/>
            </a:br>
            <a:r>
              <a:rPr lang="zh-CN" sz="1250" dirty="0"/>
              <a:t>办理农村宅基地和建房（规划许可）审批表、核发农村宅基地批准书与乡村建设规划许可证</a:t>
            </a:r>
            <a:r>
              <a:rPr lang="zh-CN" altLang="en-US" sz="1250" dirty="0">
                <a:sym typeface="+mn-ea"/>
              </a:rPr>
              <a:t>（审批时限：5个工作日）</a:t>
            </a:r>
            <a:endParaRPr lang="zh-CN" sz="1250" dirty="0"/>
          </a:p>
          <a:p>
            <a:pPr algn="ctr"/>
            <a:r>
              <a:rPr lang="zh-CN" sz="1250" dirty="0">
                <a:sym typeface="+mn-ea"/>
              </a:rPr>
              <a:t>核发</a:t>
            </a:r>
            <a:r>
              <a:rPr lang="zh-CN" sz="1250" dirty="0"/>
              <a:t>建设工程规划许可证</a:t>
            </a:r>
          </a:p>
          <a:p>
            <a:pPr algn="ctr"/>
            <a:r>
              <a:rPr lang="zh-CN" altLang="en-US" sz="1250" dirty="0">
                <a:sym typeface="+mn-ea"/>
              </a:rPr>
              <a:t>（审批时限：</a:t>
            </a:r>
            <a:r>
              <a:rPr lang="en-US" altLang="zh-CN" sz="1250" dirty="0">
                <a:sym typeface="+mn-ea"/>
              </a:rPr>
              <a:t>10</a:t>
            </a:r>
            <a:r>
              <a:rPr lang="zh-CN" altLang="en-US" sz="1250" dirty="0">
                <a:sym typeface="+mn-ea"/>
              </a:rPr>
              <a:t>个工作日）</a:t>
            </a:r>
            <a:endParaRPr lang="zh-CN" sz="1250" dirty="0"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文本框 1"/>
          <p:cNvSpPr txBox="1"/>
          <p:nvPr/>
        </p:nvSpPr>
        <p:spPr>
          <a:xfrm>
            <a:off x="1183382" y="1992861"/>
            <a:ext cx="18755090" cy="132343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附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9-2</a:t>
            </a:r>
            <a:endParaRPr lang="en-US" altLang="zh-CN" sz="2400" dirty="0">
              <a:latin typeface="黑体" pitchFamily="49" charset="-122"/>
              <a:ea typeface="黑体" pitchFamily="49" charset="-122"/>
              <a:sym typeface="宋体" panose="02010600030101010101" pitchFamily="2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居民自建房审批和管理流程指导图</a:t>
            </a:r>
          </a:p>
          <a:p>
            <a:pPr algn="ctr">
              <a:lnSpc>
                <a:spcPct val="10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国有土地居民自建房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总审批时限：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39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个工作日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047455" y="3714376"/>
            <a:ext cx="16521117" cy="9240700"/>
            <a:chOff x="3224" y="5849"/>
            <a:chExt cx="26017" cy="14552"/>
          </a:xfrm>
        </p:grpSpPr>
        <p:sp>
          <p:nvSpPr>
            <p:cNvPr id="93" name="任意多边形 6"/>
            <p:cNvSpPr/>
            <p:nvPr>
              <p:custDataLst>
                <p:tags r:id="rId1"/>
              </p:custDataLst>
            </p:nvPr>
          </p:nvSpPr>
          <p:spPr>
            <a:xfrm>
              <a:off x="9889" y="5849"/>
              <a:ext cx="6474" cy="990"/>
            </a:xfrm>
            <a:custGeom>
              <a:avLst/>
              <a:gdLst>
                <a:gd name="connsiteX0" fmla="*/ 226 w 2819"/>
                <a:gd name="connsiteY0" fmla="*/ 0 h 431"/>
                <a:gd name="connsiteX1" fmla="*/ 2604 w 2819"/>
                <a:gd name="connsiteY1" fmla="*/ 0 h 431"/>
                <a:gd name="connsiteX2" fmla="*/ 2819 w 2819"/>
                <a:gd name="connsiteY2" fmla="*/ 216 h 431"/>
                <a:gd name="connsiteX3" fmla="*/ 2604 w 2819"/>
                <a:gd name="connsiteY3" fmla="*/ 431 h 431"/>
                <a:gd name="connsiteX4" fmla="*/ 226 w 2819"/>
                <a:gd name="connsiteY4" fmla="*/ 431 h 431"/>
                <a:gd name="connsiteX5" fmla="*/ 0 w 2819"/>
                <a:gd name="connsiteY5" fmla="*/ 209 h 431"/>
                <a:gd name="connsiteX6" fmla="*/ 226 w 2819"/>
                <a:gd name="connsiteY6" fmla="*/ 0 h 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19" h="431">
                  <a:moveTo>
                    <a:pt x="226" y="0"/>
                  </a:moveTo>
                  <a:lnTo>
                    <a:pt x="2604" y="0"/>
                  </a:lnTo>
                  <a:lnTo>
                    <a:pt x="2819" y="216"/>
                  </a:lnTo>
                  <a:lnTo>
                    <a:pt x="2604" y="431"/>
                  </a:lnTo>
                  <a:lnTo>
                    <a:pt x="226" y="431"/>
                  </a:lnTo>
                  <a:lnTo>
                    <a:pt x="0" y="209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  第二阶段（施工许可阶段）</a:t>
              </a:r>
              <a:endParaRPr lang="en-US" altLang="zh-CN" sz="125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  <a:p>
              <a:pPr algn="ctr"/>
              <a:r>
                <a:rPr lang="zh-CN" altLang="en-US" sz="125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阶段时限：</a:t>
              </a:r>
              <a:r>
                <a:rPr lang="en-US" altLang="zh-CN" sz="125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16</a:t>
              </a:r>
              <a:r>
                <a:rPr lang="zh-CN" altLang="en-US" sz="125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个工作日</a:t>
              </a:r>
            </a:p>
          </p:txBody>
        </p:sp>
        <p:sp>
          <p:nvSpPr>
            <p:cNvPr id="99" name="任意多边形 16"/>
            <p:cNvSpPr/>
            <p:nvPr>
              <p:custDataLst>
                <p:tags r:id="rId2"/>
              </p:custDataLst>
            </p:nvPr>
          </p:nvSpPr>
          <p:spPr>
            <a:xfrm>
              <a:off x="3344" y="5849"/>
              <a:ext cx="6474" cy="990"/>
            </a:xfrm>
            <a:custGeom>
              <a:avLst/>
              <a:gdLst>
                <a:gd name="connsiteX0" fmla="*/ 226 w 2819"/>
                <a:gd name="connsiteY0" fmla="*/ 0 h 431"/>
                <a:gd name="connsiteX1" fmla="*/ 2604 w 2819"/>
                <a:gd name="connsiteY1" fmla="*/ 0 h 431"/>
                <a:gd name="connsiteX2" fmla="*/ 2819 w 2819"/>
                <a:gd name="connsiteY2" fmla="*/ 216 h 431"/>
                <a:gd name="connsiteX3" fmla="*/ 2604 w 2819"/>
                <a:gd name="connsiteY3" fmla="*/ 431 h 431"/>
                <a:gd name="connsiteX4" fmla="*/ 226 w 2819"/>
                <a:gd name="connsiteY4" fmla="*/ 431 h 431"/>
                <a:gd name="connsiteX5" fmla="*/ 0 w 2819"/>
                <a:gd name="connsiteY5" fmla="*/ 209 h 431"/>
                <a:gd name="connsiteX6" fmla="*/ 226 w 2819"/>
                <a:gd name="connsiteY6" fmla="*/ 0 h 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19" h="431">
                  <a:moveTo>
                    <a:pt x="226" y="0"/>
                  </a:moveTo>
                  <a:lnTo>
                    <a:pt x="2604" y="0"/>
                  </a:lnTo>
                  <a:lnTo>
                    <a:pt x="2819" y="216"/>
                  </a:lnTo>
                  <a:lnTo>
                    <a:pt x="2604" y="431"/>
                  </a:lnTo>
                  <a:lnTo>
                    <a:pt x="226" y="431"/>
                  </a:lnTo>
                  <a:lnTo>
                    <a:pt x="0" y="209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  第一阶段（用地规划许可阶段）</a:t>
              </a:r>
              <a:endParaRPr lang="en-US" altLang="zh-CN" sz="125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  <a:p>
              <a:pPr algn="ctr"/>
              <a:r>
                <a:rPr lang="zh-CN" altLang="en-US" sz="125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阶段时限：</a:t>
              </a:r>
              <a:r>
                <a:rPr lang="en-US" altLang="zh-CN" sz="125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11个工作日</a:t>
              </a:r>
            </a:p>
          </p:txBody>
        </p:sp>
        <p:cxnSp>
          <p:nvCxnSpPr>
            <p:cNvPr id="104" name="直接箭头连接符 103"/>
            <p:cNvCxnSpPr/>
            <p:nvPr>
              <p:custDataLst>
                <p:tags r:id="rId3"/>
              </p:custDataLst>
            </p:nvPr>
          </p:nvCxnSpPr>
          <p:spPr>
            <a:xfrm>
              <a:off x="9069" y="7844"/>
              <a:ext cx="1758" cy="3"/>
            </a:xfrm>
            <a:prstGeom prst="straightConnector1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</p:cxnSp>
        <p:cxnSp>
          <p:nvCxnSpPr>
            <p:cNvPr id="109" name="直接箭头连接符 108"/>
            <p:cNvCxnSpPr/>
            <p:nvPr>
              <p:custDataLst>
                <p:tags r:id="rId4"/>
              </p:custDataLst>
            </p:nvPr>
          </p:nvCxnSpPr>
          <p:spPr>
            <a:xfrm>
              <a:off x="15757" y="7844"/>
              <a:ext cx="2109" cy="3"/>
            </a:xfrm>
            <a:prstGeom prst="straightConnector1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</p:cxnSp>
        <p:sp>
          <p:nvSpPr>
            <p:cNvPr id="134" name="文本框 133"/>
            <p:cNvSpPr txBox="1"/>
            <p:nvPr>
              <p:custDataLst>
                <p:tags r:id="rId5"/>
              </p:custDataLst>
            </p:nvPr>
          </p:nvSpPr>
          <p:spPr>
            <a:xfrm>
              <a:off x="4464" y="7167"/>
              <a:ext cx="4370" cy="6289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endParaRPr lang="en-US" altLang="zh-CN" sz="1250">
                <a:sym typeface="+mn-ea"/>
              </a:endParaRPr>
            </a:p>
          </p:txBody>
        </p:sp>
        <p:sp>
          <p:nvSpPr>
            <p:cNvPr id="136" name="文本框 135"/>
            <p:cNvSpPr txBox="1"/>
            <p:nvPr>
              <p:custDataLst>
                <p:tags r:id="rId6"/>
              </p:custDataLst>
            </p:nvPr>
          </p:nvSpPr>
          <p:spPr>
            <a:xfrm>
              <a:off x="4715" y="8735"/>
              <a:ext cx="3867" cy="953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>
                  <a:sym typeface="+mn-ea"/>
                </a:rPr>
                <a:t>核发建设用地规划许可证</a:t>
              </a:r>
            </a:p>
            <a:p>
              <a:pPr algn="ctr"/>
              <a:r>
                <a:rPr lang="zh-CN" altLang="en-US" sz="1250" dirty="0">
                  <a:sym typeface="+mn-ea"/>
                </a:rPr>
                <a:t>（审批时限：</a:t>
              </a:r>
              <a:r>
                <a:rPr lang="en-US" altLang="zh-CN" sz="1250" dirty="0">
                  <a:sym typeface="+mn-ea"/>
                </a:rPr>
                <a:t>1</a:t>
              </a:r>
              <a:r>
                <a:rPr lang="zh-CN" altLang="en-US" sz="1250" dirty="0">
                  <a:sym typeface="+mn-ea"/>
                </a:rPr>
                <a:t>个工作日）</a:t>
              </a:r>
            </a:p>
          </p:txBody>
        </p:sp>
        <p:sp>
          <p:nvSpPr>
            <p:cNvPr id="145" name="文本框 18"/>
            <p:cNvSpPr txBox="1"/>
            <p:nvPr>
              <p:custDataLst>
                <p:tags r:id="rId7"/>
              </p:custDataLst>
            </p:nvPr>
          </p:nvSpPr>
          <p:spPr>
            <a:xfrm>
              <a:off x="4715" y="7367"/>
              <a:ext cx="3867" cy="886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>
                  <a:sym typeface="+mn-ea"/>
                </a:rPr>
                <a:t>签订国有建设用地使用权</a:t>
              </a:r>
            </a:p>
            <a:p>
              <a:pPr algn="ctr"/>
              <a:r>
                <a:rPr lang="zh-CN" altLang="en-US" sz="1250" dirty="0">
                  <a:sym typeface="+mn-ea"/>
                </a:rPr>
                <a:t>出让合同</a:t>
              </a:r>
            </a:p>
          </p:txBody>
        </p:sp>
        <p:sp>
          <p:nvSpPr>
            <p:cNvPr id="146" name="文本框 58"/>
            <p:cNvSpPr txBox="1"/>
            <p:nvPr>
              <p:custDataLst>
                <p:tags r:id="rId8"/>
              </p:custDataLst>
            </p:nvPr>
          </p:nvSpPr>
          <p:spPr>
            <a:xfrm>
              <a:off x="10835" y="7180"/>
              <a:ext cx="4805" cy="6276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endParaRPr lang="en-US" altLang="zh-CN" sz="1250">
                <a:sym typeface="+mn-ea"/>
              </a:endParaRPr>
            </a:p>
          </p:txBody>
        </p:sp>
        <p:sp>
          <p:nvSpPr>
            <p:cNvPr id="148" name="文本框 105"/>
            <p:cNvSpPr txBox="1"/>
            <p:nvPr>
              <p:custDataLst>
                <p:tags r:id="rId9"/>
              </p:custDataLst>
            </p:nvPr>
          </p:nvSpPr>
          <p:spPr>
            <a:xfrm>
              <a:off x="11069" y="7519"/>
              <a:ext cx="4336" cy="677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>
                  <a:sym typeface="+mn-ea"/>
                </a:rPr>
                <a:t>施工图设计文件审查（含</a:t>
              </a:r>
              <a:r>
                <a:rPr lang="zh-CN" altLang="en-US" sz="1250" dirty="0" smtClean="0">
                  <a:sym typeface="+mn-ea"/>
                </a:rPr>
                <a:t>消防）</a:t>
              </a:r>
              <a:endParaRPr lang="en-US" altLang="zh-CN" sz="1250" dirty="0">
                <a:sym typeface="+mn-ea"/>
              </a:endParaRPr>
            </a:p>
            <a:p>
              <a:pPr algn="ctr"/>
              <a:r>
                <a:rPr lang="zh-CN" altLang="en-US" sz="1250" dirty="0">
                  <a:sym typeface="+mn-ea"/>
                </a:rPr>
                <a:t>（审批时限：</a:t>
              </a:r>
              <a:r>
                <a:rPr lang="en-US" altLang="zh-CN" sz="1250" dirty="0">
                  <a:sym typeface="+mn-ea"/>
                </a:rPr>
                <a:t>8+3</a:t>
              </a:r>
              <a:r>
                <a:rPr lang="zh-CN" altLang="en-US" sz="1250" dirty="0">
                  <a:sym typeface="+mn-ea"/>
                </a:rPr>
                <a:t>个工作日）</a:t>
              </a:r>
            </a:p>
          </p:txBody>
        </p:sp>
        <p:cxnSp>
          <p:nvCxnSpPr>
            <p:cNvPr id="7" name="直接箭头连接符 6"/>
            <p:cNvCxnSpPr/>
            <p:nvPr/>
          </p:nvCxnSpPr>
          <p:spPr>
            <a:xfrm>
              <a:off x="13237" y="8385"/>
              <a:ext cx="1" cy="469"/>
            </a:xfrm>
            <a:prstGeom prst="straightConnector1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</p:cxnSp>
        <p:sp>
          <p:nvSpPr>
            <p:cNvPr id="17" name="文本框 16"/>
            <p:cNvSpPr txBox="1"/>
            <p:nvPr>
              <p:custDataLst>
                <p:tags r:id="rId10"/>
              </p:custDataLst>
            </p:nvPr>
          </p:nvSpPr>
          <p:spPr>
            <a:xfrm>
              <a:off x="11062" y="8892"/>
              <a:ext cx="4351" cy="953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>
                  <a:sym typeface="+mn-ea"/>
                </a:rPr>
                <a:t>施工合同签订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11"/>
              </p:custDataLst>
            </p:nvPr>
          </p:nvSpPr>
          <p:spPr>
            <a:xfrm>
              <a:off x="11062" y="10390"/>
              <a:ext cx="4351" cy="953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>
                  <a:sym typeface="+mn-ea"/>
                </a:rPr>
                <a:t>工程监理</a:t>
              </a:r>
              <a:r>
                <a:rPr lang="en-US" altLang="zh-CN" sz="1250" dirty="0">
                  <a:sym typeface="+mn-ea"/>
                </a:rPr>
                <a:t>(</a:t>
              </a:r>
              <a:r>
                <a:rPr lang="zh-CN" altLang="en-US" sz="1250" dirty="0">
                  <a:sym typeface="+mn-ea"/>
                </a:rPr>
                <a:t>自愿）</a:t>
              </a:r>
            </a:p>
          </p:txBody>
        </p:sp>
        <p:sp>
          <p:nvSpPr>
            <p:cNvPr id="19" name="文本框 18"/>
            <p:cNvSpPr txBox="1"/>
            <p:nvPr>
              <p:custDataLst>
                <p:tags r:id="rId12"/>
              </p:custDataLst>
            </p:nvPr>
          </p:nvSpPr>
          <p:spPr>
            <a:xfrm>
              <a:off x="11062" y="11888"/>
              <a:ext cx="4351" cy="1260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 smtClean="0">
                  <a:sym typeface="+mn-ea"/>
                </a:rPr>
                <a:t>建设工程质量安全监督手续办理和建筑工程施工许可证核发</a:t>
              </a:r>
            </a:p>
            <a:p>
              <a:pPr algn="ctr"/>
              <a:r>
                <a:rPr lang="zh-CN" altLang="en-US" sz="1250" dirty="0">
                  <a:sym typeface="+mn-ea"/>
                </a:rPr>
                <a:t>（审批时限：</a:t>
              </a:r>
              <a:r>
                <a:rPr lang="en-US" altLang="zh-CN" sz="1250" dirty="0">
                  <a:sym typeface="+mn-ea"/>
                </a:rPr>
                <a:t>5</a:t>
              </a:r>
              <a:r>
                <a:rPr lang="zh-CN" altLang="en-US" sz="1250" dirty="0">
                  <a:sym typeface="+mn-ea"/>
                </a:rPr>
                <a:t>个工作日）</a:t>
              </a:r>
            </a:p>
          </p:txBody>
        </p:sp>
        <p:sp>
          <p:nvSpPr>
            <p:cNvPr id="21" name="文本框 20"/>
            <p:cNvSpPr txBox="1"/>
            <p:nvPr>
              <p:custDataLst>
                <p:tags r:id="rId13"/>
              </p:custDataLst>
            </p:nvPr>
          </p:nvSpPr>
          <p:spPr>
            <a:xfrm>
              <a:off x="16698" y="8503"/>
              <a:ext cx="1045" cy="953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 smtClean="0">
                  <a:sym typeface="+mn-ea"/>
                </a:rPr>
                <a:t>施工过程监督</a:t>
              </a:r>
              <a:endParaRPr lang="en-US" altLang="zh-CN" sz="1250" dirty="0" smtClean="0">
                <a:sym typeface="+mn-ea"/>
              </a:endParaRPr>
            </a:p>
          </p:txBody>
        </p:sp>
        <p:cxnSp>
          <p:nvCxnSpPr>
            <p:cNvPr id="23" name="直接箭头连接符 22"/>
            <p:cNvCxnSpPr/>
            <p:nvPr/>
          </p:nvCxnSpPr>
          <p:spPr>
            <a:xfrm>
              <a:off x="13237" y="9883"/>
              <a:ext cx="1" cy="469"/>
            </a:xfrm>
            <a:prstGeom prst="straightConnector1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</p:cxnSp>
        <p:cxnSp>
          <p:nvCxnSpPr>
            <p:cNvPr id="25" name="直接箭头连接符 24"/>
            <p:cNvCxnSpPr/>
            <p:nvPr/>
          </p:nvCxnSpPr>
          <p:spPr>
            <a:xfrm>
              <a:off x="13237" y="11381"/>
              <a:ext cx="1" cy="469"/>
            </a:xfrm>
            <a:prstGeom prst="straightConnector1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</p:cxnSp>
        <p:sp>
          <p:nvSpPr>
            <p:cNvPr id="28" name="文本框 27"/>
            <p:cNvSpPr txBox="1"/>
            <p:nvPr>
              <p:custDataLst>
                <p:tags r:id="rId14"/>
              </p:custDataLst>
            </p:nvPr>
          </p:nvSpPr>
          <p:spPr>
            <a:xfrm>
              <a:off x="17941" y="7181"/>
              <a:ext cx="4370" cy="4460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endParaRPr lang="en-US" altLang="zh-CN" sz="1250">
                <a:sym typeface="+mn-ea"/>
              </a:endParaRPr>
            </a:p>
          </p:txBody>
        </p:sp>
        <p:sp>
          <p:nvSpPr>
            <p:cNvPr id="37" name="任意多边形 19"/>
            <p:cNvSpPr/>
            <p:nvPr>
              <p:custDataLst>
                <p:tags r:id="rId15"/>
              </p:custDataLst>
            </p:nvPr>
          </p:nvSpPr>
          <p:spPr>
            <a:xfrm>
              <a:off x="22879" y="5852"/>
              <a:ext cx="6289" cy="990"/>
            </a:xfrm>
            <a:custGeom>
              <a:avLst/>
              <a:gdLst>
                <a:gd name="connsiteX0" fmla="*/ 226 w 2604"/>
                <a:gd name="connsiteY0" fmla="*/ 0 h 431"/>
                <a:gd name="connsiteX1" fmla="*/ 2604 w 2604"/>
                <a:gd name="connsiteY1" fmla="*/ 0 h 431"/>
                <a:gd name="connsiteX2" fmla="*/ 2604 w 2604"/>
                <a:gd name="connsiteY2" fmla="*/ 431 h 431"/>
                <a:gd name="connsiteX3" fmla="*/ 226 w 2604"/>
                <a:gd name="connsiteY3" fmla="*/ 431 h 431"/>
                <a:gd name="connsiteX4" fmla="*/ 0 w 2604"/>
                <a:gd name="connsiteY4" fmla="*/ 209 h 431"/>
                <a:gd name="connsiteX5" fmla="*/ 226 w 2604"/>
                <a:gd name="connsiteY5" fmla="*/ 0 h 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" h="431">
                  <a:moveTo>
                    <a:pt x="226" y="0"/>
                  </a:moveTo>
                  <a:lnTo>
                    <a:pt x="2604" y="0"/>
                  </a:lnTo>
                  <a:lnTo>
                    <a:pt x="2604" y="431"/>
                  </a:lnTo>
                  <a:lnTo>
                    <a:pt x="226" y="431"/>
                  </a:lnTo>
                  <a:lnTo>
                    <a:pt x="0" y="209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      第四阶段（不动产登记阶段）</a:t>
              </a:r>
              <a:endParaRPr lang="en-US" altLang="zh-CN" sz="125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  <a:p>
              <a:pPr algn="ctr"/>
              <a:r>
                <a:rPr lang="zh-CN" altLang="en-US" sz="125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阶段时限：</a:t>
              </a:r>
              <a:r>
                <a:rPr lang="en-US" altLang="zh-CN" sz="125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5</a:t>
              </a:r>
              <a:r>
                <a:rPr lang="zh-CN" altLang="en-US" sz="125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个工作日</a:t>
              </a:r>
            </a:p>
          </p:txBody>
        </p:sp>
        <p:cxnSp>
          <p:nvCxnSpPr>
            <p:cNvPr id="38" name="直接箭头连接符 37"/>
            <p:cNvCxnSpPr/>
            <p:nvPr>
              <p:custDataLst>
                <p:tags r:id="rId16"/>
              </p:custDataLst>
            </p:nvPr>
          </p:nvCxnSpPr>
          <p:spPr>
            <a:xfrm>
              <a:off x="22396" y="7847"/>
              <a:ext cx="2109" cy="3"/>
            </a:xfrm>
            <a:prstGeom prst="straightConnector1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</p:cxnSp>
        <p:sp>
          <p:nvSpPr>
            <p:cNvPr id="39" name="文本框 38"/>
            <p:cNvSpPr txBox="1"/>
            <p:nvPr>
              <p:custDataLst>
                <p:tags r:id="rId17"/>
              </p:custDataLst>
            </p:nvPr>
          </p:nvSpPr>
          <p:spPr>
            <a:xfrm>
              <a:off x="24580" y="7153"/>
              <a:ext cx="4370" cy="6303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endParaRPr lang="en-US" altLang="zh-CN" sz="1250">
                <a:sym typeface="+mn-ea"/>
              </a:endParaRPr>
            </a:p>
          </p:txBody>
        </p:sp>
        <p:sp>
          <p:nvSpPr>
            <p:cNvPr id="42" name="文本框 18"/>
            <p:cNvSpPr txBox="1"/>
            <p:nvPr>
              <p:custDataLst>
                <p:tags r:id="rId18"/>
              </p:custDataLst>
            </p:nvPr>
          </p:nvSpPr>
          <p:spPr>
            <a:xfrm>
              <a:off x="24831" y="7367"/>
              <a:ext cx="3867" cy="886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>
                  <a:sym typeface="+mn-ea"/>
                </a:rPr>
                <a:t>办理不动产登记</a:t>
              </a:r>
            </a:p>
            <a:p>
              <a:pPr algn="ctr"/>
              <a:r>
                <a:rPr lang="zh-CN" altLang="en-US" sz="1250" dirty="0">
                  <a:sym typeface="+mn-ea"/>
                </a:rPr>
                <a:t>（审批时限：</a:t>
              </a:r>
              <a:r>
                <a:rPr lang="en-US" altLang="zh-CN" sz="1250" dirty="0">
                  <a:sym typeface="+mn-ea"/>
                </a:rPr>
                <a:t>5</a:t>
              </a:r>
              <a:r>
                <a:rPr lang="zh-CN" altLang="en-US" sz="1250" dirty="0">
                  <a:sym typeface="+mn-ea"/>
                </a:rPr>
                <a:t>个工作日）</a:t>
              </a:r>
            </a:p>
          </p:txBody>
        </p:sp>
        <p:sp>
          <p:nvSpPr>
            <p:cNvPr id="46" name="任意多边形 6"/>
            <p:cNvSpPr/>
            <p:nvPr>
              <p:custDataLst>
                <p:tags r:id="rId19"/>
              </p:custDataLst>
            </p:nvPr>
          </p:nvSpPr>
          <p:spPr>
            <a:xfrm>
              <a:off x="16385" y="5849"/>
              <a:ext cx="6474" cy="990"/>
            </a:xfrm>
            <a:custGeom>
              <a:avLst/>
              <a:gdLst>
                <a:gd name="connsiteX0" fmla="*/ 226 w 2819"/>
                <a:gd name="connsiteY0" fmla="*/ 0 h 431"/>
                <a:gd name="connsiteX1" fmla="*/ 2604 w 2819"/>
                <a:gd name="connsiteY1" fmla="*/ 0 h 431"/>
                <a:gd name="connsiteX2" fmla="*/ 2819 w 2819"/>
                <a:gd name="connsiteY2" fmla="*/ 216 h 431"/>
                <a:gd name="connsiteX3" fmla="*/ 2604 w 2819"/>
                <a:gd name="connsiteY3" fmla="*/ 431 h 431"/>
                <a:gd name="connsiteX4" fmla="*/ 226 w 2819"/>
                <a:gd name="connsiteY4" fmla="*/ 431 h 431"/>
                <a:gd name="connsiteX5" fmla="*/ 0 w 2819"/>
                <a:gd name="connsiteY5" fmla="*/ 209 h 431"/>
                <a:gd name="connsiteX6" fmla="*/ 226 w 2819"/>
                <a:gd name="connsiteY6" fmla="*/ 0 h 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19" h="431">
                  <a:moveTo>
                    <a:pt x="226" y="0"/>
                  </a:moveTo>
                  <a:lnTo>
                    <a:pt x="2604" y="0"/>
                  </a:lnTo>
                  <a:lnTo>
                    <a:pt x="2819" y="216"/>
                  </a:lnTo>
                  <a:lnTo>
                    <a:pt x="2604" y="431"/>
                  </a:lnTo>
                  <a:lnTo>
                    <a:pt x="226" y="431"/>
                  </a:lnTo>
                  <a:lnTo>
                    <a:pt x="0" y="209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      第三阶段（竣工验收阶段）</a:t>
              </a:r>
              <a:endParaRPr lang="en-US" altLang="zh-CN" sz="125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  <a:p>
              <a:pPr algn="ctr"/>
              <a:r>
                <a:rPr lang="zh-CN" altLang="en-US" sz="125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阶段时限：</a:t>
              </a:r>
              <a:r>
                <a:rPr lang="en-US" altLang="zh-CN" sz="125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7</a:t>
              </a:r>
              <a:r>
                <a:rPr lang="zh-CN" altLang="en-US" sz="125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个工作日</a:t>
              </a:r>
            </a:p>
          </p:txBody>
        </p:sp>
        <p:cxnSp>
          <p:nvCxnSpPr>
            <p:cNvPr id="2" name="直接箭头连接符 1"/>
            <p:cNvCxnSpPr/>
            <p:nvPr/>
          </p:nvCxnSpPr>
          <p:spPr>
            <a:xfrm flipV="1">
              <a:off x="17219" y="7813"/>
              <a:ext cx="2" cy="681"/>
            </a:xfrm>
            <a:prstGeom prst="straightConnector1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</p:cxnSp>
        <p:sp>
          <p:nvSpPr>
            <p:cNvPr id="126" name="文本框 125"/>
            <p:cNvSpPr txBox="1"/>
            <p:nvPr>
              <p:custDataLst>
                <p:tags r:id="rId20"/>
              </p:custDataLst>
            </p:nvPr>
          </p:nvSpPr>
          <p:spPr>
            <a:xfrm>
              <a:off x="10027" y="14187"/>
              <a:ext cx="6412" cy="481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>
                  <a:sym typeface="+mn-ea"/>
                </a:rPr>
                <a:t>第二阶段</a:t>
              </a:r>
              <a:r>
                <a:rPr lang="zh-CN" altLang="en-US" sz="1250" dirty="0" smtClean="0">
                  <a:sym typeface="+mn-ea"/>
                </a:rPr>
                <a:t>可并联或并行</a:t>
              </a:r>
              <a:r>
                <a:rPr lang="zh-CN" altLang="en-US" sz="1250" dirty="0">
                  <a:sym typeface="+mn-ea"/>
                </a:rPr>
                <a:t>办理其他事项</a:t>
              </a:r>
            </a:p>
          </p:txBody>
        </p:sp>
        <p:sp>
          <p:nvSpPr>
            <p:cNvPr id="108" name="文本框 107"/>
            <p:cNvSpPr txBox="1"/>
            <p:nvPr>
              <p:custDataLst>
                <p:tags r:id="rId21"/>
              </p:custDataLst>
            </p:nvPr>
          </p:nvSpPr>
          <p:spPr>
            <a:xfrm>
              <a:off x="10152" y="14836"/>
              <a:ext cx="5968" cy="732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>
                  <a:sym typeface="+mn-ea"/>
                </a:rPr>
                <a:t>市政设施建设类</a:t>
              </a:r>
              <a:r>
                <a:rPr lang="zh-CN" altLang="en-US" sz="1250" dirty="0" smtClean="0">
                  <a:sym typeface="+mn-ea"/>
                </a:rPr>
                <a:t>审批（审批时限：</a:t>
              </a:r>
              <a:r>
                <a:rPr lang="en-US" altLang="zh-CN" sz="1250" dirty="0" smtClean="0">
                  <a:sym typeface="+mn-ea"/>
                </a:rPr>
                <a:t>5</a:t>
              </a:r>
              <a:r>
                <a:rPr lang="zh-CN" altLang="en-US" sz="1250" dirty="0" smtClean="0">
                  <a:sym typeface="+mn-ea"/>
                </a:rPr>
                <a:t>个工作日）</a:t>
              </a:r>
            </a:p>
          </p:txBody>
        </p:sp>
        <p:sp>
          <p:nvSpPr>
            <p:cNvPr id="5" name="文本框 4"/>
            <p:cNvSpPr txBox="1"/>
            <p:nvPr>
              <p:custDataLst>
                <p:tags r:id="rId22"/>
              </p:custDataLst>
            </p:nvPr>
          </p:nvSpPr>
          <p:spPr>
            <a:xfrm>
              <a:off x="10152" y="15662"/>
              <a:ext cx="5968" cy="788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>
                  <a:sym typeface="+mn-ea"/>
                </a:rPr>
                <a:t>工程建设涉及城市绿地、树木</a:t>
              </a:r>
              <a:r>
                <a:rPr lang="zh-CN" altLang="en-US" sz="1250" dirty="0" smtClean="0">
                  <a:sym typeface="+mn-ea"/>
                </a:rPr>
                <a:t>审批</a:t>
              </a:r>
            </a:p>
            <a:p>
              <a:pPr algn="ctr"/>
              <a:r>
                <a:rPr lang="zh-CN" altLang="en-US" sz="1250" dirty="0" smtClean="0">
                  <a:sym typeface="+mn-ea"/>
                </a:rPr>
                <a:t>（审批时限：</a:t>
              </a:r>
              <a:r>
                <a:rPr lang="en-US" altLang="zh-CN" sz="1250" dirty="0" smtClean="0">
                  <a:sym typeface="+mn-ea"/>
                </a:rPr>
                <a:t>5</a:t>
              </a:r>
              <a:r>
                <a:rPr lang="zh-CN" altLang="en-US" sz="1250" dirty="0" smtClean="0">
                  <a:sym typeface="+mn-ea"/>
                </a:rPr>
                <a:t>个工作日）</a:t>
              </a:r>
            </a:p>
          </p:txBody>
        </p:sp>
        <p:sp>
          <p:nvSpPr>
            <p:cNvPr id="110" name="文本框 109"/>
            <p:cNvSpPr txBox="1"/>
            <p:nvPr>
              <p:custDataLst>
                <p:tags r:id="rId23"/>
              </p:custDataLst>
            </p:nvPr>
          </p:nvSpPr>
          <p:spPr>
            <a:xfrm>
              <a:off x="10152" y="16544"/>
              <a:ext cx="5968" cy="1004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>
                  <a:sym typeface="+mn-ea"/>
                </a:rPr>
                <a:t>因工程建设需要拆除、改动、迁移供水、</a:t>
              </a:r>
              <a:r>
                <a:rPr lang="zh-CN" altLang="en-US" sz="1250" dirty="0" smtClean="0">
                  <a:sym typeface="+mn-ea"/>
                </a:rPr>
                <a:t>排水</a:t>
              </a:r>
              <a:endParaRPr lang="en-US" altLang="zh-CN" sz="1250" dirty="0" smtClean="0">
                <a:sym typeface="+mn-ea"/>
              </a:endParaRPr>
            </a:p>
            <a:p>
              <a:pPr algn="ctr"/>
              <a:r>
                <a:rPr lang="zh-CN" altLang="en-US" sz="1250" dirty="0" smtClean="0">
                  <a:sym typeface="+mn-ea"/>
                </a:rPr>
                <a:t>与</a:t>
              </a:r>
              <a:r>
                <a:rPr lang="zh-CN" altLang="en-US" sz="1250" dirty="0">
                  <a:sym typeface="+mn-ea"/>
                </a:rPr>
                <a:t>污水处理设施</a:t>
              </a:r>
              <a:r>
                <a:rPr lang="zh-CN" altLang="en-US" sz="1250" dirty="0" smtClean="0">
                  <a:sym typeface="+mn-ea"/>
                </a:rPr>
                <a:t>审核（审批时限：</a:t>
              </a:r>
              <a:r>
                <a:rPr lang="en-US" altLang="zh-CN" sz="1250" dirty="0" smtClean="0">
                  <a:sym typeface="+mn-ea"/>
                </a:rPr>
                <a:t>5</a:t>
              </a:r>
              <a:r>
                <a:rPr lang="zh-CN" altLang="en-US" sz="1250" dirty="0" smtClean="0">
                  <a:sym typeface="+mn-ea"/>
                </a:rPr>
                <a:t>个工作日）</a:t>
              </a:r>
            </a:p>
          </p:txBody>
        </p:sp>
        <p:sp>
          <p:nvSpPr>
            <p:cNvPr id="143" name="文本框 142"/>
            <p:cNvSpPr txBox="1"/>
            <p:nvPr>
              <p:custDataLst>
                <p:tags r:id="rId24"/>
              </p:custDataLst>
            </p:nvPr>
          </p:nvSpPr>
          <p:spPr>
            <a:xfrm>
              <a:off x="4252" y="18244"/>
              <a:ext cx="9874" cy="491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>
                  <a:sym typeface="+mn-ea"/>
                </a:rPr>
                <a:t>第一、二阶段可并联或并行办理事项</a:t>
              </a:r>
            </a:p>
          </p:txBody>
        </p:sp>
        <p:sp>
          <p:nvSpPr>
            <p:cNvPr id="130" name="文本框 129"/>
            <p:cNvSpPr txBox="1"/>
            <p:nvPr>
              <p:custDataLst>
                <p:tags r:id="rId25"/>
              </p:custDataLst>
            </p:nvPr>
          </p:nvSpPr>
          <p:spPr>
            <a:xfrm>
              <a:off x="6475" y="18811"/>
              <a:ext cx="5429" cy="864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>
                  <a:sym typeface="+mn-ea"/>
                </a:rPr>
                <a:t>洪水影响评价</a:t>
              </a:r>
              <a:r>
                <a:rPr lang="zh-CN" altLang="en-US" sz="1250" dirty="0" smtClean="0">
                  <a:sym typeface="+mn-ea"/>
                </a:rPr>
                <a:t>审批</a:t>
              </a:r>
            </a:p>
            <a:p>
              <a:pPr algn="ctr"/>
              <a:r>
                <a:rPr lang="zh-CN" altLang="en-US" sz="1250" dirty="0" smtClean="0">
                  <a:sym typeface="+mn-ea"/>
                </a:rPr>
                <a:t>（审批时限：</a:t>
              </a:r>
              <a:r>
                <a:rPr lang="en-US" altLang="zh-CN" sz="1250" dirty="0" smtClean="0">
                  <a:sym typeface="+mn-ea"/>
                </a:rPr>
                <a:t>13</a:t>
              </a:r>
              <a:r>
                <a:rPr lang="zh-CN" altLang="en-US" sz="1250" dirty="0" smtClean="0">
                  <a:sym typeface="+mn-ea"/>
                </a:rPr>
                <a:t>个工作日）</a:t>
              </a:r>
            </a:p>
          </p:txBody>
        </p:sp>
        <p:cxnSp>
          <p:nvCxnSpPr>
            <p:cNvPr id="24" name="直接连接符 23"/>
            <p:cNvCxnSpPr/>
            <p:nvPr>
              <p:custDataLst>
                <p:tags r:id="rId26"/>
              </p:custDataLst>
            </p:nvPr>
          </p:nvCxnSpPr>
          <p:spPr>
            <a:xfrm>
              <a:off x="3224" y="13942"/>
              <a:ext cx="26017" cy="0"/>
            </a:xfrm>
            <a:prstGeom prst="line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</p:cxnSp>
        <p:cxnSp>
          <p:nvCxnSpPr>
            <p:cNvPr id="15" name="直接连接符 14"/>
            <p:cNvCxnSpPr/>
            <p:nvPr>
              <p:custDataLst>
                <p:tags r:id="rId27"/>
              </p:custDataLst>
            </p:nvPr>
          </p:nvCxnSpPr>
          <p:spPr>
            <a:xfrm>
              <a:off x="3224" y="18016"/>
              <a:ext cx="26017" cy="0"/>
            </a:xfrm>
            <a:prstGeom prst="line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</p:cxnSp>
        <p:cxnSp>
          <p:nvCxnSpPr>
            <p:cNvPr id="44" name="直接箭头连接符 43"/>
            <p:cNvCxnSpPr/>
            <p:nvPr/>
          </p:nvCxnSpPr>
          <p:spPr>
            <a:xfrm>
              <a:off x="6649" y="8266"/>
              <a:ext cx="1" cy="469"/>
            </a:xfrm>
            <a:prstGeom prst="straightConnector1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</p:cxnSp>
        <p:cxnSp>
          <p:nvCxnSpPr>
            <p:cNvPr id="90" name="直接连接符 89"/>
            <p:cNvCxnSpPr/>
            <p:nvPr>
              <p:custDataLst>
                <p:tags r:id="rId28"/>
              </p:custDataLst>
            </p:nvPr>
          </p:nvCxnSpPr>
          <p:spPr>
            <a:xfrm>
              <a:off x="9897" y="6337"/>
              <a:ext cx="8" cy="11793"/>
            </a:xfrm>
            <a:prstGeom prst="line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</p:cxnSp>
        <p:cxnSp>
          <p:nvCxnSpPr>
            <p:cNvPr id="91" name="直接连接符 90"/>
            <p:cNvCxnSpPr/>
            <p:nvPr>
              <p:custDataLst>
                <p:tags r:id="rId29"/>
              </p:custDataLst>
            </p:nvPr>
          </p:nvCxnSpPr>
          <p:spPr>
            <a:xfrm flipH="1">
              <a:off x="16374" y="6452"/>
              <a:ext cx="10" cy="13949"/>
            </a:xfrm>
            <a:prstGeom prst="line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</p:cxnSp>
        <p:cxnSp>
          <p:nvCxnSpPr>
            <p:cNvPr id="94" name="直接连接符 93"/>
            <p:cNvCxnSpPr/>
            <p:nvPr>
              <p:custDataLst>
                <p:tags r:id="rId30"/>
              </p:custDataLst>
            </p:nvPr>
          </p:nvCxnSpPr>
          <p:spPr>
            <a:xfrm>
              <a:off x="3224" y="20285"/>
              <a:ext cx="26017" cy="0"/>
            </a:xfrm>
            <a:prstGeom prst="line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</p:cxnSp>
        <p:cxnSp>
          <p:nvCxnSpPr>
            <p:cNvPr id="3" name="直接连接符 2"/>
            <p:cNvCxnSpPr/>
            <p:nvPr>
              <p:custDataLst>
                <p:tags r:id="rId31"/>
              </p:custDataLst>
            </p:nvPr>
          </p:nvCxnSpPr>
          <p:spPr>
            <a:xfrm>
              <a:off x="22858" y="6452"/>
              <a:ext cx="5" cy="7484"/>
            </a:xfrm>
            <a:prstGeom prst="line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</p:cxnSp>
        <p:sp>
          <p:nvSpPr>
            <p:cNvPr id="4" name="文本框 3"/>
            <p:cNvSpPr txBox="1"/>
            <p:nvPr>
              <p:custDataLst>
                <p:tags r:id="rId32"/>
              </p:custDataLst>
            </p:nvPr>
          </p:nvSpPr>
          <p:spPr>
            <a:xfrm>
              <a:off x="4716" y="10194"/>
              <a:ext cx="3867" cy="953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>
                  <a:sym typeface="+mn-ea"/>
                </a:rPr>
                <a:t>勘察设计</a:t>
              </a:r>
            </a:p>
          </p:txBody>
        </p:sp>
        <p:cxnSp>
          <p:nvCxnSpPr>
            <p:cNvPr id="6" name="直接箭头连接符 5"/>
            <p:cNvCxnSpPr/>
            <p:nvPr/>
          </p:nvCxnSpPr>
          <p:spPr>
            <a:xfrm>
              <a:off x="6649" y="9688"/>
              <a:ext cx="1" cy="469"/>
            </a:xfrm>
            <a:prstGeom prst="straightConnector1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</p:cxnSp>
        <p:sp>
          <p:nvSpPr>
            <p:cNvPr id="9" name="文本框 8"/>
            <p:cNvSpPr txBox="1"/>
            <p:nvPr>
              <p:custDataLst>
                <p:tags r:id="rId33"/>
              </p:custDataLst>
            </p:nvPr>
          </p:nvSpPr>
          <p:spPr>
            <a:xfrm>
              <a:off x="18192" y="8796"/>
              <a:ext cx="3867" cy="953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>
                  <a:sym typeface="+mn-ea"/>
                </a:rPr>
                <a:t>竣工验收备案</a:t>
              </a:r>
            </a:p>
            <a:p>
              <a:pPr algn="ctr"/>
              <a:r>
                <a:rPr lang="zh-CN" altLang="en-US" sz="1250" dirty="0">
                  <a:sym typeface="+mn-ea"/>
                </a:rPr>
                <a:t>（审批时限：</a:t>
              </a:r>
              <a:r>
                <a:rPr lang="en-US" altLang="zh-CN" sz="1250" dirty="0">
                  <a:sym typeface="+mn-ea"/>
                </a:rPr>
                <a:t>2</a:t>
              </a:r>
              <a:r>
                <a:rPr lang="zh-CN" altLang="en-US" sz="1250" dirty="0">
                  <a:sym typeface="+mn-ea"/>
                </a:rPr>
                <a:t>个工作日）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34"/>
              </p:custDataLst>
            </p:nvPr>
          </p:nvSpPr>
          <p:spPr>
            <a:xfrm>
              <a:off x="18192" y="10292"/>
              <a:ext cx="3867" cy="1060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>
                  <a:sym typeface="+mn-ea"/>
                </a:rPr>
                <a:t>资料归档</a:t>
              </a:r>
            </a:p>
          </p:txBody>
        </p:sp>
        <p:sp>
          <p:nvSpPr>
            <p:cNvPr id="12" name="文本框 18"/>
            <p:cNvSpPr txBox="1"/>
            <p:nvPr>
              <p:custDataLst>
                <p:tags r:id="rId35"/>
              </p:custDataLst>
            </p:nvPr>
          </p:nvSpPr>
          <p:spPr>
            <a:xfrm>
              <a:off x="18192" y="7367"/>
              <a:ext cx="3867" cy="886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>
                  <a:sym typeface="+mn-ea"/>
                </a:rPr>
                <a:t>联合验收和竣工验收</a:t>
              </a:r>
            </a:p>
            <a:p>
              <a:pPr algn="ctr"/>
              <a:r>
                <a:rPr lang="zh-CN" altLang="en-US" sz="1250" dirty="0">
                  <a:sym typeface="+mn-ea"/>
                </a:rPr>
                <a:t>（审批时限：</a:t>
              </a:r>
              <a:r>
                <a:rPr lang="en-US" altLang="zh-CN" sz="1250" dirty="0">
                  <a:sym typeface="+mn-ea"/>
                </a:rPr>
                <a:t>5</a:t>
              </a:r>
              <a:r>
                <a:rPr lang="zh-CN" altLang="en-US" sz="1250" dirty="0">
                  <a:sym typeface="+mn-ea"/>
                </a:rPr>
                <a:t>个工作日）</a:t>
              </a:r>
            </a:p>
          </p:txBody>
        </p:sp>
        <p:cxnSp>
          <p:nvCxnSpPr>
            <p:cNvPr id="14" name="直接箭头连接符 13"/>
            <p:cNvCxnSpPr/>
            <p:nvPr>
              <p:custDataLst>
                <p:tags r:id="rId36"/>
              </p:custDataLst>
            </p:nvPr>
          </p:nvCxnSpPr>
          <p:spPr>
            <a:xfrm>
              <a:off x="20125" y="8327"/>
              <a:ext cx="1" cy="469"/>
            </a:xfrm>
            <a:prstGeom prst="straightConnector1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</p:cxnSp>
        <p:cxnSp>
          <p:nvCxnSpPr>
            <p:cNvPr id="20" name="直接箭头连接符 19"/>
            <p:cNvCxnSpPr/>
            <p:nvPr>
              <p:custDataLst>
                <p:tags r:id="rId37"/>
              </p:custDataLst>
            </p:nvPr>
          </p:nvCxnSpPr>
          <p:spPr>
            <a:xfrm>
              <a:off x="20125" y="9862"/>
              <a:ext cx="1" cy="469"/>
            </a:xfrm>
            <a:prstGeom prst="straightConnector1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</p:cxnSp>
        <p:sp>
          <p:nvSpPr>
            <p:cNvPr id="10" name="文本框 9"/>
            <p:cNvSpPr txBox="1"/>
            <p:nvPr>
              <p:custDataLst>
                <p:tags r:id="rId38"/>
              </p:custDataLst>
            </p:nvPr>
          </p:nvSpPr>
          <p:spPr>
            <a:xfrm>
              <a:off x="4716" y="11678"/>
              <a:ext cx="3867" cy="953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250" dirty="0">
                  <a:sym typeface="+mn-ea"/>
                </a:rPr>
                <a:t>联合审查：</a:t>
              </a:r>
              <a:br>
                <a:rPr lang="zh-CN" altLang="en-US" sz="1250" dirty="0">
                  <a:sym typeface="+mn-ea"/>
                </a:rPr>
              </a:br>
              <a:r>
                <a:rPr lang="zh-CN" altLang="en-US" sz="1250" dirty="0">
                  <a:sym typeface="+mn-ea"/>
                </a:rPr>
                <a:t>核发建设工程规划许可证</a:t>
              </a:r>
            </a:p>
            <a:p>
              <a:pPr algn="ctr"/>
              <a:r>
                <a:rPr lang="zh-CN" altLang="en-US" sz="1250" dirty="0">
                  <a:sym typeface="+mn-ea"/>
                </a:rPr>
                <a:t>（审批时限：</a:t>
              </a:r>
              <a:r>
                <a:rPr lang="en-US" altLang="zh-CN" sz="1250" dirty="0">
                  <a:sym typeface="+mn-ea"/>
                </a:rPr>
                <a:t>10</a:t>
              </a:r>
              <a:r>
                <a:rPr lang="zh-CN" altLang="en-US" sz="1250" dirty="0">
                  <a:sym typeface="+mn-ea"/>
                </a:rPr>
                <a:t>个工作日）</a:t>
              </a:r>
            </a:p>
          </p:txBody>
        </p:sp>
        <p:cxnSp>
          <p:nvCxnSpPr>
            <p:cNvPr id="16" name="直接箭头连接符 15"/>
            <p:cNvCxnSpPr/>
            <p:nvPr/>
          </p:nvCxnSpPr>
          <p:spPr>
            <a:xfrm>
              <a:off x="6649" y="11172"/>
              <a:ext cx="1" cy="469"/>
            </a:xfrm>
            <a:prstGeom prst="straightConnector1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prstDash val="solid"/>
            </a:ln>
          </p:spPr>
        </p:cxnSp>
      </p:grp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028220" y="13769007"/>
            <a:ext cx="5021046" cy="1077344"/>
          </a:xfrm>
          <a:solidFill>
            <a:schemeClr val="bg1"/>
          </a:solidFill>
          <a:ln w="9525" cmpd="sng">
            <a:noFill/>
            <a:prstDash val="solid"/>
          </a:ln>
        </p:spPr>
        <p:txBody>
          <a:bodyPr wrap="square" rtlCol="0" anchor="ctr" anchorCtr="0">
            <a:noAutofit/>
          </a:bodyPr>
          <a:lstStyle/>
          <a:p>
            <a:pPr lvl="0"/>
            <a:r>
              <a:rPr lang="en-US" altLang="zh-CN" sz="2000" dirty="0" smtClean="0">
                <a:latin typeface="宋体" pitchFamily="2" charset="-122"/>
                <a:sym typeface="+mn-ea"/>
              </a:rPr>
              <a:t>32</a:t>
            </a:r>
            <a:endParaRPr lang="en-US" altLang="zh-CN" sz="2000" dirty="0">
              <a:latin typeface="宋体" pitchFamily="2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861f696a-ab84-41fe-8f81-179da59aa645"/>
  <p:tag name="COMMONDATA" val="eyJoZGlkIjoiMDFjZGViYWQxMTJiZGE0NzI4ZWU3MThkMWM2OWVhYT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_BEAUTIFY_ZORDER_FLAG_TAG" val="26"/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_BEAUTIFY_ZORDER_FLAG_TAG" val="6"/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_BEAUTIFY_ZORDER_FLAG_TAG" val="6"/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_BEAUTIFY_ZORDER_FLAG_TAG" val="16"/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_BEAUTIFY_ZORDER_FLAG_TAG" val="16"/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_BEAUTIFY_ZORDER_FLAG_TAG" val="26"/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_BEAUTIFY_ZORDER_FLAG_TAG" val="19"/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_BEAUTIFY_ZORDER_FLAG_TAG" val="26"/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_BEAUTIFY_ZORDER_FLAG_TAG" val="26"/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_BEAUTIFY_ZORDER_FLAG_TAG" val="6"/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_BEAUTIFY_ZORDER_FLAG_TAG" val="6"/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_BEAUTIFY_ZORDER_FLAG_TAG" val="19"/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_BEAUTIFY_ZORDER_FLAG_TAG" val="6"/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lang="zh-CN" altLang="en-US" sz="800"/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510</Words>
  <Application>WPS 演示</Application>
  <PresentationFormat>自定义</PresentationFormat>
  <Paragraphs>87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默认设计模板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xuhao</dc:creator>
  <cp:lastModifiedBy>蔡艳波</cp:lastModifiedBy>
  <cp:revision>405</cp:revision>
  <dcterms:created xsi:type="dcterms:W3CDTF">2019-05-29T04:13:00Z</dcterms:created>
  <dcterms:modified xsi:type="dcterms:W3CDTF">2023-07-28T03:32:34Z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6CD8B9BFBF074253B80BE74E65360C18</vt:lpwstr>
  </property>
</Properties>
</file>