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handoutMasterIdLst>
    <p:handoutMasterId r:id="rId136"/>
  </p:handoutMasterIdLst>
  <p:sldIdLst>
    <p:sldId id="409" r:id="rId3"/>
    <p:sldId id="410" r:id="rId4"/>
    <p:sldId id="411" r:id="rId5"/>
    <p:sldId id="435" r:id="rId6"/>
    <p:sldId id="436" r:id="rId7"/>
    <p:sldId id="437" r:id="rId8"/>
    <p:sldId id="440" r:id="rId9"/>
    <p:sldId id="438" r:id="rId10"/>
    <p:sldId id="441" r:id="rId11"/>
    <p:sldId id="442" r:id="rId12"/>
    <p:sldId id="443" r:id="rId13"/>
    <p:sldId id="444" r:id="rId14"/>
    <p:sldId id="469" r:id="rId15"/>
    <p:sldId id="493" r:id="rId16"/>
    <p:sldId id="519" r:id="rId17"/>
    <p:sldId id="495" r:id="rId18"/>
    <p:sldId id="633" r:id="rId19"/>
    <p:sldId id="494" r:id="rId20"/>
    <p:sldId id="545" r:id="rId21"/>
    <p:sldId id="546" r:id="rId22"/>
    <p:sldId id="547" r:id="rId24"/>
    <p:sldId id="570" r:id="rId25"/>
    <p:sldId id="571" r:id="rId26"/>
    <p:sldId id="572" r:id="rId27"/>
    <p:sldId id="574" r:id="rId28"/>
    <p:sldId id="575" r:id="rId29"/>
    <p:sldId id="759" r:id="rId30"/>
    <p:sldId id="576" r:id="rId31"/>
    <p:sldId id="577" r:id="rId32"/>
    <p:sldId id="578" r:id="rId33"/>
    <p:sldId id="579" r:id="rId34"/>
    <p:sldId id="580" r:id="rId35"/>
    <p:sldId id="760" r:id="rId36"/>
    <p:sldId id="593" r:id="rId37"/>
    <p:sldId id="598" r:id="rId38"/>
    <p:sldId id="597" r:id="rId39"/>
    <p:sldId id="599" r:id="rId40"/>
    <p:sldId id="600" r:id="rId41"/>
    <p:sldId id="605" r:id="rId42"/>
    <p:sldId id="606" r:id="rId43"/>
    <p:sldId id="607" r:id="rId44"/>
    <p:sldId id="608" r:id="rId45"/>
    <p:sldId id="609" r:id="rId46"/>
    <p:sldId id="610" r:id="rId47"/>
    <p:sldId id="612" r:id="rId48"/>
    <p:sldId id="613" r:id="rId49"/>
    <p:sldId id="623" r:id="rId50"/>
    <p:sldId id="624" r:id="rId51"/>
    <p:sldId id="615" r:id="rId52"/>
    <p:sldId id="616" r:id="rId53"/>
    <p:sldId id="617" r:id="rId54"/>
    <p:sldId id="620" r:id="rId55"/>
    <p:sldId id="621" r:id="rId56"/>
    <p:sldId id="622" r:id="rId57"/>
    <p:sldId id="625" r:id="rId58"/>
    <p:sldId id="626" r:id="rId59"/>
    <p:sldId id="627" r:id="rId60"/>
    <p:sldId id="628" r:id="rId61"/>
    <p:sldId id="630" r:id="rId62"/>
    <p:sldId id="629" r:id="rId63"/>
    <p:sldId id="634" r:id="rId64"/>
    <p:sldId id="631" r:id="rId65"/>
    <p:sldId id="632" r:id="rId66"/>
    <p:sldId id="635" r:id="rId67"/>
    <p:sldId id="679" r:id="rId68"/>
    <p:sldId id="680" r:id="rId69"/>
    <p:sldId id="681" r:id="rId70"/>
    <p:sldId id="682" r:id="rId71"/>
    <p:sldId id="683" r:id="rId72"/>
    <p:sldId id="684" r:id="rId73"/>
    <p:sldId id="685" r:id="rId74"/>
    <p:sldId id="686" r:id="rId75"/>
    <p:sldId id="687" r:id="rId76"/>
    <p:sldId id="688" r:id="rId77"/>
    <p:sldId id="689" r:id="rId78"/>
    <p:sldId id="691" r:id="rId79"/>
    <p:sldId id="692" r:id="rId80"/>
    <p:sldId id="693" r:id="rId81"/>
    <p:sldId id="694" r:id="rId82"/>
    <p:sldId id="695" r:id="rId83"/>
    <p:sldId id="696" r:id="rId84"/>
    <p:sldId id="699" r:id="rId85"/>
    <p:sldId id="698" r:id="rId86"/>
    <p:sldId id="700" r:id="rId87"/>
    <p:sldId id="701" r:id="rId88"/>
    <p:sldId id="704" r:id="rId89"/>
    <p:sldId id="705" r:id="rId90"/>
    <p:sldId id="706" r:id="rId91"/>
    <p:sldId id="707" r:id="rId92"/>
    <p:sldId id="708" r:id="rId93"/>
    <p:sldId id="709" r:id="rId94"/>
    <p:sldId id="710" r:id="rId95"/>
    <p:sldId id="711" r:id="rId96"/>
    <p:sldId id="712" r:id="rId97"/>
    <p:sldId id="715" r:id="rId98"/>
    <p:sldId id="717" r:id="rId99"/>
    <p:sldId id="716" r:id="rId100"/>
    <p:sldId id="713" r:id="rId101"/>
    <p:sldId id="714" r:id="rId102"/>
    <p:sldId id="718" r:id="rId103"/>
    <p:sldId id="722" r:id="rId104"/>
    <p:sldId id="726" r:id="rId105"/>
    <p:sldId id="723" r:id="rId106"/>
    <p:sldId id="724" r:id="rId107"/>
    <p:sldId id="725" r:id="rId108"/>
    <p:sldId id="727" r:id="rId109"/>
    <p:sldId id="728" r:id="rId110"/>
    <p:sldId id="729" r:id="rId111"/>
    <p:sldId id="730" r:id="rId112"/>
    <p:sldId id="731" r:id="rId113"/>
    <p:sldId id="732" r:id="rId114"/>
    <p:sldId id="733" r:id="rId115"/>
    <p:sldId id="734" r:id="rId116"/>
    <p:sldId id="735" r:id="rId117"/>
    <p:sldId id="736" r:id="rId118"/>
    <p:sldId id="737" r:id="rId119"/>
    <p:sldId id="738" r:id="rId120"/>
    <p:sldId id="739" r:id="rId121"/>
    <p:sldId id="740" r:id="rId122"/>
    <p:sldId id="741" r:id="rId123"/>
    <p:sldId id="742" r:id="rId124"/>
    <p:sldId id="746" r:id="rId125"/>
    <p:sldId id="747" r:id="rId126"/>
    <p:sldId id="748" r:id="rId127"/>
    <p:sldId id="749" r:id="rId128"/>
    <p:sldId id="750" r:id="rId129"/>
    <p:sldId id="751" r:id="rId130"/>
    <p:sldId id="752" r:id="rId131"/>
    <p:sldId id="753" r:id="rId132"/>
    <p:sldId id="754" r:id="rId133"/>
    <p:sldId id="757" r:id="rId134"/>
    <p:sldId id="756" r:id="rId13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0F0"/>
    <a:srgbClr val="8AB4ED"/>
    <a:srgbClr val="DAE3F7"/>
    <a:srgbClr val="D2DDF5"/>
    <a:srgbClr val="E5E5E5"/>
    <a:srgbClr val="DDDDDD"/>
    <a:srgbClr val="D4D4D4"/>
    <a:srgbClr val="F0F6FD"/>
    <a:srgbClr val="E0EDFB"/>
    <a:srgbClr val="C4DB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254"/>
        <p:guide pos="3918"/>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7.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6.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5.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4.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3.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notesMaster" Target="notesMasters/notesMaster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9" Type="http://schemas.openxmlformats.org/officeDocument/2006/relationships/tableStyles" Target="tableStyles.xml"/><Relationship Id="rId138" Type="http://schemas.openxmlformats.org/officeDocument/2006/relationships/viewProps" Target="viewProps.xml"/><Relationship Id="rId137" Type="http://schemas.openxmlformats.org/officeDocument/2006/relationships/presProps" Target="presProps.xml"/><Relationship Id="rId136" Type="http://schemas.openxmlformats.org/officeDocument/2006/relationships/handoutMaster" Target="handoutMasters/handoutMaster1.xml"/><Relationship Id="rId135" Type="http://schemas.openxmlformats.org/officeDocument/2006/relationships/slide" Target="slides/slide132.xml"/><Relationship Id="rId134" Type="http://schemas.openxmlformats.org/officeDocument/2006/relationships/slide" Target="slides/slide131.xml"/><Relationship Id="rId133" Type="http://schemas.openxmlformats.org/officeDocument/2006/relationships/slide" Target="slides/slide130.xml"/><Relationship Id="rId132" Type="http://schemas.openxmlformats.org/officeDocument/2006/relationships/slide" Target="slides/slide129.xml"/><Relationship Id="rId131" Type="http://schemas.openxmlformats.org/officeDocument/2006/relationships/slide" Target="slides/slide128.xml"/><Relationship Id="rId130" Type="http://schemas.openxmlformats.org/officeDocument/2006/relationships/slide" Target="slides/slide127.xml"/><Relationship Id="rId13" Type="http://schemas.openxmlformats.org/officeDocument/2006/relationships/slide" Target="slides/slide11.xml"/><Relationship Id="rId129" Type="http://schemas.openxmlformats.org/officeDocument/2006/relationships/slide" Target="slides/slide126.xml"/><Relationship Id="rId128" Type="http://schemas.openxmlformats.org/officeDocument/2006/relationships/slide" Target="slides/slide125.xml"/><Relationship Id="rId127" Type="http://schemas.openxmlformats.org/officeDocument/2006/relationships/slide" Target="slides/slide124.xml"/><Relationship Id="rId126" Type="http://schemas.openxmlformats.org/officeDocument/2006/relationships/slide" Target="slides/slide123.xml"/><Relationship Id="rId125" Type="http://schemas.openxmlformats.org/officeDocument/2006/relationships/slide" Target="slides/slide122.xml"/><Relationship Id="rId124" Type="http://schemas.openxmlformats.org/officeDocument/2006/relationships/slide" Target="slides/slide121.xml"/><Relationship Id="rId123" Type="http://schemas.openxmlformats.org/officeDocument/2006/relationships/slide" Target="slides/slide120.xml"/><Relationship Id="rId122" Type="http://schemas.openxmlformats.org/officeDocument/2006/relationships/slide" Target="slides/slide119.xml"/><Relationship Id="rId121" Type="http://schemas.openxmlformats.org/officeDocument/2006/relationships/slide" Target="slides/slide118.xml"/><Relationship Id="rId120" Type="http://schemas.openxmlformats.org/officeDocument/2006/relationships/slide" Target="slides/slide117.xml"/><Relationship Id="rId12" Type="http://schemas.openxmlformats.org/officeDocument/2006/relationships/slide" Target="slides/slide10.xml"/><Relationship Id="rId119" Type="http://schemas.openxmlformats.org/officeDocument/2006/relationships/slide" Target="slides/slide116.xml"/><Relationship Id="rId118" Type="http://schemas.openxmlformats.org/officeDocument/2006/relationships/slide" Target="slides/slide115.xml"/><Relationship Id="rId117" Type="http://schemas.openxmlformats.org/officeDocument/2006/relationships/slide" Target="slides/slide114.xml"/><Relationship Id="rId116" Type="http://schemas.openxmlformats.org/officeDocument/2006/relationships/slide" Target="slides/slide113.xml"/><Relationship Id="rId115" Type="http://schemas.openxmlformats.org/officeDocument/2006/relationships/slide" Target="slides/slide112.xml"/><Relationship Id="rId114" Type="http://schemas.openxmlformats.org/officeDocument/2006/relationships/slide" Target="slides/slide111.xml"/><Relationship Id="rId113" Type="http://schemas.openxmlformats.org/officeDocument/2006/relationships/slide" Target="slides/slide110.xml"/><Relationship Id="rId112" Type="http://schemas.openxmlformats.org/officeDocument/2006/relationships/slide" Target="slides/slide109.xml"/><Relationship Id="rId111" Type="http://schemas.openxmlformats.org/officeDocument/2006/relationships/slide" Target="slides/slide108.xml"/><Relationship Id="rId110" Type="http://schemas.openxmlformats.org/officeDocument/2006/relationships/slide" Target="slides/slide107.xml"/><Relationship Id="rId11" Type="http://schemas.openxmlformats.org/officeDocument/2006/relationships/slide" Target="slides/slide9.xml"/><Relationship Id="rId109" Type="http://schemas.openxmlformats.org/officeDocument/2006/relationships/slide" Target="slides/slide106.xml"/><Relationship Id="rId108" Type="http://schemas.openxmlformats.org/officeDocument/2006/relationships/slide" Target="slides/slide105.xml"/><Relationship Id="rId107" Type="http://schemas.openxmlformats.org/officeDocument/2006/relationships/slide" Target="slides/slide104.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10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9.xml"/></Relationships>
</file>

<file path=ppt/notesSlides/_rels/notesSlide10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0.xml"/></Relationships>
</file>

<file path=ppt/notesSlides/_rels/notesSlide10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1.xml"/></Relationships>
</file>

<file path=ppt/notesSlides/_rels/notesSlide10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2.xml"/></Relationships>
</file>

<file path=ppt/notesSlides/_rels/notesSlide10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3.xml"/></Relationships>
</file>

<file path=ppt/notesSlides/_rels/notesSlide10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4.xml"/></Relationships>
</file>

<file path=ppt/notesSlides/_rels/notesSlide10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5.xml"/></Relationships>
</file>

<file path=ppt/notesSlides/_rels/notesSlide10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6.xml"/></Relationships>
</file>

<file path=ppt/notesSlides/_rels/notesSlide10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7.xml"/></Relationships>
</file>

<file path=ppt/notesSlides/_rels/notesSlide10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8.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1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9.xml"/></Relationships>
</file>

<file path=ppt/notesSlides/_rels/notesSlide1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0.xml"/></Relationships>
</file>

<file path=ppt/notesSlides/_rels/notesSlide1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1.xml"/></Relationships>
</file>

<file path=ppt/notesSlides/_rels/notesSlide1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2.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5.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6.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7.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9.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0.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1.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2.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3.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4.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5.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6.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7.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9.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0.xml"/></Relationships>
</file>

<file path=ppt/notesSlides/_rels/notesSlide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1.xml"/></Relationships>
</file>

<file path=ppt/notesSlides/_rels/notesSlide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2.xml"/></Relationships>
</file>

<file path=ppt/notesSlides/_rels/notesSlide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3.xml"/></Relationships>
</file>

<file path=ppt/notesSlides/_rels/notesSlide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4.xml"/></Relationships>
</file>

<file path=ppt/notesSlides/_rels/notesSlide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5.xml"/></Relationships>
</file>

<file path=ppt/notesSlides/_rels/notesSlide9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6.xml"/></Relationships>
</file>

<file path=ppt/notesSlides/_rels/notesSlide9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7.xml"/></Relationships>
</file>

<file path=ppt/notesSlides/_rels/notesSlide9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b="1" i="0" spc="300" baseline="0">
                <a:solidFill>
                  <a:schemeClr val="tx1">
                    <a:lumMod val="85000"/>
                    <a:lumOff val="15000"/>
                  </a:schemeClr>
                </a:solidFill>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solidFill>
                  <a:schemeClr val="tx1">
                    <a:lumMod val="65000"/>
                    <a:lumOff val="3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10">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10">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lvl1pPr marL="228600" indent="-22860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10">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dirty="0">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solidFill>
                  <a:schemeClr val="tx1">
                    <a:lumMod val="65000"/>
                    <a:lumOff val="35000"/>
                  </a:schemeClr>
                </a:solidFill>
              </a:defRPr>
            </a:lvl1pPr>
          </a:lstStyle>
          <a:p>
            <a:pPr lvl="0"/>
            <a:r>
              <a:rPr lang="zh-CN" altLang="en-US" dirty="0"/>
              <a:t>单击此处编辑母版文本样式</a:t>
            </a:r>
            <a:endParaRPr lang="zh-CN" altLang="en-US" dirty="0"/>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8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vl6pPr marL="2286000" indent="0">
              <a:buNone/>
              <a:defRPr/>
            </a:lvl6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10">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solidFill>
                  <a:schemeClr val="tx1">
                    <a:lumMod val="85000"/>
                    <a:lumOff val="15000"/>
                  </a:schemeClr>
                </a:solidFill>
                <a:effectLst/>
                <a:uFillTx/>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10">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lvl1pPr marL="228600" indent="-228600" eaLnBrk="1" fontAlgn="auto" latinLnBrk="0" hangingPunct="1">
              <a:lnSpc>
                <a:spcPct val="130000"/>
              </a:lnSpc>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2pPr>
            <a:lvl3pPr marL="1143000" indent="-228600" eaLnBrk="1" fontAlgn="auto" latinLnBrk="0" hangingPunct="1">
              <a:lnSpc>
                <a:spcPct val="120000"/>
              </a:lnSpc>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3pPr>
            <a:lvl4pPr marL="1600200" indent="-228600" eaLnBrk="1" fontAlgn="auto" latinLnBrk="0" hangingPunct="1">
              <a:lnSpc>
                <a:spcPct val="120000"/>
              </a:lnSpc>
              <a:buFont typeface="Wingdings" panose="05000000000000000000" charset="0"/>
              <a:buChar char=""/>
              <a:defRPr sz="14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4pPr>
            <a:lvl5pPr eaLnBrk="1" fontAlgn="auto" latinLnBrk="0" hangingPunct="1">
              <a:lnSpc>
                <a:spcPct val="120000"/>
              </a:lnSpc>
              <a:defRPr sz="1400" u="none" strike="noStrike" kern="1200" cap="none" spc="150" normalizeH="0">
                <a:solidFill>
                  <a:schemeClr val="tx1">
                    <a:lumMod val="65000"/>
                    <a:lumOff val="35000"/>
                  </a:schemeClr>
                </a:solidFill>
                <a:latin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10">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10">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10">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FFFF"/>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10">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rgbClr val="FFFFFF"/>
        </a:solidFill>
        <a:effectLst/>
      </p:bgPr>
    </p:bg>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defTabSz="914400" eaLnBrk="1" fontAlgn="auto" latinLnBrk="0" hangingPunct="1">
              <a:buFont typeface="Arial" panose="020B0604020202020204" pitchFamily="34" charset="0"/>
              <a:buNone/>
              <a:tabLst>
                <a:tab pos="1609725" algn="l"/>
                <a:tab pos="1609725" algn="l"/>
                <a:tab pos="1609725" algn="l"/>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buFont typeface="Arial" panose="020B0604020202020204" pitchFamily="34" charset="0"/>
              <a:buChar char="●"/>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10">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lvl1pPr>
              <a:defRPr baseline="0"/>
            </a:lvl1pPr>
          </a:lstStyle>
          <a:p>
            <a:r>
              <a:rPr lang="zh-CN" altLang="en-US"/>
              <a:t>单击此处编辑母版标题样式</a:t>
            </a:r>
            <a:endParaRPr lang="zh-CN" altLang="en-US"/>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rgbClr val="FFFFFF"/>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8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spcAft>
                <a:spcPts val="600"/>
              </a:spcAft>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10">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10">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64.xml"/><Relationship Id="rId3" Type="http://schemas.openxmlformats.org/officeDocument/2006/relationships/tags" Target="../tags/tag63.xml"/><Relationship Id="rId2" Type="http://schemas.openxmlformats.org/officeDocument/2006/relationships/tags" Target="../tags/tag62.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81.xml"/><Relationship Id="rId2" Type="http://schemas.openxmlformats.org/officeDocument/2006/relationships/tags" Target="../tags/tag80.xml"/><Relationship Id="rId1" Type="http://schemas.openxmlformats.org/officeDocument/2006/relationships/image" Target="../media/image2.jpeg"/></Relationships>
</file>

<file path=ppt/slides/_rels/slide100.xml.rels><?xml version="1.0" encoding="UTF-8" standalone="yes"?>
<Relationships xmlns="http://schemas.openxmlformats.org/package/2006/relationships"><Relationship Id="rId4" Type="http://schemas.openxmlformats.org/officeDocument/2006/relationships/notesSlide" Target="../notesSlides/notesSlide81.xml"/><Relationship Id="rId3" Type="http://schemas.openxmlformats.org/officeDocument/2006/relationships/slideLayout" Target="../slideLayouts/slideLayout1.xml"/><Relationship Id="rId2" Type="http://schemas.openxmlformats.org/officeDocument/2006/relationships/tags" Target="../tags/tag194.xml"/><Relationship Id="rId1" Type="http://schemas.openxmlformats.org/officeDocument/2006/relationships/image" Target="../media/image2.jpeg"/></Relationships>
</file>

<file path=ppt/slides/_rels/slide101.xml.rels><?xml version="1.0" encoding="UTF-8" standalone="yes"?>
<Relationships xmlns="http://schemas.openxmlformats.org/package/2006/relationships"><Relationship Id="rId4" Type="http://schemas.openxmlformats.org/officeDocument/2006/relationships/notesSlide" Target="../notesSlides/notesSlide82.xml"/><Relationship Id="rId3" Type="http://schemas.openxmlformats.org/officeDocument/2006/relationships/slideLayout" Target="../slideLayouts/slideLayout1.xml"/><Relationship Id="rId2" Type="http://schemas.openxmlformats.org/officeDocument/2006/relationships/tags" Target="../tags/tag195.xml"/><Relationship Id="rId1" Type="http://schemas.openxmlformats.org/officeDocument/2006/relationships/image" Target="../media/image2.jpeg"/></Relationships>
</file>

<file path=ppt/slides/_rels/slide102.xml.rels><?xml version="1.0" encoding="UTF-8" standalone="yes"?>
<Relationships xmlns="http://schemas.openxmlformats.org/package/2006/relationships"><Relationship Id="rId5" Type="http://schemas.openxmlformats.org/officeDocument/2006/relationships/notesSlide" Target="../notesSlides/notesSlide83.xml"/><Relationship Id="rId4" Type="http://schemas.openxmlformats.org/officeDocument/2006/relationships/slideLayout" Target="../slideLayouts/slideLayout1.xml"/><Relationship Id="rId3" Type="http://schemas.openxmlformats.org/officeDocument/2006/relationships/tags" Target="../tags/tag197.xml"/><Relationship Id="rId2" Type="http://schemas.openxmlformats.org/officeDocument/2006/relationships/tags" Target="../tags/tag196.xml"/><Relationship Id="rId1" Type="http://schemas.openxmlformats.org/officeDocument/2006/relationships/image" Target="../media/image2.jpeg"/></Relationships>
</file>

<file path=ppt/slides/_rels/slide103.xml.rels><?xml version="1.0" encoding="UTF-8" standalone="yes"?>
<Relationships xmlns="http://schemas.openxmlformats.org/package/2006/relationships"><Relationship Id="rId4" Type="http://schemas.openxmlformats.org/officeDocument/2006/relationships/notesSlide" Target="../notesSlides/notesSlide84.xml"/><Relationship Id="rId3" Type="http://schemas.openxmlformats.org/officeDocument/2006/relationships/slideLayout" Target="../slideLayouts/slideLayout1.xml"/><Relationship Id="rId2" Type="http://schemas.openxmlformats.org/officeDocument/2006/relationships/tags" Target="../tags/tag198.xml"/><Relationship Id="rId1" Type="http://schemas.openxmlformats.org/officeDocument/2006/relationships/image" Target="../media/image2.jpeg"/></Relationships>
</file>

<file path=ppt/slides/_rels/slide104.xml.rels><?xml version="1.0" encoding="UTF-8" standalone="yes"?>
<Relationships xmlns="http://schemas.openxmlformats.org/package/2006/relationships"><Relationship Id="rId4" Type="http://schemas.openxmlformats.org/officeDocument/2006/relationships/notesSlide" Target="../notesSlides/notesSlide85.xml"/><Relationship Id="rId3" Type="http://schemas.openxmlformats.org/officeDocument/2006/relationships/slideLayout" Target="../slideLayouts/slideLayout1.xml"/><Relationship Id="rId2" Type="http://schemas.openxmlformats.org/officeDocument/2006/relationships/tags" Target="../tags/tag199.xml"/><Relationship Id="rId1" Type="http://schemas.openxmlformats.org/officeDocument/2006/relationships/image" Target="../media/image2.jpeg"/></Relationships>
</file>

<file path=ppt/slides/_rels/slide105.xml.rels><?xml version="1.0" encoding="UTF-8" standalone="yes"?>
<Relationships xmlns="http://schemas.openxmlformats.org/package/2006/relationships"><Relationship Id="rId4" Type="http://schemas.openxmlformats.org/officeDocument/2006/relationships/notesSlide" Target="../notesSlides/notesSlide86.xml"/><Relationship Id="rId3" Type="http://schemas.openxmlformats.org/officeDocument/2006/relationships/slideLayout" Target="../slideLayouts/slideLayout1.xml"/><Relationship Id="rId2" Type="http://schemas.openxmlformats.org/officeDocument/2006/relationships/tags" Target="../tags/tag200.xml"/><Relationship Id="rId1" Type="http://schemas.openxmlformats.org/officeDocument/2006/relationships/image" Target="../media/image2.jpeg"/></Relationships>
</file>

<file path=ppt/slides/_rels/slide106.xml.rels><?xml version="1.0" encoding="UTF-8" standalone="yes"?>
<Relationships xmlns="http://schemas.openxmlformats.org/package/2006/relationships"><Relationship Id="rId4" Type="http://schemas.openxmlformats.org/officeDocument/2006/relationships/notesSlide" Target="../notesSlides/notesSlide87.xml"/><Relationship Id="rId3" Type="http://schemas.openxmlformats.org/officeDocument/2006/relationships/slideLayout" Target="../slideLayouts/slideLayout1.xml"/><Relationship Id="rId2" Type="http://schemas.openxmlformats.org/officeDocument/2006/relationships/tags" Target="../tags/tag201.xml"/><Relationship Id="rId1" Type="http://schemas.openxmlformats.org/officeDocument/2006/relationships/image" Target="../media/image2.jpeg"/></Relationships>
</file>

<file path=ppt/slides/_rels/slide107.xml.rels><?xml version="1.0" encoding="UTF-8" standalone="yes"?>
<Relationships xmlns="http://schemas.openxmlformats.org/package/2006/relationships"><Relationship Id="rId4" Type="http://schemas.openxmlformats.org/officeDocument/2006/relationships/notesSlide" Target="../notesSlides/notesSlide88.xml"/><Relationship Id="rId3" Type="http://schemas.openxmlformats.org/officeDocument/2006/relationships/slideLayout" Target="../slideLayouts/slideLayout1.xml"/><Relationship Id="rId2" Type="http://schemas.openxmlformats.org/officeDocument/2006/relationships/tags" Target="../tags/tag202.xml"/><Relationship Id="rId1" Type="http://schemas.openxmlformats.org/officeDocument/2006/relationships/image" Target="../media/image2.jpeg"/></Relationships>
</file>

<file path=ppt/slides/_rels/slide108.xml.rels><?xml version="1.0" encoding="UTF-8" standalone="yes"?>
<Relationships xmlns="http://schemas.openxmlformats.org/package/2006/relationships"><Relationship Id="rId6" Type="http://schemas.openxmlformats.org/officeDocument/2006/relationships/notesSlide" Target="../notesSlides/notesSlide89.xml"/><Relationship Id="rId5" Type="http://schemas.openxmlformats.org/officeDocument/2006/relationships/slideLayout" Target="../slideLayouts/slideLayout1.xml"/><Relationship Id="rId4" Type="http://schemas.openxmlformats.org/officeDocument/2006/relationships/tags" Target="../tags/tag203.xml"/><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2.jpeg"/></Relationships>
</file>

<file path=ppt/slides/_rels/slide109.xml.rels><?xml version="1.0" encoding="UTF-8" standalone="yes"?>
<Relationships xmlns="http://schemas.openxmlformats.org/package/2006/relationships"><Relationship Id="rId4" Type="http://schemas.openxmlformats.org/officeDocument/2006/relationships/notesSlide" Target="../notesSlides/notesSlide90.xml"/><Relationship Id="rId3" Type="http://schemas.openxmlformats.org/officeDocument/2006/relationships/slideLayout" Target="../slideLayouts/slideLayout1.xml"/><Relationship Id="rId2" Type="http://schemas.openxmlformats.org/officeDocument/2006/relationships/tags" Target="../tags/tag204.xml"/><Relationship Id="rId1" Type="http://schemas.openxmlformats.org/officeDocument/2006/relationships/image" Target="../media/image2.jpe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image" Target="../media/image2.jpeg"/></Relationships>
</file>

<file path=ppt/slides/_rels/slide110.xml.rels><?xml version="1.0" encoding="UTF-8" standalone="yes"?>
<Relationships xmlns="http://schemas.openxmlformats.org/package/2006/relationships"><Relationship Id="rId4" Type="http://schemas.openxmlformats.org/officeDocument/2006/relationships/notesSlide" Target="../notesSlides/notesSlide91.xml"/><Relationship Id="rId3" Type="http://schemas.openxmlformats.org/officeDocument/2006/relationships/slideLayout" Target="../slideLayouts/slideLayout1.xml"/><Relationship Id="rId2" Type="http://schemas.openxmlformats.org/officeDocument/2006/relationships/tags" Target="../tags/tag205.xml"/><Relationship Id="rId1" Type="http://schemas.openxmlformats.org/officeDocument/2006/relationships/image" Target="../media/image2.jpeg"/></Relationships>
</file>

<file path=ppt/slides/_rels/slide111.xml.rels><?xml version="1.0" encoding="UTF-8" standalone="yes"?>
<Relationships xmlns="http://schemas.openxmlformats.org/package/2006/relationships"><Relationship Id="rId4" Type="http://schemas.openxmlformats.org/officeDocument/2006/relationships/notesSlide" Target="../notesSlides/notesSlide92.xml"/><Relationship Id="rId3" Type="http://schemas.openxmlformats.org/officeDocument/2006/relationships/slideLayout" Target="../slideLayouts/slideLayout1.xml"/><Relationship Id="rId2" Type="http://schemas.openxmlformats.org/officeDocument/2006/relationships/tags" Target="../tags/tag206.xml"/><Relationship Id="rId1" Type="http://schemas.openxmlformats.org/officeDocument/2006/relationships/image" Target="../media/image2.jpeg"/></Relationships>
</file>

<file path=ppt/slides/_rels/slide112.xml.rels><?xml version="1.0" encoding="UTF-8" standalone="yes"?>
<Relationships xmlns="http://schemas.openxmlformats.org/package/2006/relationships"><Relationship Id="rId4" Type="http://schemas.openxmlformats.org/officeDocument/2006/relationships/notesSlide" Target="../notesSlides/notesSlide93.xml"/><Relationship Id="rId3" Type="http://schemas.openxmlformats.org/officeDocument/2006/relationships/slideLayout" Target="../slideLayouts/slideLayout1.xml"/><Relationship Id="rId2" Type="http://schemas.openxmlformats.org/officeDocument/2006/relationships/tags" Target="../tags/tag207.xml"/><Relationship Id="rId1" Type="http://schemas.openxmlformats.org/officeDocument/2006/relationships/image" Target="../media/image2.jpeg"/></Relationships>
</file>

<file path=ppt/slides/_rels/slide113.xml.rels><?xml version="1.0" encoding="UTF-8" standalone="yes"?>
<Relationships xmlns="http://schemas.openxmlformats.org/package/2006/relationships"><Relationship Id="rId4" Type="http://schemas.openxmlformats.org/officeDocument/2006/relationships/notesSlide" Target="../notesSlides/notesSlide94.xml"/><Relationship Id="rId3" Type="http://schemas.openxmlformats.org/officeDocument/2006/relationships/slideLayout" Target="../slideLayouts/slideLayout1.xml"/><Relationship Id="rId2" Type="http://schemas.openxmlformats.org/officeDocument/2006/relationships/tags" Target="../tags/tag208.xml"/><Relationship Id="rId1" Type="http://schemas.openxmlformats.org/officeDocument/2006/relationships/image" Target="../media/image2.jpeg"/></Relationships>
</file>

<file path=ppt/slides/_rels/slide114.xml.rels><?xml version="1.0" encoding="UTF-8" standalone="yes"?>
<Relationships xmlns="http://schemas.openxmlformats.org/package/2006/relationships"><Relationship Id="rId4" Type="http://schemas.openxmlformats.org/officeDocument/2006/relationships/notesSlide" Target="../notesSlides/notesSlide95.xml"/><Relationship Id="rId3" Type="http://schemas.openxmlformats.org/officeDocument/2006/relationships/slideLayout" Target="../slideLayouts/slideLayout1.xml"/><Relationship Id="rId2" Type="http://schemas.openxmlformats.org/officeDocument/2006/relationships/tags" Target="../tags/tag209.xml"/><Relationship Id="rId1" Type="http://schemas.openxmlformats.org/officeDocument/2006/relationships/image" Target="../media/image2.jpeg"/></Relationships>
</file>

<file path=ppt/slides/_rels/slide115.xml.rels><?xml version="1.0" encoding="UTF-8" standalone="yes"?>
<Relationships xmlns="http://schemas.openxmlformats.org/package/2006/relationships"><Relationship Id="rId4" Type="http://schemas.openxmlformats.org/officeDocument/2006/relationships/notesSlide" Target="../notesSlides/notesSlide96.xml"/><Relationship Id="rId3" Type="http://schemas.openxmlformats.org/officeDocument/2006/relationships/slideLayout" Target="../slideLayouts/slideLayout1.xml"/><Relationship Id="rId2" Type="http://schemas.openxmlformats.org/officeDocument/2006/relationships/tags" Target="../tags/tag210.xml"/><Relationship Id="rId1" Type="http://schemas.openxmlformats.org/officeDocument/2006/relationships/image" Target="../media/image2.jpeg"/></Relationships>
</file>

<file path=ppt/slides/_rels/slide116.xml.rels><?xml version="1.0" encoding="UTF-8" standalone="yes"?>
<Relationships xmlns="http://schemas.openxmlformats.org/package/2006/relationships"><Relationship Id="rId4" Type="http://schemas.openxmlformats.org/officeDocument/2006/relationships/notesSlide" Target="../notesSlides/notesSlide97.xml"/><Relationship Id="rId3" Type="http://schemas.openxmlformats.org/officeDocument/2006/relationships/slideLayout" Target="../slideLayouts/slideLayout1.xml"/><Relationship Id="rId2" Type="http://schemas.openxmlformats.org/officeDocument/2006/relationships/tags" Target="../tags/tag211.xml"/><Relationship Id="rId1" Type="http://schemas.openxmlformats.org/officeDocument/2006/relationships/image" Target="../media/image2.jpeg"/></Relationships>
</file>

<file path=ppt/slides/_rels/slide117.xml.rels><?xml version="1.0" encoding="UTF-8" standalone="yes"?>
<Relationships xmlns="http://schemas.openxmlformats.org/package/2006/relationships"><Relationship Id="rId4" Type="http://schemas.openxmlformats.org/officeDocument/2006/relationships/notesSlide" Target="../notesSlides/notesSlide98.xml"/><Relationship Id="rId3" Type="http://schemas.openxmlformats.org/officeDocument/2006/relationships/slideLayout" Target="../slideLayouts/slideLayout1.xml"/><Relationship Id="rId2" Type="http://schemas.openxmlformats.org/officeDocument/2006/relationships/tags" Target="../tags/tag212.xml"/><Relationship Id="rId1" Type="http://schemas.openxmlformats.org/officeDocument/2006/relationships/image" Target="../media/image2.jpeg"/></Relationships>
</file>

<file path=ppt/slides/_rels/slide118.xml.rels><?xml version="1.0" encoding="UTF-8" standalone="yes"?>
<Relationships xmlns="http://schemas.openxmlformats.org/package/2006/relationships"><Relationship Id="rId4" Type="http://schemas.openxmlformats.org/officeDocument/2006/relationships/notesSlide" Target="../notesSlides/notesSlide99.xml"/><Relationship Id="rId3" Type="http://schemas.openxmlformats.org/officeDocument/2006/relationships/slideLayout" Target="../slideLayouts/slideLayout1.xml"/><Relationship Id="rId2" Type="http://schemas.openxmlformats.org/officeDocument/2006/relationships/tags" Target="../tags/tag213.xml"/><Relationship Id="rId1" Type="http://schemas.openxmlformats.org/officeDocument/2006/relationships/image" Target="../media/image2.jpeg"/></Relationships>
</file>

<file path=ppt/slides/_rels/slide119.xml.rels><?xml version="1.0" encoding="UTF-8" standalone="yes"?>
<Relationships xmlns="http://schemas.openxmlformats.org/package/2006/relationships"><Relationship Id="rId4" Type="http://schemas.openxmlformats.org/officeDocument/2006/relationships/notesSlide" Target="../notesSlides/notesSlide100.xml"/><Relationship Id="rId3" Type="http://schemas.openxmlformats.org/officeDocument/2006/relationships/slideLayout" Target="../slideLayouts/slideLayout1.xml"/><Relationship Id="rId2" Type="http://schemas.openxmlformats.org/officeDocument/2006/relationships/tags" Target="../tags/tag214.xml"/><Relationship Id="rId1" Type="http://schemas.openxmlformats.org/officeDocument/2006/relationships/image" Target="../media/image2.jpe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85.xml"/><Relationship Id="rId2" Type="http://schemas.openxmlformats.org/officeDocument/2006/relationships/tags" Target="../tags/tag84.xml"/><Relationship Id="rId1" Type="http://schemas.openxmlformats.org/officeDocument/2006/relationships/image" Target="../media/image2.jpeg"/></Relationships>
</file>

<file path=ppt/slides/_rels/slide120.xml.rels><?xml version="1.0" encoding="UTF-8" standalone="yes"?>
<Relationships xmlns="http://schemas.openxmlformats.org/package/2006/relationships"><Relationship Id="rId4" Type="http://schemas.openxmlformats.org/officeDocument/2006/relationships/notesSlide" Target="../notesSlides/notesSlide101.xml"/><Relationship Id="rId3" Type="http://schemas.openxmlformats.org/officeDocument/2006/relationships/slideLayout" Target="../slideLayouts/slideLayout1.xml"/><Relationship Id="rId2" Type="http://schemas.openxmlformats.org/officeDocument/2006/relationships/tags" Target="../tags/tag215.xml"/><Relationship Id="rId1" Type="http://schemas.openxmlformats.org/officeDocument/2006/relationships/image" Target="../media/image2.jpeg"/></Relationships>
</file>

<file path=ppt/slides/_rels/slide121.xml.rels><?xml version="1.0" encoding="UTF-8" standalone="yes"?>
<Relationships xmlns="http://schemas.openxmlformats.org/package/2006/relationships"><Relationship Id="rId4" Type="http://schemas.openxmlformats.org/officeDocument/2006/relationships/notesSlide" Target="../notesSlides/notesSlide102.xml"/><Relationship Id="rId3" Type="http://schemas.openxmlformats.org/officeDocument/2006/relationships/slideLayout" Target="../slideLayouts/slideLayout1.xml"/><Relationship Id="rId2" Type="http://schemas.openxmlformats.org/officeDocument/2006/relationships/tags" Target="../tags/tag216.xml"/><Relationship Id="rId1" Type="http://schemas.openxmlformats.org/officeDocument/2006/relationships/image" Target="../media/image2.jpeg"/></Relationships>
</file>

<file path=ppt/slides/_rels/slide122.xml.rels><?xml version="1.0" encoding="UTF-8" standalone="yes"?>
<Relationships xmlns="http://schemas.openxmlformats.org/package/2006/relationships"><Relationship Id="rId4" Type="http://schemas.openxmlformats.org/officeDocument/2006/relationships/notesSlide" Target="../notesSlides/notesSlide103.xml"/><Relationship Id="rId3" Type="http://schemas.openxmlformats.org/officeDocument/2006/relationships/slideLayout" Target="../slideLayouts/slideLayout1.xml"/><Relationship Id="rId2" Type="http://schemas.openxmlformats.org/officeDocument/2006/relationships/tags" Target="../tags/tag217.xml"/><Relationship Id="rId1" Type="http://schemas.openxmlformats.org/officeDocument/2006/relationships/image" Target="../media/image2.jpeg"/></Relationships>
</file>

<file path=ppt/slides/_rels/slide123.xml.rels><?xml version="1.0" encoding="UTF-8" standalone="yes"?>
<Relationships xmlns="http://schemas.openxmlformats.org/package/2006/relationships"><Relationship Id="rId4" Type="http://schemas.openxmlformats.org/officeDocument/2006/relationships/notesSlide" Target="../notesSlides/notesSlide104.xml"/><Relationship Id="rId3" Type="http://schemas.openxmlformats.org/officeDocument/2006/relationships/slideLayout" Target="../slideLayouts/slideLayout1.xml"/><Relationship Id="rId2" Type="http://schemas.openxmlformats.org/officeDocument/2006/relationships/tags" Target="../tags/tag218.xml"/><Relationship Id="rId1" Type="http://schemas.openxmlformats.org/officeDocument/2006/relationships/image" Target="../media/image2.jpeg"/></Relationships>
</file>

<file path=ppt/slides/_rels/slide124.xml.rels><?xml version="1.0" encoding="UTF-8" standalone="yes"?>
<Relationships xmlns="http://schemas.openxmlformats.org/package/2006/relationships"><Relationship Id="rId4" Type="http://schemas.openxmlformats.org/officeDocument/2006/relationships/notesSlide" Target="../notesSlides/notesSlide105.xml"/><Relationship Id="rId3" Type="http://schemas.openxmlformats.org/officeDocument/2006/relationships/slideLayout" Target="../slideLayouts/slideLayout1.xml"/><Relationship Id="rId2" Type="http://schemas.openxmlformats.org/officeDocument/2006/relationships/tags" Target="../tags/tag219.xml"/><Relationship Id="rId1" Type="http://schemas.openxmlformats.org/officeDocument/2006/relationships/image" Target="../media/image2.jpeg"/></Relationships>
</file>

<file path=ppt/slides/_rels/slide125.xml.rels><?xml version="1.0" encoding="UTF-8" standalone="yes"?>
<Relationships xmlns="http://schemas.openxmlformats.org/package/2006/relationships"><Relationship Id="rId5" Type="http://schemas.openxmlformats.org/officeDocument/2006/relationships/notesSlide" Target="../notesSlides/notesSlide106.xml"/><Relationship Id="rId4" Type="http://schemas.openxmlformats.org/officeDocument/2006/relationships/slideLayout" Target="../slideLayouts/slideLayout1.xml"/><Relationship Id="rId3" Type="http://schemas.openxmlformats.org/officeDocument/2006/relationships/tags" Target="../tags/tag221.xml"/><Relationship Id="rId2" Type="http://schemas.openxmlformats.org/officeDocument/2006/relationships/tags" Target="../tags/tag220.xml"/><Relationship Id="rId1" Type="http://schemas.openxmlformats.org/officeDocument/2006/relationships/image" Target="../media/image2.jpeg"/></Relationships>
</file>

<file path=ppt/slides/_rels/slide126.xml.rels><?xml version="1.0" encoding="UTF-8" standalone="yes"?>
<Relationships xmlns="http://schemas.openxmlformats.org/package/2006/relationships"><Relationship Id="rId4" Type="http://schemas.openxmlformats.org/officeDocument/2006/relationships/notesSlide" Target="../notesSlides/notesSlide107.xml"/><Relationship Id="rId3" Type="http://schemas.openxmlformats.org/officeDocument/2006/relationships/slideLayout" Target="../slideLayouts/slideLayout1.xml"/><Relationship Id="rId2" Type="http://schemas.openxmlformats.org/officeDocument/2006/relationships/tags" Target="../tags/tag222.xml"/><Relationship Id="rId1" Type="http://schemas.openxmlformats.org/officeDocument/2006/relationships/image" Target="../media/image2.jpeg"/></Relationships>
</file>

<file path=ppt/slides/_rels/slide127.xml.rels><?xml version="1.0" encoding="UTF-8" standalone="yes"?>
<Relationships xmlns="http://schemas.openxmlformats.org/package/2006/relationships"><Relationship Id="rId5" Type="http://schemas.openxmlformats.org/officeDocument/2006/relationships/notesSlide" Target="../notesSlides/notesSlide108.xml"/><Relationship Id="rId4" Type="http://schemas.openxmlformats.org/officeDocument/2006/relationships/slideLayout" Target="../slideLayouts/slideLayout1.xml"/><Relationship Id="rId3" Type="http://schemas.openxmlformats.org/officeDocument/2006/relationships/tags" Target="../tags/tag224.xml"/><Relationship Id="rId2" Type="http://schemas.openxmlformats.org/officeDocument/2006/relationships/tags" Target="../tags/tag223.xml"/><Relationship Id="rId1" Type="http://schemas.openxmlformats.org/officeDocument/2006/relationships/image" Target="../media/image2.jpeg"/></Relationships>
</file>

<file path=ppt/slides/_rels/slide128.xml.rels><?xml version="1.0" encoding="UTF-8" standalone="yes"?>
<Relationships xmlns="http://schemas.openxmlformats.org/package/2006/relationships"><Relationship Id="rId4" Type="http://schemas.openxmlformats.org/officeDocument/2006/relationships/notesSlide" Target="../notesSlides/notesSlide109.xml"/><Relationship Id="rId3" Type="http://schemas.openxmlformats.org/officeDocument/2006/relationships/slideLayout" Target="../slideLayouts/slideLayout1.xml"/><Relationship Id="rId2" Type="http://schemas.openxmlformats.org/officeDocument/2006/relationships/tags" Target="../tags/tag225.xml"/><Relationship Id="rId1" Type="http://schemas.openxmlformats.org/officeDocument/2006/relationships/image" Target="../media/image2.jpeg"/></Relationships>
</file>

<file path=ppt/slides/_rels/slide129.xml.rels><?xml version="1.0" encoding="UTF-8" standalone="yes"?>
<Relationships xmlns="http://schemas.openxmlformats.org/package/2006/relationships"><Relationship Id="rId4" Type="http://schemas.openxmlformats.org/officeDocument/2006/relationships/notesSlide" Target="../notesSlides/notesSlide110.xml"/><Relationship Id="rId3" Type="http://schemas.openxmlformats.org/officeDocument/2006/relationships/slideLayout" Target="../slideLayouts/slideLayout1.xml"/><Relationship Id="rId2" Type="http://schemas.openxmlformats.org/officeDocument/2006/relationships/tags" Target="../tags/tag226.xml"/><Relationship Id="rId1"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6.xml"/><Relationship Id="rId1" Type="http://schemas.openxmlformats.org/officeDocument/2006/relationships/image" Target="../media/image2.jpeg"/></Relationships>
</file>

<file path=ppt/slides/_rels/slide130.xml.rels><?xml version="1.0" encoding="UTF-8" standalone="yes"?>
<Relationships xmlns="http://schemas.openxmlformats.org/package/2006/relationships"><Relationship Id="rId5" Type="http://schemas.openxmlformats.org/officeDocument/2006/relationships/notesSlide" Target="../notesSlides/notesSlide111.xml"/><Relationship Id="rId4" Type="http://schemas.openxmlformats.org/officeDocument/2006/relationships/slideLayout" Target="../slideLayouts/slideLayout1.xml"/><Relationship Id="rId3" Type="http://schemas.openxmlformats.org/officeDocument/2006/relationships/tags" Target="../tags/tag228.xml"/><Relationship Id="rId2" Type="http://schemas.openxmlformats.org/officeDocument/2006/relationships/tags" Target="../tags/tag227.xml"/><Relationship Id="rId1" Type="http://schemas.openxmlformats.org/officeDocument/2006/relationships/image" Target="../media/image2.jpeg"/></Relationships>
</file>

<file path=ppt/slides/_rels/slide131.xml.rels><?xml version="1.0" encoding="UTF-8" standalone="yes"?>
<Relationships xmlns="http://schemas.openxmlformats.org/package/2006/relationships"><Relationship Id="rId5" Type="http://schemas.openxmlformats.org/officeDocument/2006/relationships/notesSlide" Target="../notesSlides/notesSlide112.xml"/><Relationship Id="rId4" Type="http://schemas.openxmlformats.org/officeDocument/2006/relationships/slideLayout" Target="../slideLayouts/slideLayout1.xml"/><Relationship Id="rId3" Type="http://schemas.openxmlformats.org/officeDocument/2006/relationships/tags" Target="../tags/tag230.xml"/><Relationship Id="rId2" Type="http://schemas.openxmlformats.org/officeDocument/2006/relationships/tags" Target="../tags/tag229.xml"/><Relationship Id="rId1" Type="http://schemas.openxmlformats.org/officeDocument/2006/relationships/image" Target="../media/image2.jpeg"/></Relationships>
</file>

<file path=ppt/slides/_rels/slide132.xml.rels><?xml version="1.0" encoding="UTF-8" standalone="yes"?>
<Relationships xmlns="http://schemas.openxmlformats.org/package/2006/relationships"><Relationship Id="rId4" Type="http://schemas.openxmlformats.org/officeDocument/2006/relationships/notesSlide" Target="../notesSlides/notesSlide113.xml"/><Relationship Id="rId3" Type="http://schemas.openxmlformats.org/officeDocument/2006/relationships/slideLayout" Target="../slideLayouts/slideLayout1.xml"/><Relationship Id="rId2" Type="http://schemas.openxmlformats.org/officeDocument/2006/relationships/tags" Target="../tags/tag231.xml"/><Relationship Id="rId1"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7.xml"/><Relationship Id="rId1"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8.xml"/><Relationship Id="rId1"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9.xml"/><Relationship Id="rId1" Type="http://schemas.openxmlformats.org/officeDocument/2006/relationships/image" Target="../media/image2.jpe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91.xml"/><Relationship Id="rId2" Type="http://schemas.openxmlformats.org/officeDocument/2006/relationships/tags" Target="../tags/tag90.xml"/><Relationship Id="rId1" Type="http://schemas.openxmlformats.org/officeDocument/2006/relationships/image" Target="../media/image2.jpeg"/></Relationships>
</file>

<file path=ppt/slides/_rels/slide18.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92.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jpe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93.xml"/><Relationship Id="rId2" Type="http://schemas.openxmlformats.org/officeDocument/2006/relationships/image" Target="../media/image3.png"/><Relationship Id="rId1"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5.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xml"/><Relationship Id="rId3" Type="http://schemas.openxmlformats.org/officeDocument/2006/relationships/tags" Target="../tags/tag94.xml"/><Relationship Id="rId2" Type="http://schemas.openxmlformats.org/officeDocument/2006/relationships/image" Target="../media/image3.png"/><Relationship Id="rId1" Type="http://schemas.openxmlformats.org/officeDocument/2006/relationships/image" Target="../media/image2.jpeg"/></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1.xml"/><Relationship Id="rId3" Type="http://schemas.openxmlformats.org/officeDocument/2006/relationships/tags" Target="../tags/tag95.xml"/><Relationship Id="rId2" Type="http://schemas.openxmlformats.org/officeDocument/2006/relationships/image" Target="../media/image3.png"/><Relationship Id="rId1" Type="http://schemas.openxmlformats.org/officeDocument/2006/relationships/image" Target="../media/image2.jpeg"/></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1.xml"/><Relationship Id="rId3" Type="http://schemas.openxmlformats.org/officeDocument/2006/relationships/tags" Target="../tags/tag96.xml"/><Relationship Id="rId2" Type="http://schemas.openxmlformats.org/officeDocument/2006/relationships/image" Target="../media/image3.png"/><Relationship Id="rId1" Type="http://schemas.openxmlformats.org/officeDocument/2006/relationships/image" Target="../media/image2.jpeg"/></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1.xml"/><Relationship Id="rId3" Type="http://schemas.openxmlformats.org/officeDocument/2006/relationships/tags" Target="../tags/tag97.xml"/><Relationship Id="rId2" Type="http://schemas.openxmlformats.org/officeDocument/2006/relationships/image" Target="../media/image3.png"/><Relationship Id="rId1" Type="http://schemas.openxmlformats.org/officeDocument/2006/relationships/image" Target="../media/image2.jpeg"/></Relationships>
</file>

<file path=ppt/slides/_rels/slide24.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1.xml"/><Relationship Id="rId4" Type="http://schemas.openxmlformats.org/officeDocument/2006/relationships/tags" Target="../tags/tag99.xml"/><Relationship Id="rId3" Type="http://schemas.openxmlformats.org/officeDocument/2006/relationships/tags" Target="../tags/tag98.xml"/><Relationship Id="rId2" Type="http://schemas.openxmlformats.org/officeDocument/2006/relationships/image" Target="../media/image3.png"/><Relationship Id="rId1" Type="http://schemas.openxmlformats.org/officeDocument/2006/relationships/image" Target="../media/image2.jpeg"/></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1.xml"/><Relationship Id="rId3" Type="http://schemas.openxmlformats.org/officeDocument/2006/relationships/tags" Target="../tags/tag100.xml"/><Relationship Id="rId2" Type="http://schemas.openxmlformats.org/officeDocument/2006/relationships/image" Target="../media/image3.png"/><Relationship Id="rId1" Type="http://schemas.openxmlformats.org/officeDocument/2006/relationships/image" Target="../media/image2.jpeg"/></Relationships>
</file>

<file path=ppt/slides/_rels/slide26.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xml"/><Relationship Id="rId3" Type="http://schemas.openxmlformats.org/officeDocument/2006/relationships/tags" Target="../tags/tag102.xml"/><Relationship Id="rId2" Type="http://schemas.openxmlformats.org/officeDocument/2006/relationships/tags" Target="../tags/tag101.xml"/><Relationship Id="rId1" Type="http://schemas.openxmlformats.org/officeDocument/2006/relationships/image" Target="../media/image2.jpeg"/></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xml"/><Relationship Id="rId2" Type="http://schemas.openxmlformats.org/officeDocument/2006/relationships/tags" Target="../tags/tag103.xml"/><Relationship Id="rId1" Type="http://schemas.openxmlformats.org/officeDocument/2006/relationships/image" Target="../media/image2.jpeg"/></Relationships>
</file>

<file path=ppt/slides/_rels/slide28.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xml"/><Relationship Id="rId3" Type="http://schemas.openxmlformats.org/officeDocument/2006/relationships/tags" Target="../tags/tag104.xml"/><Relationship Id="rId2" Type="http://schemas.openxmlformats.org/officeDocument/2006/relationships/image" Target="../media/image3.png"/><Relationship Id="rId1" Type="http://schemas.openxmlformats.org/officeDocument/2006/relationships/image" Target="../media/image2.jpeg"/></Relationships>
</file>

<file path=ppt/slides/_rels/slide29.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xml"/><Relationship Id="rId2" Type="http://schemas.openxmlformats.org/officeDocument/2006/relationships/tags" Target="../tags/tag105.xml"/><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67.xml"/><Relationship Id="rId2" Type="http://schemas.openxmlformats.org/officeDocument/2006/relationships/tags" Target="../tags/tag66.xml"/><Relationship Id="rId1" Type="http://schemas.openxmlformats.org/officeDocument/2006/relationships/image" Target="../media/image2.jpeg"/></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xml"/><Relationship Id="rId2" Type="http://schemas.openxmlformats.org/officeDocument/2006/relationships/tags" Target="../tags/tag106.xml"/><Relationship Id="rId1" Type="http://schemas.openxmlformats.org/officeDocument/2006/relationships/image" Target="../media/image2.jpeg"/></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xml"/><Relationship Id="rId2" Type="http://schemas.openxmlformats.org/officeDocument/2006/relationships/tags" Target="../tags/tag107.xml"/><Relationship Id="rId1" Type="http://schemas.openxmlformats.org/officeDocument/2006/relationships/image" Target="../media/image2.jpeg"/></Relationships>
</file>

<file path=ppt/slides/_rels/slide32.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xml"/><Relationship Id="rId2" Type="http://schemas.openxmlformats.org/officeDocument/2006/relationships/tags" Target="../tags/tag108.xml"/><Relationship Id="rId1" Type="http://schemas.openxmlformats.org/officeDocument/2006/relationships/image" Target="../media/image2.jpeg"/></Relationships>
</file>

<file path=ppt/slides/_rels/slide33.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1.xml"/><Relationship Id="rId3" Type="http://schemas.openxmlformats.org/officeDocument/2006/relationships/tags" Target="../tags/tag109.xml"/><Relationship Id="rId2" Type="http://schemas.openxmlformats.org/officeDocument/2006/relationships/image" Target="../media/image5.png"/><Relationship Id="rId1" Type="http://schemas.openxmlformats.org/officeDocument/2006/relationships/image" Target="../media/image2.jpeg"/></Relationships>
</file>

<file path=ppt/slides/_rels/slide34.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xml"/><Relationship Id="rId2" Type="http://schemas.openxmlformats.org/officeDocument/2006/relationships/tags" Target="../tags/tag110.xml"/><Relationship Id="rId1" Type="http://schemas.openxmlformats.org/officeDocument/2006/relationships/image" Target="../media/image2.jpeg"/></Relationships>
</file>

<file path=ppt/slides/_rels/slide35.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1.xml"/><Relationship Id="rId3" Type="http://schemas.openxmlformats.org/officeDocument/2006/relationships/tags" Target="../tags/tag112.xml"/><Relationship Id="rId2" Type="http://schemas.openxmlformats.org/officeDocument/2006/relationships/tags" Target="../tags/tag111.xml"/><Relationship Id="rId1" Type="http://schemas.openxmlformats.org/officeDocument/2006/relationships/image" Target="../media/image2.jpeg"/></Relationships>
</file>

<file path=ppt/slides/_rels/slide36.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1.xml"/><Relationship Id="rId3" Type="http://schemas.openxmlformats.org/officeDocument/2006/relationships/tags" Target="../tags/tag114.xml"/><Relationship Id="rId2" Type="http://schemas.openxmlformats.org/officeDocument/2006/relationships/tags" Target="../tags/tag113.xml"/><Relationship Id="rId1" Type="http://schemas.openxmlformats.org/officeDocument/2006/relationships/image" Target="../media/image2.jpeg"/></Relationships>
</file>

<file path=ppt/slides/_rels/slide37.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xml"/><Relationship Id="rId2" Type="http://schemas.openxmlformats.org/officeDocument/2006/relationships/tags" Target="../tags/tag115.xml"/><Relationship Id="rId1" Type="http://schemas.openxmlformats.org/officeDocument/2006/relationships/image" Target="../media/image2.jpeg"/></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xml"/><Relationship Id="rId2" Type="http://schemas.openxmlformats.org/officeDocument/2006/relationships/tags" Target="../tags/tag116.xml"/><Relationship Id="rId1" Type="http://schemas.openxmlformats.org/officeDocument/2006/relationships/image" Target="../media/image2.jpeg"/></Relationships>
</file>

<file path=ppt/slides/_rels/slide39.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xml"/><Relationship Id="rId2" Type="http://schemas.openxmlformats.org/officeDocument/2006/relationships/tags" Target="../tags/tag117.xml"/><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image" Target="../media/image2.jpeg"/></Relationships>
</file>

<file path=ppt/slides/_rels/slide40.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xml"/><Relationship Id="rId2" Type="http://schemas.openxmlformats.org/officeDocument/2006/relationships/tags" Target="../tags/tag118.xml"/><Relationship Id="rId1" Type="http://schemas.openxmlformats.org/officeDocument/2006/relationships/image" Target="../media/image2.jpeg"/></Relationships>
</file>

<file path=ppt/slides/_rels/slide41.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xml"/><Relationship Id="rId2" Type="http://schemas.openxmlformats.org/officeDocument/2006/relationships/tags" Target="../tags/tag119.xml"/><Relationship Id="rId1" Type="http://schemas.openxmlformats.org/officeDocument/2006/relationships/image" Target="../media/image2.jpeg"/></Relationships>
</file>

<file path=ppt/slides/_rels/slide42.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1.xml"/><Relationship Id="rId2" Type="http://schemas.openxmlformats.org/officeDocument/2006/relationships/tags" Target="../tags/tag120.xml"/><Relationship Id="rId1" Type="http://schemas.openxmlformats.org/officeDocument/2006/relationships/image" Target="../media/image2.jpeg"/></Relationships>
</file>

<file path=ppt/slides/_rels/slide43.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1.xml"/><Relationship Id="rId2" Type="http://schemas.openxmlformats.org/officeDocument/2006/relationships/tags" Target="../tags/tag121.xml"/><Relationship Id="rId1" Type="http://schemas.openxmlformats.org/officeDocument/2006/relationships/image" Target="../media/image2.jpeg"/></Relationships>
</file>

<file path=ppt/slides/_rels/slide44.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slideLayout" Target="../slideLayouts/slideLayout1.xml"/><Relationship Id="rId3" Type="http://schemas.openxmlformats.org/officeDocument/2006/relationships/tags" Target="../tags/tag123.xml"/><Relationship Id="rId2" Type="http://schemas.openxmlformats.org/officeDocument/2006/relationships/tags" Target="../tags/tag122.xml"/><Relationship Id="rId1" Type="http://schemas.openxmlformats.org/officeDocument/2006/relationships/image" Target="../media/image2.jpeg"/></Relationships>
</file>

<file path=ppt/slides/_rels/slide45.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1.xml"/><Relationship Id="rId2" Type="http://schemas.openxmlformats.org/officeDocument/2006/relationships/tags" Target="../tags/tag124.xml"/><Relationship Id="rId1" Type="http://schemas.openxmlformats.org/officeDocument/2006/relationships/image" Target="../media/image2.jpeg"/></Relationships>
</file>

<file path=ppt/slides/_rels/slide46.xml.rels><?xml version="1.0" encoding="UTF-8" standalone="yes"?>
<Relationships xmlns="http://schemas.openxmlformats.org/package/2006/relationships"><Relationship Id="rId4" Type="http://schemas.openxmlformats.org/officeDocument/2006/relationships/notesSlide" Target="../notesSlides/notesSlide27.xml"/><Relationship Id="rId3" Type="http://schemas.openxmlformats.org/officeDocument/2006/relationships/slideLayout" Target="../slideLayouts/slideLayout1.xml"/><Relationship Id="rId2" Type="http://schemas.openxmlformats.org/officeDocument/2006/relationships/tags" Target="../tags/tag125.xml"/><Relationship Id="rId1" Type="http://schemas.openxmlformats.org/officeDocument/2006/relationships/image" Target="../media/image2.jpeg"/></Relationships>
</file>

<file path=ppt/slides/_rels/slide47.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1.xml"/><Relationship Id="rId2" Type="http://schemas.openxmlformats.org/officeDocument/2006/relationships/tags" Target="../tags/tag126.xml"/><Relationship Id="rId1" Type="http://schemas.openxmlformats.org/officeDocument/2006/relationships/image" Target="../media/image2.jpeg"/></Relationships>
</file>

<file path=ppt/slides/_rels/slide48.xml.rels><?xml version="1.0" encoding="UTF-8" standalone="yes"?>
<Relationships xmlns="http://schemas.openxmlformats.org/package/2006/relationships"><Relationship Id="rId4" Type="http://schemas.openxmlformats.org/officeDocument/2006/relationships/notesSlide" Target="../notesSlides/notesSlide29.xml"/><Relationship Id="rId3" Type="http://schemas.openxmlformats.org/officeDocument/2006/relationships/slideLayout" Target="../slideLayouts/slideLayout1.xml"/><Relationship Id="rId2" Type="http://schemas.openxmlformats.org/officeDocument/2006/relationships/tags" Target="../tags/tag127.xml"/><Relationship Id="rId1" Type="http://schemas.openxmlformats.org/officeDocument/2006/relationships/image" Target="../media/image2.jpeg"/></Relationships>
</file>

<file path=ppt/slides/_rels/slide49.xml.rels><?xml version="1.0" encoding="UTF-8" standalone="yes"?>
<Relationships xmlns="http://schemas.openxmlformats.org/package/2006/relationships"><Relationship Id="rId4" Type="http://schemas.openxmlformats.org/officeDocument/2006/relationships/notesSlide" Target="../notesSlides/notesSlide30.xml"/><Relationship Id="rId3" Type="http://schemas.openxmlformats.org/officeDocument/2006/relationships/slideLayout" Target="../slideLayouts/slideLayout1.xml"/><Relationship Id="rId2" Type="http://schemas.openxmlformats.org/officeDocument/2006/relationships/tags" Target="../tags/tag128.xml"/><Relationship Id="rId1" Type="http://schemas.openxmlformats.org/officeDocument/2006/relationships/image" Target="../media/image2.jpe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71.xml"/><Relationship Id="rId2" Type="http://schemas.openxmlformats.org/officeDocument/2006/relationships/tags" Target="../tags/tag70.xml"/><Relationship Id="rId1" Type="http://schemas.openxmlformats.org/officeDocument/2006/relationships/image" Target="../media/image2.jpeg"/></Relationships>
</file>

<file path=ppt/slides/_rels/slide50.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1.xml"/><Relationship Id="rId2" Type="http://schemas.openxmlformats.org/officeDocument/2006/relationships/tags" Target="../tags/tag129.xml"/><Relationship Id="rId1" Type="http://schemas.openxmlformats.org/officeDocument/2006/relationships/image" Target="../media/image2.jpeg"/></Relationships>
</file>

<file path=ppt/slides/_rels/slide51.xml.rels><?xml version="1.0" encoding="UTF-8" standalone="yes"?>
<Relationships xmlns="http://schemas.openxmlformats.org/package/2006/relationships"><Relationship Id="rId5" Type="http://schemas.openxmlformats.org/officeDocument/2006/relationships/notesSlide" Target="../notesSlides/notesSlide32.xml"/><Relationship Id="rId4" Type="http://schemas.openxmlformats.org/officeDocument/2006/relationships/slideLayout" Target="../slideLayouts/slideLayout1.xml"/><Relationship Id="rId3" Type="http://schemas.openxmlformats.org/officeDocument/2006/relationships/tags" Target="../tags/tag131.xml"/><Relationship Id="rId2" Type="http://schemas.openxmlformats.org/officeDocument/2006/relationships/tags" Target="../tags/tag130.xml"/><Relationship Id="rId1" Type="http://schemas.openxmlformats.org/officeDocument/2006/relationships/image" Target="../media/image2.jpeg"/></Relationships>
</file>

<file path=ppt/slides/_rels/slide52.xml.rels><?xml version="1.0" encoding="UTF-8" standalone="yes"?>
<Relationships xmlns="http://schemas.openxmlformats.org/package/2006/relationships"><Relationship Id="rId4" Type="http://schemas.openxmlformats.org/officeDocument/2006/relationships/notesSlide" Target="../notesSlides/notesSlide33.xml"/><Relationship Id="rId3" Type="http://schemas.openxmlformats.org/officeDocument/2006/relationships/slideLayout" Target="../slideLayouts/slideLayout1.xml"/><Relationship Id="rId2" Type="http://schemas.openxmlformats.org/officeDocument/2006/relationships/tags" Target="../tags/tag132.xml"/><Relationship Id="rId1" Type="http://schemas.openxmlformats.org/officeDocument/2006/relationships/image" Target="../media/image2.jpeg"/></Relationships>
</file>

<file path=ppt/slides/_rels/slide53.xml.rels><?xml version="1.0" encoding="UTF-8" standalone="yes"?>
<Relationships xmlns="http://schemas.openxmlformats.org/package/2006/relationships"><Relationship Id="rId4" Type="http://schemas.openxmlformats.org/officeDocument/2006/relationships/notesSlide" Target="../notesSlides/notesSlide34.xml"/><Relationship Id="rId3" Type="http://schemas.openxmlformats.org/officeDocument/2006/relationships/slideLayout" Target="../slideLayouts/slideLayout1.xml"/><Relationship Id="rId2" Type="http://schemas.openxmlformats.org/officeDocument/2006/relationships/tags" Target="../tags/tag133.xml"/><Relationship Id="rId1" Type="http://schemas.openxmlformats.org/officeDocument/2006/relationships/image" Target="../media/image2.jpeg"/></Relationships>
</file>

<file path=ppt/slides/_rels/slide54.xml.rels><?xml version="1.0" encoding="UTF-8" standalone="yes"?>
<Relationships xmlns="http://schemas.openxmlformats.org/package/2006/relationships"><Relationship Id="rId4" Type="http://schemas.openxmlformats.org/officeDocument/2006/relationships/notesSlide" Target="../notesSlides/notesSlide35.xml"/><Relationship Id="rId3" Type="http://schemas.openxmlformats.org/officeDocument/2006/relationships/slideLayout" Target="../slideLayouts/slideLayout1.xml"/><Relationship Id="rId2" Type="http://schemas.openxmlformats.org/officeDocument/2006/relationships/tags" Target="../tags/tag134.xml"/><Relationship Id="rId1" Type="http://schemas.openxmlformats.org/officeDocument/2006/relationships/image" Target="../media/image2.jpeg"/></Relationships>
</file>

<file path=ppt/slides/_rels/slide55.xml.rels><?xml version="1.0" encoding="UTF-8" standalone="yes"?>
<Relationships xmlns="http://schemas.openxmlformats.org/package/2006/relationships"><Relationship Id="rId4" Type="http://schemas.openxmlformats.org/officeDocument/2006/relationships/notesSlide" Target="../notesSlides/notesSlide36.xml"/><Relationship Id="rId3" Type="http://schemas.openxmlformats.org/officeDocument/2006/relationships/slideLayout" Target="../slideLayouts/slideLayout1.xml"/><Relationship Id="rId2" Type="http://schemas.openxmlformats.org/officeDocument/2006/relationships/tags" Target="../tags/tag135.xml"/><Relationship Id="rId1" Type="http://schemas.openxmlformats.org/officeDocument/2006/relationships/image" Target="../media/image2.jpeg"/></Relationships>
</file>

<file path=ppt/slides/_rels/slide56.xml.rels><?xml version="1.0" encoding="UTF-8" standalone="yes"?>
<Relationships xmlns="http://schemas.openxmlformats.org/package/2006/relationships"><Relationship Id="rId4" Type="http://schemas.openxmlformats.org/officeDocument/2006/relationships/notesSlide" Target="../notesSlides/notesSlide37.xml"/><Relationship Id="rId3" Type="http://schemas.openxmlformats.org/officeDocument/2006/relationships/slideLayout" Target="../slideLayouts/slideLayout1.xml"/><Relationship Id="rId2" Type="http://schemas.openxmlformats.org/officeDocument/2006/relationships/tags" Target="../tags/tag136.xml"/><Relationship Id="rId1" Type="http://schemas.openxmlformats.org/officeDocument/2006/relationships/image" Target="../media/image2.jpeg"/></Relationships>
</file>

<file path=ppt/slides/_rels/slide57.xml.rels><?xml version="1.0" encoding="UTF-8" standalone="yes"?>
<Relationships xmlns="http://schemas.openxmlformats.org/package/2006/relationships"><Relationship Id="rId4" Type="http://schemas.openxmlformats.org/officeDocument/2006/relationships/notesSlide" Target="../notesSlides/notesSlide38.xml"/><Relationship Id="rId3" Type="http://schemas.openxmlformats.org/officeDocument/2006/relationships/slideLayout" Target="../slideLayouts/slideLayout1.xml"/><Relationship Id="rId2" Type="http://schemas.openxmlformats.org/officeDocument/2006/relationships/tags" Target="../tags/tag137.xml"/><Relationship Id="rId1" Type="http://schemas.openxmlformats.org/officeDocument/2006/relationships/image" Target="../media/image2.jpeg"/></Relationships>
</file>

<file path=ppt/slides/_rels/slide58.xml.rels><?xml version="1.0" encoding="UTF-8" standalone="yes"?>
<Relationships xmlns="http://schemas.openxmlformats.org/package/2006/relationships"><Relationship Id="rId5" Type="http://schemas.openxmlformats.org/officeDocument/2006/relationships/notesSlide" Target="../notesSlides/notesSlide39.xml"/><Relationship Id="rId4" Type="http://schemas.openxmlformats.org/officeDocument/2006/relationships/slideLayout" Target="../slideLayouts/slideLayout1.xml"/><Relationship Id="rId3" Type="http://schemas.openxmlformats.org/officeDocument/2006/relationships/tags" Target="../tags/tag139.xml"/><Relationship Id="rId2" Type="http://schemas.openxmlformats.org/officeDocument/2006/relationships/tags" Target="../tags/tag138.xml"/><Relationship Id="rId1" Type="http://schemas.openxmlformats.org/officeDocument/2006/relationships/image" Target="../media/image2.jpeg"/></Relationships>
</file>

<file path=ppt/slides/_rels/slide59.xml.rels><?xml version="1.0" encoding="UTF-8" standalone="yes"?>
<Relationships xmlns="http://schemas.openxmlformats.org/package/2006/relationships"><Relationship Id="rId5" Type="http://schemas.openxmlformats.org/officeDocument/2006/relationships/notesSlide" Target="../notesSlides/notesSlide40.xml"/><Relationship Id="rId4" Type="http://schemas.openxmlformats.org/officeDocument/2006/relationships/slideLayout" Target="../slideLayouts/slideLayout1.xml"/><Relationship Id="rId3" Type="http://schemas.openxmlformats.org/officeDocument/2006/relationships/tags" Target="../tags/tag141.xml"/><Relationship Id="rId2" Type="http://schemas.openxmlformats.org/officeDocument/2006/relationships/tags" Target="../tags/tag140.xml"/><Relationship Id="rId1" Type="http://schemas.openxmlformats.org/officeDocument/2006/relationships/image" Target="../media/image2.jpe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73.xml"/><Relationship Id="rId2" Type="http://schemas.openxmlformats.org/officeDocument/2006/relationships/tags" Target="../tags/tag72.xml"/><Relationship Id="rId1" Type="http://schemas.openxmlformats.org/officeDocument/2006/relationships/image" Target="../media/image2.jpeg"/></Relationships>
</file>

<file path=ppt/slides/_rels/slide60.xml.rels><?xml version="1.0" encoding="UTF-8" standalone="yes"?>
<Relationships xmlns="http://schemas.openxmlformats.org/package/2006/relationships"><Relationship Id="rId4" Type="http://schemas.openxmlformats.org/officeDocument/2006/relationships/notesSlide" Target="../notesSlides/notesSlide41.xml"/><Relationship Id="rId3" Type="http://schemas.openxmlformats.org/officeDocument/2006/relationships/slideLayout" Target="../slideLayouts/slideLayout1.xml"/><Relationship Id="rId2" Type="http://schemas.openxmlformats.org/officeDocument/2006/relationships/tags" Target="../tags/tag142.xml"/><Relationship Id="rId1" Type="http://schemas.openxmlformats.org/officeDocument/2006/relationships/image" Target="../media/image2.jpeg"/></Relationships>
</file>

<file path=ppt/slides/_rels/slide61.xml.rels><?xml version="1.0" encoding="UTF-8" standalone="yes"?>
<Relationships xmlns="http://schemas.openxmlformats.org/package/2006/relationships"><Relationship Id="rId5" Type="http://schemas.openxmlformats.org/officeDocument/2006/relationships/notesSlide" Target="../notesSlides/notesSlide42.xml"/><Relationship Id="rId4" Type="http://schemas.openxmlformats.org/officeDocument/2006/relationships/slideLayout" Target="../slideLayouts/slideLayout1.xml"/><Relationship Id="rId3" Type="http://schemas.openxmlformats.org/officeDocument/2006/relationships/tags" Target="../tags/tag144.xml"/><Relationship Id="rId2" Type="http://schemas.openxmlformats.org/officeDocument/2006/relationships/tags" Target="../tags/tag143.xml"/><Relationship Id="rId1" Type="http://schemas.openxmlformats.org/officeDocument/2006/relationships/image" Target="../media/image2.jpeg"/></Relationships>
</file>

<file path=ppt/slides/_rels/slide62.xml.rels><?xml version="1.0" encoding="UTF-8" standalone="yes"?>
<Relationships xmlns="http://schemas.openxmlformats.org/package/2006/relationships"><Relationship Id="rId4" Type="http://schemas.openxmlformats.org/officeDocument/2006/relationships/notesSlide" Target="../notesSlides/notesSlide43.xml"/><Relationship Id="rId3" Type="http://schemas.openxmlformats.org/officeDocument/2006/relationships/slideLayout" Target="../slideLayouts/slideLayout1.xml"/><Relationship Id="rId2" Type="http://schemas.openxmlformats.org/officeDocument/2006/relationships/tags" Target="../tags/tag145.xml"/><Relationship Id="rId1" Type="http://schemas.openxmlformats.org/officeDocument/2006/relationships/image" Target="../media/image2.jpeg"/></Relationships>
</file>

<file path=ppt/slides/_rels/slide63.xml.rels><?xml version="1.0" encoding="UTF-8" standalone="yes"?>
<Relationships xmlns="http://schemas.openxmlformats.org/package/2006/relationships"><Relationship Id="rId4" Type="http://schemas.openxmlformats.org/officeDocument/2006/relationships/notesSlide" Target="../notesSlides/notesSlide44.xml"/><Relationship Id="rId3" Type="http://schemas.openxmlformats.org/officeDocument/2006/relationships/slideLayout" Target="../slideLayouts/slideLayout1.xml"/><Relationship Id="rId2" Type="http://schemas.openxmlformats.org/officeDocument/2006/relationships/tags" Target="../tags/tag146.xml"/><Relationship Id="rId1" Type="http://schemas.openxmlformats.org/officeDocument/2006/relationships/image" Target="../media/image2.jpeg"/></Relationships>
</file>

<file path=ppt/slides/_rels/slide64.xml.rels><?xml version="1.0" encoding="UTF-8" standalone="yes"?>
<Relationships xmlns="http://schemas.openxmlformats.org/package/2006/relationships"><Relationship Id="rId4" Type="http://schemas.openxmlformats.org/officeDocument/2006/relationships/notesSlide" Target="../notesSlides/notesSlide45.xml"/><Relationship Id="rId3" Type="http://schemas.openxmlformats.org/officeDocument/2006/relationships/slideLayout" Target="../slideLayouts/slideLayout1.xml"/><Relationship Id="rId2" Type="http://schemas.openxmlformats.org/officeDocument/2006/relationships/tags" Target="../tags/tag147.xml"/><Relationship Id="rId1" Type="http://schemas.openxmlformats.org/officeDocument/2006/relationships/image" Target="../media/image2.jpeg"/></Relationships>
</file>

<file path=ppt/slides/_rels/slide65.xml.rels><?xml version="1.0" encoding="UTF-8" standalone="yes"?>
<Relationships xmlns="http://schemas.openxmlformats.org/package/2006/relationships"><Relationship Id="rId5" Type="http://schemas.openxmlformats.org/officeDocument/2006/relationships/notesSlide" Target="../notesSlides/notesSlide46.xml"/><Relationship Id="rId4" Type="http://schemas.openxmlformats.org/officeDocument/2006/relationships/slideLayout" Target="../slideLayouts/slideLayout1.xml"/><Relationship Id="rId3" Type="http://schemas.openxmlformats.org/officeDocument/2006/relationships/tags" Target="../tags/tag149.xml"/><Relationship Id="rId2" Type="http://schemas.openxmlformats.org/officeDocument/2006/relationships/tags" Target="../tags/tag148.xml"/><Relationship Id="rId1" Type="http://schemas.openxmlformats.org/officeDocument/2006/relationships/image" Target="../media/image2.jpeg"/></Relationships>
</file>

<file path=ppt/slides/_rels/slide66.xml.rels><?xml version="1.0" encoding="UTF-8" standalone="yes"?>
<Relationships xmlns="http://schemas.openxmlformats.org/package/2006/relationships"><Relationship Id="rId6" Type="http://schemas.openxmlformats.org/officeDocument/2006/relationships/notesSlide" Target="../notesSlides/notesSlide47.xml"/><Relationship Id="rId5" Type="http://schemas.openxmlformats.org/officeDocument/2006/relationships/slideLayout" Target="../slideLayouts/slideLayout1.xml"/><Relationship Id="rId4" Type="http://schemas.openxmlformats.org/officeDocument/2006/relationships/tags" Target="../tags/tag150.xml"/><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2.jpeg"/></Relationships>
</file>

<file path=ppt/slides/_rels/slide67.xml.rels><?xml version="1.0" encoding="UTF-8" standalone="yes"?>
<Relationships xmlns="http://schemas.openxmlformats.org/package/2006/relationships"><Relationship Id="rId4" Type="http://schemas.openxmlformats.org/officeDocument/2006/relationships/notesSlide" Target="../notesSlides/notesSlide48.xml"/><Relationship Id="rId3" Type="http://schemas.openxmlformats.org/officeDocument/2006/relationships/slideLayout" Target="../slideLayouts/slideLayout1.xml"/><Relationship Id="rId2" Type="http://schemas.openxmlformats.org/officeDocument/2006/relationships/tags" Target="../tags/tag151.xml"/><Relationship Id="rId1" Type="http://schemas.openxmlformats.org/officeDocument/2006/relationships/image" Target="../media/image2.jpeg"/></Relationships>
</file>

<file path=ppt/slides/_rels/slide68.xml.rels><?xml version="1.0" encoding="UTF-8" standalone="yes"?>
<Relationships xmlns="http://schemas.openxmlformats.org/package/2006/relationships"><Relationship Id="rId4" Type="http://schemas.openxmlformats.org/officeDocument/2006/relationships/notesSlide" Target="../notesSlides/notesSlide49.xml"/><Relationship Id="rId3" Type="http://schemas.openxmlformats.org/officeDocument/2006/relationships/slideLayout" Target="../slideLayouts/slideLayout1.xml"/><Relationship Id="rId2" Type="http://schemas.openxmlformats.org/officeDocument/2006/relationships/tags" Target="../tags/tag152.xml"/><Relationship Id="rId1" Type="http://schemas.openxmlformats.org/officeDocument/2006/relationships/image" Target="../media/image2.jpeg"/></Relationships>
</file>

<file path=ppt/slides/_rels/slide69.xml.rels><?xml version="1.0" encoding="UTF-8" standalone="yes"?>
<Relationships xmlns="http://schemas.openxmlformats.org/package/2006/relationships"><Relationship Id="rId5" Type="http://schemas.openxmlformats.org/officeDocument/2006/relationships/notesSlide" Target="../notesSlides/notesSlide50.xml"/><Relationship Id="rId4" Type="http://schemas.openxmlformats.org/officeDocument/2006/relationships/slideLayout" Target="../slideLayouts/slideLayout1.xml"/><Relationship Id="rId3" Type="http://schemas.openxmlformats.org/officeDocument/2006/relationships/tags" Target="../tags/tag154.xml"/><Relationship Id="rId2" Type="http://schemas.openxmlformats.org/officeDocument/2006/relationships/tags" Target="../tags/tag153.xml"/><Relationship Id="rId1" Type="http://schemas.openxmlformats.org/officeDocument/2006/relationships/image" Target="../media/image2.jpe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75.xml"/><Relationship Id="rId2" Type="http://schemas.openxmlformats.org/officeDocument/2006/relationships/tags" Target="../tags/tag74.xml"/><Relationship Id="rId1" Type="http://schemas.openxmlformats.org/officeDocument/2006/relationships/image" Target="../media/image2.jpeg"/></Relationships>
</file>

<file path=ppt/slides/_rels/slide70.xml.rels><?xml version="1.0" encoding="UTF-8" standalone="yes"?>
<Relationships xmlns="http://schemas.openxmlformats.org/package/2006/relationships"><Relationship Id="rId4" Type="http://schemas.openxmlformats.org/officeDocument/2006/relationships/notesSlide" Target="../notesSlides/notesSlide51.xml"/><Relationship Id="rId3" Type="http://schemas.openxmlformats.org/officeDocument/2006/relationships/slideLayout" Target="../slideLayouts/slideLayout1.xml"/><Relationship Id="rId2" Type="http://schemas.openxmlformats.org/officeDocument/2006/relationships/tags" Target="../tags/tag155.xml"/><Relationship Id="rId1" Type="http://schemas.openxmlformats.org/officeDocument/2006/relationships/image" Target="../media/image2.jpeg"/></Relationships>
</file>

<file path=ppt/slides/_rels/slide71.xml.rels><?xml version="1.0" encoding="UTF-8" standalone="yes"?>
<Relationships xmlns="http://schemas.openxmlformats.org/package/2006/relationships"><Relationship Id="rId4" Type="http://schemas.openxmlformats.org/officeDocument/2006/relationships/notesSlide" Target="../notesSlides/notesSlide52.xml"/><Relationship Id="rId3" Type="http://schemas.openxmlformats.org/officeDocument/2006/relationships/slideLayout" Target="../slideLayouts/slideLayout1.xml"/><Relationship Id="rId2" Type="http://schemas.openxmlformats.org/officeDocument/2006/relationships/tags" Target="../tags/tag156.xml"/><Relationship Id="rId1" Type="http://schemas.openxmlformats.org/officeDocument/2006/relationships/image" Target="../media/image2.jpeg"/></Relationships>
</file>

<file path=ppt/slides/_rels/slide72.xml.rels><?xml version="1.0" encoding="UTF-8" standalone="yes"?>
<Relationships xmlns="http://schemas.openxmlformats.org/package/2006/relationships"><Relationship Id="rId4" Type="http://schemas.openxmlformats.org/officeDocument/2006/relationships/notesSlide" Target="../notesSlides/notesSlide53.xml"/><Relationship Id="rId3" Type="http://schemas.openxmlformats.org/officeDocument/2006/relationships/slideLayout" Target="../slideLayouts/slideLayout1.xml"/><Relationship Id="rId2" Type="http://schemas.openxmlformats.org/officeDocument/2006/relationships/tags" Target="../tags/tag157.xml"/><Relationship Id="rId1" Type="http://schemas.openxmlformats.org/officeDocument/2006/relationships/image" Target="../media/image2.jpeg"/></Relationships>
</file>

<file path=ppt/slides/_rels/slide73.xml.rels><?xml version="1.0" encoding="UTF-8" standalone="yes"?>
<Relationships xmlns="http://schemas.openxmlformats.org/package/2006/relationships"><Relationship Id="rId4" Type="http://schemas.openxmlformats.org/officeDocument/2006/relationships/notesSlide" Target="../notesSlides/notesSlide54.xml"/><Relationship Id="rId3" Type="http://schemas.openxmlformats.org/officeDocument/2006/relationships/slideLayout" Target="../slideLayouts/slideLayout1.xml"/><Relationship Id="rId2" Type="http://schemas.openxmlformats.org/officeDocument/2006/relationships/tags" Target="../tags/tag158.xml"/><Relationship Id="rId1" Type="http://schemas.openxmlformats.org/officeDocument/2006/relationships/image" Target="../media/image2.jpeg"/></Relationships>
</file>

<file path=ppt/slides/_rels/slide74.xml.rels><?xml version="1.0" encoding="UTF-8" standalone="yes"?>
<Relationships xmlns="http://schemas.openxmlformats.org/package/2006/relationships"><Relationship Id="rId5" Type="http://schemas.openxmlformats.org/officeDocument/2006/relationships/notesSlide" Target="../notesSlides/notesSlide55.xml"/><Relationship Id="rId4" Type="http://schemas.openxmlformats.org/officeDocument/2006/relationships/slideLayout" Target="../slideLayouts/slideLayout1.xml"/><Relationship Id="rId3" Type="http://schemas.openxmlformats.org/officeDocument/2006/relationships/tags" Target="../tags/tag160.xml"/><Relationship Id="rId2" Type="http://schemas.openxmlformats.org/officeDocument/2006/relationships/tags" Target="../tags/tag159.xml"/><Relationship Id="rId1" Type="http://schemas.openxmlformats.org/officeDocument/2006/relationships/image" Target="../media/image2.jpeg"/></Relationships>
</file>

<file path=ppt/slides/_rels/slide75.xml.rels><?xml version="1.0" encoding="UTF-8" standalone="yes"?>
<Relationships xmlns="http://schemas.openxmlformats.org/package/2006/relationships"><Relationship Id="rId4" Type="http://schemas.openxmlformats.org/officeDocument/2006/relationships/notesSlide" Target="../notesSlides/notesSlide56.xml"/><Relationship Id="rId3" Type="http://schemas.openxmlformats.org/officeDocument/2006/relationships/slideLayout" Target="../slideLayouts/slideLayout1.xml"/><Relationship Id="rId2" Type="http://schemas.openxmlformats.org/officeDocument/2006/relationships/tags" Target="../tags/tag161.xml"/><Relationship Id="rId1" Type="http://schemas.openxmlformats.org/officeDocument/2006/relationships/image" Target="../media/image2.jpeg"/></Relationships>
</file>

<file path=ppt/slides/_rels/slide76.xml.rels><?xml version="1.0" encoding="UTF-8" standalone="yes"?>
<Relationships xmlns="http://schemas.openxmlformats.org/package/2006/relationships"><Relationship Id="rId4" Type="http://schemas.openxmlformats.org/officeDocument/2006/relationships/notesSlide" Target="../notesSlides/notesSlide57.xml"/><Relationship Id="rId3" Type="http://schemas.openxmlformats.org/officeDocument/2006/relationships/slideLayout" Target="../slideLayouts/slideLayout1.xml"/><Relationship Id="rId2" Type="http://schemas.openxmlformats.org/officeDocument/2006/relationships/tags" Target="../tags/tag162.xml"/><Relationship Id="rId1" Type="http://schemas.openxmlformats.org/officeDocument/2006/relationships/image" Target="../media/image2.jpeg"/></Relationships>
</file>

<file path=ppt/slides/_rels/slide77.xml.rels><?xml version="1.0" encoding="UTF-8" standalone="yes"?>
<Relationships xmlns="http://schemas.openxmlformats.org/package/2006/relationships"><Relationship Id="rId4" Type="http://schemas.openxmlformats.org/officeDocument/2006/relationships/notesSlide" Target="../notesSlides/notesSlide58.xml"/><Relationship Id="rId3" Type="http://schemas.openxmlformats.org/officeDocument/2006/relationships/slideLayout" Target="../slideLayouts/slideLayout1.xml"/><Relationship Id="rId2" Type="http://schemas.openxmlformats.org/officeDocument/2006/relationships/tags" Target="../tags/tag163.xml"/><Relationship Id="rId1" Type="http://schemas.openxmlformats.org/officeDocument/2006/relationships/image" Target="../media/image2.jpeg"/></Relationships>
</file>

<file path=ppt/slides/_rels/slide78.xml.rels><?xml version="1.0" encoding="UTF-8" standalone="yes"?>
<Relationships xmlns="http://schemas.openxmlformats.org/package/2006/relationships"><Relationship Id="rId6" Type="http://schemas.openxmlformats.org/officeDocument/2006/relationships/notesSlide" Target="../notesSlides/notesSlide59.xml"/><Relationship Id="rId5" Type="http://schemas.openxmlformats.org/officeDocument/2006/relationships/slideLayout" Target="../slideLayouts/slideLayout1.xml"/><Relationship Id="rId4" Type="http://schemas.openxmlformats.org/officeDocument/2006/relationships/tags" Target="../tags/tag166.xml"/><Relationship Id="rId3" Type="http://schemas.openxmlformats.org/officeDocument/2006/relationships/tags" Target="../tags/tag165.xml"/><Relationship Id="rId2" Type="http://schemas.openxmlformats.org/officeDocument/2006/relationships/tags" Target="../tags/tag164.xml"/><Relationship Id="rId1" Type="http://schemas.openxmlformats.org/officeDocument/2006/relationships/image" Target="../media/image2.jpeg"/></Relationships>
</file>

<file path=ppt/slides/_rels/slide79.xml.rels><?xml version="1.0" encoding="UTF-8" standalone="yes"?>
<Relationships xmlns="http://schemas.openxmlformats.org/package/2006/relationships"><Relationship Id="rId4" Type="http://schemas.openxmlformats.org/officeDocument/2006/relationships/notesSlide" Target="../notesSlides/notesSlide60.xml"/><Relationship Id="rId3" Type="http://schemas.openxmlformats.org/officeDocument/2006/relationships/slideLayout" Target="../slideLayouts/slideLayout1.xml"/><Relationship Id="rId2" Type="http://schemas.openxmlformats.org/officeDocument/2006/relationships/tags" Target="../tags/tag167.xml"/><Relationship Id="rId1" Type="http://schemas.openxmlformats.org/officeDocument/2006/relationships/image" Target="../media/image2.jpe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image" Target="../media/image2.jpeg"/></Relationships>
</file>

<file path=ppt/slides/_rels/slide80.xml.rels><?xml version="1.0" encoding="UTF-8" standalone="yes"?>
<Relationships xmlns="http://schemas.openxmlformats.org/package/2006/relationships"><Relationship Id="rId4" Type="http://schemas.openxmlformats.org/officeDocument/2006/relationships/notesSlide" Target="../notesSlides/notesSlide61.xml"/><Relationship Id="rId3" Type="http://schemas.openxmlformats.org/officeDocument/2006/relationships/slideLayout" Target="../slideLayouts/slideLayout1.xml"/><Relationship Id="rId2" Type="http://schemas.openxmlformats.org/officeDocument/2006/relationships/tags" Target="../tags/tag168.xml"/><Relationship Id="rId1" Type="http://schemas.openxmlformats.org/officeDocument/2006/relationships/image" Target="../media/image2.jpeg"/></Relationships>
</file>

<file path=ppt/slides/_rels/slide81.xml.rels><?xml version="1.0" encoding="UTF-8" standalone="yes"?>
<Relationships xmlns="http://schemas.openxmlformats.org/package/2006/relationships"><Relationship Id="rId4" Type="http://schemas.openxmlformats.org/officeDocument/2006/relationships/notesSlide" Target="../notesSlides/notesSlide62.xml"/><Relationship Id="rId3" Type="http://schemas.openxmlformats.org/officeDocument/2006/relationships/slideLayout" Target="../slideLayouts/slideLayout1.xml"/><Relationship Id="rId2" Type="http://schemas.openxmlformats.org/officeDocument/2006/relationships/tags" Target="../tags/tag169.xml"/><Relationship Id="rId1" Type="http://schemas.openxmlformats.org/officeDocument/2006/relationships/image" Target="../media/image2.jpeg"/></Relationships>
</file>

<file path=ppt/slides/_rels/slide82.xml.rels><?xml version="1.0" encoding="UTF-8" standalone="yes"?>
<Relationships xmlns="http://schemas.openxmlformats.org/package/2006/relationships"><Relationship Id="rId4" Type="http://schemas.openxmlformats.org/officeDocument/2006/relationships/notesSlide" Target="../notesSlides/notesSlide63.xml"/><Relationship Id="rId3" Type="http://schemas.openxmlformats.org/officeDocument/2006/relationships/slideLayout" Target="../slideLayouts/slideLayout1.xml"/><Relationship Id="rId2" Type="http://schemas.openxmlformats.org/officeDocument/2006/relationships/tags" Target="../tags/tag170.xml"/><Relationship Id="rId1" Type="http://schemas.openxmlformats.org/officeDocument/2006/relationships/image" Target="../media/image2.jpeg"/></Relationships>
</file>

<file path=ppt/slides/_rels/slide83.xml.rels><?xml version="1.0" encoding="UTF-8" standalone="yes"?>
<Relationships xmlns="http://schemas.openxmlformats.org/package/2006/relationships"><Relationship Id="rId4" Type="http://schemas.openxmlformats.org/officeDocument/2006/relationships/notesSlide" Target="../notesSlides/notesSlide64.xml"/><Relationship Id="rId3" Type="http://schemas.openxmlformats.org/officeDocument/2006/relationships/slideLayout" Target="../slideLayouts/slideLayout1.xml"/><Relationship Id="rId2" Type="http://schemas.openxmlformats.org/officeDocument/2006/relationships/tags" Target="../tags/tag171.xml"/><Relationship Id="rId1" Type="http://schemas.openxmlformats.org/officeDocument/2006/relationships/image" Target="../media/image2.jpeg"/></Relationships>
</file>

<file path=ppt/slides/_rels/slide84.xml.rels><?xml version="1.0" encoding="UTF-8" standalone="yes"?>
<Relationships xmlns="http://schemas.openxmlformats.org/package/2006/relationships"><Relationship Id="rId5" Type="http://schemas.openxmlformats.org/officeDocument/2006/relationships/notesSlide" Target="../notesSlides/notesSlide65.xml"/><Relationship Id="rId4" Type="http://schemas.openxmlformats.org/officeDocument/2006/relationships/slideLayout" Target="../slideLayouts/slideLayout1.xml"/><Relationship Id="rId3" Type="http://schemas.openxmlformats.org/officeDocument/2006/relationships/tags" Target="../tags/tag173.xml"/><Relationship Id="rId2" Type="http://schemas.openxmlformats.org/officeDocument/2006/relationships/tags" Target="../tags/tag172.xml"/><Relationship Id="rId1" Type="http://schemas.openxmlformats.org/officeDocument/2006/relationships/image" Target="../media/image2.jpeg"/></Relationships>
</file>

<file path=ppt/slides/_rels/slide85.xml.rels><?xml version="1.0" encoding="UTF-8" standalone="yes"?>
<Relationships xmlns="http://schemas.openxmlformats.org/package/2006/relationships"><Relationship Id="rId5" Type="http://schemas.openxmlformats.org/officeDocument/2006/relationships/notesSlide" Target="../notesSlides/notesSlide66.xml"/><Relationship Id="rId4" Type="http://schemas.openxmlformats.org/officeDocument/2006/relationships/slideLayout" Target="../slideLayouts/slideLayout1.xml"/><Relationship Id="rId3" Type="http://schemas.openxmlformats.org/officeDocument/2006/relationships/tags" Target="../tags/tag175.xml"/><Relationship Id="rId2" Type="http://schemas.openxmlformats.org/officeDocument/2006/relationships/tags" Target="../tags/tag174.xml"/><Relationship Id="rId1" Type="http://schemas.openxmlformats.org/officeDocument/2006/relationships/image" Target="../media/image2.jpeg"/></Relationships>
</file>

<file path=ppt/slides/_rels/slide86.xml.rels><?xml version="1.0" encoding="UTF-8" standalone="yes"?>
<Relationships xmlns="http://schemas.openxmlformats.org/package/2006/relationships"><Relationship Id="rId5" Type="http://schemas.openxmlformats.org/officeDocument/2006/relationships/notesSlide" Target="../notesSlides/notesSlide67.xml"/><Relationship Id="rId4" Type="http://schemas.openxmlformats.org/officeDocument/2006/relationships/slideLayout" Target="../slideLayouts/slideLayout1.xml"/><Relationship Id="rId3" Type="http://schemas.openxmlformats.org/officeDocument/2006/relationships/tags" Target="../tags/tag177.xml"/><Relationship Id="rId2" Type="http://schemas.openxmlformats.org/officeDocument/2006/relationships/tags" Target="../tags/tag176.xml"/><Relationship Id="rId1" Type="http://schemas.openxmlformats.org/officeDocument/2006/relationships/image" Target="../media/image2.jpeg"/></Relationships>
</file>

<file path=ppt/slides/_rels/slide87.xml.rels><?xml version="1.0" encoding="UTF-8" standalone="yes"?>
<Relationships xmlns="http://schemas.openxmlformats.org/package/2006/relationships"><Relationship Id="rId5" Type="http://schemas.openxmlformats.org/officeDocument/2006/relationships/notesSlide" Target="../notesSlides/notesSlide68.xml"/><Relationship Id="rId4" Type="http://schemas.openxmlformats.org/officeDocument/2006/relationships/slideLayout" Target="../slideLayouts/slideLayout1.xml"/><Relationship Id="rId3" Type="http://schemas.openxmlformats.org/officeDocument/2006/relationships/tags" Target="../tags/tag179.xml"/><Relationship Id="rId2" Type="http://schemas.openxmlformats.org/officeDocument/2006/relationships/tags" Target="../tags/tag178.xml"/><Relationship Id="rId1" Type="http://schemas.openxmlformats.org/officeDocument/2006/relationships/image" Target="../media/image2.jpeg"/></Relationships>
</file>

<file path=ppt/slides/_rels/slide88.xml.rels><?xml version="1.0" encoding="UTF-8" standalone="yes"?>
<Relationships xmlns="http://schemas.openxmlformats.org/package/2006/relationships"><Relationship Id="rId4" Type="http://schemas.openxmlformats.org/officeDocument/2006/relationships/notesSlide" Target="../notesSlides/notesSlide69.xml"/><Relationship Id="rId3" Type="http://schemas.openxmlformats.org/officeDocument/2006/relationships/slideLayout" Target="../slideLayouts/slideLayout1.xml"/><Relationship Id="rId2" Type="http://schemas.openxmlformats.org/officeDocument/2006/relationships/tags" Target="../tags/tag180.xml"/><Relationship Id="rId1" Type="http://schemas.openxmlformats.org/officeDocument/2006/relationships/image" Target="../media/image2.jpeg"/></Relationships>
</file>

<file path=ppt/slides/_rels/slide89.xml.rels><?xml version="1.0" encoding="UTF-8" standalone="yes"?>
<Relationships xmlns="http://schemas.openxmlformats.org/package/2006/relationships"><Relationship Id="rId5" Type="http://schemas.openxmlformats.org/officeDocument/2006/relationships/notesSlide" Target="../notesSlides/notesSlide70.xml"/><Relationship Id="rId4" Type="http://schemas.openxmlformats.org/officeDocument/2006/relationships/slideLayout" Target="../slideLayouts/slideLayout1.xml"/><Relationship Id="rId3" Type="http://schemas.openxmlformats.org/officeDocument/2006/relationships/tags" Target="../tags/tag182.xml"/><Relationship Id="rId2" Type="http://schemas.openxmlformats.org/officeDocument/2006/relationships/tags" Target="../tags/tag181.xml"/><Relationship Id="rId1" Type="http://schemas.openxmlformats.org/officeDocument/2006/relationships/image" Target="../media/image2.jpe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79.xml"/><Relationship Id="rId2" Type="http://schemas.openxmlformats.org/officeDocument/2006/relationships/tags" Target="../tags/tag78.xml"/><Relationship Id="rId1" Type="http://schemas.openxmlformats.org/officeDocument/2006/relationships/image" Target="../media/image2.jpeg"/></Relationships>
</file>

<file path=ppt/slides/_rels/slide90.xml.rels><?xml version="1.0" encoding="UTF-8" standalone="yes"?>
<Relationships xmlns="http://schemas.openxmlformats.org/package/2006/relationships"><Relationship Id="rId4" Type="http://schemas.openxmlformats.org/officeDocument/2006/relationships/notesSlide" Target="../notesSlides/notesSlide71.xml"/><Relationship Id="rId3" Type="http://schemas.openxmlformats.org/officeDocument/2006/relationships/slideLayout" Target="../slideLayouts/slideLayout1.xml"/><Relationship Id="rId2" Type="http://schemas.openxmlformats.org/officeDocument/2006/relationships/tags" Target="../tags/tag183.xml"/><Relationship Id="rId1" Type="http://schemas.openxmlformats.org/officeDocument/2006/relationships/image" Target="../media/image2.jpeg"/></Relationships>
</file>

<file path=ppt/slides/_rels/slide91.xml.rels><?xml version="1.0" encoding="UTF-8" standalone="yes"?>
<Relationships xmlns="http://schemas.openxmlformats.org/package/2006/relationships"><Relationship Id="rId4" Type="http://schemas.openxmlformats.org/officeDocument/2006/relationships/notesSlide" Target="../notesSlides/notesSlide72.xml"/><Relationship Id="rId3" Type="http://schemas.openxmlformats.org/officeDocument/2006/relationships/slideLayout" Target="../slideLayouts/slideLayout1.xml"/><Relationship Id="rId2" Type="http://schemas.openxmlformats.org/officeDocument/2006/relationships/tags" Target="../tags/tag184.xml"/><Relationship Id="rId1" Type="http://schemas.openxmlformats.org/officeDocument/2006/relationships/image" Target="../media/image2.jpeg"/></Relationships>
</file>

<file path=ppt/slides/_rels/slide92.xml.rels><?xml version="1.0" encoding="UTF-8" standalone="yes"?>
<Relationships xmlns="http://schemas.openxmlformats.org/package/2006/relationships"><Relationship Id="rId4" Type="http://schemas.openxmlformats.org/officeDocument/2006/relationships/notesSlide" Target="../notesSlides/notesSlide73.xml"/><Relationship Id="rId3" Type="http://schemas.openxmlformats.org/officeDocument/2006/relationships/slideLayout" Target="../slideLayouts/slideLayout1.xml"/><Relationship Id="rId2" Type="http://schemas.openxmlformats.org/officeDocument/2006/relationships/tags" Target="../tags/tag185.xml"/><Relationship Id="rId1" Type="http://schemas.openxmlformats.org/officeDocument/2006/relationships/image" Target="../media/image2.jpeg"/></Relationships>
</file>

<file path=ppt/slides/_rels/slide93.xml.rels><?xml version="1.0" encoding="UTF-8" standalone="yes"?>
<Relationships xmlns="http://schemas.openxmlformats.org/package/2006/relationships"><Relationship Id="rId4" Type="http://schemas.openxmlformats.org/officeDocument/2006/relationships/notesSlide" Target="../notesSlides/notesSlide74.xml"/><Relationship Id="rId3" Type="http://schemas.openxmlformats.org/officeDocument/2006/relationships/slideLayout" Target="../slideLayouts/slideLayout1.xml"/><Relationship Id="rId2" Type="http://schemas.openxmlformats.org/officeDocument/2006/relationships/tags" Target="../tags/tag186.xml"/><Relationship Id="rId1" Type="http://schemas.openxmlformats.org/officeDocument/2006/relationships/image" Target="../media/image2.jpeg"/></Relationships>
</file>

<file path=ppt/slides/_rels/slide94.xml.rels><?xml version="1.0" encoding="UTF-8" standalone="yes"?>
<Relationships xmlns="http://schemas.openxmlformats.org/package/2006/relationships"><Relationship Id="rId5" Type="http://schemas.openxmlformats.org/officeDocument/2006/relationships/notesSlide" Target="../notesSlides/notesSlide75.xml"/><Relationship Id="rId4" Type="http://schemas.openxmlformats.org/officeDocument/2006/relationships/slideLayout" Target="../slideLayouts/slideLayout1.xml"/><Relationship Id="rId3" Type="http://schemas.openxmlformats.org/officeDocument/2006/relationships/tags" Target="../tags/tag188.xml"/><Relationship Id="rId2" Type="http://schemas.openxmlformats.org/officeDocument/2006/relationships/tags" Target="../tags/tag187.xml"/><Relationship Id="rId1" Type="http://schemas.openxmlformats.org/officeDocument/2006/relationships/image" Target="../media/image2.jpeg"/></Relationships>
</file>

<file path=ppt/slides/_rels/slide95.xml.rels><?xml version="1.0" encoding="UTF-8" standalone="yes"?>
<Relationships xmlns="http://schemas.openxmlformats.org/package/2006/relationships"><Relationship Id="rId4" Type="http://schemas.openxmlformats.org/officeDocument/2006/relationships/notesSlide" Target="../notesSlides/notesSlide76.xml"/><Relationship Id="rId3" Type="http://schemas.openxmlformats.org/officeDocument/2006/relationships/slideLayout" Target="../slideLayouts/slideLayout1.xml"/><Relationship Id="rId2" Type="http://schemas.openxmlformats.org/officeDocument/2006/relationships/tags" Target="../tags/tag189.xml"/><Relationship Id="rId1" Type="http://schemas.openxmlformats.org/officeDocument/2006/relationships/image" Target="../media/image2.jpeg"/></Relationships>
</file>

<file path=ppt/slides/_rels/slide96.xml.rels><?xml version="1.0" encoding="UTF-8" standalone="yes"?>
<Relationships xmlns="http://schemas.openxmlformats.org/package/2006/relationships"><Relationship Id="rId4" Type="http://schemas.openxmlformats.org/officeDocument/2006/relationships/notesSlide" Target="../notesSlides/notesSlide77.xml"/><Relationship Id="rId3" Type="http://schemas.openxmlformats.org/officeDocument/2006/relationships/slideLayout" Target="../slideLayouts/slideLayout1.xml"/><Relationship Id="rId2" Type="http://schemas.openxmlformats.org/officeDocument/2006/relationships/tags" Target="../tags/tag190.xml"/><Relationship Id="rId1" Type="http://schemas.openxmlformats.org/officeDocument/2006/relationships/image" Target="../media/image2.jpeg"/></Relationships>
</file>

<file path=ppt/slides/_rels/slide97.xml.rels><?xml version="1.0" encoding="UTF-8" standalone="yes"?>
<Relationships xmlns="http://schemas.openxmlformats.org/package/2006/relationships"><Relationship Id="rId4" Type="http://schemas.openxmlformats.org/officeDocument/2006/relationships/notesSlide" Target="../notesSlides/notesSlide78.xml"/><Relationship Id="rId3" Type="http://schemas.openxmlformats.org/officeDocument/2006/relationships/slideLayout" Target="../slideLayouts/slideLayout1.xml"/><Relationship Id="rId2" Type="http://schemas.openxmlformats.org/officeDocument/2006/relationships/tags" Target="../tags/tag191.xml"/><Relationship Id="rId1" Type="http://schemas.openxmlformats.org/officeDocument/2006/relationships/image" Target="../media/image2.jpeg"/></Relationships>
</file>

<file path=ppt/slides/_rels/slide98.xml.rels><?xml version="1.0" encoding="UTF-8" standalone="yes"?>
<Relationships xmlns="http://schemas.openxmlformats.org/package/2006/relationships"><Relationship Id="rId4" Type="http://schemas.openxmlformats.org/officeDocument/2006/relationships/notesSlide" Target="../notesSlides/notesSlide79.xml"/><Relationship Id="rId3" Type="http://schemas.openxmlformats.org/officeDocument/2006/relationships/slideLayout" Target="../slideLayouts/slideLayout1.xml"/><Relationship Id="rId2" Type="http://schemas.openxmlformats.org/officeDocument/2006/relationships/tags" Target="../tags/tag192.xml"/><Relationship Id="rId1" Type="http://schemas.openxmlformats.org/officeDocument/2006/relationships/image" Target="../media/image2.jpeg"/></Relationships>
</file>

<file path=ppt/slides/_rels/slide99.xml.rels><?xml version="1.0" encoding="UTF-8" standalone="yes"?>
<Relationships xmlns="http://schemas.openxmlformats.org/package/2006/relationships"><Relationship Id="rId4" Type="http://schemas.openxmlformats.org/officeDocument/2006/relationships/notesSlide" Target="../notesSlides/notesSlide80.xml"/><Relationship Id="rId3" Type="http://schemas.openxmlformats.org/officeDocument/2006/relationships/slideLayout" Target="../slideLayouts/slideLayout1.xml"/><Relationship Id="rId2" Type="http://schemas.openxmlformats.org/officeDocument/2006/relationships/tags" Target="../tags/tag193.xml"/><Relationship Id="rId1"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3" name="副标题 2"/>
          <p:cNvSpPr>
            <a:spLocks noGrp="1"/>
          </p:cNvSpPr>
          <p:nvPr>
            <p:ph type="subTitle" idx="1"/>
            <p:custDataLst>
              <p:tags r:id="rId2"/>
            </p:custDataLst>
          </p:nvPr>
        </p:nvSpPr>
        <p:spPr>
          <a:xfrm>
            <a:off x="386080" y="175260"/>
            <a:ext cx="2918460" cy="844550"/>
          </a:xfrm>
          <a:effectLst>
            <a:outerShdw blurRad="50800" dist="38100" dir="2700000" algn="tl" rotWithShape="0">
              <a:prstClr val="black">
                <a:alpha val="40000"/>
              </a:prstClr>
            </a:outerShdw>
          </a:effectLst>
        </p:spPr>
        <p:txBody>
          <a:bodyPr>
            <a:normAutofit fontScale="90000" lnSpcReduction="10000"/>
          </a:bodyPr>
          <a:p>
            <a:r>
              <a:rPr lang="en-US" altLang="zh-CN" sz="5335" i="1" kern="1500" spc="1000">
                <a:solidFill>
                  <a:srgbClr val="0BA29B"/>
                </a:solidFill>
                <a:uFillTx/>
                <a:latin typeface="Stencil" panose="040409050D0802020404" charset="0"/>
                <a:ea typeface="宋体" panose="02010600030101010101" pitchFamily="2" charset="-122"/>
                <a:cs typeface="Stencil" panose="040409050D0802020404" charset="0"/>
              </a:rPr>
              <a:t>2020</a:t>
            </a:r>
            <a:r>
              <a:rPr lang="zh-CN" altLang="en-US" sz="3750" b="1">
                <a:solidFill>
                  <a:schemeClr val="tx1"/>
                </a:solidFill>
                <a:sym typeface="+mn-ea"/>
              </a:rPr>
              <a:t>年</a:t>
            </a:r>
            <a:endParaRPr lang="zh-CN" altLang="en-US" sz="3750" b="1">
              <a:solidFill>
                <a:schemeClr val="tx1"/>
              </a:solidFill>
              <a:latin typeface="黑体" panose="02010609060101010101" charset="-122"/>
              <a:ea typeface="黑体" panose="02010609060101010101" charset="-122"/>
              <a:cs typeface="Modern No. 20" panose="02070704070505020303" charset="0"/>
              <a:sym typeface="+mn-ea"/>
            </a:endParaRPr>
          </a:p>
        </p:txBody>
      </p:sp>
      <p:sp>
        <p:nvSpPr>
          <p:cNvPr id="8" name="副标题 2"/>
          <p:cNvSpPr>
            <a:spLocks noGrp="1"/>
          </p:cNvSpPr>
          <p:nvPr>
            <p:custDataLst>
              <p:tags r:id="rId3"/>
            </p:custDataLst>
          </p:nvPr>
        </p:nvSpPr>
        <p:spPr>
          <a:xfrm>
            <a:off x="3388360" y="4025265"/>
            <a:ext cx="6148705" cy="1181735"/>
          </a:xfrm>
          <a:prstGeom prst="rect">
            <a:avLst/>
          </a:prstGeom>
          <a:effectLst>
            <a:outerShdw blurRad="50800" dist="38100" dir="2700000" algn="tl" rotWithShape="0">
              <a:prstClr val="black">
                <a:alpha val="40000"/>
              </a:prstClr>
            </a:outerShdw>
            <a:reflection blurRad="6350" stA="34000" endA="300" endPos="40000" dir="5400000" sy="-100000" algn="bl" rotWithShape="0"/>
          </a:effectLst>
        </p:spPr>
        <p:txBody>
          <a:bodyPr vert="horz" lIns="90000" tIns="46800" rIns="90000" bIns="46800" rtlCol="0">
            <a:noAutofit/>
            <a:scene3d>
              <a:camera prst="orthographicFront"/>
              <a:lightRig rig="soft" dir="t">
                <a:rot lat="0" lon="0" rev="15600000"/>
              </a:lightRig>
            </a:scene3d>
            <a:sp3d extrusionH="57150" prstMaterial="softEdge">
              <a:bevelT w="25400" h="38100"/>
            </a:sp3d>
          </a:bodyPr>
          <a:lstStyle>
            <a:lvl1pPr marL="0" indent="0" algn="ctr" defTabSz="914400" rtl="0" eaLnBrk="1" fontAlgn="auto" latinLnBrk="0" hangingPunct="1">
              <a:lnSpc>
                <a:spcPct val="110000"/>
              </a:lnSpc>
              <a:spcBef>
                <a:spcPts val="0"/>
              </a:spcBef>
              <a:spcAft>
                <a:spcPts val="1000"/>
              </a:spcAft>
              <a:buFont typeface="Arial" panose="020B0604020202020204" pitchFamily="34" charset="0"/>
              <a:buNone/>
              <a:defRPr sz="2400" u="none" strike="noStrike" kern="1200" cap="none" spc="20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457200" indent="0" algn="ctr" defTabSz="914400" rtl="0" eaLnBrk="1" fontAlgn="auto" latinLnBrk="0" hangingPunct="1">
              <a:lnSpc>
                <a:spcPct val="120000"/>
              </a:lnSpc>
              <a:spcBef>
                <a:spcPts val="0"/>
              </a:spcBef>
              <a:spcAft>
                <a:spcPts val="600"/>
              </a:spcAft>
              <a:buFont typeface="Arial" panose="020B0604020202020204" pitchFamily="34" charset="0"/>
              <a:buNone/>
              <a:tabLst>
                <a:tab pos="1609725" algn="l"/>
                <a:tab pos="1609725" algn="l"/>
                <a:tab pos="1609725" algn="l"/>
                <a:tab pos="1609725" algn="l"/>
              </a:tabLst>
              <a:defRPr sz="20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914400" indent="0" algn="ctr" defTabSz="914400" rtl="0" eaLnBrk="1" fontAlgn="auto" latinLnBrk="0" hangingPunct="1">
              <a:lnSpc>
                <a:spcPct val="120000"/>
              </a:lnSpc>
              <a:spcBef>
                <a:spcPts val="0"/>
              </a:spcBef>
              <a:spcAft>
                <a:spcPts val="600"/>
              </a:spcAft>
              <a:buFont typeface="Arial" panose="020B0604020202020204" pitchFamily="34" charset="0"/>
              <a:buNone/>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371600" indent="0" algn="ctr" defTabSz="914400" rtl="0" eaLnBrk="1" fontAlgn="auto" latinLnBrk="0" hangingPunct="1">
              <a:lnSpc>
                <a:spcPct val="120000"/>
              </a:lnSpc>
              <a:spcBef>
                <a:spcPts val="0"/>
              </a:spcBef>
              <a:spcAft>
                <a:spcPts val="300"/>
              </a:spcAft>
              <a:buFont typeface="Wingdings" panose="05000000000000000000" charset="0"/>
              <a:buNone/>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1828800" indent="0" algn="ctr" defTabSz="914400" rtl="0" eaLnBrk="1" fontAlgn="auto" latinLnBrk="0" hangingPunct="1">
              <a:lnSpc>
                <a:spcPct val="120000"/>
              </a:lnSpc>
              <a:spcBef>
                <a:spcPts val="0"/>
              </a:spcBef>
              <a:spcAft>
                <a:spcPts val="300"/>
              </a:spcAft>
              <a:buFont typeface="Arial" panose="020B0604020202020204" pitchFamily="34" charset="0"/>
              <a:buNone/>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zh-CN" altLang="en-US" sz="7500" b="1">
                <a:solidFill>
                  <a:schemeClr val="bg2"/>
                </a:solidFill>
                <a:effectLst/>
                <a:latin typeface="华文行楷" panose="02010800040101010101" charset="-122"/>
                <a:ea typeface="华文行楷" panose="02010800040101010101" charset="-122"/>
                <a:cs typeface="华文行楷" panose="02010800040101010101" charset="-122"/>
              </a:rPr>
              <a:t>交  底  宣  贯</a:t>
            </a:r>
            <a:endParaRPr lang="zh-CN" altLang="en-US" sz="7500" b="1">
              <a:solidFill>
                <a:schemeClr val="bg2"/>
              </a:solidFill>
              <a:effectLst/>
              <a:latin typeface="华文行楷" panose="02010800040101010101" charset="-122"/>
              <a:ea typeface="华文行楷" panose="02010800040101010101" charset="-122"/>
              <a:cs typeface="华文行楷" panose="02010800040101010101" charset="-122"/>
            </a:endParaRPr>
          </a:p>
        </p:txBody>
      </p:sp>
      <p:sp>
        <p:nvSpPr>
          <p:cNvPr id="11" name="文本框 10"/>
          <p:cNvSpPr txBox="1"/>
          <p:nvPr/>
        </p:nvSpPr>
        <p:spPr>
          <a:xfrm>
            <a:off x="1271905" y="1341755"/>
            <a:ext cx="2352675" cy="829945"/>
          </a:xfrm>
          <a:prstGeom prst="rect">
            <a:avLst/>
          </a:prstGeom>
          <a:noFill/>
          <a:effectLst>
            <a:outerShdw blurRad="50800" dist="38100" dir="2700000" algn="tl" rotWithShape="0">
              <a:prstClr val="black">
                <a:alpha val="40000"/>
              </a:prstClr>
            </a:outerShdw>
          </a:effectLst>
        </p:spPr>
        <p:txBody>
          <a:bodyPr wrap="square" rtlCol="0">
            <a:spAutoFit/>
          </a:bodyPr>
          <a:p>
            <a:r>
              <a:rPr lang="zh-CN" altLang="en-US" sz="4800" b="1"/>
              <a:t>湖南省</a:t>
            </a:r>
            <a:endParaRPr lang="zh-CN" altLang="en-US" sz="4800" b="1"/>
          </a:p>
        </p:txBody>
      </p:sp>
      <p:sp>
        <p:nvSpPr>
          <p:cNvPr id="12" name="文本框 11"/>
          <p:cNvSpPr txBox="1"/>
          <p:nvPr/>
        </p:nvSpPr>
        <p:spPr>
          <a:xfrm>
            <a:off x="1271905" y="2362835"/>
            <a:ext cx="8843010" cy="829945"/>
          </a:xfrm>
          <a:prstGeom prst="rect">
            <a:avLst/>
          </a:prstGeom>
          <a:noFill/>
          <a:effectLst>
            <a:outerShdw blurRad="50800" dist="38100" dir="2700000" algn="tl" rotWithShape="0">
              <a:prstClr val="black">
                <a:alpha val="40000"/>
              </a:prstClr>
            </a:outerShdw>
          </a:effectLst>
        </p:spPr>
        <p:txBody>
          <a:bodyPr wrap="square" rtlCol="0">
            <a:spAutoFit/>
          </a:bodyPr>
          <a:p>
            <a:r>
              <a:rPr lang="zh-CN" altLang="en-US" sz="4800" b="1"/>
              <a:t>安装工程</a:t>
            </a:r>
            <a:r>
              <a:rPr lang="zh-CN" altLang="en-US" sz="4800" b="1">
                <a:solidFill>
                  <a:srgbClr val="0BA29B"/>
                </a:solidFill>
              </a:rPr>
              <a:t>消耗量标准</a:t>
            </a:r>
            <a:r>
              <a:rPr lang="zh-CN" altLang="en-US" sz="4800" b="1"/>
              <a:t>（基价表）</a:t>
            </a:r>
            <a:endParaRPr lang="zh-CN" altLang="en-US" sz="4800" b="1"/>
          </a:p>
        </p:txBody>
      </p:sp>
      <p:sp>
        <p:nvSpPr>
          <p:cNvPr id="13" name="文本框 12"/>
          <p:cNvSpPr txBox="1"/>
          <p:nvPr/>
        </p:nvSpPr>
        <p:spPr>
          <a:xfrm>
            <a:off x="2717800" y="5915025"/>
            <a:ext cx="6625590" cy="521970"/>
          </a:xfrm>
          <a:prstGeom prst="rect">
            <a:avLst/>
          </a:prstGeom>
          <a:noFill/>
        </p:spPr>
        <p:txBody>
          <a:bodyPr wrap="square" rtlCol="0">
            <a:spAutoFit/>
          </a:bodyPr>
          <a:p>
            <a:pPr algn="ctr"/>
            <a:r>
              <a:rPr lang="zh-CN" altLang="en-US" sz="2800" b="1">
                <a:latin typeface="华文行楷" panose="02010800040101010101" charset="-122"/>
                <a:ea typeface="华文行楷" panose="02010800040101010101" charset="-122"/>
                <a:cs typeface="华文行楷" panose="02010800040101010101" charset="-122"/>
              </a:rPr>
              <a:t>湖南省建设工程造价管理总站 　向宇琼</a:t>
            </a:r>
            <a:endParaRPr lang="zh-CN" altLang="en-US" sz="2800" b="1">
              <a:latin typeface="华文行楷" panose="02010800040101010101" charset="-122"/>
              <a:ea typeface="华文行楷" panose="02010800040101010101" charset="-122"/>
              <a:cs typeface="华文行楷" panose="02010800040101010101" charset="-122"/>
            </a:endParaRPr>
          </a:p>
        </p:txBody>
      </p:sp>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4294967295" end="4294967295"/>
                                            </p:txEl>
                                          </p:spTgt>
                                        </p:tgtEl>
                                        <p:attrNameLst>
                                          <p:attrName>style.visibility</p:attrName>
                                        </p:attrNameLst>
                                      </p:cBhvr>
                                      <p:to>
                                        <p:strVal val="visible"/>
                                      </p:to>
                                    </p:set>
                                    <p:animEffect transition="in" filter="barn(inVertical)">
                                      <p:cBhvr>
                                        <p:cTn id="7" dur="500"/>
                                        <p:tgtEl>
                                          <p:spTgt spid="3">
                                            <p:txEl>
                                              <p:pRg st="4294967295" end="4294967295"/>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par>
                          <p:cTn id="13" fill="hold">
                            <p:stCondLst>
                              <p:cond delay="500"/>
                            </p:stCondLst>
                            <p:childTnLst>
                              <p:par>
                                <p:cTn id="14" presetID="23" presetClass="entr" presetSubtype="16" fill="hold" grpId="0" nodeType="afterEffect">
                                  <p:stCondLst>
                                    <p:cond delay="0"/>
                                  </p:stCondLst>
                                  <p:childTnLst>
                                    <p:set>
                                      <p:cBhvr>
                                        <p:cTn id="15" dur="500" fill="hold">
                                          <p:stCondLst>
                                            <p:cond delay="0"/>
                                          </p:stCondLst>
                                        </p:cTn>
                                        <p:tgtEl>
                                          <p:spTgt spid="11"/>
                                        </p:tgtEl>
                                        <p:attrNameLst>
                                          <p:attrName>style.visibility</p:attrName>
                                        </p:attrNameLst>
                                      </p:cBhvr>
                                      <p:to>
                                        <p:strVal val="visible"/>
                                      </p:to>
                                    </p:set>
                                    <p:anim calcmode="lin" valueType="num">
                                      <p:cBhvr>
                                        <p:cTn id="16" dur="500" fill="hold"/>
                                        <p:tgtEl>
                                          <p:spTgt spid="11"/>
                                        </p:tgtEl>
                                        <p:attrNameLst>
                                          <p:attrName>ppt_w</p:attrName>
                                        </p:attrNameLst>
                                      </p:cBhvr>
                                      <p:tavLst>
                                        <p:tav tm="0">
                                          <p:val>
                                            <p:fltVal val="0"/>
                                          </p:val>
                                        </p:tav>
                                        <p:tav tm="100000">
                                          <p:val>
                                            <p:strVal val="#ppt_w"/>
                                          </p:val>
                                        </p:tav>
                                      </p:tavLst>
                                    </p:anim>
                                    <p:anim calcmode="lin" valueType="num">
                                      <p:cBhvr>
                                        <p:cTn id="17" dur="500" fill="hold"/>
                                        <p:tgtEl>
                                          <p:spTgt spid="11"/>
                                        </p:tgtEl>
                                        <p:attrNameLst>
                                          <p:attrName>ppt_h</p:attrName>
                                        </p:attrNameLst>
                                      </p:cBhvr>
                                      <p:tavLst>
                                        <p:tav tm="0">
                                          <p:val>
                                            <p:fltVal val="0"/>
                                          </p:val>
                                        </p:tav>
                                        <p:tav tm="100000">
                                          <p:val>
                                            <p:strVal val="#ppt_h"/>
                                          </p:val>
                                        </p:tav>
                                      </p:tavLst>
                                    </p:anim>
                                  </p:childTnLst>
                                </p:cTn>
                              </p:par>
                            </p:childTnLst>
                          </p:cTn>
                        </p:par>
                        <p:par>
                          <p:cTn id="18" fill="hold">
                            <p:stCondLst>
                              <p:cond delay="1000"/>
                            </p:stCondLst>
                            <p:childTnLst>
                              <p:par>
                                <p:cTn id="19" presetID="23" presetClass="entr" presetSubtype="16" fill="hold" grpId="0" nodeType="afterEffect">
                                  <p:stCondLst>
                                    <p:cond delay="0"/>
                                  </p:stCondLst>
                                  <p:childTnLst>
                                    <p:set>
                                      <p:cBhvr>
                                        <p:cTn id="20" dur="500"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ppt_w</p:attrName>
                                        </p:attrNameLst>
                                      </p:cBhvr>
                                      <p:tavLst>
                                        <p:tav tm="0">
                                          <p:val>
                                            <p:fltVal val="0"/>
                                          </p:val>
                                        </p:tav>
                                        <p:tav tm="100000">
                                          <p:val>
                                            <p:strVal val="#ppt_w"/>
                                          </p:val>
                                        </p:tav>
                                      </p:tavLst>
                                    </p:anim>
                                    <p:anim calcmode="lin" valueType="num">
                                      <p:cBhvr>
                                        <p:cTn id="22" dur="500" fill="hold"/>
                                        <p:tgtEl>
                                          <p:spTgt spid="12"/>
                                        </p:tgtEl>
                                        <p:attrNameLst>
                                          <p:attrName>ppt_h</p:attrName>
                                        </p:attrNameLst>
                                      </p:cBhvr>
                                      <p:tavLst>
                                        <p:tav tm="0">
                                          <p:val>
                                            <p:fltVal val="0"/>
                                          </p:val>
                                        </p:tav>
                                        <p:tav tm="100000">
                                          <p:val>
                                            <p:strVal val="#ppt_h"/>
                                          </p:val>
                                        </p:tav>
                                      </p:tavLst>
                                    </p:anim>
                                  </p:childTnLst>
                                </p:cTn>
                              </p:par>
                            </p:childTnLst>
                          </p:cTn>
                        </p:par>
                        <p:par>
                          <p:cTn id="23" fill="hold">
                            <p:stCondLst>
                              <p:cond delay="1500"/>
                            </p:stCondLst>
                            <p:childTnLst>
                              <p:par>
                                <p:cTn id="24" presetID="25" presetClass="entr" presetSubtype="0"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27"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28"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29" dur="1000" fill="hold"/>
                                        <p:tgtEl>
                                          <p:spTgt spid="8"/>
                                        </p:tgtEl>
                                        <p:attrNameLst>
                                          <p:attrName>ppt_h</p:attrName>
                                        </p:attrNameLst>
                                      </p:cBhvr>
                                      <p:tavLst>
                                        <p:tav tm="0">
                                          <p:val>
                                            <p:strVal val="#ppt_h"/>
                                          </p:val>
                                        </p:tav>
                                        <p:tav tm="100000">
                                          <p:val>
                                            <p:strVal val="#ppt_h"/>
                                          </p:val>
                                        </p:tav>
                                      </p:tavLst>
                                    </p:anim>
                                    <p:anim calcmode="lin" valueType="num">
                                      <p:cBhvr>
                                        <p:cTn id="30"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31"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32"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33" dur="1000" decel="50000">
                                          <p:stCondLst>
                                            <p:cond delay="0"/>
                                          </p:stCondLst>
                                        </p:cTn>
                                        <p:tgtEl>
                                          <p:spTgt spid="8"/>
                                        </p:tgtEl>
                                      </p:cBhvr>
                                    </p:animEffect>
                                  </p:childTnLst>
                                </p:cTn>
                              </p:par>
                            </p:childTnLst>
                          </p:cTn>
                        </p:par>
                        <p:par>
                          <p:cTn id="34" fill="hold">
                            <p:stCondLst>
                              <p:cond delay="2500"/>
                            </p:stCondLst>
                            <p:childTnLst>
                              <p:par>
                                <p:cTn id="35" presetID="5" presetClass="entr" presetSubtype="10" fill="hold" grpId="0" nodeType="afterEffect">
                                  <p:stCondLst>
                                    <p:cond delay="0"/>
                                  </p:stCondLst>
                                  <p:childTnLst>
                                    <p:set>
                                      <p:cBhvr>
                                        <p:cTn id="36" dur="500" fill="hold">
                                          <p:stCondLst>
                                            <p:cond delay="0"/>
                                          </p:stCondLst>
                                        </p:cTn>
                                        <p:tgtEl>
                                          <p:spTgt spid="13"/>
                                        </p:tgtEl>
                                        <p:attrNameLst>
                                          <p:attrName>style.visibility</p:attrName>
                                        </p:attrNameLst>
                                      </p:cBhvr>
                                      <p:to>
                                        <p:strVal val="visible"/>
                                      </p:to>
                                    </p:set>
                                    <p:animEffect transition="in" filter="checkerboard(across)">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uiExpand="1" build="p"/>
      <p:bldP spid="11" grpId="0" bldLvl="0" animBg="1"/>
      <p:bldP spid="12" grpId="0" bldLvl="0" animBg="1"/>
      <p:bldP spid="8" grpId="0" animBg="1"/>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5" name="组合 4"/>
          <p:cNvGrpSpPr/>
          <p:nvPr/>
        </p:nvGrpSpPr>
        <p:grpSpPr>
          <a:xfrm>
            <a:off x="278130" y="271780"/>
            <a:ext cx="11635740" cy="686435"/>
            <a:chOff x="438" y="428"/>
            <a:chExt cx="18324" cy="1081"/>
          </a:xfrm>
          <a:solidFill>
            <a:srgbClr val="FFAC35"/>
          </a:solidFill>
        </p:grpSpPr>
        <p:cxnSp>
          <p:nvCxnSpPr>
            <p:cNvPr id="14" name="直接连接符 13"/>
            <p:cNvCxnSpPr/>
            <p:nvPr/>
          </p:nvCxnSpPr>
          <p:spPr>
            <a:xfrm>
              <a:off x="438" y="1509"/>
              <a:ext cx="18325" cy="0"/>
            </a:xfrm>
            <a:prstGeom prst="line">
              <a:avLst/>
            </a:prstGeom>
            <a:grpFill/>
            <a:ln w="12700" cmpd="sng">
              <a:solidFill>
                <a:srgbClr val="FFAC35"/>
              </a:solidFill>
              <a:prstDash val="dash"/>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533" y="455"/>
              <a:ext cx="850" cy="8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200" b="1">
                  <a:latin typeface="+mj-ea"/>
                  <a:ea typeface="+mj-ea"/>
                </a:rPr>
                <a:t>３</a:t>
              </a:r>
              <a:endParaRPr lang="zh-CN" altLang="en-US" sz="2200" b="1">
                <a:latin typeface="+mj-ea"/>
                <a:ea typeface="+mj-ea"/>
              </a:endParaRPr>
            </a:p>
          </p:txBody>
        </p:sp>
        <p:grpSp>
          <p:nvGrpSpPr>
            <p:cNvPr id="3" name="组合 2"/>
            <p:cNvGrpSpPr/>
            <p:nvPr/>
          </p:nvGrpSpPr>
          <p:grpSpPr>
            <a:xfrm>
              <a:off x="1708" y="428"/>
              <a:ext cx="4436" cy="852"/>
              <a:chOff x="1708" y="428"/>
              <a:chExt cx="4436" cy="852"/>
            </a:xfrm>
            <a:grpFill/>
          </p:grpSpPr>
          <p:sp>
            <p:nvSpPr>
              <p:cNvPr id="17" name="椭圆 16"/>
              <p:cNvSpPr/>
              <p:nvPr/>
            </p:nvSpPr>
            <p:spPr>
              <a:xfrm>
                <a:off x="1708" y="430"/>
                <a:ext cx="850" cy="8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椭圆 17"/>
              <p:cNvSpPr/>
              <p:nvPr/>
            </p:nvSpPr>
            <p:spPr>
              <a:xfrm>
                <a:off x="5294" y="428"/>
                <a:ext cx="850" cy="8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矩形 18"/>
              <p:cNvSpPr/>
              <p:nvPr/>
            </p:nvSpPr>
            <p:spPr>
              <a:xfrm>
                <a:off x="2125" y="428"/>
                <a:ext cx="3591" cy="8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200" b="1">
                    <a:latin typeface="+mj-ea"/>
                    <a:ea typeface="+mj-ea"/>
                  </a:rPr>
                  <a:t>修编原则</a:t>
                </a:r>
                <a:endParaRPr lang="zh-CN" altLang="en-US" sz="2200" b="1">
                  <a:latin typeface="+mj-ea"/>
                  <a:ea typeface="+mj-ea"/>
                </a:endParaRPr>
              </a:p>
            </p:txBody>
          </p:sp>
        </p:grpSp>
      </p:grpSp>
      <p:sp>
        <p:nvSpPr>
          <p:cNvPr id="2" name="标题 1"/>
          <p:cNvSpPr>
            <a:spLocks noGrp="1"/>
          </p:cNvSpPr>
          <p:nvPr>
            <p:ph type="ctrTitle"/>
            <p:custDataLst>
              <p:tags r:id="rId2"/>
            </p:custDataLst>
          </p:nvPr>
        </p:nvSpPr>
        <p:spPr>
          <a:xfrm>
            <a:off x="1196340" y="1191260"/>
            <a:ext cx="9799320" cy="5066030"/>
          </a:xfrm>
          <a:noFill/>
          <a:ln>
            <a:noFill/>
          </a:ln>
          <a:extLst>
            <a:ext uri="{909E8E84-426E-40DD-AFC4-6F175D3DCCD1}">
              <a14:hiddenFill xmlns:a14="http://schemas.microsoft.com/office/drawing/2010/main">
                <a:solidFill>
                  <a:schemeClr val="accent4"/>
                </a:solidFill>
              </a14:hiddenFill>
            </a:ext>
          </a:extLst>
        </p:spPr>
        <p:style>
          <a:lnRef idx="2">
            <a:schemeClr val="accent4">
              <a:shade val="50000"/>
            </a:schemeClr>
          </a:lnRef>
          <a:fillRef idx="1">
            <a:schemeClr val="accent4"/>
          </a:fillRef>
          <a:effectRef idx="0">
            <a:schemeClr val="accent4"/>
          </a:effectRef>
          <a:fontRef idx="minor">
            <a:schemeClr val="lt1"/>
          </a:fontRef>
        </p:style>
        <p:txBody>
          <a:bodyPr>
            <a:normAutofit fontScale="90000"/>
          </a:bodyPr>
          <a:p>
            <a:pPr algn="l">
              <a:lnSpc>
                <a:spcPct val="200000"/>
              </a:lnSpc>
              <a:spcBef>
                <a:spcPts val="1200"/>
              </a:spcBef>
              <a:spcAft>
                <a:spcPts val="1200"/>
              </a:spcAft>
            </a:pPr>
            <a:r>
              <a:rPr lang="zh-CN" altLang="zh-CN" sz="2000">
                <a:solidFill>
                  <a:schemeClr val="tx1"/>
                </a:solidFill>
              </a:rPr>
              <a:t>　　4、坚持项目划分与现行工程计量规范相衔接的原则，尽量与13清单规范相一致或协调。项目设置按不同的工程类型、施工方法和对造价的影响等综合考虑确定。</a:t>
            </a:r>
            <a:br>
              <a:rPr lang="zh-CN" altLang="zh-CN" sz="2000">
                <a:solidFill>
                  <a:schemeClr val="tx1"/>
                </a:solidFill>
              </a:rPr>
            </a:br>
            <a:r>
              <a:rPr lang="zh-CN" altLang="zh-CN" sz="2000">
                <a:solidFill>
                  <a:schemeClr val="tx1"/>
                </a:solidFill>
              </a:rPr>
              <a:t>　　5、定额编制水平符合“平均先进”的原则，反映出先进合理的设计、成熟有效的施工工艺、施工管理和大多数企业在正常施工条件下可以达到的社会平均水平。定额结构合理，定额步距大小适中，文字通俗易懂，计算方法简便，具有适应性、可操作性。</a:t>
            </a:r>
            <a:br>
              <a:rPr lang="zh-CN" altLang="zh-CN" sz="2000">
                <a:solidFill>
                  <a:schemeClr val="tx1"/>
                </a:solidFill>
              </a:rPr>
            </a:br>
            <a:r>
              <a:rPr lang="zh-CN" altLang="en-US" sz="2000" dirty="0">
                <a:solidFill>
                  <a:schemeClr val="tx1"/>
                </a:solidFill>
                <a:sym typeface="+mn-ea"/>
              </a:rPr>
              <a:t>　　</a:t>
            </a:r>
            <a:r>
              <a:rPr lang="en-US" altLang="zh-CN" sz="2000" dirty="0">
                <a:solidFill>
                  <a:schemeClr val="tx1"/>
                </a:solidFill>
                <a:sym typeface="+mn-ea"/>
              </a:rPr>
              <a:t>6</a:t>
            </a:r>
            <a:r>
              <a:rPr lang="zh-CN" altLang="en-US" sz="2000" dirty="0">
                <a:solidFill>
                  <a:schemeClr val="tx1"/>
                </a:solidFill>
                <a:sym typeface="+mn-ea"/>
              </a:rPr>
              <a:t>、减少各专业册相同或类似定额子目设置，强化不同专业册相同或类似定额子目借用原则，进一步明确和细化有可能造成争议的定额说明和计算规则。</a:t>
            </a:r>
            <a:br>
              <a:rPr lang="zh-CN" altLang="en-US" sz="1800" dirty="0">
                <a:solidFill>
                  <a:schemeClr val="tx1"/>
                </a:solidFill>
              </a:rPr>
            </a:br>
            <a:endParaRPr lang="zh-CN" altLang="en-US" sz="1800" dirty="0">
              <a:solidFill>
                <a:schemeClr val="tx1"/>
              </a:solidFill>
            </a:endParaRPr>
          </a:p>
        </p:txBody>
      </p:sp>
      <p:sp>
        <p:nvSpPr>
          <p:cNvPr id="6" name="日期占位符 5"/>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3"/>
    </p:custData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cxnSp>
        <p:nvCxnSpPr>
          <p:cNvPr id="4" name="直接连接符 3"/>
          <p:cNvCxnSpPr/>
          <p:nvPr/>
        </p:nvCxnSpPr>
        <p:spPr>
          <a:xfrm flipV="1">
            <a:off x="5570220" y="869950"/>
            <a:ext cx="360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第九册  消防工程</a:t>
            </a:r>
            <a:endParaRPr lang="zh-CN" altLang="en-US" sz="2400" b="1"/>
          </a:p>
        </p:txBody>
      </p:sp>
      <p:cxnSp>
        <p:nvCxnSpPr>
          <p:cNvPr id="6" name="直接连接符 5"/>
          <p:cNvCxnSpPr/>
          <p:nvPr/>
        </p:nvCxnSpPr>
        <p:spPr>
          <a:xfrm flipV="1">
            <a:off x="5173345" y="795020"/>
            <a:ext cx="360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1030605"/>
            <a:ext cx="10619105" cy="4861560"/>
          </a:xfrm>
          <a:prstGeom prst="rect">
            <a:avLst/>
          </a:prstGeom>
          <a:noFill/>
        </p:spPr>
        <p:txBody>
          <a:bodyPr wrap="square" rtlCol="0">
            <a:spAutoFit/>
          </a:bodyPr>
          <a:p>
            <a:pPr indent="0" fontAlgn="auto">
              <a:lnSpc>
                <a:spcPct val="200000"/>
              </a:lnSpc>
            </a:pPr>
            <a:r>
              <a:rPr lang="zh-CN" altLang="en-US" sz="1900" b="1">
                <a:solidFill>
                  <a:srgbClr val="0000FF"/>
                </a:solidFill>
                <a:latin typeface="微软雅黑" panose="020B0503020204020204" pitchFamily="34" charset="-122"/>
                <a:ea typeface="微软雅黑" panose="020B0503020204020204" pitchFamily="34" charset="-122"/>
                <a:cs typeface="黑体" panose="02010609060101010101" charset="-122"/>
              </a:rPr>
              <a:t>（三）</a:t>
            </a:r>
            <a:r>
              <a:rPr lang="zh-CN" altLang="en-US" sz="1900" b="1">
                <a:solidFill>
                  <a:srgbClr val="0000FF"/>
                </a:solidFill>
                <a:latin typeface="微软雅黑" panose="020B0503020204020204" pitchFamily="34" charset="-122"/>
                <a:ea typeface="微软雅黑" panose="020B0503020204020204" pitchFamily="34" charset="-122"/>
                <a:cs typeface="黑体" panose="02010609060101010101" charset="-122"/>
                <a:sym typeface="+mn-ea"/>
              </a:rPr>
              <a:t>消防系统调试的工程量计算规则</a:t>
            </a:r>
            <a:endParaRPr lang="zh-CN" altLang="en-US" sz="1900" b="1">
              <a:solidFill>
                <a:srgbClr val="0000FF"/>
              </a:solidFill>
              <a:latin typeface="微软雅黑" panose="020B0503020204020204" pitchFamily="34" charset="-122"/>
              <a:ea typeface="微软雅黑" panose="020B0503020204020204" pitchFamily="34" charset="-122"/>
              <a:cs typeface="黑体" panose="02010609060101010101" charset="-122"/>
              <a:sym typeface="+mn-ea"/>
            </a:endParaRPr>
          </a:p>
          <a:p>
            <a:pPr indent="457200" fontAlgn="auto">
              <a:lnSpc>
                <a:spcPct val="200000"/>
              </a:lnSpc>
            </a:pPr>
            <a:r>
              <a:rPr sz="1700" b="1">
                <a:latin typeface="黑体" panose="02010609060101010101" charset="-122"/>
                <a:ea typeface="黑体" panose="02010609060101010101" charset="-122"/>
                <a:cs typeface="黑体" panose="02010609060101010101" charset="-122"/>
                <a:sym typeface="+mn-ea"/>
              </a:rPr>
              <a:t>1、自动报警系统调试：包括对各种探测器、报警器、报警按钮、报警控制器等的调试，区分不同点数根据集中报警器台数按系统计算。其点数按具有地址编码的器件数量计算。</a:t>
            </a:r>
            <a:endParaRPr sz="1700" b="1">
              <a:latin typeface="黑体" panose="02010609060101010101" charset="-122"/>
              <a:ea typeface="黑体" panose="02010609060101010101" charset="-122"/>
              <a:cs typeface="黑体" panose="02010609060101010101" charset="-122"/>
              <a:sym typeface="+mn-ea"/>
            </a:endParaRPr>
          </a:p>
          <a:p>
            <a:pPr indent="457200" fontAlgn="auto">
              <a:lnSpc>
                <a:spcPct val="200000"/>
              </a:lnSpc>
            </a:pPr>
            <a:r>
              <a:rPr sz="1700" b="1">
                <a:latin typeface="黑体" panose="02010609060101010101" charset="-122"/>
                <a:ea typeface="黑体" panose="02010609060101010101" charset="-122"/>
                <a:cs typeface="黑体" panose="02010609060101010101" charset="-122"/>
                <a:sym typeface="+mn-ea"/>
              </a:rPr>
              <a:t>2、水灭火系统控制装置调试：按系统中报警阀控制的喷头数量以“系统”计算。</a:t>
            </a:r>
            <a:endParaRPr sz="1700" b="1">
              <a:latin typeface="黑体" panose="02010609060101010101" charset="-122"/>
              <a:ea typeface="黑体" panose="02010609060101010101" charset="-122"/>
              <a:cs typeface="黑体" panose="02010609060101010101" charset="-122"/>
              <a:sym typeface="+mn-ea"/>
            </a:endParaRPr>
          </a:p>
          <a:p>
            <a:pPr indent="457200" fontAlgn="auto">
              <a:lnSpc>
                <a:spcPct val="200000"/>
              </a:lnSpc>
            </a:pPr>
            <a:r>
              <a:rPr sz="1700" b="1">
                <a:latin typeface="黑体" panose="02010609060101010101" charset="-122"/>
                <a:ea typeface="黑体" panose="02010609060101010101" charset="-122"/>
                <a:cs typeface="黑体" panose="02010609060101010101" charset="-122"/>
                <a:sym typeface="+mn-ea"/>
              </a:rPr>
              <a:t>3、防火控制装置调试：包括火灾事故广播、消防通讯、消防电梯系统装置调试、电动防火门、防火卷帘门、正压送风阀、排烟阀、防火阀控制系统装置调试等，按设计图示数量计算工程量。</a:t>
            </a:r>
            <a:endParaRPr sz="1700" b="1">
              <a:latin typeface="黑体" panose="02010609060101010101" charset="-122"/>
              <a:ea typeface="黑体" panose="02010609060101010101" charset="-122"/>
              <a:cs typeface="黑体" panose="02010609060101010101" charset="-122"/>
              <a:sym typeface="+mn-ea"/>
            </a:endParaRPr>
          </a:p>
          <a:p>
            <a:pPr indent="457200" fontAlgn="auto">
              <a:lnSpc>
                <a:spcPct val="200000"/>
              </a:lnSpc>
            </a:pPr>
            <a:r>
              <a:rPr sz="1700" b="1">
                <a:latin typeface="黑体" panose="02010609060101010101" charset="-122"/>
                <a:ea typeface="黑体" panose="02010609060101010101" charset="-122"/>
                <a:cs typeface="黑体" panose="02010609060101010101" charset="-122"/>
                <a:sym typeface="+mn-ea"/>
              </a:rPr>
              <a:t>4、电气火灾监控、消防电源监控、防火门监控系统调试：按模块点数计算工程量。</a:t>
            </a:r>
            <a:endParaRPr sz="1700" b="1">
              <a:latin typeface="黑体" panose="02010609060101010101" charset="-122"/>
              <a:ea typeface="黑体" panose="02010609060101010101" charset="-122"/>
              <a:cs typeface="黑体" panose="02010609060101010101" charset="-122"/>
              <a:sym typeface="+mn-ea"/>
            </a:endParaRPr>
          </a:p>
          <a:p>
            <a:pPr indent="457200" fontAlgn="auto">
              <a:lnSpc>
                <a:spcPct val="200000"/>
              </a:lnSpc>
            </a:pPr>
            <a:r>
              <a:rPr sz="1700" b="1">
                <a:latin typeface="黑体" panose="02010609060101010101" charset="-122"/>
                <a:ea typeface="黑体" panose="02010609060101010101" charset="-122"/>
                <a:cs typeface="黑体" panose="02010609060101010101" charset="-122"/>
                <a:sym typeface="+mn-ea"/>
              </a:rPr>
              <a:t>5、气体灭火系统装置调试：按调试、检验和验收所消耗的试验容量个数计算。</a:t>
            </a:r>
            <a:endParaRPr sz="1700" b="1">
              <a:latin typeface="黑体" panose="02010609060101010101" charset="-122"/>
              <a:ea typeface="黑体" panose="02010609060101010101" charset="-122"/>
              <a:cs typeface="黑体" panose="02010609060101010101" charset="-122"/>
              <a:sym typeface="+mn-ea"/>
            </a:endParaRPr>
          </a:p>
          <a:p>
            <a:pPr indent="457200" fontAlgn="auto">
              <a:lnSpc>
                <a:spcPct val="200000"/>
              </a:lnSpc>
            </a:pPr>
            <a:r>
              <a:rPr sz="1700" b="1">
                <a:latin typeface="黑体" panose="02010609060101010101" charset="-122"/>
                <a:ea typeface="黑体" panose="02010609060101010101" charset="-122"/>
                <a:cs typeface="黑体" panose="02010609060101010101" charset="-122"/>
                <a:sym typeface="+mn-ea"/>
              </a:rPr>
              <a:t>6、智能应急照明系统调试：根据各类型带有地址编码的智能应急照明灯具数量计算。</a:t>
            </a:r>
            <a:endParaRPr sz="1700" b="1">
              <a:latin typeface="黑体" panose="02010609060101010101" charset="-122"/>
              <a:ea typeface="黑体" panose="02010609060101010101" charset="-122"/>
              <a:cs typeface="黑体" panose="02010609060101010101" charset="-122"/>
              <a:sym typeface="+mn-ea"/>
            </a:endParaRPr>
          </a:p>
        </p:txBody>
      </p:sp>
      <p:sp>
        <p:nvSpPr>
          <p:cNvPr id="3" name="日期占位符 2"/>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cxnSp>
        <p:nvCxnSpPr>
          <p:cNvPr id="4" name="直接连接符 3"/>
          <p:cNvCxnSpPr/>
          <p:nvPr/>
        </p:nvCxnSpPr>
        <p:spPr>
          <a:xfrm flipV="1">
            <a:off x="5570220" y="869950"/>
            <a:ext cx="360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第九册  消防工程</a:t>
            </a:r>
            <a:endParaRPr lang="zh-CN" altLang="en-US" sz="2400" b="1"/>
          </a:p>
        </p:txBody>
      </p:sp>
      <p:cxnSp>
        <p:nvCxnSpPr>
          <p:cNvPr id="6" name="直接连接符 5"/>
          <p:cNvCxnSpPr/>
          <p:nvPr/>
        </p:nvCxnSpPr>
        <p:spPr>
          <a:xfrm flipV="1">
            <a:off x="5173345" y="795020"/>
            <a:ext cx="360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1030605"/>
            <a:ext cx="10619105" cy="4861560"/>
          </a:xfrm>
          <a:prstGeom prst="rect">
            <a:avLst/>
          </a:prstGeom>
          <a:noFill/>
        </p:spPr>
        <p:txBody>
          <a:bodyPr wrap="square" rtlCol="0">
            <a:spAutoFit/>
          </a:bodyPr>
          <a:p>
            <a:pPr indent="0" fontAlgn="auto">
              <a:lnSpc>
                <a:spcPct val="200000"/>
              </a:lnSpc>
            </a:pPr>
            <a:r>
              <a:rPr lang="zh-CN" altLang="en-US" sz="1900" b="1">
                <a:solidFill>
                  <a:srgbClr val="0000FF"/>
                </a:solidFill>
                <a:latin typeface="微软雅黑" panose="020B0503020204020204" pitchFamily="34" charset="-122"/>
                <a:ea typeface="微软雅黑" panose="020B0503020204020204" pitchFamily="34" charset="-122"/>
                <a:cs typeface="黑体" panose="02010609060101010101" charset="-122"/>
              </a:rPr>
              <a:t>（四）</a:t>
            </a:r>
            <a:r>
              <a:rPr lang="zh-CN" altLang="en-US" sz="1900" b="1">
                <a:solidFill>
                  <a:srgbClr val="0000FF"/>
                </a:solidFill>
                <a:latin typeface="微软雅黑" panose="020B0503020204020204" pitchFamily="34" charset="-122"/>
                <a:ea typeface="微软雅黑" panose="020B0503020204020204" pitchFamily="34" charset="-122"/>
                <a:cs typeface="黑体" panose="02010609060101010101" charset="-122"/>
                <a:sym typeface="+mn-ea"/>
              </a:rPr>
              <a:t>定额水平变化情况</a:t>
            </a:r>
            <a:endParaRPr lang="zh-CN" altLang="en-US" sz="1900" b="1">
              <a:solidFill>
                <a:srgbClr val="0000FF"/>
              </a:solidFill>
              <a:latin typeface="微软雅黑" panose="020B0503020204020204" pitchFamily="34" charset="-122"/>
              <a:ea typeface="微软雅黑" panose="020B0503020204020204" pitchFamily="34" charset="-122"/>
              <a:cs typeface="黑体" panose="02010609060101010101" charset="-122"/>
            </a:endParaRPr>
          </a:p>
          <a:p>
            <a:pPr indent="457200" fontAlgn="auto">
              <a:lnSpc>
                <a:spcPct val="200000"/>
              </a:lnSpc>
            </a:pPr>
            <a:r>
              <a:rPr lang="zh-CN" sz="1700" b="1">
                <a:latin typeface="黑体" panose="02010609060101010101" charset="-122"/>
                <a:ea typeface="黑体" panose="02010609060101010101" charset="-122"/>
                <a:cs typeface="黑体" panose="02010609060101010101" charset="-122"/>
                <a:sym typeface="+mn-ea"/>
              </a:rPr>
              <a:t>由于消防工程中普通采用</a:t>
            </a:r>
            <a:r>
              <a:rPr sz="1700" b="1">
                <a:latin typeface="黑体" panose="02010609060101010101" charset="-122"/>
                <a:ea typeface="黑体" panose="02010609060101010101" charset="-122"/>
                <a:cs typeface="黑体" panose="02010609060101010101" charset="-122"/>
                <a:sym typeface="+mn-ea"/>
              </a:rPr>
              <a:t>了</a:t>
            </a:r>
            <a:r>
              <a:rPr lang="zh-CN" sz="1700" b="1">
                <a:latin typeface="黑体" panose="02010609060101010101" charset="-122"/>
                <a:ea typeface="黑体" panose="02010609060101010101" charset="-122"/>
                <a:cs typeface="黑体" panose="02010609060101010101" charset="-122"/>
                <a:sym typeface="+mn-ea"/>
              </a:rPr>
              <a:t>各种</a:t>
            </a:r>
            <a:r>
              <a:rPr sz="1700" b="1">
                <a:latin typeface="黑体" panose="02010609060101010101" charset="-122"/>
                <a:ea typeface="黑体" panose="02010609060101010101" charset="-122"/>
                <a:cs typeface="黑体" panose="02010609060101010101" charset="-122"/>
                <a:sym typeface="+mn-ea"/>
              </a:rPr>
              <a:t>新材料或新工艺，</a:t>
            </a:r>
            <a:r>
              <a:rPr lang="zh-CN" sz="1700" b="1">
                <a:latin typeface="黑体" panose="02010609060101010101" charset="-122"/>
                <a:ea typeface="黑体" panose="02010609060101010101" charset="-122"/>
                <a:cs typeface="黑体" panose="02010609060101010101" charset="-122"/>
                <a:sym typeface="+mn-ea"/>
              </a:rPr>
              <a:t>原</a:t>
            </a:r>
            <a:r>
              <a:rPr lang="en-US" altLang="zh-CN" sz="1700" b="1">
                <a:latin typeface="黑体" panose="02010609060101010101" charset="-122"/>
                <a:ea typeface="黑体" panose="02010609060101010101" charset="-122"/>
                <a:cs typeface="黑体" panose="02010609060101010101" charset="-122"/>
                <a:sym typeface="+mn-ea"/>
              </a:rPr>
              <a:t>14</a:t>
            </a:r>
            <a:r>
              <a:rPr lang="zh-CN" altLang="en-US" sz="1700" b="1">
                <a:latin typeface="黑体" panose="02010609060101010101" charset="-122"/>
                <a:ea typeface="黑体" panose="02010609060101010101" charset="-122"/>
                <a:cs typeface="黑体" panose="02010609060101010101" charset="-122"/>
                <a:sym typeface="+mn-ea"/>
              </a:rPr>
              <a:t>定额中</a:t>
            </a:r>
            <a:r>
              <a:rPr sz="1700" b="1">
                <a:latin typeface="黑体" panose="02010609060101010101" charset="-122"/>
                <a:ea typeface="黑体" panose="02010609060101010101" charset="-122"/>
                <a:cs typeface="黑体" panose="02010609060101010101" charset="-122"/>
                <a:sym typeface="+mn-ea"/>
              </a:rPr>
              <a:t>部分安装项目</a:t>
            </a:r>
            <a:r>
              <a:rPr lang="zh-CN" sz="1700" b="1">
                <a:latin typeface="黑体" panose="02010609060101010101" charset="-122"/>
                <a:ea typeface="黑体" panose="02010609060101010101" charset="-122"/>
                <a:cs typeface="黑体" panose="02010609060101010101" charset="-122"/>
                <a:sym typeface="+mn-ea"/>
              </a:rPr>
              <a:t>的</a:t>
            </a:r>
            <a:r>
              <a:rPr sz="1700" b="1">
                <a:latin typeface="黑体" panose="02010609060101010101" charset="-122"/>
                <a:ea typeface="黑体" panose="02010609060101010101" charset="-122"/>
                <a:cs typeface="黑体" panose="02010609060101010101" charset="-122"/>
                <a:sym typeface="+mn-ea"/>
              </a:rPr>
              <a:t>水平已与市场实际不符，本册修编时对原有子目进行了水平调整，根据多个施工项目现场实测数据调整取定了人工费水平，并对部分材料和机械台班消耗量进行了调整。</a:t>
            </a:r>
            <a:endParaRPr sz="1700" b="1">
              <a:latin typeface="黑体" panose="02010609060101010101" charset="-122"/>
              <a:ea typeface="黑体" panose="02010609060101010101" charset="-122"/>
              <a:cs typeface="黑体" panose="02010609060101010101" charset="-122"/>
            </a:endParaRPr>
          </a:p>
          <a:p>
            <a:pPr indent="457200" fontAlgn="auto">
              <a:lnSpc>
                <a:spcPct val="200000"/>
              </a:lnSpc>
            </a:pPr>
            <a:r>
              <a:rPr sz="1700" b="1">
                <a:latin typeface="黑体" panose="02010609060101010101" charset="-122"/>
                <a:ea typeface="黑体" panose="02010609060101010101" charset="-122"/>
                <a:cs typeface="黑体" panose="02010609060101010101" charset="-122"/>
              </a:rPr>
              <a:t>此次修编后</a:t>
            </a:r>
            <a:r>
              <a:rPr lang="zh-CN" sz="1700" b="1">
                <a:latin typeface="黑体" panose="02010609060101010101" charset="-122"/>
                <a:ea typeface="黑体" panose="02010609060101010101" charset="-122"/>
                <a:cs typeface="黑体" panose="02010609060101010101" charset="-122"/>
              </a:rPr>
              <a:t>，本册</a:t>
            </a:r>
            <a:r>
              <a:rPr sz="1700" b="1">
                <a:latin typeface="黑体" panose="02010609060101010101" charset="-122"/>
                <a:ea typeface="黑体" panose="02010609060101010101" charset="-122"/>
                <a:cs typeface="黑体" panose="02010609060101010101" charset="-122"/>
              </a:rPr>
              <a:t>整体</a:t>
            </a:r>
            <a:r>
              <a:rPr lang="zh-CN" sz="1700" b="1">
                <a:latin typeface="黑体" panose="02010609060101010101" charset="-122"/>
                <a:ea typeface="黑体" panose="02010609060101010101" charset="-122"/>
                <a:cs typeface="黑体" panose="02010609060101010101" charset="-122"/>
              </a:rPr>
              <a:t>定额</a:t>
            </a:r>
            <a:r>
              <a:rPr sz="1700" b="1">
                <a:latin typeface="黑体" panose="02010609060101010101" charset="-122"/>
                <a:ea typeface="黑体" panose="02010609060101010101" charset="-122"/>
                <a:cs typeface="黑体" panose="02010609060101010101" charset="-122"/>
              </a:rPr>
              <a:t>水平有所提高</a:t>
            </a:r>
            <a:r>
              <a:rPr lang="zh-CN" sz="1700" b="1">
                <a:latin typeface="黑体" panose="02010609060101010101" charset="-122"/>
                <a:ea typeface="黑体" panose="02010609060101010101" charset="-122"/>
                <a:cs typeface="黑体" panose="02010609060101010101" charset="-122"/>
              </a:rPr>
              <a:t>，人材机消耗量有一定程度的下降。</a:t>
            </a:r>
            <a:r>
              <a:rPr sz="1700" b="1">
                <a:latin typeface="黑体" panose="02010609060101010101" charset="-122"/>
                <a:ea typeface="黑体" panose="02010609060101010101" charset="-122"/>
                <a:cs typeface="黑体" panose="02010609060101010101" charset="-122"/>
              </a:rPr>
              <a:t>其中人工费降低的原因：一是人工费水平结合工程实际进行核实确定；二是施工工具及机械化水平提高，降低人工消耗；三是设备的现代化技术水平提高</a:t>
            </a:r>
            <a:r>
              <a:rPr lang="zh-CN" sz="1700" b="1">
                <a:latin typeface="黑体" panose="02010609060101010101" charset="-122"/>
                <a:ea typeface="黑体" panose="02010609060101010101" charset="-122"/>
                <a:cs typeface="黑体" panose="02010609060101010101" charset="-122"/>
              </a:rPr>
              <a:t>施工效率，</a:t>
            </a:r>
            <a:r>
              <a:rPr sz="1700" b="1">
                <a:latin typeface="黑体" panose="02010609060101010101" charset="-122"/>
                <a:ea typeface="黑体" panose="02010609060101010101" charset="-122"/>
                <a:cs typeface="黑体" panose="02010609060101010101" charset="-122"/>
              </a:rPr>
              <a:t>节省</a:t>
            </a:r>
            <a:r>
              <a:rPr lang="zh-CN" sz="1700" b="1">
                <a:latin typeface="黑体" panose="02010609060101010101" charset="-122"/>
                <a:ea typeface="黑体" panose="02010609060101010101" charset="-122"/>
                <a:cs typeface="黑体" panose="02010609060101010101" charset="-122"/>
              </a:rPr>
              <a:t>了</a:t>
            </a:r>
            <a:r>
              <a:rPr sz="1700" b="1">
                <a:latin typeface="黑体" panose="02010609060101010101" charset="-122"/>
                <a:ea typeface="黑体" panose="02010609060101010101" charset="-122"/>
                <a:cs typeface="黑体" panose="02010609060101010101" charset="-122"/>
              </a:rPr>
              <a:t>施工</a:t>
            </a:r>
            <a:r>
              <a:rPr lang="zh-CN" sz="1700" b="1">
                <a:latin typeface="黑体" panose="02010609060101010101" charset="-122"/>
                <a:ea typeface="黑体" panose="02010609060101010101" charset="-122"/>
                <a:cs typeface="黑体" panose="02010609060101010101" charset="-122"/>
              </a:rPr>
              <a:t>和</a:t>
            </a:r>
            <a:r>
              <a:rPr sz="1700" b="1">
                <a:latin typeface="黑体" panose="02010609060101010101" charset="-122"/>
                <a:ea typeface="黑体" panose="02010609060101010101" charset="-122"/>
                <a:cs typeface="黑体" panose="02010609060101010101" charset="-122"/>
              </a:rPr>
              <a:t>调试用工。</a:t>
            </a:r>
            <a:r>
              <a:rPr lang="zh-CN" sz="1700" b="1">
                <a:latin typeface="黑体" panose="02010609060101010101" charset="-122"/>
                <a:ea typeface="黑体" panose="02010609060101010101" charset="-122"/>
                <a:cs typeface="黑体" panose="02010609060101010101" charset="-122"/>
              </a:rPr>
              <a:t>而随着</a:t>
            </a:r>
            <a:r>
              <a:rPr sz="1700" b="1">
                <a:latin typeface="黑体" panose="02010609060101010101" charset="-122"/>
                <a:ea typeface="黑体" panose="02010609060101010101" charset="-122"/>
                <a:cs typeface="黑体" panose="02010609060101010101" charset="-122"/>
              </a:rPr>
              <a:t>施工技术水平的提高，减少</a:t>
            </a:r>
            <a:r>
              <a:rPr lang="zh-CN" sz="1700" b="1">
                <a:latin typeface="黑体" panose="02010609060101010101" charset="-122"/>
                <a:ea typeface="黑体" panose="02010609060101010101" charset="-122"/>
                <a:cs typeface="黑体" panose="02010609060101010101" charset="-122"/>
              </a:rPr>
              <a:t>了</a:t>
            </a:r>
            <a:r>
              <a:rPr sz="1700" b="1">
                <a:latin typeface="黑体" panose="02010609060101010101" charset="-122"/>
                <a:ea typeface="黑体" panose="02010609060101010101" charset="-122"/>
                <a:cs typeface="黑体" panose="02010609060101010101" charset="-122"/>
              </a:rPr>
              <a:t>材料</a:t>
            </a:r>
            <a:r>
              <a:rPr lang="zh-CN" sz="1700" b="1">
                <a:latin typeface="黑体" panose="02010609060101010101" charset="-122"/>
                <a:ea typeface="黑体" panose="02010609060101010101" charset="-122"/>
                <a:cs typeface="黑体" panose="02010609060101010101" charset="-122"/>
              </a:rPr>
              <a:t>的</a:t>
            </a:r>
            <a:r>
              <a:rPr sz="1700" b="1">
                <a:latin typeface="黑体" panose="02010609060101010101" charset="-122"/>
                <a:ea typeface="黑体" panose="02010609060101010101" charset="-122"/>
                <a:cs typeface="黑体" panose="02010609060101010101" charset="-122"/>
              </a:rPr>
              <a:t>损耗率</a:t>
            </a:r>
            <a:r>
              <a:rPr lang="zh-CN" sz="1700" b="1">
                <a:latin typeface="黑体" panose="02010609060101010101" charset="-122"/>
                <a:ea typeface="黑体" panose="02010609060101010101" charset="-122"/>
                <a:cs typeface="黑体" panose="02010609060101010101" charset="-122"/>
              </a:rPr>
              <a:t>，部分项目施工工艺也有所变化，并且此次修编时取</a:t>
            </a:r>
            <a:r>
              <a:rPr sz="1700" b="1">
                <a:latin typeface="黑体" panose="02010609060101010101" charset="-122"/>
                <a:ea typeface="黑体" panose="02010609060101010101" charset="-122"/>
                <a:cs typeface="黑体" panose="02010609060101010101" charset="-122"/>
              </a:rPr>
              <a:t>消了</a:t>
            </a:r>
            <a:r>
              <a:rPr lang="zh-CN" sz="1700" b="1">
                <a:latin typeface="黑体" panose="02010609060101010101" charset="-122"/>
                <a:ea typeface="黑体" panose="02010609060101010101" charset="-122"/>
                <a:cs typeface="黑体" panose="02010609060101010101" charset="-122"/>
              </a:rPr>
              <a:t>部分子目中</a:t>
            </a:r>
            <a:r>
              <a:rPr sz="1700" b="1">
                <a:latin typeface="黑体" panose="02010609060101010101" charset="-122"/>
                <a:ea typeface="黑体" panose="02010609060101010101" charset="-122"/>
                <a:cs typeface="黑体" panose="02010609060101010101" charset="-122"/>
              </a:rPr>
              <a:t>实际不用的消耗性材料</a:t>
            </a:r>
            <a:r>
              <a:rPr lang="zh-CN" sz="1700" b="1">
                <a:latin typeface="黑体" panose="02010609060101010101" charset="-122"/>
                <a:ea typeface="黑体" panose="02010609060101010101" charset="-122"/>
                <a:cs typeface="黑体" panose="02010609060101010101" charset="-122"/>
              </a:rPr>
              <a:t>，材料费用也有所降低。同时施工的</a:t>
            </a:r>
            <a:r>
              <a:rPr sz="1700" b="1">
                <a:latin typeface="黑体" panose="02010609060101010101" charset="-122"/>
                <a:ea typeface="黑体" panose="02010609060101010101" charset="-122"/>
                <a:cs typeface="黑体" panose="02010609060101010101" charset="-122"/>
                <a:sym typeface="+mn-ea"/>
              </a:rPr>
              <a:t>机械化水平提高，仪器仪表技术水平提高，</a:t>
            </a:r>
            <a:r>
              <a:rPr lang="zh-CN" sz="1700" b="1">
                <a:latin typeface="黑体" panose="02010609060101010101" charset="-122"/>
                <a:ea typeface="黑体" panose="02010609060101010101" charset="-122"/>
                <a:cs typeface="黑体" panose="02010609060101010101" charset="-122"/>
                <a:sym typeface="+mn-ea"/>
              </a:rPr>
              <a:t>也造成了</a:t>
            </a:r>
            <a:r>
              <a:rPr sz="1700" b="1">
                <a:latin typeface="黑体" panose="02010609060101010101" charset="-122"/>
                <a:ea typeface="黑体" panose="02010609060101010101" charset="-122"/>
                <a:cs typeface="黑体" panose="02010609060101010101" charset="-122"/>
                <a:sym typeface="+mn-ea"/>
              </a:rPr>
              <a:t>施工机械与仪器仪表台班消耗量</a:t>
            </a:r>
            <a:r>
              <a:rPr lang="zh-CN" sz="1700" b="1">
                <a:latin typeface="黑体" panose="02010609060101010101" charset="-122"/>
                <a:ea typeface="黑体" panose="02010609060101010101" charset="-122"/>
                <a:cs typeface="黑体" panose="02010609060101010101" charset="-122"/>
                <a:sym typeface="+mn-ea"/>
              </a:rPr>
              <a:t>的</a:t>
            </a:r>
            <a:r>
              <a:rPr sz="1700" b="1">
                <a:latin typeface="黑体" panose="02010609060101010101" charset="-122"/>
                <a:ea typeface="黑体" panose="02010609060101010101" charset="-122"/>
                <a:cs typeface="黑体" panose="02010609060101010101" charset="-122"/>
                <a:sym typeface="+mn-ea"/>
              </a:rPr>
              <a:t>降低。</a:t>
            </a:r>
            <a:endParaRPr sz="1700" b="1">
              <a:latin typeface="黑体" panose="02010609060101010101" charset="-122"/>
              <a:ea typeface="黑体" panose="02010609060101010101" charset="-122"/>
              <a:cs typeface="黑体" panose="02010609060101010101" charset="-122"/>
            </a:endParaRPr>
          </a:p>
        </p:txBody>
      </p:sp>
      <p:sp>
        <p:nvSpPr>
          <p:cNvPr id="3" name="日期占位符 2"/>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第十册  给排水、采暖、燃气工程</a:t>
            </a:r>
            <a:endParaRPr lang="zh-CN" altLang="en-US" sz="2400" b="1"/>
          </a:p>
        </p:txBody>
      </p:sp>
      <p:cxnSp>
        <p:nvCxnSpPr>
          <p:cNvPr id="5" name="直接连接符 4"/>
          <p:cNvCxnSpPr/>
          <p:nvPr/>
        </p:nvCxnSpPr>
        <p:spPr>
          <a:xfrm flipV="1">
            <a:off x="5570220" y="877570"/>
            <a:ext cx="558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558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717550"/>
            <a:ext cx="10619105" cy="1691640"/>
          </a:xfrm>
          <a:prstGeom prst="rect">
            <a:avLst/>
          </a:prstGeom>
          <a:noFill/>
        </p:spPr>
        <p:txBody>
          <a:bodyPr wrap="square" rtlCol="0">
            <a:spAutoFit/>
          </a:bodyPr>
          <a:p>
            <a:pPr indent="0" fontAlgn="auto">
              <a:lnSpc>
                <a:spcPct val="180000"/>
              </a:lnSpc>
            </a:pP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rPr>
              <a:t>（一）子目变化情况</a:t>
            </a:r>
            <a:endPar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rPr>
              <a:t>本册标准是依据14定额和15全统定额为基础进行修编，共设置9章2286个子目，与14定额相比，共</a:t>
            </a:r>
            <a:r>
              <a:rPr lang="zh-CN" altLang="en-US" sz="1700" b="1">
                <a:latin typeface="黑体" panose="02010609060101010101" charset="-122"/>
                <a:ea typeface="黑体" panose="02010609060101010101" charset="-122"/>
                <a:cs typeface="黑体" panose="02010609060101010101" charset="-122"/>
                <a:sym typeface="+mn-ea"/>
              </a:rPr>
              <a:t>增加1112个子目，删除305个子目。</a:t>
            </a:r>
            <a:endParaRPr lang="zh-CN" altLang="en-US" sz="1700" b="1">
              <a:latin typeface="黑体" panose="02010609060101010101" charset="-122"/>
              <a:ea typeface="黑体" panose="02010609060101010101" charset="-122"/>
              <a:cs typeface="黑体" panose="02010609060101010101" charset="-122"/>
            </a:endParaRPr>
          </a:p>
        </p:txBody>
      </p:sp>
      <p:graphicFrame>
        <p:nvGraphicFramePr>
          <p:cNvPr id="3" name="表格 2"/>
          <p:cNvGraphicFramePr/>
          <p:nvPr>
            <p:custDataLst>
              <p:tags r:id="rId2"/>
            </p:custDataLst>
          </p:nvPr>
        </p:nvGraphicFramePr>
        <p:xfrm>
          <a:off x="3873500" y="1866265"/>
          <a:ext cx="7276465" cy="4591685"/>
        </p:xfrm>
        <a:graphic>
          <a:graphicData uri="http://schemas.openxmlformats.org/drawingml/2006/table">
            <a:tbl>
              <a:tblPr firstRow="1" bandRow="1">
                <a:tableStyleId>{5C22544A-7EE6-4342-B048-85BDC9FD1C3A}</a:tableStyleId>
              </a:tblPr>
              <a:tblGrid>
                <a:gridCol w="2728595"/>
                <a:gridCol w="909637"/>
                <a:gridCol w="2571115"/>
                <a:gridCol w="1067117"/>
              </a:tblGrid>
              <a:tr h="381000">
                <a:tc gridSpan="2">
                  <a:txBody>
                    <a:bodyPr/>
                    <a:p>
                      <a:pPr indent="0" algn="ctr">
                        <a:buNone/>
                      </a:pPr>
                      <a:r>
                        <a:rPr lang="en-US" sz="1400" b="1">
                          <a:latin typeface="黑体" panose="02010609060101010101" charset="-122"/>
                          <a:ea typeface="黑体" panose="02010609060101010101" charset="-122"/>
                          <a:cs typeface="黑体" panose="02010609060101010101" charset="-122"/>
                        </a:rPr>
                        <a:t>2014消耗量标准</a:t>
                      </a:r>
                      <a:endParaRPr lang="en-US" altLang="en-US" sz="1400" b="1">
                        <a:latin typeface="黑体" panose="02010609060101010101" charset="-122"/>
                        <a:ea typeface="黑体" panose="02010609060101010101" charset="-122"/>
                        <a:cs typeface="黑体" panose="02010609060101010101" charset="-122"/>
                      </a:endParaRPr>
                    </a:p>
                  </a:txBody>
                  <a:tcPr marL="68580" marR="68580" marT="0" marB="0" vert="horz" anchor="ctr"/>
                </a:tc>
                <a:tc hMerge="1">
                  <a:tcPr marL="68580" marR="68580" marT="0" marB="0" vert="horz" anchor="ctr"/>
                </a:tc>
                <a:tc gridSpan="2">
                  <a:txBody>
                    <a:bodyPr/>
                    <a:p>
                      <a:pPr indent="0" algn="ctr">
                        <a:buNone/>
                      </a:pPr>
                      <a:r>
                        <a:rPr lang="en-US" sz="1400" b="1">
                          <a:latin typeface="黑体" panose="02010609060101010101" charset="-122"/>
                          <a:ea typeface="黑体" panose="02010609060101010101" charset="-122"/>
                          <a:cs typeface="黑体" panose="02010609060101010101" charset="-122"/>
                        </a:rPr>
                        <a:t>2020消耗量标准</a:t>
                      </a:r>
                      <a:endParaRPr lang="en-US" altLang="en-US" sz="1400" b="1">
                        <a:latin typeface="黑体" panose="02010609060101010101" charset="-122"/>
                        <a:ea typeface="黑体" panose="02010609060101010101" charset="-122"/>
                        <a:cs typeface="黑体" panose="02010609060101010101" charset="-122"/>
                      </a:endParaRPr>
                    </a:p>
                  </a:txBody>
                  <a:tcPr marL="68580" marR="68580" marT="0" marB="0" vert="horz" anchor="ctr">
                    <a:solidFill>
                      <a:srgbClr val="1FAD68"/>
                    </a:solidFill>
                  </a:tcPr>
                </a:tc>
                <a:tc hMerge="1">
                  <a:tcPr/>
                </a:tc>
              </a:tr>
              <a:tr h="400685">
                <a:tc>
                  <a:txBody>
                    <a:bodyPr/>
                    <a:p>
                      <a:pPr indent="0" algn="ctr">
                        <a:buNone/>
                      </a:pPr>
                      <a:r>
                        <a:rPr lang="en-US" sz="1400" b="1">
                          <a:latin typeface="黑体" panose="02010609060101010101" charset="-122"/>
                          <a:ea typeface="黑体" panose="02010609060101010101" charset="-122"/>
                          <a:cs typeface="黑体" panose="02010609060101010101" charset="-122"/>
                        </a:rPr>
                        <a:t>章节设置</a:t>
                      </a:r>
                      <a:endParaRPr lang="en-US" altLang="en-US" sz="1400" b="1">
                        <a:latin typeface="黑体" panose="02010609060101010101" charset="-122"/>
                        <a:ea typeface="黑体" panose="02010609060101010101" charset="-122"/>
                        <a:cs typeface="黑体"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子目</a:t>
                      </a:r>
                      <a:r>
                        <a:rPr lang="zh-CN" altLang="en-US" sz="1400" b="1">
                          <a:latin typeface="黑体" panose="02010609060101010101" charset="-122"/>
                          <a:ea typeface="黑体" panose="02010609060101010101" charset="-122"/>
                          <a:cs typeface="仿宋" panose="02010609060101010101" charset="-122"/>
                        </a:rPr>
                        <a:t>数</a:t>
                      </a:r>
                      <a:endParaRPr lang="zh-CN"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黑体" panose="02010609060101010101" charset="-122"/>
                        </a:rPr>
                        <a:t>章</a:t>
                      </a:r>
                      <a:r>
                        <a:rPr lang="zh-CN" altLang="en-US" sz="1400" b="1">
                          <a:latin typeface="黑体" panose="02010609060101010101" charset="-122"/>
                          <a:ea typeface="黑体" panose="02010609060101010101" charset="-122"/>
                          <a:cs typeface="黑体" panose="02010609060101010101" charset="-122"/>
                        </a:rPr>
                        <a:t>节</a:t>
                      </a:r>
                      <a:r>
                        <a:rPr lang="en-US" sz="1400" b="1">
                          <a:latin typeface="黑体" panose="02010609060101010101" charset="-122"/>
                          <a:ea typeface="黑体" panose="02010609060101010101" charset="-122"/>
                          <a:cs typeface="黑体" panose="02010609060101010101" charset="-122"/>
                        </a:rPr>
                        <a:t>设置</a:t>
                      </a:r>
                      <a:endParaRPr lang="en-US" altLang="en-US" sz="1400" b="1">
                        <a:latin typeface="黑体" panose="02010609060101010101" charset="-122"/>
                        <a:ea typeface="黑体" panose="02010609060101010101" charset="-122"/>
                        <a:cs typeface="黑体" panose="02010609060101010101" charset="-122"/>
                      </a:endParaRPr>
                    </a:p>
                  </a:txBody>
                  <a:tcPr marL="68580" marR="68580" marT="0" marB="0" vert="horz" anchor="ctr">
                    <a:solidFill>
                      <a:srgbClr val="B4F1CE"/>
                    </a:solidFill>
                  </a:tcPr>
                </a:tc>
                <a:tc>
                  <a:txBody>
                    <a:bodyPr/>
                    <a:p>
                      <a:pPr indent="0" algn="ctr">
                        <a:buNone/>
                      </a:pPr>
                      <a:r>
                        <a:rPr lang="en-US" sz="1400" b="1">
                          <a:latin typeface="黑体" panose="02010609060101010101" charset="-122"/>
                          <a:ea typeface="黑体" panose="02010609060101010101" charset="-122"/>
                          <a:cs typeface="仿宋" panose="02010609060101010101" charset="-122"/>
                        </a:rPr>
                        <a:t>子目数</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solidFill>
                      <a:srgbClr val="B4F1CE"/>
                    </a:solidFill>
                  </a:tcPr>
                </a:tc>
              </a:tr>
              <a:tr h="381000">
                <a:tc rowSpan="2">
                  <a:txBody>
                    <a:bodyPr/>
                    <a:p>
                      <a:pPr indent="0" algn="l">
                        <a:buNone/>
                      </a:pPr>
                      <a:r>
                        <a:rPr lang="en-US" sz="1400" b="1">
                          <a:latin typeface="黑体" panose="02010609060101010101" charset="-122"/>
                          <a:ea typeface="黑体" panose="02010609060101010101" charset="-122"/>
                          <a:cs typeface="仿宋" panose="02010609060101010101" charset="-122"/>
                        </a:rPr>
                        <a:t>第一章管道安装</a:t>
                      </a:r>
                      <a:r>
                        <a:rPr lang="en-US" altLang="zh-CN" sz="1400" b="1">
                          <a:latin typeface="黑体" panose="02010609060101010101" charset="-122"/>
                          <a:ea typeface="黑体" panose="02010609060101010101" charset="-122"/>
                        </a:rPr>
                        <a:t> </a:t>
                      </a:r>
                      <a:endParaRPr 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rowSpan="2">
                  <a:txBody>
                    <a:bodyPr/>
                    <a:p>
                      <a:pPr indent="0" algn="ctr">
                        <a:buNone/>
                      </a:pPr>
                      <a:r>
                        <a:rPr lang="en-US" sz="1400" b="1">
                          <a:latin typeface="黑体" panose="02010609060101010101" charset="-122"/>
                          <a:ea typeface="黑体" panose="02010609060101010101" charset="-122"/>
                          <a:cs typeface="仿宋" panose="02010609060101010101" charset="-122"/>
                        </a:rPr>
                        <a:t>694</a:t>
                      </a:r>
                      <a:r>
                        <a:rPr lang="en-US" altLang="zh-CN" sz="1400" b="1">
                          <a:latin typeface="黑体" panose="02010609060101010101" charset="-122"/>
                          <a:ea typeface="黑体" panose="02010609060101010101" charset="-122"/>
                        </a:rPr>
                        <a:t> </a:t>
                      </a:r>
                      <a:endParaRPr 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l">
                        <a:buNone/>
                      </a:pPr>
                      <a:r>
                        <a:rPr lang="en-US" sz="1400" b="1">
                          <a:latin typeface="黑体" panose="02010609060101010101" charset="-122"/>
                          <a:ea typeface="黑体" panose="02010609060101010101" charset="-122"/>
                          <a:cs typeface="黑体" panose="02010609060101010101" charset="-122"/>
                        </a:rPr>
                        <a:t>第一章 管道安装</a:t>
                      </a:r>
                      <a:endParaRPr lang="en-US" altLang="en-US" sz="1400" b="1">
                        <a:latin typeface="黑体" panose="02010609060101010101" charset="-122"/>
                        <a:ea typeface="黑体" panose="02010609060101010101" charset="-122"/>
                        <a:cs typeface="黑体" panose="02010609060101010101" charset="-122"/>
                      </a:endParaRPr>
                    </a:p>
                  </a:txBody>
                  <a:tcPr marL="68580" marR="68580" marT="0" marB="0" vert="horz" anchor="ctr">
                    <a:solidFill>
                      <a:srgbClr val="D9F8E6"/>
                    </a:solidFill>
                  </a:tcPr>
                </a:tc>
                <a:tc>
                  <a:txBody>
                    <a:bodyPr/>
                    <a:p>
                      <a:pPr indent="0" algn="ctr">
                        <a:buNone/>
                      </a:pPr>
                      <a:r>
                        <a:rPr lang="en-US" sz="1400" b="1">
                          <a:latin typeface="黑体" panose="02010609060101010101" charset="-122"/>
                          <a:ea typeface="黑体" panose="02010609060101010101" charset="-122"/>
                          <a:cs typeface="仿宋" panose="02010609060101010101" charset="-122"/>
                        </a:rPr>
                        <a:t>601</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solidFill>
                      <a:srgbClr val="D9F8E6"/>
                    </a:solidFill>
                  </a:tcPr>
                </a:tc>
              </a:tr>
              <a:tr h="381000">
                <a:tc vMerge="1">
                  <a:tcPr marL="68580" marR="68580" marT="0" marB="0" vert="horz" anchor="ctr"/>
                </a:tc>
                <a:tc vMerge="1">
                  <a:tcPr marL="68580" marR="68580" marT="0" marB="0" vert="horz" anchor="ctr"/>
                </a:tc>
                <a:tc>
                  <a:txBody>
                    <a:bodyPr/>
                    <a:p>
                      <a:pPr indent="0" algn="l">
                        <a:buNone/>
                      </a:pPr>
                      <a:r>
                        <a:rPr lang="en-US" sz="1400" b="1">
                          <a:latin typeface="黑体" panose="02010609060101010101" charset="-122"/>
                          <a:ea typeface="黑体" panose="02010609060101010101" charset="-122"/>
                          <a:cs typeface="仿宋" panose="02010609060101010101" charset="-122"/>
                        </a:rPr>
                        <a:t>第二章管道附件安装</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solidFill>
                      <a:srgbClr val="B4F1CE"/>
                    </a:solidFill>
                  </a:tcPr>
                </a:tc>
                <a:tc>
                  <a:txBody>
                    <a:bodyPr/>
                    <a:p>
                      <a:pPr indent="0" algn="ctr">
                        <a:buNone/>
                      </a:pPr>
                      <a:r>
                        <a:rPr lang="en-US" sz="1400" b="1">
                          <a:latin typeface="黑体" panose="02010609060101010101" charset="-122"/>
                          <a:ea typeface="黑体" panose="02010609060101010101" charset="-122"/>
                          <a:cs typeface="仿宋" panose="02010609060101010101" charset="-122"/>
                        </a:rPr>
                        <a:t>367</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solidFill>
                      <a:srgbClr val="B4F1CE"/>
                    </a:solidFill>
                  </a:tcPr>
                </a:tc>
              </a:tr>
              <a:tr h="381000">
                <a:tc>
                  <a:txBody>
                    <a:bodyPr/>
                    <a:p>
                      <a:pPr indent="0" algn="l">
                        <a:buNone/>
                      </a:pPr>
                      <a:r>
                        <a:rPr lang="en-US" sz="1400" b="1">
                          <a:latin typeface="黑体" panose="02010609060101010101" charset="-122"/>
                          <a:ea typeface="黑体" panose="02010609060101010101" charset="-122"/>
                          <a:cs typeface="黑体" panose="02010609060101010101" charset="-122"/>
                        </a:rPr>
                        <a:t>第二章  阀门、浮标、水位计</a:t>
                      </a:r>
                      <a:endParaRPr lang="en-US" altLang="en-US" sz="1400" b="1">
                        <a:latin typeface="黑体" panose="02010609060101010101" charset="-122"/>
                        <a:ea typeface="黑体" panose="02010609060101010101" charset="-122"/>
                        <a:cs typeface="黑体"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191</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l">
                        <a:buNone/>
                      </a:pPr>
                      <a:r>
                        <a:rPr lang="en-US" sz="1400" b="1">
                          <a:latin typeface="黑体" panose="02010609060101010101" charset="-122"/>
                          <a:ea typeface="黑体" panose="02010609060101010101" charset="-122"/>
                          <a:cs typeface="黑体" panose="02010609060101010101" charset="-122"/>
                        </a:rPr>
                        <a:t>第三章  阀门、浮标</a:t>
                      </a:r>
                      <a:endParaRPr lang="en-US" altLang="en-US" sz="1400" b="1">
                        <a:latin typeface="黑体" panose="02010609060101010101" charset="-122"/>
                        <a:ea typeface="黑体" panose="02010609060101010101" charset="-122"/>
                        <a:cs typeface="黑体" panose="02010609060101010101" charset="-122"/>
                      </a:endParaRPr>
                    </a:p>
                  </a:txBody>
                  <a:tcPr marL="68580" marR="68580" marT="0" marB="0" vert="horz" anchor="ctr">
                    <a:solidFill>
                      <a:srgbClr val="D9F8E6"/>
                    </a:solidFill>
                  </a:tcPr>
                </a:tc>
                <a:tc>
                  <a:txBody>
                    <a:bodyPr/>
                    <a:p>
                      <a:pPr indent="0" algn="ctr">
                        <a:buNone/>
                      </a:pPr>
                      <a:r>
                        <a:rPr lang="en-US" sz="1400" b="1">
                          <a:latin typeface="黑体" panose="02010609060101010101" charset="-122"/>
                          <a:ea typeface="黑体" panose="02010609060101010101" charset="-122"/>
                          <a:cs typeface="仿宋" panose="02010609060101010101" charset="-122"/>
                        </a:rPr>
                        <a:t>249</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solidFill>
                      <a:srgbClr val="D9F8E6"/>
                    </a:solidFill>
                  </a:tcPr>
                </a:tc>
              </a:tr>
              <a:tr h="381000">
                <a:tc>
                  <a:txBody>
                    <a:bodyPr/>
                    <a:p>
                      <a:pPr indent="0" algn="l">
                        <a:buNone/>
                      </a:pPr>
                      <a:r>
                        <a:rPr lang="en-US" sz="1400" b="1">
                          <a:latin typeface="黑体" panose="02010609060101010101" charset="-122"/>
                          <a:ea typeface="黑体" panose="02010609060101010101" charset="-122"/>
                          <a:cs typeface="黑体" panose="02010609060101010101" charset="-122"/>
                        </a:rPr>
                        <a:t>第三章  低压器具、水表组成</a:t>
                      </a:r>
                      <a:endParaRPr lang="en-US" altLang="en-US" sz="1400" b="1">
                        <a:latin typeface="黑体" panose="02010609060101010101" charset="-122"/>
                        <a:ea typeface="黑体" panose="02010609060101010101" charset="-122"/>
                        <a:cs typeface="黑体"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85</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l">
                        <a:buNone/>
                      </a:pPr>
                      <a:r>
                        <a:rPr lang="en-US" sz="1400" b="1">
                          <a:latin typeface="黑体" panose="02010609060101010101" charset="-122"/>
                          <a:ea typeface="黑体" panose="02010609060101010101" charset="-122"/>
                          <a:cs typeface="黑体" panose="02010609060101010101" charset="-122"/>
                        </a:rPr>
                        <a:t>第四章  低压器具、水表组成</a:t>
                      </a:r>
                      <a:endParaRPr lang="en-US" altLang="en-US" sz="1400" b="1">
                        <a:latin typeface="黑体" panose="02010609060101010101" charset="-122"/>
                        <a:ea typeface="黑体" panose="02010609060101010101" charset="-122"/>
                        <a:cs typeface="黑体" panose="02010609060101010101" charset="-122"/>
                      </a:endParaRPr>
                    </a:p>
                  </a:txBody>
                  <a:tcPr marL="68580" marR="68580" marT="0" marB="0" vert="horz" anchor="ctr">
                    <a:solidFill>
                      <a:srgbClr val="B4F1CE"/>
                    </a:solidFill>
                  </a:tcPr>
                </a:tc>
                <a:tc>
                  <a:txBody>
                    <a:bodyPr/>
                    <a:p>
                      <a:pPr indent="0" algn="ctr">
                        <a:buNone/>
                      </a:pPr>
                      <a:r>
                        <a:rPr lang="en-US" sz="1400" b="1">
                          <a:latin typeface="黑体" panose="02010609060101010101" charset="-122"/>
                          <a:ea typeface="黑体" panose="02010609060101010101" charset="-122"/>
                          <a:cs typeface="仿宋" panose="02010609060101010101" charset="-122"/>
                        </a:rPr>
                        <a:t>214</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solidFill>
                      <a:srgbClr val="B4F1CE"/>
                    </a:solidFill>
                  </a:tcPr>
                </a:tc>
              </a:tr>
              <a:tr h="381000">
                <a:tc>
                  <a:txBody>
                    <a:bodyPr/>
                    <a:p>
                      <a:pPr indent="0" algn="l">
                        <a:buNone/>
                      </a:pPr>
                      <a:r>
                        <a:rPr lang="en-US" sz="1400" b="1">
                          <a:latin typeface="黑体" panose="02010609060101010101" charset="-122"/>
                          <a:ea typeface="黑体" panose="02010609060101010101" charset="-122"/>
                          <a:cs typeface="黑体" panose="02010609060101010101" charset="-122"/>
                        </a:rPr>
                        <a:t>第四章  卫生器具</a:t>
                      </a:r>
                      <a:endParaRPr lang="en-US" altLang="en-US" sz="1400" b="1">
                        <a:latin typeface="黑体" panose="02010609060101010101" charset="-122"/>
                        <a:ea typeface="黑体" panose="02010609060101010101" charset="-122"/>
                        <a:cs typeface="黑体"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177</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l">
                        <a:buNone/>
                      </a:pPr>
                      <a:r>
                        <a:rPr lang="en-US" sz="1400" b="1">
                          <a:latin typeface="黑体" panose="02010609060101010101" charset="-122"/>
                          <a:ea typeface="黑体" panose="02010609060101010101" charset="-122"/>
                          <a:cs typeface="黑体" panose="02010609060101010101" charset="-122"/>
                        </a:rPr>
                        <a:t>第五章 卫生器具</a:t>
                      </a:r>
                      <a:endParaRPr lang="en-US" altLang="en-US" sz="1400" b="1">
                        <a:latin typeface="黑体" panose="02010609060101010101" charset="-122"/>
                        <a:ea typeface="黑体" panose="02010609060101010101" charset="-122"/>
                        <a:cs typeface="黑体" panose="02010609060101010101" charset="-122"/>
                      </a:endParaRPr>
                    </a:p>
                  </a:txBody>
                  <a:tcPr marL="68580" marR="68580" marT="0" marB="0" vert="horz" anchor="ctr">
                    <a:solidFill>
                      <a:srgbClr val="D9F8E6"/>
                    </a:solidFill>
                  </a:tcPr>
                </a:tc>
                <a:tc>
                  <a:txBody>
                    <a:bodyPr/>
                    <a:p>
                      <a:pPr indent="0" algn="ctr">
                        <a:buNone/>
                      </a:pPr>
                      <a:r>
                        <a:rPr lang="en-US" sz="1400" b="1">
                          <a:latin typeface="黑体" panose="02010609060101010101" charset="-122"/>
                          <a:ea typeface="黑体" panose="02010609060101010101" charset="-122"/>
                          <a:cs typeface="仿宋" panose="02010609060101010101" charset="-122"/>
                        </a:rPr>
                        <a:t>136</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solidFill>
                      <a:srgbClr val="D9F8E6"/>
                    </a:solidFill>
                  </a:tcPr>
                </a:tc>
              </a:tr>
              <a:tr h="381000">
                <a:tc>
                  <a:txBody>
                    <a:bodyPr/>
                    <a:p>
                      <a:pPr indent="0" algn="l">
                        <a:buNone/>
                      </a:pPr>
                      <a:r>
                        <a:rPr lang="en-US" sz="1400" b="1">
                          <a:latin typeface="黑体" panose="02010609060101010101" charset="-122"/>
                          <a:ea typeface="黑体" panose="02010609060101010101" charset="-122"/>
                          <a:cs typeface="黑体" panose="02010609060101010101" charset="-122"/>
                        </a:rPr>
                        <a:t>第五章  供暖器具安装</a:t>
                      </a:r>
                      <a:endParaRPr lang="en-US" altLang="en-US" sz="1400" b="1">
                        <a:latin typeface="黑体" panose="02010609060101010101" charset="-122"/>
                        <a:ea typeface="黑体" panose="02010609060101010101" charset="-122"/>
                        <a:cs typeface="黑体"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59</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l">
                        <a:buNone/>
                      </a:pPr>
                      <a:r>
                        <a:rPr lang="en-US" sz="1400" b="1">
                          <a:latin typeface="黑体" panose="02010609060101010101" charset="-122"/>
                          <a:ea typeface="黑体" panose="02010609060101010101" charset="-122"/>
                          <a:cs typeface="黑体" panose="02010609060101010101" charset="-122"/>
                        </a:rPr>
                        <a:t>第六章 供暖器具</a:t>
                      </a:r>
                      <a:endParaRPr lang="en-US" altLang="en-US" sz="1400" b="1">
                        <a:latin typeface="黑体" panose="02010609060101010101" charset="-122"/>
                        <a:ea typeface="黑体" panose="02010609060101010101" charset="-122"/>
                        <a:cs typeface="黑体" panose="02010609060101010101" charset="-122"/>
                      </a:endParaRPr>
                    </a:p>
                  </a:txBody>
                  <a:tcPr marL="68580" marR="68580" marT="0" marB="0" vert="horz" anchor="ctr">
                    <a:solidFill>
                      <a:srgbClr val="B4F1CE"/>
                    </a:solidFill>
                  </a:tcPr>
                </a:tc>
                <a:tc>
                  <a:txBody>
                    <a:bodyPr/>
                    <a:p>
                      <a:pPr indent="0" algn="ctr">
                        <a:buNone/>
                      </a:pPr>
                      <a:r>
                        <a:rPr lang="en-US" sz="1400" b="1">
                          <a:latin typeface="黑体" panose="02010609060101010101" charset="-122"/>
                          <a:ea typeface="黑体" panose="02010609060101010101" charset="-122"/>
                          <a:cs typeface="仿宋" panose="02010609060101010101" charset="-122"/>
                        </a:rPr>
                        <a:t>127</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solidFill>
                      <a:srgbClr val="B4F1CE"/>
                    </a:solidFill>
                  </a:tcPr>
                </a:tc>
              </a:tr>
              <a:tr h="381000">
                <a:tc>
                  <a:txBody>
                    <a:bodyPr/>
                    <a:p>
                      <a:pPr indent="0" algn="l">
                        <a:buNone/>
                      </a:pPr>
                      <a:r>
                        <a:rPr lang="en-US" sz="1400" b="1">
                          <a:latin typeface="黑体" panose="02010609060101010101" charset="-122"/>
                          <a:ea typeface="黑体" panose="02010609060101010101" charset="-122"/>
                          <a:cs typeface="仿宋" panose="02010609060101010101" charset="-122"/>
                        </a:rPr>
                        <a:t> </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 </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l">
                        <a:buNone/>
                      </a:pPr>
                      <a:r>
                        <a:rPr lang="en-US" sz="1400" b="1">
                          <a:latin typeface="黑体" panose="02010609060101010101" charset="-122"/>
                          <a:ea typeface="黑体" panose="02010609060101010101" charset="-122"/>
                          <a:cs typeface="仿宋" panose="02010609060101010101" charset="-122"/>
                        </a:rPr>
                        <a:t>第七章　医疗气体设备</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solidFill>
                      <a:srgbClr val="D9F8E6"/>
                    </a:solidFill>
                  </a:tcPr>
                </a:tc>
                <a:tc>
                  <a:txBody>
                    <a:bodyPr/>
                    <a:p>
                      <a:pPr indent="0" algn="ctr">
                        <a:buNone/>
                      </a:pPr>
                      <a:r>
                        <a:rPr lang="en-US" sz="1400" b="1">
                          <a:latin typeface="黑体" panose="02010609060101010101" charset="-122"/>
                          <a:ea typeface="黑体" panose="02010609060101010101" charset="-122"/>
                          <a:cs typeface="仿宋" panose="02010609060101010101" charset="-122"/>
                        </a:rPr>
                        <a:t>37</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solidFill>
                      <a:srgbClr val="D9F8E6"/>
                    </a:solidFill>
                  </a:tcPr>
                </a:tc>
              </a:tr>
              <a:tr h="381000">
                <a:tc>
                  <a:txBody>
                    <a:bodyPr/>
                    <a:p>
                      <a:pPr indent="0" algn="l">
                        <a:buNone/>
                      </a:pPr>
                      <a:r>
                        <a:rPr lang="en-US" sz="1400" b="1">
                          <a:latin typeface="黑体" panose="02010609060101010101" charset="-122"/>
                          <a:ea typeface="黑体" panose="02010609060101010101" charset="-122"/>
                          <a:cs typeface="黑体" panose="02010609060101010101" charset="-122"/>
                        </a:rPr>
                        <a:t>第六章 小型容器制作安装</a:t>
                      </a:r>
                      <a:endParaRPr lang="en-US" altLang="en-US" sz="1400" b="1">
                        <a:latin typeface="黑体" panose="02010609060101010101" charset="-122"/>
                        <a:ea typeface="黑体" panose="02010609060101010101" charset="-122"/>
                        <a:cs typeface="黑体"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57</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l">
                        <a:buNone/>
                      </a:pPr>
                      <a:r>
                        <a:rPr lang="en-US" sz="1400" b="1">
                          <a:latin typeface="黑体" panose="02010609060101010101" charset="-122"/>
                          <a:ea typeface="黑体" panose="02010609060101010101" charset="-122"/>
                          <a:cs typeface="黑体" panose="02010609060101010101" charset="-122"/>
                        </a:rPr>
                        <a:t>第八章  采暖、给水设备</a:t>
                      </a:r>
                      <a:endParaRPr lang="en-US" altLang="en-US" sz="1400" b="1">
                        <a:latin typeface="黑体" panose="02010609060101010101" charset="-122"/>
                        <a:ea typeface="黑体" panose="02010609060101010101" charset="-122"/>
                        <a:cs typeface="黑体" panose="02010609060101010101" charset="-122"/>
                      </a:endParaRPr>
                    </a:p>
                  </a:txBody>
                  <a:tcPr marL="68580" marR="68580" marT="0" marB="0" vert="horz" anchor="ctr">
                    <a:solidFill>
                      <a:srgbClr val="B4F1CE"/>
                    </a:solidFill>
                  </a:tcPr>
                </a:tc>
                <a:tc>
                  <a:txBody>
                    <a:bodyPr/>
                    <a:p>
                      <a:pPr indent="0" algn="ctr">
                        <a:buNone/>
                      </a:pPr>
                      <a:r>
                        <a:rPr lang="en-US" sz="1400" b="1">
                          <a:latin typeface="黑体" panose="02010609060101010101" charset="-122"/>
                          <a:ea typeface="黑体" panose="02010609060101010101" charset="-122"/>
                          <a:cs typeface="仿宋" panose="02010609060101010101" charset="-122"/>
                        </a:rPr>
                        <a:t>155</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solidFill>
                      <a:srgbClr val="B4F1CE"/>
                    </a:solidFill>
                  </a:tcPr>
                </a:tc>
              </a:tr>
              <a:tr h="381000">
                <a:tc>
                  <a:txBody>
                    <a:bodyPr/>
                    <a:p>
                      <a:pPr indent="0" algn="l">
                        <a:buNone/>
                      </a:pPr>
                      <a:r>
                        <a:rPr lang="en-US" sz="1400" b="1">
                          <a:latin typeface="黑体" panose="02010609060101010101" charset="-122"/>
                          <a:ea typeface="黑体" panose="02010609060101010101" charset="-122"/>
                          <a:cs typeface="黑体" panose="02010609060101010101" charset="-122"/>
                        </a:rPr>
                        <a:t>第七章　燃气管道、附件安装</a:t>
                      </a:r>
                      <a:endParaRPr lang="en-US" altLang="en-US" sz="1400" b="1">
                        <a:latin typeface="黑体" panose="02010609060101010101" charset="-122"/>
                        <a:ea typeface="黑体" panose="02010609060101010101" charset="-122"/>
                        <a:cs typeface="黑体"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216</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l">
                        <a:buNone/>
                      </a:pPr>
                      <a:r>
                        <a:rPr lang="en-US" sz="1400" b="1">
                          <a:latin typeface="黑体" panose="02010609060101010101" charset="-122"/>
                          <a:ea typeface="黑体" panose="02010609060101010101" charset="-122"/>
                          <a:cs typeface="黑体" panose="02010609060101010101" charset="-122"/>
                        </a:rPr>
                        <a:t>第九章　燃气管道、附件安装</a:t>
                      </a:r>
                      <a:endParaRPr lang="en-US" altLang="en-US" sz="1400" b="1">
                        <a:latin typeface="黑体" panose="02010609060101010101" charset="-122"/>
                        <a:ea typeface="黑体" panose="02010609060101010101" charset="-122"/>
                        <a:cs typeface="黑体" panose="02010609060101010101" charset="-122"/>
                      </a:endParaRPr>
                    </a:p>
                  </a:txBody>
                  <a:tcPr marL="68580" marR="68580" marT="0" marB="0" vert="horz" anchor="ctr">
                    <a:solidFill>
                      <a:srgbClr val="D9F8E6"/>
                    </a:solidFill>
                  </a:tcPr>
                </a:tc>
                <a:tc>
                  <a:txBody>
                    <a:bodyPr/>
                    <a:p>
                      <a:pPr indent="0" algn="ctr">
                        <a:buNone/>
                      </a:pPr>
                      <a:r>
                        <a:rPr lang="en-US" sz="1400" b="1">
                          <a:latin typeface="黑体" panose="02010609060101010101" charset="-122"/>
                          <a:ea typeface="黑体" panose="02010609060101010101" charset="-122"/>
                          <a:cs typeface="仿宋" panose="02010609060101010101" charset="-122"/>
                        </a:rPr>
                        <a:t>400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solidFill>
                      <a:srgbClr val="D9F8E6"/>
                    </a:solidFill>
                  </a:tcPr>
                </a:tc>
              </a:tr>
              <a:tr h="381000">
                <a:tc>
                  <a:txBody>
                    <a:bodyPr/>
                    <a:p>
                      <a:pPr indent="0" algn="ctr">
                        <a:buNone/>
                      </a:pPr>
                      <a:r>
                        <a:rPr lang="en-US" sz="1400" b="1">
                          <a:latin typeface="黑体" panose="02010609060101010101" charset="-122"/>
                          <a:ea typeface="黑体" panose="02010609060101010101" charset="-122"/>
                          <a:cs typeface="黑体" panose="02010609060101010101" charset="-122"/>
                        </a:rPr>
                        <a:t>合   计　</a:t>
                      </a:r>
                      <a:endParaRPr lang="en-US" altLang="en-US" sz="1400" b="1">
                        <a:latin typeface="黑体" panose="02010609060101010101" charset="-122"/>
                        <a:ea typeface="黑体" panose="02010609060101010101" charset="-122"/>
                        <a:cs typeface="黑体"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1479</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黑体" panose="02010609060101010101" charset="-122"/>
                        </a:rPr>
                        <a:t>　合   计</a:t>
                      </a:r>
                      <a:endParaRPr lang="en-US" altLang="en-US" sz="1400" b="1">
                        <a:latin typeface="黑体" panose="02010609060101010101" charset="-122"/>
                        <a:ea typeface="黑体" panose="02010609060101010101" charset="-122"/>
                        <a:cs typeface="黑体" panose="02010609060101010101" charset="-122"/>
                      </a:endParaRPr>
                    </a:p>
                  </a:txBody>
                  <a:tcPr marL="68580" marR="68580" marT="0" marB="0" vert="horz" anchor="ctr">
                    <a:solidFill>
                      <a:srgbClr val="D9F8E6"/>
                    </a:solidFill>
                  </a:tcPr>
                </a:tc>
                <a:tc>
                  <a:txBody>
                    <a:bodyPr/>
                    <a:p>
                      <a:pPr indent="0" algn="ctr">
                        <a:buNone/>
                      </a:pPr>
                      <a:r>
                        <a:rPr lang="en-US" sz="1400" b="1">
                          <a:latin typeface="黑体" panose="02010609060101010101" charset="-122"/>
                          <a:ea typeface="黑体" panose="02010609060101010101" charset="-122"/>
                          <a:cs typeface="仿宋" panose="02010609060101010101" charset="-122"/>
                        </a:rPr>
                        <a:t>2286</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solidFill>
                      <a:srgbClr val="D9F8E6"/>
                    </a:solidFill>
                  </a:tcPr>
                </a:tc>
              </a:tr>
            </a:tbl>
          </a:graphicData>
        </a:graphic>
      </p:graphicFrame>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3"/>
    </p:custData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第十册  给排水、采暖、燃气工程</a:t>
            </a:r>
            <a:endParaRPr lang="zh-CN" altLang="en-US" sz="2400" b="1"/>
          </a:p>
        </p:txBody>
      </p:sp>
      <p:cxnSp>
        <p:nvCxnSpPr>
          <p:cNvPr id="5" name="直接连接符 4"/>
          <p:cNvCxnSpPr/>
          <p:nvPr/>
        </p:nvCxnSpPr>
        <p:spPr>
          <a:xfrm flipV="1">
            <a:off x="5570220" y="877570"/>
            <a:ext cx="558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558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1193800"/>
            <a:ext cx="10619105" cy="4799965"/>
          </a:xfrm>
          <a:prstGeom prst="rect">
            <a:avLst/>
          </a:prstGeom>
          <a:noFill/>
        </p:spPr>
        <p:txBody>
          <a:bodyPr wrap="square" rtlCol="0">
            <a:spAutoFit/>
          </a:bodyPr>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rPr>
              <a:t>此次修编主要依据14定额的章节来设置子目，但将管道与管道附件分开列章，将法兰、软接头、管道器具、套管、管道支架、凿槽打洞列入第二章管道附件安装。</a:t>
            </a:r>
            <a:r>
              <a:rPr lang="zh-CN" altLang="en-US" sz="1700" b="1">
                <a:latin typeface="黑体" panose="02010609060101010101" charset="-122"/>
                <a:ea typeface="黑体" panose="02010609060101010101" charset="-122"/>
                <a:cs typeface="黑体" panose="02010609060101010101" charset="-122"/>
                <a:sym typeface="+mn-ea"/>
              </a:rPr>
              <a:t>此次修编，室内外管道、燃气管道的项目均有所调整，管道品种和管径范围都有所扩展，新增设置了“医疗气体设备及附件”、“采暖、给水设备”两章。</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zh-CN" sz="1700" b="1">
                <a:latin typeface="黑体" panose="02010609060101010101" charset="-122"/>
                <a:ea typeface="黑体" panose="02010609060101010101" charset="-122"/>
                <a:cs typeface="黑体" panose="02010609060101010101" charset="-122"/>
              </a:rPr>
              <a:t>此外</a:t>
            </a:r>
            <a:r>
              <a:rPr lang="zh-CN" altLang="en-US" sz="1700" b="1">
                <a:latin typeface="黑体" panose="02010609060101010101" charset="-122"/>
                <a:ea typeface="黑体" panose="02010609060101010101" charset="-122"/>
                <a:cs typeface="黑体" panose="02010609060101010101" charset="-122"/>
              </a:rPr>
              <a:t>由于建筑行业的施工技术的提高、技术装备的进步、工艺方法的改革，新技术、新材料、新工艺、新机具的出现，15全统定额均较现行定额有一定提高，具有其科学性、先进性。此次修编主要参照15全统定额并结合我省实际情况进行调整，同时也保留了14定额中贴近实际、简明适用、可操作性强的特点，通过各种措置使造价工作人员操作简便、节省劳作时间、减轻了劳动量。   </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rPr>
              <a:t>本次修编注重现场调研，听取诸多调研反馈的意见，补充了一批工程急切需用的项目，减少了14定额和15全统定额的缺项和漏项。 </a:t>
            </a:r>
            <a:endParaRPr lang="zh-CN" altLang="en-US" sz="1700"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第十册  给排水、采暖、燃气工程</a:t>
            </a:r>
            <a:endParaRPr lang="zh-CN" altLang="en-US" sz="2400" b="1"/>
          </a:p>
        </p:txBody>
      </p:sp>
      <p:cxnSp>
        <p:nvCxnSpPr>
          <p:cNvPr id="5" name="直接连接符 4"/>
          <p:cNvCxnSpPr/>
          <p:nvPr/>
        </p:nvCxnSpPr>
        <p:spPr>
          <a:xfrm flipV="1">
            <a:off x="5570220" y="877570"/>
            <a:ext cx="558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558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946150"/>
            <a:ext cx="10619105" cy="5846445"/>
          </a:xfrm>
          <a:prstGeom prst="rect">
            <a:avLst/>
          </a:prstGeom>
          <a:noFill/>
        </p:spPr>
        <p:txBody>
          <a:bodyPr wrap="square" rtlCol="0">
            <a:spAutoFit/>
          </a:bodyPr>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rPr>
              <a:t>本次修编除主体章节设置外，还补充编制了以下六个附录，附录与章节子目具有同等使用效力，是本定额不可分割的组成部分：</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rPr>
              <a:t>附录一  主要材料损耗率表。规定了62种主要材料的损耗率；</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rPr>
              <a:t>附录二  塑料管、复合管、铜管公称直径与公称外径对照表；</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rPr>
              <a:t>附录三  管道管件数量取定表。管道管件数量取定表根据室外给排水管道、室内给排水管道、室外燃气管道、室内燃气管道敷设设置，按不同材质、不同连接方式经过典型工程实测取定，共包含有61个取定表，以供选用。在执行相应项目时，管件可以参照取定表中数量计算，也可按实计算。</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rPr>
              <a:t>附录四  室内钢管、铸铁管道支架用量参考表；</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rPr>
              <a:t>附录五  成品管卡用量参考表。</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rPr>
              <a:t>附录六  综合机械组成表。 </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endParaRPr lang="zh-CN" altLang="en-US" sz="1700"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第十册  给排水、采暖、燃气工程</a:t>
            </a:r>
            <a:endParaRPr lang="zh-CN" altLang="en-US" sz="2400" b="1"/>
          </a:p>
        </p:txBody>
      </p:sp>
      <p:cxnSp>
        <p:nvCxnSpPr>
          <p:cNvPr id="5" name="直接连接符 4"/>
          <p:cNvCxnSpPr/>
          <p:nvPr/>
        </p:nvCxnSpPr>
        <p:spPr>
          <a:xfrm flipV="1">
            <a:off x="5570220" y="877570"/>
            <a:ext cx="558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558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946150"/>
            <a:ext cx="10619105" cy="5323205"/>
          </a:xfrm>
          <a:prstGeom prst="rect">
            <a:avLst/>
          </a:prstGeom>
          <a:noFill/>
        </p:spPr>
        <p:txBody>
          <a:bodyPr wrap="square" rtlCol="0">
            <a:spAutoFit/>
          </a:bodyPr>
          <a:p>
            <a:pPr indent="0" fontAlgn="auto">
              <a:lnSpc>
                <a:spcPct val="200000"/>
              </a:lnSpc>
            </a:pPr>
            <a:r>
              <a:rPr lang="zh-CN" altLang="en-US" sz="1700" b="1">
                <a:latin typeface="黑体" panose="02010609060101010101" charset="-122"/>
                <a:ea typeface="黑体" panose="02010609060101010101" charset="-122"/>
                <a:cs typeface="黑体" panose="02010609060101010101" charset="-122"/>
              </a:rPr>
              <a:t>主要项目增减变化：</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altLang="zh-CN" sz="1700" b="1">
                <a:latin typeface="黑体" panose="02010609060101010101" charset="-122"/>
                <a:ea typeface="黑体" panose="02010609060101010101" charset="-122"/>
                <a:cs typeface="黑体" panose="02010609060101010101" charset="-122"/>
              </a:rPr>
              <a:t>1</a:t>
            </a:r>
            <a:r>
              <a:rPr lang="zh-CN" altLang="en-US" sz="1700" b="1">
                <a:latin typeface="黑体" panose="02010609060101010101" charset="-122"/>
                <a:ea typeface="黑体" panose="02010609060101010101" charset="-122"/>
                <a:cs typeface="黑体" panose="02010609060101010101" charset="-122"/>
              </a:rPr>
              <a:t>、</a:t>
            </a:r>
            <a:r>
              <a:rPr lang="zh-CN" altLang="en-US" sz="1700" b="1">
                <a:latin typeface="黑体" panose="02010609060101010101" charset="-122"/>
                <a:ea typeface="黑体" panose="02010609060101010101" charset="-122"/>
                <a:cs typeface="黑体" panose="02010609060101010101" charset="-122"/>
              </a:rPr>
              <a:t>室外管道新增项目：新增了钢管（沟槽连接）、不锈钢管（氩电联焊）、塑铝稳态管（热熔连接）、预制直埋保温管（电弧焊）、预制直埋保温管热缩套袖补口、预制直埋保温管电热熔套补口、塑料排水管（热熔连接和电熔连接）、铸铁排水管（石棉水泥接口、水泥接口和胶圈接口）等内容。</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altLang="zh-CN" sz="1700" b="1">
                <a:latin typeface="黑体" panose="02010609060101010101" charset="-122"/>
                <a:ea typeface="黑体" panose="02010609060101010101" charset="-122"/>
                <a:cs typeface="黑体" panose="02010609060101010101" charset="-122"/>
              </a:rPr>
              <a:t>2</a:t>
            </a:r>
            <a:r>
              <a:rPr lang="zh-CN" altLang="en-US" sz="1700" b="1">
                <a:latin typeface="黑体" panose="02010609060101010101" charset="-122"/>
                <a:ea typeface="黑体" panose="02010609060101010101" charset="-122"/>
                <a:cs typeface="黑体" panose="02010609060101010101" charset="-122"/>
              </a:rPr>
              <a:t>、室内管道新增项目：</a:t>
            </a:r>
            <a:r>
              <a:rPr lang="zh-CN" altLang="en-US" sz="1700" b="1">
                <a:latin typeface="黑体" panose="02010609060101010101" charset="-122"/>
                <a:ea typeface="黑体" panose="02010609060101010101" charset="-122"/>
                <a:cs typeface="黑体" panose="02010609060101010101" charset="-122"/>
                <a:sym typeface="+mn-ea"/>
              </a:rPr>
              <a:t>新增了</a:t>
            </a:r>
            <a:r>
              <a:rPr lang="zh-CN" altLang="en-US" sz="1700" b="1">
                <a:latin typeface="黑体" panose="02010609060101010101" charset="-122"/>
                <a:ea typeface="黑体" panose="02010609060101010101" charset="-122"/>
                <a:cs typeface="黑体" panose="02010609060101010101" charset="-122"/>
              </a:rPr>
              <a:t>钢管（沟槽连接）、不锈钢管（氩电联焊）、塑铝稳态管（热熔连接）、直埋塑料给水管（热熔连接）、钢塑复合管（沟槽连接）、薄壁不锈钢管（承插氩弧焊接）、铜管（卡压连接、钎焊焊接）、铸铁给水管（胶圈接口）、柔性铸铁雨水管（机械接口）、无承口柔性铸铁雨水管（卡箍接口）、塑料排水管（热熔连接、螺母密封圈接口）、HDPE塑料排水管 （沟槽压环连接）、空调凝结水塑料管（热熔连接、胶粘连接）、塑料雨水管（热熔连接）、雨水钢管（沟槽连接）、铸铁雨水管（石棉水泥接口）、柔性铸铁雨水管（机械接口）等内容。</a:t>
            </a:r>
            <a:endParaRPr lang="zh-CN" altLang="en-US" sz="1700"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第十册  给排水、采暖、燃气工程</a:t>
            </a:r>
            <a:endParaRPr lang="zh-CN" altLang="en-US" sz="2400" b="1"/>
          </a:p>
        </p:txBody>
      </p:sp>
      <p:cxnSp>
        <p:nvCxnSpPr>
          <p:cNvPr id="5" name="直接连接符 4"/>
          <p:cNvCxnSpPr/>
          <p:nvPr/>
        </p:nvCxnSpPr>
        <p:spPr>
          <a:xfrm flipV="1">
            <a:off x="5570220" y="877570"/>
            <a:ext cx="558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558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946150"/>
            <a:ext cx="10619105" cy="5323205"/>
          </a:xfrm>
          <a:prstGeom prst="rect">
            <a:avLst/>
          </a:prstGeom>
          <a:noFill/>
        </p:spPr>
        <p:txBody>
          <a:bodyPr wrap="square" rtlCol="0">
            <a:spAutoFit/>
          </a:bodyPr>
          <a:p>
            <a:pPr indent="457200" fontAlgn="auto">
              <a:lnSpc>
                <a:spcPct val="200000"/>
              </a:lnSpc>
            </a:pPr>
            <a:r>
              <a:rPr lang="en-US" altLang="zh-CN" sz="1700" b="1">
                <a:latin typeface="黑体" panose="02010609060101010101" charset="-122"/>
                <a:ea typeface="黑体" panose="02010609060101010101" charset="-122"/>
                <a:cs typeface="黑体" panose="02010609060101010101" charset="-122"/>
              </a:rPr>
              <a:t>3</a:t>
            </a:r>
            <a:r>
              <a:rPr lang="zh-CN" altLang="en-US" sz="1700" b="1">
                <a:latin typeface="黑体" panose="02010609060101010101" charset="-122"/>
                <a:ea typeface="黑体" panose="02010609060101010101" charset="-122"/>
                <a:cs typeface="黑体" panose="02010609060101010101" charset="-122"/>
              </a:rPr>
              <a:t>、</a:t>
            </a:r>
            <a:r>
              <a:rPr lang="zh-CN" altLang="en-US" sz="1700" b="1">
                <a:latin typeface="黑体" panose="02010609060101010101" charset="-122"/>
                <a:ea typeface="黑体" panose="02010609060101010101" charset="-122"/>
                <a:cs typeface="黑体" panose="02010609060101010101" charset="-122"/>
                <a:sym typeface="+mn-ea"/>
              </a:rPr>
              <a:t>室外管道</a:t>
            </a:r>
            <a:r>
              <a:rPr lang="zh-CN" altLang="en-US" sz="1700" b="1">
                <a:latin typeface="黑体" panose="02010609060101010101" charset="-122"/>
                <a:ea typeface="黑体" panose="02010609060101010101" charset="-122"/>
                <a:cs typeface="黑体" panose="02010609060101010101" charset="-122"/>
              </a:rPr>
              <a:t>删除项目：钢骨架塑料复合管参照15全统定额，只保留了电熔连接，剔除了热熔连接项目；删除了已经淘汰的承插给水铸铁管（青铅接口）项目；删除球墨铸铁给水管（胶圈接口）项目，按“承插铸铁给水铁管（胶圈接口）”执行。</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altLang="zh-CN" sz="1700" b="1">
                <a:latin typeface="黑体" panose="02010609060101010101" charset="-122"/>
                <a:ea typeface="黑体" panose="02010609060101010101" charset="-122"/>
                <a:cs typeface="黑体" panose="02010609060101010101" charset="-122"/>
              </a:rPr>
              <a:t>4</a:t>
            </a:r>
            <a:r>
              <a:rPr lang="zh-CN" altLang="en-US" sz="1700" b="1">
                <a:latin typeface="黑体" panose="02010609060101010101" charset="-122"/>
                <a:ea typeface="黑体" panose="02010609060101010101" charset="-122"/>
                <a:cs typeface="黑体" panose="02010609060101010101" charset="-122"/>
              </a:rPr>
              <a:t>、室内管道</a:t>
            </a:r>
            <a:r>
              <a:rPr lang="zh-CN" altLang="en-US" sz="1700" b="1">
                <a:latin typeface="黑体" panose="02010609060101010101" charset="-122"/>
                <a:ea typeface="黑体" panose="02010609060101010101" charset="-122"/>
                <a:cs typeface="黑体" panose="02010609060101010101" charset="-122"/>
                <a:sym typeface="+mn-ea"/>
              </a:rPr>
              <a:t>删除项目：</a:t>
            </a:r>
            <a:r>
              <a:rPr lang="zh-CN" altLang="en-US" sz="1700" b="1">
                <a:latin typeface="黑体" panose="02010609060101010101" charset="-122"/>
                <a:ea typeface="黑体" panose="02010609060101010101" charset="-122"/>
                <a:cs typeface="黑体" panose="02010609060101010101" charset="-122"/>
              </a:rPr>
              <a:t>删除钢塑复合管（卡式连接）、钢塑复合管（胀压法兰连接）、PSP钢塑复合管（热熔连接）、不锈钢翻边填料挤压式管道安装、铜管（螺纹连接）、铜管（胀口连接）、承插给水铸铁管（青铅接口）等内容。</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altLang="zh-CN" sz="1700" b="1">
                <a:latin typeface="黑体" panose="02010609060101010101" charset="-122"/>
                <a:ea typeface="黑体" panose="02010609060101010101" charset="-122"/>
                <a:cs typeface="黑体" panose="02010609060101010101" charset="-122"/>
              </a:rPr>
              <a:t>5</a:t>
            </a:r>
            <a:r>
              <a:rPr lang="zh-CN" altLang="en-US" sz="1700" b="1">
                <a:latin typeface="黑体" panose="02010609060101010101" charset="-122"/>
                <a:ea typeface="黑体" panose="02010609060101010101" charset="-122"/>
                <a:cs typeface="黑体" panose="02010609060101010101" charset="-122"/>
              </a:rPr>
              <a:t>、室内外管道中均删除焊接钢管（螺纹连接）项目，按镀锌钢管（螺纹连接）相应子目执行。原14定额中的不锈钢管（卡式连接）项目取消，拆分为薄壁不锈钢管（卡压连接）和为薄壁不锈钢管（卡套连接）项目。</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altLang="zh-CN" sz="1700" b="1">
                <a:latin typeface="黑体" panose="02010609060101010101" charset="-122"/>
                <a:ea typeface="黑体" panose="02010609060101010101" charset="-122"/>
                <a:cs typeface="黑体" panose="02010609060101010101" charset="-122"/>
              </a:rPr>
              <a:t>6</a:t>
            </a:r>
            <a:r>
              <a:rPr lang="zh-CN" altLang="en-US" sz="1700" b="1">
                <a:latin typeface="黑体" panose="02010609060101010101" charset="-122"/>
                <a:ea typeface="黑体" panose="02010609060101010101" charset="-122"/>
                <a:cs typeface="黑体" panose="02010609060101010101" charset="-122"/>
              </a:rPr>
              <a:t>、塑料给水管安装在14定额按PP-R、PVC-U、PE等不同材质分别列项，此次编制时不分材质，综合为塑料给水管，适用于各种塑料类材质管道，仅按连接方式区分划项。同样，塑料排水管也不分材质综合考虑。</a:t>
            </a:r>
            <a:endParaRPr lang="zh-CN" altLang="en-US" sz="1700"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第十册  给排水、采暖、燃气工程</a:t>
            </a:r>
            <a:endParaRPr lang="zh-CN" altLang="en-US" sz="2400" b="1"/>
          </a:p>
        </p:txBody>
      </p:sp>
      <p:cxnSp>
        <p:nvCxnSpPr>
          <p:cNvPr id="5" name="直接连接符 4"/>
          <p:cNvCxnSpPr/>
          <p:nvPr/>
        </p:nvCxnSpPr>
        <p:spPr>
          <a:xfrm flipV="1">
            <a:off x="5570220" y="877570"/>
            <a:ext cx="558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558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946150"/>
            <a:ext cx="10619105" cy="5323205"/>
          </a:xfrm>
          <a:prstGeom prst="rect">
            <a:avLst/>
          </a:prstGeom>
          <a:noFill/>
        </p:spPr>
        <p:txBody>
          <a:bodyPr wrap="square" rtlCol="0">
            <a:spAutoFit/>
          </a:bodyPr>
          <a:p>
            <a:pPr indent="457200" fontAlgn="auto">
              <a:lnSpc>
                <a:spcPct val="200000"/>
              </a:lnSpc>
            </a:pPr>
            <a:r>
              <a:rPr lang="en-US" sz="1700" b="1">
                <a:latin typeface="黑体" panose="02010609060101010101" charset="-122"/>
                <a:ea typeface="黑体" panose="02010609060101010101" charset="-122"/>
                <a:cs typeface="黑体" panose="02010609060101010101" charset="-122"/>
              </a:rPr>
              <a:t>7</a:t>
            </a:r>
            <a:r>
              <a:rPr sz="1700" b="1">
                <a:latin typeface="黑体" panose="02010609060101010101" charset="-122"/>
                <a:ea typeface="黑体" panose="02010609060101010101" charset="-122"/>
                <a:cs typeface="黑体" panose="02010609060101010101" charset="-122"/>
              </a:rPr>
              <a:t>、此次修编时在章说明中明确规定：施工过程中的局部管段的消毒冲洗和管道水压试验的工作内容已包含在管道安装项目中，</a:t>
            </a:r>
            <a:r>
              <a:rPr lang="zh-CN" sz="1700" b="1">
                <a:latin typeface="黑体" panose="02010609060101010101" charset="-122"/>
                <a:ea typeface="黑体" panose="02010609060101010101" charset="-122"/>
                <a:cs typeface="黑体" panose="02010609060101010101" charset="-122"/>
              </a:rPr>
              <a:t>本册</a:t>
            </a:r>
            <a:r>
              <a:rPr sz="1700" b="1">
                <a:latin typeface="黑体" panose="02010609060101010101" charset="-122"/>
                <a:ea typeface="黑体" panose="02010609060101010101" charset="-122"/>
                <a:cs typeface="黑体" panose="02010609060101010101" charset="-122"/>
              </a:rPr>
              <a:t>设置的冲洗</a:t>
            </a:r>
            <a:r>
              <a:rPr lang="zh-CN" sz="1700" b="1">
                <a:latin typeface="黑体" panose="02010609060101010101" charset="-122"/>
                <a:ea typeface="黑体" panose="02010609060101010101" charset="-122"/>
                <a:cs typeface="黑体" panose="02010609060101010101" charset="-122"/>
              </a:rPr>
              <a:t>和</a:t>
            </a:r>
            <a:r>
              <a:rPr sz="1700" b="1">
                <a:latin typeface="黑体" panose="02010609060101010101" charset="-122"/>
                <a:ea typeface="黑体" panose="02010609060101010101" charset="-122"/>
                <a:cs typeface="黑体" panose="02010609060101010101" charset="-122"/>
              </a:rPr>
              <a:t>试压项目，适用于给水工程完工后的系统冲洗和试压以及相关主管部门要求的管道系统冲洗和试压。排水管道的灌水试验，已包含在管道安装项目中，不另计取。</a:t>
            </a:r>
            <a:endParaRPr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sz="1700" b="1">
                <a:latin typeface="黑体" panose="02010609060101010101" charset="-122"/>
                <a:ea typeface="黑体" panose="02010609060101010101" charset="-122"/>
                <a:cs typeface="黑体" panose="02010609060101010101" charset="-122"/>
              </a:rPr>
              <a:t>8</a:t>
            </a:r>
            <a:r>
              <a:rPr lang="zh-CN" altLang="en-US" sz="1700" b="1">
                <a:latin typeface="黑体" panose="02010609060101010101" charset="-122"/>
                <a:ea typeface="黑体" panose="02010609060101010101" charset="-122"/>
                <a:cs typeface="黑体" panose="02010609060101010101" charset="-122"/>
              </a:rPr>
              <a:t>、管道附件安装中增设了不锈钢平焊法兰、沟槽法兰、塑钢转换法兰（热熔连接、电熔连接）、</a:t>
            </a:r>
            <a:r>
              <a:rPr lang="zh-CN" altLang="en-US" sz="1700" b="1">
                <a:latin typeface="黑体" panose="02010609060101010101" charset="-122"/>
                <a:ea typeface="黑体" panose="02010609060101010101" charset="-122"/>
                <a:cs typeface="黑体" panose="02010609060101010101" charset="-122"/>
                <a:sym typeface="+mn-ea"/>
              </a:rPr>
              <a:t>卡紧式软管安装、水锤消除器（螺纹连接、法兰连接）、塑料排水管消声器</a:t>
            </a:r>
            <a:r>
              <a:rPr lang="zh-CN" altLang="en-US" sz="1700" b="1">
                <a:latin typeface="黑体" panose="02010609060101010101" charset="-122"/>
                <a:ea typeface="黑体" panose="02010609060101010101" charset="-122"/>
                <a:cs typeface="黑体" panose="02010609060101010101" charset="-122"/>
              </a:rPr>
              <a:t>等项目。</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altLang="zh-CN" sz="1700" b="1">
                <a:latin typeface="黑体" panose="02010609060101010101" charset="-122"/>
                <a:ea typeface="黑体" panose="02010609060101010101" charset="-122"/>
                <a:cs typeface="黑体" panose="02010609060101010101" charset="-122"/>
              </a:rPr>
              <a:t>9</a:t>
            </a:r>
            <a:r>
              <a:rPr lang="zh-CN" altLang="en-US" sz="1700" b="1">
                <a:latin typeface="黑体" panose="02010609060101010101" charset="-122"/>
                <a:ea typeface="黑体" panose="02010609060101010101" charset="-122"/>
                <a:cs typeface="黑体" panose="02010609060101010101" charset="-122"/>
              </a:rPr>
              <a:t>、套管制作安装中增加了防火墙套管制作安装、成品防火套管安装、人防穿墙密闭套管制作安装、碳钢管道保护管制作安装、塑料管道保护管制作安装等项目。防火墙套管和防火套管是两种不同的套管，防火墙套管用岩棉填充且两端墙面用防火泥封堵抹面，防火套管用水泥砂浆封堵抹面。</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rPr>
              <a:t>所有套管均直接按介质管道口径套项，已按相关的标准规范考虑</a:t>
            </a:r>
            <a:r>
              <a:rPr lang="zh-CN" altLang="en-US" sz="1700" b="1">
                <a:latin typeface="黑体" panose="02010609060101010101" charset="-122"/>
                <a:ea typeface="黑体" panose="02010609060101010101" charset="-122"/>
                <a:cs typeface="黑体" panose="02010609060101010101" charset="-122"/>
                <a:sym typeface="+mn-ea"/>
              </a:rPr>
              <a:t>套管本身管径</a:t>
            </a:r>
            <a:r>
              <a:rPr lang="zh-CN" altLang="en-US" sz="1700" b="1">
                <a:latin typeface="黑体" panose="02010609060101010101" charset="-122"/>
                <a:ea typeface="黑体" panose="02010609060101010101" charset="-122"/>
                <a:cs typeface="黑体" panose="02010609060101010101" charset="-122"/>
              </a:rPr>
              <a:t>比介质管道大两级的因素。</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rPr>
              <a:t>管道保护管是以保护管本身的公称直径（公称外径）列项，而不是穿过保护管的介质管道的管径。</a:t>
            </a:r>
            <a:endParaRPr lang="zh-CN" altLang="en-US" sz="1700"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第十册  给排水、采暖、燃气工程</a:t>
            </a:r>
            <a:endParaRPr lang="zh-CN" altLang="en-US" sz="2400" b="1"/>
          </a:p>
        </p:txBody>
      </p:sp>
      <p:cxnSp>
        <p:nvCxnSpPr>
          <p:cNvPr id="5" name="直接连接符 4"/>
          <p:cNvCxnSpPr/>
          <p:nvPr/>
        </p:nvCxnSpPr>
        <p:spPr>
          <a:xfrm flipV="1">
            <a:off x="5570220" y="877570"/>
            <a:ext cx="558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558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946150"/>
            <a:ext cx="10619105" cy="3385820"/>
          </a:xfrm>
          <a:prstGeom prst="rect">
            <a:avLst/>
          </a:prstGeom>
          <a:noFill/>
        </p:spPr>
        <p:txBody>
          <a:bodyPr wrap="square" rtlCol="0">
            <a:spAutoFit/>
          </a:bodyPr>
          <a:p>
            <a:pPr indent="457200" fontAlgn="auto">
              <a:lnSpc>
                <a:spcPct val="180000"/>
              </a:lnSpc>
            </a:pPr>
            <a:r>
              <a:rPr lang="en-US" altLang="zh-CN" sz="1700" b="1">
                <a:latin typeface="黑体" panose="02010609060101010101" charset="-122"/>
                <a:ea typeface="黑体" panose="02010609060101010101" charset="-122"/>
                <a:cs typeface="黑体" panose="02010609060101010101" charset="-122"/>
                <a:sym typeface="+mn-ea"/>
              </a:rPr>
              <a:t>10</a:t>
            </a:r>
            <a:r>
              <a:rPr lang="zh-CN" altLang="en-US" sz="1700" b="1">
                <a:latin typeface="黑体" panose="02010609060101010101" charset="-122"/>
                <a:ea typeface="黑体" panose="02010609060101010101" charset="-122"/>
                <a:cs typeface="黑体" panose="02010609060101010101" charset="-122"/>
                <a:sym typeface="+mn-ea"/>
              </a:rPr>
              <a:t>、管道支架制作安装中增加了弹簧式管架制作安装、成品管卡安装、通丝杆吊架制作安装、装配式型钢支架制作安装、设备支架制作安装等项目，并根据单个支架重量分别列项，大大贴近工程实际水平。</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180000"/>
              </a:lnSpc>
            </a:pPr>
            <a:r>
              <a:rPr lang="zh-CN" altLang="en-US" sz="1700" b="1">
                <a:latin typeface="黑体" panose="02010609060101010101" charset="-122"/>
                <a:ea typeface="黑体" panose="02010609060101010101" charset="-122"/>
                <a:cs typeface="黑体" panose="02010609060101010101" charset="-122"/>
              </a:rPr>
              <a:t>管道支架制作安装项目为安装工程中的通用项目，供安装工程各专业使用，不分给排水、电气、消防或工业管道等。管道支架制作安装项目（除装配式型钢支架和通丝杆吊架外）均包含了除锈刷漆工作内容。</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180000"/>
              </a:lnSpc>
            </a:pPr>
            <a:r>
              <a:rPr lang="zh-CN" altLang="en-US" sz="1700" b="1">
                <a:latin typeface="黑体" panose="02010609060101010101" charset="-122"/>
                <a:ea typeface="黑体" panose="02010609060101010101" charset="-122"/>
                <a:cs typeface="黑体" panose="02010609060101010101" charset="-122"/>
              </a:rPr>
              <a:t>装配式型钢支架制作安装是由厂商生产的轻型槽钢、连接件、固定件，在施工现场仅只根据现场需要切割轻型槽钢后用螺栓拧紧装配组成，然后用膨胀螺栓固定于顶板、梁柱上，现场无焊接。装配式型钢支架因其结构形式、在管路中的作用，分为承重式支架和抗震支架。</a:t>
            </a:r>
            <a:endParaRPr lang="zh-CN" altLang="en-US" sz="1700" b="1">
              <a:latin typeface="黑体" panose="02010609060101010101" charset="-122"/>
              <a:ea typeface="黑体" panose="02010609060101010101" charset="-122"/>
              <a:cs typeface="黑体" panose="02010609060101010101" charset="-122"/>
            </a:endParaRPr>
          </a:p>
        </p:txBody>
      </p:sp>
      <p:pic>
        <p:nvPicPr>
          <p:cNvPr id="3" name="图片 7"/>
          <p:cNvPicPr>
            <a:picLocks noChangeAspect="1"/>
          </p:cNvPicPr>
          <p:nvPr/>
        </p:nvPicPr>
        <p:blipFill>
          <a:blip r:embed="rId2"/>
          <a:stretch>
            <a:fillRect/>
          </a:stretch>
        </p:blipFill>
        <p:spPr>
          <a:xfrm>
            <a:off x="2863850" y="4331970"/>
            <a:ext cx="2226945" cy="2099310"/>
          </a:xfrm>
          <a:prstGeom prst="rect">
            <a:avLst/>
          </a:prstGeom>
          <a:noFill/>
          <a:ln>
            <a:noFill/>
          </a:ln>
        </p:spPr>
      </p:pic>
      <p:sp>
        <p:nvSpPr>
          <p:cNvPr id="4" name="文本框 3"/>
          <p:cNvSpPr txBox="1"/>
          <p:nvPr/>
        </p:nvSpPr>
        <p:spPr>
          <a:xfrm>
            <a:off x="1186180" y="5197475"/>
            <a:ext cx="1677670" cy="368300"/>
          </a:xfrm>
          <a:prstGeom prst="rect">
            <a:avLst/>
          </a:prstGeom>
          <a:noFill/>
        </p:spPr>
        <p:txBody>
          <a:bodyPr wrap="square" rtlCol="0">
            <a:spAutoFit/>
          </a:bodyPr>
          <a:p>
            <a:r>
              <a:rPr lang="zh-CN" altLang="en-US" b="1">
                <a:solidFill>
                  <a:srgbClr val="0000FF"/>
                </a:solidFill>
              </a:rPr>
              <a:t>普通承重支架</a:t>
            </a:r>
            <a:endParaRPr lang="zh-CN" altLang="en-US" b="1">
              <a:solidFill>
                <a:srgbClr val="0000FF"/>
              </a:solidFill>
            </a:endParaRPr>
          </a:p>
        </p:txBody>
      </p:sp>
      <p:pic>
        <p:nvPicPr>
          <p:cNvPr id="8" name="图片 8"/>
          <p:cNvPicPr>
            <a:picLocks noChangeAspect="1"/>
          </p:cNvPicPr>
          <p:nvPr/>
        </p:nvPicPr>
        <p:blipFill>
          <a:blip r:embed="rId3"/>
          <a:srcRect l="21515" r="16628"/>
          <a:stretch>
            <a:fillRect/>
          </a:stretch>
        </p:blipFill>
        <p:spPr>
          <a:xfrm>
            <a:off x="6720205" y="4188460"/>
            <a:ext cx="3557270" cy="2127885"/>
          </a:xfrm>
          <a:prstGeom prst="rect">
            <a:avLst/>
          </a:prstGeom>
          <a:noFill/>
          <a:ln>
            <a:noFill/>
          </a:ln>
        </p:spPr>
      </p:pic>
      <p:sp>
        <p:nvSpPr>
          <p:cNvPr id="10" name="文本框 9"/>
          <p:cNvSpPr txBox="1"/>
          <p:nvPr/>
        </p:nvSpPr>
        <p:spPr>
          <a:xfrm>
            <a:off x="10420985" y="5197475"/>
            <a:ext cx="1453515" cy="368300"/>
          </a:xfrm>
          <a:prstGeom prst="rect">
            <a:avLst/>
          </a:prstGeom>
          <a:noFill/>
        </p:spPr>
        <p:txBody>
          <a:bodyPr wrap="square" rtlCol="0">
            <a:spAutoFit/>
          </a:bodyPr>
          <a:p>
            <a:r>
              <a:rPr lang="zh-CN" altLang="en-US" b="1">
                <a:solidFill>
                  <a:srgbClr val="0000FF"/>
                </a:solidFill>
              </a:rPr>
              <a:t>抗震支吊架</a:t>
            </a:r>
            <a:endParaRPr lang="zh-CN" altLang="en-US" b="1">
              <a:solidFill>
                <a:srgbClr val="0000FF"/>
              </a:solidFill>
            </a:endParaRPr>
          </a:p>
        </p:txBody>
      </p:sp>
      <p:sp>
        <p:nvSpPr>
          <p:cNvPr id="11" name="日期占位符 10"/>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4"/>
    </p:custData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第十册  给排水、采暖、燃气工程</a:t>
            </a:r>
            <a:endParaRPr lang="zh-CN" altLang="en-US" sz="2400" b="1"/>
          </a:p>
        </p:txBody>
      </p:sp>
      <p:cxnSp>
        <p:nvCxnSpPr>
          <p:cNvPr id="5" name="直接连接符 4"/>
          <p:cNvCxnSpPr/>
          <p:nvPr/>
        </p:nvCxnSpPr>
        <p:spPr>
          <a:xfrm flipV="1">
            <a:off x="5570220" y="877570"/>
            <a:ext cx="558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558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946150"/>
            <a:ext cx="10619105" cy="5268595"/>
          </a:xfrm>
          <a:prstGeom prst="rect">
            <a:avLst/>
          </a:prstGeom>
          <a:noFill/>
        </p:spPr>
        <p:txBody>
          <a:bodyPr wrap="square" rtlCol="0">
            <a:spAutoFit/>
          </a:bodyPr>
          <a:p>
            <a:pPr indent="457200" fontAlgn="auto">
              <a:lnSpc>
                <a:spcPct val="180000"/>
              </a:lnSpc>
            </a:pPr>
            <a:r>
              <a:rPr lang="en-US" altLang="zh-CN" sz="1700" b="1">
                <a:latin typeface="黑体" panose="02010609060101010101" charset="-122"/>
                <a:ea typeface="黑体" panose="02010609060101010101" charset="-122"/>
                <a:cs typeface="黑体" panose="02010609060101010101" charset="-122"/>
                <a:sym typeface="+mn-ea"/>
              </a:rPr>
              <a:t>11</a:t>
            </a:r>
            <a:r>
              <a:rPr lang="zh-CN" altLang="en-US" sz="1700" b="1">
                <a:latin typeface="黑体" panose="02010609060101010101" charset="-122"/>
                <a:ea typeface="黑体" panose="02010609060101010101" charset="-122"/>
                <a:cs typeface="黑体" panose="02010609060101010101" charset="-122"/>
                <a:sym typeface="+mn-ea"/>
              </a:rPr>
              <a:t>、此次修编补充了预留孔洞和堵洞的项目。预留孔洞是指在混凝土楼板或墙体上按设计图纸定位划线，固定孔模，浇捣混凝土时旁站守护以及拆模清理等工作内容，同时也包括模具的制作和摊销。预留孔洞的规格是按孔洞直径考虑，若为方形（矩形）孔洞按其周长折算。</a:t>
            </a:r>
            <a:r>
              <a:rPr lang="zh-CN" altLang="en-US" sz="1700" b="1">
                <a:latin typeface="黑体" panose="02010609060101010101" charset="-122"/>
                <a:ea typeface="黑体" panose="02010609060101010101" charset="-122"/>
                <a:cs typeface="黑体" panose="02010609060101010101" charset="-122"/>
              </a:rPr>
              <a:t>堵洞适用于管道穿墙穿楼板预留的孔洞又不安装套管时的洞口封堵。</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180000"/>
              </a:lnSpc>
            </a:pPr>
            <a:r>
              <a:rPr lang="zh-CN" altLang="en-US" sz="1700" b="1">
                <a:latin typeface="黑体" panose="02010609060101010101" charset="-122"/>
                <a:ea typeface="黑体" panose="02010609060101010101" charset="-122"/>
                <a:cs typeface="黑体" panose="02010609060101010101" charset="-122"/>
              </a:rPr>
              <a:t>套管安装项目中已包含预留孔洞和堵洞的工作内容，不得重复计取。</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180000"/>
              </a:lnSpc>
            </a:pPr>
            <a:r>
              <a:rPr lang="en-US" altLang="zh-CN" sz="1700" b="1">
                <a:latin typeface="黑体" panose="02010609060101010101" charset="-122"/>
                <a:ea typeface="黑体" panose="02010609060101010101" charset="-122"/>
                <a:cs typeface="黑体" panose="02010609060101010101" charset="-122"/>
              </a:rPr>
              <a:t>12</a:t>
            </a:r>
            <a:r>
              <a:rPr lang="zh-CN" altLang="en-US" sz="1700" b="1">
                <a:latin typeface="黑体" panose="02010609060101010101" charset="-122"/>
                <a:ea typeface="黑体" panose="02010609060101010101" charset="-122"/>
                <a:cs typeface="黑体" panose="02010609060101010101" charset="-122"/>
              </a:rPr>
              <a:t>、</a:t>
            </a:r>
            <a:r>
              <a:rPr lang="zh-CN" altLang="en-US" sz="1700" b="1">
                <a:latin typeface="黑体" panose="02010609060101010101" charset="-122"/>
                <a:ea typeface="黑体" panose="02010609060101010101" charset="-122"/>
                <a:cs typeface="黑体" panose="02010609060101010101" charset="-122"/>
              </a:rPr>
              <a:t>打堵洞眼区分轻质墙上作业和砖墙上作业，综合考虑了盲孔和透孔因素，执行时均不作调整。轻质墙打洞堵眼项目的墙体厚度为综合考虑，当厚度不同不作调整；砖墙打堵洞眼项目的墙体厚度按240mm考虑，如实际墙体为厚度370mm，执行项目乘以系数1.3。</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180000"/>
              </a:lnSpc>
            </a:pPr>
            <a:r>
              <a:rPr lang="en-US" altLang="zh-CN" sz="1700" b="1">
                <a:latin typeface="黑体" panose="02010609060101010101" charset="-122"/>
                <a:ea typeface="黑体" panose="02010609060101010101" charset="-122"/>
                <a:cs typeface="黑体" panose="02010609060101010101" charset="-122"/>
              </a:rPr>
              <a:t>13</a:t>
            </a:r>
            <a:r>
              <a:rPr lang="zh-CN" altLang="en-US" sz="1700" b="1">
                <a:latin typeface="黑体" panose="02010609060101010101" charset="-122"/>
                <a:ea typeface="黑体" panose="02010609060101010101" charset="-122"/>
                <a:cs typeface="黑体" panose="02010609060101010101" charset="-122"/>
              </a:rPr>
              <a:t>、机械钻孔分混凝土墙体作业和混凝土楼板作业。混凝土楼板厚度按220mm以内综合取定，超过220mm时，执行相应项目乘以系数1.2；混凝土墙体厚度按240mm、300mm两种厚度考虑，超过300mm时可以按墙体厚度进行换算。如在砖墙上钻圆形孔洞，可按混凝土墙体机械钻孔相应项目乘以系数0.4执行。</a:t>
            </a:r>
            <a:endParaRPr lang="zh-CN" altLang="en-US" sz="1700"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5" name="组合 4"/>
          <p:cNvGrpSpPr/>
          <p:nvPr/>
        </p:nvGrpSpPr>
        <p:grpSpPr>
          <a:xfrm>
            <a:off x="278130" y="271780"/>
            <a:ext cx="11635740" cy="686435"/>
            <a:chOff x="438" y="428"/>
            <a:chExt cx="18324" cy="1081"/>
          </a:xfrm>
          <a:solidFill>
            <a:srgbClr val="55CA4C"/>
          </a:solidFill>
        </p:grpSpPr>
        <p:cxnSp>
          <p:nvCxnSpPr>
            <p:cNvPr id="14" name="直接连接符 13"/>
            <p:cNvCxnSpPr/>
            <p:nvPr/>
          </p:nvCxnSpPr>
          <p:spPr>
            <a:xfrm>
              <a:off x="438" y="1509"/>
              <a:ext cx="18325" cy="0"/>
            </a:xfrm>
            <a:prstGeom prst="line">
              <a:avLst/>
            </a:prstGeom>
            <a:ln w="12700" cmpd="sng">
              <a:solidFill>
                <a:srgbClr val="93B3EE"/>
              </a:solidFill>
              <a:prstDash val="dash"/>
            </a:ln>
          </p:spPr>
          <p:style>
            <a:lnRef idx="1">
              <a:schemeClr val="accent1"/>
            </a:lnRef>
            <a:fillRef idx="2">
              <a:schemeClr val="accent1"/>
            </a:fillRef>
            <a:effectRef idx="1">
              <a:schemeClr val="accent1"/>
            </a:effectRef>
            <a:fontRef idx="minor">
              <a:schemeClr val="dk1"/>
            </a:fontRef>
          </p:style>
        </p:cxnSp>
        <p:sp>
          <p:nvSpPr>
            <p:cNvPr id="15" name="椭圆 14"/>
            <p:cNvSpPr/>
            <p:nvPr/>
          </p:nvSpPr>
          <p:spPr>
            <a:xfrm>
              <a:off x="533" y="455"/>
              <a:ext cx="850" cy="850"/>
            </a:xfrm>
            <a:prstGeom prst="ellipse">
              <a:avLst/>
            </a:prstGeom>
            <a:solidFill>
              <a:srgbClr val="93B3EE"/>
            </a:solidFill>
            <a:ln>
              <a:noFill/>
            </a:ln>
          </p:spPr>
          <p:style>
            <a:lnRef idx="1">
              <a:schemeClr val="accent1"/>
            </a:lnRef>
            <a:fillRef idx="2">
              <a:schemeClr val="accent1"/>
            </a:fillRef>
            <a:effectRef idx="1">
              <a:schemeClr val="accent1"/>
            </a:effectRef>
            <a:fontRef idx="minor">
              <a:schemeClr val="dk1"/>
            </a:fontRef>
          </p:style>
          <p:txBody>
            <a:bodyPr rtlCol="0" anchor="ctr"/>
            <a:p>
              <a:pPr algn="ctr"/>
              <a:r>
                <a:rPr lang="en-US" altLang="zh-CN" sz="2200" b="1">
                  <a:solidFill>
                    <a:schemeClr val="bg2"/>
                  </a:solidFill>
                  <a:latin typeface="+mj-ea"/>
                  <a:ea typeface="+mj-ea"/>
                </a:rPr>
                <a:t>4</a:t>
              </a:r>
              <a:endParaRPr lang="en-US" altLang="zh-CN" sz="2200" b="1">
                <a:solidFill>
                  <a:schemeClr val="bg2"/>
                </a:solidFill>
                <a:latin typeface="+mj-ea"/>
                <a:ea typeface="+mj-ea"/>
              </a:endParaRPr>
            </a:p>
          </p:txBody>
        </p:sp>
        <p:grpSp>
          <p:nvGrpSpPr>
            <p:cNvPr id="3" name="组合 2"/>
            <p:cNvGrpSpPr/>
            <p:nvPr/>
          </p:nvGrpSpPr>
          <p:grpSpPr>
            <a:xfrm>
              <a:off x="1708" y="428"/>
              <a:ext cx="4436" cy="852"/>
              <a:chOff x="1708" y="428"/>
              <a:chExt cx="4436" cy="852"/>
            </a:xfrm>
            <a:grpFill/>
          </p:grpSpPr>
          <p:sp>
            <p:nvSpPr>
              <p:cNvPr id="17" name="椭圆 16"/>
              <p:cNvSpPr/>
              <p:nvPr/>
            </p:nvSpPr>
            <p:spPr>
              <a:xfrm>
                <a:off x="1708" y="430"/>
                <a:ext cx="850" cy="850"/>
              </a:xfrm>
              <a:prstGeom prst="ellipse">
                <a:avLst/>
              </a:prstGeom>
              <a:solidFill>
                <a:srgbClr val="93B3EE"/>
              </a:solidFill>
              <a:ln>
                <a:noFill/>
              </a:ln>
            </p:spPr>
            <p:style>
              <a:lnRef idx="1">
                <a:schemeClr val="accent1"/>
              </a:lnRef>
              <a:fillRef idx="2">
                <a:schemeClr val="accent1"/>
              </a:fillRef>
              <a:effectRef idx="1">
                <a:schemeClr val="accent1"/>
              </a:effectRef>
              <a:fontRef idx="minor">
                <a:schemeClr val="dk1"/>
              </a:fontRef>
            </p:style>
            <p:txBody>
              <a:bodyPr rtlCol="0" anchor="ctr"/>
              <a:p>
                <a:pPr algn="ctr"/>
                <a:endParaRPr lang="zh-CN" altLang="en-US"/>
              </a:p>
            </p:txBody>
          </p:sp>
          <p:sp>
            <p:nvSpPr>
              <p:cNvPr id="18" name="椭圆 17"/>
              <p:cNvSpPr/>
              <p:nvPr/>
            </p:nvSpPr>
            <p:spPr>
              <a:xfrm>
                <a:off x="5294" y="428"/>
                <a:ext cx="850" cy="850"/>
              </a:xfrm>
              <a:prstGeom prst="ellipse">
                <a:avLst/>
              </a:prstGeom>
              <a:solidFill>
                <a:srgbClr val="93B3EE"/>
              </a:solidFill>
              <a:ln>
                <a:noFill/>
              </a:ln>
            </p:spPr>
            <p:style>
              <a:lnRef idx="1">
                <a:schemeClr val="accent1"/>
              </a:lnRef>
              <a:fillRef idx="2">
                <a:schemeClr val="accent1"/>
              </a:fillRef>
              <a:effectRef idx="1">
                <a:schemeClr val="accent1"/>
              </a:effectRef>
              <a:fontRef idx="minor">
                <a:schemeClr val="dk1"/>
              </a:fontRef>
            </p:style>
            <p:txBody>
              <a:bodyPr rtlCol="0" anchor="ctr"/>
              <a:p>
                <a:pPr algn="ctr"/>
                <a:endParaRPr lang="zh-CN" altLang="en-US"/>
              </a:p>
            </p:txBody>
          </p:sp>
          <p:sp>
            <p:nvSpPr>
              <p:cNvPr id="19" name="矩形 18"/>
              <p:cNvSpPr/>
              <p:nvPr/>
            </p:nvSpPr>
            <p:spPr>
              <a:xfrm>
                <a:off x="2125" y="428"/>
                <a:ext cx="3591" cy="850"/>
              </a:xfrm>
              <a:prstGeom prst="rect">
                <a:avLst/>
              </a:prstGeom>
              <a:solidFill>
                <a:srgbClr val="93B3EE"/>
              </a:solidFill>
              <a:ln>
                <a:noFill/>
              </a:ln>
            </p:spPr>
            <p:style>
              <a:lnRef idx="1">
                <a:schemeClr val="accent1"/>
              </a:lnRef>
              <a:fillRef idx="2">
                <a:schemeClr val="accent1"/>
              </a:fillRef>
              <a:effectRef idx="1">
                <a:schemeClr val="accent1"/>
              </a:effectRef>
              <a:fontRef idx="minor">
                <a:schemeClr val="dk1"/>
              </a:fontRef>
            </p:style>
            <p:txBody>
              <a:bodyPr rtlCol="0" anchor="ctr"/>
              <a:p>
                <a:pPr algn="ctr"/>
                <a:r>
                  <a:rPr lang="zh-CN" altLang="en-US" sz="2200" b="1">
                    <a:solidFill>
                      <a:schemeClr val="bg2"/>
                    </a:solidFill>
                    <a:latin typeface="+mj-ea"/>
                    <a:ea typeface="+mj-ea"/>
                  </a:rPr>
                  <a:t>专业册设置</a:t>
                </a:r>
                <a:endParaRPr lang="zh-CN" altLang="en-US" sz="2200" b="1">
                  <a:solidFill>
                    <a:schemeClr val="bg2"/>
                  </a:solidFill>
                  <a:latin typeface="+mj-ea"/>
                  <a:ea typeface="+mj-ea"/>
                </a:endParaRPr>
              </a:p>
            </p:txBody>
          </p:sp>
        </p:grpSp>
      </p:grpSp>
      <p:sp>
        <p:nvSpPr>
          <p:cNvPr id="2" name="标题 1"/>
          <p:cNvSpPr>
            <a:spLocks noGrp="1"/>
          </p:cNvSpPr>
          <p:nvPr>
            <p:ph type="ctrTitle"/>
            <p:custDataLst>
              <p:tags r:id="rId2"/>
            </p:custDataLst>
          </p:nvPr>
        </p:nvSpPr>
        <p:spPr>
          <a:xfrm>
            <a:off x="751840" y="1067435"/>
            <a:ext cx="10184130" cy="2016125"/>
          </a:xfrm>
          <a:noFill/>
          <a:ln>
            <a:noFill/>
          </a:ln>
          <a:extLst>
            <a:ext uri="{909E8E84-426E-40DD-AFC4-6F175D3DCCD1}">
              <a14:hiddenFill xmlns:a14="http://schemas.microsoft.com/office/drawing/2010/main">
                <a:solidFill>
                  <a:schemeClr val="accent4"/>
                </a:solidFill>
              </a14:hiddenFill>
            </a:ext>
          </a:extLst>
        </p:spPr>
        <p:style>
          <a:lnRef idx="2">
            <a:schemeClr val="accent4">
              <a:shade val="50000"/>
            </a:schemeClr>
          </a:lnRef>
          <a:fillRef idx="1">
            <a:schemeClr val="accent4"/>
          </a:fillRef>
          <a:effectRef idx="0">
            <a:schemeClr val="accent4"/>
          </a:effectRef>
          <a:fontRef idx="minor">
            <a:schemeClr val="lt1"/>
          </a:fontRef>
        </p:style>
        <p:txBody>
          <a:bodyPr>
            <a:normAutofit fontScale="90000"/>
          </a:bodyPr>
          <a:p>
            <a:pPr algn="l">
              <a:lnSpc>
                <a:spcPct val="200000"/>
              </a:lnSpc>
              <a:spcBef>
                <a:spcPts val="1200"/>
              </a:spcBef>
              <a:spcAft>
                <a:spcPts val="1200"/>
              </a:spcAft>
            </a:pPr>
            <a:r>
              <a:rPr lang="zh-CN" sz="2000"/>
              <a:t>　　</a:t>
            </a:r>
            <a:r>
              <a:rPr lang="zh-CN" sz="2220"/>
              <a:t>本</a:t>
            </a:r>
            <a:r>
              <a:rPr sz="2220"/>
              <a:t>次修编</a:t>
            </a:r>
            <a:r>
              <a:rPr lang="zh-CN" sz="2220"/>
              <a:t>后，</a:t>
            </a:r>
            <a:r>
              <a:rPr sz="2220"/>
              <a:t>安装工程消耗量标准仍分为十二册，但此次修编专业册的设置与《通用安装工程工程量计算规范》(GB 50856-2013)、《通用安装工程消耗量定额》(TY 02-31-2015)保持一致，设置如下：</a:t>
            </a:r>
            <a:endParaRPr sz="2220"/>
          </a:p>
        </p:txBody>
      </p:sp>
      <p:graphicFrame>
        <p:nvGraphicFramePr>
          <p:cNvPr id="6" name="表格 5"/>
          <p:cNvGraphicFramePr/>
          <p:nvPr/>
        </p:nvGraphicFramePr>
        <p:xfrm>
          <a:off x="94615" y="1067435"/>
          <a:ext cx="6030595" cy="5299710"/>
        </p:xfrm>
        <a:graphic>
          <a:graphicData uri="http://schemas.openxmlformats.org/drawingml/2006/table">
            <a:tbl>
              <a:tblPr firstRow="1" bandRow="1">
                <a:tableStyleId>{5C22544A-7EE6-4342-B048-85BDC9FD1C3A}</a:tableStyleId>
              </a:tblPr>
              <a:tblGrid>
                <a:gridCol w="6030595"/>
              </a:tblGrid>
              <a:tr h="407670">
                <a:tc>
                  <a:txBody>
                    <a:bodyPr/>
                    <a:p>
                      <a:pPr algn="ctr">
                        <a:buNone/>
                      </a:pPr>
                      <a:r>
                        <a:rPr lang="en-US" altLang="zh-CN"/>
                        <a:t>2020</a:t>
                      </a:r>
                      <a:r>
                        <a:rPr lang="zh-CN" altLang="en-US"/>
                        <a:t>安装工程消耗量标准</a:t>
                      </a:r>
                      <a:r>
                        <a:rPr lang="zh-CN" altLang="en-US"/>
                        <a:t>专业册</a:t>
                      </a:r>
                      <a:endParaRPr lang="zh-CN" altLang="en-US"/>
                    </a:p>
                  </a:txBody>
                  <a:tcPr/>
                </a:tc>
              </a:tr>
              <a:tr h="407670">
                <a:tc>
                  <a:txBody>
                    <a:bodyPr/>
                    <a:p>
                      <a:pPr marL="539750" algn="l" fontAlgn="auto">
                        <a:buNone/>
                      </a:pPr>
                      <a:r>
                        <a:rPr lang="zh-CN" altLang="en-US" sz="1800">
                          <a:sym typeface="+mn-ea"/>
                        </a:rPr>
                        <a:t>第 一 册　 机械设备安装工程</a:t>
                      </a:r>
                      <a:endParaRPr lang="zh-CN" altLang="en-US" sz="1800">
                        <a:sym typeface="+mn-ea"/>
                      </a:endParaRPr>
                    </a:p>
                  </a:txBody>
                  <a:tcPr/>
                </a:tc>
              </a:tr>
              <a:tr h="407670">
                <a:tc>
                  <a:txBody>
                    <a:bodyPr/>
                    <a:p>
                      <a:pPr marL="539750" algn="l" fontAlgn="auto">
                        <a:buNone/>
                      </a:pPr>
                      <a:r>
                        <a:rPr lang="zh-CN" altLang="en-US" sz="1800">
                          <a:sym typeface="+mn-ea"/>
                        </a:rPr>
                        <a:t>第 二 册　 热力设备安装工程</a:t>
                      </a:r>
                      <a:endParaRPr lang="zh-CN" altLang="en-US" sz="1800"/>
                    </a:p>
                  </a:txBody>
                  <a:tcPr/>
                </a:tc>
              </a:tr>
              <a:tr h="407670">
                <a:tc>
                  <a:txBody>
                    <a:bodyPr/>
                    <a:p>
                      <a:pPr marL="539750" algn="l" fontAlgn="auto">
                        <a:buNone/>
                      </a:pPr>
                      <a:r>
                        <a:rPr lang="zh-CN" altLang="en-US" sz="1800">
                          <a:sym typeface="+mn-ea"/>
                        </a:rPr>
                        <a:t>第 三 册　 静置设备与工艺金属结构制件安装工程</a:t>
                      </a:r>
                      <a:endParaRPr lang="zh-CN" altLang="en-US" sz="1800">
                        <a:sym typeface="+mn-ea"/>
                      </a:endParaRPr>
                    </a:p>
                  </a:txBody>
                  <a:tcPr/>
                </a:tc>
              </a:tr>
              <a:tr h="407670">
                <a:tc>
                  <a:txBody>
                    <a:bodyPr/>
                    <a:p>
                      <a:pPr marL="539750" algn="l" fontAlgn="auto">
                        <a:buNone/>
                      </a:pPr>
                      <a:r>
                        <a:rPr lang="zh-CN" altLang="en-US" sz="1800">
                          <a:sym typeface="+mn-ea"/>
                        </a:rPr>
                        <a:t>第 四 册　 电气设备安装工程</a:t>
                      </a:r>
                      <a:endParaRPr lang="zh-CN" altLang="en-US" sz="1800"/>
                    </a:p>
                  </a:txBody>
                  <a:tcPr/>
                </a:tc>
              </a:tr>
              <a:tr h="407670">
                <a:tc>
                  <a:txBody>
                    <a:bodyPr/>
                    <a:p>
                      <a:pPr marL="539750" algn="l" fontAlgn="auto">
                        <a:buNone/>
                      </a:pPr>
                      <a:r>
                        <a:rPr lang="zh-CN" altLang="en-US" sz="1800">
                          <a:sym typeface="+mn-ea"/>
                        </a:rPr>
                        <a:t>第 五 册　 建筑智能化工程</a:t>
                      </a:r>
                      <a:endParaRPr lang="zh-CN" altLang="en-US" sz="1800">
                        <a:sym typeface="+mn-ea"/>
                      </a:endParaRPr>
                    </a:p>
                  </a:txBody>
                  <a:tcPr/>
                </a:tc>
              </a:tr>
              <a:tr h="407670">
                <a:tc>
                  <a:txBody>
                    <a:bodyPr/>
                    <a:p>
                      <a:pPr marL="539750" algn="l" fontAlgn="auto">
                        <a:buNone/>
                      </a:pPr>
                      <a:r>
                        <a:rPr lang="zh-CN" altLang="en-US" sz="1800">
                          <a:sym typeface="+mn-ea"/>
                        </a:rPr>
                        <a:t>第 六 册　 自动化控制仪表安装工程</a:t>
                      </a:r>
                      <a:endParaRPr lang="zh-CN" altLang="en-US" sz="1800">
                        <a:sym typeface="+mn-ea"/>
                      </a:endParaRPr>
                    </a:p>
                  </a:txBody>
                  <a:tcPr/>
                </a:tc>
              </a:tr>
              <a:tr h="407670">
                <a:tc>
                  <a:txBody>
                    <a:bodyPr/>
                    <a:p>
                      <a:pPr marL="539750" algn="l" fontAlgn="auto">
                        <a:buNone/>
                      </a:pPr>
                      <a:r>
                        <a:rPr lang="zh-CN" altLang="en-US" sz="1800">
                          <a:sym typeface="+mn-ea"/>
                        </a:rPr>
                        <a:t>第 七 册　 通风空调工程</a:t>
                      </a:r>
                      <a:endParaRPr lang="zh-CN" altLang="en-US" sz="1800">
                        <a:sym typeface="+mn-ea"/>
                      </a:endParaRPr>
                    </a:p>
                  </a:txBody>
                  <a:tcPr/>
                </a:tc>
              </a:tr>
              <a:tr h="407670">
                <a:tc>
                  <a:txBody>
                    <a:bodyPr/>
                    <a:p>
                      <a:pPr marL="539750" algn="l" fontAlgn="auto">
                        <a:buNone/>
                      </a:pPr>
                      <a:r>
                        <a:rPr lang="zh-CN" altLang="en-US" sz="1800">
                          <a:sym typeface="+mn-ea"/>
                        </a:rPr>
                        <a:t>第 八 册　 工业管道工程</a:t>
                      </a:r>
                      <a:endParaRPr lang="zh-CN" altLang="en-US" sz="1800">
                        <a:sym typeface="+mn-ea"/>
                      </a:endParaRPr>
                    </a:p>
                  </a:txBody>
                  <a:tcPr/>
                </a:tc>
              </a:tr>
              <a:tr h="407670">
                <a:tc>
                  <a:txBody>
                    <a:bodyPr/>
                    <a:p>
                      <a:pPr marL="539750" algn="l" fontAlgn="auto">
                        <a:buNone/>
                      </a:pPr>
                      <a:r>
                        <a:rPr lang="zh-CN" altLang="en-US" sz="1800">
                          <a:sym typeface="+mn-ea"/>
                        </a:rPr>
                        <a:t>第 九 册　 消防工程</a:t>
                      </a:r>
                      <a:endParaRPr lang="zh-CN" altLang="en-US" sz="1800">
                        <a:sym typeface="+mn-ea"/>
                      </a:endParaRPr>
                    </a:p>
                  </a:txBody>
                  <a:tcPr/>
                </a:tc>
              </a:tr>
              <a:tr h="407670">
                <a:tc>
                  <a:txBody>
                    <a:bodyPr/>
                    <a:p>
                      <a:pPr marL="539750" algn="l" fontAlgn="auto">
                        <a:buNone/>
                      </a:pPr>
                      <a:r>
                        <a:rPr lang="zh-CN" altLang="en-US"/>
                        <a:t>第 十 册　 给排水、采暖、燃气工程</a:t>
                      </a:r>
                      <a:endParaRPr lang="zh-CN" altLang="en-US"/>
                    </a:p>
                  </a:txBody>
                  <a:tcPr/>
                </a:tc>
              </a:tr>
              <a:tr h="407670">
                <a:tc>
                  <a:txBody>
                    <a:bodyPr/>
                    <a:p>
                      <a:pPr marL="539750" algn="l" fontAlgn="auto">
                        <a:buNone/>
                      </a:pPr>
                      <a:r>
                        <a:rPr lang="zh-CN" altLang="en-US" sz="1800">
                          <a:sym typeface="+mn-ea"/>
                        </a:rPr>
                        <a:t>第十一册　通信设备及线路工程</a:t>
                      </a:r>
                      <a:endParaRPr lang="zh-CN" altLang="en-US" sz="1800">
                        <a:sym typeface="+mn-ea"/>
                      </a:endParaRPr>
                    </a:p>
                  </a:txBody>
                  <a:tcPr/>
                </a:tc>
              </a:tr>
              <a:tr h="407670">
                <a:tc>
                  <a:txBody>
                    <a:bodyPr/>
                    <a:p>
                      <a:pPr marL="539750" algn="l" fontAlgn="auto">
                        <a:buNone/>
                      </a:pPr>
                      <a:r>
                        <a:rPr lang="zh-CN" altLang="en-US" sz="1800">
                          <a:sym typeface="+mn-ea"/>
                        </a:rPr>
                        <a:t>第十二册　刷油、防腐蚀、绝热工程</a:t>
                      </a:r>
                      <a:endParaRPr lang="zh-CN" altLang="en-US" sz="1800"/>
                    </a:p>
                  </a:txBody>
                  <a:tcPr/>
                </a:tc>
              </a:tr>
            </a:tbl>
          </a:graphicData>
        </a:graphic>
      </p:graphicFrame>
      <p:graphicFrame>
        <p:nvGraphicFramePr>
          <p:cNvPr id="8" name="表格 7"/>
          <p:cNvGraphicFramePr/>
          <p:nvPr/>
        </p:nvGraphicFramePr>
        <p:xfrm>
          <a:off x="6318250" y="1067435"/>
          <a:ext cx="5796915" cy="5299710"/>
        </p:xfrm>
        <a:graphic>
          <a:graphicData uri="http://schemas.openxmlformats.org/drawingml/2006/table">
            <a:tbl>
              <a:tblPr firstRow="1" bandRow="1">
                <a:tableStyleId>{5C22544A-7EE6-4342-B048-85BDC9FD1C3A}</a:tableStyleId>
              </a:tblPr>
              <a:tblGrid>
                <a:gridCol w="5796915"/>
              </a:tblGrid>
              <a:tr h="407670">
                <a:tc>
                  <a:txBody>
                    <a:bodyPr/>
                    <a:p>
                      <a:pPr algn="ctr">
                        <a:buNone/>
                      </a:pPr>
                      <a:r>
                        <a:rPr lang="en-US" altLang="zh-CN"/>
                        <a:t>2014</a:t>
                      </a:r>
                      <a:r>
                        <a:rPr lang="zh-CN" altLang="en-US"/>
                        <a:t>安装工程消耗量标准</a:t>
                      </a:r>
                      <a:r>
                        <a:rPr lang="zh-CN" altLang="en-US"/>
                        <a:t>专业册</a:t>
                      </a:r>
                      <a:endParaRPr lang="zh-CN" altLang="en-US"/>
                    </a:p>
                  </a:txBody>
                  <a:tcPr>
                    <a:solidFill>
                      <a:schemeClr val="accent5"/>
                    </a:solidFill>
                  </a:tcPr>
                </a:tc>
              </a:tr>
              <a:tr h="407670">
                <a:tc>
                  <a:txBody>
                    <a:bodyPr/>
                    <a:p>
                      <a:pPr marL="539750" algn="l" fontAlgn="auto">
                        <a:buNone/>
                      </a:pPr>
                      <a:r>
                        <a:rPr lang="zh-CN" altLang="en-US" sz="1800">
                          <a:sym typeface="+mn-ea"/>
                        </a:rPr>
                        <a:t>第 一 册　 机械设备安装工程</a:t>
                      </a:r>
                      <a:endParaRPr lang="zh-CN" altLang="en-US" sz="1800">
                        <a:sym typeface="+mn-ea"/>
                      </a:endParaRPr>
                    </a:p>
                  </a:txBody>
                  <a:tcPr>
                    <a:solidFill>
                      <a:srgbClr val="C9C9C9"/>
                    </a:solidFill>
                  </a:tcPr>
                </a:tc>
              </a:tr>
              <a:tr h="407670">
                <a:tc>
                  <a:txBody>
                    <a:bodyPr/>
                    <a:p>
                      <a:pPr marL="539750" algn="l" fontAlgn="auto">
                        <a:buNone/>
                      </a:pPr>
                      <a:r>
                        <a:rPr lang="zh-CN" altLang="en-US" sz="1800">
                          <a:sym typeface="+mn-ea"/>
                        </a:rPr>
                        <a:t>第 二 册　 </a:t>
                      </a:r>
                      <a:r>
                        <a:rPr lang="zh-CN" altLang="en-US" sz="1800">
                          <a:sym typeface="+mn-ea"/>
                        </a:rPr>
                        <a:t>电气设备安装工程</a:t>
                      </a:r>
                      <a:endParaRPr lang="zh-CN" altLang="en-US" sz="1800"/>
                    </a:p>
                  </a:txBody>
                  <a:tcPr>
                    <a:solidFill>
                      <a:srgbClr val="E0E0E0"/>
                    </a:solidFill>
                  </a:tcPr>
                </a:tc>
              </a:tr>
              <a:tr h="407670">
                <a:tc>
                  <a:txBody>
                    <a:bodyPr/>
                    <a:p>
                      <a:pPr marL="539750" algn="l" fontAlgn="auto">
                        <a:buNone/>
                      </a:pPr>
                      <a:r>
                        <a:rPr lang="zh-CN" altLang="en-US" sz="1800">
                          <a:sym typeface="+mn-ea"/>
                        </a:rPr>
                        <a:t>第 三 册　 </a:t>
                      </a:r>
                      <a:r>
                        <a:rPr lang="zh-CN" altLang="en-US" sz="1800">
                          <a:sym typeface="+mn-ea"/>
                        </a:rPr>
                        <a:t>热力设备安装工程</a:t>
                      </a:r>
                      <a:endParaRPr lang="zh-CN" altLang="en-US" sz="1800">
                        <a:sym typeface="+mn-ea"/>
                      </a:endParaRPr>
                    </a:p>
                  </a:txBody>
                  <a:tcPr>
                    <a:solidFill>
                      <a:srgbClr val="C9C9C9"/>
                    </a:solidFill>
                  </a:tcPr>
                </a:tc>
              </a:tr>
              <a:tr h="407670">
                <a:tc>
                  <a:txBody>
                    <a:bodyPr/>
                    <a:p>
                      <a:pPr marL="539750" algn="l" fontAlgn="auto">
                        <a:buNone/>
                      </a:pPr>
                      <a:r>
                        <a:rPr lang="zh-CN" altLang="en-US" sz="1800">
                          <a:sym typeface="+mn-ea"/>
                        </a:rPr>
                        <a:t>第 四 册　 炉窑砌筑工程</a:t>
                      </a:r>
                      <a:endParaRPr lang="zh-CN" altLang="en-US" sz="1800"/>
                    </a:p>
                  </a:txBody>
                  <a:tcPr>
                    <a:solidFill>
                      <a:srgbClr val="E0E0E0"/>
                    </a:solidFill>
                  </a:tcPr>
                </a:tc>
              </a:tr>
              <a:tr h="407670">
                <a:tc>
                  <a:txBody>
                    <a:bodyPr/>
                    <a:p>
                      <a:pPr marL="539750" algn="l" fontAlgn="auto">
                        <a:buNone/>
                      </a:pPr>
                      <a:r>
                        <a:rPr lang="zh-CN" altLang="en-US" sz="1800">
                          <a:sym typeface="+mn-ea"/>
                        </a:rPr>
                        <a:t>第 五 册　 </a:t>
                      </a:r>
                      <a:r>
                        <a:rPr lang="zh-CN" altLang="en-US" sz="1800">
                          <a:sym typeface="+mn-ea"/>
                        </a:rPr>
                        <a:t>静置设备与工艺金属结构制件安装工程</a:t>
                      </a:r>
                      <a:endParaRPr lang="zh-CN" altLang="en-US" sz="1800">
                        <a:sym typeface="+mn-ea"/>
                      </a:endParaRPr>
                    </a:p>
                  </a:txBody>
                  <a:tcPr>
                    <a:solidFill>
                      <a:srgbClr val="C9C9C9"/>
                    </a:solidFill>
                  </a:tcPr>
                </a:tc>
              </a:tr>
              <a:tr h="407670">
                <a:tc>
                  <a:txBody>
                    <a:bodyPr/>
                    <a:p>
                      <a:pPr marL="539750" algn="l" fontAlgn="auto">
                        <a:buNone/>
                      </a:pPr>
                      <a:r>
                        <a:rPr lang="zh-CN" altLang="en-US" sz="1800">
                          <a:sym typeface="+mn-ea"/>
                        </a:rPr>
                        <a:t>第 六 册　 </a:t>
                      </a:r>
                      <a:r>
                        <a:rPr lang="zh-CN" altLang="en-US" sz="1800">
                          <a:sym typeface="+mn-ea"/>
                        </a:rPr>
                        <a:t>工业管道工程</a:t>
                      </a:r>
                      <a:endParaRPr lang="zh-CN" altLang="en-US" sz="1800">
                        <a:sym typeface="+mn-ea"/>
                      </a:endParaRPr>
                    </a:p>
                  </a:txBody>
                  <a:tcPr>
                    <a:solidFill>
                      <a:srgbClr val="E0E0E0"/>
                    </a:solidFill>
                  </a:tcPr>
                </a:tc>
              </a:tr>
              <a:tr h="407670">
                <a:tc>
                  <a:txBody>
                    <a:bodyPr/>
                    <a:p>
                      <a:pPr marL="539750" algn="l" fontAlgn="auto">
                        <a:buNone/>
                      </a:pPr>
                      <a:r>
                        <a:rPr lang="zh-CN" altLang="en-US" sz="1800">
                          <a:sym typeface="+mn-ea"/>
                        </a:rPr>
                        <a:t>第 七 册　 </a:t>
                      </a:r>
                      <a:r>
                        <a:rPr lang="zh-CN" altLang="en-US" sz="1800">
                          <a:sym typeface="+mn-ea"/>
                        </a:rPr>
                        <a:t>消防设备安装工程</a:t>
                      </a:r>
                      <a:endParaRPr lang="zh-CN" altLang="en-US" sz="1800">
                        <a:sym typeface="+mn-ea"/>
                      </a:endParaRPr>
                    </a:p>
                  </a:txBody>
                  <a:tcPr>
                    <a:solidFill>
                      <a:srgbClr val="C9C9C9"/>
                    </a:solidFill>
                  </a:tcPr>
                </a:tc>
              </a:tr>
              <a:tr h="407670">
                <a:tc>
                  <a:txBody>
                    <a:bodyPr/>
                    <a:p>
                      <a:pPr marL="539750" algn="l" fontAlgn="auto">
                        <a:buNone/>
                      </a:pPr>
                      <a:r>
                        <a:rPr lang="zh-CN" altLang="en-US" sz="1800">
                          <a:sym typeface="+mn-ea"/>
                        </a:rPr>
                        <a:t>第 八 册　 </a:t>
                      </a:r>
                      <a:r>
                        <a:rPr lang="zh-CN" altLang="en-US" sz="1800">
                          <a:sym typeface="+mn-ea"/>
                        </a:rPr>
                        <a:t>给排水、采暖、燃气工程</a:t>
                      </a:r>
                      <a:endParaRPr lang="zh-CN" altLang="en-US" sz="1800">
                        <a:sym typeface="+mn-ea"/>
                      </a:endParaRPr>
                    </a:p>
                  </a:txBody>
                  <a:tcPr>
                    <a:solidFill>
                      <a:srgbClr val="E0E0E0"/>
                    </a:solidFill>
                  </a:tcPr>
                </a:tc>
              </a:tr>
              <a:tr h="407670">
                <a:tc>
                  <a:txBody>
                    <a:bodyPr/>
                    <a:p>
                      <a:pPr marL="539750" algn="l" fontAlgn="auto">
                        <a:buNone/>
                      </a:pPr>
                      <a:r>
                        <a:rPr lang="zh-CN" altLang="en-US" sz="1800">
                          <a:sym typeface="+mn-ea"/>
                        </a:rPr>
                        <a:t>第 九 册　 </a:t>
                      </a:r>
                      <a:r>
                        <a:rPr lang="zh-CN" altLang="en-US" sz="1800">
                          <a:sym typeface="+mn-ea"/>
                        </a:rPr>
                        <a:t>通风空调工程</a:t>
                      </a:r>
                      <a:endParaRPr lang="zh-CN" altLang="en-US" sz="1800">
                        <a:sym typeface="+mn-ea"/>
                      </a:endParaRPr>
                    </a:p>
                  </a:txBody>
                  <a:tcPr>
                    <a:solidFill>
                      <a:srgbClr val="C9C9C9"/>
                    </a:solidFill>
                  </a:tcPr>
                </a:tc>
              </a:tr>
              <a:tr h="407670">
                <a:tc>
                  <a:txBody>
                    <a:bodyPr/>
                    <a:p>
                      <a:pPr marL="539750" algn="l" fontAlgn="auto">
                        <a:buNone/>
                      </a:pPr>
                      <a:r>
                        <a:rPr lang="zh-CN" altLang="en-US"/>
                        <a:t>第 十 册　 </a:t>
                      </a:r>
                      <a:r>
                        <a:rPr lang="zh-CN" altLang="en-US" sz="1800">
                          <a:sym typeface="+mn-ea"/>
                        </a:rPr>
                        <a:t>自动化控制仪表安装工程</a:t>
                      </a:r>
                      <a:endParaRPr lang="zh-CN" altLang="en-US"/>
                    </a:p>
                  </a:txBody>
                  <a:tcPr>
                    <a:solidFill>
                      <a:srgbClr val="E0E0E0"/>
                    </a:solidFill>
                  </a:tcPr>
                </a:tc>
              </a:tr>
              <a:tr h="407670">
                <a:tc>
                  <a:txBody>
                    <a:bodyPr/>
                    <a:p>
                      <a:pPr marL="539750" algn="l" fontAlgn="auto">
                        <a:buNone/>
                      </a:pPr>
                      <a:r>
                        <a:rPr lang="zh-CN" altLang="en-US" sz="1800">
                          <a:sym typeface="+mn-ea"/>
                        </a:rPr>
                        <a:t>第十一册　</a:t>
                      </a:r>
                      <a:r>
                        <a:rPr lang="zh-CN" altLang="en-US" sz="1800">
                          <a:sym typeface="+mn-ea"/>
                        </a:rPr>
                        <a:t>刷油、防腐蚀、绝热工程</a:t>
                      </a:r>
                      <a:endParaRPr lang="zh-CN" altLang="en-US" sz="1800">
                        <a:sym typeface="+mn-ea"/>
                      </a:endParaRPr>
                    </a:p>
                  </a:txBody>
                  <a:tcPr>
                    <a:solidFill>
                      <a:srgbClr val="C9C9C9"/>
                    </a:solidFill>
                  </a:tcPr>
                </a:tc>
              </a:tr>
              <a:tr h="407670">
                <a:tc>
                  <a:txBody>
                    <a:bodyPr/>
                    <a:p>
                      <a:pPr marL="539750" algn="l" fontAlgn="auto">
                        <a:buNone/>
                      </a:pPr>
                      <a:r>
                        <a:rPr lang="zh-CN" altLang="en-US" sz="1800">
                          <a:sym typeface="+mn-ea"/>
                        </a:rPr>
                        <a:t>第十二册　</a:t>
                      </a:r>
                      <a:r>
                        <a:rPr lang="zh-CN" altLang="en-US" sz="1800">
                          <a:sym typeface="+mn-ea"/>
                        </a:rPr>
                        <a:t>建筑智能化系统设备安装工程</a:t>
                      </a:r>
                      <a:endParaRPr lang="zh-CN" altLang="en-US" sz="1800"/>
                    </a:p>
                  </a:txBody>
                  <a:tcPr>
                    <a:solidFill>
                      <a:srgbClr val="E0E0E0"/>
                    </a:solidFill>
                  </a:tcPr>
                </a:tc>
              </a:tr>
            </a:tbl>
          </a:graphicData>
        </a:graphic>
      </p:graphicFrame>
      <p:sp>
        <p:nvSpPr>
          <p:cNvPr id="7" name="日期占位符 6"/>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grpId="0" nodeType="clickEffect">
                                  <p:stCondLst>
                                    <p:cond delay="0"/>
                                  </p:stCondLst>
                                  <p:childTnLst>
                                    <p:animEffect transition="out" filter="blinds(horizontal)">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childTnLst>
                          </p:cTn>
                        </p:par>
                        <p:par>
                          <p:cTn id="8" fill="hold">
                            <p:stCondLst>
                              <p:cond delay="500"/>
                            </p:stCondLst>
                            <p:childTnLst>
                              <p:par>
                                <p:cTn id="9" presetID="2" presetClass="entr" presetSubtype="4" fill="hold" nodeType="afterEffect">
                                  <p:stCondLst>
                                    <p:cond delay="0"/>
                                  </p:stCondLst>
                                  <p:childTnLst>
                                    <p:set>
                                      <p:cBhvr>
                                        <p:cTn id="10" dur="1000"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strips(downLeft)">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第十册  给排水、采暖、燃气工程</a:t>
            </a:r>
            <a:endParaRPr lang="zh-CN" altLang="en-US" sz="2400" b="1"/>
          </a:p>
        </p:txBody>
      </p:sp>
      <p:cxnSp>
        <p:nvCxnSpPr>
          <p:cNvPr id="5" name="直接连接符 4"/>
          <p:cNvCxnSpPr/>
          <p:nvPr/>
        </p:nvCxnSpPr>
        <p:spPr>
          <a:xfrm flipV="1">
            <a:off x="5570220" y="877570"/>
            <a:ext cx="558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558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946150"/>
            <a:ext cx="10619105" cy="5268595"/>
          </a:xfrm>
          <a:prstGeom prst="rect">
            <a:avLst/>
          </a:prstGeom>
          <a:noFill/>
        </p:spPr>
        <p:txBody>
          <a:bodyPr wrap="square" rtlCol="0">
            <a:spAutoFit/>
          </a:bodyPr>
          <a:p>
            <a:pPr indent="457200" fontAlgn="auto">
              <a:lnSpc>
                <a:spcPct val="180000"/>
              </a:lnSpc>
            </a:pPr>
            <a:r>
              <a:rPr lang="en-US" altLang="zh-CN" sz="1700" b="1">
                <a:latin typeface="黑体" panose="02010609060101010101" charset="-122"/>
                <a:ea typeface="黑体" panose="02010609060101010101" charset="-122"/>
                <a:cs typeface="黑体" panose="02010609060101010101" charset="-122"/>
                <a:sym typeface="+mn-ea"/>
              </a:rPr>
              <a:t>1</a:t>
            </a:r>
            <a:r>
              <a:rPr lang="en-US" sz="1700" b="1">
                <a:latin typeface="黑体" panose="02010609060101010101" charset="-122"/>
                <a:ea typeface="黑体" panose="02010609060101010101" charset="-122"/>
                <a:cs typeface="黑体" panose="02010609060101010101" charset="-122"/>
                <a:sym typeface="+mn-ea"/>
              </a:rPr>
              <a:t>4</a:t>
            </a:r>
            <a:r>
              <a:rPr lang="zh-CN" altLang="en-US" sz="1700" b="1">
                <a:latin typeface="黑体" panose="02010609060101010101" charset="-122"/>
                <a:ea typeface="黑体" panose="02010609060101010101" charset="-122"/>
                <a:cs typeface="黑体" panose="02010609060101010101" charset="-122"/>
                <a:sym typeface="+mn-ea"/>
              </a:rPr>
              <a:t>、阀门安装中新增了散热器温控阀安装、法兰阀门安装(塑钢转换法兰热熔连接和电熔连接)、法兰阀门安装(沟槽法兰连接)、法兰电磁阀安装(法兰连接)、沟槽阀门安装(</a:t>
            </a:r>
            <a:r>
              <a:rPr lang="zh-CN" altLang="en-US" sz="1700" b="1">
                <a:latin typeface="黑体" panose="02010609060101010101" charset="-122"/>
                <a:ea typeface="黑体" panose="02010609060101010101" charset="-122"/>
                <a:cs typeface="黑体" panose="02010609060101010101" charset="-122"/>
                <a:sym typeface="+mn-ea"/>
              </a:rPr>
              <a:t>沟槽</a:t>
            </a:r>
            <a:r>
              <a:rPr lang="zh-CN" altLang="en-US" sz="1700" b="1">
                <a:latin typeface="黑体" panose="02010609060101010101" charset="-122"/>
                <a:ea typeface="黑体" panose="02010609060101010101" charset="-122"/>
                <a:cs typeface="黑体" panose="02010609060101010101" charset="-122"/>
                <a:sym typeface="+mn-ea"/>
              </a:rPr>
              <a:t>法兰连接)等内容。过滤器安装中增加了除污器组成安装(带旁通管、法兰连接)相应项目。</a:t>
            </a:r>
            <a:endParaRPr lang="zh-CN" altLang="en-US" sz="1700" b="1">
              <a:latin typeface="黑体" panose="02010609060101010101" charset="-122"/>
              <a:ea typeface="黑体" panose="02010609060101010101" charset="-122"/>
              <a:cs typeface="黑体" panose="02010609060101010101" charset="-122"/>
              <a:sym typeface="+mn-ea"/>
            </a:endParaRPr>
          </a:p>
          <a:p>
            <a:pPr indent="457200" fontAlgn="auto">
              <a:lnSpc>
                <a:spcPct val="180000"/>
              </a:lnSpc>
            </a:pPr>
            <a:r>
              <a:rPr lang="en-US" altLang="zh-CN" sz="1700" b="1">
                <a:latin typeface="黑体" panose="02010609060101010101" charset="-122"/>
                <a:ea typeface="黑体" panose="02010609060101010101" charset="-122"/>
                <a:cs typeface="黑体" panose="02010609060101010101" charset="-122"/>
                <a:sym typeface="+mn-ea"/>
              </a:rPr>
              <a:t>15</a:t>
            </a:r>
            <a:r>
              <a:rPr lang="zh-CN" altLang="en-US" sz="1700" b="1">
                <a:latin typeface="黑体" panose="02010609060101010101" charset="-122"/>
                <a:ea typeface="黑体" panose="02010609060101010101" charset="-122"/>
                <a:cs typeface="黑体" panose="02010609060101010101" charset="-122"/>
                <a:sym typeface="+mn-ea"/>
              </a:rPr>
              <a:t>、第四章低压器具、水表组成安装中新增了塑料成品补偿器安装(熔接)、钢管方形补偿器制作安装(机械煨制)、成品方形补偿器安装、水表组成安装(螺纹连接)、热水采暖入口热量表组成安装(螺纹连接和法兰连接)、用户热量表组成安装(螺纹连接)、倒流防止器组成安装等项目。</a:t>
            </a:r>
            <a:endParaRPr lang="zh-CN" altLang="en-US" sz="1700" b="1">
              <a:latin typeface="黑体" panose="02010609060101010101" charset="-122"/>
              <a:ea typeface="黑体" panose="02010609060101010101" charset="-122"/>
              <a:cs typeface="黑体" panose="02010609060101010101" charset="-122"/>
              <a:sym typeface="+mn-ea"/>
            </a:endParaRPr>
          </a:p>
          <a:p>
            <a:pPr indent="457200" fontAlgn="auto">
              <a:lnSpc>
                <a:spcPct val="180000"/>
              </a:lnSpc>
            </a:pPr>
            <a:r>
              <a:rPr lang="zh-CN" altLang="en-US" sz="1700" b="1">
                <a:latin typeface="黑体" panose="02010609060101010101" charset="-122"/>
                <a:ea typeface="黑体" panose="02010609060101010101" charset="-122"/>
                <a:cs typeface="黑体" panose="02010609060101010101" charset="-122"/>
                <a:sym typeface="+mn-ea"/>
              </a:rPr>
              <a:t>普通水表安装项目按带一个阀门设置，带双阀的水表安装按“水表组成安装”相应项目执行。</a:t>
            </a:r>
            <a:endParaRPr lang="zh-CN" altLang="en-US" sz="1700" b="1">
              <a:latin typeface="黑体" panose="02010609060101010101" charset="-122"/>
              <a:ea typeface="黑体" panose="02010609060101010101" charset="-122"/>
              <a:cs typeface="黑体" panose="02010609060101010101" charset="-122"/>
              <a:sym typeface="+mn-ea"/>
            </a:endParaRPr>
          </a:p>
          <a:p>
            <a:pPr indent="457200" fontAlgn="auto">
              <a:lnSpc>
                <a:spcPct val="180000"/>
              </a:lnSpc>
            </a:pPr>
            <a:r>
              <a:rPr lang="zh-CN" altLang="en-US" sz="1700" b="1">
                <a:latin typeface="黑体" panose="02010609060101010101" charset="-122"/>
                <a:ea typeface="黑体" panose="02010609060101010101" charset="-122"/>
                <a:cs typeface="黑体" panose="02010609060101010101" charset="-122"/>
                <a:sym typeface="+mn-ea"/>
              </a:rPr>
              <a:t>倒流防止器组成安装项目按照螺纹连接和法兰连接、不带旁通管和带旁通管设置子目。螺纹连接的倒流防止器采用铜截止阀和镀锌码钢接头零件；法兰倒流防止器组成安装考虑了闸阀、Y型过滤器、橡胶挠性接头和法兰、带螺母垫圈螺栓等。倒流防止器组成安装时，设计要求阀门、过滤器的型号与项目中的型号不一致时可以换算，其余不变。</a:t>
            </a:r>
            <a:endParaRPr lang="zh-CN" altLang="en-US" sz="1700" b="1">
              <a:latin typeface="黑体" panose="02010609060101010101" charset="-122"/>
              <a:ea typeface="黑体" panose="02010609060101010101" charset="-122"/>
              <a:cs typeface="黑体" panose="02010609060101010101" charset="-122"/>
              <a:sym typeface="+mn-ea"/>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第十册  给排水、采暖、燃气工程</a:t>
            </a:r>
            <a:endParaRPr lang="zh-CN" altLang="en-US" sz="2400" b="1"/>
          </a:p>
        </p:txBody>
      </p:sp>
      <p:cxnSp>
        <p:nvCxnSpPr>
          <p:cNvPr id="5" name="直接连接符 4"/>
          <p:cNvCxnSpPr/>
          <p:nvPr/>
        </p:nvCxnSpPr>
        <p:spPr>
          <a:xfrm flipV="1">
            <a:off x="5570220" y="877570"/>
            <a:ext cx="558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558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1053465"/>
            <a:ext cx="10619105" cy="5271135"/>
          </a:xfrm>
          <a:prstGeom prst="rect">
            <a:avLst/>
          </a:prstGeom>
          <a:noFill/>
        </p:spPr>
        <p:txBody>
          <a:bodyPr wrap="square" rtlCol="0">
            <a:spAutoFit/>
          </a:bodyPr>
          <a:p>
            <a:pPr indent="457200" fontAlgn="auto">
              <a:lnSpc>
                <a:spcPct val="200000"/>
              </a:lnSpc>
            </a:pPr>
            <a:r>
              <a:rPr lang="en-US" altLang="zh-CN" sz="1700" b="1">
                <a:latin typeface="黑体" panose="02010609060101010101" charset="-122"/>
                <a:ea typeface="黑体" panose="02010609060101010101" charset="-122"/>
                <a:cs typeface="黑体" panose="02010609060101010101" charset="-122"/>
                <a:sym typeface="+mn-ea"/>
              </a:rPr>
              <a:t>1</a:t>
            </a:r>
            <a:r>
              <a:rPr lang="en-US" sz="1700" b="1">
                <a:latin typeface="黑体" panose="02010609060101010101" charset="-122"/>
                <a:ea typeface="黑体" panose="02010609060101010101" charset="-122"/>
                <a:cs typeface="黑体" panose="02010609060101010101" charset="-122"/>
                <a:sym typeface="+mn-ea"/>
              </a:rPr>
              <a:t>6</a:t>
            </a:r>
            <a:r>
              <a:rPr lang="zh-CN" altLang="en-US" sz="1700" b="1">
                <a:latin typeface="黑体" panose="02010609060101010101" charset="-122"/>
                <a:ea typeface="黑体" panose="02010609060101010101" charset="-122"/>
                <a:cs typeface="黑体" panose="02010609060101010101" charset="-122"/>
                <a:sym typeface="+mn-ea"/>
              </a:rPr>
              <a:t>、第五章卫生器具制作安装中，各类卫生器具安装项目包括卫生器具本体、配套附件、成品支托架安装。卫生器具配套附件是指给水附件（水嘴、金属软管、阀门、冲洗管、喷头等）和排水附件（下水口、排水栓、与地面或墙面排水口间的排水连接管等）。在安装子目中，各类卫生器具的附件已列出消耗量，如为随设备或卫生器具配套供应时，应扣除定额中相应材料的消耗量，不得重复计算。各类卫生器具支托架若在现场制作时，另行计算。</a:t>
            </a:r>
            <a:endParaRPr lang="zh-CN" altLang="en-US" sz="1700" b="1">
              <a:latin typeface="黑体" panose="02010609060101010101" charset="-122"/>
              <a:ea typeface="黑体" panose="02010609060101010101" charset="-122"/>
              <a:cs typeface="黑体" panose="02010609060101010101" charset="-122"/>
              <a:sym typeface="+mn-ea"/>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sym typeface="+mn-ea"/>
              </a:rPr>
              <a:t>蹲式大便器、带存水弯的排水栓等安装子目中已不包括存水弯，存水弯已从相应子目中扣除，蹲便器和排水栓所用存水弯安装单独列项计取。这是此次修编定额的一个变化特点，使用时务须注意。</a:t>
            </a:r>
            <a:endParaRPr lang="zh-CN" altLang="en-US" sz="1700" b="1">
              <a:latin typeface="黑体" panose="02010609060101010101" charset="-122"/>
              <a:ea typeface="黑体" panose="02010609060101010101" charset="-122"/>
              <a:cs typeface="黑体" panose="02010609060101010101" charset="-122"/>
              <a:sym typeface="+mn-ea"/>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sym typeface="+mn-ea"/>
              </a:rPr>
              <a:t>雨水斗、虹吸雨水斗、铸铁雨水斗安装项目均为本次新增项目。第一章雨水管道安装项目中不包含雨水斗的安装，需按本章项目另行计取。</a:t>
            </a:r>
            <a:endParaRPr lang="zh-CN" altLang="en-US" sz="1700" b="1">
              <a:latin typeface="黑体" panose="02010609060101010101" charset="-122"/>
              <a:ea typeface="黑体" panose="02010609060101010101" charset="-122"/>
              <a:cs typeface="黑体" panose="02010609060101010101" charset="-122"/>
              <a:sym typeface="+mn-ea"/>
            </a:endParaRPr>
          </a:p>
          <a:p>
            <a:pPr indent="457200" fontAlgn="auto">
              <a:lnSpc>
                <a:spcPct val="180000"/>
              </a:lnSpc>
            </a:pPr>
            <a:endParaRPr lang="zh-CN" altLang="en-US" sz="1700" b="1">
              <a:latin typeface="黑体" panose="02010609060101010101" charset="-122"/>
              <a:ea typeface="黑体" panose="02010609060101010101" charset="-122"/>
              <a:cs typeface="黑体" panose="02010609060101010101" charset="-122"/>
              <a:sym typeface="+mn-ea"/>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第十册  给排水、采暖、燃气工程</a:t>
            </a:r>
            <a:endParaRPr lang="zh-CN" altLang="en-US" sz="2400" b="1"/>
          </a:p>
        </p:txBody>
      </p:sp>
      <p:cxnSp>
        <p:nvCxnSpPr>
          <p:cNvPr id="5" name="直接连接符 4"/>
          <p:cNvCxnSpPr/>
          <p:nvPr/>
        </p:nvCxnSpPr>
        <p:spPr>
          <a:xfrm flipV="1">
            <a:off x="5570220" y="877570"/>
            <a:ext cx="558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558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1053465"/>
            <a:ext cx="10619105" cy="5268595"/>
          </a:xfrm>
          <a:prstGeom prst="rect">
            <a:avLst/>
          </a:prstGeom>
          <a:noFill/>
        </p:spPr>
        <p:txBody>
          <a:bodyPr wrap="square" rtlCol="0">
            <a:spAutoFit/>
          </a:bodyPr>
          <a:p>
            <a:pPr indent="457200" fontAlgn="auto">
              <a:lnSpc>
                <a:spcPct val="180000"/>
              </a:lnSpc>
            </a:pPr>
            <a:r>
              <a:rPr lang="en-US" altLang="zh-CN" sz="1700" b="1">
                <a:latin typeface="黑体" panose="02010609060101010101" charset="-122"/>
                <a:ea typeface="黑体" panose="02010609060101010101" charset="-122"/>
                <a:cs typeface="黑体" panose="02010609060101010101" charset="-122"/>
                <a:sym typeface="+mn-ea"/>
              </a:rPr>
              <a:t>1</a:t>
            </a:r>
            <a:r>
              <a:rPr lang="en-US" sz="1700" b="1">
                <a:latin typeface="黑体" panose="02010609060101010101" charset="-122"/>
                <a:ea typeface="黑体" panose="02010609060101010101" charset="-122"/>
                <a:cs typeface="黑体" panose="02010609060101010101" charset="-122"/>
                <a:sym typeface="+mn-ea"/>
              </a:rPr>
              <a:t>7</a:t>
            </a:r>
            <a:r>
              <a:rPr lang="zh-CN" altLang="en-US" sz="1700" b="1">
                <a:latin typeface="黑体" panose="02010609060101010101" charset="-122"/>
                <a:ea typeface="黑体" panose="02010609060101010101" charset="-122"/>
                <a:cs typeface="黑体" panose="02010609060101010101" charset="-122"/>
                <a:sym typeface="+mn-ea"/>
              </a:rPr>
              <a:t>、第六章供暖器具安装</a:t>
            </a:r>
            <a:r>
              <a:rPr lang="zh-CN" altLang="en-US" sz="1700" b="1">
                <a:latin typeface="黑体" panose="02010609060101010101" charset="-122"/>
                <a:ea typeface="黑体" panose="02010609060101010101" charset="-122"/>
                <a:cs typeface="黑体" panose="02010609060101010101" charset="-122"/>
                <a:sym typeface="+mn-ea"/>
              </a:rPr>
              <a:t>与14定额差别较大，</a:t>
            </a:r>
            <a:r>
              <a:rPr lang="zh-CN" altLang="en-US" sz="1700" b="1">
                <a:latin typeface="黑体" panose="02010609060101010101" charset="-122"/>
                <a:ea typeface="黑体" panose="02010609060101010101" charset="-122"/>
                <a:cs typeface="黑体" panose="02010609060101010101" charset="-122"/>
                <a:sym typeface="+mn-ea"/>
              </a:rPr>
              <a:t>包括铸铁散热器</a:t>
            </a:r>
            <a:r>
              <a:rPr lang="zh-CN" altLang="en-US" sz="1700" b="1">
                <a:latin typeface="黑体" panose="02010609060101010101" charset="-122"/>
                <a:ea typeface="黑体" panose="02010609060101010101" charset="-122"/>
                <a:cs typeface="黑体" panose="02010609060101010101" charset="-122"/>
                <a:sym typeface="+mn-ea"/>
              </a:rPr>
              <a:t>安装</a:t>
            </a:r>
            <a:r>
              <a:rPr lang="zh-CN" altLang="en-US" sz="1700" b="1">
                <a:latin typeface="黑体" panose="02010609060101010101" charset="-122"/>
                <a:ea typeface="黑体" panose="02010609060101010101" charset="-122"/>
                <a:cs typeface="黑体" panose="02010609060101010101" charset="-122"/>
                <a:sym typeface="+mn-ea"/>
              </a:rPr>
              <a:t>、钢制散热器</a:t>
            </a:r>
            <a:r>
              <a:rPr lang="zh-CN" altLang="en-US" sz="1700" b="1">
                <a:latin typeface="黑体" panose="02010609060101010101" charset="-122"/>
                <a:ea typeface="黑体" panose="02010609060101010101" charset="-122"/>
                <a:cs typeface="黑体" panose="02010609060101010101" charset="-122"/>
                <a:sym typeface="+mn-ea"/>
              </a:rPr>
              <a:t>安装</a:t>
            </a:r>
            <a:r>
              <a:rPr lang="zh-CN" altLang="en-US" sz="1700" b="1">
                <a:latin typeface="黑体" panose="02010609060101010101" charset="-122"/>
                <a:ea typeface="黑体" panose="02010609060101010101" charset="-122"/>
                <a:cs typeface="黑体" panose="02010609060101010101" charset="-122"/>
                <a:sym typeface="+mn-ea"/>
              </a:rPr>
              <a:t>、其他成品散热器安装、光排管散热器制作安装，暖风机安装、地板辐射采暖安装等6个定额节。</a:t>
            </a:r>
            <a:endParaRPr lang="zh-CN" altLang="en-US" sz="1700" b="1">
              <a:latin typeface="黑体" panose="02010609060101010101" charset="-122"/>
              <a:ea typeface="黑体" panose="02010609060101010101" charset="-122"/>
              <a:cs typeface="黑体" panose="02010609060101010101" charset="-122"/>
              <a:sym typeface="+mn-ea"/>
            </a:endParaRPr>
          </a:p>
          <a:p>
            <a:pPr indent="457200" fontAlgn="auto">
              <a:lnSpc>
                <a:spcPct val="180000"/>
              </a:lnSpc>
            </a:pPr>
            <a:r>
              <a:rPr lang="zh-CN" altLang="en-US" sz="1700" b="1">
                <a:latin typeface="黑体" panose="02010609060101010101" charset="-122"/>
                <a:ea typeface="黑体" panose="02010609060101010101" charset="-122"/>
                <a:cs typeface="黑体" panose="02010609060101010101" charset="-122"/>
                <a:sym typeface="+mn-ea"/>
              </a:rPr>
              <a:t>散热器安装项目系参考《国家建筑标准设计图集》10K509、10R504编制，分为成组安装和组对安装，删除了原</a:t>
            </a:r>
            <a:r>
              <a:rPr lang="en-US" altLang="zh-CN" sz="1700" b="1">
                <a:latin typeface="黑体" panose="02010609060101010101" charset="-122"/>
                <a:ea typeface="黑体" panose="02010609060101010101" charset="-122"/>
                <a:cs typeface="黑体" panose="02010609060101010101" charset="-122"/>
                <a:sym typeface="+mn-ea"/>
              </a:rPr>
              <a:t>14</a:t>
            </a:r>
            <a:r>
              <a:rPr lang="zh-CN" altLang="en-US" sz="1700" b="1">
                <a:latin typeface="黑体" panose="02010609060101010101" charset="-122"/>
                <a:ea typeface="黑体" panose="02010609060101010101" charset="-122"/>
                <a:cs typeface="黑体" panose="02010609060101010101" charset="-122"/>
                <a:sym typeface="+mn-ea"/>
              </a:rPr>
              <a:t>定额中的长翼型、圆翼型、M132型和柱型铸铁散热器。钢制散热器分为柱式散热器、板式散热器、闭式散热器和翅片管散热器四种。其他成品散热器为钢制，有金属复合散热器、艺术造型散热器两类。金属复合散热器按半周长、艺术造型散热器按其面积划分步距设置子目。光排管散热器按排管长度和管径列项。光排管散热器制作按A型和B型分别列项，光排管散热器安装不分A、B型，执行同一子目。</a:t>
            </a:r>
            <a:endParaRPr lang="zh-CN" altLang="en-US" sz="1700" b="1">
              <a:latin typeface="黑体" panose="02010609060101010101" charset="-122"/>
              <a:ea typeface="黑体" panose="02010609060101010101" charset="-122"/>
              <a:cs typeface="黑体" panose="02010609060101010101" charset="-122"/>
              <a:sym typeface="+mn-ea"/>
            </a:endParaRPr>
          </a:p>
          <a:p>
            <a:pPr indent="457200" fontAlgn="auto">
              <a:lnSpc>
                <a:spcPct val="180000"/>
              </a:lnSpc>
            </a:pPr>
            <a:r>
              <a:rPr lang="zh-CN" altLang="en-US" sz="1700" b="1">
                <a:latin typeface="黑体" panose="02010609060101010101" charset="-122"/>
                <a:ea typeface="黑体" panose="02010609060101010101" charset="-122"/>
                <a:cs typeface="黑体" panose="02010609060101010101" charset="-122"/>
                <a:sym typeface="+mn-ea"/>
              </a:rPr>
              <a:t>地板辐射采暖是按《国家建筑标准设计图集》12K404编制的。在14定额中在通风空调专业册中列项，此次修编根据13清单规范内划项，列入本册。地板辐射采暖为地面热水辐射式采暖系统。由集（分）水器、地面内塑料管道、保温隔热层组成。保温隔热层分别列有边界保温带、铝箔保护层、铁丝网和隔热板等项目。集水器、分水器按其结构有带箱和不带箱两种。</a:t>
            </a:r>
            <a:endParaRPr lang="zh-CN" altLang="en-US" sz="1700" b="1">
              <a:latin typeface="黑体" panose="02010609060101010101" charset="-122"/>
              <a:ea typeface="黑体" panose="02010609060101010101" charset="-122"/>
              <a:cs typeface="黑体" panose="02010609060101010101" charset="-122"/>
              <a:sym typeface="+mn-ea"/>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第十册  给排水、采暖、燃气工程</a:t>
            </a:r>
            <a:endParaRPr lang="zh-CN" altLang="en-US" sz="2400" b="1"/>
          </a:p>
        </p:txBody>
      </p:sp>
      <p:cxnSp>
        <p:nvCxnSpPr>
          <p:cNvPr id="5" name="直接连接符 4"/>
          <p:cNvCxnSpPr/>
          <p:nvPr/>
        </p:nvCxnSpPr>
        <p:spPr>
          <a:xfrm flipV="1">
            <a:off x="5570220" y="877570"/>
            <a:ext cx="558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558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1226820"/>
            <a:ext cx="10619105" cy="4276725"/>
          </a:xfrm>
          <a:prstGeom prst="rect">
            <a:avLst/>
          </a:prstGeom>
          <a:noFill/>
        </p:spPr>
        <p:txBody>
          <a:bodyPr wrap="square" rtlCol="0">
            <a:spAutoFit/>
          </a:bodyPr>
          <a:p>
            <a:pPr indent="457200" fontAlgn="auto">
              <a:lnSpc>
                <a:spcPct val="200000"/>
              </a:lnSpc>
            </a:pPr>
            <a:r>
              <a:rPr lang="en-US" altLang="zh-CN" sz="1700" b="1">
                <a:latin typeface="黑体" panose="02010609060101010101" charset="-122"/>
                <a:ea typeface="黑体" panose="02010609060101010101" charset="-122"/>
                <a:cs typeface="黑体" panose="02010609060101010101" charset="-122"/>
                <a:sym typeface="+mn-ea"/>
              </a:rPr>
              <a:t>1</a:t>
            </a:r>
            <a:r>
              <a:rPr lang="en-US" sz="1700" b="1">
                <a:latin typeface="黑体" panose="02010609060101010101" charset="-122"/>
                <a:ea typeface="黑体" panose="02010609060101010101" charset="-122"/>
                <a:cs typeface="黑体" panose="02010609060101010101" charset="-122"/>
                <a:sym typeface="+mn-ea"/>
              </a:rPr>
              <a:t>8</a:t>
            </a:r>
            <a:r>
              <a:rPr lang="zh-CN" altLang="en-US" sz="1700" b="1">
                <a:latin typeface="黑体" panose="02010609060101010101" charset="-122"/>
                <a:ea typeface="黑体" panose="02010609060101010101" charset="-122"/>
                <a:cs typeface="黑体" panose="02010609060101010101" charset="-122"/>
                <a:sym typeface="+mn-ea"/>
              </a:rPr>
              <a:t>、第七章医疗气体设备及附件为本次新增章节，适用于常用医疗气体设备和附件安装。分为医疗气体设备安装和医疗气体设备附件安装二节，共设置子目37个。</a:t>
            </a:r>
            <a:endParaRPr lang="zh-CN" altLang="en-US" sz="1700" b="1">
              <a:latin typeface="黑体" panose="02010609060101010101" charset="-122"/>
              <a:ea typeface="黑体" panose="02010609060101010101" charset="-122"/>
              <a:cs typeface="黑体" panose="02010609060101010101" charset="-122"/>
              <a:sym typeface="+mn-ea"/>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sym typeface="+mn-ea"/>
              </a:rPr>
              <a:t>医疗气体设备包括制氧机、二级稳压箱、气水分离器 、空气过滤器、医用真空罐、储气罐、液氧罐、集污罐、干燥机等九种设备。</a:t>
            </a:r>
            <a:r>
              <a:rPr lang="zh-CN" altLang="en-US" sz="1700" b="1">
                <a:latin typeface="黑体" panose="02010609060101010101" charset="-122"/>
                <a:ea typeface="黑体" panose="02010609060101010101" charset="-122"/>
                <a:cs typeface="黑体" panose="02010609060101010101" charset="-122"/>
                <a:sym typeface="+mn-ea"/>
              </a:rPr>
              <a:t>设备安装项目包括随本体配置的管道、附件安装。与设备本体相连接的第一片法兰或第一个连接口以外的工程量应另行计算；设备安装项目中的支架、地脚螺栓按随设备配置考虑，如需现场加工制做，应另行计算。</a:t>
            </a:r>
            <a:endParaRPr lang="zh-CN" altLang="en-US" sz="1700" b="1">
              <a:latin typeface="黑体" panose="02010609060101010101" charset="-122"/>
              <a:ea typeface="黑体" panose="02010609060101010101" charset="-122"/>
              <a:cs typeface="黑体" panose="02010609060101010101" charset="-122"/>
              <a:sym typeface="+mn-ea"/>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sym typeface="+mn-ea"/>
              </a:rPr>
              <a:t>医疗气体附件包括：气体汇流排、医疗设备带、气体终端、集水器以及刷手池等。刷手池安装项目按刷手池自带全部配件及密封材料编制，子目中只包括刷手池安装与上下水管连接。</a:t>
            </a:r>
            <a:endParaRPr lang="zh-CN" altLang="en-US" sz="1700" b="1">
              <a:latin typeface="黑体" panose="02010609060101010101" charset="-122"/>
              <a:ea typeface="黑体" panose="02010609060101010101" charset="-122"/>
              <a:cs typeface="黑体" panose="02010609060101010101" charset="-122"/>
              <a:sym typeface="+mn-ea"/>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第十册  给排水、采暖、燃气工程</a:t>
            </a:r>
            <a:endParaRPr lang="zh-CN" altLang="en-US" sz="2400" b="1"/>
          </a:p>
        </p:txBody>
      </p:sp>
      <p:cxnSp>
        <p:nvCxnSpPr>
          <p:cNvPr id="5" name="直接连接符 4"/>
          <p:cNvCxnSpPr/>
          <p:nvPr/>
        </p:nvCxnSpPr>
        <p:spPr>
          <a:xfrm flipV="1">
            <a:off x="5570220" y="877570"/>
            <a:ext cx="558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558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1226820"/>
            <a:ext cx="10619105" cy="4799965"/>
          </a:xfrm>
          <a:prstGeom prst="rect">
            <a:avLst/>
          </a:prstGeom>
          <a:noFill/>
        </p:spPr>
        <p:txBody>
          <a:bodyPr wrap="square" rtlCol="0">
            <a:spAutoFit/>
          </a:bodyPr>
          <a:p>
            <a:pPr indent="457200" fontAlgn="auto">
              <a:lnSpc>
                <a:spcPct val="200000"/>
              </a:lnSpc>
            </a:pPr>
            <a:r>
              <a:rPr lang="en-US" altLang="zh-CN" sz="1700" b="1">
                <a:latin typeface="黑体" panose="02010609060101010101" charset="-122"/>
                <a:ea typeface="黑体" panose="02010609060101010101" charset="-122"/>
                <a:cs typeface="黑体" panose="02010609060101010101" charset="-122"/>
                <a:sym typeface="+mn-ea"/>
              </a:rPr>
              <a:t>1</a:t>
            </a:r>
            <a:r>
              <a:rPr lang="en-US" sz="1700" b="1">
                <a:latin typeface="黑体" panose="02010609060101010101" charset="-122"/>
                <a:ea typeface="黑体" panose="02010609060101010101" charset="-122"/>
                <a:cs typeface="黑体" panose="02010609060101010101" charset="-122"/>
                <a:sym typeface="+mn-ea"/>
              </a:rPr>
              <a:t>9</a:t>
            </a:r>
            <a:r>
              <a:rPr lang="zh-CN" altLang="en-US" sz="1700" b="1">
                <a:latin typeface="黑体" panose="02010609060101010101" charset="-122"/>
                <a:ea typeface="黑体" panose="02010609060101010101" charset="-122"/>
                <a:cs typeface="黑体" panose="02010609060101010101" charset="-122"/>
                <a:sym typeface="+mn-ea"/>
              </a:rPr>
              <a:t>、第八章采暖给水设备安装为本次新增章节，设有变频给水设备安装，采暖给水设备安装，水质净化、消毒设备安装，</a:t>
            </a:r>
            <a:r>
              <a:rPr lang="zh-CN" altLang="en-US" sz="1700" b="1">
                <a:latin typeface="黑体" panose="02010609060101010101" charset="-122"/>
                <a:ea typeface="黑体" panose="02010609060101010101" charset="-122"/>
                <a:cs typeface="黑体" panose="02010609060101010101" charset="-122"/>
                <a:sym typeface="+mn-ea"/>
              </a:rPr>
              <a:t>热水器、开水炉、隔油器安装</a:t>
            </a:r>
            <a:r>
              <a:rPr lang="zh-CN" altLang="en-US" sz="1700" b="1">
                <a:latin typeface="黑体" panose="02010609060101010101" charset="-122"/>
                <a:ea typeface="黑体" panose="02010609060101010101" charset="-122"/>
                <a:cs typeface="黑体" panose="02010609060101010101" charset="-122"/>
                <a:sym typeface="+mn-ea"/>
              </a:rPr>
              <a:t>，</a:t>
            </a:r>
            <a:r>
              <a:rPr lang="zh-CN" altLang="en-US" sz="1700" b="1">
                <a:latin typeface="黑体" panose="02010609060101010101" charset="-122"/>
                <a:ea typeface="黑体" panose="02010609060101010101" charset="-122"/>
                <a:cs typeface="黑体" panose="02010609060101010101" charset="-122"/>
                <a:sym typeface="+mn-ea"/>
              </a:rPr>
              <a:t>水箱制作安装，共5节155个子目。</a:t>
            </a:r>
            <a:endParaRPr lang="zh-CN" altLang="en-US" sz="1700" b="1">
              <a:latin typeface="黑体" panose="02010609060101010101" charset="-122"/>
              <a:ea typeface="黑体" panose="02010609060101010101" charset="-122"/>
              <a:cs typeface="黑体" panose="02010609060101010101" charset="-122"/>
              <a:sym typeface="+mn-ea"/>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sym typeface="+mn-ea"/>
              </a:rPr>
              <a:t>变频给水设备安装项目以加压泵的台数和出水口管径划分，适用于</a:t>
            </a:r>
            <a:r>
              <a:rPr lang="zh-CN" altLang="en-US" sz="1700" b="1">
                <a:latin typeface="黑体" panose="02010609060101010101" charset="-122"/>
                <a:ea typeface="黑体" panose="02010609060101010101" charset="-122"/>
                <a:cs typeface="黑体" panose="02010609060101010101" charset="-122"/>
                <a:sym typeface="+mn-ea"/>
              </a:rPr>
              <a:t>采暖生活给水系统中的</a:t>
            </a:r>
            <a:r>
              <a:rPr lang="zh-CN" altLang="en-US" sz="1700" b="1">
                <a:latin typeface="黑体" panose="02010609060101010101" charset="-122"/>
                <a:ea typeface="黑体" panose="02010609060101010101" charset="-122"/>
                <a:cs typeface="黑体" panose="02010609060101010101" charset="-122"/>
                <a:sym typeface="+mn-ea"/>
              </a:rPr>
              <a:t>变频给水设备、稳压给水设备、无负压给水设备。变频给水设备用的集气罐、气压罐、稳压罐、隔膜罐以及真空消除器不包括在本体安装定额中，计算时应按本章相应项目另行计算。</a:t>
            </a:r>
            <a:endParaRPr lang="zh-CN" altLang="en-US" sz="1700" b="1">
              <a:latin typeface="黑体" panose="02010609060101010101" charset="-122"/>
              <a:ea typeface="黑体" panose="02010609060101010101" charset="-122"/>
              <a:cs typeface="黑体" panose="02010609060101010101" charset="-122"/>
              <a:sym typeface="+mn-ea"/>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sym typeface="+mn-ea"/>
              </a:rPr>
              <a:t>采暖设备安装中包含地源热泵机组、除砂器、集中式太阳能集热装置、整体式太阳能集热器等的安装。</a:t>
            </a:r>
            <a:endParaRPr lang="zh-CN" altLang="en-US" sz="1700" b="1">
              <a:latin typeface="黑体" panose="02010609060101010101" charset="-122"/>
              <a:ea typeface="黑体" panose="02010609060101010101" charset="-122"/>
              <a:cs typeface="黑体" panose="02010609060101010101" charset="-122"/>
              <a:sym typeface="+mn-ea"/>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sym typeface="+mn-ea"/>
              </a:rPr>
              <a:t>水箱制作设置圆形水箱和矩形水箱两种类型，仅考虑钢板水箱制作，未包含水箱的防腐保温绝热。水箱制作还包括壁板上管件的装配焊接内容，不包括水箱内外爬梯以及水箱基础的制作安装。发生时另执行相关项目。</a:t>
            </a:r>
            <a:r>
              <a:rPr lang="zh-CN" altLang="en-US" sz="1700" b="1">
                <a:latin typeface="黑体" panose="02010609060101010101" charset="-122"/>
                <a:ea typeface="黑体" panose="02010609060101010101" charset="-122"/>
                <a:cs typeface="黑体" panose="02010609060101010101" charset="-122"/>
                <a:sym typeface="+mn-ea"/>
              </a:rPr>
              <a:t>水箱安装项目，分整体水箱和组装水箱安装，按水箱容积列项，不分材质、不分形状均执行相同子目。</a:t>
            </a:r>
            <a:endParaRPr lang="zh-CN" altLang="en-US" sz="1700" b="1">
              <a:latin typeface="黑体" panose="02010609060101010101" charset="-122"/>
              <a:ea typeface="黑体" panose="02010609060101010101" charset="-122"/>
              <a:cs typeface="黑体" panose="02010609060101010101" charset="-122"/>
              <a:sym typeface="+mn-ea"/>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第十册  给排水、采暖、燃气工程</a:t>
            </a:r>
            <a:endParaRPr lang="zh-CN" altLang="en-US" sz="2400" b="1"/>
          </a:p>
        </p:txBody>
      </p:sp>
      <p:cxnSp>
        <p:nvCxnSpPr>
          <p:cNvPr id="5" name="直接连接符 4"/>
          <p:cNvCxnSpPr/>
          <p:nvPr/>
        </p:nvCxnSpPr>
        <p:spPr>
          <a:xfrm flipV="1">
            <a:off x="5570220" y="877570"/>
            <a:ext cx="558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558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1226820"/>
            <a:ext cx="10619105" cy="4799965"/>
          </a:xfrm>
          <a:prstGeom prst="rect">
            <a:avLst/>
          </a:prstGeom>
          <a:noFill/>
        </p:spPr>
        <p:txBody>
          <a:bodyPr wrap="square" rtlCol="0">
            <a:spAutoFit/>
          </a:bodyPr>
          <a:p>
            <a:pPr indent="457200" fontAlgn="auto">
              <a:lnSpc>
                <a:spcPct val="200000"/>
              </a:lnSpc>
            </a:pPr>
            <a:r>
              <a:rPr lang="en-US" sz="1700" b="1">
                <a:latin typeface="黑体" panose="02010609060101010101" charset="-122"/>
                <a:ea typeface="黑体" panose="02010609060101010101" charset="-122"/>
                <a:cs typeface="黑体" panose="02010609060101010101" charset="-122"/>
                <a:sym typeface="+mn-ea"/>
              </a:rPr>
              <a:t>20</a:t>
            </a:r>
            <a:r>
              <a:rPr lang="zh-CN" altLang="en-US" sz="1700" b="1">
                <a:latin typeface="黑体" panose="02010609060101010101" charset="-122"/>
                <a:ea typeface="黑体" panose="02010609060101010101" charset="-122"/>
                <a:cs typeface="黑体" panose="02010609060101010101" charset="-122"/>
                <a:sym typeface="+mn-ea"/>
              </a:rPr>
              <a:t>、室外燃气管道新增了钢管（氩电联焊）、不锈钢管（电弧焊、氩电联焊）、燃气衬塑(涂塑)复合钢管（电弧焊）、燃气铸铁管（柔性机械接口）等项目；室内燃气管道新增了钢管（电弧焊、氩电联焊)、不锈钢管（电弧焊、氩电联焊）、燃气薄壁不锈钢管（承插氩弧焊接、卡压连接和卡套连接）、铜管（卡压连接、钎焊焊接）、铝塑复合管（卡套连接）、燃气衬塑(涂塑)复合钢管（电弧焊）等项目。</a:t>
            </a:r>
            <a:endParaRPr lang="zh-CN" altLang="en-US" sz="1700" b="1">
              <a:latin typeface="黑体" panose="02010609060101010101" charset="-122"/>
              <a:ea typeface="黑体" panose="02010609060101010101" charset="-122"/>
              <a:cs typeface="黑体" panose="02010609060101010101" charset="-122"/>
              <a:sym typeface="+mn-ea"/>
            </a:endParaRPr>
          </a:p>
          <a:p>
            <a:pPr indent="457200" fontAlgn="auto">
              <a:lnSpc>
                <a:spcPct val="200000"/>
              </a:lnSpc>
            </a:pPr>
            <a:r>
              <a:rPr lang="en-US" altLang="zh-CN" sz="1700" b="1">
                <a:latin typeface="黑体" panose="02010609060101010101" charset="-122"/>
                <a:ea typeface="黑体" panose="02010609060101010101" charset="-122"/>
                <a:cs typeface="黑体" panose="02010609060101010101" charset="-122"/>
                <a:sym typeface="+mn-ea"/>
              </a:rPr>
              <a:t>21</a:t>
            </a:r>
            <a:r>
              <a:rPr lang="zh-CN" altLang="en-US" sz="1700" b="1">
                <a:latin typeface="黑体" panose="02010609060101010101" charset="-122"/>
                <a:ea typeface="黑体" panose="02010609060101010101" charset="-122"/>
                <a:cs typeface="黑体" panose="02010609060101010101" charset="-122"/>
                <a:sym typeface="+mn-ea"/>
              </a:rPr>
              <a:t>、燃气调压设备安装、燃气控制阀门、</a:t>
            </a:r>
            <a:r>
              <a:rPr lang="zh-CN" altLang="en-US" sz="1700" b="1">
                <a:latin typeface="黑体" panose="02010609060101010101" charset="-122"/>
                <a:ea typeface="黑体" panose="02010609060101010101" charset="-122"/>
                <a:cs typeface="黑体" panose="02010609060101010101" charset="-122"/>
                <a:sym typeface="+mn-ea"/>
              </a:rPr>
              <a:t>燃气噪整器、燃气不锈钢软管（螺纹连接）</a:t>
            </a:r>
            <a:r>
              <a:rPr lang="zh-CN" altLang="en-US" sz="1700" b="1">
                <a:latin typeface="黑体" panose="02010609060101010101" charset="-122"/>
                <a:ea typeface="黑体" panose="02010609060101010101" charset="-122"/>
                <a:cs typeface="黑体" panose="02010609060101010101" charset="-122"/>
                <a:sym typeface="+mn-ea"/>
              </a:rPr>
              <a:t>都是新增项目，其消耗量参考了施工现场的调研数据，结合14定额和15全统定额的相关项目的消耗量，经过计算研究取定。</a:t>
            </a:r>
            <a:endParaRPr lang="zh-CN" altLang="en-US" sz="1700" b="1">
              <a:latin typeface="黑体" panose="02010609060101010101" charset="-122"/>
              <a:ea typeface="黑体" panose="02010609060101010101" charset="-122"/>
              <a:cs typeface="黑体" panose="02010609060101010101" charset="-122"/>
              <a:sym typeface="+mn-ea"/>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sym typeface="+mn-ea"/>
              </a:rPr>
              <a:t>调长器与阀门联装中间少装一副法兰，省掉了一副法兰、垫片和带帽螺栓的消耗量。如果实际工程中不是联装而是分开安装，则应分别套项计取。</a:t>
            </a:r>
            <a:endParaRPr lang="zh-CN" altLang="en-US" sz="1700" b="1">
              <a:latin typeface="黑体" panose="02010609060101010101" charset="-122"/>
              <a:ea typeface="黑体" panose="02010609060101010101" charset="-122"/>
              <a:cs typeface="黑体" panose="02010609060101010101" charset="-122"/>
              <a:sym typeface="+mn-ea"/>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sym typeface="+mn-ea"/>
              </a:rPr>
              <a:t>当噪整器与燃气流量计联装时，应扣除中间一副法兰、垫片和带帽螺栓的消耗量。</a:t>
            </a:r>
            <a:endParaRPr lang="zh-CN" altLang="en-US" sz="1700" b="1">
              <a:latin typeface="黑体" panose="02010609060101010101" charset="-122"/>
              <a:ea typeface="黑体" panose="02010609060101010101" charset="-122"/>
              <a:cs typeface="黑体" panose="02010609060101010101" charset="-122"/>
              <a:sym typeface="+mn-ea"/>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第十册  给排水、采暖、燃气工程</a:t>
            </a:r>
            <a:endParaRPr lang="zh-CN" altLang="en-US" sz="2400" b="1"/>
          </a:p>
        </p:txBody>
      </p:sp>
      <p:cxnSp>
        <p:nvCxnSpPr>
          <p:cNvPr id="5" name="直接连接符 4"/>
          <p:cNvCxnSpPr/>
          <p:nvPr/>
        </p:nvCxnSpPr>
        <p:spPr>
          <a:xfrm flipV="1">
            <a:off x="5570220" y="877570"/>
            <a:ext cx="558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558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1226820"/>
            <a:ext cx="10619105" cy="5583555"/>
          </a:xfrm>
          <a:prstGeom prst="rect">
            <a:avLst/>
          </a:prstGeom>
          <a:noFill/>
        </p:spPr>
        <p:txBody>
          <a:bodyPr wrap="square" rtlCol="0">
            <a:spAutoFit/>
          </a:bodyPr>
          <a:p>
            <a:pPr indent="457200" fontAlgn="auto">
              <a:lnSpc>
                <a:spcPct val="190000"/>
              </a:lnSpc>
            </a:pPr>
            <a:r>
              <a:rPr lang="en-US" sz="1700" b="1">
                <a:latin typeface="黑体" panose="02010609060101010101" charset="-122"/>
                <a:ea typeface="黑体" panose="02010609060101010101" charset="-122"/>
                <a:cs typeface="黑体" panose="02010609060101010101" charset="-122"/>
                <a:sym typeface="+mn-ea"/>
              </a:rPr>
              <a:t>22</a:t>
            </a:r>
            <a:r>
              <a:rPr lang="zh-CN" altLang="en-US" sz="1700" b="1">
                <a:latin typeface="黑体" panose="02010609060101010101" charset="-122"/>
                <a:ea typeface="黑体" panose="02010609060101010101" charset="-122"/>
                <a:cs typeface="黑体" panose="02010609060101010101" charset="-122"/>
                <a:sym typeface="+mn-ea"/>
              </a:rPr>
              <a:t>、燃气表安装项目，据专家建议取消了膜式燃气表名称以燃气表称呼，可适用于多种结构的燃气表。并将燃气表以流量划分子目改为以燃气管进口直径设置子目。</a:t>
            </a:r>
            <a:endParaRPr lang="zh-CN" altLang="en-US" sz="1700" b="1">
              <a:latin typeface="黑体" panose="02010609060101010101" charset="-122"/>
              <a:ea typeface="黑体" panose="02010609060101010101" charset="-122"/>
              <a:cs typeface="黑体" panose="02010609060101010101" charset="-122"/>
              <a:sym typeface="+mn-ea"/>
            </a:endParaRPr>
          </a:p>
          <a:p>
            <a:pPr indent="457200" fontAlgn="auto">
              <a:lnSpc>
                <a:spcPct val="190000"/>
              </a:lnSpc>
            </a:pPr>
            <a:r>
              <a:rPr lang="zh-CN" altLang="en-US" sz="1700" b="1">
                <a:latin typeface="黑体" panose="02010609060101010101" charset="-122"/>
                <a:ea typeface="黑体" panose="02010609060101010101" charset="-122"/>
                <a:cs typeface="黑体" panose="02010609060101010101" charset="-122"/>
                <a:sym typeface="+mn-ea"/>
              </a:rPr>
              <a:t>燃气流量计安装项目适用于蜗轮流量计、罗茨（腰轮）流量计和超声波流量计等。流量计控制器安装按其适用管道直径列项，如果控制器出厂时已安装在流量计上则不执行此项，避免重复计算。</a:t>
            </a:r>
            <a:endParaRPr lang="zh-CN" altLang="en-US" sz="1700" b="1">
              <a:latin typeface="黑体" panose="02010609060101010101" charset="-122"/>
              <a:ea typeface="黑体" panose="02010609060101010101" charset="-122"/>
              <a:cs typeface="黑体" panose="02010609060101010101" charset="-122"/>
              <a:sym typeface="+mn-ea"/>
            </a:endParaRPr>
          </a:p>
          <a:p>
            <a:pPr indent="457200" fontAlgn="auto">
              <a:lnSpc>
                <a:spcPct val="190000"/>
              </a:lnSpc>
            </a:pPr>
            <a:r>
              <a:rPr lang="zh-CN" altLang="en-US" sz="1700" b="1">
                <a:latin typeface="黑体" panose="02010609060101010101" charset="-122"/>
                <a:ea typeface="黑体" panose="02010609060101010101" charset="-122"/>
                <a:cs typeface="黑体" panose="02010609060101010101" charset="-122"/>
                <a:sym typeface="+mn-ea"/>
              </a:rPr>
              <a:t>灶具分民用灶具和公用灶具，民用灶具按台式和嵌入式列项，公用灶具按接管直径列项。</a:t>
            </a:r>
            <a:endParaRPr lang="zh-CN" altLang="en-US" sz="1700" b="1">
              <a:latin typeface="黑体" panose="02010609060101010101" charset="-122"/>
              <a:ea typeface="黑体" panose="02010609060101010101" charset="-122"/>
              <a:cs typeface="黑体" panose="02010609060101010101" charset="-122"/>
              <a:sym typeface="+mn-ea"/>
            </a:endParaRPr>
          </a:p>
          <a:p>
            <a:pPr indent="457200" fontAlgn="auto">
              <a:lnSpc>
                <a:spcPct val="190000"/>
              </a:lnSpc>
            </a:pPr>
            <a:r>
              <a:rPr lang="en-US" altLang="zh-CN" sz="1700" b="1">
                <a:latin typeface="黑体" panose="02010609060101010101" charset="-122"/>
                <a:ea typeface="黑体" panose="02010609060101010101" charset="-122"/>
                <a:cs typeface="黑体" panose="02010609060101010101" charset="-122"/>
                <a:sym typeface="+mn-ea"/>
              </a:rPr>
              <a:t>23</a:t>
            </a:r>
            <a:r>
              <a:rPr lang="zh-CN" altLang="en-US" sz="1700" b="1">
                <a:latin typeface="黑体" panose="02010609060101010101" charset="-122"/>
                <a:ea typeface="黑体" panose="02010609060101010101" charset="-122"/>
                <a:cs typeface="黑体" panose="02010609060101010101" charset="-122"/>
                <a:sym typeface="+mn-ea"/>
              </a:rPr>
              <a:t>、凝水缸分钢制、铸铁、塑料三种材质和压力等级（</a:t>
            </a:r>
            <a:r>
              <a:rPr lang="zh-CN" altLang="en-US" sz="1700" b="1">
                <a:latin typeface="黑体" panose="02010609060101010101" charset="-122"/>
                <a:ea typeface="黑体" panose="02010609060101010101" charset="-122"/>
                <a:cs typeface="黑体" panose="02010609060101010101" charset="-122"/>
                <a:sym typeface="+mn-ea"/>
              </a:rPr>
              <a:t>低压、中压），</a:t>
            </a:r>
            <a:r>
              <a:rPr lang="zh-CN" altLang="en-US" sz="1700" b="1">
                <a:latin typeface="黑体" panose="02010609060101010101" charset="-122"/>
                <a:ea typeface="黑体" panose="02010609060101010101" charset="-122"/>
                <a:cs typeface="黑体" panose="02010609060101010101" charset="-122"/>
                <a:sym typeface="+mn-ea"/>
              </a:rPr>
              <a:t>以凝水缸的公称直径列项，包括凝水缸本体和附件安装，还包括抽水管、防护罩等安装。</a:t>
            </a:r>
            <a:endParaRPr lang="zh-CN" altLang="en-US" sz="1700" b="1">
              <a:latin typeface="黑体" panose="02010609060101010101" charset="-122"/>
              <a:ea typeface="黑体" panose="02010609060101010101" charset="-122"/>
              <a:cs typeface="黑体" panose="02010609060101010101" charset="-122"/>
              <a:sym typeface="+mn-ea"/>
            </a:endParaRPr>
          </a:p>
          <a:p>
            <a:pPr indent="457200" fontAlgn="auto">
              <a:lnSpc>
                <a:spcPct val="190000"/>
              </a:lnSpc>
            </a:pPr>
            <a:r>
              <a:rPr lang="en-US" altLang="zh-CN" sz="1700" b="1">
                <a:latin typeface="黑体" panose="02010609060101010101" charset="-122"/>
                <a:ea typeface="黑体" panose="02010609060101010101" charset="-122"/>
                <a:cs typeface="黑体" panose="02010609060101010101" charset="-122"/>
                <a:sym typeface="+mn-ea"/>
              </a:rPr>
              <a:t>24</a:t>
            </a:r>
            <a:r>
              <a:rPr lang="zh-CN" altLang="en-US" sz="1700" b="1">
                <a:latin typeface="黑体" panose="02010609060101010101" charset="-122"/>
                <a:ea typeface="黑体" panose="02010609060101010101" charset="-122"/>
                <a:cs typeface="黑体" panose="02010609060101010101" charset="-122"/>
                <a:sym typeface="+mn-ea"/>
              </a:rPr>
              <a:t>、本次修编还新增了氮气置换、警示标志安装、燃气引入口保护装置安装等</a:t>
            </a:r>
            <a:r>
              <a:rPr lang="zh-CN" altLang="en-US" sz="1700" b="1">
                <a:latin typeface="黑体" panose="02010609060101010101" charset="-122"/>
                <a:ea typeface="黑体" panose="02010609060101010101" charset="-122"/>
                <a:cs typeface="黑体" panose="02010609060101010101" charset="-122"/>
                <a:sym typeface="+mn-ea"/>
              </a:rPr>
              <a:t>其他</a:t>
            </a:r>
            <a:r>
              <a:rPr lang="zh-CN" altLang="en-US" sz="1700" b="1">
                <a:latin typeface="黑体" panose="02010609060101010101" charset="-122"/>
                <a:ea typeface="黑体" panose="02010609060101010101" charset="-122"/>
                <a:cs typeface="黑体" panose="02010609060101010101" charset="-122"/>
                <a:sym typeface="+mn-ea"/>
              </a:rPr>
              <a:t>项目。管道玻璃钢防护罩和钢制防爬剌。氮气置换按管径设项；警示标志包含警示带、示踪线和地面警示标志安装；</a:t>
            </a:r>
            <a:r>
              <a:rPr lang="zh-CN" altLang="en-US" sz="1700" b="1">
                <a:latin typeface="黑体" panose="02010609060101010101" charset="-122"/>
                <a:ea typeface="黑体" panose="02010609060101010101" charset="-122"/>
                <a:cs typeface="黑体" panose="02010609060101010101" charset="-122"/>
                <a:sym typeface="+mn-ea"/>
              </a:rPr>
              <a:t>燃气引入口保护装置包括</a:t>
            </a:r>
            <a:r>
              <a:rPr lang="zh-CN" altLang="en-US" sz="1700" b="1">
                <a:latin typeface="黑体" panose="02010609060101010101" charset="-122"/>
                <a:ea typeface="黑体" panose="02010609060101010101" charset="-122"/>
                <a:cs typeface="黑体" panose="02010609060101010101" charset="-122"/>
                <a:sym typeface="+mn-ea"/>
              </a:rPr>
              <a:t>燃气管道玻璃钢防护罩和燃气管道钢制防爬剌，均为燃气进户管的防护设施。</a:t>
            </a:r>
            <a:endParaRPr lang="zh-CN" altLang="en-US" sz="1700" b="1">
              <a:latin typeface="黑体" panose="02010609060101010101" charset="-122"/>
              <a:ea typeface="黑体" panose="02010609060101010101" charset="-122"/>
              <a:cs typeface="黑体" panose="02010609060101010101" charset="-122"/>
              <a:sym typeface="+mn-ea"/>
            </a:endParaRPr>
          </a:p>
          <a:p>
            <a:pPr indent="457200" fontAlgn="auto">
              <a:lnSpc>
                <a:spcPct val="200000"/>
              </a:lnSpc>
            </a:pPr>
            <a:endParaRPr lang="zh-CN" altLang="en-US" sz="1700" b="1">
              <a:latin typeface="黑体" panose="02010609060101010101" charset="-122"/>
              <a:ea typeface="黑体" panose="02010609060101010101" charset="-122"/>
              <a:cs typeface="黑体" panose="02010609060101010101" charset="-122"/>
              <a:sym typeface="+mn-ea"/>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第十册  给排水、采暖、燃气工程</a:t>
            </a:r>
            <a:endParaRPr lang="zh-CN" altLang="en-US" sz="2400" b="1"/>
          </a:p>
        </p:txBody>
      </p:sp>
      <p:cxnSp>
        <p:nvCxnSpPr>
          <p:cNvPr id="5" name="直接连接符 4"/>
          <p:cNvCxnSpPr/>
          <p:nvPr/>
        </p:nvCxnSpPr>
        <p:spPr>
          <a:xfrm flipV="1">
            <a:off x="5570220" y="877570"/>
            <a:ext cx="558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558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698500" y="1099185"/>
            <a:ext cx="10619105" cy="5335270"/>
          </a:xfrm>
          <a:prstGeom prst="rect">
            <a:avLst/>
          </a:prstGeom>
          <a:noFill/>
        </p:spPr>
        <p:txBody>
          <a:bodyPr wrap="square" rtlCol="0">
            <a:spAutoFit/>
          </a:bodyPr>
          <a:p>
            <a:pPr indent="0" fontAlgn="auto">
              <a:lnSpc>
                <a:spcPct val="175000"/>
              </a:lnSpc>
            </a:pP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rPr>
              <a:t>（二）管道划分界限</a:t>
            </a:r>
            <a:endPar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endParaRPr>
          </a:p>
          <a:p>
            <a:pPr indent="457200" fontAlgn="auto">
              <a:lnSpc>
                <a:spcPct val="180000"/>
              </a:lnSpc>
            </a:pPr>
            <a:endParaRPr lang="en-US" altLang="zh-CN" sz="800" b="1">
              <a:latin typeface="黑体" panose="02010609060101010101" charset="-122"/>
              <a:ea typeface="黑体" panose="02010609060101010101" charset="-122"/>
              <a:cs typeface="黑体" panose="02010609060101010101" charset="-122"/>
              <a:sym typeface="+mn-ea"/>
            </a:endParaRPr>
          </a:p>
          <a:p>
            <a:pPr indent="457200" fontAlgn="auto">
              <a:lnSpc>
                <a:spcPct val="220000"/>
              </a:lnSpc>
            </a:pPr>
            <a:r>
              <a:rPr lang="en-US" altLang="zh-CN" sz="1700" b="1">
                <a:latin typeface="黑体" panose="02010609060101010101" charset="-122"/>
                <a:ea typeface="黑体" panose="02010609060101010101" charset="-122"/>
                <a:cs typeface="黑体" panose="02010609060101010101" charset="-122"/>
                <a:sym typeface="+mn-ea"/>
              </a:rPr>
              <a:t>1</a:t>
            </a:r>
            <a:r>
              <a:rPr lang="zh-CN" altLang="en-US" sz="1700" b="1">
                <a:latin typeface="黑体" panose="02010609060101010101" charset="-122"/>
                <a:ea typeface="黑体" panose="02010609060101010101" charset="-122"/>
                <a:cs typeface="黑体" panose="02010609060101010101" charset="-122"/>
                <a:sym typeface="+mn-ea"/>
              </a:rPr>
              <a:t>、室内外管道的界线</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20000"/>
              </a:lnSpc>
            </a:pPr>
            <a:r>
              <a:rPr lang="zh-CN" altLang="en-US" sz="1700" b="1">
                <a:latin typeface="黑体" panose="02010609060101010101" charset="-122"/>
                <a:ea typeface="黑体" panose="02010609060101010101" charset="-122"/>
                <a:cs typeface="黑体" panose="02010609060101010101" charset="-122"/>
                <a:sym typeface="+mn-ea"/>
              </a:rPr>
              <a:t>（1）室内外给水管道以建筑物外墙皮1.5m 为界，入口处设阀门者以阀门为界。</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20000"/>
              </a:lnSpc>
            </a:pPr>
            <a:r>
              <a:rPr lang="zh-CN" altLang="en-US" sz="1700" b="1">
                <a:latin typeface="黑体" panose="02010609060101010101" charset="-122"/>
                <a:ea typeface="黑体" panose="02010609060101010101" charset="-122"/>
                <a:cs typeface="黑体" panose="02010609060101010101" charset="-122"/>
                <a:sym typeface="+mn-ea"/>
              </a:rPr>
              <a:t>（</a:t>
            </a:r>
            <a:r>
              <a:rPr lang="en-US" altLang="zh-CN" sz="1700" b="1">
                <a:latin typeface="黑体" panose="02010609060101010101" charset="-122"/>
                <a:ea typeface="黑体" panose="02010609060101010101" charset="-122"/>
                <a:cs typeface="黑体" panose="02010609060101010101" charset="-122"/>
                <a:sym typeface="+mn-ea"/>
              </a:rPr>
              <a:t>2</a:t>
            </a:r>
            <a:r>
              <a:rPr lang="zh-CN" altLang="en-US" sz="1700" b="1">
                <a:latin typeface="黑体" panose="02010609060101010101" charset="-122"/>
                <a:ea typeface="黑体" panose="02010609060101010101" charset="-122"/>
                <a:cs typeface="黑体" panose="02010609060101010101" charset="-122"/>
                <a:sym typeface="+mn-ea"/>
              </a:rPr>
              <a:t>）室内外排水管道以出户第一个排水检查井为界。</a:t>
            </a:r>
            <a:endParaRPr lang="zh-CN" altLang="en-US" sz="1700" b="1">
              <a:latin typeface="黑体" panose="02010609060101010101" charset="-122"/>
              <a:ea typeface="黑体" panose="02010609060101010101" charset="-122"/>
              <a:cs typeface="黑体" panose="02010609060101010101" charset="-122"/>
              <a:sym typeface="+mn-ea"/>
            </a:endParaRPr>
          </a:p>
          <a:p>
            <a:pPr indent="457200" fontAlgn="auto">
              <a:lnSpc>
                <a:spcPct val="220000"/>
              </a:lnSpc>
            </a:pPr>
            <a:r>
              <a:rPr lang="zh-CN" altLang="en-US" sz="1700" b="1">
                <a:latin typeface="黑体" panose="02010609060101010101" charset="-122"/>
                <a:ea typeface="黑体" panose="02010609060101010101" charset="-122"/>
                <a:cs typeface="黑体" panose="02010609060101010101" charset="-122"/>
                <a:sym typeface="+mn-ea"/>
              </a:rPr>
              <a:t>（</a:t>
            </a:r>
            <a:r>
              <a:rPr lang="en-US" altLang="zh-CN" sz="1700" b="1">
                <a:latin typeface="黑体" panose="02010609060101010101" charset="-122"/>
                <a:ea typeface="黑体" panose="02010609060101010101" charset="-122"/>
                <a:cs typeface="黑体" panose="02010609060101010101" charset="-122"/>
                <a:sym typeface="+mn-ea"/>
              </a:rPr>
              <a:t>3</a:t>
            </a:r>
            <a:r>
              <a:rPr lang="zh-CN" altLang="en-US" sz="1700" b="1">
                <a:latin typeface="黑体" panose="02010609060101010101" charset="-122"/>
                <a:ea typeface="黑体" panose="02010609060101010101" charset="-122"/>
                <a:cs typeface="黑体" panose="02010609060101010101" charset="-122"/>
                <a:sym typeface="+mn-ea"/>
              </a:rPr>
              <a:t>）采暖管道以入口处阀门或建筑物外墙皮1.5m为界，设有采暖入口装置者以入口装置循环管三通为界。</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20000"/>
              </a:lnSpc>
            </a:pPr>
            <a:r>
              <a:rPr lang="zh-CN" altLang="en-US" sz="1700" b="1">
                <a:latin typeface="黑体" panose="02010609060101010101" charset="-122"/>
                <a:ea typeface="黑体" panose="02010609060101010101" charset="-122"/>
                <a:cs typeface="黑体" panose="02010609060101010101" charset="-122"/>
                <a:sym typeface="+mn-ea"/>
              </a:rPr>
              <a:t>（</a:t>
            </a:r>
            <a:r>
              <a:rPr lang="en-US" altLang="zh-CN" sz="1700" b="1">
                <a:latin typeface="黑体" panose="02010609060101010101" charset="-122"/>
                <a:ea typeface="黑体" panose="02010609060101010101" charset="-122"/>
                <a:cs typeface="黑体" panose="02010609060101010101" charset="-122"/>
                <a:sym typeface="+mn-ea"/>
              </a:rPr>
              <a:t>4</a:t>
            </a:r>
            <a:r>
              <a:rPr lang="zh-CN" altLang="en-US" sz="1700" b="1">
                <a:latin typeface="黑体" panose="02010609060101010101" charset="-122"/>
                <a:ea typeface="黑体" panose="02010609060101010101" charset="-122"/>
                <a:cs typeface="黑体" panose="02010609060101010101" charset="-122"/>
                <a:sym typeface="+mn-ea"/>
              </a:rPr>
              <a:t>）燃气管道，由地下引入室内的管道，以室内第一个阀门为界；由地上引入室内的管道，以墙外三通为界；燃气管道沿建筑物外墙面或埋地敷设且多处引入室内的，按室内管道执行，与室内外管道的分界点为与室外燃气管道碰头的三通、弯头或阀门处。</a:t>
            </a:r>
            <a:endParaRPr lang="zh-CN" altLang="en-US" sz="1700" b="1">
              <a:latin typeface="黑体" panose="02010609060101010101" charset="-122"/>
              <a:ea typeface="黑体" panose="02010609060101010101" charset="-122"/>
              <a:cs typeface="黑体" panose="02010609060101010101" charset="-122"/>
            </a:endParaRPr>
          </a:p>
          <a:p>
            <a:pPr indent="0" fontAlgn="auto">
              <a:lnSpc>
                <a:spcPct val="175000"/>
              </a:lnSpc>
            </a:pPr>
            <a:endParaRPr lang="zh-CN" altLang="en-US" sz="1700"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第十册  给排水、采暖、燃气工程</a:t>
            </a:r>
            <a:endParaRPr lang="zh-CN" altLang="en-US" sz="2400" b="1"/>
          </a:p>
        </p:txBody>
      </p:sp>
      <p:cxnSp>
        <p:nvCxnSpPr>
          <p:cNvPr id="5" name="直接连接符 4"/>
          <p:cNvCxnSpPr/>
          <p:nvPr/>
        </p:nvCxnSpPr>
        <p:spPr>
          <a:xfrm flipV="1">
            <a:off x="5570220" y="877570"/>
            <a:ext cx="558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558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86130" y="1390015"/>
            <a:ext cx="10619105" cy="4501515"/>
          </a:xfrm>
          <a:prstGeom prst="rect">
            <a:avLst/>
          </a:prstGeom>
          <a:noFill/>
        </p:spPr>
        <p:txBody>
          <a:bodyPr wrap="square" rtlCol="0">
            <a:spAutoFit/>
          </a:bodyPr>
          <a:p>
            <a:pPr indent="0" fontAlgn="auto">
              <a:lnSpc>
                <a:spcPct val="180000"/>
              </a:lnSpc>
            </a:pP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sym typeface="+mn-ea"/>
              </a:rPr>
              <a:t>（二）管道划分界限</a:t>
            </a:r>
            <a:endPar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endParaRPr>
          </a:p>
          <a:p>
            <a:pPr indent="457200" fontAlgn="auto">
              <a:lnSpc>
                <a:spcPct val="200000"/>
              </a:lnSpc>
            </a:pPr>
            <a:endParaRPr lang="zh-CN" altLang="en-US" sz="8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altLang="zh-CN" sz="1700" b="1">
                <a:latin typeface="黑体" panose="02010609060101010101" charset="-122"/>
                <a:ea typeface="黑体" panose="02010609060101010101" charset="-122"/>
                <a:cs typeface="黑体" panose="02010609060101010101" charset="-122"/>
                <a:sym typeface="+mn-ea"/>
              </a:rPr>
              <a:t>2</a:t>
            </a:r>
            <a:r>
              <a:rPr lang="zh-CN" altLang="en-US" sz="1700" b="1">
                <a:latin typeface="黑体" panose="02010609060101010101" charset="-122"/>
                <a:ea typeface="黑体" panose="02010609060101010101" charset="-122"/>
                <a:cs typeface="黑体" panose="02010609060101010101" charset="-122"/>
                <a:sym typeface="+mn-ea"/>
              </a:rPr>
              <a:t>、工业管道、生产生活共用的管道，锅炉房、泵房、站类管道以及建筑物内加压泵房、空调制冷机房、消防泵房的管道、医疗气体管道等，执行第八册《工业管道工程》相应项目。本册与工业管道的界线划分:</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sym typeface="+mn-ea"/>
              </a:rPr>
              <a:t>（1）以与工业管道碰头点为界。</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sym typeface="+mn-ea"/>
              </a:rPr>
              <a:t>（2）设在建筑物内的加压泵房、空调机房、制冷（热）站内的管道以机房外墙皮为界。</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sym typeface="+mn-ea"/>
              </a:rPr>
              <a:t>（</a:t>
            </a:r>
            <a:r>
              <a:rPr lang="en-US" altLang="zh-CN" sz="1700" b="1">
                <a:latin typeface="黑体" panose="02010609060101010101" charset="-122"/>
                <a:ea typeface="黑体" panose="02010609060101010101" charset="-122"/>
                <a:cs typeface="黑体" panose="02010609060101010101" charset="-122"/>
                <a:sym typeface="+mn-ea"/>
              </a:rPr>
              <a:t>3</a:t>
            </a:r>
            <a:r>
              <a:rPr lang="zh-CN" altLang="en-US" sz="1700" b="1">
                <a:latin typeface="黑体" panose="02010609060101010101" charset="-122"/>
                <a:ea typeface="黑体" panose="02010609060101010101" charset="-122"/>
                <a:cs typeface="黑体" panose="02010609060101010101" charset="-122"/>
                <a:sym typeface="+mn-ea"/>
              </a:rPr>
              <a:t>）采暖热源管道与工业管道的界限，以锅炉房或泵站外墙皮1.5m为界。</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sym typeface="+mn-ea"/>
              </a:rPr>
              <a:t>（</a:t>
            </a:r>
            <a:r>
              <a:rPr lang="en-US" altLang="zh-CN" sz="1700" b="1">
                <a:latin typeface="黑体" panose="02010609060101010101" charset="-122"/>
                <a:ea typeface="黑体" panose="02010609060101010101" charset="-122"/>
                <a:cs typeface="黑体" panose="02010609060101010101" charset="-122"/>
                <a:sym typeface="+mn-ea"/>
              </a:rPr>
              <a:t>4</a:t>
            </a:r>
            <a:r>
              <a:rPr lang="zh-CN" altLang="en-US" sz="1700" b="1">
                <a:latin typeface="黑体" panose="02010609060101010101" charset="-122"/>
                <a:ea typeface="黑体" panose="02010609060101010101" charset="-122"/>
                <a:cs typeface="黑体" panose="02010609060101010101" charset="-122"/>
                <a:sym typeface="+mn-ea"/>
              </a:rPr>
              <a:t>）工厂车间内采暖管道，以采暖系统与工业热力管道的碰头点为界。</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180000"/>
              </a:lnSpc>
            </a:pPr>
            <a:endParaRPr lang="zh-CN" altLang="en-US" sz="1700"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第十册  给排水、采暖、燃气工程</a:t>
            </a:r>
            <a:endParaRPr lang="zh-CN" altLang="en-US" sz="2400" b="1"/>
          </a:p>
        </p:txBody>
      </p:sp>
      <p:cxnSp>
        <p:nvCxnSpPr>
          <p:cNvPr id="5" name="直接连接符 4"/>
          <p:cNvCxnSpPr/>
          <p:nvPr/>
        </p:nvCxnSpPr>
        <p:spPr>
          <a:xfrm flipV="1">
            <a:off x="5570220" y="877570"/>
            <a:ext cx="558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558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86765" y="1354455"/>
            <a:ext cx="10619105" cy="3046095"/>
          </a:xfrm>
          <a:prstGeom prst="rect">
            <a:avLst/>
          </a:prstGeom>
          <a:noFill/>
        </p:spPr>
        <p:txBody>
          <a:bodyPr wrap="square" rtlCol="0">
            <a:spAutoFit/>
          </a:bodyPr>
          <a:p>
            <a:pPr indent="0" fontAlgn="auto">
              <a:lnSpc>
                <a:spcPct val="200000"/>
              </a:lnSpc>
            </a:pP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rPr>
              <a:t>（二）管道划分界限</a:t>
            </a:r>
            <a:endPar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endParaRPr>
          </a:p>
          <a:p>
            <a:pPr indent="0" fontAlgn="auto">
              <a:lnSpc>
                <a:spcPct val="200000"/>
              </a:lnSpc>
            </a:pPr>
            <a:endParaRPr lang="zh-CN" altLang="en-US" sz="800" b="1">
              <a:solidFill>
                <a:srgbClr val="0000FF"/>
              </a:solidFill>
              <a:latin typeface="微软雅黑" panose="020B0503020204020204" pitchFamily="34" charset="-122"/>
              <a:ea typeface="微软雅黑" panose="020B0503020204020204" pitchFamily="34" charset="-122"/>
              <a:cs typeface="黑体" panose="02010609060101010101" charset="-122"/>
            </a:endParaRPr>
          </a:p>
          <a:p>
            <a:pPr indent="457200" fontAlgn="auto">
              <a:lnSpc>
                <a:spcPct val="200000"/>
              </a:lnSpc>
            </a:pPr>
            <a:r>
              <a:rPr lang="en-US" altLang="zh-CN" sz="1700" b="1">
                <a:latin typeface="黑体" panose="02010609060101010101" charset="-122"/>
                <a:ea typeface="黑体" panose="02010609060101010101" charset="-122"/>
                <a:cs typeface="黑体" panose="02010609060101010101" charset="-122"/>
              </a:rPr>
              <a:t>3</a:t>
            </a:r>
            <a:r>
              <a:rPr lang="zh-CN" altLang="en-US" sz="1700" b="1">
                <a:latin typeface="黑体" panose="02010609060101010101" charset="-122"/>
                <a:ea typeface="黑体" panose="02010609060101010101" charset="-122"/>
                <a:cs typeface="黑体" panose="02010609060101010101" charset="-122"/>
              </a:rPr>
              <a:t>、本册与市政管网工程的界线划分: </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rPr>
              <a:t>（1）给水、采暖管道以与市政管道碰头点或以计量表、阀门(井)为界。</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rPr>
              <a:t>（2）室外排水管道以与市政管道碰头井为界。</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rPr>
              <a:t>（3）燃气管道，以与市政管道碰头点为界。</a:t>
            </a:r>
            <a:endParaRPr lang="zh-CN" altLang="en-US" sz="1700"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5" name="组合 4"/>
          <p:cNvGrpSpPr/>
          <p:nvPr/>
        </p:nvGrpSpPr>
        <p:grpSpPr>
          <a:xfrm>
            <a:off x="278130" y="271780"/>
            <a:ext cx="11635740" cy="686435"/>
            <a:chOff x="438" y="428"/>
            <a:chExt cx="18324" cy="1081"/>
          </a:xfrm>
          <a:solidFill>
            <a:srgbClr val="93B3EE"/>
          </a:solidFill>
        </p:grpSpPr>
        <p:cxnSp>
          <p:nvCxnSpPr>
            <p:cNvPr id="14" name="直接连接符 13"/>
            <p:cNvCxnSpPr/>
            <p:nvPr/>
          </p:nvCxnSpPr>
          <p:spPr>
            <a:xfrm>
              <a:off x="438" y="1509"/>
              <a:ext cx="18325" cy="0"/>
            </a:xfrm>
            <a:prstGeom prst="line">
              <a:avLst/>
            </a:prstGeom>
            <a:grpFill/>
            <a:ln w="12700" cmpd="sng">
              <a:solidFill>
                <a:srgbClr val="93B3EE"/>
              </a:solidFill>
              <a:prstDash val="dash"/>
            </a:ln>
          </p:spPr>
          <p:style>
            <a:lnRef idx="1">
              <a:schemeClr val="accent1"/>
            </a:lnRef>
            <a:fillRef idx="2">
              <a:schemeClr val="accent1"/>
            </a:fillRef>
            <a:effectRef idx="1">
              <a:schemeClr val="accent1"/>
            </a:effectRef>
            <a:fontRef idx="minor">
              <a:schemeClr val="dk1"/>
            </a:fontRef>
          </p:style>
        </p:cxnSp>
        <p:sp>
          <p:nvSpPr>
            <p:cNvPr id="15" name="椭圆 14"/>
            <p:cNvSpPr/>
            <p:nvPr/>
          </p:nvSpPr>
          <p:spPr>
            <a:xfrm>
              <a:off x="533" y="455"/>
              <a:ext cx="850" cy="850"/>
            </a:xfrm>
            <a:prstGeom prst="ellipse">
              <a:avLst/>
            </a:prstGeom>
            <a:grpFill/>
            <a:ln>
              <a:noFill/>
            </a:ln>
          </p:spPr>
          <p:style>
            <a:lnRef idx="1">
              <a:schemeClr val="accent1"/>
            </a:lnRef>
            <a:fillRef idx="2">
              <a:schemeClr val="accent1"/>
            </a:fillRef>
            <a:effectRef idx="1">
              <a:schemeClr val="accent1"/>
            </a:effectRef>
            <a:fontRef idx="minor">
              <a:schemeClr val="dk1"/>
            </a:fontRef>
          </p:style>
          <p:txBody>
            <a:bodyPr rtlCol="0" anchor="ctr"/>
            <a:p>
              <a:pPr algn="ctr"/>
              <a:r>
                <a:rPr lang="en-US" altLang="zh-CN" sz="2200" b="1">
                  <a:solidFill>
                    <a:schemeClr val="bg2"/>
                  </a:solidFill>
                  <a:latin typeface="+mj-ea"/>
                  <a:ea typeface="+mj-ea"/>
                </a:rPr>
                <a:t>4</a:t>
              </a:r>
              <a:endParaRPr lang="en-US" altLang="zh-CN" sz="2200" b="1">
                <a:solidFill>
                  <a:schemeClr val="bg2"/>
                </a:solidFill>
                <a:latin typeface="+mj-ea"/>
                <a:ea typeface="+mj-ea"/>
              </a:endParaRPr>
            </a:p>
          </p:txBody>
        </p:sp>
        <p:grpSp>
          <p:nvGrpSpPr>
            <p:cNvPr id="3" name="组合 2"/>
            <p:cNvGrpSpPr/>
            <p:nvPr/>
          </p:nvGrpSpPr>
          <p:grpSpPr>
            <a:xfrm>
              <a:off x="1708" y="428"/>
              <a:ext cx="4436" cy="852"/>
              <a:chOff x="1708" y="428"/>
              <a:chExt cx="4436" cy="852"/>
            </a:xfrm>
            <a:grpFill/>
          </p:grpSpPr>
          <p:sp>
            <p:nvSpPr>
              <p:cNvPr id="17" name="椭圆 16"/>
              <p:cNvSpPr/>
              <p:nvPr/>
            </p:nvSpPr>
            <p:spPr>
              <a:xfrm>
                <a:off x="1708" y="430"/>
                <a:ext cx="850" cy="850"/>
              </a:xfrm>
              <a:prstGeom prst="ellipse">
                <a:avLst/>
              </a:prstGeom>
              <a:grpFill/>
              <a:ln>
                <a:noFill/>
              </a:ln>
            </p:spPr>
            <p:style>
              <a:lnRef idx="1">
                <a:schemeClr val="accent1"/>
              </a:lnRef>
              <a:fillRef idx="2">
                <a:schemeClr val="accent1"/>
              </a:fillRef>
              <a:effectRef idx="1">
                <a:schemeClr val="accent1"/>
              </a:effectRef>
              <a:fontRef idx="minor">
                <a:schemeClr val="dk1"/>
              </a:fontRef>
            </p:style>
            <p:txBody>
              <a:bodyPr rtlCol="0" anchor="ctr"/>
              <a:p>
                <a:pPr algn="ctr"/>
                <a:endParaRPr lang="zh-CN" altLang="en-US"/>
              </a:p>
            </p:txBody>
          </p:sp>
          <p:sp>
            <p:nvSpPr>
              <p:cNvPr id="18" name="椭圆 17"/>
              <p:cNvSpPr/>
              <p:nvPr/>
            </p:nvSpPr>
            <p:spPr>
              <a:xfrm>
                <a:off x="5294" y="428"/>
                <a:ext cx="850" cy="850"/>
              </a:xfrm>
              <a:prstGeom prst="ellipse">
                <a:avLst/>
              </a:prstGeom>
              <a:grpFill/>
              <a:ln>
                <a:noFill/>
              </a:ln>
            </p:spPr>
            <p:style>
              <a:lnRef idx="1">
                <a:schemeClr val="accent1"/>
              </a:lnRef>
              <a:fillRef idx="2">
                <a:schemeClr val="accent1"/>
              </a:fillRef>
              <a:effectRef idx="1">
                <a:schemeClr val="accent1"/>
              </a:effectRef>
              <a:fontRef idx="minor">
                <a:schemeClr val="dk1"/>
              </a:fontRef>
            </p:style>
            <p:txBody>
              <a:bodyPr rtlCol="0" anchor="ctr"/>
              <a:p>
                <a:pPr algn="ctr"/>
                <a:endParaRPr lang="zh-CN" altLang="en-US"/>
              </a:p>
            </p:txBody>
          </p:sp>
          <p:sp>
            <p:nvSpPr>
              <p:cNvPr id="19" name="矩形 18"/>
              <p:cNvSpPr/>
              <p:nvPr/>
            </p:nvSpPr>
            <p:spPr>
              <a:xfrm>
                <a:off x="2125" y="428"/>
                <a:ext cx="3591" cy="850"/>
              </a:xfrm>
              <a:prstGeom prst="rect">
                <a:avLst/>
              </a:prstGeom>
              <a:grpFill/>
              <a:ln>
                <a:noFill/>
              </a:ln>
            </p:spPr>
            <p:style>
              <a:lnRef idx="1">
                <a:schemeClr val="accent1"/>
              </a:lnRef>
              <a:fillRef idx="2">
                <a:schemeClr val="accent1"/>
              </a:fillRef>
              <a:effectRef idx="1">
                <a:schemeClr val="accent1"/>
              </a:effectRef>
              <a:fontRef idx="minor">
                <a:schemeClr val="dk1"/>
              </a:fontRef>
            </p:style>
            <p:txBody>
              <a:bodyPr rtlCol="0" anchor="ctr"/>
              <a:p>
                <a:pPr algn="ctr"/>
                <a:r>
                  <a:rPr lang="zh-CN" altLang="en-US" sz="2200" b="1">
                    <a:solidFill>
                      <a:schemeClr val="bg2"/>
                    </a:solidFill>
                    <a:latin typeface="+mj-ea"/>
                    <a:ea typeface="+mj-ea"/>
                  </a:rPr>
                  <a:t>专业册设置</a:t>
                </a:r>
                <a:endParaRPr lang="zh-CN" altLang="en-US" sz="2200" b="1">
                  <a:solidFill>
                    <a:schemeClr val="bg2"/>
                  </a:solidFill>
                  <a:latin typeface="+mj-ea"/>
                  <a:ea typeface="+mj-ea"/>
                </a:endParaRPr>
              </a:p>
            </p:txBody>
          </p:sp>
        </p:grpSp>
      </p:grpSp>
      <p:sp>
        <p:nvSpPr>
          <p:cNvPr id="2" name="标题 1"/>
          <p:cNvSpPr>
            <a:spLocks noGrp="1"/>
          </p:cNvSpPr>
          <p:nvPr>
            <p:ph type="ctrTitle"/>
            <p:custDataLst>
              <p:tags r:id="rId2"/>
            </p:custDataLst>
          </p:nvPr>
        </p:nvSpPr>
        <p:spPr>
          <a:xfrm>
            <a:off x="751840" y="1067435"/>
            <a:ext cx="10184130" cy="4835525"/>
          </a:xfrm>
          <a:noFill/>
          <a:ln>
            <a:noFill/>
          </a:ln>
          <a:extLst>
            <a:ext uri="{909E8E84-426E-40DD-AFC4-6F175D3DCCD1}">
              <a14:hiddenFill xmlns:a14="http://schemas.microsoft.com/office/drawing/2010/main">
                <a:solidFill>
                  <a:schemeClr val="accent4"/>
                </a:solidFill>
              </a14:hiddenFill>
            </a:ext>
          </a:extLst>
        </p:spPr>
        <p:style>
          <a:lnRef idx="2">
            <a:schemeClr val="accent4">
              <a:shade val="50000"/>
            </a:schemeClr>
          </a:lnRef>
          <a:fillRef idx="1">
            <a:schemeClr val="accent4"/>
          </a:fillRef>
          <a:effectRef idx="0">
            <a:schemeClr val="accent4"/>
          </a:effectRef>
          <a:fontRef idx="minor">
            <a:schemeClr val="lt1"/>
          </a:fontRef>
        </p:style>
        <p:txBody>
          <a:bodyPr>
            <a:normAutofit fontScale="90000"/>
          </a:bodyPr>
          <a:p>
            <a:pPr algn="l">
              <a:lnSpc>
                <a:spcPct val="200000"/>
              </a:lnSpc>
              <a:spcBef>
                <a:spcPts val="1200"/>
              </a:spcBef>
              <a:spcAft>
                <a:spcPts val="1200"/>
              </a:spcAft>
            </a:pPr>
            <a:r>
              <a:rPr lang="zh-CN" sz="2000"/>
              <a:t>　　</a:t>
            </a:r>
            <a:r>
              <a:rPr sz="2000">
                <a:solidFill>
                  <a:schemeClr val="tx1"/>
                </a:solidFill>
              </a:rPr>
              <a:t>原14</a:t>
            </a:r>
            <a:r>
              <a:rPr lang="zh-CN" sz="2000">
                <a:solidFill>
                  <a:schemeClr val="tx1"/>
                </a:solidFill>
              </a:rPr>
              <a:t>消耗量标准</a:t>
            </a:r>
            <a:r>
              <a:rPr sz="2000">
                <a:solidFill>
                  <a:schemeClr val="tx1"/>
                </a:solidFill>
              </a:rPr>
              <a:t>中《第四册 炉窑砌筑工程》因目前实际施工中已经基本没有使用，即使少量仍使用的炉窑也属于冶金、有色、化工等专业工程，不属于通用安装工程，所以此次修编时将该册整体删除，发生时另执行相关行业定额。</a:t>
            </a:r>
            <a:br>
              <a:rPr sz="2000">
                <a:solidFill>
                  <a:schemeClr val="tx1"/>
                </a:solidFill>
              </a:rPr>
            </a:br>
            <a:br>
              <a:rPr sz="2000">
                <a:solidFill>
                  <a:schemeClr val="tx1"/>
                </a:solidFill>
              </a:rPr>
            </a:br>
            <a:r>
              <a:rPr lang="zh-CN" sz="2000">
                <a:solidFill>
                  <a:schemeClr val="tx1"/>
                </a:solidFill>
              </a:rPr>
              <a:t>　　</a:t>
            </a:r>
            <a:r>
              <a:rPr sz="2000">
                <a:solidFill>
                  <a:schemeClr val="tx1"/>
                </a:solidFill>
              </a:rPr>
              <a:t>《第十一册 通信设备及线路工程》为本次修编时新增专业册，适用于以有线接入方式实现与通信核心网络相连的接入网以及用户交换系统等各类用户网的建设工程，将通信建设工程中包括通信管道、杆路、线路及通信设备的安装等内容纳入安装工程计价依据范畴，以满足通信网络建设中通用部分的工程计价需求。</a:t>
            </a:r>
            <a:endParaRPr sz="2000">
              <a:solidFill>
                <a:schemeClr val="tx1"/>
              </a:solidFill>
            </a:endParaRPr>
          </a:p>
        </p:txBody>
      </p:sp>
      <p:sp>
        <p:nvSpPr>
          <p:cNvPr id="6" name="日期占位符 5"/>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3"/>
    </p:custData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第十册  给排水、采暖、燃气工程</a:t>
            </a:r>
            <a:endParaRPr lang="zh-CN" altLang="en-US" sz="2400" b="1"/>
          </a:p>
        </p:txBody>
      </p:sp>
      <p:cxnSp>
        <p:nvCxnSpPr>
          <p:cNvPr id="5" name="直接连接符 4"/>
          <p:cNvCxnSpPr/>
          <p:nvPr/>
        </p:nvCxnSpPr>
        <p:spPr>
          <a:xfrm flipV="1">
            <a:off x="5570220" y="877570"/>
            <a:ext cx="558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558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86130" y="1210310"/>
            <a:ext cx="10619105" cy="4892675"/>
          </a:xfrm>
          <a:prstGeom prst="rect">
            <a:avLst/>
          </a:prstGeom>
          <a:noFill/>
        </p:spPr>
        <p:txBody>
          <a:bodyPr wrap="square" rtlCol="0">
            <a:spAutoFit/>
          </a:bodyPr>
          <a:p>
            <a:pPr indent="0" fontAlgn="auto">
              <a:lnSpc>
                <a:spcPct val="200000"/>
              </a:lnSpc>
            </a:pP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rPr>
              <a:t>（三）有关工程量计算规则及其他问题的说明</a:t>
            </a:r>
            <a:endParaRPr lang="zh-CN" altLang="en-US" sz="800" b="1">
              <a:solidFill>
                <a:srgbClr val="0000FF"/>
              </a:solidFill>
              <a:latin typeface="微软雅黑" panose="020B0503020204020204" pitchFamily="34" charset="-122"/>
              <a:ea typeface="微软雅黑" panose="020B0503020204020204" pitchFamily="34" charset="-122"/>
              <a:cs typeface="黑体" panose="02010609060101010101" charset="-122"/>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rPr>
              <a:t>1、各种管道的工程量均按设计管道中心线长度计算，不扣除阀门、管件（包括减压器、疏水器、水表等）附件及井类所占长度。（不扣除检查井、阀门井所占长度这是一条新规定）。</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altLang="zh-CN" sz="1700" b="1">
                <a:latin typeface="黑体" panose="02010609060101010101" charset="-122"/>
                <a:ea typeface="黑体" panose="02010609060101010101" charset="-122"/>
                <a:cs typeface="黑体" panose="02010609060101010101" charset="-122"/>
              </a:rPr>
              <a:t>2</a:t>
            </a:r>
            <a:r>
              <a:rPr lang="zh-CN" altLang="en-US" sz="1700" b="1">
                <a:latin typeface="黑体" panose="02010609060101010101" charset="-122"/>
                <a:ea typeface="黑体" panose="02010609060101010101" charset="-122"/>
                <a:cs typeface="黑体" panose="02010609060101010101" charset="-122"/>
              </a:rPr>
              <a:t>、</a:t>
            </a:r>
            <a:r>
              <a:rPr lang="en-US" altLang="zh-CN" sz="1700" b="1">
                <a:latin typeface="黑体" panose="02010609060101010101" charset="-122"/>
                <a:ea typeface="黑体" panose="02010609060101010101" charset="-122"/>
                <a:cs typeface="黑体" panose="02010609060101010101" charset="-122"/>
              </a:rPr>
              <a:t>管道安装项目中，除DN32以内室内镀锌钢管（螺纹连接）和室内直埋塑料给水管项目中已包括管卡安装外，均不包括管道支架、管卡、托钩的制作安装以及管道穿墙、楼板套管的制作安装、预留孔洞、堵洞、打洞、凿槽等工作内容，发生时，应按本册第二章相应项目另行计算。</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altLang="zh-CN" sz="1700" b="1">
                <a:latin typeface="黑体" panose="02010609060101010101" charset="-122"/>
                <a:ea typeface="黑体" panose="02010609060101010101" charset="-122"/>
                <a:cs typeface="黑体" panose="02010609060101010101" charset="-122"/>
              </a:rPr>
              <a:t>3</a:t>
            </a:r>
            <a:r>
              <a:rPr lang="zh-CN" altLang="en-US" sz="1700" b="1">
                <a:latin typeface="黑体" panose="02010609060101010101" charset="-122"/>
                <a:ea typeface="黑体" panose="02010609060101010101" charset="-122"/>
                <a:cs typeface="黑体" panose="02010609060101010101" charset="-122"/>
              </a:rPr>
              <a:t>、室内各种排水管道安装项目中，已包括项目需要的透气帽、管卡的安装，数量为综合取定，不得调整。</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altLang="zh-CN" sz="1700" b="1">
                <a:latin typeface="黑体" panose="02010609060101010101" charset="-122"/>
                <a:ea typeface="黑体" panose="02010609060101010101" charset="-122"/>
                <a:cs typeface="黑体" panose="02010609060101010101" charset="-122"/>
              </a:rPr>
              <a:t>4</a:t>
            </a:r>
            <a:r>
              <a:rPr lang="zh-CN" altLang="en-US" sz="1700" b="1">
                <a:latin typeface="黑体" panose="02010609060101010101" charset="-122"/>
                <a:ea typeface="黑体" panose="02010609060101010101" charset="-122"/>
                <a:cs typeface="黑体" panose="02010609060101010101" charset="-122"/>
              </a:rPr>
              <a:t>、法兰阀门的安装，按相应项目，其中分别已包括法兰、塑钢过渡法兰、铸铁甲乙短管、沟槽法兰以及螺栓垫片。</a:t>
            </a:r>
            <a:endParaRPr lang="zh-CN" altLang="en-US" sz="1700"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第十册  给排水、采暖、燃气工程</a:t>
            </a:r>
            <a:endParaRPr lang="zh-CN" altLang="en-US" sz="2400" b="1"/>
          </a:p>
        </p:txBody>
      </p:sp>
      <p:cxnSp>
        <p:nvCxnSpPr>
          <p:cNvPr id="5" name="直接连接符 4"/>
          <p:cNvCxnSpPr/>
          <p:nvPr/>
        </p:nvCxnSpPr>
        <p:spPr>
          <a:xfrm flipV="1">
            <a:off x="5570220" y="877570"/>
            <a:ext cx="558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558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86130" y="1210310"/>
            <a:ext cx="10619105" cy="4892675"/>
          </a:xfrm>
          <a:prstGeom prst="rect">
            <a:avLst/>
          </a:prstGeom>
          <a:noFill/>
        </p:spPr>
        <p:txBody>
          <a:bodyPr wrap="square" rtlCol="0">
            <a:spAutoFit/>
          </a:bodyPr>
          <a:p>
            <a:pPr indent="0" fontAlgn="auto">
              <a:lnSpc>
                <a:spcPct val="200000"/>
              </a:lnSpc>
            </a:pP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rPr>
              <a:t>（三）有关工程量计算规则及其他问题的说明</a:t>
            </a:r>
            <a:endParaRPr lang="zh-CN" altLang="en-US" sz="800" b="1">
              <a:solidFill>
                <a:srgbClr val="0000FF"/>
              </a:solidFill>
              <a:latin typeface="微软雅黑" panose="020B0503020204020204" pitchFamily="34" charset="-122"/>
              <a:ea typeface="微软雅黑" panose="020B0503020204020204" pitchFamily="34" charset="-122"/>
              <a:cs typeface="黑体" panose="02010609060101010101" charset="-122"/>
            </a:endParaRPr>
          </a:p>
          <a:p>
            <a:pPr indent="457200" fontAlgn="auto">
              <a:lnSpc>
                <a:spcPct val="200000"/>
              </a:lnSpc>
            </a:pPr>
            <a:r>
              <a:rPr lang="en-US" altLang="zh-CN" sz="1700" b="1">
                <a:latin typeface="黑体" panose="02010609060101010101" charset="-122"/>
                <a:ea typeface="黑体" panose="02010609060101010101" charset="-122"/>
                <a:cs typeface="黑体" panose="02010609060101010101" charset="-122"/>
                <a:sym typeface="+mn-ea"/>
              </a:rPr>
              <a:t>5</a:t>
            </a:r>
            <a:r>
              <a:rPr lang="zh-CN" altLang="en-US" sz="1700" b="1">
                <a:latin typeface="黑体" panose="02010609060101010101" charset="-122"/>
                <a:ea typeface="黑体" panose="02010609060101010101" charset="-122"/>
                <a:cs typeface="黑体" panose="02010609060101010101" charset="-122"/>
                <a:sym typeface="+mn-ea"/>
              </a:rPr>
              <a:t>、用管道制作的方形补偿器以“个”计算，其两臂长计入其管道长度工程量内。</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altLang="zh-CN" sz="1700" b="1">
                <a:latin typeface="黑体" panose="02010609060101010101" charset="-122"/>
                <a:ea typeface="黑体" panose="02010609060101010101" charset="-122"/>
                <a:cs typeface="黑体" panose="02010609060101010101" charset="-122"/>
                <a:sym typeface="+mn-ea"/>
              </a:rPr>
              <a:t>6</a:t>
            </a:r>
            <a:r>
              <a:rPr lang="zh-CN" altLang="en-US" sz="1700" b="1">
                <a:latin typeface="黑体" panose="02010609060101010101" charset="-122"/>
                <a:ea typeface="黑体" panose="02010609060101010101" charset="-122"/>
                <a:cs typeface="黑体" panose="02010609060101010101" charset="-122"/>
                <a:sym typeface="+mn-ea"/>
              </a:rPr>
              <a:t>、给水嵌铜管件的安装在执行定额时注意不要重复计取，如卫生器具安装子目中已包含铜塑过渡件，则不应另行单独计算 。</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sz="1700" b="1">
                <a:latin typeface="黑体" panose="02010609060101010101" charset="-122"/>
                <a:ea typeface="黑体" panose="02010609060101010101" charset="-122"/>
                <a:cs typeface="黑体" panose="02010609060101010101" charset="-122"/>
              </a:rPr>
              <a:t>7</a:t>
            </a:r>
            <a:r>
              <a:rPr lang="zh-CN" altLang="en-US" sz="1700" b="1">
                <a:latin typeface="黑体" panose="02010609060101010101" charset="-122"/>
                <a:ea typeface="黑体" panose="02010609060101010101" charset="-122"/>
                <a:cs typeface="黑体" panose="02010609060101010101" charset="-122"/>
              </a:rPr>
              <a:t>、各种水箱安装子目，均不包括水箱本体上接口以外的管道及附件、支架和基础以及除锈刷漆。这些项目应另行计算执行相应定额。</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altLang="zh-CN" sz="1700" b="1">
                <a:latin typeface="黑体" panose="02010609060101010101" charset="-122"/>
                <a:ea typeface="黑体" panose="02010609060101010101" charset="-122"/>
                <a:cs typeface="黑体" panose="02010609060101010101" charset="-122"/>
              </a:rPr>
              <a:t>8</a:t>
            </a:r>
            <a:r>
              <a:rPr lang="zh-CN" altLang="en-US" sz="1700" b="1">
                <a:latin typeface="黑体" panose="02010609060101010101" charset="-122"/>
                <a:ea typeface="黑体" panose="02010609060101010101" charset="-122"/>
                <a:cs typeface="黑体" panose="02010609060101010101" charset="-122"/>
              </a:rPr>
              <a:t>、同层排水的塑料管及管件的安装，均与普通排水塑料管道没有区别，仅只管件有所不同，通过分析研究，卫生间用同层排水塑料管安装，仍使用一般塑料排水管项目，未另设子目。但对于同层排水所增加的附件，根据本册所编制的“排水汇合器”、“积水处理器”、“旋流四通”、“多功能地漏”等器件的安装子目执行。</a:t>
            </a:r>
            <a:endParaRPr lang="zh-CN" altLang="en-US" sz="1700"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第十一册  通信设备及线路工程</a:t>
            </a:r>
            <a:endParaRPr lang="zh-CN" altLang="en-US" sz="2400" b="1"/>
          </a:p>
        </p:txBody>
      </p:sp>
      <p:cxnSp>
        <p:nvCxnSpPr>
          <p:cNvPr id="5" name="直接连接符 4"/>
          <p:cNvCxnSpPr/>
          <p:nvPr/>
        </p:nvCxnSpPr>
        <p:spPr>
          <a:xfrm flipV="1">
            <a:off x="5570220" y="877570"/>
            <a:ext cx="52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52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1072515"/>
            <a:ext cx="10619105" cy="4307840"/>
          </a:xfrm>
          <a:prstGeom prst="rect">
            <a:avLst/>
          </a:prstGeom>
          <a:noFill/>
        </p:spPr>
        <p:txBody>
          <a:bodyPr wrap="square" rtlCol="0">
            <a:spAutoFit/>
          </a:bodyPr>
          <a:p>
            <a:pPr indent="0" fontAlgn="auto">
              <a:lnSpc>
                <a:spcPct val="180000"/>
              </a:lnSpc>
            </a:pP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rPr>
              <a:t>（一）本册编制情况总体介绍</a:t>
            </a:r>
            <a:endPar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rPr>
              <a:t>14定额中未设置通信工程专业分册，在实际工程中以执行通信行业定额为主。随着建筑市场的发展，与通信核心网络相连的用户接入网纳入通用安装工程，编制我省安装工程消耗量标准通信专业册以满足现行的工程建设需求是非常必要的。在本次修编2020安装定额时，根据国家13清单规范，新增《第十一册 通信设备及线路安装工程》专业册。</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rPr>
              <a:t>本册主要以15全统定额和《通信建设工程预算定额》工信部通信[2016]451号（以下简称“通信451定额”）为蓝本进行编制。子目的划分和消耗量的取定均以现行相关国家标准、行业标准，即设计规范、施工验收规范、技术操作规程、质量验评和安全操作规程作为基础和依据，并符合社会平均水平的原则。</a:t>
            </a:r>
            <a:endParaRPr lang="zh-CN" altLang="en-US" sz="1700"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第十一册  通信设备及线路工程</a:t>
            </a:r>
            <a:endParaRPr lang="zh-CN" altLang="en-US" sz="2400" b="1"/>
          </a:p>
        </p:txBody>
      </p:sp>
      <p:cxnSp>
        <p:nvCxnSpPr>
          <p:cNvPr id="5" name="直接连接符 4"/>
          <p:cNvCxnSpPr/>
          <p:nvPr/>
        </p:nvCxnSpPr>
        <p:spPr>
          <a:xfrm flipV="1">
            <a:off x="5570220" y="877570"/>
            <a:ext cx="52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52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559435" y="805815"/>
            <a:ext cx="11029950" cy="6262370"/>
          </a:xfrm>
          <a:prstGeom prst="rect">
            <a:avLst/>
          </a:prstGeom>
          <a:noFill/>
        </p:spPr>
        <p:txBody>
          <a:bodyPr wrap="square" rtlCol="0">
            <a:spAutoFit/>
          </a:bodyPr>
          <a:p>
            <a:pPr indent="457200" fontAlgn="auto">
              <a:lnSpc>
                <a:spcPct val="180000"/>
              </a:lnSpc>
            </a:pPr>
            <a:r>
              <a:rPr lang="zh-CN" altLang="en-US" sz="1700" b="1">
                <a:latin typeface="黑体" panose="02010609060101010101" charset="-122"/>
                <a:ea typeface="黑体" panose="02010609060101010101" charset="-122"/>
                <a:cs typeface="黑体" panose="02010609060101010101" charset="-122"/>
              </a:rPr>
              <a:t>本册此次修编的主要特点：</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180000"/>
              </a:lnSpc>
            </a:pPr>
            <a:r>
              <a:rPr lang="zh-CN" altLang="en-US" sz="1700" b="1">
                <a:latin typeface="黑体" panose="02010609060101010101" charset="-122"/>
                <a:ea typeface="黑体" panose="02010609060101010101" charset="-122"/>
                <a:cs typeface="黑体" panose="02010609060101010101" charset="-122"/>
              </a:rPr>
              <a:t>1、切合通信行业发展需要，调整项目设置。</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180000"/>
              </a:lnSpc>
            </a:pPr>
            <a:r>
              <a:rPr lang="zh-CN" altLang="en-US" sz="1700" b="1">
                <a:latin typeface="黑体" panose="02010609060101010101" charset="-122"/>
                <a:ea typeface="黑体" panose="02010609060101010101" charset="-122"/>
                <a:cs typeface="黑体" panose="02010609060101010101" charset="-122"/>
              </a:rPr>
              <a:t>随着宽带网络及各种创新型业务的快速发展，各种各样的接入需求对通信基础设施建设带来更高的要求，而光纤通信技术是通信行业有线宽带通信的主流技术。此次修编根据我省实际情况，结合通信行业发展，本次修编在“15全统定额”第十一册的基础上，增加了路面微槽、敷设微管、水底光缆、光缆测试等项目，删除了已淘汰的混凝土管道基础、铺设水泥管道、立木杆等项目。</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180000"/>
              </a:lnSpc>
            </a:pPr>
            <a:r>
              <a:rPr lang="zh-CN" altLang="en-US" sz="1700" b="1">
                <a:latin typeface="黑体" panose="02010609060101010101" charset="-122"/>
                <a:ea typeface="黑体" panose="02010609060101010101" charset="-122"/>
                <a:cs typeface="黑体" panose="02010609060101010101" charset="-122"/>
              </a:rPr>
              <a:t>2、适应建设市场发展趋势，引入新型工艺材料。</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180000"/>
              </a:lnSpc>
            </a:pPr>
            <a:r>
              <a:rPr lang="zh-CN" altLang="en-US" sz="1700" b="1">
                <a:latin typeface="黑体" panose="02010609060101010101" charset="-122"/>
                <a:ea typeface="黑体" panose="02010609060101010101" charset="-122"/>
                <a:cs typeface="黑体" panose="02010609060101010101" charset="-122"/>
              </a:rPr>
              <a:t>“通信451定额”的特点是部分定额子目存在多种施工工艺并存的情况，子目中使用材料因施工场景和施工工艺不同而设置有不同选择。本次修编工作结合我省实际情况及行业施工习惯等确定最适合的施工工艺和与之配套的合适的材料。如：安装防雷设施-敷设排流线子目中，有两种可选材料和工艺，本次修编通过比选，选用了导电性能也更好、机械强度和搞腐蚀性能更高、施工更广泛的镀锌钢绞线安装工艺。对原行业定额中已淘汰的工程材料，本次修编选定合适的替换材料，首选市场定型的新型材料。</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endParaRPr lang="zh-CN" altLang="en-US" sz="1700"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第十一册  通信设备及线路工程</a:t>
            </a:r>
            <a:endParaRPr lang="zh-CN" altLang="en-US" sz="2400" b="1"/>
          </a:p>
        </p:txBody>
      </p:sp>
      <p:cxnSp>
        <p:nvCxnSpPr>
          <p:cNvPr id="5" name="直接连接符 4"/>
          <p:cNvCxnSpPr/>
          <p:nvPr/>
        </p:nvCxnSpPr>
        <p:spPr>
          <a:xfrm flipV="1">
            <a:off x="5570220" y="877570"/>
            <a:ext cx="52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52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1072515"/>
            <a:ext cx="10619105" cy="5268595"/>
          </a:xfrm>
          <a:prstGeom prst="rect">
            <a:avLst/>
          </a:prstGeom>
          <a:noFill/>
        </p:spPr>
        <p:txBody>
          <a:bodyPr wrap="square" rtlCol="0">
            <a:spAutoFit/>
          </a:bodyPr>
          <a:p>
            <a:pPr indent="457200" fontAlgn="auto">
              <a:lnSpc>
                <a:spcPct val="180000"/>
              </a:lnSpc>
            </a:pPr>
            <a:r>
              <a:rPr lang="zh-CN" altLang="en-US" sz="1700" b="1">
                <a:latin typeface="黑体" panose="02010609060101010101" charset="-122"/>
                <a:ea typeface="黑体" panose="02010609060101010101" charset="-122"/>
                <a:cs typeface="黑体" panose="02010609060101010101" charset="-122"/>
              </a:rPr>
              <a:t>3、融入省内安装工程计价依据体系，优化定额子目分册。</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180000"/>
              </a:lnSpc>
            </a:pPr>
            <a:r>
              <a:rPr lang="zh-CN" altLang="en-US" sz="1700" b="1">
                <a:latin typeface="黑体" panose="02010609060101010101" charset="-122"/>
                <a:ea typeface="黑体" panose="02010609060101010101" charset="-122"/>
                <a:cs typeface="黑体" panose="02010609060101010101" charset="-122"/>
              </a:rPr>
              <a:t>本册为此次新增的通信专业册，为了与我省安装工程计价依据体系保持一致，本次修编时梳理了与其它专业册类似和重复的子目，对项目设置进行了优化，同时也保持了通信行业定额的特点。精简后本专业册分为八个章节，主要设置与通信光缆、通信电缆、通信设备相关的项目。同时按我省计价依据体系的通用处理方法，将“通信451定额”中原有的独立施工测量子目取消，其工作内容归并到各安装项目中去，保持了标准体系的一致性。</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180000"/>
              </a:lnSpc>
            </a:pPr>
            <a:r>
              <a:rPr lang="zh-CN" altLang="en-US" sz="1700" b="1">
                <a:latin typeface="黑体" panose="02010609060101010101" charset="-122"/>
                <a:ea typeface="黑体" panose="02010609060101010101" charset="-122"/>
                <a:cs typeface="黑体" panose="02010609060101010101" charset="-122"/>
              </a:rPr>
              <a:t>4、推动建设工程健康发展，明确定额子目内容。</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180000"/>
              </a:lnSpc>
            </a:pPr>
            <a:r>
              <a:rPr lang="zh-CN" altLang="en-US" sz="1700" b="1">
                <a:latin typeface="黑体" panose="02010609060101010101" charset="-122"/>
                <a:ea typeface="黑体" panose="02010609060101010101" charset="-122"/>
                <a:cs typeface="黑体" panose="02010609060101010101" charset="-122"/>
              </a:rPr>
              <a:t>针对原有定额存在材料型号和数量给定不明确、施工工序不细化、章节说明较简单、计量标准解释少等问题，本次修编在“通信451定额”基础上，做好进一步的明确和细化。明确了材料型号用量，增补了机械和材料，进一步细化了计量标准和工序内容，使用工程计价更准确，造价体系更合理，将有效的推动通信行业建设工程更加健康的发展。</a:t>
            </a:r>
            <a:endParaRPr lang="zh-CN" altLang="en-US" sz="1700"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第十一册  通信设备及线路工程</a:t>
            </a:r>
            <a:endParaRPr lang="zh-CN" altLang="en-US" sz="2400" b="1"/>
          </a:p>
        </p:txBody>
      </p:sp>
      <p:cxnSp>
        <p:nvCxnSpPr>
          <p:cNvPr id="5" name="直接连接符 4"/>
          <p:cNvCxnSpPr/>
          <p:nvPr/>
        </p:nvCxnSpPr>
        <p:spPr>
          <a:xfrm flipV="1">
            <a:off x="5570220" y="877570"/>
            <a:ext cx="52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52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21995" y="701040"/>
            <a:ext cx="10619105" cy="2998470"/>
          </a:xfrm>
          <a:prstGeom prst="rect">
            <a:avLst/>
          </a:prstGeom>
          <a:noFill/>
        </p:spPr>
        <p:txBody>
          <a:bodyPr wrap="square" rtlCol="0">
            <a:spAutoFit/>
          </a:bodyPr>
          <a:p>
            <a:pPr indent="0" fontAlgn="auto">
              <a:lnSpc>
                <a:spcPct val="180000"/>
              </a:lnSpc>
            </a:pP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rPr>
              <a:t>（二）本册子目设置情况</a:t>
            </a:r>
            <a:endPar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endParaRPr>
          </a:p>
          <a:p>
            <a:pPr indent="457200" fontAlgn="auto">
              <a:lnSpc>
                <a:spcPct val="180000"/>
              </a:lnSpc>
            </a:pPr>
            <a:r>
              <a:rPr lang="zh-CN" altLang="en-US" sz="1700" b="1">
                <a:latin typeface="黑体" panose="02010609060101010101" charset="-122"/>
                <a:ea typeface="黑体" panose="02010609060101010101" charset="-122"/>
                <a:cs typeface="黑体" panose="02010609060101010101" charset="-122"/>
              </a:rPr>
              <a:t>关于通信设备及线路工程，14定额中仅有智能化专业册中有少部分光电缆敷设项目和通信设备安装项目，</a:t>
            </a:r>
            <a:r>
              <a:rPr lang="zh-CN" altLang="en-US" sz="1700" b="1">
                <a:latin typeface="黑体" panose="02010609060101010101" charset="-122"/>
                <a:ea typeface="黑体" panose="02010609060101010101" charset="-122"/>
                <a:cs typeface="黑体" panose="02010609060101010101" charset="-122"/>
                <a:sym typeface="+mn-ea"/>
              </a:rPr>
              <a:t>本次修编主要是依据15全统定额第十一册为基础，而该册的基础数据又来源于通信451定额。因此，本次修编主要是参考451定额相关子目为主，</a:t>
            </a:r>
            <a:r>
              <a:rPr lang="zh-CN" altLang="en-US" sz="1700" b="1">
                <a:latin typeface="黑体" panose="02010609060101010101" charset="-122"/>
                <a:ea typeface="黑体" panose="02010609060101010101" charset="-122"/>
                <a:cs typeface="黑体" panose="02010609060101010101" charset="-122"/>
                <a:sym typeface="+mn-ea"/>
              </a:rPr>
              <a:t>并通过我省实际</a:t>
            </a:r>
            <a:endParaRPr lang="zh-CN" altLang="en-US" sz="1700" b="1">
              <a:latin typeface="黑体" panose="02010609060101010101" charset="-122"/>
              <a:ea typeface="黑体" panose="02010609060101010101" charset="-122"/>
              <a:cs typeface="黑体" panose="02010609060101010101" charset="-122"/>
              <a:sym typeface="+mn-ea"/>
            </a:endParaRPr>
          </a:p>
          <a:p>
            <a:pPr indent="0" fontAlgn="auto">
              <a:lnSpc>
                <a:spcPct val="180000"/>
              </a:lnSpc>
            </a:pPr>
            <a:r>
              <a:rPr lang="zh-CN" altLang="en-US" sz="1700" b="1">
                <a:latin typeface="黑体" panose="02010609060101010101" charset="-122"/>
                <a:ea typeface="黑体" panose="02010609060101010101" charset="-122"/>
                <a:cs typeface="黑体" panose="02010609060101010101" charset="-122"/>
                <a:sym typeface="+mn-ea"/>
              </a:rPr>
              <a:t>工程的调研测算情况来进行调整。</a:t>
            </a:r>
            <a:endParaRPr lang="zh-CN" altLang="en-US" sz="1700"/>
          </a:p>
          <a:p>
            <a:pPr indent="457200" fontAlgn="auto">
              <a:lnSpc>
                <a:spcPct val="180000"/>
              </a:lnSpc>
            </a:pPr>
            <a:r>
              <a:rPr lang="zh-CN" altLang="en-US" sz="1700" b="1">
                <a:latin typeface="黑体" panose="02010609060101010101" charset="-122"/>
                <a:ea typeface="黑体" panose="02010609060101010101" charset="-122"/>
                <a:cs typeface="黑体" panose="02010609060101010101" charset="-122"/>
              </a:rPr>
              <a:t>本册修编后共设八章，767个子目。</a:t>
            </a:r>
            <a:endParaRPr lang="zh-CN" altLang="en-US" sz="1700" b="1">
              <a:latin typeface="黑体" panose="02010609060101010101" charset="-122"/>
              <a:ea typeface="黑体" panose="02010609060101010101" charset="-122"/>
              <a:cs typeface="黑体" panose="02010609060101010101" charset="-122"/>
            </a:endParaRPr>
          </a:p>
        </p:txBody>
      </p:sp>
      <p:graphicFrame>
        <p:nvGraphicFramePr>
          <p:cNvPr id="3" name="表格 2"/>
          <p:cNvGraphicFramePr/>
          <p:nvPr>
            <p:custDataLst>
              <p:tags r:id="rId2"/>
            </p:custDataLst>
          </p:nvPr>
        </p:nvGraphicFramePr>
        <p:xfrm>
          <a:off x="5957570" y="2324735"/>
          <a:ext cx="7313295" cy="4121150"/>
        </p:xfrm>
        <a:graphic>
          <a:graphicData uri="http://schemas.openxmlformats.org/drawingml/2006/table">
            <a:tbl>
              <a:tblPr firstRow="1" bandRow="1">
                <a:tableStyleId>{5C22544A-7EE6-4342-B048-85BDC9FD1C3A}</a:tableStyleId>
              </a:tblPr>
              <a:tblGrid>
                <a:gridCol w="2697480"/>
                <a:gridCol w="1153795"/>
              </a:tblGrid>
              <a:tr h="412115">
                <a:tc>
                  <a:txBody>
                    <a:bodyPr/>
                    <a:p>
                      <a:pPr indent="0" algn="ctr">
                        <a:buNone/>
                      </a:pPr>
                      <a:r>
                        <a:rPr lang="en-US" altLang="zh-CN" sz="1500" b="1">
                          <a:latin typeface="微软雅黑" panose="020B0503020204020204" pitchFamily="34" charset="-122"/>
                          <a:ea typeface="微软雅黑" panose="020B0503020204020204" pitchFamily="34" charset="-122"/>
                        </a:rPr>
                        <a:t>章节名称</a:t>
                      </a:r>
                      <a:endParaRPr lang="en-US" altLang="zh-CN" sz="1500" b="1">
                        <a:latin typeface="微软雅黑" panose="020B0503020204020204" pitchFamily="34" charset="-122"/>
                        <a:ea typeface="微软雅黑" panose="020B0503020204020204" pitchFamily="34" charset="-122"/>
                        <a:cs typeface="仿宋" panose="02010609060101010101" charset="-122"/>
                      </a:endParaRPr>
                    </a:p>
                  </a:txBody>
                  <a:tcPr marL="19050" marR="19050" marT="0" marB="0" vert="horz" anchor="ctr"/>
                </a:tc>
                <a:tc>
                  <a:txBody>
                    <a:bodyPr/>
                    <a:p>
                      <a:pPr indent="0" algn="ctr">
                        <a:buNone/>
                      </a:pPr>
                      <a:r>
                        <a:rPr lang="en-US" sz="1500" b="1">
                          <a:latin typeface="微软雅黑" panose="020B0503020204020204" pitchFamily="34" charset="-122"/>
                          <a:ea typeface="微软雅黑" panose="020B0503020204020204" pitchFamily="34" charset="-122"/>
                          <a:cs typeface="微软雅黑" panose="020B0503020204020204" pitchFamily="34" charset="-122"/>
                        </a:rPr>
                        <a:t>20子目数</a:t>
                      </a:r>
                      <a:endParaRPr lang="en-US" altLang="en-US" sz="1500" b="1">
                        <a:latin typeface="微软雅黑" panose="020B0503020204020204" pitchFamily="34" charset="-122"/>
                        <a:ea typeface="微软雅黑" panose="020B0503020204020204" pitchFamily="34" charset="-122"/>
                        <a:cs typeface="微软雅黑" panose="020B0503020204020204" pitchFamily="34" charset="-122"/>
                      </a:endParaRPr>
                    </a:p>
                  </a:txBody>
                  <a:tcPr marL="19050" marR="19050" marT="0" marB="0" vert="horz" anchor="ctr"/>
                </a:tc>
              </a:tr>
              <a:tr h="412115">
                <a:tc>
                  <a:txBody>
                    <a:bodyPr/>
                    <a:p>
                      <a:pPr indent="0" algn="l">
                        <a:buNone/>
                      </a:pPr>
                      <a:r>
                        <a:rPr lang="en-US" sz="1400" b="1">
                          <a:latin typeface="微软雅黑" panose="020B0503020204020204" pitchFamily="34" charset="-122"/>
                          <a:ea typeface="微软雅黑" panose="020B0503020204020204" pitchFamily="34" charset="-122"/>
                          <a:cs typeface="微软雅黑" panose="020B0503020204020204" pitchFamily="34" charset="-122"/>
                        </a:rPr>
                        <a:t>第一章 </a:t>
                      </a:r>
                      <a:r>
                        <a:rPr lang="en-US" sz="1400" b="1">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单盘检测及路面开微槽</a:t>
                      </a:r>
                      <a:endParaRPr lang="en-US" altLang="en-US" sz="14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400" b="1">
                          <a:solidFill>
                            <a:srgbClr val="000000"/>
                          </a:solidFill>
                          <a:latin typeface="微软雅黑" panose="020B0503020204020204" pitchFamily="34" charset="-122"/>
                          <a:ea typeface="微软雅黑" panose="020B0503020204020204" pitchFamily="34" charset="-122"/>
                          <a:cs typeface="仿宋" panose="02010609060101010101" charset="-122"/>
                        </a:rPr>
                        <a:t>7</a:t>
                      </a:r>
                      <a:endParaRPr lang="en-US" altLang="en-US" sz="1400" b="1">
                        <a:solidFill>
                          <a:srgbClr val="000000"/>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r>
              <a:tr h="412115">
                <a:tc>
                  <a:txBody>
                    <a:bodyPr/>
                    <a:p>
                      <a:pPr indent="0" algn="l">
                        <a:buNone/>
                      </a:pPr>
                      <a:r>
                        <a:rPr lang="en-US" sz="1400" b="1">
                          <a:latin typeface="微软雅黑" panose="020B0503020204020204" pitchFamily="34" charset="-122"/>
                          <a:ea typeface="微软雅黑" panose="020B0503020204020204" pitchFamily="34" charset="-122"/>
                          <a:cs typeface="微软雅黑" panose="020B0503020204020204" pitchFamily="34" charset="-122"/>
                        </a:rPr>
                        <a:t>第二章 </a:t>
                      </a:r>
                      <a:r>
                        <a:rPr lang="en-US" sz="1400" b="1">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通信管道</a:t>
                      </a:r>
                      <a:endParaRPr lang="en-US" altLang="en-US" sz="14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400" b="1">
                          <a:solidFill>
                            <a:srgbClr val="000000"/>
                          </a:solidFill>
                          <a:latin typeface="微软雅黑" panose="020B0503020204020204" pitchFamily="34" charset="-122"/>
                          <a:ea typeface="微软雅黑" panose="020B0503020204020204" pitchFamily="34" charset="-122"/>
                          <a:cs typeface="仿宋" panose="02010609060101010101" charset="-122"/>
                        </a:rPr>
                        <a:t>213</a:t>
                      </a:r>
                      <a:endParaRPr lang="en-US" altLang="en-US" sz="1400" b="1">
                        <a:solidFill>
                          <a:srgbClr val="000000"/>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r>
              <a:tr h="412115">
                <a:tc>
                  <a:txBody>
                    <a:bodyPr/>
                    <a:p>
                      <a:pPr indent="0" algn="l">
                        <a:buNone/>
                      </a:pPr>
                      <a:r>
                        <a:rPr lang="en-US" sz="1400" b="1">
                          <a:latin typeface="微软雅黑" panose="020B0503020204020204" pitchFamily="34" charset="-122"/>
                          <a:ea typeface="微软雅黑" panose="020B0503020204020204" pitchFamily="34" charset="-122"/>
                          <a:cs typeface="微软雅黑" panose="020B0503020204020204" pitchFamily="34" charset="-122"/>
                        </a:rPr>
                        <a:t>第三章 </a:t>
                      </a:r>
                      <a:r>
                        <a:rPr lang="en-US" sz="1400" b="1">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通信杆路</a:t>
                      </a:r>
                      <a:endParaRPr lang="en-US" altLang="en-US" sz="14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400" b="1">
                          <a:solidFill>
                            <a:srgbClr val="000000"/>
                          </a:solidFill>
                          <a:latin typeface="微软雅黑" panose="020B0503020204020204" pitchFamily="34" charset="-122"/>
                          <a:ea typeface="微软雅黑" panose="020B0503020204020204" pitchFamily="34" charset="-122"/>
                          <a:cs typeface="仿宋" panose="02010609060101010101" charset="-122"/>
                        </a:rPr>
                        <a:t>66</a:t>
                      </a:r>
                      <a:endParaRPr lang="en-US" altLang="en-US" sz="1400" b="1">
                        <a:solidFill>
                          <a:srgbClr val="000000"/>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r>
              <a:tr h="412115">
                <a:tc>
                  <a:txBody>
                    <a:bodyPr/>
                    <a:p>
                      <a:pPr indent="0" algn="l">
                        <a:buNone/>
                      </a:pPr>
                      <a:r>
                        <a:rPr lang="en-US" sz="1400" b="1">
                          <a:latin typeface="微软雅黑" panose="020B0503020204020204" pitchFamily="34" charset="-122"/>
                          <a:ea typeface="微软雅黑" panose="020B0503020204020204" pitchFamily="34" charset="-122"/>
                          <a:cs typeface="微软雅黑" panose="020B0503020204020204" pitchFamily="34" charset="-122"/>
                        </a:rPr>
                        <a:t>第四章 </a:t>
                      </a:r>
                      <a:r>
                        <a:rPr lang="en-US" sz="1400" b="1">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敷设光(电)缆</a:t>
                      </a:r>
                      <a:endParaRPr lang="en-US" altLang="en-US" sz="14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400" b="1">
                          <a:solidFill>
                            <a:srgbClr val="000000"/>
                          </a:solidFill>
                          <a:latin typeface="微软雅黑" panose="020B0503020204020204" pitchFamily="34" charset="-122"/>
                          <a:ea typeface="微软雅黑" panose="020B0503020204020204" pitchFamily="34" charset="-122"/>
                          <a:cs typeface="仿宋" panose="02010609060101010101" charset="-122"/>
                        </a:rPr>
                        <a:t>157</a:t>
                      </a:r>
                      <a:endParaRPr lang="en-US" altLang="en-US" sz="1400" b="1">
                        <a:solidFill>
                          <a:srgbClr val="000000"/>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r>
              <a:tr h="412115">
                <a:tc>
                  <a:txBody>
                    <a:bodyPr/>
                    <a:p>
                      <a:pPr indent="0" algn="l">
                        <a:buNone/>
                      </a:pPr>
                      <a:r>
                        <a:rPr lang="en-US" sz="1400" b="1">
                          <a:latin typeface="微软雅黑" panose="020B0503020204020204" pitchFamily="34" charset="-122"/>
                          <a:ea typeface="微软雅黑" panose="020B0503020204020204" pitchFamily="34" charset="-122"/>
                          <a:cs typeface="微软雅黑" panose="020B0503020204020204" pitchFamily="34" charset="-122"/>
                        </a:rPr>
                        <a:t>第五章 </a:t>
                      </a:r>
                      <a:r>
                        <a:rPr lang="en-US" sz="1400" b="1">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光缆保护与防护</a:t>
                      </a:r>
                      <a:endParaRPr lang="en-US" altLang="en-US" sz="14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400" b="1">
                          <a:solidFill>
                            <a:srgbClr val="000000"/>
                          </a:solidFill>
                          <a:latin typeface="微软雅黑" panose="020B0503020204020204" pitchFamily="34" charset="-122"/>
                          <a:ea typeface="微软雅黑" panose="020B0503020204020204" pitchFamily="34" charset="-122"/>
                          <a:cs typeface="仿宋" panose="02010609060101010101" charset="-122"/>
                        </a:rPr>
                        <a:t>41</a:t>
                      </a:r>
                      <a:endParaRPr lang="en-US" altLang="en-US" sz="1400" b="1">
                        <a:solidFill>
                          <a:srgbClr val="000000"/>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r>
              <a:tr h="412115">
                <a:tc>
                  <a:txBody>
                    <a:bodyPr/>
                    <a:p>
                      <a:pPr indent="0" algn="l">
                        <a:buNone/>
                      </a:pPr>
                      <a:r>
                        <a:rPr lang="en-US" sz="1400" b="1">
                          <a:latin typeface="微软雅黑" panose="020B0503020204020204" pitchFamily="34" charset="-122"/>
                          <a:ea typeface="微软雅黑" panose="020B0503020204020204" pitchFamily="34" charset="-122"/>
                          <a:cs typeface="微软雅黑" panose="020B0503020204020204" pitchFamily="34" charset="-122"/>
                        </a:rPr>
                        <a:t>第六章 </a:t>
                      </a:r>
                      <a:r>
                        <a:rPr lang="en-US" sz="1400" b="1">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安装线路配线设备</a:t>
                      </a:r>
                      <a:endParaRPr lang="en-US" altLang="en-US" sz="14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400" b="1">
                          <a:solidFill>
                            <a:srgbClr val="000000"/>
                          </a:solidFill>
                          <a:latin typeface="微软雅黑" panose="020B0503020204020204" pitchFamily="34" charset="-122"/>
                          <a:ea typeface="微软雅黑" panose="020B0503020204020204" pitchFamily="34" charset="-122"/>
                          <a:cs typeface="仿宋" panose="02010609060101010101" charset="-122"/>
                        </a:rPr>
                        <a:t>36</a:t>
                      </a:r>
                      <a:endParaRPr lang="en-US" altLang="en-US" sz="1400" b="1">
                        <a:solidFill>
                          <a:srgbClr val="000000"/>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r>
              <a:tr h="412115">
                <a:tc>
                  <a:txBody>
                    <a:bodyPr/>
                    <a:p>
                      <a:pPr indent="0" algn="l">
                        <a:buNone/>
                      </a:pPr>
                      <a:r>
                        <a:rPr lang="en-US" sz="1400" b="1">
                          <a:latin typeface="微软雅黑" panose="020B0503020204020204" pitchFamily="34" charset="-122"/>
                          <a:ea typeface="微软雅黑" panose="020B0503020204020204" pitchFamily="34" charset="-122"/>
                          <a:cs typeface="微软雅黑" panose="020B0503020204020204" pitchFamily="34" charset="-122"/>
                        </a:rPr>
                        <a:t>第七章 </a:t>
                      </a:r>
                      <a:r>
                        <a:rPr lang="en-US" sz="1400" b="1">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光(电)缆接续与测试</a:t>
                      </a:r>
                      <a:endParaRPr lang="en-US" altLang="en-US" sz="14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400" b="1">
                          <a:solidFill>
                            <a:srgbClr val="000000"/>
                          </a:solidFill>
                          <a:latin typeface="微软雅黑" panose="020B0503020204020204" pitchFamily="34" charset="-122"/>
                          <a:ea typeface="微软雅黑" panose="020B0503020204020204" pitchFamily="34" charset="-122"/>
                          <a:cs typeface="仿宋" panose="02010609060101010101" charset="-122"/>
                        </a:rPr>
                        <a:t>175</a:t>
                      </a:r>
                      <a:endParaRPr lang="en-US" altLang="en-US" sz="1400" b="1">
                        <a:solidFill>
                          <a:srgbClr val="000000"/>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r>
              <a:tr h="412115">
                <a:tc>
                  <a:txBody>
                    <a:bodyPr/>
                    <a:p>
                      <a:pPr indent="0" algn="l">
                        <a:buNone/>
                      </a:pPr>
                      <a:r>
                        <a:rPr lang="en-US" sz="1400" b="1">
                          <a:latin typeface="微软雅黑" panose="020B0503020204020204" pitchFamily="34" charset="-122"/>
                          <a:ea typeface="微软雅黑" panose="020B0503020204020204" pitchFamily="34" charset="-122"/>
                          <a:cs typeface="微软雅黑" panose="020B0503020204020204" pitchFamily="34" charset="-122"/>
                        </a:rPr>
                        <a:t>第八章 </a:t>
                      </a:r>
                      <a:r>
                        <a:rPr lang="en-US" sz="1400" b="1">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安装通信设备</a:t>
                      </a:r>
                      <a:endParaRPr lang="en-US" altLang="en-US" sz="14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400" b="1">
                          <a:solidFill>
                            <a:srgbClr val="000000"/>
                          </a:solidFill>
                          <a:latin typeface="微软雅黑" panose="020B0503020204020204" pitchFamily="34" charset="-122"/>
                          <a:ea typeface="微软雅黑" panose="020B0503020204020204" pitchFamily="34" charset="-122"/>
                          <a:cs typeface="仿宋" panose="02010609060101010101" charset="-122"/>
                        </a:rPr>
                        <a:t>72</a:t>
                      </a:r>
                      <a:endParaRPr lang="en-US" altLang="en-US" sz="1400" b="1">
                        <a:solidFill>
                          <a:srgbClr val="000000"/>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r>
              <a:tr h="412115">
                <a:tc>
                  <a:txBody>
                    <a:bodyPr/>
                    <a:p>
                      <a:pPr indent="0" algn="ctr">
                        <a:buNone/>
                      </a:pPr>
                      <a:r>
                        <a:rPr lang="en-US" sz="1400" b="1">
                          <a:latin typeface="微软雅黑" panose="020B0503020204020204" pitchFamily="34" charset="-122"/>
                          <a:ea typeface="微软雅黑" panose="020B0503020204020204" pitchFamily="34" charset="-122"/>
                          <a:cs typeface="微软雅黑" panose="020B0503020204020204" pitchFamily="34" charset="-122"/>
                        </a:rPr>
                        <a:t>合   计</a:t>
                      </a:r>
                      <a:endParaRPr lang="en-US" altLang="en-US" sz="14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solidFill>
                      <a:srgbClr val="DCDCDC"/>
                    </a:solidFill>
                  </a:tcPr>
                </a:tc>
                <a:tc>
                  <a:txBody>
                    <a:bodyPr/>
                    <a:p>
                      <a:pPr indent="0" algn="ctr">
                        <a:buNone/>
                      </a:pPr>
                      <a:r>
                        <a:rPr lang="en-US" sz="1400" b="1">
                          <a:solidFill>
                            <a:srgbClr val="000000"/>
                          </a:solidFill>
                          <a:latin typeface="微软雅黑" panose="020B0503020204020204" pitchFamily="34" charset="-122"/>
                          <a:ea typeface="微软雅黑" panose="020B0503020204020204" pitchFamily="34" charset="-122"/>
                          <a:cs typeface="仿宋" panose="02010609060101010101" charset="-122"/>
                        </a:rPr>
                        <a:t>767</a:t>
                      </a:r>
                      <a:endParaRPr lang="en-US" altLang="en-US" sz="1400" b="1">
                        <a:solidFill>
                          <a:srgbClr val="000000"/>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solidFill>
                      <a:srgbClr val="DCDCDC"/>
                    </a:solidFill>
                  </a:tcPr>
                </a:tc>
              </a:tr>
            </a:tbl>
          </a:graphicData>
        </a:graphic>
      </p:graphicFrame>
      <p:sp>
        <p:nvSpPr>
          <p:cNvPr id="4" name="日期占位符 3"/>
          <p:cNvSpPr>
            <a:spLocks noGrp="1"/>
          </p:cNvSpPr>
          <p:nvPr>
            <p:ph type="dt" sz="half" idx="10"/>
          </p:nvPr>
        </p:nvSpPr>
        <p:spPr>
          <a:xfrm>
            <a:off x="11696065" y="0"/>
            <a:ext cx="495935" cy="316865"/>
          </a:xfrm>
        </p:spPr>
        <p:txBody>
          <a:bodyPr>
            <a:normAutofit/>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3"/>
    </p:custData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第十一册  通信设备及线路工程</a:t>
            </a:r>
            <a:endParaRPr lang="zh-CN" altLang="en-US" sz="2400" b="1"/>
          </a:p>
        </p:txBody>
      </p:sp>
      <p:cxnSp>
        <p:nvCxnSpPr>
          <p:cNvPr id="5" name="直接连接符 4"/>
          <p:cNvCxnSpPr/>
          <p:nvPr/>
        </p:nvCxnSpPr>
        <p:spPr>
          <a:xfrm flipV="1">
            <a:off x="5570220" y="877570"/>
            <a:ext cx="52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52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12470" y="1180465"/>
            <a:ext cx="10885170" cy="4881245"/>
          </a:xfrm>
          <a:prstGeom prst="rect">
            <a:avLst/>
          </a:prstGeom>
          <a:noFill/>
        </p:spPr>
        <p:txBody>
          <a:bodyPr wrap="square" rtlCol="0">
            <a:spAutoFit/>
          </a:bodyPr>
          <a:p>
            <a:pPr indent="0" fontAlgn="auto">
              <a:lnSpc>
                <a:spcPct val="180000"/>
              </a:lnSpc>
            </a:pP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rPr>
              <a:t>（三）与其他册划分界限</a:t>
            </a:r>
            <a:endPar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endParaRPr>
          </a:p>
          <a:p>
            <a:pPr indent="457200" fontAlgn="auto">
              <a:lnSpc>
                <a:spcPct val="180000"/>
              </a:lnSpc>
            </a:pPr>
            <a:r>
              <a:rPr lang="zh-CN" altLang="en-US" sz="1700" b="1">
                <a:solidFill>
                  <a:schemeClr val="tx1"/>
                </a:solidFill>
                <a:latin typeface="黑体" panose="02010609060101010101" charset="-122"/>
                <a:ea typeface="黑体" panose="02010609060101010101" charset="-122"/>
                <a:cs typeface="黑体" panose="02010609060101010101" charset="-122"/>
                <a:sym typeface="+mn-ea"/>
              </a:rPr>
              <a:t>1、通信电源设备安装、桥架安装、线槽敷设、配管配线、</a:t>
            </a:r>
            <a:r>
              <a:rPr lang="zh-CN" altLang="en-US" sz="1700" b="1">
                <a:latin typeface="黑体" panose="02010609060101010101" charset="-122"/>
                <a:ea typeface="黑体" panose="02010609060101010101" charset="-122"/>
                <a:cs typeface="黑体" panose="02010609060101010101" charset="-122"/>
                <a:sym typeface="+mn-ea"/>
              </a:rPr>
              <a:t>安装电源柜（架）、电力电缆敷设、安装接地体（排）、铺地漆布</a:t>
            </a:r>
            <a:r>
              <a:rPr lang="zh-CN" altLang="en-US" sz="1700" b="1">
                <a:solidFill>
                  <a:schemeClr val="tx1"/>
                </a:solidFill>
                <a:latin typeface="黑体" panose="02010609060101010101" charset="-122"/>
                <a:ea typeface="黑体" panose="02010609060101010101" charset="-122"/>
                <a:cs typeface="黑体" panose="02010609060101010101" charset="-122"/>
                <a:sym typeface="+mn-ea"/>
              </a:rPr>
              <a:t>等，执行《第四册 电气设备安装工程》相应项目。</a:t>
            </a:r>
            <a:endParaRPr lang="zh-CN" altLang="en-US" sz="1700" b="1">
              <a:solidFill>
                <a:schemeClr val="tx1"/>
              </a:solidFill>
              <a:latin typeface="黑体" panose="02010609060101010101" charset="-122"/>
              <a:ea typeface="黑体" panose="02010609060101010101" charset="-122"/>
              <a:cs typeface="黑体" panose="02010609060101010101" charset="-122"/>
              <a:sym typeface="+mn-ea"/>
            </a:endParaRPr>
          </a:p>
          <a:p>
            <a:pPr indent="457200" fontAlgn="auto">
              <a:lnSpc>
                <a:spcPct val="180000"/>
              </a:lnSpc>
            </a:pPr>
            <a:r>
              <a:rPr lang="zh-CN" altLang="en-US" sz="1700" b="1">
                <a:solidFill>
                  <a:schemeClr val="tx1"/>
                </a:solidFill>
                <a:latin typeface="黑体" panose="02010609060101010101" charset="-122"/>
                <a:ea typeface="黑体" panose="02010609060101010101" charset="-122"/>
                <a:cs typeface="黑体" panose="02010609060101010101" charset="-122"/>
                <a:sym typeface="+mn-ea"/>
              </a:rPr>
              <a:t>2、计算机网络系统设备安装工程、综合布线系统工程、</a:t>
            </a:r>
            <a:r>
              <a:rPr lang="zh-CN" altLang="en-US" sz="1700" b="1">
                <a:latin typeface="黑体" panose="02010609060101010101" charset="-122"/>
                <a:ea typeface="黑体" panose="02010609060101010101" charset="-122"/>
                <a:cs typeface="黑体" panose="02010609060101010101" charset="-122"/>
                <a:sym typeface="+mn-ea"/>
              </a:rPr>
              <a:t>安装通信工程机架（柜）、布放通信工程信号线（集束光纤除外）、安装和调测局域网设备等</a:t>
            </a:r>
            <a:r>
              <a:rPr lang="zh-CN" altLang="en-US" sz="1700" b="1">
                <a:solidFill>
                  <a:schemeClr val="tx1"/>
                </a:solidFill>
                <a:latin typeface="黑体" panose="02010609060101010101" charset="-122"/>
                <a:ea typeface="黑体" panose="02010609060101010101" charset="-122"/>
                <a:cs typeface="黑体" panose="02010609060101010101" charset="-122"/>
                <a:sym typeface="+mn-ea"/>
              </a:rPr>
              <a:t>，执行《第五册 建筑智能化工程》相应项目。</a:t>
            </a:r>
            <a:endParaRPr lang="zh-CN" altLang="en-US" sz="1700" b="1">
              <a:solidFill>
                <a:schemeClr val="tx1"/>
              </a:solidFill>
              <a:latin typeface="黑体" panose="02010609060101010101" charset="-122"/>
              <a:ea typeface="黑体" panose="02010609060101010101" charset="-122"/>
              <a:cs typeface="黑体" panose="02010609060101010101" charset="-122"/>
            </a:endParaRPr>
          </a:p>
          <a:p>
            <a:pPr indent="457200" fontAlgn="auto">
              <a:lnSpc>
                <a:spcPct val="180000"/>
              </a:lnSpc>
            </a:pPr>
            <a:r>
              <a:rPr lang="en-US" altLang="zh-CN" sz="1700" b="1">
                <a:solidFill>
                  <a:schemeClr val="tx1"/>
                </a:solidFill>
                <a:latin typeface="黑体" panose="02010609060101010101" charset="-122"/>
                <a:ea typeface="黑体" panose="02010609060101010101" charset="-122"/>
                <a:cs typeface="黑体" panose="02010609060101010101" charset="-122"/>
              </a:rPr>
              <a:t>3</a:t>
            </a:r>
            <a:r>
              <a:rPr lang="zh-CN" altLang="en-US" sz="1700" b="1">
                <a:solidFill>
                  <a:schemeClr val="tx1"/>
                </a:solidFill>
                <a:latin typeface="黑体" panose="02010609060101010101" charset="-122"/>
                <a:ea typeface="黑体" panose="02010609060101010101" charset="-122"/>
                <a:cs typeface="黑体" panose="02010609060101010101" charset="-122"/>
              </a:rPr>
              <a:t>、人工开挖路面、土石方工程执行《第四册 电气设备安装工程》相应项目，机械开挖路面执行《湖南省市政工程消耗量标准》相应项目。</a:t>
            </a:r>
            <a:endParaRPr lang="zh-CN" altLang="en-US" sz="1700" b="1">
              <a:solidFill>
                <a:schemeClr val="tx1"/>
              </a:solidFill>
              <a:latin typeface="黑体" panose="02010609060101010101" charset="-122"/>
              <a:ea typeface="黑体" panose="02010609060101010101" charset="-122"/>
              <a:cs typeface="黑体" panose="02010609060101010101" charset="-122"/>
            </a:endParaRPr>
          </a:p>
          <a:p>
            <a:pPr indent="457200" fontAlgn="auto">
              <a:lnSpc>
                <a:spcPct val="180000"/>
              </a:lnSpc>
            </a:pPr>
            <a:r>
              <a:rPr lang="en-US" altLang="zh-CN" sz="1700" b="1">
                <a:solidFill>
                  <a:schemeClr val="tx1"/>
                </a:solidFill>
                <a:latin typeface="黑体" panose="02010609060101010101" charset="-122"/>
                <a:ea typeface="黑体" panose="02010609060101010101" charset="-122"/>
                <a:cs typeface="黑体" panose="02010609060101010101" charset="-122"/>
              </a:rPr>
              <a:t>4</a:t>
            </a:r>
            <a:r>
              <a:rPr lang="zh-CN" altLang="en-US" sz="1700" b="1">
                <a:solidFill>
                  <a:schemeClr val="tx1"/>
                </a:solidFill>
                <a:latin typeface="黑体" panose="02010609060101010101" charset="-122"/>
                <a:ea typeface="黑体" panose="02010609060101010101" charset="-122"/>
                <a:cs typeface="黑体" panose="02010609060101010101" charset="-122"/>
              </a:rPr>
              <a:t>、立13米以下混凝土电杆、装混凝土撑杆和工地运输，发生时执行《第四册 电气设备安装工程》相应项目。</a:t>
            </a:r>
            <a:endParaRPr lang="zh-CN" altLang="en-US" sz="1700" b="1">
              <a:solidFill>
                <a:schemeClr val="tx1"/>
              </a:solidFill>
              <a:latin typeface="黑体" panose="02010609060101010101" charset="-122"/>
              <a:ea typeface="黑体" panose="02010609060101010101" charset="-122"/>
              <a:cs typeface="黑体" panose="02010609060101010101" charset="-122"/>
            </a:endParaRPr>
          </a:p>
          <a:p>
            <a:pPr indent="457200" fontAlgn="auto">
              <a:lnSpc>
                <a:spcPct val="180000"/>
              </a:lnSpc>
            </a:pPr>
            <a:r>
              <a:rPr lang="en-US" altLang="zh-CN" sz="1700" b="1">
                <a:solidFill>
                  <a:schemeClr val="tx1"/>
                </a:solidFill>
                <a:latin typeface="黑体" panose="02010609060101010101" charset="-122"/>
                <a:ea typeface="黑体" panose="02010609060101010101" charset="-122"/>
                <a:cs typeface="黑体" panose="02010609060101010101" charset="-122"/>
              </a:rPr>
              <a:t>5</a:t>
            </a:r>
            <a:r>
              <a:rPr lang="zh-CN" altLang="en-US" sz="1700" b="1">
                <a:solidFill>
                  <a:schemeClr val="tx1"/>
                </a:solidFill>
                <a:latin typeface="黑体" panose="02010609060101010101" charset="-122"/>
                <a:ea typeface="黑体" panose="02010609060101010101" charset="-122"/>
                <a:cs typeface="黑体" panose="02010609060101010101" charset="-122"/>
              </a:rPr>
              <a:t>、制作安装抗震底座、加固吊挂和支撑铁架等执行《第十册 给排水、采暖、燃气工程》相应项目，如为轻型铁构件制作安装，执行《第四册 电气设备安装工程》相应项目。</a:t>
            </a:r>
            <a:endParaRPr lang="zh-CN" altLang="en-US" sz="1700" b="1">
              <a:solidFill>
                <a:schemeClr val="tx1"/>
              </a:solidFill>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556387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第十二册  刷油、防腐蚀、绝热工程</a:t>
            </a:r>
            <a:endParaRPr lang="zh-CN" altLang="en-US" sz="2400" b="1"/>
          </a:p>
        </p:txBody>
      </p:sp>
      <p:cxnSp>
        <p:nvCxnSpPr>
          <p:cNvPr id="5" name="直接连接符 4"/>
          <p:cNvCxnSpPr/>
          <p:nvPr/>
        </p:nvCxnSpPr>
        <p:spPr>
          <a:xfrm flipV="1">
            <a:off x="5570220" y="877570"/>
            <a:ext cx="576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576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1072515"/>
            <a:ext cx="10619105" cy="3261360"/>
          </a:xfrm>
          <a:prstGeom prst="rect">
            <a:avLst/>
          </a:prstGeom>
          <a:noFill/>
        </p:spPr>
        <p:txBody>
          <a:bodyPr wrap="square" rtlCol="0">
            <a:spAutoFit/>
          </a:bodyPr>
          <a:p>
            <a:pPr indent="0" fontAlgn="auto">
              <a:lnSpc>
                <a:spcPct val="180000"/>
              </a:lnSpc>
            </a:pP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rPr>
              <a:t>（一）子目变化情况</a:t>
            </a:r>
            <a:endPar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rPr>
              <a:t>本册以14定额和15全统定额为基础，广泛调查了施工现场及建设单位造价工作人员，同时也参考外省定额与行业定额，根据各方反馈意见和建议，以调研资料、测算数据为参考修订编制。新修编的耗量标准，以水平有所提高且能更大程度反映市场，满足工程实际需要为宗旨而设置项目。</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rPr>
              <a:t>此次修编后，共设11章，118节，定额子目2748个，相对2014安装定额，增加了305个定额子目，减少了381个定额子目。</a:t>
            </a:r>
            <a:endParaRPr lang="zh-CN" altLang="en-US" sz="1700" b="1">
              <a:latin typeface="黑体" panose="02010609060101010101" charset="-122"/>
              <a:ea typeface="黑体" panose="02010609060101010101" charset="-122"/>
              <a:cs typeface="黑体" panose="02010609060101010101" charset="-122"/>
            </a:endParaRPr>
          </a:p>
        </p:txBody>
      </p:sp>
      <p:graphicFrame>
        <p:nvGraphicFramePr>
          <p:cNvPr id="3" name="表格 2"/>
          <p:cNvGraphicFramePr/>
          <p:nvPr>
            <p:custDataLst>
              <p:tags r:id="rId2"/>
            </p:custDataLst>
          </p:nvPr>
        </p:nvGraphicFramePr>
        <p:xfrm>
          <a:off x="2009140" y="1072515"/>
          <a:ext cx="8815705" cy="5184140"/>
        </p:xfrm>
        <a:graphic>
          <a:graphicData uri="http://schemas.openxmlformats.org/drawingml/2006/table">
            <a:tbl>
              <a:tblPr firstRow="1" bandRow="1">
                <a:tableStyleId>{5C22544A-7EE6-4342-B048-85BDC9FD1C3A}</a:tableStyleId>
              </a:tblPr>
              <a:tblGrid>
                <a:gridCol w="3128645"/>
                <a:gridCol w="1421765"/>
                <a:gridCol w="1421765"/>
                <a:gridCol w="1421765"/>
                <a:gridCol w="1421765"/>
              </a:tblGrid>
              <a:tr h="398780">
                <a:tc>
                  <a:txBody>
                    <a:bodyPr/>
                    <a:p>
                      <a:pPr indent="0" algn="ctr">
                        <a:buNone/>
                      </a:pPr>
                      <a:r>
                        <a:rPr lang="en-US" altLang="zh-CN" sz="1500" b="1">
                          <a:latin typeface="黑体" panose="02010609060101010101" charset="-122"/>
                          <a:ea typeface="黑体" panose="02010609060101010101" charset="-122"/>
                        </a:rPr>
                        <a:t>章节名称</a:t>
                      </a:r>
                      <a:endParaRPr lang="en-US" altLang="zh-CN" sz="1500" b="1">
                        <a:latin typeface="黑体" panose="02010609060101010101" charset="-122"/>
                        <a:ea typeface="黑体" panose="02010609060101010101" charset="-122"/>
                        <a:cs typeface="仿宋"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黑体" panose="02010609060101010101" charset="-122"/>
                        </a:rPr>
                        <a:t>14子目数</a:t>
                      </a:r>
                      <a:endParaRPr lang="en-US" altLang="en-US" sz="1500" b="1">
                        <a:latin typeface="黑体" panose="02010609060101010101" charset="-122"/>
                        <a:ea typeface="黑体" panose="02010609060101010101" charset="-122"/>
                        <a:cs typeface="黑体"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仿宋" panose="02010609060101010101" charset="-122"/>
                        </a:rPr>
                        <a:t>增加子目</a:t>
                      </a:r>
                      <a:endParaRPr lang="en-US" altLang="en-US" sz="1500" b="1">
                        <a:latin typeface="黑体" panose="02010609060101010101" charset="-122"/>
                        <a:ea typeface="黑体" panose="02010609060101010101" charset="-122"/>
                        <a:cs typeface="仿宋"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仿宋" panose="02010609060101010101" charset="-122"/>
                        </a:rPr>
                        <a:t>删除子目</a:t>
                      </a:r>
                      <a:endParaRPr lang="en-US" altLang="en-US" sz="1500" b="1">
                        <a:latin typeface="黑体" panose="02010609060101010101" charset="-122"/>
                        <a:ea typeface="黑体" panose="02010609060101010101" charset="-122"/>
                        <a:cs typeface="仿宋"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黑体" panose="02010609060101010101" charset="-122"/>
                        </a:rPr>
                        <a:t>20子目数</a:t>
                      </a:r>
                      <a:endParaRPr lang="en-US" altLang="en-US" sz="1500" b="1">
                        <a:latin typeface="黑体" panose="02010609060101010101" charset="-122"/>
                        <a:ea typeface="黑体" panose="02010609060101010101" charset="-122"/>
                        <a:cs typeface="黑体" panose="02010609060101010101" charset="-122"/>
                      </a:endParaRPr>
                    </a:p>
                  </a:txBody>
                  <a:tcPr marL="19050" marR="19050" marT="0" marB="0" vert="horz" anchor="ctr"/>
                </a:tc>
              </a:tr>
              <a:tr h="398780">
                <a:tc>
                  <a:txBody>
                    <a:bodyPr/>
                    <a:p>
                      <a:pPr indent="0" algn="l">
                        <a:buNone/>
                      </a:pPr>
                      <a:r>
                        <a:rPr lang="en-US" sz="15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第一章 除锈工程</a:t>
                      </a:r>
                      <a:endParaRPr lang="en-US" altLang="en-US" sz="15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50</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13</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5</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58</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r>
              <a:tr h="398780">
                <a:tc>
                  <a:txBody>
                    <a:bodyPr/>
                    <a:p>
                      <a:pPr indent="0" algn="l">
                        <a:buNone/>
                      </a:pPr>
                      <a:r>
                        <a:rPr lang="en-US" sz="15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第二章 刷油工程</a:t>
                      </a:r>
                      <a:endParaRPr lang="en-US" altLang="en-US" sz="15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284</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0</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50</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234</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r>
              <a:tr h="398780">
                <a:tc>
                  <a:txBody>
                    <a:bodyPr/>
                    <a:p>
                      <a:pPr indent="0" algn="l">
                        <a:buNone/>
                      </a:pPr>
                      <a:r>
                        <a:rPr lang="en-US" sz="15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第三章 防腐蚀涂料工程</a:t>
                      </a:r>
                      <a:endParaRPr lang="en-US" altLang="en-US" sz="15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343</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90</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4</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429</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r>
              <a:tr h="398780">
                <a:tc>
                  <a:txBody>
                    <a:bodyPr/>
                    <a:p>
                      <a:pPr indent="0" algn="l">
                        <a:buNone/>
                      </a:pPr>
                      <a:r>
                        <a:rPr lang="en-US" sz="15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第四章 绝热工程</a:t>
                      </a:r>
                      <a:endParaRPr lang="en-US" altLang="en-US" sz="15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630</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130</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221</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539</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r>
              <a:tr h="398780">
                <a:tc>
                  <a:txBody>
                    <a:bodyPr/>
                    <a:p>
                      <a:pPr indent="0" algn="l">
                        <a:buNone/>
                      </a:pPr>
                      <a:r>
                        <a:rPr lang="en-US" sz="15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第五章 手工糊衬玻璃钢工程</a:t>
                      </a:r>
                      <a:endParaRPr lang="en-US" altLang="en-US" sz="15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70</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18</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14</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74</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r>
              <a:tr h="398780">
                <a:tc>
                  <a:txBody>
                    <a:bodyPr/>
                    <a:p>
                      <a:pPr indent="0" algn="l">
                        <a:buNone/>
                      </a:pPr>
                      <a:r>
                        <a:rPr lang="en-US" sz="15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第六章 橡胶板及塑料板衬里工程</a:t>
                      </a:r>
                      <a:endParaRPr lang="en-US" altLang="en-US" sz="15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52</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0</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19</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33</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r>
              <a:tr h="398780">
                <a:tc>
                  <a:txBody>
                    <a:bodyPr/>
                    <a:p>
                      <a:pPr indent="0" algn="l">
                        <a:buNone/>
                      </a:pPr>
                      <a:r>
                        <a:rPr lang="en-US" sz="15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第七章 衬铅及搪铅工程</a:t>
                      </a:r>
                      <a:endParaRPr lang="en-US" altLang="en-US" sz="15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6</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0</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0</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6</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r>
              <a:tr h="398780">
                <a:tc>
                  <a:txBody>
                    <a:bodyPr/>
                    <a:p>
                      <a:pPr indent="0" algn="l">
                        <a:buNone/>
                      </a:pPr>
                      <a:r>
                        <a:rPr lang="en-US" sz="15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第八章 喷镀(涂)工程</a:t>
                      </a:r>
                      <a:endParaRPr lang="en-US" altLang="en-US" sz="15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28</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1</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0</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29</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r>
              <a:tr h="398780">
                <a:tc>
                  <a:txBody>
                    <a:bodyPr/>
                    <a:p>
                      <a:pPr indent="0" algn="l">
                        <a:buNone/>
                      </a:pPr>
                      <a:r>
                        <a:rPr lang="en-US" sz="15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第九章 块材衬里工程</a:t>
                      </a:r>
                      <a:endParaRPr lang="en-US" altLang="en-US" sz="15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873</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0</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0</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873</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r>
              <a:tr h="398780">
                <a:tc>
                  <a:txBody>
                    <a:bodyPr/>
                    <a:p>
                      <a:pPr indent="0" algn="l">
                        <a:buNone/>
                      </a:pPr>
                      <a:r>
                        <a:rPr lang="en-US" sz="15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第十章 管道补口补伤工程</a:t>
                      </a:r>
                      <a:endParaRPr lang="en-US" altLang="en-US" sz="15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208</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12</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64</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156</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r>
              <a:tr h="398780">
                <a:tc>
                  <a:txBody>
                    <a:bodyPr/>
                    <a:p>
                      <a:pPr indent="0" algn="l">
                        <a:buNone/>
                      </a:pPr>
                      <a:r>
                        <a:rPr lang="en-US" sz="15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第十一章 阴极保护及牺牲阳极</a:t>
                      </a:r>
                      <a:endParaRPr lang="en-US" altLang="en-US" sz="15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10</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41</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4</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47</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tc>
              </a:tr>
              <a:tr h="398780">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　合计</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b">
                    <a:solidFill>
                      <a:srgbClr val="DCDCDC"/>
                    </a:solidFill>
                  </a:tcPr>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2554</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solidFill>
                      <a:srgbClr val="DCDCDC"/>
                    </a:solidFill>
                  </a:tcPr>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305</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solidFill>
                      <a:srgbClr val="DCDCDC"/>
                    </a:solidFill>
                  </a:tcPr>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381</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solidFill>
                      <a:srgbClr val="DCDCDC"/>
                    </a:solidFill>
                  </a:tcPr>
                </a:tc>
                <a:tc>
                  <a:txBody>
                    <a:bodyPr/>
                    <a:p>
                      <a:pPr indent="0" algn="ctr">
                        <a:buNone/>
                      </a:pPr>
                      <a:r>
                        <a:rPr lang="en-US" sz="1500" b="1">
                          <a:solidFill>
                            <a:schemeClr val="tx1"/>
                          </a:solidFill>
                          <a:latin typeface="微软雅黑" panose="020B0503020204020204" pitchFamily="34" charset="-122"/>
                          <a:ea typeface="微软雅黑" panose="020B0503020204020204" pitchFamily="34" charset="-122"/>
                          <a:cs typeface="仿宋" panose="02010609060101010101" charset="-122"/>
                        </a:rPr>
                        <a:t>2478</a:t>
                      </a:r>
                      <a:endParaRPr lang="en-US" altLang="en-US" sz="15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solidFill>
                      <a:srgbClr val="DCDCDC"/>
                    </a:solidFill>
                  </a:tcPr>
                </a:tc>
              </a:tr>
            </a:tbl>
          </a:graphicData>
        </a:graphic>
      </p:graphicFrame>
      <p:sp>
        <p:nvSpPr>
          <p:cNvPr id="4" name="日期占位符 3"/>
          <p:cNvSpPr>
            <a:spLocks noGrp="1"/>
          </p:cNvSpPr>
          <p:nvPr>
            <p:ph type="dt" sz="half" idx="10"/>
          </p:nvPr>
        </p:nvSpPr>
        <p:spPr>
          <a:xfrm>
            <a:off x="11696065" y="0"/>
            <a:ext cx="495935" cy="316865"/>
          </a:xfrm>
        </p:spPr>
        <p:txBody>
          <a:bodyPr>
            <a:normAutofit/>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500" fill="hold">
                                          <p:stCondLst>
                                            <p:cond delay="0"/>
                                          </p:stCondLst>
                                        </p:cTn>
                                        <p:tgtEl>
                                          <p:spTgt spid="3"/>
                                        </p:tgtEl>
                                        <p:attrNameLst>
                                          <p:attrName>style.visibility</p:attrName>
                                        </p:attrNameLst>
                                      </p:cBhvr>
                                      <p:to>
                                        <p:strVal val="visible"/>
                                      </p:to>
                                    </p:set>
                                    <p:animEffect transition="in" filter="strips(down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556387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第十二册  刷油、防腐蚀、绝热工程</a:t>
            </a:r>
            <a:endParaRPr lang="zh-CN" altLang="en-US" sz="2400" b="1"/>
          </a:p>
        </p:txBody>
      </p:sp>
      <p:cxnSp>
        <p:nvCxnSpPr>
          <p:cNvPr id="5" name="直接连接符 4"/>
          <p:cNvCxnSpPr/>
          <p:nvPr/>
        </p:nvCxnSpPr>
        <p:spPr>
          <a:xfrm flipV="1">
            <a:off x="5570220" y="877570"/>
            <a:ext cx="576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576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958215"/>
            <a:ext cx="10796905" cy="5415915"/>
          </a:xfrm>
          <a:prstGeom prst="rect">
            <a:avLst/>
          </a:prstGeom>
          <a:noFill/>
        </p:spPr>
        <p:txBody>
          <a:bodyPr wrap="square" rtlCol="0">
            <a:spAutoFit/>
          </a:bodyPr>
          <a:p>
            <a:pPr indent="0" fontAlgn="auto">
              <a:lnSpc>
                <a:spcPct val="200000"/>
              </a:lnSpc>
            </a:pP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rPr>
              <a:t>主要项目增减变化：</a:t>
            </a:r>
            <a:endPar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endParaRPr>
          </a:p>
          <a:p>
            <a:pPr indent="457200" fontAlgn="auto">
              <a:lnSpc>
                <a:spcPct val="200000"/>
              </a:lnSpc>
            </a:pPr>
            <a:r>
              <a:rPr lang="en-US" altLang="zh-CN" sz="1700" b="1">
                <a:latin typeface="黑体" panose="02010609060101010101" charset="-122"/>
                <a:ea typeface="黑体" panose="02010609060101010101" charset="-122"/>
                <a:cs typeface="黑体" panose="02010609060101010101" charset="-122"/>
              </a:rPr>
              <a:t>1</a:t>
            </a:r>
            <a:r>
              <a:rPr lang="zh-CN" altLang="en-US" sz="1700" b="1">
                <a:latin typeface="黑体" panose="02010609060101010101" charset="-122"/>
                <a:ea typeface="黑体" panose="02010609060101010101" charset="-122"/>
                <a:cs typeface="黑体" panose="02010609060101010101" charset="-122"/>
              </a:rPr>
              <a:t>、</a:t>
            </a:r>
            <a:r>
              <a:rPr lang="zh-CN" altLang="en-US" sz="1700" b="1">
                <a:latin typeface="黑体" panose="02010609060101010101" charset="-122"/>
                <a:ea typeface="黑体" panose="02010609060101010101" charset="-122"/>
                <a:cs typeface="黑体" panose="02010609060101010101" charset="-122"/>
              </a:rPr>
              <a:t>除锈工程：根据目前工程实际情况，基本上不可能发生钢材重度锈蚀后重新除锈利用，重锈构件基本上都拆除淘汰，因此手工和动力工具除锈中的重锈除锈相关子目删除；动力工具除锈原来只设置金属面除锈，此次修编时细化为管道、设备、一般钢结构、管廊钢结构、大型型钢钢结构；喷射除锈中新增了抛丸除锈项目。</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altLang="zh-CN" sz="1700" b="1">
                <a:latin typeface="黑体" panose="02010609060101010101" charset="-122"/>
                <a:ea typeface="黑体" panose="02010609060101010101" charset="-122"/>
                <a:cs typeface="黑体" panose="02010609060101010101" charset="-122"/>
              </a:rPr>
              <a:t>2</a:t>
            </a:r>
            <a:r>
              <a:rPr lang="zh-CN" altLang="en-US" sz="1700" b="1">
                <a:latin typeface="黑体" panose="02010609060101010101" charset="-122"/>
                <a:ea typeface="黑体" panose="02010609060101010101" charset="-122"/>
                <a:cs typeface="黑体" panose="02010609060101010101" charset="-122"/>
              </a:rPr>
              <a:t>、</a:t>
            </a:r>
            <a:r>
              <a:rPr lang="zh-CN" altLang="en-US" sz="1700" b="1">
                <a:latin typeface="黑体" panose="02010609060101010101" charset="-122"/>
                <a:ea typeface="黑体" panose="02010609060101010101" charset="-122"/>
                <a:cs typeface="黑体" panose="02010609060101010101" charset="-122"/>
              </a:rPr>
              <a:t>刷油工程中部分刷油项目中删除了沥青船底漆、环氧富锌漆、热沥青、冷底子等内容；防火漆项目删除。</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altLang="zh-CN" sz="1700" b="1">
                <a:latin typeface="黑体" panose="02010609060101010101" charset="-122"/>
                <a:ea typeface="黑体" panose="02010609060101010101" charset="-122"/>
                <a:cs typeface="黑体" panose="02010609060101010101" charset="-122"/>
              </a:rPr>
              <a:t>3</a:t>
            </a:r>
            <a:r>
              <a:rPr lang="zh-CN" altLang="en-US" sz="1700" b="1">
                <a:latin typeface="黑体" panose="02010609060101010101" charset="-122"/>
                <a:ea typeface="黑体" panose="02010609060101010101" charset="-122"/>
                <a:cs typeface="黑体" panose="02010609060101010101" charset="-122"/>
              </a:rPr>
              <a:t>、</a:t>
            </a:r>
            <a:r>
              <a:rPr lang="zh-CN" altLang="en-US" sz="1700" b="1">
                <a:latin typeface="黑体" panose="02010609060101010101" charset="-122"/>
                <a:ea typeface="黑体" panose="02010609060101010101" charset="-122"/>
                <a:cs typeface="黑体" panose="02010609060101010101" charset="-122"/>
              </a:rPr>
              <a:t>防腐蚀涂料工程中新增了乙烯基脂树脂涂料、DT-22型凉凉隔热胶、环氧玻璃鳞片防锈漆、FVC防腐蚀涂料、H-3改性树脂防腐涂料、HC-1型改性树脂玻璃鳞片重防腐涂料、HLC-1型凉水塔专用玻璃鳞片重防腐涂料、无溶剂环氧涂料、氯化橡胶类厚浆型防锈漆、环氧富锌、云铁中间漆、管道沥青防腐、管道环氧树脂漆防腐、环氧煤沥青防腐漆、聚氯乙烯缠绕带等项目。删除环氧煤沥青防腐蚀涂料项目。</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altLang="zh-CN" sz="1700" b="1">
                <a:latin typeface="黑体" panose="02010609060101010101" charset="-122"/>
                <a:ea typeface="黑体" panose="02010609060101010101" charset="-122"/>
                <a:cs typeface="黑体" panose="02010609060101010101" charset="-122"/>
                <a:sym typeface="+mn-ea"/>
              </a:rPr>
              <a:t>4</a:t>
            </a:r>
            <a:r>
              <a:rPr lang="zh-CN" altLang="en-US" sz="1700" b="1">
                <a:latin typeface="黑体" panose="02010609060101010101" charset="-122"/>
                <a:ea typeface="黑体" panose="02010609060101010101" charset="-122"/>
                <a:cs typeface="黑体" panose="02010609060101010101" charset="-122"/>
                <a:sym typeface="+mn-ea"/>
              </a:rPr>
              <a:t>、绝热工程中增加了球形设备泡沫玻璃瓦块安装，矩形管道纤维类制品安装，球形设备和矩形管道的泡沬</a:t>
            </a:r>
            <a:endParaRPr lang="zh-CN" altLang="en-US" sz="1700"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556387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第十二册  刷油、防腐蚀、绝热工程</a:t>
            </a:r>
            <a:endParaRPr lang="zh-CN" altLang="en-US" sz="2400" b="1"/>
          </a:p>
        </p:txBody>
      </p:sp>
      <p:cxnSp>
        <p:nvCxnSpPr>
          <p:cNvPr id="5" name="直接连接符 4"/>
          <p:cNvCxnSpPr/>
          <p:nvPr/>
        </p:nvCxnSpPr>
        <p:spPr>
          <a:xfrm flipV="1">
            <a:off x="5570220" y="877570"/>
            <a:ext cx="576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576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613410" y="1015365"/>
            <a:ext cx="11052810" cy="5323205"/>
          </a:xfrm>
          <a:prstGeom prst="rect">
            <a:avLst/>
          </a:prstGeom>
          <a:noFill/>
        </p:spPr>
        <p:txBody>
          <a:bodyPr wrap="square" rtlCol="0">
            <a:spAutoFit/>
          </a:bodyPr>
          <a:p>
            <a:pPr indent="0" fontAlgn="auto">
              <a:lnSpc>
                <a:spcPct val="200000"/>
              </a:lnSpc>
            </a:pPr>
            <a:r>
              <a:rPr lang="zh-CN" altLang="en-US" sz="1700" b="1">
                <a:latin typeface="黑体" panose="02010609060101010101" charset="-122"/>
                <a:ea typeface="黑体" panose="02010609060101010101" charset="-122"/>
                <a:cs typeface="黑体" panose="02010609060101010101" charset="-122"/>
                <a:sym typeface="+mn-ea"/>
              </a:rPr>
              <a:t>塑料瓦块安装，聚氨酯泡沫喷涂发泡安装，聚氨酯泡沫喷涂发泡补口安装，带铝箔离心玻璃棉安装，橡塑板、</a:t>
            </a:r>
            <a:endParaRPr lang="zh-CN" altLang="en-US" sz="1700" b="1">
              <a:latin typeface="黑体" panose="02010609060101010101" charset="-122"/>
              <a:ea typeface="黑体" panose="02010609060101010101" charset="-122"/>
              <a:cs typeface="黑体" panose="02010609060101010101" charset="-122"/>
            </a:endParaRPr>
          </a:p>
          <a:p>
            <a:pPr indent="0" fontAlgn="auto">
              <a:lnSpc>
                <a:spcPct val="200000"/>
              </a:lnSpc>
            </a:pPr>
            <a:r>
              <a:rPr lang="zh-CN" altLang="en-US" sz="1700" b="1">
                <a:latin typeface="黑体" panose="02010609060101010101" charset="-122"/>
                <a:ea typeface="黑体" panose="02010609060101010101" charset="-122"/>
                <a:cs typeface="黑体" panose="02010609060101010101" charset="-122"/>
                <a:sym typeface="+mn-ea"/>
              </a:rPr>
              <a:t>聚乙烯</a:t>
            </a:r>
            <a:r>
              <a:rPr lang="zh-CN" altLang="en-US" sz="1700" b="1">
                <a:latin typeface="黑体" panose="02010609060101010101" charset="-122"/>
                <a:ea typeface="黑体" panose="02010609060101010101" charset="-122"/>
                <a:cs typeface="黑体" panose="02010609060101010101" charset="-122"/>
              </a:rPr>
              <a:t>闭孔泡沫</a:t>
            </a:r>
            <a:r>
              <a:rPr lang="en-US" altLang="zh-CN" sz="1700" b="1">
                <a:latin typeface="黑体" panose="02010609060101010101" charset="-122"/>
                <a:ea typeface="黑体" panose="02010609060101010101" charset="-122"/>
                <a:cs typeface="黑体" panose="02010609060101010101" charset="-122"/>
              </a:rPr>
              <a:t>(</a:t>
            </a:r>
            <a:r>
              <a:rPr lang="zh-CN" altLang="en-US" sz="1700" b="1">
                <a:latin typeface="黑体" panose="02010609060101010101" charset="-122"/>
                <a:ea typeface="黑体" panose="02010609060101010101" charset="-122"/>
                <a:cs typeface="黑体" panose="02010609060101010101" charset="-122"/>
              </a:rPr>
              <a:t>PEF</a:t>
            </a:r>
            <a:r>
              <a:rPr lang="en-US" altLang="zh-CN" sz="1700" b="1">
                <a:latin typeface="黑体" panose="02010609060101010101" charset="-122"/>
                <a:ea typeface="黑体" panose="02010609060101010101" charset="-122"/>
                <a:cs typeface="黑体" panose="02010609060101010101" charset="-122"/>
              </a:rPr>
              <a:t>)</a:t>
            </a:r>
            <a:r>
              <a:rPr lang="zh-CN" altLang="en-US" sz="1700" b="1">
                <a:latin typeface="黑体" panose="02010609060101010101" charset="-122"/>
                <a:ea typeface="黑体" panose="02010609060101010101" charset="-122"/>
                <a:cs typeface="黑体" panose="02010609060101010101" charset="-122"/>
              </a:rPr>
              <a:t>板安装（风管、阀门和法兰）、复合保温膏安装、硬质聚苯乙烯泡沬板安装</a:t>
            </a:r>
            <a:r>
              <a:rPr lang="en-US" altLang="zh-CN" sz="1700" b="1">
                <a:latin typeface="黑体" panose="02010609060101010101" charset="-122"/>
                <a:ea typeface="黑体" panose="02010609060101010101" charset="-122"/>
                <a:cs typeface="黑体" panose="02010609060101010101" charset="-122"/>
              </a:rPr>
              <a:t>(</a:t>
            </a:r>
            <a:r>
              <a:rPr lang="zh-CN" altLang="en-US" sz="1700" b="1">
                <a:latin typeface="黑体" panose="02010609060101010101" charset="-122"/>
                <a:ea typeface="黑体" panose="02010609060101010101" charset="-122"/>
                <a:cs typeface="黑体" panose="02010609060101010101" charset="-122"/>
              </a:rPr>
              <a:t>风管</a:t>
            </a:r>
            <a:r>
              <a:rPr lang="en-US" altLang="zh-CN" sz="1700" b="1">
                <a:latin typeface="黑体" panose="02010609060101010101" charset="-122"/>
                <a:ea typeface="黑体" panose="02010609060101010101" charset="-122"/>
                <a:cs typeface="黑体" panose="02010609060101010101" charset="-122"/>
              </a:rPr>
              <a:t>)</a:t>
            </a:r>
            <a:r>
              <a:rPr lang="zh-CN" altLang="en-US" sz="1700" b="1">
                <a:latin typeface="黑体" panose="02010609060101010101" charset="-122"/>
                <a:ea typeface="黑体" panose="02010609060101010101" charset="-122"/>
                <a:cs typeface="黑体" panose="02010609060101010101" charset="-122"/>
              </a:rPr>
              <a:t>等项目。并对项目设置步距进行了调整，</a:t>
            </a:r>
            <a:r>
              <a:rPr lang="zh-CN" altLang="en-US" sz="1700" b="1">
                <a:latin typeface="黑体" panose="02010609060101010101" charset="-122"/>
                <a:ea typeface="黑体" panose="02010609060101010101" charset="-122"/>
                <a:cs typeface="黑体" panose="02010609060101010101" charset="-122"/>
                <a:sym typeface="+mn-ea"/>
              </a:rPr>
              <a:t>在不影响整体水平的前提下，将原来划分过细的步距进行了调整</a:t>
            </a:r>
            <a:r>
              <a:rPr lang="zh-CN" altLang="en-US" sz="1700" b="1">
                <a:latin typeface="黑体" panose="02010609060101010101" charset="-122"/>
                <a:ea typeface="黑体" panose="02010609060101010101" charset="-122"/>
                <a:cs typeface="黑体" panose="02010609060101010101" charset="-122"/>
              </a:rPr>
              <a:t>，简化了计价工作。</a:t>
            </a:r>
            <a:endParaRPr lang="zh-CN" altLang="en-US" sz="1700" b="1">
              <a:latin typeface="黑体" panose="02010609060101010101" charset="-122"/>
              <a:ea typeface="黑体" panose="02010609060101010101" charset="-122"/>
              <a:cs typeface="黑体" panose="02010609060101010101" charset="-122"/>
            </a:endParaRPr>
          </a:p>
          <a:p>
            <a:pPr indent="0" fontAlgn="auto">
              <a:lnSpc>
                <a:spcPct val="200000"/>
              </a:lnSpc>
            </a:pPr>
            <a:r>
              <a:rPr lang="en-US" altLang="zh-CN" sz="1700" b="1">
                <a:latin typeface="黑体" panose="02010609060101010101" charset="-122"/>
                <a:ea typeface="黑体" panose="02010609060101010101" charset="-122"/>
                <a:cs typeface="黑体" panose="02010609060101010101" charset="-122"/>
              </a:rPr>
              <a:t>5</a:t>
            </a:r>
            <a:r>
              <a:rPr lang="zh-CN" altLang="en-US" sz="1700" b="1">
                <a:latin typeface="黑体" panose="02010609060101010101" charset="-122"/>
                <a:ea typeface="黑体" panose="02010609060101010101" charset="-122"/>
                <a:cs typeface="黑体" panose="02010609060101010101" charset="-122"/>
              </a:rPr>
              <a:t>、</a:t>
            </a:r>
            <a:r>
              <a:rPr lang="zh-CN" altLang="en-US" sz="1700" b="1">
                <a:latin typeface="黑体" panose="02010609060101010101" charset="-122"/>
                <a:ea typeface="黑体" panose="02010609060101010101" charset="-122"/>
                <a:cs typeface="黑体" panose="02010609060101010101" charset="-122"/>
              </a:rPr>
              <a:t>手工糊衬玻璃钢工程中，依据新规范和施工现场需求，增加了TO树脂玻璃钢、乙烯基酯树脂玻璃钢两节。其中增加了衬玻璃布(0.4mm)、衬300g短切毡、衬50g表面毡等常用子目。</a:t>
            </a:r>
            <a:endParaRPr lang="zh-CN" altLang="en-US" sz="1700" b="1">
              <a:latin typeface="黑体" panose="02010609060101010101" charset="-122"/>
              <a:ea typeface="黑体" panose="02010609060101010101" charset="-122"/>
              <a:cs typeface="黑体" panose="02010609060101010101" charset="-122"/>
            </a:endParaRPr>
          </a:p>
          <a:p>
            <a:pPr indent="0" fontAlgn="auto">
              <a:lnSpc>
                <a:spcPct val="200000"/>
              </a:lnSpc>
            </a:pPr>
            <a:r>
              <a:rPr lang="en-US" sz="1700" b="1">
                <a:latin typeface="黑体" panose="02010609060101010101" charset="-122"/>
                <a:ea typeface="黑体" panose="02010609060101010101" charset="-122"/>
                <a:cs typeface="黑体" panose="02010609060101010101" charset="-122"/>
                <a:sym typeface="+mn-ea"/>
              </a:rPr>
              <a:t>6</a:t>
            </a:r>
            <a:r>
              <a:rPr lang="zh-CN" altLang="en-US" sz="1700" b="1">
                <a:latin typeface="黑体" panose="02010609060101010101" charset="-122"/>
                <a:ea typeface="黑体" panose="02010609060101010101" charset="-122"/>
                <a:cs typeface="黑体" panose="02010609060101010101" charset="-122"/>
                <a:sym typeface="+mn-ea"/>
              </a:rPr>
              <a:t>、橡胶板及塑料板衬里工程中取消聚合异丁烯板衬里项目；其他项目步距进行调整。</a:t>
            </a:r>
            <a:endParaRPr lang="zh-CN" altLang="en-US" sz="1700" b="1">
              <a:latin typeface="黑体" panose="02010609060101010101" charset="-122"/>
              <a:ea typeface="黑体" panose="02010609060101010101" charset="-122"/>
              <a:cs typeface="黑体" panose="02010609060101010101" charset="-122"/>
            </a:endParaRPr>
          </a:p>
          <a:p>
            <a:pPr indent="0" fontAlgn="auto">
              <a:lnSpc>
                <a:spcPct val="200000"/>
              </a:lnSpc>
            </a:pPr>
            <a:r>
              <a:rPr lang="en-US" altLang="zh-CN" sz="1700" b="1">
                <a:latin typeface="黑体" panose="02010609060101010101" charset="-122"/>
                <a:ea typeface="黑体" panose="02010609060101010101" charset="-122"/>
                <a:cs typeface="黑体" panose="02010609060101010101" charset="-122"/>
                <a:sym typeface="+mn-ea"/>
              </a:rPr>
              <a:t>7</a:t>
            </a:r>
            <a:r>
              <a:rPr lang="zh-CN" altLang="en-US" sz="1700" b="1">
                <a:latin typeface="黑体" panose="02010609060101010101" charset="-122"/>
                <a:ea typeface="黑体" panose="02010609060101010101" charset="-122"/>
                <a:cs typeface="黑体" panose="02010609060101010101" charset="-122"/>
                <a:sym typeface="+mn-ea"/>
              </a:rPr>
              <a:t>、管道补口补伤：环氧煤沥青漆加强防腐和环氧煤沥青漆特加强防腐从管径920mm扩充到2000mm。各项目在不影响整体水平的前提下，对原</a:t>
            </a:r>
            <a:r>
              <a:rPr lang="en-US" altLang="zh-CN" sz="1700" b="1">
                <a:latin typeface="黑体" panose="02010609060101010101" charset="-122"/>
                <a:ea typeface="黑体" panose="02010609060101010101" charset="-122"/>
                <a:cs typeface="黑体" panose="02010609060101010101" charset="-122"/>
                <a:sym typeface="+mn-ea"/>
              </a:rPr>
              <a:t>14</a:t>
            </a:r>
            <a:r>
              <a:rPr lang="zh-CN" altLang="en-US" sz="1700" b="1">
                <a:latin typeface="黑体" panose="02010609060101010101" charset="-122"/>
                <a:ea typeface="黑体" panose="02010609060101010101" charset="-122"/>
                <a:cs typeface="黑体" panose="02010609060101010101" charset="-122"/>
                <a:sym typeface="+mn-ea"/>
              </a:rPr>
              <a:t>定额中划分过细的步距进行了调整。</a:t>
            </a:r>
            <a:endParaRPr lang="zh-CN" altLang="en-US" sz="1700" b="1">
              <a:latin typeface="黑体" panose="02010609060101010101" charset="-122"/>
              <a:ea typeface="黑体" panose="02010609060101010101" charset="-122"/>
              <a:cs typeface="黑体" panose="02010609060101010101" charset="-122"/>
            </a:endParaRPr>
          </a:p>
          <a:p>
            <a:pPr indent="0" fontAlgn="auto">
              <a:lnSpc>
                <a:spcPct val="200000"/>
              </a:lnSpc>
            </a:pPr>
            <a:r>
              <a:rPr lang="en-US" altLang="zh-CN" sz="1700" b="1">
                <a:latin typeface="黑体" panose="02010609060101010101" charset="-122"/>
                <a:ea typeface="黑体" panose="02010609060101010101" charset="-122"/>
                <a:cs typeface="黑体" panose="02010609060101010101" charset="-122"/>
                <a:sym typeface="+mn-ea"/>
              </a:rPr>
              <a:t>8</a:t>
            </a:r>
            <a:r>
              <a:rPr lang="zh-CN" altLang="en-US" sz="1700" b="1">
                <a:latin typeface="黑体" panose="02010609060101010101" charset="-122"/>
                <a:ea typeface="黑体" panose="02010609060101010101" charset="-122"/>
                <a:cs typeface="黑体" panose="02010609060101010101" charset="-122"/>
                <a:sym typeface="+mn-ea"/>
              </a:rPr>
              <a:t>、阴极保护及牺牲阳极：强制电流阴极保护增加电源设备安装，阳极、电极安装，排流保护，牺牲阳极安装，测试桩接线、检查片制作安装、测试探头安装，绝缘性能测试、保护装置安装，阴保系统调试等内容。</a:t>
            </a:r>
            <a:endParaRPr lang="zh-CN" altLang="en-US" sz="1700"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5" name="组合 4"/>
          <p:cNvGrpSpPr/>
          <p:nvPr/>
        </p:nvGrpSpPr>
        <p:grpSpPr>
          <a:xfrm>
            <a:off x="278130" y="271780"/>
            <a:ext cx="11635740" cy="686435"/>
            <a:chOff x="438" y="428"/>
            <a:chExt cx="18324" cy="1081"/>
          </a:xfrm>
          <a:solidFill>
            <a:srgbClr val="F18A9B"/>
          </a:solidFill>
        </p:grpSpPr>
        <p:cxnSp>
          <p:nvCxnSpPr>
            <p:cNvPr id="14" name="直接连接符 13"/>
            <p:cNvCxnSpPr/>
            <p:nvPr/>
          </p:nvCxnSpPr>
          <p:spPr>
            <a:xfrm>
              <a:off x="438" y="1509"/>
              <a:ext cx="18325" cy="0"/>
            </a:xfrm>
            <a:prstGeom prst="line">
              <a:avLst/>
            </a:prstGeom>
            <a:grpFill/>
            <a:ln w="12700" cmpd="sng">
              <a:solidFill>
                <a:srgbClr val="F18A9B"/>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5</a:t>
              </a:r>
              <a:endParaRPr lang="en-US" altLang="zh-CN" sz="2200" b="1">
                <a:solidFill>
                  <a:schemeClr val="bg2"/>
                </a:solidFill>
                <a:latin typeface="+mj-ea"/>
                <a:ea typeface="+mj-ea"/>
              </a:endParaRPr>
            </a:p>
          </p:txBody>
        </p:sp>
        <p:grpSp>
          <p:nvGrpSpPr>
            <p:cNvPr id="3" name="组合 2"/>
            <p:cNvGrpSpPr/>
            <p:nvPr/>
          </p:nvGrpSpPr>
          <p:grpSpPr>
            <a:xfrm>
              <a:off x="1708" y="428"/>
              <a:ext cx="4436" cy="852"/>
              <a:chOff x="1708" y="428"/>
              <a:chExt cx="4436" cy="852"/>
            </a:xfrm>
            <a:grpFill/>
          </p:grpSpPr>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5294"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3591"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主要变化情况</a:t>
                </a:r>
                <a:endParaRPr lang="zh-CN" altLang="en-US" sz="2200" b="1">
                  <a:solidFill>
                    <a:schemeClr val="bg2"/>
                  </a:solidFill>
                  <a:latin typeface="+mj-ea"/>
                  <a:ea typeface="+mj-ea"/>
                </a:endParaRPr>
              </a:p>
            </p:txBody>
          </p:sp>
        </p:grpSp>
      </p:grpSp>
      <p:sp>
        <p:nvSpPr>
          <p:cNvPr id="4" name="标题 3"/>
          <p:cNvSpPr/>
          <p:nvPr>
            <p:ph type="ctrTitle"/>
          </p:nvPr>
        </p:nvSpPr>
        <p:spPr>
          <a:xfrm>
            <a:off x="1198880" y="914400"/>
            <a:ext cx="9799320" cy="4946650"/>
          </a:xfrm>
        </p:spPr>
        <p:txBody>
          <a:bodyPr>
            <a:normAutofit fontScale="90000"/>
          </a:bodyPr>
          <a:p>
            <a:pPr algn="l">
              <a:lnSpc>
                <a:spcPct val="150000"/>
              </a:lnSpc>
              <a:spcBef>
                <a:spcPts val="0"/>
              </a:spcBef>
              <a:spcAft>
                <a:spcPts val="0"/>
              </a:spcAft>
            </a:pPr>
            <a:r>
              <a:rPr lang="zh-CN" altLang="en-US" sz="2000">
                <a:solidFill>
                  <a:schemeClr val="tx1"/>
                </a:solidFill>
              </a:rPr>
              <a:t>　　</a:t>
            </a:r>
            <a:r>
              <a:rPr lang="zh-CN" altLang="en-US" sz="2000">
                <a:solidFill>
                  <a:schemeClr val="tx1"/>
                </a:solidFill>
                <a:latin typeface="黑体" panose="02010609060101010101" charset="-122"/>
                <a:ea typeface="黑体" panose="02010609060101010101" charset="-122"/>
                <a:cs typeface="黑体" panose="02010609060101010101" charset="-122"/>
              </a:rPr>
              <a:t>本次修编，是根据14消耗量标准的情况，主要修编施工技术、施工方法和工艺、子目消耗量水平发生变化的项目，并补充由于新技术、新工艺、新材料等出现的新项目。对原14消耗量标准中施工技术和方法、消耗量水平无变化的项目予以保留。</a:t>
            </a:r>
            <a:br>
              <a:rPr lang="zh-CN" altLang="en-US" sz="2000">
                <a:solidFill>
                  <a:schemeClr val="tx1"/>
                </a:solidFill>
                <a:latin typeface="黑体" panose="02010609060101010101" charset="-122"/>
                <a:ea typeface="黑体" panose="02010609060101010101" charset="-122"/>
                <a:cs typeface="黑体" panose="02010609060101010101" charset="-122"/>
              </a:rPr>
            </a:br>
            <a:br>
              <a:rPr lang="zh-CN" altLang="en-US" sz="2000">
                <a:solidFill>
                  <a:schemeClr val="tx1"/>
                </a:solidFill>
                <a:latin typeface="黑体" panose="02010609060101010101" charset="-122"/>
                <a:ea typeface="黑体" panose="02010609060101010101" charset="-122"/>
                <a:cs typeface="黑体" panose="02010609060101010101" charset="-122"/>
              </a:rPr>
            </a:br>
            <a:r>
              <a:rPr lang="zh-CN" altLang="en-US" sz="2000">
                <a:solidFill>
                  <a:schemeClr val="tx1"/>
                </a:solidFill>
                <a:latin typeface="黑体" panose="02010609060101010101" charset="-122"/>
                <a:ea typeface="黑体" panose="02010609060101010101" charset="-122"/>
                <a:cs typeface="黑体" panose="02010609060101010101" charset="-122"/>
              </a:rPr>
              <a:t>　　此次修编结合目前我省现场施工实际，保留原14消耗量标准中符合建设工程实际的项目；根据市场水平调整14消耗量标准中不合理、不准确、不适用的项目；删除部分已淘汰的、落后的工艺项目。根据“四新</a:t>
            </a:r>
            <a:r>
              <a:rPr lang="zh-CN" altLang="en-US" sz="2000">
                <a:solidFill>
                  <a:schemeClr val="tx1"/>
                </a:solidFill>
                <a:latin typeface="黑体" panose="02010609060101010101" charset="-122"/>
                <a:ea typeface="黑体" panose="02010609060101010101" charset="-122"/>
                <a:cs typeface="黑体" panose="02010609060101010101" charset="-122"/>
                <a:sym typeface="+mn-ea"/>
              </a:rPr>
              <a:t>技术</a:t>
            </a:r>
            <a:r>
              <a:rPr lang="zh-CN" altLang="en-US" sz="2000">
                <a:solidFill>
                  <a:schemeClr val="tx1"/>
                </a:solidFill>
                <a:latin typeface="黑体" panose="02010609060101010101" charset="-122"/>
                <a:ea typeface="黑体" panose="02010609060101010101" charset="-122"/>
                <a:cs typeface="黑体" panose="02010609060101010101" charset="-122"/>
              </a:rPr>
              <a:t>”（新技术、新工艺、新材料、新设备）的推广应用，通过大量施工项目现场调研，收集相关人材机消耗数据以及劳务分包数据，并根据以上资料尽量补充编制相应项目,进一步加大了我省安装专业计价依据的覆盖面，以满足工程计价的需要。</a:t>
            </a:r>
            <a:endParaRPr lang="zh-CN" altLang="en-US" sz="2000">
              <a:solidFill>
                <a:schemeClr val="tx1"/>
              </a:solidFill>
              <a:latin typeface="黑体" panose="02010609060101010101" charset="-122"/>
              <a:ea typeface="黑体" panose="02010609060101010101" charset="-122"/>
              <a:cs typeface="黑体" panose="02010609060101010101" charset="-122"/>
            </a:endParaRPr>
          </a:p>
        </p:txBody>
      </p:sp>
      <p:sp>
        <p:nvSpPr>
          <p:cNvPr id="6" name="日期占位符 5"/>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556387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第十二册  刷油、防腐蚀、绝热工程</a:t>
            </a:r>
            <a:endParaRPr lang="zh-CN" altLang="en-US" sz="2400" b="1"/>
          </a:p>
        </p:txBody>
      </p:sp>
      <p:cxnSp>
        <p:nvCxnSpPr>
          <p:cNvPr id="5" name="直接连接符 4"/>
          <p:cNvCxnSpPr/>
          <p:nvPr/>
        </p:nvCxnSpPr>
        <p:spPr>
          <a:xfrm flipV="1">
            <a:off x="5570220" y="877570"/>
            <a:ext cx="576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576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86765" y="958215"/>
            <a:ext cx="10619105" cy="5351780"/>
          </a:xfrm>
          <a:prstGeom prst="rect">
            <a:avLst/>
          </a:prstGeom>
          <a:noFill/>
        </p:spPr>
        <p:txBody>
          <a:bodyPr wrap="square" rtlCol="0">
            <a:spAutoFit/>
          </a:bodyPr>
          <a:p>
            <a:pPr indent="0" fontAlgn="auto">
              <a:lnSpc>
                <a:spcPct val="180000"/>
              </a:lnSpc>
            </a:pP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sym typeface="+mn-ea"/>
              </a:rPr>
              <a:t>（二）关于各项费用规定的调整</a:t>
            </a:r>
            <a:endPar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sym typeface="+mn-ea"/>
            </a:endParaRPr>
          </a:p>
          <a:p>
            <a:pPr indent="0" fontAlgn="auto">
              <a:lnSpc>
                <a:spcPct val="180000"/>
              </a:lnSpc>
            </a:pPr>
            <a:r>
              <a:rPr lang="zh-CN" sz="1700" b="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1、脚手架搭拆费：按下列系数计算，其中人工占35% 。</a:t>
            </a:r>
            <a:endParaRPr lang="zh-CN" sz="1700" b="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0" fontAlgn="auto">
              <a:lnSpc>
                <a:spcPct val="180000"/>
              </a:lnSpc>
            </a:pPr>
            <a:r>
              <a:rPr lang="zh-CN" sz="1700" b="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（1）除锈工程、刷油工程、防腐蚀工程：按人工费的7%计算；</a:t>
            </a:r>
            <a:endParaRPr lang="zh-CN" sz="1700" b="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0" fontAlgn="auto">
              <a:lnSpc>
                <a:spcPct val="180000"/>
              </a:lnSpc>
            </a:pPr>
            <a:r>
              <a:rPr lang="zh-CN" sz="1700" b="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（2）绝热工程：按人工费的10%计算；</a:t>
            </a:r>
            <a:endParaRPr lang="zh-CN" sz="1700" b="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0" fontAlgn="auto">
              <a:lnSpc>
                <a:spcPct val="180000"/>
              </a:lnSpc>
            </a:pPr>
            <a:r>
              <a:rPr lang="zh-CN" sz="1700" b="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2、操作高度增加费：当操作物离楼地面高度超过6m时，超过部分工程量其人工费和机械费乘以下列系数计算 </a:t>
            </a:r>
            <a:endParaRPr lang="en-US" sz="1700" b="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0" fontAlgn="auto">
              <a:lnSpc>
                <a:spcPct val="180000"/>
              </a:lnSpc>
            </a:pPr>
            <a:endParaRPr lang="zh-CN" altLang="en-US" sz="1700" b="1">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80000"/>
              </a:lnSpc>
            </a:pPr>
            <a:endParaRPr lang="zh-CN" altLang="en-US" sz="1700" b="1">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80000"/>
              </a:lnSpc>
            </a:pPr>
            <a:r>
              <a:rPr lang="zh-CN" sz="1700" b="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3、取消14定额中本册的高层建筑增加费，高层建筑增加费不计。4、安装与生产同时进行施工增加费和</a:t>
            </a:r>
            <a:r>
              <a:rPr lang="zh-CN" sz="1700" b="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有害身体健康环境中施工增加费</a:t>
            </a:r>
            <a:r>
              <a:rPr lang="zh-CN" sz="1700" b="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，均按人工费的10%计算。 </a:t>
            </a:r>
            <a:endParaRPr lang="zh-CN" sz="1700" b="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0" fontAlgn="auto">
              <a:lnSpc>
                <a:spcPct val="180000"/>
              </a:lnSpc>
            </a:pPr>
            <a:r>
              <a:rPr lang="en-US" altLang="zh-CN" sz="1700" b="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5</a:t>
            </a:r>
            <a:r>
              <a:rPr lang="zh-CN" sz="1700" b="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、在管道间（井）、管廊内的刷油、防腐蚀、绝热项目，其人工费乘以系数1.2。7、厂区外1km以外至10km以内的刷油、防腐蚀、绝热项目，其人工费和机械费乘以系数1.1。</a:t>
            </a:r>
            <a:endParaRPr lang="zh-CN" altLang="en-US" sz="1700" b="1">
              <a:latin typeface="黑体" panose="02010609060101010101" charset="-122"/>
              <a:ea typeface="黑体" panose="02010609060101010101" charset="-122"/>
              <a:cs typeface="黑体" panose="02010609060101010101" charset="-122"/>
            </a:endParaRPr>
          </a:p>
        </p:txBody>
      </p:sp>
      <p:graphicFrame>
        <p:nvGraphicFramePr>
          <p:cNvPr id="3" name="表格 2"/>
          <p:cNvGraphicFramePr/>
          <p:nvPr>
            <p:custDataLst>
              <p:tags r:id="rId2"/>
            </p:custDataLst>
          </p:nvPr>
        </p:nvGraphicFramePr>
        <p:xfrm>
          <a:off x="2001520" y="3505200"/>
          <a:ext cx="7174865" cy="853440"/>
        </p:xfrm>
        <a:graphic>
          <a:graphicData uri="http://schemas.openxmlformats.org/drawingml/2006/table">
            <a:tbl>
              <a:tblPr firstRow="1" bandRow="1">
                <a:tableStyleId>{5940675A-B579-460E-94D1-54222C63F5DA}</a:tableStyleId>
              </a:tblPr>
              <a:tblGrid>
                <a:gridCol w="1430020"/>
                <a:gridCol w="1150620"/>
                <a:gridCol w="1148715"/>
                <a:gridCol w="1148080"/>
                <a:gridCol w="1149350"/>
                <a:gridCol w="1148080"/>
              </a:tblGrid>
              <a:tr h="426720">
                <a:tc>
                  <a:txBody>
                    <a:bodyPr/>
                    <a:p>
                      <a:pPr indent="0" algn="ctr">
                        <a:buNone/>
                      </a:pPr>
                      <a:r>
                        <a:rPr lang="en-US" sz="1600" b="1">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高度(m以内)</a:t>
                      </a:r>
                      <a:endParaRPr lang="en-US" altLang="en-US" sz="1600" b="1">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1">
                          <a:solidFill>
                            <a:srgbClr val="000000"/>
                          </a:solidFill>
                          <a:latin typeface="微软雅黑" panose="020B0503020204020204" pitchFamily="34" charset="-122"/>
                          <a:ea typeface="微软雅黑" panose="020B0503020204020204" pitchFamily="34" charset="-122"/>
                          <a:cs typeface="仿宋" panose="02010609060101010101" charset="-122"/>
                        </a:rPr>
                        <a:t>≤20</a:t>
                      </a:r>
                      <a:endParaRPr lang="en-US" altLang="en-US" sz="1600" b="1">
                        <a:solidFill>
                          <a:srgbClr val="000000"/>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1">
                          <a:solidFill>
                            <a:srgbClr val="000000"/>
                          </a:solidFill>
                          <a:latin typeface="微软雅黑" panose="020B0503020204020204" pitchFamily="34" charset="-122"/>
                          <a:ea typeface="微软雅黑" panose="020B0503020204020204" pitchFamily="34" charset="-122"/>
                          <a:cs typeface="仿宋" panose="02010609060101010101" charset="-122"/>
                        </a:rPr>
                        <a:t>≤40</a:t>
                      </a:r>
                      <a:endParaRPr lang="en-US" altLang="en-US" sz="1600" b="1">
                        <a:solidFill>
                          <a:srgbClr val="000000"/>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1">
                          <a:solidFill>
                            <a:srgbClr val="000000"/>
                          </a:solidFill>
                          <a:latin typeface="微软雅黑" panose="020B0503020204020204" pitchFamily="34" charset="-122"/>
                          <a:ea typeface="微软雅黑" panose="020B0503020204020204" pitchFamily="34" charset="-122"/>
                          <a:cs typeface="仿宋" panose="02010609060101010101" charset="-122"/>
                        </a:rPr>
                        <a:t>≤60</a:t>
                      </a:r>
                      <a:endParaRPr lang="en-US" altLang="en-US" sz="1600" b="1">
                        <a:solidFill>
                          <a:srgbClr val="000000"/>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1">
                          <a:solidFill>
                            <a:srgbClr val="000000"/>
                          </a:solidFill>
                          <a:latin typeface="微软雅黑" panose="020B0503020204020204" pitchFamily="34" charset="-122"/>
                          <a:ea typeface="微软雅黑" panose="020B0503020204020204" pitchFamily="34" charset="-122"/>
                          <a:cs typeface="仿宋" panose="02010609060101010101" charset="-122"/>
                        </a:rPr>
                        <a:t>≤80</a:t>
                      </a:r>
                      <a:endParaRPr lang="en-US" altLang="en-US" sz="1600" b="1">
                        <a:solidFill>
                          <a:srgbClr val="000000"/>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1">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＞80</a:t>
                      </a:r>
                      <a:endParaRPr lang="en-US" altLang="en-US" sz="1600" b="1">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26720">
                <a:tc>
                  <a:txBody>
                    <a:bodyPr/>
                    <a:p>
                      <a:pPr indent="0" algn="ctr">
                        <a:buNone/>
                      </a:pPr>
                      <a:r>
                        <a:rPr lang="en-US" sz="1600" b="1">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系 数</a:t>
                      </a:r>
                      <a:endParaRPr lang="en-US" altLang="en-US" sz="1600" b="1">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1">
                          <a:solidFill>
                            <a:srgbClr val="000000"/>
                          </a:solidFill>
                          <a:latin typeface="微软雅黑" panose="020B0503020204020204" pitchFamily="34" charset="-122"/>
                          <a:ea typeface="微软雅黑" panose="020B0503020204020204" pitchFamily="34" charset="-122"/>
                          <a:cs typeface="仿宋" panose="02010609060101010101" charset="-122"/>
                        </a:rPr>
                        <a:t>1.2</a:t>
                      </a:r>
                      <a:endParaRPr lang="en-US" altLang="en-US" sz="1600" b="1">
                        <a:solidFill>
                          <a:srgbClr val="000000"/>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1">
                          <a:solidFill>
                            <a:srgbClr val="000000"/>
                          </a:solidFill>
                          <a:latin typeface="微软雅黑" panose="020B0503020204020204" pitchFamily="34" charset="-122"/>
                          <a:ea typeface="微软雅黑" panose="020B0503020204020204" pitchFamily="34" charset="-122"/>
                          <a:cs typeface="仿宋" panose="02010609060101010101" charset="-122"/>
                        </a:rPr>
                        <a:t>1.4</a:t>
                      </a:r>
                      <a:endParaRPr lang="en-US" altLang="en-US" sz="1600" b="1">
                        <a:solidFill>
                          <a:srgbClr val="000000"/>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1">
                          <a:solidFill>
                            <a:srgbClr val="000000"/>
                          </a:solidFill>
                          <a:latin typeface="微软雅黑" panose="020B0503020204020204" pitchFamily="34" charset="-122"/>
                          <a:ea typeface="微软雅黑" panose="020B0503020204020204" pitchFamily="34" charset="-122"/>
                          <a:cs typeface="仿宋" panose="02010609060101010101" charset="-122"/>
                        </a:rPr>
                        <a:t>1.6</a:t>
                      </a:r>
                      <a:endParaRPr lang="en-US" altLang="en-US" sz="1600" b="1">
                        <a:solidFill>
                          <a:srgbClr val="000000"/>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1">
                          <a:solidFill>
                            <a:srgbClr val="000000"/>
                          </a:solidFill>
                          <a:latin typeface="微软雅黑" panose="020B0503020204020204" pitchFamily="34" charset="-122"/>
                          <a:ea typeface="微软雅黑" panose="020B0503020204020204" pitchFamily="34" charset="-122"/>
                          <a:cs typeface="仿宋" panose="02010609060101010101" charset="-122"/>
                        </a:rPr>
                        <a:t>1.8</a:t>
                      </a:r>
                      <a:endParaRPr lang="en-US" altLang="en-US" sz="1600" b="1">
                        <a:solidFill>
                          <a:srgbClr val="000000"/>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1">
                          <a:solidFill>
                            <a:srgbClr val="000000"/>
                          </a:solidFill>
                          <a:latin typeface="微软雅黑" panose="020B0503020204020204" pitchFamily="34" charset="-122"/>
                          <a:ea typeface="微软雅黑" panose="020B0503020204020204" pitchFamily="34" charset="-122"/>
                          <a:cs typeface="仿宋" panose="02010609060101010101" charset="-122"/>
                        </a:rPr>
                        <a:t>2.0</a:t>
                      </a:r>
                      <a:endParaRPr lang="en-US" altLang="en-US" sz="1600" b="1">
                        <a:solidFill>
                          <a:srgbClr val="000000"/>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4" name="日期占位符 3"/>
          <p:cNvSpPr>
            <a:spLocks noGrp="1"/>
          </p:cNvSpPr>
          <p:nvPr>
            <p:ph type="dt" sz="half" idx="10"/>
          </p:nvPr>
        </p:nvSpPr>
        <p:spPr>
          <a:xfrm>
            <a:off x="11696065" y="0"/>
            <a:ext cx="495935" cy="316865"/>
          </a:xfrm>
        </p:spPr>
        <p:txBody>
          <a:bodyPr>
            <a:normAutofit/>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3"/>
    </p:custData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556387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第十二册  刷油、防腐蚀、绝热工程</a:t>
            </a:r>
            <a:endParaRPr lang="zh-CN" altLang="en-US" sz="2400" b="1"/>
          </a:p>
        </p:txBody>
      </p:sp>
      <p:cxnSp>
        <p:nvCxnSpPr>
          <p:cNvPr id="5" name="直接连接符 4"/>
          <p:cNvCxnSpPr/>
          <p:nvPr/>
        </p:nvCxnSpPr>
        <p:spPr>
          <a:xfrm flipV="1">
            <a:off x="5570220" y="877570"/>
            <a:ext cx="576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576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86765" y="958215"/>
            <a:ext cx="10619105" cy="5972810"/>
          </a:xfrm>
          <a:prstGeom prst="rect">
            <a:avLst/>
          </a:prstGeom>
          <a:noFill/>
        </p:spPr>
        <p:txBody>
          <a:bodyPr wrap="square" rtlCol="0">
            <a:spAutoFit/>
          </a:bodyPr>
          <a:p>
            <a:pPr indent="457200" fontAlgn="auto">
              <a:lnSpc>
                <a:spcPct val="170000"/>
              </a:lnSpc>
            </a:pP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sym typeface="+mn-ea"/>
              </a:rPr>
              <a:t>（三）其他需要说明的问题</a:t>
            </a:r>
            <a:endPar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sym typeface="+mn-ea"/>
            </a:endParaRPr>
          </a:p>
          <a:p>
            <a:pPr indent="457200" fontAlgn="auto">
              <a:lnSpc>
                <a:spcPct val="170000"/>
              </a:lnSpc>
            </a:pPr>
            <a:r>
              <a:rPr lang="zh-CN" sz="1700" b="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1、金属结构分类：</a:t>
            </a:r>
            <a:endParaRPr lang="zh-CN" sz="1700" b="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fontAlgn="auto">
              <a:lnSpc>
                <a:spcPct val="170000"/>
              </a:lnSpc>
            </a:pPr>
            <a:r>
              <a:rPr lang="zh-CN" altLang="en-US" sz="1700" b="1">
                <a:latin typeface="黑体" panose="02010609060101010101" charset="-122"/>
                <a:ea typeface="黑体" panose="02010609060101010101" charset="-122"/>
                <a:cs typeface="黑体" panose="02010609060101010101" charset="-122"/>
              </a:rPr>
              <a:t>（1）大型型钢：H型钢结构及任何一边大于300mm以上的型钢，以“10m2”为计量单位；</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170000"/>
              </a:lnSpc>
            </a:pPr>
            <a:r>
              <a:rPr lang="zh-CN" altLang="en-US" sz="1700" b="1">
                <a:latin typeface="黑体" panose="02010609060101010101" charset="-122"/>
                <a:ea typeface="黑体" panose="02010609060101010101" charset="-122"/>
                <a:cs typeface="黑体" panose="02010609060101010101" charset="-122"/>
              </a:rPr>
              <a:t>（2）管廊：管廊上除平台、栏杆、梯子以及大型型钢以外的钢结构均为管廊，以“100kg”为计量单位；</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170000"/>
              </a:lnSpc>
            </a:pPr>
            <a:r>
              <a:rPr lang="zh-CN" altLang="en-US" sz="1700" b="1">
                <a:latin typeface="黑体" panose="02010609060101010101" charset="-122"/>
                <a:ea typeface="黑体" panose="02010609060101010101" charset="-122"/>
                <a:cs typeface="黑体" panose="02010609060101010101" charset="-122"/>
              </a:rPr>
              <a:t>（3）一般钢结构：除大型型钢和管廊以外的其他钢结构，如：平台、栏杆、梯子、管道支吊架及其他金属构件等，以“100kg”为计量单位。</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170000"/>
              </a:lnSpc>
            </a:pPr>
            <a:r>
              <a:rPr lang="en-US" altLang="zh-CN" sz="1700" b="1">
                <a:latin typeface="黑体" panose="02010609060101010101" charset="-122"/>
                <a:ea typeface="黑体" panose="02010609060101010101" charset="-122"/>
                <a:cs typeface="黑体" panose="02010609060101010101" charset="-122"/>
              </a:rPr>
              <a:t>2</a:t>
            </a:r>
            <a:r>
              <a:rPr lang="zh-CN" altLang="en-US" sz="1700" b="1">
                <a:latin typeface="黑体" panose="02010609060101010101" charset="-122"/>
                <a:ea typeface="黑体" panose="02010609060101010101" charset="-122"/>
                <a:cs typeface="黑体" panose="02010609060101010101" charset="-122"/>
              </a:rPr>
              <a:t>、本标准中按“100kg”计量的项目，执行子目时乘以下列系数：</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170000"/>
              </a:lnSpc>
            </a:pP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170000"/>
              </a:lnSpc>
            </a:pP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170000"/>
              </a:lnSpc>
            </a:pP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170000"/>
              </a:lnSpc>
            </a:pPr>
            <a:r>
              <a:rPr lang="en-US" altLang="zh-CN" sz="1700" b="1">
                <a:latin typeface="黑体" panose="02010609060101010101" charset="-122"/>
                <a:ea typeface="黑体" panose="02010609060101010101" charset="-122"/>
                <a:cs typeface="黑体" panose="02010609060101010101" charset="-122"/>
              </a:rPr>
              <a:t>3</a:t>
            </a:r>
            <a:r>
              <a:rPr lang="zh-CN" altLang="en-US" sz="1700" b="1">
                <a:latin typeface="黑体" panose="02010609060101010101" charset="-122"/>
                <a:ea typeface="黑体" panose="02010609060101010101" charset="-122"/>
                <a:cs typeface="黑体" panose="02010609060101010101" charset="-122"/>
              </a:rPr>
              <a:t>、本册适用于工业与民用建筑的新建扩建通用安装工程中的管道、设备、金属构件等工艺金属结构的刷油、防腐、绝执工程。建筑金属结构的除锈、刷油、防腐不适用本册。</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180000"/>
              </a:lnSpc>
            </a:pPr>
            <a:endParaRPr lang="zh-CN" altLang="en-US" sz="1700" b="1">
              <a:latin typeface="黑体" panose="02010609060101010101" charset="-122"/>
              <a:ea typeface="黑体" panose="02010609060101010101" charset="-122"/>
              <a:cs typeface="黑体" panose="02010609060101010101" charset="-122"/>
            </a:endParaRPr>
          </a:p>
        </p:txBody>
      </p:sp>
      <p:graphicFrame>
        <p:nvGraphicFramePr>
          <p:cNvPr id="12" name="表格 11"/>
          <p:cNvGraphicFramePr/>
          <p:nvPr>
            <p:custDataLst>
              <p:tags r:id="rId2"/>
            </p:custDataLst>
          </p:nvPr>
        </p:nvGraphicFramePr>
        <p:xfrm>
          <a:off x="1624330" y="4219575"/>
          <a:ext cx="8509000" cy="1329690"/>
        </p:xfrm>
        <a:graphic>
          <a:graphicData uri="http://schemas.openxmlformats.org/drawingml/2006/table">
            <a:tbl>
              <a:tblPr firstRow="1" bandRow="1">
                <a:tableStyleId>{5940675A-B579-460E-94D1-54222C63F5DA}</a:tableStyleId>
              </a:tblPr>
              <a:tblGrid>
                <a:gridCol w="2279650"/>
                <a:gridCol w="647065"/>
                <a:gridCol w="1976120"/>
                <a:gridCol w="774700"/>
                <a:gridCol w="2082165"/>
                <a:gridCol w="749300"/>
              </a:tblGrid>
              <a:tr h="443230">
                <a:tc>
                  <a:txBody>
                    <a:bodyPr/>
                    <a:p>
                      <a:pPr indent="0" algn="ctr">
                        <a:buNone/>
                      </a:pPr>
                      <a:r>
                        <a:rPr lang="en-US" sz="1400" b="1">
                          <a:latin typeface="微软雅黑" panose="020B0503020204020204" pitchFamily="34" charset="-122"/>
                          <a:ea typeface="微软雅黑" panose="020B0503020204020204" pitchFamily="34" charset="-122"/>
                          <a:cs typeface="微软雅黑" panose="020B0503020204020204" pitchFamily="34" charset="-122"/>
                        </a:rPr>
                        <a:t>单件质量≤20kg</a:t>
                      </a:r>
                      <a:endParaRPr lang="en-US" altLang="en-US" sz="14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微软雅黑" panose="020B0503020204020204" pitchFamily="34" charset="-122"/>
                          <a:ea typeface="微软雅黑" panose="020B0503020204020204" pitchFamily="34" charset="-122"/>
                          <a:cs typeface="仿宋" panose="02010609060101010101" charset="-122"/>
                        </a:rPr>
                        <a:t>1</a:t>
                      </a:r>
                      <a:endParaRPr lang="en-US" altLang="en-US" sz="14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28575">
                      <a:solidFill>
                        <a:schemeClr val="tx1"/>
                      </a:solidFill>
                      <a:prstDash val="soli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微软雅黑" panose="020B0503020204020204" pitchFamily="34" charset="-122"/>
                          <a:ea typeface="微软雅黑" panose="020B0503020204020204" pitchFamily="34" charset="-122"/>
                          <a:cs typeface="微软雅黑" panose="020B0503020204020204" pitchFamily="34" charset="-122"/>
                        </a:rPr>
                        <a:t>20＜单件质量≤50kg</a:t>
                      </a:r>
                      <a:endParaRPr lang="en-US" altLang="en-US" sz="14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lnL w="28575">
                      <a:solidFill>
                        <a:schemeClr val="tx1"/>
                      </a:solidFill>
                      <a:prstDash val="soli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微软雅黑" panose="020B0503020204020204" pitchFamily="34" charset="-122"/>
                          <a:ea typeface="微软雅黑" panose="020B0503020204020204" pitchFamily="34" charset="-122"/>
                          <a:cs typeface="仿宋" panose="02010609060101010101" charset="-122"/>
                        </a:rPr>
                        <a:t>0.94</a:t>
                      </a:r>
                      <a:endParaRPr lang="en-US" altLang="en-US" sz="14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28575">
                      <a:solidFill>
                        <a:schemeClr val="tx1"/>
                      </a:solidFill>
                      <a:prstDash val="soli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微软雅黑" panose="020B0503020204020204" pitchFamily="34" charset="-122"/>
                          <a:ea typeface="微软雅黑" panose="020B0503020204020204" pitchFamily="34" charset="-122"/>
                          <a:cs typeface="微软雅黑" panose="020B0503020204020204" pitchFamily="34" charset="-122"/>
                        </a:rPr>
                        <a:t>50＜单件质量≤100kg</a:t>
                      </a:r>
                      <a:endParaRPr lang="en-US" altLang="en-US" sz="14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lnL w="28575">
                      <a:solidFill>
                        <a:schemeClr val="tx1"/>
                      </a:solidFill>
                      <a:prstDash val="soli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微软雅黑" panose="020B0503020204020204" pitchFamily="34" charset="-122"/>
                          <a:ea typeface="微软雅黑" panose="020B0503020204020204" pitchFamily="34" charset="-122"/>
                          <a:cs typeface="仿宋" panose="02010609060101010101" charset="-122"/>
                        </a:rPr>
                        <a:t>0.8</a:t>
                      </a:r>
                      <a:endParaRPr lang="en-US" altLang="en-US" sz="14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43230">
                <a:tc>
                  <a:txBody>
                    <a:bodyPr/>
                    <a:p>
                      <a:pPr indent="0" algn="ctr">
                        <a:buNone/>
                      </a:pPr>
                      <a:r>
                        <a:rPr lang="en-US" sz="1400" b="1">
                          <a:latin typeface="微软雅黑" panose="020B0503020204020204" pitchFamily="34" charset="-122"/>
                          <a:ea typeface="微软雅黑" panose="020B0503020204020204" pitchFamily="34" charset="-122"/>
                          <a:cs typeface="微软雅黑" panose="020B0503020204020204" pitchFamily="34" charset="-122"/>
                        </a:rPr>
                        <a:t>100kg＜单件质量≤500kg</a:t>
                      </a:r>
                      <a:endParaRPr lang="en-US" altLang="en-US" sz="14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微软雅黑" panose="020B0503020204020204" pitchFamily="34" charset="-122"/>
                          <a:ea typeface="微软雅黑" panose="020B0503020204020204" pitchFamily="34" charset="-122"/>
                          <a:cs typeface="仿宋" panose="02010609060101010101" charset="-122"/>
                        </a:rPr>
                        <a:t>0.65</a:t>
                      </a:r>
                      <a:endParaRPr lang="en-US" altLang="en-US" sz="14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28575">
                      <a:solidFill>
                        <a:schemeClr val="tx1"/>
                      </a:solidFill>
                      <a:prstDash val="soli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微软雅黑" panose="020B0503020204020204" pitchFamily="34" charset="-122"/>
                          <a:ea typeface="微软雅黑" panose="020B0503020204020204" pitchFamily="34" charset="-122"/>
                          <a:cs typeface="微软雅黑" panose="020B0503020204020204" pitchFamily="34" charset="-122"/>
                        </a:rPr>
                        <a:t>单件质量＞500kg</a:t>
                      </a:r>
                      <a:endParaRPr lang="en-US" altLang="en-US" sz="14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lnL w="28575">
                      <a:solidFill>
                        <a:schemeClr val="tx1"/>
                      </a:solidFill>
                      <a:prstDash val="soli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微软雅黑" panose="020B0503020204020204" pitchFamily="34" charset="-122"/>
                          <a:ea typeface="微软雅黑" panose="020B0503020204020204" pitchFamily="34" charset="-122"/>
                          <a:cs typeface="仿宋" panose="02010609060101010101" charset="-122"/>
                        </a:rPr>
                        <a:t>0.4</a:t>
                      </a:r>
                      <a:endParaRPr lang="en-US" altLang="en-US" sz="14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28575">
                      <a:solidFill>
                        <a:schemeClr val="tx1"/>
                      </a:solidFill>
                      <a:prstDash val="soli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微软雅黑" panose="020B0503020204020204" pitchFamily="34" charset="-122"/>
                          <a:ea typeface="微软雅黑" panose="020B0503020204020204" pitchFamily="34" charset="-122"/>
                          <a:cs typeface="仿宋" panose="02010609060101010101" charset="-122"/>
                        </a:rPr>
                        <a:t>通廊结构</a:t>
                      </a:r>
                      <a:endParaRPr lang="en-US" altLang="en-US" sz="14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lnL w="28575">
                      <a:solidFill>
                        <a:schemeClr val="tx1"/>
                      </a:solidFill>
                      <a:prstDash val="soli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微软雅黑" panose="020B0503020204020204" pitchFamily="34" charset="-122"/>
                          <a:ea typeface="微软雅黑" panose="020B0503020204020204" pitchFamily="34" charset="-122"/>
                          <a:cs typeface="仿宋" panose="02010609060101010101" charset="-122"/>
                        </a:rPr>
                        <a:t>0.36</a:t>
                      </a:r>
                      <a:endParaRPr lang="en-US" altLang="en-US" sz="14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43230">
                <a:tc>
                  <a:txBody>
                    <a:bodyPr/>
                    <a:p>
                      <a:pPr indent="0" algn="ctr">
                        <a:buNone/>
                      </a:pPr>
                      <a:r>
                        <a:rPr lang="en-US" sz="1400" b="1">
                          <a:latin typeface="微软雅黑" panose="020B0503020204020204" pitchFamily="34" charset="-122"/>
                          <a:ea typeface="微软雅黑" panose="020B0503020204020204" pitchFamily="34" charset="-122"/>
                          <a:cs typeface="仿宋" panose="02010609060101010101" charset="-122"/>
                        </a:rPr>
                        <a:t>走台、梯子</a:t>
                      </a:r>
                      <a:r>
                        <a:rPr lang="en-US" sz="1400" b="1">
                          <a:solidFill>
                            <a:schemeClr val="tx1"/>
                          </a:solidFill>
                          <a:latin typeface="微软雅黑" panose="020B0503020204020204" pitchFamily="34" charset="-122"/>
                          <a:ea typeface="微软雅黑" panose="020B0503020204020204" pitchFamily="34" charset="-122"/>
                          <a:cs typeface="仿宋" panose="02010609060101010101" charset="-122"/>
                        </a:rPr>
                        <a:t>、栏杆</a:t>
                      </a:r>
                      <a:endParaRPr lang="en-US" altLang="en-US" sz="14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微软雅黑" panose="020B0503020204020204" pitchFamily="34" charset="-122"/>
                          <a:ea typeface="微软雅黑" panose="020B0503020204020204" pitchFamily="34" charset="-122"/>
                          <a:cs typeface="仿宋" panose="02010609060101010101" charset="-122"/>
                        </a:rPr>
                        <a:t>0.6</a:t>
                      </a:r>
                      <a:endParaRPr lang="en-US" altLang="en-US" sz="14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28575">
                      <a:solidFill>
                        <a:schemeClr val="tx1"/>
                      </a:solidFill>
                      <a:prstDash val="soli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微软雅黑" panose="020B0503020204020204" pitchFamily="34" charset="-122"/>
                          <a:ea typeface="微软雅黑" panose="020B0503020204020204" pitchFamily="34" charset="-122"/>
                          <a:cs typeface="仿宋" panose="02010609060101010101" charset="-122"/>
                        </a:rPr>
                        <a:t>操作平台</a:t>
                      </a:r>
                      <a:endParaRPr lang="en-US" altLang="en-US" sz="14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lnL w="28575">
                      <a:solidFill>
                        <a:schemeClr val="tx1"/>
                      </a:solidFill>
                      <a:prstDash val="soli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微软雅黑" panose="020B0503020204020204" pitchFamily="34" charset="-122"/>
                          <a:ea typeface="微软雅黑" panose="020B0503020204020204" pitchFamily="34" charset="-122"/>
                          <a:cs typeface="仿宋" panose="02010609060101010101" charset="-122"/>
                        </a:rPr>
                        <a:t>0.48</a:t>
                      </a:r>
                      <a:endParaRPr lang="en-US" altLang="en-US" sz="14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28575">
                      <a:solidFill>
                        <a:schemeClr val="tx1"/>
                      </a:solidFill>
                      <a:prstDash val="soli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微软雅黑" panose="020B0503020204020204" pitchFamily="34" charset="-122"/>
                          <a:ea typeface="微软雅黑" panose="020B0503020204020204" pitchFamily="34" charset="-122"/>
                          <a:cs typeface="仿宋" panose="02010609060101010101" charset="-122"/>
                        </a:rPr>
                        <a:t>扁轨吊梁</a:t>
                      </a:r>
                      <a:endParaRPr lang="en-US" altLang="en-US" sz="14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lnL w="28575">
                      <a:solidFill>
                        <a:schemeClr val="tx1"/>
                      </a:solidFill>
                      <a:prstDash val="soli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微软雅黑" panose="020B0503020204020204" pitchFamily="34" charset="-122"/>
                          <a:ea typeface="微软雅黑" panose="020B0503020204020204" pitchFamily="34" charset="-122"/>
                          <a:cs typeface="仿宋" panose="02010609060101010101" charset="-122"/>
                        </a:rPr>
                        <a:t>0.29</a:t>
                      </a:r>
                      <a:endParaRPr lang="en-US" altLang="en-US" sz="14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4" name="日期占位符 3"/>
          <p:cNvSpPr>
            <a:spLocks noGrp="1"/>
          </p:cNvSpPr>
          <p:nvPr>
            <p:ph type="dt" sz="half" idx="10"/>
          </p:nvPr>
        </p:nvSpPr>
        <p:spPr>
          <a:xfrm>
            <a:off x="11696065" y="0"/>
            <a:ext cx="495935" cy="316865"/>
          </a:xfrm>
        </p:spPr>
        <p:txBody>
          <a:bodyPr>
            <a:normAutofit/>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3"/>
    </p:custData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556387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第十二册  刷油、防腐蚀、绝热工程</a:t>
            </a:r>
            <a:endParaRPr lang="zh-CN" altLang="en-US" sz="2400" b="1"/>
          </a:p>
        </p:txBody>
      </p:sp>
      <p:cxnSp>
        <p:nvCxnSpPr>
          <p:cNvPr id="5" name="直接连接符 4"/>
          <p:cNvCxnSpPr/>
          <p:nvPr/>
        </p:nvCxnSpPr>
        <p:spPr>
          <a:xfrm flipV="1">
            <a:off x="5570220" y="877570"/>
            <a:ext cx="576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576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1129665"/>
            <a:ext cx="10619105" cy="3961765"/>
          </a:xfrm>
          <a:prstGeom prst="rect">
            <a:avLst/>
          </a:prstGeom>
          <a:noFill/>
        </p:spPr>
        <p:txBody>
          <a:bodyPr wrap="square" rtlCol="0">
            <a:spAutoFit/>
          </a:bodyPr>
          <a:p>
            <a:pPr indent="0" fontAlgn="auto">
              <a:lnSpc>
                <a:spcPct val="180000"/>
              </a:lnSpc>
            </a:pPr>
            <a:r>
              <a:rPr lang="en-US" altLang="zh-CN" sz="1700" b="1">
                <a:latin typeface="黑体" panose="02010609060101010101" charset="-122"/>
                <a:ea typeface="黑体" panose="02010609060101010101" charset="-122"/>
                <a:cs typeface="黑体" panose="02010609060101010101" charset="-122"/>
                <a:sym typeface="+mn-ea"/>
              </a:rPr>
              <a:t>4</a:t>
            </a:r>
            <a:r>
              <a:rPr lang="zh-CN" altLang="en-US" sz="1700" b="1">
                <a:latin typeface="黑体" panose="02010609060101010101" charset="-122"/>
                <a:ea typeface="黑体" panose="02010609060101010101" charset="-122"/>
                <a:cs typeface="黑体" panose="02010609060101010101" charset="-122"/>
                <a:sym typeface="+mn-ea"/>
              </a:rPr>
              <a:t>、工艺金属结构一般系指下述三方面的内容：</a:t>
            </a:r>
            <a:endParaRPr lang="zh-CN" altLang="en-US" sz="1700" b="1">
              <a:latin typeface="黑体" panose="02010609060101010101" charset="-122"/>
              <a:ea typeface="黑体" panose="02010609060101010101" charset="-122"/>
              <a:cs typeface="黑体" panose="02010609060101010101" charset="-122"/>
              <a:sym typeface="+mn-ea"/>
            </a:endParaRPr>
          </a:p>
          <a:p>
            <a:pPr indent="0" fontAlgn="auto">
              <a:lnSpc>
                <a:spcPct val="180000"/>
              </a:lnSpc>
            </a:pPr>
            <a:r>
              <a:rPr lang="zh-CN" altLang="en-US" sz="1700" b="1">
                <a:solidFill>
                  <a:schemeClr val="tx1"/>
                </a:solidFill>
                <a:latin typeface="黑体" panose="02010609060101010101" charset="-122"/>
                <a:ea typeface="黑体" panose="02010609060101010101" charset="-122"/>
                <a:cs typeface="黑体" panose="02010609060101010101" charset="-122"/>
              </a:rPr>
              <a:t>（1）在工业生产中用来支撑和传递工艺设备、工艺管道以及其他附加应力所引起的静、动荷载，或为了操作方便所设置的辅助设施，如设备框架、支架、管廊、柱子、桁架结构、操作平台、梯子等；</a:t>
            </a:r>
            <a:endParaRPr lang="zh-CN" altLang="en-US" sz="1700" b="1">
              <a:solidFill>
                <a:schemeClr val="tx1"/>
              </a:solidFill>
              <a:latin typeface="黑体" panose="02010609060101010101" charset="-122"/>
              <a:ea typeface="黑体" panose="02010609060101010101" charset="-122"/>
              <a:cs typeface="黑体" panose="02010609060101010101" charset="-122"/>
            </a:endParaRPr>
          </a:p>
          <a:p>
            <a:pPr indent="0" fontAlgn="auto">
              <a:lnSpc>
                <a:spcPct val="180000"/>
              </a:lnSpc>
            </a:pPr>
            <a:r>
              <a:rPr lang="zh-CN" altLang="en-US" sz="1700" b="1">
                <a:solidFill>
                  <a:schemeClr val="tx1"/>
                </a:solidFill>
                <a:latin typeface="黑体" panose="02010609060101010101" charset="-122"/>
                <a:ea typeface="黑体" panose="02010609060101010101" charset="-122"/>
                <a:cs typeface="黑体" panose="02010609060101010101" charset="-122"/>
              </a:rPr>
              <a:t>（2）服务于工业生产，在现场制作安装的大型的物料储存设备，如金属油罐、钢质球形储罐、气柜、料仓料斗等；</a:t>
            </a:r>
            <a:endParaRPr lang="zh-CN" altLang="en-US" sz="1700" b="1">
              <a:solidFill>
                <a:schemeClr val="tx1"/>
              </a:solidFill>
              <a:latin typeface="黑体" panose="02010609060101010101" charset="-122"/>
              <a:ea typeface="黑体" panose="02010609060101010101" charset="-122"/>
              <a:cs typeface="黑体" panose="02010609060101010101" charset="-122"/>
            </a:endParaRPr>
          </a:p>
          <a:p>
            <a:pPr indent="0" fontAlgn="auto">
              <a:lnSpc>
                <a:spcPct val="180000"/>
              </a:lnSpc>
            </a:pPr>
            <a:r>
              <a:rPr lang="zh-CN" altLang="en-US" sz="1700" b="1">
                <a:solidFill>
                  <a:schemeClr val="tx1"/>
                </a:solidFill>
                <a:latin typeface="黑体" panose="02010609060101010101" charset="-122"/>
                <a:ea typeface="黑体" panose="02010609060101010101" charset="-122"/>
                <a:cs typeface="黑体" panose="02010609060101010101" charset="-122"/>
              </a:rPr>
              <a:t>（3）排放处理生产废气的大型金属构造物以及相应辅助设施，如火炬、排气筒、烟道、烟囱等。</a:t>
            </a:r>
            <a:endParaRPr lang="zh-CN" altLang="en-US" sz="1700" b="1">
              <a:solidFill>
                <a:schemeClr val="tx1"/>
              </a:solidFill>
              <a:latin typeface="黑体" panose="02010609060101010101" charset="-122"/>
              <a:ea typeface="黑体" panose="02010609060101010101" charset="-122"/>
              <a:cs typeface="黑体" panose="02010609060101010101" charset="-122"/>
            </a:endParaRPr>
          </a:p>
          <a:p>
            <a:pPr indent="457200" fontAlgn="auto">
              <a:lnSpc>
                <a:spcPct val="200000"/>
              </a:lnSpc>
            </a:pPr>
            <a:endParaRPr 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endParaRPr lang="zh-CN" altLang="en-US" sz="1700"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5" name="组合 4"/>
          <p:cNvGrpSpPr/>
          <p:nvPr/>
        </p:nvGrpSpPr>
        <p:grpSpPr>
          <a:xfrm>
            <a:off x="278130" y="271780"/>
            <a:ext cx="11635740" cy="686435"/>
            <a:chOff x="438" y="428"/>
            <a:chExt cx="18324" cy="1081"/>
          </a:xfrm>
          <a:solidFill>
            <a:srgbClr val="F18A9B"/>
          </a:solidFill>
        </p:grpSpPr>
        <p:cxnSp>
          <p:nvCxnSpPr>
            <p:cNvPr id="14" name="直接连接符 13"/>
            <p:cNvCxnSpPr/>
            <p:nvPr/>
          </p:nvCxnSpPr>
          <p:spPr>
            <a:xfrm>
              <a:off x="438" y="1509"/>
              <a:ext cx="18325" cy="0"/>
            </a:xfrm>
            <a:prstGeom prst="line">
              <a:avLst/>
            </a:prstGeom>
            <a:grpFill/>
            <a:ln w="12700" cmpd="sng">
              <a:solidFill>
                <a:srgbClr val="F18A9B"/>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5</a:t>
              </a:r>
              <a:endParaRPr lang="en-US" altLang="zh-CN" sz="2200" b="1">
                <a:solidFill>
                  <a:schemeClr val="bg2"/>
                </a:solidFill>
                <a:latin typeface="+mj-ea"/>
                <a:ea typeface="+mj-ea"/>
              </a:endParaRPr>
            </a:p>
          </p:txBody>
        </p:sp>
        <p:grpSp>
          <p:nvGrpSpPr>
            <p:cNvPr id="3" name="组合 2"/>
            <p:cNvGrpSpPr/>
            <p:nvPr/>
          </p:nvGrpSpPr>
          <p:grpSpPr>
            <a:xfrm>
              <a:off x="1708" y="428"/>
              <a:ext cx="4436" cy="852"/>
              <a:chOff x="1708" y="428"/>
              <a:chExt cx="4436" cy="852"/>
            </a:xfrm>
            <a:grpFill/>
          </p:grpSpPr>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5294"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3591"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主要变化情况</a:t>
                </a:r>
                <a:endParaRPr lang="zh-CN" altLang="en-US" sz="2200" b="1">
                  <a:solidFill>
                    <a:schemeClr val="bg2"/>
                  </a:solidFill>
                  <a:latin typeface="+mj-ea"/>
                  <a:ea typeface="+mj-ea"/>
                </a:endParaRPr>
              </a:p>
            </p:txBody>
          </p:sp>
        </p:grpSp>
      </p:grpSp>
      <p:sp>
        <p:nvSpPr>
          <p:cNvPr id="4" name="标题 3"/>
          <p:cNvSpPr/>
          <p:nvPr>
            <p:ph type="ctrTitle"/>
          </p:nvPr>
        </p:nvSpPr>
        <p:spPr>
          <a:xfrm>
            <a:off x="1198880" y="914400"/>
            <a:ext cx="9799320" cy="5033010"/>
          </a:xfrm>
        </p:spPr>
        <p:txBody>
          <a:bodyPr>
            <a:normAutofit/>
          </a:bodyPr>
          <a:p>
            <a:pPr algn="l">
              <a:lnSpc>
                <a:spcPct val="150000"/>
              </a:lnSpc>
              <a:spcBef>
                <a:spcPts val="0"/>
              </a:spcBef>
              <a:spcAft>
                <a:spcPts val="0"/>
              </a:spcAft>
            </a:pPr>
            <a:r>
              <a:rPr lang="zh-CN" altLang="en-US" sz="2000">
                <a:solidFill>
                  <a:schemeClr val="tx1"/>
                </a:solidFill>
              </a:rPr>
              <a:t>　　</a:t>
            </a:r>
            <a:r>
              <a:rPr lang="zh-CN" altLang="en-US" sz="2000">
                <a:solidFill>
                  <a:schemeClr val="tx1"/>
                </a:solidFill>
                <a:latin typeface="黑体" panose="02010609060101010101" charset="-122"/>
                <a:ea typeface="黑体" panose="02010609060101010101" charset="-122"/>
                <a:cs typeface="黑体" panose="02010609060101010101" charset="-122"/>
              </a:rPr>
              <a:t>此次修编时还在不影响消耗量标准整体水平的前提下调整了部分子目的划分步距，对一些使用较少、占工程造价比率较小、且水平差距不大的子目进行了合并，对部分使用较多、</a:t>
            </a:r>
            <a:r>
              <a:rPr lang="zh-CN" altLang="en-US" sz="2000">
                <a:solidFill>
                  <a:schemeClr val="tx1"/>
                </a:solidFill>
                <a:latin typeface="黑体" panose="02010609060101010101" charset="-122"/>
                <a:ea typeface="黑体" panose="02010609060101010101" charset="-122"/>
                <a:cs typeface="黑体" panose="02010609060101010101" charset="-122"/>
                <a:sym typeface="+mn-ea"/>
              </a:rPr>
              <a:t>占工程造价比率较大、</a:t>
            </a:r>
            <a:r>
              <a:rPr lang="zh-CN" altLang="en-US" sz="2000">
                <a:solidFill>
                  <a:schemeClr val="tx1"/>
                </a:solidFill>
                <a:latin typeface="黑体" panose="02010609060101010101" charset="-122"/>
                <a:ea typeface="黑体" panose="02010609060101010101" charset="-122"/>
                <a:cs typeface="黑体" panose="02010609060101010101" charset="-122"/>
              </a:rPr>
              <a:t>且不同规格之间实际存在一定水平差距的子目进行了细化。</a:t>
            </a:r>
            <a:br>
              <a:rPr lang="zh-CN" altLang="en-US" sz="2000">
                <a:solidFill>
                  <a:schemeClr val="tx1"/>
                </a:solidFill>
                <a:latin typeface="黑体" panose="02010609060101010101" charset="-122"/>
                <a:ea typeface="黑体" panose="02010609060101010101" charset="-122"/>
                <a:cs typeface="黑体" panose="02010609060101010101" charset="-122"/>
              </a:rPr>
            </a:br>
            <a:br>
              <a:rPr lang="zh-CN" altLang="en-US" sz="2000">
                <a:solidFill>
                  <a:schemeClr val="tx1"/>
                </a:solidFill>
                <a:latin typeface="黑体" panose="02010609060101010101" charset="-122"/>
                <a:ea typeface="黑体" panose="02010609060101010101" charset="-122"/>
                <a:cs typeface="黑体" panose="02010609060101010101" charset="-122"/>
              </a:rPr>
            </a:br>
            <a:r>
              <a:rPr lang="zh-CN" altLang="en-US" sz="2000">
                <a:solidFill>
                  <a:schemeClr val="tx1"/>
                </a:solidFill>
                <a:latin typeface="黑体" panose="02010609060101010101" charset="-122"/>
                <a:ea typeface="黑体" panose="02010609060101010101" charset="-122"/>
                <a:cs typeface="黑体" panose="02010609060101010101" charset="-122"/>
              </a:rPr>
              <a:t>　　同时本次修编也着重对14</a:t>
            </a:r>
            <a:r>
              <a:rPr lang="zh-CN" altLang="en-US" sz="2000">
                <a:solidFill>
                  <a:schemeClr val="tx1"/>
                </a:solidFill>
                <a:latin typeface="黑体" panose="02010609060101010101" charset="-122"/>
                <a:ea typeface="黑体" panose="02010609060101010101" charset="-122"/>
                <a:cs typeface="黑体" panose="02010609060101010101" charset="-122"/>
                <a:sym typeface="+mn-ea"/>
              </a:rPr>
              <a:t>消耗量标准</a:t>
            </a:r>
            <a:r>
              <a:rPr lang="zh-CN" altLang="en-US" sz="2000">
                <a:solidFill>
                  <a:schemeClr val="tx1"/>
                </a:solidFill>
                <a:latin typeface="黑体" panose="02010609060101010101" charset="-122"/>
                <a:ea typeface="黑体" panose="02010609060101010101" charset="-122"/>
                <a:cs typeface="黑体" panose="02010609060101010101" charset="-122"/>
              </a:rPr>
              <a:t>中安装工程各专业册中存在重复的同类子目也进行了协调统一，确实属于通用项目的，仅保持在一个专业册中出现，其他专业工程发生时，按规定统一参照执行，如支吊架安装、套管安装、光缆敷设、线缆敷设等，避免了不同专业册中同类子目之间存在的水平差异问题，使</a:t>
            </a:r>
            <a:r>
              <a:rPr lang="zh-CN" altLang="en-US" sz="2000">
                <a:solidFill>
                  <a:schemeClr val="tx1"/>
                </a:solidFill>
                <a:latin typeface="黑体" panose="02010609060101010101" charset="-122"/>
                <a:ea typeface="黑体" panose="02010609060101010101" charset="-122"/>
                <a:cs typeface="黑体" panose="02010609060101010101" charset="-122"/>
                <a:sym typeface="+mn-ea"/>
              </a:rPr>
              <a:t>消耗量标准</a:t>
            </a:r>
            <a:r>
              <a:rPr lang="zh-CN" altLang="en-US" sz="2000">
                <a:solidFill>
                  <a:schemeClr val="tx1"/>
                </a:solidFill>
                <a:latin typeface="黑体" panose="02010609060101010101" charset="-122"/>
                <a:ea typeface="黑体" panose="02010609060101010101" charset="-122"/>
                <a:cs typeface="黑体" panose="02010609060101010101" charset="-122"/>
              </a:rPr>
              <a:t>更加简明适用。</a:t>
            </a:r>
            <a:endParaRPr lang="zh-CN" altLang="en-US" sz="2000">
              <a:solidFill>
                <a:schemeClr val="tx1"/>
              </a:solidFill>
              <a:latin typeface="黑体" panose="02010609060101010101" charset="-122"/>
              <a:ea typeface="黑体" panose="02010609060101010101" charset="-122"/>
              <a:cs typeface="黑体" panose="02010609060101010101" charset="-122"/>
            </a:endParaRPr>
          </a:p>
        </p:txBody>
      </p:sp>
      <p:sp>
        <p:nvSpPr>
          <p:cNvPr id="6" name="日期占位符 5"/>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5" name="组合 4"/>
          <p:cNvGrpSpPr/>
          <p:nvPr/>
        </p:nvGrpSpPr>
        <p:grpSpPr>
          <a:xfrm>
            <a:off x="278130" y="271780"/>
            <a:ext cx="11635740" cy="686435"/>
            <a:chOff x="438" y="428"/>
            <a:chExt cx="18324" cy="1081"/>
          </a:xfrm>
          <a:solidFill>
            <a:srgbClr val="F18A9B"/>
          </a:solidFill>
        </p:grpSpPr>
        <p:cxnSp>
          <p:nvCxnSpPr>
            <p:cNvPr id="14" name="直接连接符 13"/>
            <p:cNvCxnSpPr/>
            <p:nvPr/>
          </p:nvCxnSpPr>
          <p:spPr>
            <a:xfrm>
              <a:off x="438" y="1509"/>
              <a:ext cx="18325" cy="0"/>
            </a:xfrm>
            <a:prstGeom prst="line">
              <a:avLst/>
            </a:prstGeom>
            <a:grpFill/>
            <a:ln w="12700" cmpd="sng">
              <a:solidFill>
                <a:srgbClr val="F18A9B"/>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5</a:t>
              </a:r>
              <a:endParaRPr lang="en-US" altLang="zh-CN" sz="2200" b="1">
                <a:solidFill>
                  <a:schemeClr val="bg2"/>
                </a:solidFill>
                <a:latin typeface="+mj-ea"/>
                <a:ea typeface="+mj-ea"/>
              </a:endParaRPr>
            </a:p>
          </p:txBody>
        </p:sp>
        <p:grpSp>
          <p:nvGrpSpPr>
            <p:cNvPr id="3" name="组合 2"/>
            <p:cNvGrpSpPr/>
            <p:nvPr/>
          </p:nvGrpSpPr>
          <p:grpSpPr>
            <a:xfrm>
              <a:off x="1708" y="428"/>
              <a:ext cx="4436" cy="852"/>
              <a:chOff x="1708" y="428"/>
              <a:chExt cx="4436" cy="852"/>
            </a:xfrm>
            <a:grpFill/>
          </p:grpSpPr>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5294"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3591"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主要变化情况</a:t>
                </a:r>
                <a:endParaRPr lang="zh-CN" altLang="en-US" sz="2200" b="1">
                  <a:solidFill>
                    <a:schemeClr val="bg2"/>
                  </a:solidFill>
                  <a:latin typeface="+mj-ea"/>
                  <a:ea typeface="+mj-ea"/>
                </a:endParaRPr>
              </a:p>
            </p:txBody>
          </p:sp>
        </p:grpSp>
      </p:grpSp>
      <p:sp>
        <p:nvSpPr>
          <p:cNvPr id="4" name="标题 3"/>
          <p:cNvSpPr/>
          <p:nvPr>
            <p:ph type="ctrTitle"/>
          </p:nvPr>
        </p:nvSpPr>
        <p:spPr>
          <a:xfrm>
            <a:off x="1198880" y="914400"/>
            <a:ext cx="9799320" cy="4726940"/>
          </a:xfrm>
        </p:spPr>
        <p:txBody>
          <a:bodyPr>
            <a:normAutofit/>
          </a:bodyPr>
          <a:p>
            <a:pPr algn="l">
              <a:lnSpc>
                <a:spcPct val="150000"/>
              </a:lnSpc>
              <a:spcBef>
                <a:spcPts val="0"/>
              </a:spcBef>
              <a:spcAft>
                <a:spcPts val="0"/>
              </a:spcAft>
            </a:pPr>
            <a:r>
              <a:rPr lang="zh-CN" altLang="en-US" sz="2000"/>
              <a:t>　　</a:t>
            </a:r>
            <a:r>
              <a:rPr lang="zh-CN" altLang="en-US" sz="2000">
                <a:solidFill>
                  <a:schemeClr val="tx1"/>
                </a:solidFill>
                <a:latin typeface="黑体" panose="02010609060101010101" charset="-122"/>
                <a:ea typeface="黑体" panose="02010609060101010101" charset="-122"/>
                <a:cs typeface="黑体" panose="02010609060101010101" charset="-122"/>
              </a:rPr>
              <a:t>鉴于电梯属于特种设备，不属于通用设备，且电梯安装费用的计取市场化运作已经逐渐成熟，此次修编时将原14消耗量标准中《机械设备安装工程》和《电气设备安装工程》专业册中有关电梯安装的项目删除，包括14消耗量标准第一册中机械部分安装和第四册中电气部分安装子目。</a:t>
            </a:r>
            <a:br>
              <a:rPr lang="zh-CN" altLang="en-US" sz="2000">
                <a:solidFill>
                  <a:schemeClr val="tx1"/>
                </a:solidFill>
                <a:latin typeface="黑体" panose="02010609060101010101" charset="-122"/>
                <a:ea typeface="黑体" panose="02010609060101010101" charset="-122"/>
                <a:cs typeface="黑体" panose="02010609060101010101" charset="-122"/>
              </a:rPr>
            </a:br>
            <a:br>
              <a:rPr lang="zh-CN" altLang="en-US" sz="2000">
                <a:solidFill>
                  <a:schemeClr val="tx1"/>
                </a:solidFill>
                <a:latin typeface="黑体" panose="02010609060101010101" charset="-122"/>
                <a:ea typeface="黑体" panose="02010609060101010101" charset="-122"/>
                <a:cs typeface="黑体" panose="02010609060101010101" charset="-122"/>
              </a:rPr>
            </a:br>
            <a:r>
              <a:rPr lang="zh-CN" altLang="en-US" sz="2000">
                <a:solidFill>
                  <a:schemeClr val="tx1"/>
                </a:solidFill>
                <a:latin typeface="黑体" panose="02010609060101010101" charset="-122"/>
                <a:ea typeface="黑体" panose="02010609060101010101" charset="-122"/>
                <a:cs typeface="黑体" panose="02010609060101010101" charset="-122"/>
              </a:rPr>
              <a:t>　　根据目前市场施工实际，大量构件均采用工厂制作成品后再进行现场安装，取消了原14消耗量标准中部分专业册中的构件现场制作项目，改为工厂加工制作成品或半成品，施工现场只进行安装的项目。</a:t>
            </a:r>
            <a:br>
              <a:rPr lang="zh-CN" altLang="en-US" sz="2000">
                <a:solidFill>
                  <a:schemeClr val="tx1"/>
                </a:solidFill>
                <a:latin typeface="黑体" panose="02010609060101010101" charset="-122"/>
                <a:ea typeface="黑体" panose="02010609060101010101" charset="-122"/>
                <a:cs typeface="黑体" panose="02010609060101010101" charset="-122"/>
              </a:rPr>
            </a:br>
            <a:r>
              <a:rPr lang="zh-CN" altLang="en-US" sz="2000">
                <a:solidFill>
                  <a:schemeClr val="tx1"/>
                </a:solidFill>
                <a:latin typeface="黑体" panose="02010609060101010101" charset="-122"/>
                <a:ea typeface="黑体" panose="02010609060101010101" charset="-122"/>
                <a:cs typeface="黑体" panose="02010609060101010101" charset="-122"/>
              </a:rPr>
              <a:t>　</a:t>
            </a:r>
            <a:endParaRPr lang="zh-CN" altLang="en-US" sz="2000">
              <a:solidFill>
                <a:schemeClr val="tx1"/>
              </a:solidFill>
              <a:latin typeface="黑体" panose="02010609060101010101" charset="-122"/>
              <a:ea typeface="黑体" panose="02010609060101010101" charset="-122"/>
              <a:cs typeface="黑体" panose="02010609060101010101" charset="-122"/>
            </a:endParaRPr>
          </a:p>
        </p:txBody>
      </p:sp>
      <p:sp>
        <p:nvSpPr>
          <p:cNvPr id="6" name="日期占位符 5"/>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5" name="组合 4"/>
          <p:cNvGrpSpPr/>
          <p:nvPr/>
        </p:nvGrpSpPr>
        <p:grpSpPr>
          <a:xfrm>
            <a:off x="278130" y="271780"/>
            <a:ext cx="11635740" cy="686435"/>
            <a:chOff x="438" y="428"/>
            <a:chExt cx="18324" cy="1081"/>
          </a:xfrm>
          <a:solidFill>
            <a:srgbClr val="F18A9B"/>
          </a:solidFill>
        </p:grpSpPr>
        <p:cxnSp>
          <p:nvCxnSpPr>
            <p:cNvPr id="14" name="直接连接符 13"/>
            <p:cNvCxnSpPr/>
            <p:nvPr/>
          </p:nvCxnSpPr>
          <p:spPr>
            <a:xfrm>
              <a:off x="438" y="1509"/>
              <a:ext cx="18325" cy="0"/>
            </a:xfrm>
            <a:prstGeom prst="line">
              <a:avLst/>
            </a:prstGeom>
            <a:grpFill/>
            <a:ln w="12700" cmpd="sng">
              <a:solidFill>
                <a:srgbClr val="F18A9B"/>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5</a:t>
              </a:r>
              <a:endParaRPr lang="en-US" altLang="zh-CN" sz="2200" b="1">
                <a:solidFill>
                  <a:schemeClr val="bg2"/>
                </a:solidFill>
                <a:latin typeface="+mj-ea"/>
                <a:ea typeface="+mj-ea"/>
              </a:endParaRPr>
            </a:p>
          </p:txBody>
        </p:sp>
        <p:grpSp>
          <p:nvGrpSpPr>
            <p:cNvPr id="3" name="组合 2"/>
            <p:cNvGrpSpPr/>
            <p:nvPr/>
          </p:nvGrpSpPr>
          <p:grpSpPr>
            <a:xfrm>
              <a:off x="1708" y="428"/>
              <a:ext cx="4436" cy="852"/>
              <a:chOff x="1708" y="428"/>
              <a:chExt cx="4436" cy="852"/>
            </a:xfrm>
            <a:grpFill/>
          </p:grpSpPr>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5294"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3591"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主要变化情况</a:t>
                </a:r>
                <a:endParaRPr lang="zh-CN" altLang="en-US" sz="2200" b="1">
                  <a:solidFill>
                    <a:schemeClr val="bg2"/>
                  </a:solidFill>
                  <a:latin typeface="+mj-ea"/>
                  <a:ea typeface="+mj-ea"/>
                </a:endParaRPr>
              </a:p>
            </p:txBody>
          </p:sp>
        </p:grpSp>
      </p:grpSp>
      <p:sp>
        <p:nvSpPr>
          <p:cNvPr id="4" name="标题 3"/>
          <p:cNvSpPr/>
          <p:nvPr>
            <p:ph type="ctrTitle"/>
          </p:nvPr>
        </p:nvSpPr>
        <p:spPr>
          <a:xfrm>
            <a:off x="1198880" y="914400"/>
            <a:ext cx="9799320" cy="2094230"/>
          </a:xfrm>
        </p:spPr>
        <p:txBody>
          <a:bodyPr>
            <a:normAutofit/>
          </a:bodyPr>
          <a:p>
            <a:pPr algn="l">
              <a:lnSpc>
                <a:spcPct val="200000"/>
              </a:lnSpc>
              <a:spcBef>
                <a:spcPts val="0"/>
              </a:spcBef>
              <a:spcAft>
                <a:spcPts val="0"/>
              </a:spcAft>
            </a:pPr>
            <a:r>
              <a:rPr lang="zh-CN" altLang="en-US" sz="2000">
                <a:solidFill>
                  <a:schemeClr val="tx1"/>
                </a:solidFill>
              </a:rPr>
              <a:t>　　此次修编后，《湖南省安装工程消耗量标准》分为十二个专业册，共计111章826节，1820</a:t>
            </a:r>
            <a:r>
              <a:rPr lang="en-US" altLang="zh-CN" sz="2000">
                <a:solidFill>
                  <a:schemeClr val="tx1"/>
                </a:solidFill>
              </a:rPr>
              <a:t>2</a:t>
            </a:r>
            <a:r>
              <a:rPr lang="zh-CN" altLang="en-US" sz="2000">
                <a:solidFill>
                  <a:schemeClr val="tx1"/>
                </a:solidFill>
              </a:rPr>
              <a:t>个子目，与14消耗量标准相比，新增5</a:t>
            </a:r>
            <a:r>
              <a:rPr lang="en-US" altLang="zh-CN" sz="2000">
                <a:solidFill>
                  <a:schemeClr val="tx1"/>
                </a:solidFill>
              </a:rPr>
              <a:t>370</a:t>
            </a:r>
            <a:r>
              <a:rPr lang="zh-CN" altLang="en-US" sz="2000">
                <a:solidFill>
                  <a:schemeClr val="tx1"/>
                </a:solidFill>
              </a:rPr>
              <a:t>个子目，删减</a:t>
            </a:r>
            <a:r>
              <a:rPr lang="en-US" altLang="zh-CN" sz="2000">
                <a:solidFill>
                  <a:schemeClr val="tx1"/>
                </a:solidFill>
              </a:rPr>
              <a:t>3092</a:t>
            </a:r>
            <a:r>
              <a:rPr lang="zh-CN" altLang="en-US" sz="2000">
                <a:solidFill>
                  <a:schemeClr val="tx1"/>
                </a:solidFill>
              </a:rPr>
              <a:t>个子目。</a:t>
            </a:r>
            <a:endParaRPr lang="zh-CN" altLang="en-US" sz="2000">
              <a:solidFill>
                <a:schemeClr val="tx1"/>
              </a:solidFill>
            </a:endParaRPr>
          </a:p>
        </p:txBody>
      </p:sp>
      <p:sp>
        <p:nvSpPr>
          <p:cNvPr id="6" name="日期占位符 5"/>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5" name="组合 4"/>
          <p:cNvGrpSpPr/>
          <p:nvPr/>
        </p:nvGrpSpPr>
        <p:grpSpPr>
          <a:xfrm>
            <a:off x="278130" y="271780"/>
            <a:ext cx="11635740" cy="686435"/>
            <a:chOff x="438" y="428"/>
            <a:chExt cx="18324" cy="1081"/>
          </a:xfrm>
          <a:solidFill>
            <a:srgbClr val="F18A9B"/>
          </a:solidFill>
        </p:grpSpPr>
        <p:cxnSp>
          <p:nvCxnSpPr>
            <p:cNvPr id="14" name="直接连接符 13"/>
            <p:cNvCxnSpPr/>
            <p:nvPr/>
          </p:nvCxnSpPr>
          <p:spPr>
            <a:xfrm>
              <a:off x="438" y="1509"/>
              <a:ext cx="18325" cy="0"/>
            </a:xfrm>
            <a:prstGeom prst="line">
              <a:avLst/>
            </a:prstGeom>
            <a:grpFill/>
            <a:ln w="12700" cmpd="sng">
              <a:solidFill>
                <a:srgbClr val="F18A9B"/>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5</a:t>
              </a:r>
              <a:endParaRPr lang="en-US" altLang="zh-CN" sz="2200" b="1">
                <a:solidFill>
                  <a:schemeClr val="bg2"/>
                </a:solidFill>
                <a:latin typeface="+mj-ea"/>
                <a:ea typeface="+mj-ea"/>
              </a:endParaRPr>
            </a:p>
          </p:txBody>
        </p:sp>
        <p:grpSp>
          <p:nvGrpSpPr>
            <p:cNvPr id="3" name="组合 2"/>
            <p:cNvGrpSpPr/>
            <p:nvPr/>
          </p:nvGrpSpPr>
          <p:grpSpPr>
            <a:xfrm>
              <a:off x="1708" y="428"/>
              <a:ext cx="4436" cy="852"/>
              <a:chOff x="1708" y="428"/>
              <a:chExt cx="4436" cy="852"/>
            </a:xfrm>
            <a:grpFill/>
          </p:grpSpPr>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5294"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3591"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主要变化情况</a:t>
                </a:r>
                <a:endParaRPr lang="zh-CN" altLang="en-US" sz="2200" b="1">
                  <a:solidFill>
                    <a:schemeClr val="bg2"/>
                  </a:solidFill>
                  <a:latin typeface="+mj-ea"/>
                  <a:ea typeface="+mj-ea"/>
                </a:endParaRPr>
              </a:p>
            </p:txBody>
          </p:sp>
        </p:grpSp>
      </p:grpSp>
      <p:graphicFrame>
        <p:nvGraphicFramePr>
          <p:cNvPr id="6" name="表格 5"/>
          <p:cNvGraphicFramePr/>
          <p:nvPr>
            <p:custDataLst>
              <p:tags r:id="rId2"/>
            </p:custDataLst>
          </p:nvPr>
        </p:nvGraphicFramePr>
        <p:xfrm>
          <a:off x="1442085" y="1038225"/>
          <a:ext cx="9144952" cy="5334000"/>
        </p:xfrm>
        <a:graphic>
          <a:graphicData uri="http://schemas.openxmlformats.org/drawingml/2006/table">
            <a:tbl>
              <a:tblPr firstRow="1" bandRow="1">
                <a:tableStyleId>{5C22544A-7EE6-4342-B048-85BDC9FD1C3A}</a:tableStyleId>
              </a:tblPr>
              <a:tblGrid>
                <a:gridCol w="993775"/>
                <a:gridCol w="3287395"/>
                <a:gridCol w="1374140"/>
                <a:gridCol w="895350"/>
                <a:gridCol w="1172421"/>
                <a:gridCol w="1421871"/>
              </a:tblGrid>
              <a:tr h="381000">
                <a:tc>
                  <a:txBody>
                    <a:bodyPr/>
                    <a:p>
                      <a:pPr indent="0" algn="ctr">
                        <a:buNone/>
                      </a:pPr>
                      <a:r>
                        <a:rPr lang="en-US" sz="1400" b="1">
                          <a:latin typeface="黑体" panose="02010609060101010101" charset="-122"/>
                          <a:ea typeface="黑体" panose="02010609060101010101" charset="-122"/>
                          <a:cs typeface="仿宋" panose="02010609060101010101" charset="-122"/>
                        </a:rPr>
                        <a:t>序号</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章节名称</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黑体" panose="02010609060101010101" charset="-122"/>
                        </a:rPr>
                        <a:t>14</a:t>
                      </a:r>
                      <a:r>
                        <a:rPr lang="zh-CN" altLang="en-US" sz="1400" b="1">
                          <a:latin typeface="黑体" panose="02010609060101010101" charset="-122"/>
                          <a:ea typeface="黑体" panose="02010609060101010101" charset="-122"/>
                          <a:cs typeface="黑体" panose="02010609060101010101" charset="-122"/>
                        </a:rPr>
                        <a:t>标准</a:t>
                      </a:r>
                      <a:r>
                        <a:rPr lang="en-US" sz="1400" b="1">
                          <a:latin typeface="黑体" panose="02010609060101010101" charset="-122"/>
                          <a:ea typeface="黑体" panose="02010609060101010101" charset="-122"/>
                          <a:cs typeface="黑体" panose="02010609060101010101" charset="-122"/>
                        </a:rPr>
                        <a:t>子目数</a:t>
                      </a:r>
                      <a:endParaRPr lang="en-US" altLang="en-US" sz="1400" b="1">
                        <a:latin typeface="黑体" panose="02010609060101010101" charset="-122"/>
                        <a:ea typeface="黑体" panose="02010609060101010101" charset="-122"/>
                        <a:cs typeface="黑体"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增加子目</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删除子目</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黑体" panose="02010609060101010101" charset="-122"/>
                        </a:rPr>
                        <a:t>20</a:t>
                      </a:r>
                      <a:r>
                        <a:rPr lang="zh-CN" altLang="en-US" sz="1400" b="1">
                          <a:latin typeface="黑体" panose="02010609060101010101" charset="-122"/>
                          <a:ea typeface="黑体" panose="02010609060101010101" charset="-122"/>
                          <a:cs typeface="黑体" panose="02010609060101010101" charset="-122"/>
                        </a:rPr>
                        <a:t>标准</a:t>
                      </a:r>
                      <a:r>
                        <a:rPr lang="en-US" sz="1400" b="1">
                          <a:latin typeface="黑体" panose="02010609060101010101" charset="-122"/>
                          <a:ea typeface="黑体" panose="02010609060101010101" charset="-122"/>
                          <a:cs typeface="黑体" panose="02010609060101010101" charset="-122"/>
                        </a:rPr>
                        <a:t>子目数</a:t>
                      </a:r>
                      <a:endParaRPr lang="en-US" altLang="en-US" sz="1400" b="1">
                        <a:latin typeface="黑体" panose="02010609060101010101" charset="-122"/>
                        <a:ea typeface="黑体" panose="02010609060101010101" charset="-122"/>
                        <a:cs typeface="黑体" panose="02010609060101010101" charset="-122"/>
                      </a:endParaRPr>
                    </a:p>
                  </a:txBody>
                  <a:tcPr marL="68580" marR="68580" marT="0" marB="0" vert="horz" anchor="ctr"/>
                </a:tc>
              </a:tr>
              <a:tr h="381000">
                <a:tc>
                  <a:txBody>
                    <a:bodyPr/>
                    <a:p>
                      <a:pPr indent="0" algn="ctr">
                        <a:buNone/>
                      </a:pPr>
                      <a:r>
                        <a:rPr lang="en-US" sz="1400" b="1">
                          <a:latin typeface="黑体" panose="02010609060101010101" charset="-122"/>
                          <a:ea typeface="黑体" panose="02010609060101010101" charset="-122"/>
                          <a:cs typeface="仿宋" panose="02010609060101010101" charset="-122"/>
                        </a:rPr>
                        <a:t>第一册</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buNone/>
                      </a:pPr>
                      <a:r>
                        <a:rPr lang="en-US" sz="1400" b="1">
                          <a:latin typeface="黑体" panose="02010609060101010101" charset="-122"/>
                          <a:ea typeface="黑体" panose="02010609060101010101" charset="-122"/>
                          <a:cs typeface="仿宋" panose="02010609060101010101" charset="-122"/>
                        </a:rPr>
                        <a:t>机械设备安装工程</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1551</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110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224</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1437</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r>
              <a:tr h="381000">
                <a:tc>
                  <a:txBody>
                    <a:bodyPr/>
                    <a:p>
                      <a:pPr indent="0" algn="ctr">
                        <a:buNone/>
                      </a:pPr>
                      <a:r>
                        <a:rPr lang="en-US" sz="1400" b="1">
                          <a:latin typeface="黑体" panose="02010609060101010101" charset="-122"/>
                          <a:ea typeface="黑体" panose="02010609060101010101" charset="-122"/>
                          <a:cs typeface="仿宋" panose="02010609060101010101" charset="-122"/>
                        </a:rPr>
                        <a:t>第二册</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buNone/>
                      </a:pPr>
                      <a:r>
                        <a:rPr lang="en-US" sz="1400" b="1">
                          <a:latin typeface="黑体" panose="02010609060101010101" charset="-122"/>
                          <a:ea typeface="黑体" panose="02010609060101010101" charset="-122"/>
                          <a:cs typeface="仿宋" panose="02010609060101010101" charset="-122"/>
                        </a:rPr>
                        <a:t>热力设备安装工程</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457</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605</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248</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814</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r>
              <a:tr h="381000">
                <a:tc>
                  <a:txBody>
                    <a:bodyPr/>
                    <a:p>
                      <a:pPr indent="0" algn="ctr">
                        <a:buNone/>
                      </a:pPr>
                      <a:r>
                        <a:rPr lang="en-US" sz="1400" b="1">
                          <a:latin typeface="黑体" panose="02010609060101010101" charset="-122"/>
                          <a:ea typeface="黑体" panose="02010609060101010101" charset="-122"/>
                          <a:cs typeface="仿宋" panose="02010609060101010101" charset="-122"/>
                        </a:rPr>
                        <a:t>第三册</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buNone/>
                      </a:pPr>
                      <a:r>
                        <a:rPr lang="en-US" sz="1400" b="1">
                          <a:latin typeface="黑体" panose="02010609060101010101" charset="-122"/>
                          <a:ea typeface="黑体" panose="02010609060101010101" charset="-122"/>
                          <a:cs typeface="仿宋" panose="02010609060101010101" charset="-122"/>
                        </a:rPr>
                        <a:t>静置设备与工艺金属结构制作安装工程</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2294</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465</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499</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2260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r>
              <a:tr h="381000">
                <a:tc>
                  <a:txBody>
                    <a:bodyPr/>
                    <a:p>
                      <a:pPr indent="0" algn="ctr">
                        <a:buNone/>
                      </a:pPr>
                      <a:r>
                        <a:rPr lang="en-US" sz="1400" b="1">
                          <a:latin typeface="黑体" panose="02010609060101010101" charset="-122"/>
                          <a:ea typeface="黑体" panose="02010609060101010101" charset="-122"/>
                          <a:cs typeface="仿宋" panose="02010609060101010101" charset="-122"/>
                        </a:rPr>
                        <a:t>第四册</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buNone/>
                      </a:pPr>
                      <a:r>
                        <a:rPr lang="en-US" sz="1400" b="1">
                          <a:latin typeface="黑体" panose="02010609060101010101" charset="-122"/>
                          <a:ea typeface="黑体" panose="02010609060101010101" charset="-122"/>
                          <a:cs typeface="仿宋" panose="02010609060101010101" charset="-122"/>
                        </a:rPr>
                        <a:t>电气设备安装工程</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2011</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307</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206</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2112</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r>
              <a:tr h="381000">
                <a:tc>
                  <a:txBody>
                    <a:bodyPr/>
                    <a:p>
                      <a:pPr indent="0" algn="ctr">
                        <a:buNone/>
                      </a:pPr>
                      <a:r>
                        <a:rPr lang="en-US" sz="1400" b="1">
                          <a:latin typeface="黑体" panose="02010609060101010101" charset="-122"/>
                          <a:ea typeface="黑体" panose="02010609060101010101" charset="-122"/>
                          <a:cs typeface="仿宋" panose="02010609060101010101" charset="-122"/>
                        </a:rPr>
                        <a:t>第五册</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buNone/>
                      </a:pPr>
                      <a:r>
                        <a:rPr lang="en-US" sz="1400" b="1">
                          <a:latin typeface="黑体" panose="02010609060101010101" charset="-122"/>
                          <a:ea typeface="黑体" panose="02010609060101010101" charset="-122"/>
                          <a:cs typeface="仿宋" panose="02010609060101010101" charset="-122"/>
                        </a:rPr>
                        <a:t>建筑智能化工程</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1090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449</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656</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883</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r>
              <a:tr h="381000">
                <a:tc>
                  <a:txBody>
                    <a:bodyPr/>
                    <a:p>
                      <a:pPr indent="0" algn="ctr">
                        <a:buNone/>
                      </a:pPr>
                      <a:r>
                        <a:rPr lang="en-US" sz="1400" b="1">
                          <a:latin typeface="黑体" panose="02010609060101010101" charset="-122"/>
                          <a:ea typeface="黑体" panose="02010609060101010101" charset="-122"/>
                          <a:cs typeface="仿宋" panose="02010609060101010101" charset="-122"/>
                        </a:rPr>
                        <a:t>第六册</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buNone/>
                      </a:pPr>
                      <a:r>
                        <a:rPr lang="en-US" sz="1400" b="1">
                          <a:latin typeface="黑体" panose="02010609060101010101" charset="-122"/>
                          <a:ea typeface="黑体" panose="02010609060101010101" charset="-122"/>
                          <a:cs typeface="仿宋" panose="02010609060101010101" charset="-122"/>
                        </a:rPr>
                        <a:t>自动化控制仪表安装工程</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602</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526</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212</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916</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r>
              <a:tr h="381000">
                <a:tc>
                  <a:txBody>
                    <a:bodyPr/>
                    <a:p>
                      <a:pPr indent="0" algn="ctr">
                        <a:buNone/>
                      </a:pPr>
                      <a:r>
                        <a:rPr lang="en-US" sz="1400" b="1">
                          <a:latin typeface="黑体" panose="02010609060101010101" charset="-122"/>
                          <a:ea typeface="黑体" panose="02010609060101010101" charset="-122"/>
                          <a:cs typeface="仿宋" panose="02010609060101010101" charset="-122"/>
                        </a:rPr>
                        <a:t>第七册</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buNone/>
                      </a:pPr>
                      <a:r>
                        <a:rPr lang="en-US" sz="1400" b="1">
                          <a:latin typeface="黑体" panose="02010609060101010101" charset="-122"/>
                          <a:ea typeface="黑体" panose="02010609060101010101" charset="-122"/>
                          <a:cs typeface="仿宋" panose="02010609060101010101" charset="-122"/>
                        </a:rPr>
                        <a:t>通风空调工程</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422</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220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29</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613</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r>
              <a:tr h="381000">
                <a:tc>
                  <a:txBody>
                    <a:bodyPr/>
                    <a:p>
                      <a:pPr indent="0" algn="ctr">
                        <a:buNone/>
                      </a:pPr>
                      <a:r>
                        <a:rPr lang="en-US" sz="1400" b="1">
                          <a:latin typeface="黑体" panose="02010609060101010101" charset="-122"/>
                          <a:ea typeface="黑体" panose="02010609060101010101" charset="-122"/>
                          <a:cs typeface="仿宋" panose="02010609060101010101" charset="-122"/>
                        </a:rPr>
                        <a:t>第八册</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buNone/>
                      </a:pPr>
                      <a:r>
                        <a:rPr lang="en-US" sz="1400" b="1">
                          <a:latin typeface="黑体" panose="02010609060101010101" charset="-122"/>
                          <a:ea typeface="黑体" panose="02010609060101010101" charset="-122"/>
                          <a:cs typeface="仿宋" panose="02010609060101010101" charset="-122"/>
                        </a:rPr>
                        <a:t>工业管道工程</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3097</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488</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209</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3376</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r>
              <a:tr h="381000">
                <a:tc>
                  <a:txBody>
                    <a:bodyPr/>
                    <a:p>
                      <a:pPr indent="0" algn="ctr">
                        <a:buNone/>
                      </a:pPr>
                      <a:r>
                        <a:rPr lang="en-US" sz="1400" b="1">
                          <a:latin typeface="黑体" panose="02010609060101010101" charset="-122"/>
                          <a:ea typeface="黑体" panose="02010609060101010101" charset="-122"/>
                          <a:cs typeface="仿宋" panose="02010609060101010101" charset="-122"/>
                        </a:rPr>
                        <a:t>第九册</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buNone/>
                      </a:pPr>
                      <a:r>
                        <a:rPr lang="en-US" sz="1400" b="1">
                          <a:latin typeface="黑体" panose="02010609060101010101" charset="-122"/>
                          <a:ea typeface="黑体" panose="02010609060101010101" charset="-122"/>
                          <a:cs typeface="仿宋" panose="02010609060101010101" charset="-122"/>
                        </a:rPr>
                        <a:t>消防工程</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249</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63</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52</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260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r>
              <a:tr h="381000">
                <a:tc>
                  <a:txBody>
                    <a:bodyPr/>
                    <a:p>
                      <a:pPr indent="0" algn="ctr">
                        <a:buNone/>
                      </a:pPr>
                      <a:r>
                        <a:rPr lang="en-US" sz="1400" b="1">
                          <a:latin typeface="黑体" panose="02010609060101010101" charset="-122"/>
                          <a:ea typeface="黑体" panose="02010609060101010101" charset="-122"/>
                          <a:cs typeface="仿宋" panose="02010609060101010101" charset="-122"/>
                        </a:rPr>
                        <a:t>第十册</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buNone/>
                      </a:pPr>
                      <a:r>
                        <a:rPr lang="en-US" sz="1400" b="1">
                          <a:latin typeface="黑体" panose="02010609060101010101" charset="-122"/>
                          <a:ea typeface="黑体" panose="02010609060101010101" charset="-122"/>
                          <a:cs typeface="仿宋" panose="02010609060101010101" charset="-122"/>
                        </a:rPr>
                        <a:t>给排水、采暖、燃气工程</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1479</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1112</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305</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2286</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r>
              <a:tr h="381000">
                <a:tc>
                  <a:txBody>
                    <a:bodyPr/>
                    <a:p>
                      <a:pPr indent="0" algn="ctr">
                        <a:buNone/>
                      </a:pPr>
                      <a:r>
                        <a:rPr lang="en-US" sz="1400" b="1">
                          <a:latin typeface="黑体" panose="02010609060101010101" charset="-122"/>
                          <a:ea typeface="黑体" panose="02010609060101010101" charset="-122"/>
                          <a:cs typeface="仿宋" panose="02010609060101010101" charset="-122"/>
                        </a:rPr>
                        <a:t>第十一册</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buNone/>
                      </a:pPr>
                      <a:r>
                        <a:rPr lang="en-US" sz="1400" b="1">
                          <a:latin typeface="黑体" panose="02010609060101010101" charset="-122"/>
                          <a:ea typeface="黑体" panose="02010609060101010101" charset="-122"/>
                          <a:cs typeface="仿宋" panose="02010609060101010101" charset="-122"/>
                        </a:rPr>
                        <a:t>通信设备及线路工程</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118</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700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51</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767</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r>
              <a:tr h="381000">
                <a:tc>
                  <a:txBody>
                    <a:bodyPr/>
                    <a:p>
                      <a:pPr indent="0" algn="ctr">
                        <a:buNone/>
                      </a:pPr>
                      <a:r>
                        <a:rPr lang="en-US" sz="1400" b="1">
                          <a:latin typeface="黑体" panose="02010609060101010101" charset="-122"/>
                          <a:ea typeface="黑体" panose="02010609060101010101" charset="-122"/>
                          <a:cs typeface="仿宋" panose="02010609060101010101" charset="-122"/>
                        </a:rPr>
                        <a:t>第十二册</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buNone/>
                      </a:pPr>
                      <a:r>
                        <a:rPr lang="en-US" sz="1400" b="1">
                          <a:latin typeface="黑体" panose="02010609060101010101" charset="-122"/>
                          <a:ea typeface="黑体" panose="02010609060101010101" charset="-122"/>
                          <a:cs typeface="仿宋" panose="02010609060101010101" charset="-122"/>
                        </a:rPr>
                        <a:t>刷油、防腐蚀、绝热工程</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2554</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325</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401</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2478</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r>
              <a:tr h="381000">
                <a:tc gridSpan="2">
                  <a:txBody>
                    <a:bodyPr/>
                    <a:p>
                      <a:pPr indent="0" algn="ctr">
                        <a:buNone/>
                      </a:pPr>
                      <a:r>
                        <a:rPr lang="zh-CN" altLang="en-US" sz="1400" b="1">
                          <a:latin typeface="黑体" panose="02010609060101010101" charset="-122"/>
                          <a:ea typeface="黑体" panose="02010609060101010101" charset="-122"/>
                          <a:cs typeface="仿宋" panose="02010609060101010101" charset="-122"/>
                        </a:rPr>
                        <a:t>合计</a:t>
                      </a:r>
                      <a:endParaRPr lang="zh-CN"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hMerge="1">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15924</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5370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3092</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18202</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r>
            </a:tbl>
          </a:graphicData>
        </a:graphic>
      </p:graphicFrame>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3"/>
    </p:custData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5" name="组合 4"/>
          <p:cNvGrpSpPr/>
          <p:nvPr/>
        </p:nvGrpSpPr>
        <p:grpSpPr>
          <a:xfrm>
            <a:off x="278130" y="271780"/>
            <a:ext cx="11635740" cy="686435"/>
            <a:chOff x="438" y="428"/>
            <a:chExt cx="18324" cy="1081"/>
          </a:xfrm>
          <a:solidFill>
            <a:srgbClr val="F18A9B"/>
          </a:solidFill>
        </p:grpSpPr>
        <p:cxnSp>
          <p:nvCxnSpPr>
            <p:cNvPr id="14" name="直接连接符 13"/>
            <p:cNvCxnSpPr/>
            <p:nvPr/>
          </p:nvCxnSpPr>
          <p:spPr>
            <a:xfrm>
              <a:off x="438" y="1509"/>
              <a:ext cx="18325" cy="0"/>
            </a:xfrm>
            <a:prstGeom prst="line">
              <a:avLst/>
            </a:prstGeom>
            <a:grpFill/>
            <a:ln w="12700" cmpd="sng">
              <a:solidFill>
                <a:srgbClr val="F18A9B"/>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5</a:t>
              </a:r>
              <a:endParaRPr lang="en-US" altLang="zh-CN" sz="2200" b="1">
                <a:solidFill>
                  <a:schemeClr val="bg2"/>
                </a:solidFill>
                <a:latin typeface="+mj-ea"/>
                <a:ea typeface="+mj-ea"/>
              </a:endParaRPr>
            </a:p>
          </p:txBody>
        </p:sp>
        <p:grpSp>
          <p:nvGrpSpPr>
            <p:cNvPr id="3" name="组合 2"/>
            <p:cNvGrpSpPr/>
            <p:nvPr/>
          </p:nvGrpSpPr>
          <p:grpSpPr>
            <a:xfrm>
              <a:off x="1708" y="428"/>
              <a:ext cx="4436" cy="852"/>
              <a:chOff x="1708" y="428"/>
              <a:chExt cx="4436" cy="852"/>
            </a:xfrm>
            <a:grpFill/>
          </p:grpSpPr>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5294"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3591"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主要变化情况</a:t>
                </a:r>
                <a:endParaRPr lang="zh-CN" altLang="en-US" sz="2200" b="1">
                  <a:solidFill>
                    <a:schemeClr val="bg2"/>
                  </a:solidFill>
                  <a:latin typeface="+mj-ea"/>
                  <a:ea typeface="+mj-ea"/>
                </a:endParaRPr>
              </a:p>
            </p:txBody>
          </p:sp>
        </p:grpSp>
      </p:grpSp>
      <p:sp>
        <p:nvSpPr>
          <p:cNvPr id="4" name="标题 3"/>
          <p:cNvSpPr/>
          <p:nvPr>
            <p:ph type="ctrTitle"/>
          </p:nvPr>
        </p:nvSpPr>
        <p:spPr>
          <a:xfrm>
            <a:off x="1198880" y="2148840"/>
            <a:ext cx="9799320" cy="4303395"/>
          </a:xfrm>
        </p:spPr>
        <p:txBody>
          <a:bodyPr>
            <a:normAutofit fontScale="90000"/>
          </a:bodyPr>
          <a:p>
            <a:pPr algn="l">
              <a:lnSpc>
                <a:spcPct val="150000"/>
              </a:lnSpc>
              <a:spcBef>
                <a:spcPts val="0"/>
              </a:spcBef>
              <a:spcAft>
                <a:spcPts val="0"/>
              </a:spcAft>
            </a:pPr>
            <a:r>
              <a:rPr lang="zh-CN" altLang="en-US" sz="2000">
                <a:solidFill>
                  <a:schemeClr val="tx1"/>
                </a:solidFill>
                <a:latin typeface="黑体" panose="02010609060101010101" charset="-122"/>
                <a:ea typeface="黑体" panose="02010609060101010101" charset="-122"/>
                <a:cs typeface="黑体" panose="02010609060101010101" charset="-122"/>
              </a:rPr>
              <a:t>　　</a:t>
            </a:r>
            <a:r>
              <a:rPr lang="en-US" altLang="zh-CN" sz="2000">
                <a:solidFill>
                  <a:schemeClr val="tx1"/>
                </a:solidFill>
                <a:latin typeface="黑体" panose="02010609060101010101" charset="-122"/>
                <a:ea typeface="黑体" panose="02010609060101010101" charset="-122"/>
                <a:cs typeface="黑体" panose="02010609060101010101" charset="-122"/>
              </a:rPr>
              <a:t>2020</a:t>
            </a:r>
            <a:r>
              <a:rPr lang="zh-CN" altLang="en-US" sz="2000">
                <a:solidFill>
                  <a:schemeClr val="tx1"/>
                </a:solidFill>
                <a:latin typeface="黑体" panose="02010609060101010101" charset="-122"/>
                <a:ea typeface="黑体" panose="02010609060101010101" charset="-122"/>
                <a:cs typeface="黑体" panose="02010609060101010101" charset="-122"/>
              </a:rPr>
              <a:t>消耗量标准中人工的表现形式发生了重大变化，子目中不再体现工日数量，而是直接以人工费形式体现，人工费水平与当前建设工程实际水平相适应。对于在14消耗量标准执行过程中市场反映定额水平与实际水平较大差距的子目，以及此次修编时补充编制的新增子目，通过对大量工程开展施工现场实地测算调研，以及广泛收集劳务分包数据调研的基础上，经测算分析后取定贴近市场实际的人工费水平。</a:t>
            </a:r>
            <a:br>
              <a:rPr lang="zh-CN" altLang="en-US" sz="2000">
                <a:solidFill>
                  <a:schemeClr val="tx1"/>
                </a:solidFill>
                <a:latin typeface="黑体" panose="02010609060101010101" charset="-122"/>
                <a:ea typeface="黑体" panose="02010609060101010101" charset="-122"/>
                <a:cs typeface="黑体" panose="02010609060101010101" charset="-122"/>
              </a:rPr>
            </a:br>
            <a:r>
              <a:rPr lang="zh-CN" altLang="en-US" sz="2000">
                <a:solidFill>
                  <a:schemeClr val="tx1"/>
                </a:solidFill>
                <a:latin typeface="黑体" panose="02010609060101010101" charset="-122"/>
                <a:ea typeface="黑体" panose="02010609060101010101" charset="-122"/>
                <a:cs typeface="黑体" panose="02010609060101010101" charset="-122"/>
              </a:rPr>
              <a:t>　　同时，人工费所包含的内容也在原来的基础上进行了扩展，人工费中包含了操作工人的五险一金，即按规定支付的养老保险、失业保险、医疗保险、生育保险、工伤保险费和住房公积金，从而与市场人工费内容进一步接轨。同时以人工费形式体现，还避免了人工工日单价提升过大，导致市场劳务工资陡然上涨。</a:t>
            </a:r>
            <a:endParaRPr lang="zh-CN" altLang="en-US" sz="2000">
              <a:solidFill>
                <a:schemeClr val="tx1"/>
              </a:solidFill>
              <a:latin typeface="黑体" panose="02010609060101010101" charset="-122"/>
              <a:ea typeface="黑体" panose="02010609060101010101" charset="-122"/>
              <a:cs typeface="黑体" panose="02010609060101010101" charset="-122"/>
            </a:endParaRPr>
          </a:p>
        </p:txBody>
      </p:sp>
      <p:sp>
        <p:nvSpPr>
          <p:cNvPr id="8" name="文本框 7"/>
          <p:cNvSpPr txBox="1"/>
          <p:nvPr/>
        </p:nvSpPr>
        <p:spPr>
          <a:xfrm>
            <a:off x="1017270" y="1016000"/>
            <a:ext cx="3312160" cy="398780"/>
          </a:xfrm>
          <a:prstGeom prst="rect">
            <a:avLst/>
          </a:prstGeom>
          <a:noFill/>
        </p:spPr>
        <p:txBody>
          <a:bodyPr wrap="square" rtlCol="0">
            <a:spAutoFit/>
          </a:bodyPr>
          <a:p>
            <a:r>
              <a:rPr lang="zh-CN" altLang="en-US" sz="2000" b="1">
                <a:latin typeface="黑体" panose="02010609060101010101" charset="-122"/>
                <a:ea typeface="黑体" panose="02010609060101010101" charset="-122"/>
                <a:cs typeface="黑体" panose="02010609060101010101" charset="-122"/>
                <a:sym typeface="+mn-ea"/>
              </a:rPr>
              <a:t>本次修编的主要变化：</a:t>
            </a:r>
            <a:endParaRPr lang="zh-CN" altLang="en-US" sz="2000" b="1">
              <a:solidFill>
                <a:schemeClr val="tx1"/>
              </a:solidFill>
              <a:latin typeface="黑体" panose="02010609060101010101" charset="-122"/>
              <a:ea typeface="黑体" panose="02010609060101010101" charset="-122"/>
              <a:cs typeface="黑体" panose="02010609060101010101" charset="-122"/>
              <a:sym typeface="+mn-ea"/>
            </a:endParaRPr>
          </a:p>
        </p:txBody>
      </p:sp>
      <p:sp>
        <p:nvSpPr>
          <p:cNvPr id="9" name="AutoShape 11"/>
          <p:cNvSpPr>
            <a:spLocks noChangeArrowheads="1"/>
          </p:cNvSpPr>
          <p:nvPr/>
        </p:nvSpPr>
        <p:spPr bwMode="ltGray">
          <a:xfrm>
            <a:off x="2143125" y="1546225"/>
            <a:ext cx="2952000" cy="518795"/>
          </a:xfrm>
          <a:prstGeom prst="roundRect">
            <a:avLst>
              <a:gd name="adj" fmla="val 17509"/>
            </a:avLst>
          </a:prstGeom>
          <a:solidFill>
            <a:srgbClr val="FFBA55"/>
          </a:solidFill>
          <a:ln w="12700" cmpd="sng">
            <a:solidFill>
              <a:srgbClr val="FFBA55"/>
            </a:solidFill>
            <a:prstDash val="solid"/>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0" name="Text Box 21"/>
          <p:cNvSpPr txBox="1">
            <a:spLocks noChangeArrowheads="1"/>
          </p:cNvSpPr>
          <p:nvPr/>
        </p:nvSpPr>
        <p:spPr bwMode="black">
          <a:xfrm>
            <a:off x="2200275" y="1606550"/>
            <a:ext cx="2718000"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bg2"/>
                  </a:outerShdw>
                </a:effectLst>
              </a14:hiddenEffects>
            </a:ext>
          </a:extLst>
        </p:spPr>
        <p:txBody>
          <a:bodyPr wrap="square">
            <a:spAutoFit/>
          </a:bodyPr>
          <a:lstStyle/>
          <a:p>
            <a:pPr algn="ctr">
              <a:spcBef>
                <a:spcPct val="50000"/>
              </a:spcBef>
            </a:pPr>
            <a:r>
              <a:rPr lang="en-US" altLang="zh-CN" sz="2000" b="1">
                <a:solidFill>
                  <a:schemeClr val="tx1"/>
                </a:solidFill>
                <a:latin typeface="微软雅黑" panose="020B0503020204020204" pitchFamily="34" charset="-122"/>
                <a:ea typeface="微软雅黑" panose="020B0503020204020204" pitchFamily="34" charset="-122"/>
              </a:rPr>
              <a:t>   </a:t>
            </a:r>
            <a:r>
              <a:rPr lang="zh-CN" altLang="en-US" sz="2000" b="1">
                <a:solidFill>
                  <a:schemeClr val="tx1"/>
                </a:solidFill>
                <a:latin typeface="微软雅黑" panose="020B0503020204020204" pitchFamily="34" charset="-122"/>
                <a:ea typeface="微软雅黑" panose="020B0503020204020204" pitchFamily="34" charset="-122"/>
              </a:rPr>
              <a:t>（ 一 ）  人　工</a:t>
            </a:r>
            <a:endParaRPr lang="zh-CN" altLang="en-US" sz="2000" b="1">
              <a:solidFill>
                <a:schemeClr val="tx1"/>
              </a:solidFill>
              <a:latin typeface="微软雅黑" panose="020B0503020204020204" pitchFamily="34" charset="-122"/>
              <a:ea typeface="微软雅黑" panose="020B0503020204020204" pitchFamily="34" charset="-122"/>
            </a:endParaRPr>
          </a:p>
        </p:txBody>
      </p:sp>
      <p:pic>
        <p:nvPicPr>
          <p:cNvPr id="11" name="Picture 26" descr="1"/>
          <p:cNvPicPr>
            <a:picLocks noChangeAspect="1" noChangeArrowheads="1"/>
          </p:cNvPicPr>
          <p:nvPr/>
        </p:nvPicPr>
        <p:blipFill>
          <a:blip r:embed="rId2">
            <a:grayscl/>
            <a:lum bright="-6000" contrast="24000"/>
            <a:extLst>
              <a:ext uri="{28A0092B-C50C-407E-A947-70E740481C1C}">
                <a14:useLocalDpi xmlns:a14="http://schemas.microsoft.com/office/drawing/2010/main" val="0"/>
              </a:ext>
            </a:extLst>
          </a:blip>
          <a:srcRect l="42606" t="64474" r="19473"/>
          <a:stretch>
            <a:fillRect/>
          </a:stretch>
        </p:blipFill>
        <p:spPr bwMode="gray">
          <a:xfrm>
            <a:off x="2274570" y="1555750"/>
            <a:ext cx="478155" cy="613410"/>
          </a:xfrm>
          <a:prstGeom prst="rect">
            <a:avLst/>
          </a:prstGeom>
          <a:noFill/>
          <a:extLst>
            <a:ext uri="{909E8E84-426E-40DD-AFC4-6F175D3DCCD1}">
              <a14:hiddenFill xmlns:a14="http://schemas.microsoft.com/office/drawing/2010/main">
                <a:solidFill>
                  <a:srgbClr val="FFFFFF"/>
                </a:solidFill>
              </a14:hiddenFill>
            </a:ext>
          </a:extLst>
        </p:spPr>
      </p:pic>
      <p:grpSp>
        <p:nvGrpSpPr>
          <p:cNvPr id="26" name="Group 7"/>
          <p:cNvGrpSpPr/>
          <p:nvPr/>
        </p:nvGrpSpPr>
        <p:grpSpPr bwMode="auto">
          <a:xfrm rot="0">
            <a:off x="2143125" y="1556385"/>
            <a:ext cx="2952116" cy="502285"/>
            <a:chOff x="2449" y="704"/>
            <a:chExt cx="3459" cy="350"/>
          </a:xfrm>
        </p:grpSpPr>
        <p:sp>
          <p:nvSpPr>
            <p:cNvPr id="27" name="AutoShape 8"/>
            <p:cNvSpPr>
              <a:spLocks noChangeArrowheads="1"/>
            </p:cNvSpPr>
            <p:nvPr/>
          </p:nvSpPr>
          <p:spPr bwMode="ltGray">
            <a:xfrm>
              <a:off x="2449" y="939"/>
              <a:ext cx="3459" cy="115"/>
            </a:xfrm>
            <a:prstGeom prst="roundRect">
              <a:avLst>
                <a:gd name="adj" fmla="val 50000"/>
              </a:avLst>
            </a:prstGeom>
            <a:gradFill rotWithShape="1">
              <a:gsLst>
                <a:gs pos="0">
                  <a:srgbClr val="E8B888">
                    <a:alpha val="0"/>
                  </a:srgbClr>
                </a:gs>
                <a:gs pos="100000">
                  <a:srgbClr val="E8B888">
                    <a:gamma/>
                    <a:tint val="0"/>
                    <a:invGamma/>
                  </a:srgb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8" name="AutoShape 9"/>
            <p:cNvSpPr>
              <a:spLocks noChangeArrowheads="1"/>
            </p:cNvSpPr>
            <p:nvPr/>
          </p:nvSpPr>
          <p:spPr bwMode="ltGray">
            <a:xfrm>
              <a:off x="2449" y="704"/>
              <a:ext cx="3459" cy="115"/>
            </a:xfrm>
            <a:prstGeom prst="roundRect">
              <a:avLst>
                <a:gd name="adj" fmla="val 50000"/>
              </a:avLst>
            </a:prstGeom>
            <a:gradFill rotWithShape="1">
              <a:gsLst>
                <a:gs pos="0">
                  <a:srgbClr val="E8B888">
                    <a:gamma/>
                    <a:tint val="15686"/>
                    <a:invGamma/>
                  </a:srgbClr>
                </a:gs>
                <a:gs pos="100000">
                  <a:srgbClr val="E8B888">
                    <a:alpha val="0"/>
                  </a:srgb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sp>
        <p:nvSpPr>
          <p:cNvPr id="42" name="Freeform 14"/>
          <p:cNvSpPr/>
          <p:nvPr/>
        </p:nvSpPr>
        <p:spPr bwMode="auto">
          <a:xfrm>
            <a:off x="1255933" y="1496309"/>
            <a:ext cx="576000" cy="576000"/>
          </a:xfrm>
          <a:custGeom>
            <a:avLst/>
            <a:gdLst>
              <a:gd name="T0" fmla="*/ 2311 w 4619"/>
              <a:gd name="T1" fmla="*/ 0 h 4617"/>
              <a:gd name="T2" fmla="*/ 4619 w 4619"/>
              <a:gd name="T3" fmla="*/ 2308 h 4617"/>
              <a:gd name="T4" fmla="*/ 2311 w 4619"/>
              <a:gd name="T5" fmla="*/ 4617 h 4617"/>
              <a:gd name="T6" fmla="*/ 2041 w 4619"/>
              <a:gd name="T7" fmla="*/ 4347 h 4617"/>
              <a:gd name="T8" fmla="*/ 2394 w 4619"/>
              <a:gd name="T9" fmla="*/ 3995 h 4617"/>
              <a:gd name="T10" fmla="*/ 2394 w 4619"/>
              <a:gd name="T11" fmla="*/ 4288 h 4617"/>
              <a:gd name="T12" fmla="*/ 2606 w 4619"/>
              <a:gd name="T13" fmla="*/ 4288 h 4617"/>
              <a:gd name="T14" fmla="*/ 2606 w 4619"/>
              <a:gd name="T15" fmla="*/ 3633 h 4617"/>
              <a:gd name="T16" fmla="*/ 1951 w 4619"/>
              <a:gd name="T17" fmla="*/ 3633 h 4617"/>
              <a:gd name="T18" fmla="*/ 1951 w 4619"/>
              <a:gd name="T19" fmla="*/ 3846 h 4617"/>
              <a:gd name="T20" fmla="*/ 2245 w 4619"/>
              <a:gd name="T21" fmla="*/ 3846 h 4617"/>
              <a:gd name="T22" fmla="*/ 1892 w 4619"/>
              <a:gd name="T23" fmla="*/ 4196 h 4617"/>
              <a:gd name="T24" fmla="*/ 1623 w 4619"/>
              <a:gd name="T25" fmla="*/ 3926 h 4617"/>
              <a:gd name="T26" fmla="*/ 2753 w 4619"/>
              <a:gd name="T27" fmla="*/ 2796 h 4617"/>
              <a:gd name="T28" fmla="*/ 0 w 4619"/>
              <a:gd name="T29" fmla="*/ 2796 h 4617"/>
              <a:gd name="T30" fmla="*/ 0 w 4619"/>
              <a:gd name="T31" fmla="*/ 2415 h 4617"/>
              <a:gd name="T32" fmla="*/ 499 w 4619"/>
              <a:gd name="T33" fmla="*/ 2415 h 4617"/>
              <a:gd name="T34" fmla="*/ 291 w 4619"/>
              <a:gd name="T35" fmla="*/ 2621 h 4617"/>
              <a:gd name="T36" fmla="*/ 440 w 4619"/>
              <a:gd name="T37" fmla="*/ 2772 h 4617"/>
              <a:gd name="T38" fmla="*/ 903 w 4619"/>
              <a:gd name="T39" fmla="*/ 2308 h 4617"/>
              <a:gd name="T40" fmla="*/ 440 w 4619"/>
              <a:gd name="T41" fmla="*/ 1845 h 4617"/>
              <a:gd name="T42" fmla="*/ 291 w 4619"/>
              <a:gd name="T43" fmla="*/ 1996 h 4617"/>
              <a:gd name="T44" fmla="*/ 499 w 4619"/>
              <a:gd name="T45" fmla="*/ 2202 h 4617"/>
              <a:gd name="T46" fmla="*/ 0 w 4619"/>
              <a:gd name="T47" fmla="*/ 2202 h 4617"/>
              <a:gd name="T48" fmla="*/ 0 w 4619"/>
              <a:gd name="T49" fmla="*/ 1821 h 4617"/>
              <a:gd name="T50" fmla="*/ 2753 w 4619"/>
              <a:gd name="T51" fmla="*/ 1821 h 4617"/>
              <a:gd name="T52" fmla="*/ 1623 w 4619"/>
              <a:gd name="T53" fmla="*/ 691 h 4617"/>
              <a:gd name="T54" fmla="*/ 1892 w 4619"/>
              <a:gd name="T55" fmla="*/ 421 h 4617"/>
              <a:gd name="T56" fmla="*/ 2245 w 4619"/>
              <a:gd name="T57" fmla="*/ 771 h 4617"/>
              <a:gd name="T58" fmla="*/ 1951 w 4619"/>
              <a:gd name="T59" fmla="*/ 771 h 4617"/>
              <a:gd name="T60" fmla="*/ 1951 w 4619"/>
              <a:gd name="T61" fmla="*/ 984 h 4617"/>
              <a:gd name="T62" fmla="*/ 2606 w 4619"/>
              <a:gd name="T63" fmla="*/ 984 h 4617"/>
              <a:gd name="T64" fmla="*/ 2606 w 4619"/>
              <a:gd name="T65" fmla="*/ 329 h 4617"/>
              <a:gd name="T66" fmla="*/ 2394 w 4619"/>
              <a:gd name="T67" fmla="*/ 329 h 4617"/>
              <a:gd name="T68" fmla="*/ 2394 w 4619"/>
              <a:gd name="T69" fmla="*/ 622 h 4617"/>
              <a:gd name="T70" fmla="*/ 2041 w 4619"/>
              <a:gd name="T71" fmla="*/ 270 h 4617"/>
              <a:gd name="T72" fmla="*/ 2311 w 4619"/>
              <a:gd name="T73" fmla="*/ 0 h 4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619" h="4617">
                <a:moveTo>
                  <a:pt x="2311" y="0"/>
                </a:moveTo>
                <a:lnTo>
                  <a:pt x="4619" y="2308"/>
                </a:lnTo>
                <a:lnTo>
                  <a:pt x="2311" y="4617"/>
                </a:lnTo>
                <a:lnTo>
                  <a:pt x="2041" y="4347"/>
                </a:lnTo>
                <a:lnTo>
                  <a:pt x="2394" y="3995"/>
                </a:lnTo>
                <a:lnTo>
                  <a:pt x="2394" y="4288"/>
                </a:lnTo>
                <a:lnTo>
                  <a:pt x="2606" y="4288"/>
                </a:lnTo>
                <a:lnTo>
                  <a:pt x="2606" y="3633"/>
                </a:lnTo>
                <a:lnTo>
                  <a:pt x="1951" y="3633"/>
                </a:lnTo>
                <a:lnTo>
                  <a:pt x="1951" y="3846"/>
                </a:lnTo>
                <a:lnTo>
                  <a:pt x="2245" y="3846"/>
                </a:lnTo>
                <a:lnTo>
                  <a:pt x="1892" y="4196"/>
                </a:lnTo>
                <a:lnTo>
                  <a:pt x="1623" y="3926"/>
                </a:lnTo>
                <a:lnTo>
                  <a:pt x="2753" y="2796"/>
                </a:lnTo>
                <a:lnTo>
                  <a:pt x="0" y="2796"/>
                </a:lnTo>
                <a:lnTo>
                  <a:pt x="0" y="2415"/>
                </a:lnTo>
                <a:lnTo>
                  <a:pt x="499" y="2415"/>
                </a:lnTo>
                <a:lnTo>
                  <a:pt x="291" y="2621"/>
                </a:lnTo>
                <a:lnTo>
                  <a:pt x="440" y="2772"/>
                </a:lnTo>
                <a:lnTo>
                  <a:pt x="903" y="2308"/>
                </a:lnTo>
                <a:lnTo>
                  <a:pt x="440" y="1845"/>
                </a:lnTo>
                <a:lnTo>
                  <a:pt x="291" y="1996"/>
                </a:lnTo>
                <a:lnTo>
                  <a:pt x="499" y="2202"/>
                </a:lnTo>
                <a:lnTo>
                  <a:pt x="0" y="2202"/>
                </a:lnTo>
                <a:lnTo>
                  <a:pt x="0" y="1821"/>
                </a:lnTo>
                <a:lnTo>
                  <a:pt x="2753" y="1821"/>
                </a:lnTo>
                <a:lnTo>
                  <a:pt x="1623" y="691"/>
                </a:lnTo>
                <a:lnTo>
                  <a:pt x="1892" y="421"/>
                </a:lnTo>
                <a:lnTo>
                  <a:pt x="2245" y="771"/>
                </a:lnTo>
                <a:lnTo>
                  <a:pt x="1951" y="771"/>
                </a:lnTo>
                <a:lnTo>
                  <a:pt x="1951" y="984"/>
                </a:lnTo>
                <a:lnTo>
                  <a:pt x="2606" y="984"/>
                </a:lnTo>
                <a:lnTo>
                  <a:pt x="2606" y="329"/>
                </a:lnTo>
                <a:lnTo>
                  <a:pt x="2394" y="329"/>
                </a:lnTo>
                <a:lnTo>
                  <a:pt x="2394" y="622"/>
                </a:lnTo>
                <a:lnTo>
                  <a:pt x="2041" y="270"/>
                </a:lnTo>
                <a:lnTo>
                  <a:pt x="2311" y="0"/>
                </a:lnTo>
                <a:close/>
              </a:path>
            </a:pathLst>
          </a:custGeom>
          <a:solidFill>
            <a:srgbClr val="FFAF3D"/>
          </a:solidFill>
          <a:ln>
            <a:noFill/>
          </a:ln>
          <a:effectLst>
            <a:outerShdw blurRad="50800" dist="38100" dir="2700000" sx="102000" sy="102000" algn="tl" rotWithShape="0">
              <a:srgbClr val="949494">
                <a:alpha val="40000"/>
              </a:srgbClr>
            </a:outerShdw>
          </a:effectLst>
        </p:spPr>
        <p:txBody>
          <a:bodyPr vert="horz" wrap="square" lIns="91440" tIns="45720" rIns="91440" bIns="45720" numCol="1" anchor="t" anchorCtr="0" compatLnSpc="1"/>
          <a:p>
            <a:endParaRPr lang="zh-CN" altLang="en-US">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6" name="日期占位符 5"/>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pic>
        <p:nvPicPr>
          <p:cNvPr id="7" name="图片 6"/>
          <p:cNvPicPr>
            <a:picLocks noChangeAspect="1"/>
          </p:cNvPicPr>
          <p:nvPr/>
        </p:nvPicPr>
        <p:blipFill>
          <a:blip r:embed="rId3"/>
          <a:stretch>
            <a:fillRect/>
          </a:stretch>
        </p:blipFill>
        <p:spPr>
          <a:xfrm>
            <a:off x="3629660" y="568960"/>
            <a:ext cx="8087995" cy="3595370"/>
          </a:xfrm>
          <a:prstGeom prst="rect">
            <a:avLst/>
          </a:prstGeom>
          <a:ln w="22225" cmpd="dbl">
            <a:solidFill>
              <a:schemeClr val="accent1">
                <a:shade val="50000"/>
              </a:schemeClr>
            </a:solidFill>
            <a:prstDash val="solid"/>
          </a:ln>
        </p:spPr>
      </p:pic>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5" name="组合 4"/>
          <p:cNvGrpSpPr/>
          <p:nvPr/>
        </p:nvGrpSpPr>
        <p:grpSpPr>
          <a:xfrm>
            <a:off x="278130" y="271780"/>
            <a:ext cx="11635740" cy="686435"/>
            <a:chOff x="438" y="428"/>
            <a:chExt cx="18324" cy="1081"/>
          </a:xfrm>
          <a:solidFill>
            <a:srgbClr val="F18A9B"/>
          </a:solidFill>
        </p:grpSpPr>
        <p:cxnSp>
          <p:nvCxnSpPr>
            <p:cNvPr id="14" name="直接连接符 13"/>
            <p:cNvCxnSpPr/>
            <p:nvPr/>
          </p:nvCxnSpPr>
          <p:spPr>
            <a:xfrm>
              <a:off x="438" y="1509"/>
              <a:ext cx="18325" cy="0"/>
            </a:xfrm>
            <a:prstGeom prst="line">
              <a:avLst/>
            </a:prstGeom>
            <a:grpFill/>
            <a:ln w="12700" cmpd="sng">
              <a:solidFill>
                <a:srgbClr val="F18A9B"/>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5</a:t>
              </a:r>
              <a:endParaRPr lang="en-US" altLang="zh-CN" sz="2200" b="1">
                <a:solidFill>
                  <a:schemeClr val="bg2"/>
                </a:solidFill>
                <a:latin typeface="+mj-ea"/>
                <a:ea typeface="+mj-ea"/>
              </a:endParaRPr>
            </a:p>
          </p:txBody>
        </p:sp>
        <p:grpSp>
          <p:nvGrpSpPr>
            <p:cNvPr id="3" name="组合 2"/>
            <p:cNvGrpSpPr/>
            <p:nvPr/>
          </p:nvGrpSpPr>
          <p:grpSpPr>
            <a:xfrm>
              <a:off x="1708" y="428"/>
              <a:ext cx="4436" cy="852"/>
              <a:chOff x="1708" y="428"/>
              <a:chExt cx="4436" cy="852"/>
            </a:xfrm>
            <a:grpFill/>
          </p:grpSpPr>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5294"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3591"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主要变化情况</a:t>
                </a:r>
                <a:endParaRPr lang="zh-CN" altLang="en-US" sz="2200" b="1">
                  <a:solidFill>
                    <a:schemeClr val="bg2"/>
                  </a:solidFill>
                  <a:latin typeface="+mj-ea"/>
                  <a:ea typeface="+mj-ea"/>
                </a:endParaRPr>
              </a:p>
            </p:txBody>
          </p:sp>
        </p:grpSp>
      </p:grpSp>
      <p:sp>
        <p:nvSpPr>
          <p:cNvPr id="4" name="标题 3"/>
          <p:cNvSpPr/>
          <p:nvPr>
            <p:ph type="ctrTitle"/>
          </p:nvPr>
        </p:nvSpPr>
        <p:spPr>
          <a:xfrm>
            <a:off x="1236980" y="1920240"/>
            <a:ext cx="9799320" cy="4224020"/>
          </a:xfrm>
        </p:spPr>
        <p:txBody>
          <a:bodyPr>
            <a:normAutofit fontScale="90000"/>
          </a:bodyPr>
          <a:p>
            <a:pPr algn="l">
              <a:lnSpc>
                <a:spcPct val="150000"/>
              </a:lnSpc>
              <a:spcBef>
                <a:spcPts val="0"/>
              </a:spcBef>
              <a:spcAft>
                <a:spcPts val="0"/>
              </a:spcAft>
            </a:pPr>
            <a:r>
              <a:rPr lang="zh-CN" altLang="en-US" sz="2000">
                <a:solidFill>
                  <a:schemeClr val="tx1"/>
                </a:solidFill>
                <a:latin typeface="黑体" panose="02010609060101010101" charset="-122"/>
                <a:ea typeface="黑体" panose="02010609060101010101" charset="-122"/>
                <a:cs typeface="黑体" panose="02010609060101010101" charset="-122"/>
              </a:rPr>
              <a:t>　　子目中考虑</a:t>
            </a:r>
            <a:r>
              <a:rPr sz="2000">
                <a:solidFill>
                  <a:schemeClr val="tx1"/>
                </a:solidFill>
                <a:latin typeface="黑体" panose="02010609060101010101" charset="-122"/>
                <a:ea typeface="黑体" panose="02010609060101010101" charset="-122"/>
                <a:cs typeface="黑体" panose="02010609060101010101" charset="-122"/>
              </a:rPr>
              <a:t>选用符合国家质量标准和相应设计要求的合格产品。</a:t>
            </a:r>
            <a:r>
              <a:rPr lang="zh-CN" sz="2000">
                <a:solidFill>
                  <a:schemeClr val="tx1"/>
                </a:solidFill>
                <a:latin typeface="黑体" panose="02010609060101010101" charset="-122"/>
                <a:ea typeface="黑体" panose="02010609060101010101" charset="-122"/>
                <a:cs typeface="黑体" panose="02010609060101010101" charset="-122"/>
              </a:rPr>
              <a:t>对于原</a:t>
            </a:r>
            <a:r>
              <a:rPr lang="en-US" altLang="zh-CN" sz="2000">
                <a:solidFill>
                  <a:schemeClr val="tx1"/>
                </a:solidFill>
                <a:latin typeface="黑体" panose="02010609060101010101" charset="-122"/>
                <a:ea typeface="黑体" panose="02010609060101010101" charset="-122"/>
                <a:cs typeface="黑体" panose="02010609060101010101" charset="-122"/>
              </a:rPr>
              <a:t>14</a:t>
            </a:r>
            <a:r>
              <a:rPr sz="2000">
                <a:solidFill>
                  <a:schemeClr val="tx1"/>
                </a:solidFill>
                <a:latin typeface="黑体" panose="02010609060101010101" charset="-122"/>
                <a:ea typeface="黑体" panose="02010609060101010101" charset="-122"/>
                <a:cs typeface="黑体" panose="02010609060101010101" charset="-122"/>
              </a:rPr>
              <a:t>消耗量标准执行过程中</a:t>
            </a:r>
            <a:r>
              <a:rPr lang="zh-CN" sz="2000">
                <a:solidFill>
                  <a:schemeClr val="tx1"/>
                </a:solidFill>
                <a:latin typeface="黑体" panose="02010609060101010101" charset="-122"/>
                <a:ea typeface="黑体" panose="02010609060101010101" charset="-122"/>
                <a:cs typeface="黑体" panose="02010609060101010101" charset="-122"/>
              </a:rPr>
              <a:t>市场反馈材料</a:t>
            </a:r>
            <a:r>
              <a:rPr sz="2000">
                <a:solidFill>
                  <a:schemeClr val="tx1"/>
                </a:solidFill>
                <a:latin typeface="黑体" panose="02010609060101010101" charset="-122"/>
                <a:ea typeface="黑体" panose="02010609060101010101" charset="-122"/>
                <a:cs typeface="黑体" panose="02010609060101010101" charset="-122"/>
              </a:rPr>
              <a:t>消耗量</a:t>
            </a:r>
            <a:r>
              <a:rPr lang="zh-CN" sz="2000">
                <a:solidFill>
                  <a:schemeClr val="tx1"/>
                </a:solidFill>
                <a:latin typeface="黑体" panose="02010609060101010101" charset="-122"/>
                <a:ea typeface="黑体" panose="02010609060101010101" charset="-122"/>
                <a:cs typeface="黑体" panose="02010609060101010101" charset="-122"/>
              </a:rPr>
              <a:t>水平与实际相差</a:t>
            </a:r>
            <a:r>
              <a:rPr sz="2000">
                <a:solidFill>
                  <a:schemeClr val="tx1"/>
                </a:solidFill>
                <a:latin typeface="黑体" panose="02010609060101010101" charset="-122"/>
                <a:ea typeface="黑体" panose="02010609060101010101" charset="-122"/>
                <a:cs typeface="黑体" panose="02010609060101010101" charset="-122"/>
              </a:rPr>
              <a:t>较大的</a:t>
            </a:r>
            <a:r>
              <a:rPr lang="zh-CN" sz="2000">
                <a:solidFill>
                  <a:schemeClr val="tx1"/>
                </a:solidFill>
                <a:latin typeface="黑体" panose="02010609060101010101" charset="-122"/>
                <a:ea typeface="黑体" panose="02010609060101010101" charset="-122"/>
                <a:cs typeface="黑体" panose="02010609060101010101" charset="-122"/>
              </a:rPr>
              <a:t>子</a:t>
            </a:r>
            <a:r>
              <a:rPr sz="2000">
                <a:solidFill>
                  <a:schemeClr val="tx1"/>
                </a:solidFill>
                <a:latin typeface="黑体" panose="02010609060101010101" charset="-122"/>
                <a:ea typeface="黑体" panose="02010609060101010101" charset="-122"/>
                <a:cs typeface="黑体" panose="02010609060101010101" charset="-122"/>
              </a:rPr>
              <a:t>目，根据工程的实际情况并结合现行施工验收规范的要求，重新计算材料的消耗量。</a:t>
            </a:r>
            <a:br>
              <a:rPr sz="2000">
                <a:solidFill>
                  <a:schemeClr val="tx1"/>
                </a:solidFill>
                <a:latin typeface="黑体" panose="02010609060101010101" charset="-122"/>
                <a:ea typeface="黑体" panose="02010609060101010101" charset="-122"/>
                <a:cs typeface="黑体" panose="02010609060101010101" charset="-122"/>
              </a:rPr>
            </a:br>
            <a:br>
              <a:rPr sz="2000">
                <a:solidFill>
                  <a:schemeClr val="tx1"/>
                </a:solidFill>
                <a:latin typeface="黑体" panose="02010609060101010101" charset="-122"/>
                <a:ea typeface="黑体" panose="02010609060101010101" charset="-122"/>
                <a:cs typeface="黑体" panose="02010609060101010101" charset="-122"/>
              </a:rPr>
            </a:br>
            <a:r>
              <a:rPr lang="zh-CN" sz="2000">
                <a:solidFill>
                  <a:schemeClr val="tx1"/>
                </a:solidFill>
                <a:latin typeface="黑体" panose="02010609060101010101" charset="-122"/>
                <a:ea typeface="黑体" panose="02010609060101010101" charset="-122"/>
                <a:cs typeface="黑体" panose="02010609060101010101" charset="-122"/>
              </a:rPr>
              <a:t>　　</a:t>
            </a:r>
            <a:r>
              <a:rPr sz="2000">
                <a:solidFill>
                  <a:schemeClr val="tx1"/>
                </a:solidFill>
                <a:latin typeface="黑体" panose="02010609060101010101" charset="-122"/>
                <a:ea typeface="黑体" panose="02010609060101010101" charset="-122"/>
                <a:cs typeface="黑体" panose="02010609060101010101" charset="-122"/>
              </a:rPr>
              <a:t>进入消耗量标准子目的周转性材料，按照不同施工方法，考虑不同工程项目类别、选取不同材料规格综合计算出一次摊销量进入</a:t>
            </a:r>
            <a:r>
              <a:rPr sz="2000">
                <a:solidFill>
                  <a:schemeClr val="tx1"/>
                </a:solidFill>
                <a:latin typeface="黑体" panose="02010609060101010101" charset="-122"/>
                <a:ea typeface="黑体" panose="02010609060101010101" charset="-122"/>
                <a:cs typeface="黑体" panose="02010609060101010101" charset="-122"/>
                <a:sym typeface="+mn-ea"/>
              </a:rPr>
              <a:t>子目</a:t>
            </a:r>
            <a:r>
              <a:rPr sz="2000">
                <a:solidFill>
                  <a:schemeClr val="tx1"/>
                </a:solidFill>
                <a:latin typeface="黑体" panose="02010609060101010101" charset="-122"/>
                <a:ea typeface="黑体" panose="02010609060101010101" charset="-122"/>
                <a:cs typeface="黑体" panose="02010609060101010101" charset="-122"/>
              </a:rPr>
              <a:t>。</a:t>
            </a:r>
            <a:br>
              <a:rPr sz="2000">
                <a:solidFill>
                  <a:schemeClr val="tx1"/>
                </a:solidFill>
                <a:latin typeface="黑体" panose="02010609060101010101" charset="-122"/>
                <a:ea typeface="黑体" panose="02010609060101010101" charset="-122"/>
                <a:cs typeface="黑体" panose="02010609060101010101" charset="-122"/>
              </a:rPr>
            </a:br>
            <a:br>
              <a:rPr sz="2000">
                <a:solidFill>
                  <a:schemeClr val="tx1"/>
                </a:solidFill>
                <a:latin typeface="黑体" panose="02010609060101010101" charset="-122"/>
                <a:ea typeface="黑体" panose="02010609060101010101" charset="-122"/>
                <a:cs typeface="黑体" panose="02010609060101010101" charset="-122"/>
              </a:rPr>
            </a:br>
            <a:r>
              <a:rPr lang="zh-CN" sz="2000">
                <a:solidFill>
                  <a:schemeClr val="tx1"/>
                </a:solidFill>
                <a:latin typeface="黑体" panose="02010609060101010101" charset="-122"/>
                <a:ea typeface="黑体" panose="02010609060101010101" charset="-122"/>
                <a:cs typeface="黑体" panose="02010609060101010101" charset="-122"/>
              </a:rPr>
              <a:t>　　</a:t>
            </a:r>
            <a:r>
              <a:rPr sz="2000">
                <a:solidFill>
                  <a:schemeClr val="tx1"/>
                </a:solidFill>
                <a:latin typeface="黑体" panose="02010609060101010101" charset="-122"/>
                <a:ea typeface="黑体" panose="02010609060101010101" charset="-122"/>
                <a:cs typeface="黑体" panose="02010609060101010101" charset="-122"/>
              </a:rPr>
              <a:t>对于用量少、低值易耗的零星材料，不列具体名称、规格型号和消耗量，合并以其他材料费形式体现，按相应项目中安装辅助材料费的一定比例计取</a:t>
            </a:r>
            <a:r>
              <a:rPr lang="zh-CN" sz="2000">
                <a:solidFill>
                  <a:schemeClr val="tx1"/>
                </a:solidFill>
                <a:latin typeface="黑体" panose="02010609060101010101" charset="-122"/>
                <a:ea typeface="黑体" panose="02010609060101010101" charset="-122"/>
                <a:cs typeface="黑体" panose="02010609060101010101" charset="-122"/>
              </a:rPr>
              <a:t>，以</a:t>
            </a:r>
            <a:r>
              <a:rPr lang="en-US" altLang="zh-CN" sz="2000">
                <a:solidFill>
                  <a:schemeClr val="tx1"/>
                </a:solidFill>
                <a:latin typeface="黑体" panose="02010609060101010101" charset="-122"/>
                <a:ea typeface="黑体" panose="02010609060101010101" charset="-122"/>
                <a:cs typeface="黑体" panose="02010609060101010101" charset="-122"/>
              </a:rPr>
              <a:t>“</a:t>
            </a:r>
            <a:r>
              <a:rPr lang="zh-CN" altLang="en-US" sz="2000">
                <a:solidFill>
                  <a:schemeClr val="tx1"/>
                </a:solidFill>
                <a:latin typeface="黑体" panose="02010609060101010101" charset="-122"/>
                <a:ea typeface="黑体" panose="02010609060101010101" charset="-122"/>
                <a:cs typeface="黑体" panose="02010609060101010101" charset="-122"/>
              </a:rPr>
              <a:t>元</a:t>
            </a:r>
            <a:r>
              <a:rPr lang="en-US" altLang="zh-CN" sz="2000">
                <a:solidFill>
                  <a:schemeClr val="tx1"/>
                </a:solidFill>
                <a:latin typeface="黑体" panose="02010609060101010101" charset="-122"/>
                <a:ea typeface="黑体" panose="02010609060101010101" charset="-122"/>
                <a:cs typeface="黑体" panose="02010609060101010101" charset="-122"/>
              </a:rPr>
              <a:t>”</a:t>
            </a:r>
            <a:r>
              <a:rPr lang="zh-CN" altLang="en-US" sz="2000">
                <a:solidFill>
                  <a:schemeClr val="tx1"/>
                </a:solidFill>
                <a:latin typeface="黑体" panose="02010609060101010101" charset="-122"/>
                <a:ea typeface="黑体" panose="02010609060101010101" charset="-122"/>
                <a:cs typeface="黑体" panose="02010609060101010101" charset="-122"/>
              </a:rPr>
              <a:t>的形式体现</a:t>
            </a:r>
            <a:r>
              <a:rPr sz="2000">
                <a:solidFill>
                  <a:schemeClr val="tx1"/>
                </a:solidFill>
                <a:latin typeface="黑体" panose="02010609060101010101" charset="-122"/>
                <a:ea typeface="黑体" panose="02010609060101010101" charset="-122"/>
                <a:cs typeface="黑体" panose="02010609060101010101" charset="-122"/>
              </a:rPr>
              <a:t>。</a:t>
            </a:r>
            <a:endParaRPr sz="2000">
              <a:solidFill>
                <a:schemeClr val="tx1"/>
              </a:solidFill>
              <a:latin typeface="黑体" panose="02010609060101010101" charset="-122"/>
              <a:ea typeface="黑体" panose="02010609060101010101" charset="-122"/>
              <a:cs typeface="黑体" panose="02010609060101010101" charset="-122"/>
            </a:endParaRPr>
          </a:p>
        </p:txBody>
      </p:sp>
      <p:sp>
        <p:nvSpPr>
          <p:cNvPr id="16" name="AutoShape 11"/>
          <p:cNvSpPr>
            <a:spLocks noChangeArrowheads="1"/>
          </p:cNvSpPr>
          <p:nvPr/>
        </p:nvSpPr>
        <p:spPr bwMode="ltGray">
          <a:xfrm>
            <a:off x="2143125" y="1289050"/>
            <a:ext cx="2952000" cy="518795"/>
          </a:xfrm>
          <a:prstGeom prst="roundRect">
            <a:avLst>
              <a:gd name="adj" fmla="val 17509"/>
            </a:avLst>
          </a:prstGeom>
          <a:solidFill>
            <a:srgbClr val="FFBA55"/>
          </a:solidFill>
          <a:ln w="12700" cmpd="sng">
            <a:solidFill>
              <a:srgbClr val="FFBA55"/>
            </a:solidFill>
            <a:prstDash val="solid"/>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0" name="Text Box 21"/>
          <p:cNvSpPr txBox="1">
            <a:spLocks noChangeArrowheads="1"/>
          </p:cNvSpPr>
          <p:nvPr/>
        </p:nvSpPr>
        <p:spPr bwMode="black">
          <a:xfrm>
            <a:off x="2200275" y="1349375"/>
            <a:ext cx="2718000"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bg2"/>
                  </a:outerShdw>
                </a:effectLst>
              </a14:hiddenEffects>
            </a:ext>
          </a:extLst>
        </p:spPr>
        <p:txBody>
          <a:bodyPr wrap="square">
            <a:spAutoFit/>
          </a:bodyPr>
          <a:p>
            <a:pPr algn="ctr">
              <a:spcBef>
                <a:spcPct val="50000"/>
              </a:spcBef>
            </a:pPr>
            <a:r>
              <a:rPr lang="en-US" altLang="zh-CN" sz="2000" b="1">
                <a:solidFill>
                  <a:schemeClr val="tx1"/>
                </a:solidFill>
                <a:latin typeface="微软雅黑" panose="020B0503020204020204" pitchFamily="34" charset="-122"/>
                <a:ea typeface="微软雅黑" panose="020B0503020204020204" pitchFamily="34" charset="-122"/>
              </a:rPr>
              <a:t>   </a:t>
            </a:r>
            <a:r>
              <a:rPr lang="zh-CN" altLang="en-US" sz="2000" b="1">
                <a:solidFill>
                  <a:schemeClr val="tx1"/>
                </a:solidFill>
                <a:latin typeface="微软雅黑" panose="020B0503020204020204" pitchFamily="34" charset="-122"/>
                <a:ea typeface="微软雅黑" panose="020B0503020204020204" pitchFamily="34" charset="-122"/>
              </a:rPr>
              <a:t>（ 二 ）  材　料</a:t>
            </a:r>
            <a:endParaRPr lang="zh-CN" altLang="en-US" sz="2000" b="1">
              <a:solidFill>
                <a:schemeClr val="tx1"/>
              </a:solidFill>
              <a:latin typeface="微软雅黑" panose="020B0503020204020204" pitchFamily="34" charset="-122"/>
              <a:ea typeface="微软雅黑" panose="020B0503020204020204" pitchFamily="34" charset="-122"/>
            </a:endParaRPr>
          </a:p>
        </p:txBody>
      </p:sp>
      <p:pic>
        <p:nvPicPr>
          <p:cNvPr id="21" name="Picture 26" descr="1"/>
          <p:cNvPicPr>
            <a:picLocks noChangeAspect="1" noChangeArrowheads="1"/>
          </p:cNvPicPr>
          <p:nvPr/>
        </p:nvPicPr>
        <p:blipFill>
          <a:blip r:embed="rId2">
            <a:grayscl/>
            <a:lum bright="-6000" contrast="24000"/>
            <a:extLst>
              <a:ext uri="{28A0092B-C50C-407E-A947-70E740481C1C}">
                <a14:useLocalDpi xmlns:a14="http://schemas.microsoft.com/office/drawing/2010/main" val="0"/>
              </a:ext>
            </a:extLst>
          </a:blip>
          <a:srcRect l="42606" t="64474" r="19473"/>
          <a:stretch>
            <a:fillRect/>
          </a:stretch>
        </p:blipFill>
        <p:spPr bwMode="gray">
          <a:xfrm>
            <a:off x="2274570" y="1298575"/>
            <a:ext cx="478155" cy="613410"/>
          </a:xfrm>
          <a:prstGeom prst="rect">
            <a:avLst/>
          </a:prstGeom>
          <a:noFill/>
          <a:extLst>
            <a:ext uri="{909E8E84-426E-40DD-AFC4-6F175D3DCCD1}">
              <a14:hiddenFill xmlns:a14="http://schemas.microsoft.com/office/drawing/2010/main">
                <a:solidFill>
                  <a:srgbClr val="FFFFFF"/>
                </a:solidFill>
              </a14:hiddenFill>
            </a:ext>
          </a:extLst>
        </p:spPr>
      </p:pic>
      <p:grpSp>
        <p:nvGrpSpPr>
          <p:cNvPr id="22" name="Group 7"/>
          <p:cNvGrpSpPr/>
          <p:nvPr/>
        </p:nvGrpSpPr>
        <p:grpSpPr bwMode="auto">
          <a:xfrm rot="0">
            <a:off x="2143125" y="1299210"/>
            <a:ext cx="2952116" cy="502285"/>
            <a:chOff x="2449" y="704"/>
            <a:chExt cx="3459" cy="350"/>
          </a:xfrm>
        </p:grpSpPr>
        <p:sp>
          <p:nvSpPr>
            <p:cNvPr id="24" name="AutoShape 8"/>
            <p:cNvSpPr>
              <a:spLocks noChangeArrowheads="1"/>
            </p:cNvSpPr>
            <p:nvPr/>
          </p:nvSpPr>
          <p:spPr bwMode="ltGray">
            <a:xfrm>
              <a:off x="2449" y="939"/>
              <a:ext cx="3459" cy="115"/>
            </a:xfrm>
            <a:prstGeom prst="roundRect">
              <a:avLst>
                <a:gd name="adj" fmla="val 50000"/>
              </a:avLst>
            </a:prstGeom>
            <a:gradFill rotWithShape="1">
              <a:gsLst>
                <a:gs pos="0">
                  <a:srgbClr val="E8B888">
                    <a:alpha val="0"/>
                  </a:srgbClr>
                </a:gs>
                <a:gs pos="100000">
                  <a:srgbClr val="E8B888">
                    <a:gamma/>
                    <a:tint val="0"/>
                    <a:invGamma/>
                  </a:srgb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5" name="AutoShape 9"/>
            <p:cNvSpPr>
              <a:spLocks noChangeArrowheads="1"/>
            </p:cNvSpPr>
            <p:nvPr/>
          </p:nvSpPr>
          <p:spPr bwMode="ltGray">
            <a:xfrm>
              <a:off x="2449" y="704"/>
              <a:ext cx="3459" cy="115"/>
            </a:xfrm>
            <a:prstGeom prst="roundRect">
              <a:avLst>
                <a:gd name="adj" fmla="val 50000"/>
              </a:avLst>
            </a:prstGeom>
            <a:gradFill rotWithShape="1">
              <a:gsLst>
                <a:gs pos="0">
                  <a:srgbClr val="E8B888">
                    <a:gamma/>
                    <a:tint val="15686"/>
                    <a:invGamma/>
                  </a:srgbClr>
                </a:gs>
                <a:gs pos="100000">
                  <a:srgbClr val="E8B888">
                    <a:alpha val="0"/>
                  </a:srgb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sp>
        <p:nvSpPr>
          <p:cNvPr id="32" name="Freeform 14"/>
          <p:cNvSpPr/>
          <p:nvPr/>
        </p:nvSpPr>
        <p:spPr bwMode="auto">
          <a:xfrm>
            <a:off x="1255933" y="1239134"/>
            <a:ext cx="576000" cy="576000"/>
          </a:xfrm>
          <a:custGeom>
            <a:avLst/>
            <a:gdLst>
              <a:gd name="T0" fmla="*/ 2311 w 4619"/>
              <a:gd name="T1" fmla="*/ 0 h 4617"/>
              <a:gd name="T2" fmla="*/ 4619 w 4619"/>
              <a:gd name="T3" fmla="*/ 2308 h 4617"/>
              <a:gd name="T4" fmla="*/ 2311 w 4619"/>
              <a:gd name="T5" fmla="*/ 4617 h 4617"/>
              <a:gd name="T6" fmla="*/ 2041 w 4619"/>
              <a:gd name="T7" fmla="*/ 4347 h 4617"/>
              <a:gd name="T8" fmla="*/ 2394 w 4619"/>
              <a:gd name="T9" fmla="*/ 3995 h 4617"/>
              <a:gd name="T10" fmla="*/ 2394 w 4619"/>
              <a:gd name="T11" fmla="*/ 4288 h 4617"/>
              <a:gd name="T12" fmla="*/ 2606 w 4619"/>
              <a:gd name="T13" fmla="*/ 4288 h 4617"/>
              <a:gd name="T14" fmla="*/ 2606 w 4619"/>
              <a:gd name="T15" fmla="*/ 3633 h 4617"/>
              <a:gd name="T16" fmla="*/ 1951 w 4619"/>
              <a:gd name="T17" fmla="*/ 3633 h 4617"/>
              <a:gd name="T18" fmla="*/ 1951 w 4619"/>
              <a:gd name="T19" fmla="*/ 3846 h 4617"/>
              <a:gd name="T20" fmla="*/ 2245 w 4619"/>
              <a:gd name="T21" fmla="*/ 3846 h 4617"/>
              <a:gd name="T22" fmla="*/ 1892 w 4619"/>
              <a:gd name="T23" fmla="*/ 4196 h 4617"/>
              <a:gd name="T24" fmla="*/ 1623 w 4619"/>
              <a:gd name="T25" fmla="*/ 3926 h 4617"/>
              <a:gd name="T26" fmla="*/ 2753 w 4619"/>
              <a:gd name="T27" fmla="*/ 2796 h 4617"/>
              <a:gd name="T28" fmla="*/ 0 w 4619"/>
              <a:gd name="T29" fmla="*/ 2796 h 4617"/>
              <a:gd name="T30" fmla="*/ 0 w 4619"/>
              <a:gd name="T31" fmla="*/ 2415 h 4617"/>
              <a:gd name="T32" fmla="*/ 499 w 4619"/>
              <a:gd name="T33" fmla="*/ 2415 h 4617"/>
              <a:gd name="T34" fmla="*/ 291 w 4619"/>
              <a:gd name="T35" fmla="*/ 2621 h 4617"/>
              <a:gd name="T36" fmla="*/ 440 w 4619"/>
              <a:gd name="T37" fmla="*/ 2772 h 4617"/>
              <a:gd name="T38" fmla="*/ 903 w 4619"/>
              <a:gd name="T39" fmla="*/ 2308 h 4617"/>
              <a:gd name="T40" fmla="*/ 440 w 4619"/>
              <a:gd name="T41" fmla="*/ 1845 h 4617"/>
              <a:gd name="T42" fmla="*/ 291 w 4619"/>
              <a:gd name="T43" fmla="*/ 1996 h 4617"/>
              <a:gd name="T44" fmla="*/ 499 w 4619"/>
              <a:gd name="T45" fmla="*/ 2202 h 4617"/>
              <a:gd name="T46" fmla="*/ 0 w 4619"/>
              <a:gd name="T47" fmla="*/ 2202 h 4617"/>
              <a:gd name="T48" fmla="*/ 0 w 4619"/>
              <a:gd name="T49" fmla="*/ 1821 h 4617"/>
              <a:gd name="T50" fmla="*/ 2753 w 4619"/>
              <a:gd name="T51" fmla="*/ 1821 h 4617"/>
              <a:gd name="T52" fmla="*/ 1623 w 4619"/>
              <a:gd name="T53" fmla="*/ 691 h 4617"/>
              <a:gd name="T54" fmla="*/ 1892 w 4619"/>
              <a:gd name="T55" fmla="*/ 421 h 4617"/>
              <a:gd name="T56" fmla="*/ 2245 w 4619"/>
              <a:gd name="T57" fmla="*/ 771 h 4617"/>
              <a:gd name="T58" fmla="*/ 1951 w 4619"/>
              <a:gd name="T59" fmla="*/ 771 h 4617"/>
              <a:gd name="T60" fmla="*/ 1951 w 4619"/>
              <a:gd name="T61" fmla="*/ 984 h 4617"/>
              <a:gd name="T62" fmla="*/ 2606 w 4619"/>
              <a:gd name="T63" fmla="*/ 984 h 4617"/>
              <a:gd name="T64" fmla="*/ 2606 w 4619"/>
              <a:gd name="T65" fmla="*/ 329 h 4617"/>
              <a:gd name="T66" fmla="*/ 2394 w 4619"/>
              <a:gd name="T67" fmla="*/ 329 h 4617"/>
              <a:gd name="T68" fmla="*/ 2394 w 4619"/>
              <a:gd name="T69" fmla="*/ 622 h 4617"/>
              <a:gd name="T70" fmla="*/ 2041 w 4619"/>
              <a:gd name="T71" fmla="*/ 270 h 4617"/>
              <a:gd name="T72" fmla="*/ 2311 w 4619"/>
              <a:gd name="T73" fmla="*/ 0 h 4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619" h="4617">
                <a:moveTo>
                  <a:pt x="2311" y="0"/>
                </a:moveTo>
                <a:lnTo>
                  <a:pt x="4619" y="2308"/>
                </a:lnTo>
                <a:lnTo>
                  <a:pt x="2311" y="4617"/>
                </a:lnTo>
                <a:lnTo>
                  <a:pt x="2041" y="4347"/>
                </a:lnTo>
                <a:lnTo>
                  <a:pt x="2394" y="3995"/>
                </a:lnTo>
                <a:lnTo>
                  <a:pt x="2394" y="4288"/>
                </a:lnTo>
                <a:lnTo>
                  <a:pt x="2606" y="4288"/>
                </a:lnTo>
                <a:lnTo>
                  <a:pt x="2606" y="3633"/>
                </a:lnTo>
                <a:lnTo>
                  <a:pt x="1951" y="3633"/>
                </a:lnTo>
                <a:lnTo>
                  <a:pt x="1951" y="3846"/>
                </a:lnTo>
                <a:lnTo>
                  <a:pt x="2245" y="3846"/>
                </a:lnTo>
                <a:lnTo>
                  <a:pt x="1892" y="4196"/>
                </a:lnTo>
                <a:lnTo>
                  <a:pt x="1623" y="3926"/>
                </a:lnTo>
                <a:lnTo>
                  <a:pt x="2753" y="2796"/>
                </a:lnTo>
                <a:lnTo>
                  <a:pt x="0" y="2796"/>
                </a:lnTo>
                <a:lnTo>
                  <a:pt x="0" y="2415"/>
                </a:lnTo>
                <a:lnTo>
                  <a:pt x="499" y="2415"/>
                </a:lnTo>
                <a:lnTo>
                  <a:pt x="291" y="2621"/>
                </a:lnTo>
                <a:lnTo>
                  <a:pt x="440" y="2772"/>
                </a:lnTo>
                <a:lnTo>
                  <a:pt x="903" y="2308"/>
                </a:lnTo>
                <a:lnTo>
                  <a:pt x="440" y="1845"/>
                </a:lnTo>
                <a:lnTo>
                  <a:pt x="291" y="1996"/>
                </a:lnTo>
                <a:lnTo>
                  <a:pt x="499" y="2202"/>
                </a:lnTo>
                <a:lnTo>
                  <a:pt x="0" y="2202"/>
                </a:lnTo>
                <a:lnTo>
                  <a:pt x="0" y="1821"/>
                </a:lnTo>
                <a:lnTo>
                  <a:pt x="2753" y="1821"/>
                </a:lnTo>
                <a:lnTo>
                  <a:pt x="1623" y="691"/>
                </a:lnTo>
                <a:lnTo>
                  <a:pt x="1892" y="421"/>
                </a:lnTo>
                <a:lnTo>
                  <a:pt x="2245" y="771"/>
                </a:lnTo>
                <a:lnTo>
                  <a:pt x="1951" y="771"/>
                </a:lnTo>
                <a:lnTo>
                  <a:pt x="1951" y="984"/>
                </a:lnTo>
                <a:lnTo>
                  <a:pt x="2606" y="984"/>
                </a:lnTo>
                <a:lnTo>
                  <a:pt x="2606" y="329"/>
                </a:lnTo>
                <a:lnTo>
                  <a:pt x="2394" y="329"/>
                </a:lnTo>
                <a:lnTo>
                  <a:pt x="2394" y="622"/>
                </a:lnTo>
                <a:lnTo>
                  <a:pt x="2041" y="270"/>
                </a:lnTo>
                <a:lnTo>
                  <a:pt x="2311" y="0"/>
                </a:lnTo>
                <a:close/>
              </a:path>
            </a:pathLst>
          </a:custGeom>
          <a:solidFill>
            <a:srgbClr val="FFAF3D"/>
          </a:solidFill>
          <a:ln>
            <a:noFill/>
          </a:ln>
          <a:effectLst>
            <a:outerShdw blurRad="50800" dist="38100" dir="2700000" sx="102000" sy="102000" algn="tl" rotWithShape="0">
              <a:srgbClr val="949494">
                <a:alpha val="40000"/>
              </a:srgbClr>
            </a:outerShdw>
          </a:effectLst>
        </p:spPr>
        <p:txBody>
          <a:bodyPr vert="horz" wrap="square" lIns="91440" tIns="45720" rIns="91440" bIns="45720" numCol="1" anchor="t" anchorCtr="0" compatLnSpc="1"/>
          <a:p>
            <a:endParaRPr lang="zh-CN" altLang="en-US">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Tree>
    <p:custDataLst>
      <p:tags r:id="rId3"/>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14" name="îṡ1íḍé"/>
          <p:cNvGrpSpPr/>
          <p:nvPr/>
        </p:nvGrpSpPr>
        <p:grpSpPr>
          <a:xfrm>
            <a:off x="206375" y="95250"/>
            <a:ext cx="2173605" cy="1362710"/>
            <a:chOff x="3575720" y="-774342"/>
            <a:chExt cx="4240565" cy="2636200"/>
          </a:xfrm>
        </p:grpSpPr>
        <p:sp>
          <p:nvSpPr>
            <p:cNvPr id="19" name="îṣḷíḋè"/>
            <p:cNvSpPr/>
            <p:nvPr/>
          </p:nvSpPr>
          <p:spPr bwMode="auto">
            <a:xfrm>
              <a:off x="3918741" y="1380506"/>
              <a:ext cx="481352" cy="481352"/>
            </a:xfrm>
            <a:prstGeom prst="ellipse">
              <a:avLst/>
            </a:prstGeom>
            <a:solidFill>
              <a:schemeClr val="tx2">
                <a:lumMod val="20000"/>
                <a:lumOff val="80000"/>
              </a:schemeClr>
            </a:solidFill>
            <a:ln w="19050">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0" name="îš1íḋè"/>
            <p:cNvSpPr/>
            <p:nvPr/>
          </p:nvSpPr>
          <p:spPr bwMode="auto">
            <a:xfrm>
              <a:off x="6453289" y="900301"/>
              <a:ext cx="924267" cy="924267"/>
            </a:xfrm>
            <a:prstGeom prst="ellipse">
              <a:avLst/>
            </a:prstGeom>
            <a:solidFill>
              <a:schemeClr val="tx2">
                <a:lumMod val="40000"/>
                <a:lumOff val="60000"/>
              </a:schemeClr>
            </a:solidFill>
            <a:ln w="19050">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1" name="iṥ1ïďê"/>
            <p:cNvSpPr/>
            <p:nvPr/>
          </p:nvSpPr>
          <p:spPr bwMode="auto">
            <a:xfrm>
              <a:off x="3575720" y="-387424"/>
              <a:ext cx="1287018" cy="1287018"/>
            </a:xfrm>
            <a:prstGeom prst="ellipse">
              <a:avLst/>
            </a:prstGeom>
            <a:solidFill>
              <a:schemeClr val="tx2">
                <a:lumMod val="40000"/>
                <a:lumOff val="60000"/>
              </a:schemeClr>
            </a:solidFill>
            <a:ln w="19050">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2" name="ïSḻîḍe"/>
            <p:cNvSpPr/>
            <p:nvPr/>
          </p:nvSpPr>
          <p:spPr bwMode="auto">
            <a:xfrm>
              <a:off x="4367808" y="-774342"/>
              <a:ext cx="2557971" cy="2557971"/>
            </a:xfrm>
            <a:prstGeom prst="ellipse">
              <a:avLst/>
            </a:prstGeom>
            <a:solidFill>
              <a:schemeClr val="tx2"/>
            </a:solidFill>
            <a:ln w="19050">
              <a:noFill/>
              <a:round/>
            </a:ln>
          </p:spPr>
          <p:txBody>
            <a:bodyPr rot="0" spcFirstLastPara="0" vert="horz" wrap="none" lIns="91440" tIns="45720" rIns="91440" bIns="45720" anchor="b" anchorCtr="1" forceAA="0" compatLnSpc="1">
              <a:normAutofit fontScale="725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b="1" i="0" u="none" strike="noStrike" kern="1200" cap="none" spc="300" normalizeH="0" baseline="0" noProof="0" dirty="0">
                  <a:ln>
                    <a:noFill/>
                  </a:ln>
                  <a:solidFill>
                    <a:srgbClr val="FFFFFF"/>
                  </a:solidFill>
                  <a:effectLst/>
                  <a:uLnTx/>
                  <a:uFillTx/>
                  <a:latin typeface="Arial" panose="020B0604020202020204"/>
                  <a:ea typeface="微软雅黑" panose="020B0503020204020204" pitchFamily="34" charset="-122"/>
                  <a:cs typeface="+mn-cs"/>
                </a:rPr>
                <a:t>目录 </a:t>
              </a:r>
              <a:br>
                <a:rPr kumimoji="0" lang="zh-CN" altLang="en-US" sz="4800" b="1" i="0" u="none" strike="noStrike" kern="1200" cap="none" spc="300" normalizeH="0" baseline="0" noProof="0" dirty="0">
                  <a:ln>
                    <a:noFill/>
                  </a:ln>
                  <a:solidFill>
                    <a:srgbClr val="FFFFFF"/>
                  </a:solidFill>
                  <a:effectLst/>
                  <a:uLnTx/>
                  <a:uFillTx/>
                  <a:latin typeface="Arial" panose="020B0604020202020204"/>
                  <a:ea typeface="微软雅黑" panose="020B0503020204020204" pitchFamily="34" charset="-122"/>
                  <a:cs typeface="+mn-cs"/>
                </a:rPr>
              </a:br>
              <a:r>
                <a:rPr kumimoji="0" lang="en-US" altLang="zh-CN" sz="1600" b="1" i="0" u="none" strike="noStrike" kern="1200" cap="none" spc="300" normalizeH="0" baseline="0" noProof="0" dirty="0">
                  <a:ln>
                    <a:noFill/>
                  </a:ln>
                  <a:solidFill>
                    <a:srgbClr val="FFFFFF"/>
                  </a:solidFill>
                  <a:effectLst/>
                  <a:uLnTx/>
                  <a:uFillTx/>
                  <a:latin typeface="Arial" panose="020B0604020202020204"/>
                  <a:ea typeface="微软雅黑" panose="020B0503020204020204" pitchFamily="34" charset="-122"/>
                  <a:cs typeface="+mn-cs"/>
                </a:rPr>
                <a:t>CONTENT</a:t>
              </a:r>
              <a:endParaRPr kumimoji="0" lang="en-US" altLang="zh-CN" sz="4800" b="1" i="0" u="none" strike="noStrike" kern="1200" cap="none" spc="300" normalizeH="0" baseline="0" noProof="0" dirty="0">
                <a:ln>
                  <a:noFill/>
                </a:ln>
                <a:solidFill>
                  <a:srgbClr val="FFFFFF"/>
                </a:solidFill>
                <a:effectLst/>
                <a:uLnTx/>
                <a:uFillTx/>
                <a:latin typeface="Arial" panose="020B0604020202020204"/>
                <a:ea typeface="微软雅黑" panose="020B0503020204020204" pitchFamily="34" charset="-122"/>
                <a:cs typeface="+mn-cs"/>
              </a:endParaRPr>
            </a:p>
          </p:txBody>
        </p:sp>
        <p:sp>
          <p:nvSpPr>
            <p:cNvPr id="23" name="ïṩlidê"/>
            <p:cNvSpPr/>
            <p:nvPr/>
          </p:nvSpPr>
          <p:spPr bwMode="auto">
            <a:xfrm>
              <a:off x="7204217" y="152636"/>
              <a:ext cx="612068" cy="612068"/>
            </a:xfrm>
            <a:prstGeom prst="ellipse">
              <a:avLst/>
            </a:prstGeom>
            <a:solidFill>
              <a:schemeClr val="tx2">
                <a:lumMod val="20000"/>
                <a:lumOff val="80000"/>
              </a:schemeClr>
            </a:solidFill>
            <a:ln w="19050">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grpSp>
      <p:grpSp>
        <p:nvGrpSpPr>
          <p:cNvPr id="95" name="组合 94"/>
          <p:cNvGrpSpPr/>
          <p:nvPr/>
        </p:nvGrpSpPr>
        <p:grpSpPr>
          <a:xfrm>
            <a:off x="1363898" y="1771527"/>
            <a:ext cx="3001279" cy="1106229"/>
            <a:chOff x="1776648" y="1564870"/>
            <a:chExt cx="3001279" cy="1106229"/>
          </a:xfrm>
        </p:grpSpPr>
        <p:grpSp>
          <p:nvGrpSpPr>
            <p:cNvPr id="15" name="iṧľîḋê"/>
            <p:cNvGrpSpPr/>
            <p:nvPr/>
          </p:nvGrpSpPr>
          <p:grpSpPr>
            <a:xfrm>
              <a:off x="1776648" y="1564870"/>
              <a:ext cx="1160491" cy="1106229"/>
              <a:chOff x="1468531" y="1871421"/>
              <a:chExt cx="2080967" cy="1983665"/>
            </a:xfrm>
          </p:grpSpPr>
          <p:sp>
            <p:nvSpPr>
              <p:cNvPr id="42" name="iṣlíḑê"/>
              <p:cNvSpPr/>
              <p:nvPr/>
            </p:nvSpPr>
            <p:spPr bwMode="auto">
              <a:xfrm>
                <a:off x="1751720" y="2659689"/>
                <a:ext cx="796931" cy="796931"/>
              </a:xfrm>
              <a:prstGeom prst="ellipse">
                <a:avLst/>
              </a:prstGeom>
              <a:solidFill>
                <a:schemeClr val="accent4">
                  <a:lumMod val="60000"/>
                  <a:lumOff val="40000"/>
                  <a:alpha val="70000"/>
                </a:schemeClr>
              </a:solidFill>
              <a:ln w="19050">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3" name="îṡľîḑe"/>
              <p:cNvSpPr/>
              <p:nvPr/>
            </p:nvSpPr>
            <p:spPr bwMode="auto">
              <a:xfrm>
                <a:off x="1847528" y="1880828"/>
                <a:ext cx="966310" cy="966310"/>
              </a:xfrm>
              <a:prstGeom prst="ellipse">
                <a:avLst/>
              </a:prstGeom>
              <a:solidFill>
                <a:schemeClr val="accent2">
                  <a:alpha val="70000"/>
                </a:schemeClr>
              </a:solidFill>
              <a:ln w="19050">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4" name="ïş1ïḋé"/>
              <p:cNvSpPr/>
              <p:nvPr/>
            </p:nvSpPr>
            <p:spPr bwMode="auto">
              <a:xfrm>
                <a:off x="2219772" y="2167905"/>
                <a:ext cx="1188132" cy="1188132"/>
              </a:xfrm>
              <a:prstGeom prst="ellipse">
                <a:avLst/>
              </a:prstGeom>
              <a:solidFill>
                <a:schemeClr val="accent1">
                  <a:lumMod val="100000"/>
                </a:schemeClr>
              </a:solidFill>
              <a:ln w="19050">
                <a:noFill/>
                <a:round/>
              </a:ln>
            </p:spPr>
            <p:txBody>
              <a:bodyPr rot="0" spcFirstLastPara="0" vert="horz" wrap="none" lIns="91440" tIns="45720" rIns="91440" bIns="45720" anchor="ctr" anchorCtr="1" forceAA="0" compatLnSpc="1">
                <a:normAutofit fontScale="70000" lnSpcReduction="200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dirty="0">
                    <a:ln>
                      <a:noFill/>
                    </a:ln>
                    <a:solidFill>
                      <a:srgbClr val="FFFFFF">
                        <a:lumMod val="100000"/>
                      </a:srgbClr>
                    </a:solidFill>
                    <a:effectLst/>
                    <a:uLnTx/>
                    <a:uFillTx/>
                    <a:latin typeface="Impact" panose="020B0806030902050204" pitchFamily="34" charset="0"/>
                    <a:ea typeface="微软雅黑" panose="020B0503020204020204" pitchFamily="34" charset="-122"/>
                    <a:cs typeface="+mn-cs"/>
                  </a:rPr>
                  <a:t>一</a:t>
                </a:r>
                <a:endParaRPr kumimoji="0" lang="en-US" altLang="zh-CN" sz="4000" b="1" i="0" u="none" strike="noStrike" kern="1200" cap="none" spc="0" normalizeH="0" baseline="0" noProof="0" dirty="0">
                  <a:ln>
                    <a:noFill/>
                  </a:ln>
                  <a:solidFill>
                    <a:srgbClr val="FFFFFF">
                      <a:lumMod val="100000"/>
                    </a:srgbClr>
                  </a:solidFill>
                  <a:effectLst/>
                  <a:uLnTx/>
                  <a:uFillTx/>
                  <a:latin typeface="Impact" panose="020B0806030902050204" pitchFamily="34" charset="0"/>
                  <a:ea typeface="微软雅黑" panose="020B0503020204020204" pitchFamily="34" charset="-122"/>
                  <a:cs typeface="+mn-cs"/>
                </a:endParaRPr>
              </a:p>
            </p:txBody>
          </p:sp>
          <p:sp>
            <p:nvSpPr>
              <p:cNvPr id="45" name="îṣḷïďé"/>
              <p:cNvSpPr/>
              <p:nvPr/>
            </p:nvSpPr>
            <p:spPr bwMode="auto">
              <a:xfrm>
                <a:off x="2687824" y="3456620"/>
                <a:ext cx="398466" cy="398466"/>
              </a:xfrm>
              <a:prstGeom prst="ellipse">
                <a:avLst/>
              </a:prstGeom>
              <a:solidFill>
                <a:schemeClr val="accent3">
                  <a:alpha val="70000"/>
                </a:schemeClr>
              </a:solidFill>
              <a:ln w="19050">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6" name="í$ļiḋè"/>
              <p:cNvSpPr/>
              <p:nvPr/>
            </p:nvSpPr>
            <p:spPr bwMode="auto">
              <a:xfrm>
                <a:off x="1468531" y="2518094"/>
                <a:ext cx="283189" cy="283189"/>
              </a:xfrm>
              <a:prstGeom prst="ellipse">
                <a:avLst/>
              </a:prstGeom>
              <a:solidFill>
                <a:schemeClr val="accent4">
                  <a:lumMod val="60000"/>
                  <a:lumOff val="40000"/>
                  <a:alpha val="70000"/>
                </a:schemeClr>
              </a:solidFill>
              <a:ln w="19050">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7" name="ísļïḑé"/>
              <p:cNvSpPr/>
              <p:nvPr/>
            </p:nvSpPr>
            <p:spPr bwMode="auto">
              <a:xfrm>
                <a:off x="3266309" y="1871421"/>
                <a:ext cx="283189" cy="283189"/>
              </a:xfrm>
              <a:prstGeom prst="ellipse">
                <a:avLst/>
              </a:prstGeom>
              <a:solidFill>
                <a:schemeClr val="accent3">
                  <a:lumMod val="60000"/>
                  <a:lumOff val="40000"/>
                  <a:alpha val="70000"/>
                </a:schemeClr>
              </a:solidFill>
              <a:ln w="19050">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grpSp>
        <p:sp>
          <p:nvSpPr>
            <p:cNvPr id="16" name="ïšḷîḋe"/>
            <p:cNvSpPr txBox="1"/>
            <p:nvPr/>
          </p:nvSpPr>
          <p:spPr bwMode="auto">
            <a:xfrm>
              <a:off x="2946472" y="1946434"/>
              <a:ext cx="1831455" cy="292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3600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0" marR="0" lvl="0" indent="0" algn="l" defTabSz="913765" rtl="0" eaLnBrk="1" fontAlgn="auto" latinLnBrk="0" hangingPunct="1">
                <a:lnSpc>
                  <a:spcPct val="100000"/>
                </a:lnSpc>
                <a:spcBef>
                  <a:spcPct val="0"/>
                </a:spcBef>
                <a:spcAft>
                  <a:spcPts val="0"/>
                </a:spcAft>
                <a:buClrTx/>
                <a:buSzTx/>
                <a:buFontTx/>
                <a:buNone/>
                <a:defRPr/>
              </a:pPr>
              <a:r>
                <a:rPr kumimoji="0" lang="zh-CN" altLang="en-US" b="1" i="0" u="none" strike="noStrike" kern="1200" cap="none" spc="0" normalizeH="0" baseline="0" noProof="0" dirty="0">
                  <a:ln>
                    <a:noFill/>
                  </a:ln>
                  <a:solidFill>
                    <a:srgbClr val="000000"/>
                  </a:solidFill>
                  <a:effectLst/>
                  <a:uLnTx/>
                  <a:uFillTx/>
                  <a:latin typeface="Arial" panose="020B0604020202020204"/>
                  <a:ea typeface="微软雅黑" panose="020B0503020204020204" pitchFamily="34" charset="-122"/>
                  <a:cs typeface="+mn-cs"/>
                </a:rPr>
                <a:t>修编原因及</a:t>
              </a:r>
              <a:r>
                <a:rPr lang="zh-CN" altLang="en-US" b="1" dirty="0">
                  <a:solidFill>
                    <a:srgbClr val="000000"/>
                  </a:solidFill>
                  <a:latin typeface="Arial" panose="020B0604020202020204"/>
                  <a:ea typeface="微软雅黑" panose="020B0503020204020204" pitchFamily="34" charset="-122"/>
                </a:rPr>
                <a:t>概</a:t>
              </a:r>
              <a:r>
                <a:rPr kumimoji="0" lang="zh-CN" altLang="en-US" b="1" i="0" u="none" strike="noStrike" kern="1200" cap="none" spc="0" normalizeH="0" baseline="0" noProof="0" dirty="0">
                  <a:ln>
                    <a:noFill/>
                  </a:ln>
                  <a:solidFill>
                    <a:srgbClr val="000000"/>
                  </a:solidFill>
                  <a:effectLst/>
                  <a:uLnTx/>
                  <a:uFillTx/>
                  <a:latin typeface="Arial" panose="020B0604020202020204"/>
                  <a:ea typeface="微软雅黑" panose="020B0503020204020204" pitchFamily="34" charset="-122"/>
                  <a:cs typeface="+mn-cs"/>
                </a:rPr>
                <a:t>况</a:t>
              </a:r>
              <a:endParaRPr kumimoji="0" lang="zh-CN" altLang="en-US" b="1" i="0" u="none" strike="noStrike" kern="1200" cap="none" spc="0" normalizeH="0" baseline="0" noProof="0" dirty="0">
                <a:ln>
                  <a:noFill/>
                </a:ln>
                <a:solidFill>
                  <a:srgbClr val="000000"/>
                </a:solidFill>
                <a:effectLst/>
                <a:uLnTx/>
                <a:uFillTx/>
                <a:latin typeface="Arial" panose="020B0604020202020204"/>
                <a:ea typeface="微软雅黑" panose="020B0503020204020204" pitchFamily="34" charset="-122"/>
                <a:cs typeface="+mn-cs"/>
              </a:endParaRPr>
            </a:p>
          </p:txBody>
        </p:sp>
      </p:grpSp>
      <p:grpSp>
        <p:nvGrpSpPr>
          <p:cNvPr id="96" name="组合 95"/>
          <p:cNvGrpSpPr/>
          <p:nvPr/>
        </p:nvGrpSpPr>
        <p:grpSpPr>
          <a:xfrm>
            <a:off x="4725311" y="1771527"/>
            <a:ext cx="3001279" cy="1106229"/>
            <a:chOff x="1776648" y="1564870"/>
            <a:chExt cx="3001279" cy="1106229"/>
          </a:xfrm>
        </p:grpSpPr>
        <p:grpSp>
          <p:nvGrpSpPr>
            <p:cNvPr id="97" name="iṧľîḋê"/>
            <p:cNvGrpSpPr/>
            <p:nvPr/>
          </p:nvGrpSpPr>
          <p:grpSpPr>
            <a:xfrm>
              <a:off x="1776648" y="1564870"/>
              <a:ext cx="1160491" cy="1106229"/>
              <a:chOff x="1468531" y="1871421"/>
              <a:chExt cx="2080967" cy="1983665"/>
            </a:xfrm>
          </p:grpSpPr>
          <p:sp>
            <p:nvSpPr>
              <p:cNvPr id="99" name="iṣlíḑê"/>
              <p:cNvSpPr/>
              <p:nvPr/>
            </p:nvSpPr>
            <p:spPr bwMode="auto">
              <a:xfrm>
                <a:off x="1751720" y="2659689"/>
                <a:ext cx="796931" cy="796931"/>
              </a:xfrm>
              <a:prstGeom prst="ellipse">
                <a:avLst/>
              </a:prstGeom>
              <a:solidFill>
                <a:schemeClr val="accent4">
                  <a:lumMod val="60000"/>
                  <a:lumOff val="40000"/>
                  <a:alpha val="70000"/>
                </a:schemeClr>
              </a:solidFill>
              <a:ln w="19050">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0" name="îṡľîḑe"/>
              <p:cNvSpPr/>
              <p:nvPr/>
            </p:nvSpPr>
            <p:spPr bwMode="auto">
              <a:xfrm>
                <a:off x="1847528" y="1880828"/>
                <a:ext cx="966310" cy="966310"/>
              </a:xfrm>
              <a:prstGeom prst="ellipse">
                <a:avLst/>
              </a:prstGeom>
              <a:solidFill>
                <a:schemeClr val="accent2">
                  <a:alpha val="70000"/>
                </a:schemeClr>
              </a:solidFill>
              <a:ln w="19050">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1" name="ïş1ïḋé"/>
              <p:cNvSpPr/>
              <p:nvPr/>
            </p:nvSpPr>
            <p:spPr bwMode="auto">
              <a:xfrm>
                <a:off x="2219772" y="2167905"/>
                <a:ext cx="1188132" cy="1188132"/>
              </a:xfrm>
              <a:prstGeom prst="ellipse">
                <a:avLst/>
              </a:prstGeom>
              <a:solidFill>
                <a:schemeClr val="accent1">
                  <a:lumMod val="100000"/>
                </a:schemeClr>
              </a:solidFill>
              <a:ln w="19050">
                <a:noFill/>
                <a:round/>
              </a:ln>
            </p:spPr>
            <p:txBody>
              <a:bodyPr rot="0" spcFirstLastPara="0" vert="horz" wrap="none" lIns="91440" tIns="45720" rIns="91440" bIns="45720" anchor="ctr" anchorCtr="1" forceAA="0" compatLnSpc="1">
                <a:normAutofit fontScale="70000" lnSpcReduction="200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dirty="0">
                    <a:ln>
                      <a:noFill/>
                    </a:ln>
                    <a:solidFill>
                      <a:srgbClr val="FFFFFF">
                        <a:lumMod val="100000"/>
                      </a:srgbClr>
                    </a:solidFill>
                    <a:effectLst/>
                    <a:uLnTx/>
                    <a:uFillTx/>
                    <a:latin typeface="Impact" panose="020B0806030902050204" pitchFamily="34" charset="0"/>
                    <a:ea typeface="微软雅黑" panose="020B0503020204020204" pitchFamily="34" charset="-122"/>
                    <a:cs typeface="+mn-cs"/>
                  </a:rPr>
                  <a:t>二</a:t>
                </a:r>
                <a:endParaRPr kumimoji="0" lang="en-US" altLang="zh-CN" sz="4000" b="1" i="0" u="none" strike="noStrike" kern="1200" cap="none" spc="0" normalizeH="0" baseline="0" noProof="0" dirty="0">
                  <a:ln>
                    <a:noFill/>
                  </a:ln>
                  <a:solidFill>
                    <a:srgbClr val="FFFFFF">
                      <a:lumMod val="100000"/>
                    </a:srgbClr>
                  </a:solidFill>
                  <a:effectLst/>
                  <a:uLnTx/>
                  <a:uFillTx/>
                  <a:latin typeface="Impact" panose="020B0806030902050204" pitchFamily="34" charset="0"/>
                  <a:ea typeface="微软雅黑" panose="020B0503020204020204" pitchFamily="34" charset="-122"/>
                  <a:cs typeface="+mn-cs"/>
                </a:endParaRPr>
              </a:p>
            </p:txBody>
          </p:sp>
          <p:sp>
            <p:nvSpPr>
              <p:cNvPr id="102" name="îṣḷïďé"/>
              <p:cNvSpPr/>
              <p:nvPr/>
            </p:nvSpPr>
            <p:spPr bwMode="auto">
              <a:xfrm>
                <a:off x="2687824" y="3456620"/>
                <a:ext cx="398466" cy="398466"/>
              </a:xfrm>
              <a:prstGeom prst="ellipse">
                <a:avLst/>
              </a:prstGeom>
              <a:solidFill>
                <a:schemeClr val="accent3">
                  <a:alpha val="70000"/>
                </a:schemeClr>
              </a:solidFill>
              <a:ln w="19050">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3" name="í$ļiḋè"/>
              <p:cNvSpPr/>
              <p:nvPr/>
            </p:nvSpPr>
            <p:spPr bwMode="auto">
              <a:xfrm>
                <a:off x="1468531" y="2518094"/>
                <a:ext cx="283189" cy="283189"/>
              </a:xfrm>
              <a:prstGeom prst="ellipse">
                <a:avLst/>
              </a:prstGeom>
              <a:solidFill>
                <a:schemeClr val="accent4">
                  <a:lumMod val="60000"/>
                  <a:lumOff val="40000"/>
                  <a:alpha val="70000"/>
                </a:schemeClr>
              </a:solidFill>
              <a:ln w="19050">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4" name="ísļïḑé"/>
              <p:cNvSpPr/>
              <p:nvPr/>
            </p:nvSpPr>
            <p:spPr bwMode="auto">
              <a:xfrm>
                <a:off x="3266309" y="1871421"/>
                <a:ext cx="283189" cy="283189"/>
              </a:xfrm>
              <a:prstGeom prst="ellipse">
                <a:avLst/>
              </a:prstGeom>
              <a:solidFill>
                <a:schemeClr val="accent3">
                  <a:lumMod val="60000"/>
                  <a:lumOff val="40000"/>
                  <a:alpha val="70000"/>
                </a:schemeClr>
              </a:solidFill>
              <a:ln w="19050">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grpSp>
        <p:sp>
          <p:nvSpPr>
            <p:cNvPr id="98" name="ïšḷîḋe"/>
            <p:cNvSpPr txBox="1"/>
            <p:nvPr/>
          </p:nvSpPr>
          <p:spPr bwMode="auto">
            <a:xfrm>
              <a:off x="2946472" y="1946434"/>
              <a:ext cx="1831455" cy="292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3600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lvl="0">
                <a:spcBef>
                  <a:spcPct val="0"/>
                </a:spcBef>
              </a:pPr>
              <a:r>
                <a:rPr lang="zh-CN" altLang="en-US" b="1" dirty="0">
                  <a:solidFill>
                    <a:srgbClr val="000000"/>
                  </a:solidFill>
                </a:rPr>
                <a:t>修编依据</a:t>
              </a:r>
              <a:endParaRPr lang="zh-CN" altLang="en-US" b="1" dirty="0">
                <a:solidFill>
                  <a:srgbClr val="000000"/>
                </a:solidFill>
              </a:endParaRPr>
            </a:p>
          </p:txBody>
        </p:sp>
      </p:grpSp>
      <p:grpSp>
        <p:nvGrpSpPr>
          <p:cNvPr id="105" name="组合 104"/>
          <p:cNvGrpSpPr/>
          <p:nvPr/>
        </p:nvGrpSpPr>
        <p:grpSpPr>
          <a:xfrm>
            <a:off x="8086724" y="1771527"/>
            <a:ext cx="3001279" cy="1106229"/>
            <a:chOff x="1776648" y="1564870"/>
            <a:chExt cx="3001279" cy="1106229"/>
          </a:xfrm>
        </p:grpSpPr>
        <p:grpSp>
          <p:nvGrpSpPr>
            <p:cNvPr id="106" name="iṧľîḋê"/>
            <p:cNvGrpSpPr/>
            <p:nvPr/>
          </p:nvGrpSpPr>
          <p:grpSpPr>
            <a:xfrm>
              <a:off x="1776648" y="1564870"/>
              <a:ext cx="1160491" cy="1106229"/>
              <a:chOff x="1468531" y="1871421"/>
              <a:chExt cx="2080967" cy="1983665"/>
            </a:xfrm>
          </p:grpSpPr>
          <p:sp>
            <p:nvSpPr>
              <p:cNvPr id="108" name="iṣlíḑê"/>
              <p:cNvSpPr/>
              <p:nvPr/>
            </p:nvSpPr>
            <p:spPr bwMode="auto">
              <a:xfrm>
                <a:off x="1751720" y="2659689"/>
                <a:ext cx="796931" cy="796931"/>
              </a:xfrm>
              <a:prstGeom prst="ellipse">
                <a:avLst/>
              </a:prstGeom>
              <a:solidFill>
                <a:schemeClr val="accent4">
                  <a:lumMod val="60000"/>
                  <a:lumOff val="40000"/>
                  <a:alpha val="70000"/>
                </a:schemeClr>
              </a:solidFill>
              <a:ln w="19050">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9" name="îṡľîḑe"/>
              <p:cNvSpPr/>
              <p:nvPr/>
            </p:nvSpPr>
            <p:spPr bwMode="auto">
              <a:xfrm>
                <a:off x="1847528" y="1880828"/>
                <a:ext cx="966310" cy="966310"/>
              </a:xfrm>
              <a:prstGeom prst="ellipse">
                <a:avLst/>
              </a:prstGeom>
              <a:solidFill>
                <a:schemeClr val="accent2">
                  <a:alpha val="70000"/>
                </a:schemeClr>
              </a:solidFill>
              <a:ln w="19050">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0" name="ïş1ïḋé"/>
              <p:cNvSpPr/>
              <p:nvPr/>
            </p:nvSpPr>
            <p:spPr bwMode="auto">
              <a:xfrm>
                <a:off x="2219772" y="2167905"/>
                <a:ext cx="1188132" cy="1188132"/>
              </a:xfrm>
              <a:prstGeom prst="ellipse">
                <a:avLst/>
              </a:prstGeom>
              <a:solidFill>
                <a:schemeClr val="accent1">
                  <a:lumMod val="100000"/>
                </a:schemeClr>
              </a:solidFill>
              <a:ln w="19050">
                <a:noFill/>
                <a:round/>
              </a:ln>
            </p:spPr>
            <p:txBody>
              <a:bodyPr rot="0" spcFirstLastPara="0" vert="horz" wrap="none" lIns="91440" tIns="45720" rIns="91440" bIns="45720" anchor="ctr" anchorCtr="1" forceAA="0" compatLnSpc="1">
                <a:normAutofit fontScale="70000" lnSpcReduction="200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dirty="0">
                    <a:ln>
                      <a:noFill/>
                    </a:ln>
                    <a:solidFill>
                      <a:srgbClr val="FFFFFF">
                        <a:lumMod val="100000"/>
                      </a:srgbClr>
                    </a:solidFill>
                    <a:effectLst/>
                    <a:uLnTx/>
                    <a:uFillTx/>
                    <a:latin typeface="Impact" panose="020B0806030902050204" pitchFamily="34" charset="0"/>
                    <a:ea typeface="微软雅黑" panose="020B0503020204020204" pitchFamily="34" charset="-122"/>
                    <a:cs typeface="+mn-cs"/>
                  </a:rPr>
                  <a:t>三</a:t>
                </a:r>
                <a:endParaRPr kumimoji="0" lang="en-US" altLang="zh-CN" sz="4000" b="1" i="0" u="none" strike="noStrike" kern="1200" cap="none" spc="0" normalizeH="0" baseline="0" noProof="0" dirty="0">
                  <a:ln>
                    <a:noFill/>
                  </a:ln>
                  <a:solidFill>
                    <a:srgbClr val="FFFFFF">
                      <a:lumMod val="100000"/>
                    </a:srgbClr>
                  </a:solidFill>
                  <a:effectLst/>
                  <a:uLnTx/>
                  <a:uFillTx/>
                  <a:latin typeface="Impact" panose="020B0806030902050204" pitchFamily="34" charset="0"/>
                  <a:ea typeface="微软雅黑" panose="020B0503020204020204" pitchFamily="34" charset="-122"/>
                  <a:cs typeface="+mn-cs"/>
                </a:endParaRPr>
              </a:p>
            </p:txBody>
          </p:sp>
          <p:sp>
            <p:nvSpPr>
              <p:cNvPr id="111" name="îṣḷïďé"/>
              <p:cNvSpPr/>
              <p:nvPr/>
            </p:nvSpPr>
            <p:spPr bwMode="auto">
              <a:xfrm>
                <a:off x="2687824" y="3456620"/>
                <a:ext cx="398466" cy="398466"/>
              </a:xfrm>
              <a:prstGeom prst="ellipse">
                <a:avLst/>
              </a:prstGeom>
              <a:solidFill>
                <a:schemeClr val="accent3">
                  <a:alpha val="70000"/>
                </a:schemeClr>
              </a:solidFill>
              <a:ln w="19050">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2" name="í$ļiḋè"/>
              <p:cNvSpPr/>
              <p:nvPr/>
            </p:nvSpPr>
            <p:spPr bwMode="auto">
              <a:xfrm>
                <a:off x="1468531" y="2518094"/>
                <a:ext cx="283189" cy="283189"/>
              </a:xfrm>
              <a:prstGeom prst="ellipse">
                <a:avLst/>
              </a:prstGeom>
              <a:solidFill>
                <a:schemeClr val="accent4">
                  <a:lumMod val="60000"/>
                  <a:lumOff val="40000"/>
                  <a:alpha val="70000"/>
                </a:schemeClr>
              </a:solidFill>
              <a:ln w="19050">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3" name="ísļïḑé"/>
              <p:cNvSpPr/>
              <p:nvPr/>
            </p:nvSpPr>
            <p:spPr bwMode="auto">
              <a:xfrm>
                <a:off x="3266309" y="1871421"/>
                <a:ext cx="283189" cy="283189"/>
              </a:xfrm>
              <a:prstGeom prst="ellipse">
                <a:avLst/>
              </a:prstGeom>
              <a:solidFill>
                <a:schemeClr val="accent3">
                  <a:lumMod val="60000"/>
                  <a:lumOff val="40000"/>
                  <a:alpha val="70000"/>
                </a:schemeClr>
              </a:solidFill>
              <a:ln w="19050">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grpSp>
        <p:sp>
          <p:nvSpPr>
            <p:cNvPr id="107" name="ïšḷîḋe"/>
            <p:cNvSpPr txBox="1"/>
            <p:nvPr/>
          </p:nvSpPr>
          <p:spPr bwMode="auto">
            <a:xfrm>
              <a:off x="2946472" y="1946434"/>
              <a:ext cx="1831455" cy="292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3600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lvl="0" algn="l">
                <a:spcBef>
                  <a:spcPct val="0"/>
                </a:spcBef>
              </a:pPr>
              <a:r>
                <a:rPr lang="zh-CN" altLang="en-US" b="1" dirty="0">
                  <a:solidFill>
                    <a:srgbClr val="000000"/>
                  </a:solidFill>
                  <a:sym typeface="+mn-ea"/>
                </a:rPr>
                <a:t>修编</a:t>
              </a:r>
              <a:r>
                <a:rPr lang="zh-CN" altLang="en-US" b="1" dirty="0">
                  <a:solidFill>
                    <a:srgbClr val="000000"/>
                  </a:solidFill>
                </a:rPr>
                <a:t>原则</a:t>
              </a:r>
              <a:endParaRPr lang="zh-CN" altLang="en-US" b="1" dirty="0">
                <a:solidFill>
                  <a:srgbClr val="000000"/>
                </a:solidFill>
              </a:endParaRPr>
            </a:p>
          </p:txBody>
        </p:sp>
      </p:grpSp>
      <p:grpSp>
        <p:nvGrpSpPr>
          <p:cNvPr id="114" name="组合 113"/>
          <p:cNvGrpSpPr/>
          <p:nvPr/>
        </p:nvGrpSpPr>
        <p:grpSpPr>
          <a:xfrm>
            <a:off x="1363898" y="3277065"/>
            <a:ext cx="3001279" cy="1106229"/>
            <a:chOff x="1776648" y="1564870"/>
            <a:chExt cx="3001279" cy="1106229"/>
          </a:xfrm>
        </p:grpSpPr>
        <p:grpSp>
          <p:nvGrpSpPr>
            <p:cNvPr id="115" name="iṧľîḋê"/>
            <p:cNvGrpSpPr/>
            <p:nvPr/>
          </p:nvGrpSpPr>
          <p:grpSpPr>
            <a:xfrm>
              <a:off x="1776648" y="1564870"/>
              <a:ext cx="1160491" cy="1106229"/>
              <a:chOff x="1468531" y="1871421"/>
              <a:chExt cx="2080967" cy="1983665"/>
            </a:xfrm>
          </p:grpSpPr>
          <p:sp>
            <p:nvSpPr>
              <p:cNvPr id="117" name="iṣlíḑê"/>
              <p:cNvSpPr/>
              <p:nvPr/>
            </p:nvSpPr>
            <p:spPr bwMode="auto">
              <a:xfrm>
                <a:off x="1751720" y="2659689"/>
                <a:ext cx="796931" cy="796931"/>
              </a:xfrm>
              <a:prstGeom prst="ellipse">
                <a:avLst/>
              </a:prstGeom>
              <a:solidFill>
                <a:schemeClr val="accent4">
                  <a:lumMod val="60000"/>
                  <a:lumOff val="40000"/>
                  <a:alpha val="70000"/>
                </a:schemeClr>
              </a:solidFill>
              <a:ln w="19050">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8" name="îṡľîḑe"/>
              <p:cNvSpPr/>
              <p:nvPr/>
            </p:nvSpPr>
            <p:spPr bwMode="auto">
              <a:xfrm>
                <a:off x="1847528" y="1880828"/>
                <a:ext cx="966310" cy="966310"/>
              </a:xfrm>
              <a:prstGeom prst="ellipse">
                <a:avLst/>
              </a:prstGeom>
              <a:solidFill>
                <a:schemeClr val="accent2">
                  <a:alpha val="70000"/>
                </a:schemeClr>
              </a:solidFill>
              <a:ln w="19050">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9" name="ïş1ïḋé"/>
              <p:cNvSpPr/>
              <p:nvPr/>
            </p:nvSpPr>
            <p:spPr bwMode="auto">
              <a:xfrm>
                <a:off x="2219772" y="2167905"/>
                <a:ext cx="1188132" cy="1188132"/>
              </a:xfrm>
              <a:prstGeom prst="ellipse">
                <a:avLst/>
              </a:prstGeom>
              <a:solidFill>
                <a:schemeClr val="accent1">
                  <a:lumMod val="100000"/>
                </a:schemeClr>
              </a:solidFill>
              <a:ln w="19050">
                <a:noFill/>
                <a:round/>
              </a:ln>
            </p:spPr>
            <p:txBody>
              <a:bodyPr rot="0" spcFirstLastPara="0" vert="horz" wrap="none" lIns="91440" tIns="45720" rIns="91440" bIns="45720" anchor="ctr" anchorCtr="1" forceAA="0" compatLnSpc="1">
                <a:normAutofit fontScale="70000" lnSpcReduction="200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dirty="0">
                    <a:ln>
                      <a:noFill/>
                    </a:ln>
                    <a:solidFill>
                      <a:srgbClr val="FFFFFF">
                        <a:lumMod val="100000"/>
                      </a:srgbClr>
                    </a:solidFill>
                    <a:effectLst/>
                    <a:uLnTx/>
                    <a:uFillTx/>
                    <a:latin typeface="Impact" panose="020B0806030902050204" pitchFamily="34" charset="0"/>
                    <a:ea typeface="微软雅黑" panose="020B0503020204020204" pitchFamily="34" charset="-122"/>
                    <a:cs typeface="+mn-cs"/>
                  </a:rPr>
                  <a:t>四</a:t>
                </a:r>
                <a:endParaRPr kumimoji="0" lang="en-US" altLang="zh-CN" sz="4000" b="1" i="0" u="none" strike="noStrike" kern="1200" cap="none" spc="0" normalizeH="0" baseline="0" noProof="0" dirty="0">
                  <a:ln>
                    <a:noFill/>
                  </a:ln>
                  <a:solidFill>
                    <a:srgbClr val="FFFFFF">
                      <a:lumMod val="100000"/>
                    </a:srgbClr>
                  </a:solidFill>
                  <a:effectLst/>
                  <a:uLnTx/>
                  <a:uFillTx/>
                  <a:latin typeface="Impact" panose="020B0806030902050204" pitchFamily="34" charset="0"/>
                  <a:ea typeface="微软雅黑" panose="020B0503020204020204" pitchFamily="34" charset="-122"/>
                  <a:cs typeface="+mn-cs"/>
                </a:endParaRPr>
              </a:p>
            </p:txBody>
          </p:sp>
          <p:sp>
            <p:nvSpPr>
              <p:cNvPr id="120" name="îṣḷïďé"/>
              <p:cNvSpPr/>
              <p:nvPr/>
            </p:nvSpPr>
            <p:spPr bwMode="auto">
              <a:xfrm>
                <a:off x="2687824" y="3456620"/>
                <a:ext cx="398466" cy="398466"/>
              </a:xfrm>
              <a:prstGeom prst="ellipse">
                <a:avLst/>
              </a:prstGeom>
              <a:solidFill>
                <a:schemeClr val="accent3">
                  <a:alpha val="70000"/>
                </a:schemeClr>
              </a:solidFill>
              <a:ln w="19050">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21" name="í$ļiḋè"/>
              <p:cNvSpPr/>
              <p:nvPr/>
            </p:nvSpPr>
            <p:spPr bwMode="auto">
              <a:xfrm>
                <a:off x="1468531" y="2518094"/>
                <a:ext cx="283189" cy="283189"/>
              </a:xfrm>
              <a:prstGeom prst="ellipse">
                <a:avLst/>
              </a:prstGeom>
              <a:solidFill>
                <a:schemeClr val="accent4">
                  <a:lumMod val="60000"/>
                  <a:lumOff val="40000"/>
                  <a:alpha val="70000"/>
                </a:schemeClr>
              </a:solidFill>
              <a:ln w="19050">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22" name="ísļïḑé"/>
              <p:cNvSpPr/>
              <p:nvPr/>
            </p:nvSpPr>
            <p:spPr bwMode="auto">
              <a:xfrm>
                <a:off x="3266309" y="1871421"/>
                <a:ext cx="283189" cy="283189"/>
              </a:xfrm>
              <a:prstGeom prst="ellipse">
                <a:avLst/>
              </a:prstGeom>
              <a:solidFill>
                <a:schemeClr val="accent3">
                  <a:lumMod val="60000"/>
                  <a:lumOff val="40000"/>
                  <a:alpha val="70000"/>
                </a:schemeClr>
              </a:solidFill>
              <a:ln w="19050">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grpSp>
        <p:sp>
          <p:nvSpPr>
            <p:cNvPr id="116" name="ïšḷîḋe"/>
            <p:cNvSpPr txBox="1"/>
            <p:nvPr/>
          </p:nvSpPr>
          <p:spPr bwMode="auto">
            <a:xfrm>
              <a:off x="2946472" y="1946434"/>
              <a:ext cx="1831455" cy="292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3600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lvl="0">
                <a:spcBef>
                  <a:spcPct val="0"/>
                </a:spcBef>
              </a:pPr>
              <a:r>
                <a:rPr lang="zh-CN" altLang="en-US" b="1" dirty="0">
                  <a:solidFill>
                    <a:srgbClr val="000000"/>
                  </a:solidFill>
                </a:rPr>
                <a:t>专业册设置</a:t>
              </a:r>
              <a:endParaRPr lang="zh-CN" altLang="en-US" b="1" dirty="0">
                <a:solidFill>
                  <a:srgbClr val="000000"/>
                </a:solidFill>
              </a:endParaRPr>
            </a:p>
          </p:txBody>
        </p:sp>
      </p:grpSp>
      <p:grpSp>
        <p:nvGrpSpPr>
          <p:cNvPr id="123" name="组合 122"/>
          <p:cNvGrpSpPr/>
          <p:nvPr/>
        </p:nvGrpSpPr>
        <p:grpSpPr>
          <a:xfrm>
            <a:off x="4715151" y="3281510"/>
            <a:ext cx="3011805" cy="1106229"/>
            <a:chOff x="1776648" y="1564870"/>
            <a:chExt cx="3011805" cy="1106229"/>
          </a:xfrm>
        </p:grpSpPr>
        <p:grpSp>
          <p:nvGrpSpPr>
            <p:cNvPr id="124" name="iṧľîḋê"/>
            <p:cNvGrpSpPr/>
            <p:nvPr/>
          </p:nvGrpSpPr>
          <p:grpSpPr>
            <a:xfrm>
              <a:off x="1776648" y="1564870"/>
              <a:ext cx="1160491" cy="1106229"/>
              <a:chOff x="1468531" y="1871421"/>
              <a:chExt cx="2080967" cy="1983665"/>
            </a:xfrm>
          </p:grpSpPr>
          <p:sp>
            <p:nvSpPr>
              <p:cNvPr id="126" name="iṣlíḑê"/>
              <p:cNvSpPr/>
              <p:nvPr/>
            </p:nvSpPr>
            <p:spPr bwMode="auto">
              <a:xfrm>
                <a:off x="1751720" y="2659689"/>
                <a:ext cx="796931" cy="796931"/>
              </a:xfrm>
              <a:prstGeom prst="ellipse">
                <a:avLst/>
              </a:prstGeom>
              <a:solidFill>
                <a:schemeClr val="accent4">
                  <a:lumMod val="60000"/>
                  <a:lumOff val="40000"/>
                  <a:alpha val="70000"/>
                </a:schemeClr>
              </a:solidFill>
              <a:ln w="19050">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27" name="îṡľîḑe"/>
              <p:cNvSpPr/>
              <p:nvPr/>
            </p:nvSpPr>
            <p:spPr bwMode="auto">
              <a:xfrm>
                <a:off x="1847528" y="1880828"/>
                <a:ext cx="966310" cy="966310"/>
              </a:xfrm>
              <a:prstGeom prst="ellipse">
                <a:avLst/>
              </a:prstGeom>
              <a:solidFill>
                <a:schemeClr val="accent2">
                  <a:alpha val="70000"/>
                </a:schemeClr>
              </a:solidFill>
              <a:ln w="19050">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28" name="ïş1ïḋé"/>
              <p:cNvSpPr/>
              <p:nvPr/>
            </p:nvSpPr>
            <p:spPr bwMode="auto">
              <a:xfrm>
                <a:off x="2219772" y="2167905"/>
                <a:ext cx="1188132" cy="1188132"/>
              </a:xfrm>
              <a:prstGeom prst="ellipse">
                <a:avLst/>
              </a:prstGeom>
              <a:solidFill>
                <a:schemeClr val="accent1">
                  <a:lumMod val="100000"/>
                </a:schemeClr>
              </a:solidFill>
              <a:ln w="19050">
                <a:noFill/>
                <a:round/>
              </a:ln>
            </p:spPr>
            <p:txBody>
              <a:bodyPr rot="0" spcFirstLastPara="0" vert="horz" wrap="none" lIns="91440" tIns="45720" rIns="91440" bIns="45720" anchor="ctr" anchorCtr="1" forceAA="0" compatLnSpc="1">
                <a:normAutofit fontScale="70000" lnSpcReduction="200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dirty="0">
                    <a:ln>
                      <a:noFill/>
                    </a:ln>
                    <a:solidFill>
                      <a:srgbClr val="FFFFFF">
                        <a:lumMod val="100000"/>
                      </a:srgbClr>
                    </a:solidFill>
                    <a:effectLst/>
                    <a:uLnTx/>
                    <a:uFillTx/>
                    <a:latin typeface="Impact" panose="020B0806030902050204" pitchFamily="34" charset="0"/>
                    <a:ea typeface="微软雅黑" panose="020B0503020204020204" pitchFamily="34" charset="-122"/>
                    <a:cs typeface="+mn-cs"/>
                  </a:rPr>
                  <a:t>五</a:t>
                </a:r>
                <a:endParaRPr kumimoji="0" lang="en-US" altLang="zh-CN" sz="4000" b="1" i="0" u="none" strike="noStrike" kern="1200" cap="none" spc="0" normalizeH="0" baseline="0" noProof="0" dirty="0">
                  <a:ln>
                    <a:noFill/>
                  </a:ln>
                  <a:solidFill>
                    <a:srgbClr val="FFFFFF">
                      <a:lumMod val="100000"/>
                    </a:srgbClr>
                  </a:solidFill>
                  <a:effectLst/>
                  <a:uLnTx/>
                  <a:uFillTx/>
                  <a:latin typeface="Impact" panose="020B0806030902050204" pitchFamily="34" charset="0"/>
                  <a:ea typeface="微软雅黑" panose="020B0503020204020204" pitchFamily="34" charset="-122"/>
                  <a:cs typeface="+mn-cs"/>
                </a:endParaRPr>
              </a:p>
            </p:txBody>
          </p:sp>
          <p:sp>
            <p:nvSpPr>
              <p:cNvPr id="129" name="îṣḷïďé"/>
              <p:cNvSpPr/>
              <p:nvPr/>
            </p:nvSpPr>
            <p:spPr bwMode="auto">
              <a:xfrm>
                <a:off x="2687824" y="3456620"/>
                <a:ext cx="398466" cy="398466"/>
              </a:xfrm>
              <a:prstGeom prst="ellipse">
                <a:avLst/>
              </a:prstGeom>
              <a:solidFill>
                <a:schemeClr val="accent3">
                  <a:alpha val="70000"/>
                </a:schemeClr>
              </a:solidFill>
              <a:ln w="19050">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30" name="í$ļiḋè"/>
              <p:cNvSpPr/>
              <p:nvPr/>
            </p:nvSpPr>
            <p:spPr bwMode="auto">
              <a:xfrm>
                <a:off x="1468531" y="2518094"/>
                <a:ext cx="283189" cy="283189"/>
              </a:xfrm>
              <a:prstGeom prst="ellipse">
                <a:avLst/>
              </a:prstGeom>
              <a:solidFill>
                <a:schemeClr val="accent4">
                  <a:lumMod val="60000"/>
                  <a:lumOff val="40000"/>
                  <a:alpha val="70000"/>
                </a:schemeClr>
              </a:solidFill>
              <a:ln w="19050">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31" name="ísļïḑé"/>
              <p:cNvSpPr/>
              <p:nvPr/>
            </p:nvSpPr>
            <p:spPr bwMode="auto">
              <a:xfrm>
                <a:off x="3266309" y="1871421"/>
                <a:ext cx="283189" cy="283189"/>
              </a:xfrm>
              <a:prstGeom prst="ellipse">
                <a:avLst/>
              </a:prstGeom>
              <a:solidFill>
                <a:schemeClr val="accent3">
                  <a:lumMod val="60000"/>
                  <a:lumOff val="40000"/>
                  <a:alpha val="70000"/>
                </a:schemeClr>
              </a:solidFill>
              <a:ln w="19050">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grpSp>
        <p:sp>
          <p:nvSpPr>
            <p:cNvPr id="125" name="ïšḷîḋe"/>
            <p:cNvSpPr txBox="1"/>
            <p:nvPr/>
          </p:nvSpPr>
          <p:spPr bwMode="auto">
            <a:xfrm>
              <a:off x="2957113" y="1942060"/>
              <a:ext cx="183134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3600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lvl="0">
                <a:spcBef>
                  <a:spcPct val="0"/>
                </a:spcBef>
              </a:pPr>
              <a:r>
                <a:rPr lang="zh-CN" b="1" dirty="0">
                  <a:solidFill>
                    <a:srgbClr val="000000"/>
                  </a:solidFill>
                </a:rPr>
                <a:t>主要变化情况</a:t>
              </a:r>
              <a:endParaRPr kumimoji="0" lang="en-US" altLang="zh-CN" sz="1800" b="1" i="0" u="none" strike="noStrike" kern="1200" cap="none" spc="0" normalizeH="0" baseline="0" noProof="0" dirty="0">
                <a:ln>
                  <a:noFill/>
                </a:ln>
                <a:solidFill>
                  <a:srgbClr val="000000"/>
                </a:solidFill>
                <a:effectLst/>
                <a:uLnTx/>
                <a:uFillTx/>
                <a:latin typeface="Arial" panose="020B0604020202020204"/>
                <a:ea typeface="微软雅黑" panose="020B0503020204020204" pitchFamily="34" charset="-122"/>
                <a:cs typeface="+mn-cs"/>
              </a:endParaRPr>
            </a:p>
          </p:txBody>
        </p:sp>
      </p:grpSp>
      <p:grpSp>
        <p:nvGrpSpPr>
          <p:cNvPr id="132" name="组合 131"/>
          <p:cNvGrpSpPr/>
          <p:nvPr/>
        </p:nvGrpSpPr>
        <p:grpSpPr>
          <a:xfrm>
            <a:off x="8086724" y="3277065"/>
            <a:ext cx="3001279" cy="1106229"/>
            <a:chOff x="1776648" y="1564870"/>
            <a:chExt cx="3001279" cy="1106229"/>
          </a:xfrm>
        </p:grpSpPr>
        <p:grpSp>
          <p:nvGrpSpPr>
            <p:cNvPr id="133" name="iṧľîḋê"/>
            <p:cNvGrpSpPr/>
            <p:nvPr/>
          </p:nvGrpSpPr>
          <p:grpSpPr>
            <a:xfrm>
              <a:off x="1776648" y="1564870"/>
              <a:ext cx="1160491" cy="1106229"/>
              <a:chOff x="1468531" y="1871421"/>
              <a:chExt cx="2080967" cy="1983665"/>
            </a:xfrm>
          </p:grpSpPr>
          <p:sp>
            <p:nvSpPr>
              <p:cNvPr id="135" name="iṣlíḑê"/>
              <p:cNvSpPr/>
              <p:nvPr/>
            </p:nvSpPr>
            <p:spPr bwMode="auto">
              <a:xfrm>
                <a:off x="1751720" y="2659689"/>
                <a:ext cx="796931" cy="796931"/>
              </a:xfrm>
              <a:prstGeom prst="ellipse">
                <a:avLst/>
              </a:prstGeom>
              <a:solidFill>
                <a:schemeClr val="accent4">
                  <a:lumMod val="60000"/>
                  <a:lumOff val="40000"/>
                  <a:alpha val="70000"/>
                </a:schemeClr>
              </a:solidFill>
              <a:ln w="19050">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36" name="îṡľîḑe"/>
              <p:cNvSpPr/>
              <p:nvPr/>
            </p:nvSpPr>
            <p:spPr bwMode="auto">
              <a:xfrm>
                <a:off x="1847528" y="1880828"/>
                <a:ext cx="966310" cy="966310"/>
              </a:xfrm>
              <a:prstGeom prst="ellipse">
                <a:avLst/>
              </a:prstGeom>
              <a:solidFill>
                <a:schemeClr val="accent2">
                  <a:alpha val="70000"/>
                </a:schemeClr>
              </a:solidFill>
              <a:ln w="19050">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37" name="ïş1ïḋé"/>
              <p:cNvSpPr/>
              <p:nvPr/>
            </p:nvSpPr>
            <p:spPr bwMode="auto">
              <a:xfrm>
                <a:off x="2219772" y="2167905"/>
                <a:ext cx="1188132" cy="1188132"/>
              </a:xfrm>
              <a:prstGeom prst="ellipse">
                <a:avLst/>
              </a:prstGeom>
              <a:solidFill>
                <a:schemeClr val="accent1">
                  <a:lumMod val="100000"/>
                </a:schemeClr>
              </a:solidFill>
              <a:ln w="19050">
                <a:noFill/>
                <a:round/>
              </a:ln>
            </p:spPr>
            <p:txBody>
              <a:bodyPr rot="0" spcFirstLastPara="0" vert="horz" wrap="none" lIns="91440" tIns="45720" rIns="91440" bIns="45720" anchor="ctr" anchorCtr="1" forceAA="0" compatLnSpc="1">
                <a:normAutofit fontScale="70000" lnSpcReduction="200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dirty="0">
                    <a:ln>
                      <a:noFill/>
                    </a:ln>
                    <a:solidFill>
                      <a:srgbClr val="FFFFFF">
                        <a:lumMod val="100000"/>
                      </a:srgbClr>
                    </a:solidFill>
                    <a:effectLst/>
                    <a:uLnTx/>
                    <a:uFillTx/>
                    <a:latin typeface="Impact" panose="020B0806030902050204" pitchFamily="34" charset="0"/>
                    <a:ea typeface="微软雅黑" panose="020B0503020204020204" pitchFamily="34" charset="-122"/>
                    <a:cs typeface="+mn-cs"/>
                  </a:rPr>
                  <a:t>六</a:t>
                </a:r>
                <a:endParaRPr kumimoji="0" lang="en-US" altLang="zh-CN" sz="4000" b="1" i="0" u="none" strike="noStrike" kern="1200" cap="none" spc="0" normalizeH="0" baseline="0" noProof="0" dirty="0">
                  <a:ln>
                    <a:noFill/>
                  </a:ln>
                  <a:solidFill>
                    <a:srgbClr val="FFFFFF">
                      <a:lumMod val="100000"/>
                    </a:srgbClr>
                  </a:solidFill>
                  <a:effectLst/>
                  <a:uLnTx/>
                  <a:uFillTx/>
                  <a:latin typeface="Impact" panose="020B0806030902050204" pitchFamily="34" charset="0"/>
                  <a:ea typeface="微软雅黑" panose="020B0503020204020204" pitchFamily="34" charset="-122"/>
                  <a:cs typeface="+mn-cs"/>
                </a:endParaRPr>
              </a:p>
            </p:txBody>
          </p:sp>
          <p:sp>
            <p:nvSpPr>
              <p:cNvPr id="138" name="îṣḷïďé"/>
              <p:cNvSpPr/>
              <p:nvPr/>
            </p:nvSpPr>
            <p:spPr bwMode="auto">
              <a:xfrm>
                <a:off x="2687824" y="3456620"/>
                <a:ext cx="398466" cy="398466"/>
              </a:xfrm>
              <a:prstGeom prst="ellipse">
                <a:avLst/>
              </a:prstGeom>
              <a:solidFill>
                <a:schemeClr val="accent3">
                  <a:alpha val="70000"/>
                </a:schemeClr>
              </a:solidFill>
              <a:ln w="19050">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39" name="í$ļiḋè"/>
              <p:cNvSpPr/>
              <p:nvPr/>
            </p:nvSpPr>
            <p:spPr bwMode="auto">
              <a:xfrm>
                <a:off x="1468531" y="2518094"/>
                <a:ext cx="283189" cy="283189"/>
              </a:xfrm>
              <a:prstGeom prst="ellipse">
                <a:avLst/>
              </a:prstGeom>
              <a:solidFill>
                <a:schemeClr val="accent4">
                  <a:lumMod val="60000"/>
                  <a:lumOff val="40000"/>
                  <a:alpha val="70000"/>
                </a:schemeClr>
              </a:solidFill>
              <a:ln w="19050">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40" name="ísļïḑé"/>
              <p:cNvSpPr/>
              <p:nvPr/>
            </p:nvSpPr>
            <p:spPr bwMode="auto">
              <a:xfrm>
                <a:off x="3266309" y="1871421"/>
                <a:ext cx="283189" cy="283189"/>
              </a:xfrm>
              <a:prstGeom prst="ellipse">
                <a:avLst/>
              </a:prstGeom>
              <a:solidFill>
                <a:schemeClr val="accent3">
                  <a:lumMod val="60000"/>
                  <a:lumOff val="40000"/>
                  <a:alpha val="70000"/>
                </a:schemeClr>
              </a:solidFill>
              <a:ln w="19050">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grpSp>
        <p:sp>
          <p:nvSpPr>
            <p:cNvPr id="134" name="ïšḷîḋe"/>
            <p:cNvSpPr txBox="1"/>
            <p:nvPr/>
          </p:nvSpPr>
          <p:spPr bwMode="auto">
            <a:xfrm>
              <a:off x="2946472" y="1946434"/>
              <a:ext cx="1831455" cy="292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3600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lvl="0" algn="l">
                <a:spcBef>
                  <a:spcPct val="0"/>
                </a:spcBef>
              </a:pPr>
              <a:r>
                <a:rPr lang="zh-CN" altLang="en-US" sz="1700" b="1" dirty="0">
                  <a:solidFill>
                    <a:srgbClr val="000000"/>
                  </a:solidFill>
                </a:rPr>
                <a:t>其他问题</a:t>
              </a:r>
              <a:r>
                <a:rPr lang="zh-CN" altLang="en-US" sz="1700" b="1" dirty="0">
                  <a:solidFill>
                    <a:srgbClr val="000000"/>
                  </a:solidFill>
                  <a:sym typeface="+mn-ea"/>
                </a:rPr>
                <a:t>说明</a:t>
              </a:r>
              <a:endParaRPr kumimoji="0" lang="zh-CN" altLang="en-US" sz="1700" b="1" i="0" u="none" strike="noStrike" kern="1200" cap="none" spc="0" normalizeH="0" baseline="0" noProof="0" dirty="0">
                <a:ln>
                  <a:noFill/>
                </a:ln>
                <a:solidFill>
                  <a:srgbClr val="000000"/>
                </a:solidFill>
                <a:effectLst/>
                <a:uLnTx/>
                <a:uFillTx/>
                <a:latin typeface="Arial" panose="020B0604020202020204"/>
                <a:ea typeface="微软雅黑" panose="020B0503020204020204" pitchFamily="34" charset="-122"/>
                <a:cs typeface="+mn-cs"/>
              </a:endParaRPr>
            </a:p>
          </p:txBody>
        </p:sp>
      </p:grpSp>
      <p:grpSp>
        <p:nvGrpSpPr>
          <p:cNvPr id="141" name="组合 140"/>
          <p:cNvGrpSpPr/>
          <p:nvPr/>
        </p:nvGrpSpPr>
        <p:grpSpPr>
          <a:xfrm>
            <a:off x="4049948" y="4775756"/>
            <a:ext cx="3001279" cy="1106229"/>
            <a:chOff x="1776648" y="1564870"/>
            <a:chExt cx="3001279" cy="1106229"/>
          </a:xfrm>
        </p:grpSpPr>
        <p:grpSp>
          <p:nvGrpSpPr>
            <p:cNvPr id="142" name="iṧľîḋê"/>
            <p:cNvGrpSpPr/>
            <p:nvPr/>
          </p:nvGrpSpPr>
          <p:grpSpPr>
            <a:xfrm>
              <a:off x="1776648" y="1564870"/>
              <a:ext cx="1160491" cy="1106229"/>
              <a:chOff x="1468531" y="1871421"/>
              <a:chExt cx="2080967" cy="1983665"/>
            </a:xfrm>
          </p:grpSpPr>
          <p:sp>
            <p:nvSpPr>
              <p:cNvPr id="144" name="iṣlíḑê"/>
              <p:cNvSpPr/>
              <p:nvPr/>
            </p:nvSpPr>
            <p:spPr bwMode="auto">
              <a:xfrm>
                <a:off x="1751720" y="2659689"/>
                <a:ext cx="796931" cy="796931"/>
              </a:xfrm>
              <a:prstGeom prst="ellipse">
                <a:avLst/>
              </a:prstGeom>
              <a:solidFill>
                <a:schemeClr val="accent4">
                  <a:lumMod val="60000"/>
                  <a:lumOff val="40000"/>
                  <a:alpha val="70000"/>
                </a:schemeClr>
              </a:solidFill>
              <a:ln w="19050">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45" name="îṡľîḑe"/>
              <p:cNvSpPr/>
              <p:nvPr/>
            </p:nvSpPr>
            <p:spPr bwMode="auto">
              <a:xfrm>
                <a:off x="1847528" y="1880828"/>
                <a:ext cx="966310" cy="966310"/>
              </a:xfrm>
              <a:prstGeom prst="ellipse">
                <a:avLst/>
              </a:prstGeom>
              <a:solidFill>
                <a:schemeClr val="accent2">
                  <a:alpha val="70000"/>
                </a:schemeClr>
              </a:solidFill>
              <a:ln w="19050">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46" name="ïş1ïḋé"/>
              <p:cNvSpPr/>
              <p:nvPr/>
            </p:nvSpPr>
            <p:spPr bwMode="auto">
              <a:xfrm>
                <a:off x="2219772" y="2167905"/>
                <a:ext cx="1188132" cy="1188132"/>
              </a:xfrm>
              <a:prstGeom prst="ellipse">
                <a:avLst/>
              </a:prstGeom>
              <a:solidFill>
                <a:schemeClr val="accent1">
                  <a:lumMod val="100000"/>
                </a:schemeClr>
              </a:solidFill>
              <a:ln w="19050">
                <a:noFill/>
                <a:round/>
              </a:ln>
            </p:spPr>
            <p:txBody>
              <a:bodyPr rot="0" spcFirstLastPara="0" vert="horz" wrap="none" lIns="91440" tIns="45720" rIns="91440" bIns="45720" anchor="ctr" anchorCtr="1" forceAA="0" compatLnSpc="1">
                <a:normAutofit fontScale="70000" lnSpcReduction="200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dirty="0">
                    <a:ln>
                      <a:noFill/>
                    </a:ln>
                    <a:solidFill>
                      <a:srgbClr val="FFFFFF">
                        <a:lumMod val="100000"/>
                      </a:srgbClr>
                    </a:solidFill>
                    <a:effectLst/>
                    <a:uLnTx/>
                    <a:uFillTx/>
                    <a:latin typeface="Impact" panose="020B0806030902050204" pitchFamily="34" charset="0"/>
                    <a:ea typeface="微软雅黑" panose="020B0503020204020204" pitchFamily="34" charset="-122"/>
                    <a:cs typeface="+mn-cs"/>
                  </a:rPr>
                  <a:t>七</a:t>
                </a:r>
                <a:endParaRPr kumimoji="0" lang="en-US" altLang="zh-CN" sz="4000" b="1" i="0" u="none" strike="noStrike" kern="1200" cap="none" spc="0" normalizeH="0" baseline="0" noProof="0" dirty="0">
                  <a:ln>
                    <a:noFill/>
                  </a:ln>
                  <a:solidFill>
                    <a:srgbClr val="FFFFFF">
                      <a:lumMod val="100000"/>
                    </a:srgbClr>
                  </a:solidFill>
                  <a:effectLst/>
                  <a:uLnTx/>
                  <a:uFillTx/>
                  <a:latin typeface="Impact" panose="020B0806030902050204" pitchFamily="34" charset="0"/>
                  <a:ea typeface="微软雅黑" panose="020B0503020204020204" pitchFamily="34" charset="-122"/>
                  <a:cs typeface="+mn-cs"/>
                </a:endParaRPr>
              </a:p>
            </p:txBody>
          </p:sp>
          <p:sp>
            <p:nvSpPr>
              <p:cNvPr id="147" name="îṣḷïďé"/>
              <p:cNvSpPr/>
              <p:nvPr/>
            </p:nvSpPr>
            <p:spPr bwMode="auto">
              <a:xfrm>
                <a:off x="2687824" y="3456620"/>
                <a:ext cx="398466" cy="398466"/>
              </a:xfrm>
              <a:prstGeom prst="ellipse">
                <a:avLst/>
              </a:prstGeom>
              <a:solidFill>
                <a:schemeClr val="accent3">
                  <a:alpha val="70000"/>
                </a:schemeClr>
              </a:solidFill>
              <a:ln w="19050">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48" name="í$ļiḋè"/>
              <p:cNvSpPr/>
              <p:nvPr/>
            </p:nvSpPr>
            <p:spPr bwMode="auto">
              <a:xfrm>
                <a:off x="1468531" y="2518094"/>
                <a:ext cx="283189" cy="283189"/>
              </a:xfrm>
              <a:prstGeom prst="ellipse">
                <a:avLst/>
              </a:prstGeom>
              <a:solidFill>
                <a:schemeClr val="accent4">
                  <a:lumMod val="60000"/>
                  <a:lumOff val="40000"/>
                  <a:alpha val="70000"/>
                </a:schemeClr>
              </a:solidFill>
              <a:ln w="19050">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49" name="ísļïḑé"/>
              <p:cNvSpPr/>
              <p:nvPr/>
            </p:nvSpPr>
            <p:spPr bwMode="auto">
              <a:xfrm>
                <a:off x="3266309" y="1871421"/>
                <a:ext cx="283189" cy="283189"/>
              </a:xfrm>
              <a:prstGeom prst="ellipse">
                <a:avLst/>
              </a:prstGeom>
              <a:solidFill>
                <a:schemeClr val="accent3">
                  <a:lumMod val="60000"/>
                  <a:lumOff val="40000"/>
                  <a:alpha val="70000"/>
                </a:schemeClr>
              </a:solidFill>
              <a:ln w="19050">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grpSp>
        <p:sp>
          <p:nvSpPr>
            <p:cNvPr id="143" name="ïšḷîḋe"/>
            <p:cNvSpPr txBox="1"/>
            <p:nvPr/>
          </p:nvSpPr>
          <p:spPr bwMode="auto">
            <a:xfrm>
              <a:off x="2946472" y="1946434"/>
              <a:ext cx="1831455" cy="292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3600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lvl="0">
                <a:spcBef>
                  <a:spcPct val="0"/>
                </a:spcBef>
              </a:pPr>
              <a:r>
                <a:rPr lang="zh-CN" altLang="en-US" b="1" dirty="0">
                  <a:solidFill>
                    <a:srgbClr val="000000"/>
                  </a:solidFill>
                </a:rPr>
                <a:t>各专业册变化情况介绍</a:t>
              </a:r>
              <a:endParaRPr lang="zh-CN" altLang="en-US" b="1" dirty="0">
                <a:solidFill>
                  <a:srgbClr val="000000"/>
                </a:solidFill>
              </a:endParaRPr>
            </a:p>
          </p:txBody>
        </p:sp>
      </p:gr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dissolve">
                                      <p:cBhvr>
                                        <p:cTn id="7" dur="500"/>
                                        <p:tgtEl>
                                          <p:spTgt spid="95"/>
                                        </p:tgtEl>
                                      </p:cBhvr>
                                    </p:animEffect>
                                  </p:childTnLst>
                                </p:cTn>
                              </p:par>
                            </p:childTnLst>
                          </p:cTn>
                        </p:par>
                        <p:par>
                          <p:cTn id="8" fill="hold">
                            <p:stCondLst>
                              <p:cond delay="500"/>
                            </p:stCondLst>
                            <p:childTnLst>
                              <p:par>
                                <p:cTn id="9" presetID="9" presetClass="entr" presetSubtype="0" fill="hold" nodeType="afterEffect">
                                  <p:stCondLst>
                                    <p:cond delay="300"/>
                                  </p:stCondLst>
                                  <p:childTnLst>
                                    <p:set>
                                      <p:cBhvr>
                                        <p:cTn id="10" dur="1" fill="hold">
                                          <p:stCondLst>
                                            <p:cond delay="0"/>
                                          </p:stCondLst>
                                        </p:cTn>
                                        <p:tgtEl>
                                          <p:spTgt spid="96"/>
                                        </p:tgtEl>
                                        <p:attrNameLst>
                                          <p:attrName>style.visibility</p:attrName>
                                        </p:attrNameLst>
                                      </p:cBhvr>
                                      <p:to>
                                        <p:strVal val="visible"/>
                                      </p:to>
                                    </p:set>
                                    <p:animEffect transition="in" filter="dissolve">
                                      <p:cBhvr>
                                        <p:cTn id="11" dur="500"/>
                                        <p:tgtEl>
                                          <p:spTgt spid="96"/>
                                        </p:tgtEl>
                                      </p:cBhvr>
                                    </p:animEffect>
                                  </p:childTnLst>
                                </p:cTn>
                              </p:par>
                            </p:childTnLst>
                          </p:cTn>
                        </p:par>
                        <p:par>
                          <p:cTn id="12" fill="hold">
                            <p:stCondLst>
                              <p:cond delay="1300"/>
                            </p:stCondLst>
                            <p:childTnLst>
                              <p:par>
                                <p:cTn id="13" presetID="9" presetClass="entr" presetSubtype="0" fill="hold" nodeType="afterEffect">
                                  <p:stCondLst>
                                    <p:cond delay="300"/>
                                  </p:stCondLst>
                                  <p:childTnLst>
                                    <p:set>
                                      <p:cBhvr>
                                        <p:cTn id="14" dur="1" fill="hold">
                                          <p:stCondLst>
                                            <p:cond delay="0"/>
                                          </p:stCondLst>
                                        </p:cTn>
                                        <p:tgtEl>
                                          <p:spTgt spid="105"/>
                                        </p:tgtEl>
                                        <p:attrNameLst>
                                          <p:attrName>style.visibility</p:attrName>
                                        </p:attrNameLst>
                                      </p:cBhvr>
                                      <p:to>
                                        <p:strVal val="visible"/>
                                      </p:to>
                                    </p:set>
                                    <p:animEffect transition="in" filter="dissolve">
                                      <p:cBhvr>
                                        <p:cTn id="15" dur="500"/>
                                        <p:tgtEl>
                                          <p:spTgt spid="105"/>
                                        </p:tgtEl>
                                      </p:cBhvr>
                                    </p:animEffect>
                                  </p:childTnLst>
                                </p:cTn>
                              </p:par>
                            </p:childTnLst>
                          </p:cTn>
                        </p:par>
                        <p:par>
                          <p:cTn id="16" fill="hold">
                            <p:stCondLst>
                              <p:cond delay="2100"/>
                            </p:stCondLst>
                            <p:childTnLst>
                              <p:par>
                                <p:cTn id="17" presetID="9" presetClass="entr" presetSubtype="0" fill="hold" nodeType="afterEffect">
                                  <p:stCondLst>
                                    <p:cond delay="300"/>
                                  </p:stCondLst>
                                  <p:childTnLst>
                                    <p:set>
                                      <p:cBhvr>
                                        <p:cTn id="18" dur="1" fill="hold">
                                          <p:stCondLst>
                                            <p:cond delay="0"/>
                                          </p:stCondLst>
                                        </p:cTn>
                                        <p:tgtEl>
                                          <p:spTgt spid="114"/>
                                        </p:tgtEl>
                                        <p:attrNameLst>
                                          <p:attrName>style.visibility</p:attrName>
                                        </p:attrNameLst>
                                      </p:cBhvr>
                                      <p:to>
                                        <p:strVal val="visible"/>
                                      </p:to>
                                    </p:set>
                                    <p:animEffect transition="in" filter="dissolve">
                                      <p:cBhvr>
                                        <p:cTn id="19" dur="500"/>
                                        <p:tgtEl>
                                          <p:spTgt spid="114"/>
                                        </p:tgtEl>
                                      </p:cBhvr>
                                    </p:animEffect>
                                  </p:childTnLst>
                                </p:cTn>
                              </p:par>
                            </p:childTnLst>
                          </p:cTn>
                        </p:par>
                        <p:par>
                          <p:cTn id="20" fill="hold">
                            <p:stCondLst>
                              <p:cond delay="2900"/>
                            </p:stCondLst>
                            <p:childTnLst>
                              <p:par>
                                <p:cTn id="21" presetID="9" presetClass="entr" presetSubtype="0" fill="hold" nodeType="afterEffect">
                                  <p:stCondLst>
                                    <p:cond delay="300"/>
                                  </p:stCondLst>
                                  <p:childTnLst>
                                    <p:set>
                                      <p:cBhvr>
                                        <p:cTn id="22" dur="1" fill="hold">
                                          <p:stCondLst>
                                            <p:cond delay="0"/>
                                          </p:stCondLst>
                                        </p:cTn>
                                        <p:tgtEl>
                                          <p:spTgt spid="123"/>
                                        </p:tgtEl>
                                        <p:attrNameLst>
                                          <p:attrName>style.visibility</p:attrName>
                                        </p:attrNameLst>
                                      </p:cBhvr>
                                      <p:to>
                                        <p:strVal val="visible"/>
                                      </p:to>
                                    </p:set>
                                    <p:animEffect transition="in" filter="dissolve">
                                      <p:cBhvr>
                                        <p:cTn id="23" dur="500"/>
                                        <p:tgtEl>
                                          <p:spTgt spid="123"/>
                                        </p:tgtEl>
                                      </p:cBhvr>
                                    </p:animEffect>
                                  </p:childTnLst>
                                </p:cTn>
                              </p:par>
                            </p:childTnLst>
                          </p:cTn>
                        </p:par>
                        <p:par>
                          <p:cTn id="24" fill="hold">
                            <p:stCondLst>
                              <p:cond delay="3700"/>
                            </p:stCondLst>
                            <p:childTnLst>
                              <p:par>
                                <p:cTn id="25" presetID="9" presetClass="entr" presetSubtype="0" fill="hold" nodeType="afterEffect">
                                  <p:stCondLst>
                                    <p:cond delay="300"/>
                                  </p:stCondLst>
                                  <p:childTnLst>
                                    <p:set>
                                      <p:cBhvr>
                                        <p:cTn id="26" dur="1" fill="hold">
                                          <p:stCondLst>
                                            <p:cond delay="0"/>
                                          </p:stCondLst>
                                        </p:cTn>
                                        <p:tgtEl>
                                          <p:spTgt spid="132"/>
                                        </p:tgtEl>
                                        <p:attrNameLst>
                                          <p:attrName>style.visibility</p:attrName>
                                        </p:attrNameLst>
                                      </p:cBhvr>
                                      <p:to>
                                        <p:strVal val="visible"/>
                                      </p:to>
                                    </p:set>
                                    <p:animEffect transition="in" filter="dissolve">
                                      <p:cBhvr>
                                        <p:cTn id="27" dur="500"/>
                                        <p:tgtEl>
                                          <p:spTgt spid="132"/>
                                        </p:tgtEl>
                                      </p:cBhvr>
                                    </p:animEffect>
                                  </p:childTnLst>
                                </p:cTn>
                              </p:par>
                            </p:childTnLst>
                          </p:cTn>
                        </p:par>
                        <p:par>
                          <p:cTn id="28" fill="hold">
                            <p:stCondLst>
                              <p:cond delay="4500"/>
                            </p:stCondLst>
                            <p:childTnLst>
                              <p:par>
                                <p:cTn id="29" presetID="9" presetClass="entr" presetSubtype="0" fill="hold" nodeType="afterEffect">
                                  <p:stCondLst>
                                    <p:cond delay="300"/>
                                  </p:stCondLst>
                                  <p:childTnLst>
                                    <p:set>
                                      <p:cBhvr>
                                        <p:cTn id="30" dur="1" fill="hold">
                                          <p:stCondLst>
                                            <p:cond delay="0"/>
                                          </p:stCondLst>
                                        </p:cTn>
                                        <p:tgtEl>
                                          <p:spTgt spid="141"/>
                                        </p:tgtEl>
                                        <p:attrNameLst>
                                          <p:attrName>style.visibility</p:attrName>
                                        </p:attrNameLst>
                                      </p:cBhvr>
                                      <p:to>
                                        <p:strVal val="visible"/>
                                      </p:to>
                                    </p:set>
                                    <p:animEffect transition="in" filter="dissolve">
                                      <p:cBhvr>
                                        <p:cTn id="31" dur="50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5" name="组合 4"/>
          <p:cNvGrpSpPr/>
          <p:nvPr/>
        </p:nvGrpSpPr>
        <p:grpSpPr>
          <a:xfrm>
            <a:off x="278130" y="271780"/>
            <a:ext cx="11635740" cy="686435"/>
            <a:chOff x="438" y="428"/>
            <a:chExt cx="18324" cy="1081"/>
          </a:xfrm>
          <a:solidFill>
            <a:srgbClr val="F18A9B"/>
          </a:solidFill>
        </p:grpSpPr>
        <p:cxnSp>
          <p:nvCxnSpPr>
            <p:cNvPr id="14" name="直接连接符 13"/>
            <p:cNvCxnSpPr/>
            <p:nvPr/>
          </p:nvCxnSpPr>
          <p:spPr>
            <a:xfrm>
              <a:off x="438" y="1509"/>
              <a:ext cx="18325" cy="0"/>
            </a:xfrm>
            <a:prstGeom prst="line">
              <a:avLst/>
            </a:prstGeom>
            <a:grpFill/>
            <a:ln w="12700" cmpd="sng">
              <a:solidFill>
                <a:srgbClr val="F18A9B"/>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5</a:t>
              </a:r>
              <a:endParaRPr lang="en-US" altLang="zh-CN" sz="2200" b="1">
                <a:solidFill>
                  <a:schemeClr val="bg2"/>
                </a:solidFill>
                <a:latin typeface="+mj-ea"/>
                <a:ea typeface="+mj-ea"/>
              </a:endParaRPr>
            </a:p>
          </p:txBody>
        </p:sp>
        <p:grpSp>
          <p:nvGrpSpPr>
            <p:cNvPr id="3" name="组合 2"/>
            <p:cNvGrpSpPr/>
            <p:nvPr/>
          </p:nvGrpSpPr>
          <p:grpSpPr>
            <a:xfrm>
              <a:off x="1708" y="428"/>
              <a:ext cx="4436" cy="852"/>
              <a:chOff x="1708" y="428"/>
              <a:chExt cx="4436" cy="852"/>
            </a:xfrm>
            <a:grpFill/>
          </p:grpSpPr>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5294"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3591"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主要变化情况</a:t>
                </a:r>
                <a:endParaRPr lang="zh-CN" altLang="en-US" sz="2200" b="1">
                  <a:solidFill>
                    <a:schemeClr val="bg2"/>
                  </a:solidFill>
                  <a:latin typeface="+mj-ea"/>
                  <a:ea typeface="+mj-ea"/>
                </a:endParaRPr>
              </a:p>
            </p:txBody>
          </p:sp>
        </p:grpSp>
      </p:grpSp>
      <p:sp>
        <p:nvSpPr>
          <p:cNvPr id="4" name="标题 3"/>
          <p:cNvSpPr/>
          <p:nvPr>
            <p:ph type="ctrTitle"/>
          </p:nvPr>
        </p:nvSpPr>
        <p:spPr>
          <a:xfrm>
            <a:off x="1196340" y="1911985"/>
            <a:ext cx="9799320" cy="4432935"/>
          </a:xfrm>
        </p:spPr>
        <p:txBody>
          <a:bodyPr>
            <a:normAutofit fontScale="90000"/>
          </a:bodyPr>
          <a:p>
            <a:pPr algn="l">
              <a:lnSpc>
                <a:spcPct val="180000"/>
              </a:lnSpc>
              <a:spcBef>
                <a:spcPts val="0"/>
              </a:spcBef>
              <a:spcAft>
                <a:spcPts val="0"/>
              </a:spcAft>
            </a:pPr>
            <a:br>
              <a:rPr sz="2000">
                <a:solidFill>
                  <a:schemeClr val="tx1"/>
                </a:solidFill>
                <a:latin typeface="黑体" panose="02010609060101010101" charset="-122"/>
                <a:ea typeface="黑体" panose="02010609060101010101" charset="-122"/>
                <a:cs typeface="黑体" panose="02010609060101010101" charset="-122"/>
              </a:rPr>
            </a:br>
            <a:r>
              <a:rPr lang="zh-CN" sz="2000">
                <a:solidFill>
                  <a:schemeClr val="tx1"/>
                </a:solidFill>
                <a:latin typeface="黑体" panose="02010609060101010101" charset="-122"/>
                <a:ea typeface="黑体" panose="02010609060101010101" charset="-122"/>
                <a:cs typeface="黑体" panose="02010609060101010101" charset="-122"/>
              </a:rPr>
              <a:t>　　</a:t>
            </a:r>
            <a:r>
              <a:rPr sz="2000">
                <a:solidFill>
                  <a:schemeClr val="tx1"/>
                </a:solidFill>
                <a:latin typeface="黑体" panose="02010609060101010101" charset="-122"/>
                <a:ea typeface="黑体" panose="02010609060101010101" charset="-122"/>
                <a:cs typeface="黑体" panose="02010609060101010101" charset="-122"/>
              </a:rPr>
              <a:t>本次修编取消了主材和辅材的概念，20</a:t>
            </a:r>
            <a:r>
              <a:rPr lang="en-US" sz="2000">
                <a:solidFill>
                  <a:schemeClr val="tx1"/>
                </a:solidFill>
                <a:latin typeface="黑体" panose="02010609060101010101" charset="-122"/>
                <a:ea typeface="黑体" panose="02010609060101010101" charset="-122"/>
                <a:cs typeface="黑体" panose="02010609060101010101" charset="-122"/>
              </a:rPr>
              <a:t>20</a:t>
            </a:r>
            <a:r>
              <a:rPr sz="2000">
                <a:solidFill>
                  <a:schemeClr val="tx1"/>
                </a:solidFill>
                <a:latin typeface="黑体" panose="02010609060101010101" charset="-122"/>
                <a:ea typeface="黑体" panose="02010609060101010101" charset="-122"/>
                <a:cs typeface="黑体" panose="02010609060101010101" charset="-122"/>
              </a:rPr>
              <a:t>安装</a:t>
            </a:r>
            <a:r>
              <a:rPr lang="zh-CN" sz="2000">
                <a:solidFill>
                  <a:schemeClr val="tx1"/>
                </a:solidFill>
                <a:latin typeface="黑体" panose="02010609060101010101" charset="-122"/>
                <a:ea typeface="黑体" panose="02010609060101010101" charset="-122"/>
                <a:cs typeface="黑体" panose="02010609060101010101" charset="-122"/>
              </a:rPr>
              <a:t>工程消耗量标准</a:t>
            </a:r>
            <a:r>
              <a:rPr sz="2000">
                <a:solidFill>
                  <a:schemeClr val="tx1"/>
                </a:solidFill>
                <a:latin typeface="黑体" panose="02010609060101010101" charset="-122"/>
                <a:ea typeface="黑体" panose="02010609060101010101" charset="-122"/>
                <a:cs typeface="黑体" panose="02010609060101010101" charset="-122"/>
              </a:rPr>
              <a:t>中对材料</a:t>
            </a:r>
            <a:r>
              <a:rPr lang="zh-CN" sz="2000">
                <a:solidFill>
                  <a:schemeClr val="tx1"/>
                </a:solidFill>
                <a:latin typeface="黑体" panose="02010609060101010101" charset="-122"/>
                <a:ea typeface="黑体" panose="02010609060101010101" charset="-122"/>
                <a:cs typeface="黑体" panose="02010609060101010101" charset="-122"/>
              </a:rPr>
              <a:t>类别</a:t>
            </a:r>
            <a:r>
              <a:rPr sz="2000">
                <a:solidFill>
                  <a:schemeClr val="tx1"/>
                </a:solidFill>
                <a:latin typeface="黑体" panose="02010609060101010101" charset="-122"/>
                <a:ea typeface="黑体" panose="02010609060101010101" charset="-122"/>
                <a:cs typeface="黑体" panose="02010609060101010101" charset="-122"/>
              </a:rPr>
              <a:t>的描述，由14消耗量标准中的“主要材料、辅助材料和零星材料”，修改为“安装材料和消耗性材料”，安装材料属于未计价材料，在定额中以“（××）”表示，消耗性材料包括施工中消耗的材料、辅助材料、周转材料和其他材料。</a:t>
            </a:r>
            <a:br>
              <a:rPr sz="2000">
                <a:solidFill>
                  <a:schemeClr val="tx1"/>
                </a:solidFill>
                <a:latin typeface="黑体" panose="02010609060101010101" charset="-122"/>
                <a:ea typeface="黑体" panose="02010609060101010101" charset="-122"/>
                <a:cs typeface="黑体" panose="02010609060101010101" charset="-122"/>
              </a:rPr>
            </a:br>
            <a:r>
              <a:rPr lang="zh-CN" sz="2000">
                <a:solidFill>
                  <a:schemeClr val="tx1"/>
                </a:solidFill>
                <a:latin typeface="黑体" panose="02010609060101010101" charset="-122"/>
                <a:ea typeface="黑体" panose="02010609060101010101" charset="-122"/>
                <a:cs typeface="黑体" panose="02010609060101010101" charset="-122"/>
              </a:rPr>
              <a:t>　　</a:t>
            </a:r>
            <a:r>
              <a:rPr sz="2000">
                <a:solidFill>
                  <a:schemeClr val="tx1"/>
                </a:solidFill>
                <a:latin typeface="黑体" panose="02010609060101010101" charset="-122"/>
                <a:ea typeface="黑体" panose="02010609060101010101" charset="-122"/>
                <a:cs typeface="黑体" panose="02010609060101010101" charset="-122"/>
              </a:rPr>
              <a:t>材料损耗量的内容和范围包括：从工地仓库运至现场集中堆放地点或现场加工地点至操作或安装地点的搬运损耗、施工操作损耗和施工现场堆放损耗等。施工现场外的运输、仓库保管损耗和由于材料、成品、半成品的规格和质量不符合要求而报废的材料，不包括在损耗内；规范（设计文件）规定的预留量、搭接等不在损耗率中考虑。</a:t>
            </a:r>
            <a:endParaRPr sz="2000">
              <a:solidFill>
                <a:schemeClr val="tx1"/>
              </a:solidFill>
              <a:latin typeface="黑体" panose="02010609060101010101" charset="-122"/>
              <a:ea typeface="黑体" panose="02010609060101010101" charset="-122"/>
              <a:cs typeface="黑体" panose="02010609060101010101" charset="-122"/>
            </a:endParaRPr>
          </a:p>
        </p:txBody>
      </p:sp>
      <p:sp>
        <p:nvSpPr>
          <p:cNvPr id="16" name="AutoShape 11"/>
          <p:cNvSpPr>
            <a:spLocks noChangeArrowheads="1"/>
          </p:cNvSpPr>
          <p:nvPr/>
        </p:nvSpPr>
        <p:spPr bwMode="ltGray">
          <a:xfrm>
            <a:off x="2143125" y="1289050"/>
            <a:ext cx="2952000" cy="518795"/>
          </a:xfrm>
          <a:prstGeom prst="roundRect">
            <a:avLst>
              <a:gd name="adj" fmla="val 17509"/>
            </a:avLst>
          </a:prstGeom>
          <a:solidFill>
            <a:srgbClr val="FFBA55"/>
          </a:solidFill>
          <a:ln w="12700" cmpd="sng">
            <a:solidFill>
              <a:srgbClr val="FFBA55"/>
            </a:solidFill>
            <a:prstDash val="solid"/>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0" name="Text Box 21"/>
          <p:cNvSpPr txBox="1">
            <a:spLocks noChangeArrowheads="1"/>
          </p:cNvSpPr>
          <p:nvPr/>
        </p:nvSpPr>
        <p:spPr bwMode="black">
          <a:xfrm>
            <a:off x="2200275" y="1349375"/>
            <a:ext cx="2718000"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bg2"/>
                  </a:outerShdw>
                </a:effectLst>
              </a14:hiddenEffects>
            </a:ext>
          </a:extLst>
        </p:spPr>
        <p:txBody>
          <a:bodyPr wrap="square">
            <a:spAutoFit/>
          </a:bodyPr>
          <a:p>
            <a:pPr algn="ctr">
              <a:spcBef>
                <a:spcPct val="50000"/>
              </a:spcBef>
            </a:pPr>
            <a:r>
              <a:rPr lang="en-US" altLang="zh-CN" sz="2000" b="1">
                <a:solidFill>
                  <a:schemeClr val="tx1"/>
                </a:solidFill>
                <a:latin typeface="微软雅黑" panose="020B0503020204020204" pitchFamily="34" charset="-122"/>
                <a:ea typeface="微软雅黑" panose="020B0503020204020204" pitchFamily="34" charset="-122"/>
              </a:rPr>
              <a:t>   </a:t>
            </a:r>
            <a:r>
              <a:rPr lang="zh-CN" altLang="en-US" sz="2000" b="1">
                <a:solidFill>
                  <a:schemeClr val="tx1"/>
                </a:solidFill>
                <a:latin typeface="微软雅黑" panose="020B0503020204020204" pitchFamily="34" charset="-122"/>
                <a:ea typeface="微软雅黑" panose="020B0503020204020204" pitchFamily="34" charset="-122"/>
              </a:rPr>
              <a:t>（ 二 ）  材　料</a:t>
            </a:r>
            <a:endParaRPr lang="zh-CN" altLang="en-US" sz="2000" b="1">
              <a:solidFill>
                <a:schemeClr val="tx1"/>
              </a:solidFill>
              <a:latin typeface="微软雅黑" panose="020B0503020204020204" pitchFamily="34" charset="-122"/>
              <a:ea typeface="微软雅黑" panose="020B0503020204020204" pitchFamily="34" charset="-122"/>
            </a:endParaRPr>
          </a:p>
        </p:txBody>
      </p:sp>
      <p:pic>
        <p:nvPicPr>
          <p:cNvPr id="21" name="Picture 26" descr="1"/>
          <p:cNvPicPr>
            <a:picLocks noChangeAspect="1" noChangeArrowheads="1"/>
          </p:cNvPicPr>
          <p:nvPr/>
        </p:nvPicPr>
        <p:blipFill>
          <a:blip r:embed="rId2">
            <a:grayscl/>
            <a:lum bright="-6000" contrast="24000"/>
            <a:extLst>
              <a:ext uri="{28A0092B-C50C-407E-A947-70E740481C1C}">
                <a14:useLocalDpi xmlns:a14="http://schemas.microsoft.com/office/drawing/2010/main" val="0"/>
              </a:ext>
            </a:extLst>
          </a:blip>
          <a:srcRect l="42606" t="64474" r="19473"/>
          <a:stretch>
            <a:fillRect/>
          </a:stretch>
        </p:blipFill>
        <p:spPr bwMode="gray">
          <a:xfrm>
            <a:off x="2274570" y="1298575"/>
            <a:ext cx="478155" cy="613410"/>
          </a:xfrm>
          <a:prstGeom prst="rect">
            <a:avLst/>
          </a:prstGeom>
          <a:noFill/>
          <a:extLst>
            <a:ext uri="{909E8E84-426E-40DD-AFC4-6F175D3DCCD1}">
              <a14:hiddenFill xmlns:a14="http://schemas.microsoft.com/office/drawing/2010/main">
                <a:solidFill>
                  <a:srgbClr val="FFFFFF"/>
                </a:solidFill>
              </a14:hiddenFill>
            </a:ext>
          </a:extLst>
        </p:spPr>
      </p:pic>
      <p:grpSp>
        <p:nvGrpSpPr>
          <p:cNvPr id="22" name="Group 7"/>
          <p:cNvGrpSpPr/>
          <p:nvPr/>
        </p:nvGrpSpPr>
        <p:grpSpPr bwMode="auto">
          <a:xfrm rot="0">
            <a:off x="2143125" y="1299210"/>
            <a:ext cx="2952116" cy="502285"/>
            <a:chOff x="2449" y="704"/>
            <a:chExt cx="3459" cy="350"/>
          </a:xfrm>
        </p:grpSpPr>
        <p:sp>
          <p:nvSpPr>
            <p:cNvPr id="24" name="AutoShape 8"/>
            <p:cNvSpPr>
              <a:spLocks noChangeArrowheads="1"/>
            </p:cNvSpPr>
            <p:nvPr/>
          </p:nvSpPr>
          <p:spPr bwMode="ltGray">
            <a:xfrm>
              <a:off x="2449" y="939"/>
              <a:ext cx="3459" cy="115"/>
            </a:xfrm>
            <a:prstGeom prst="roundRect">
              <a:avLst>
                <a:gd name="adj" fmla="val 50000"/>
              </a:avLst>
            </a:prstGeom>
            <a:gradFill rotWithShape="1">
              <a:gsLst>
                <a:gs pos="0">
                  <a:srgbClr val="E8B888">
                    <a:alpha val="0"/>
                  </a:srgbClr>
                </a:gs>
                <a:gs pos="100000">
                  <a:srgbClr val="E8B888">
                    <a:gamma/>
                    <a:tint val="0"/>
                    <a:invGamma/>
                  </a:srgb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5" name="AutoShape 9"/>
            <p:cNvSpPr>
              <a:spLocks noChangeArrowheads="1"/>
            </p:cNvSpPr>
            <p:nvPr/>
          </p:nvSpPr>
          <p:spPr bwMode="ltGray">
            <a:xfrm>
              <a:off x="2449" y="704"/>
              <a:ext cx="3459" cy="115"/>
            </a:xfrm>
            <a:prstGeom prst="roundRect">
              <a:avLst>
                <a:gd name="adj" fmla="val 50000"/>
              </a:avLst>
            </a:prstGeom>
            <a:gradFill rotWithShape="1">
              <a:gsLst>
                <a:gs pos="0">
                  <a:srgbClr val="E8B888">
                    <a:gamma/>
                    <a:tint val="15686"/>
                    <a:invGamma/>
                  </a:srgbClr>
                </a:gs>
                <a:gs pos="100000">
                  <a:srgbClr val="E8B888">
                    <a:alpha val="0"/>
                  </a:srgb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sp>
        <p:nvSpPr>
          <p:cNvPr id="32" name="Freeform 14"/>
          <p:cNvSpPr/>
          <p:nvPr/>
        </p:nvSpPr>
        <p:spPr bwMode="auto">
          <a:xfrm>
            <a:off x="1255933" y="1239134"/>
            <a:ext cx="576000" cy="576000"/>
          </a:xfrm>
          <a:custGeom>
            <a:avLst/>
            <a:gdLst>
              <a:gd name="T0" fmla="*/ 2311 w 4619"/>
              <a:gd name="T1" fmla="*/ 0 h 4617"/>
              <a:gd name="T2" fmla="*/ 4619 w 4619"/>
              <a:gd name="T3" fmla="*/ 2308 h 4617"/>
              <a:gd name="T4" fmla="*/ 2311 w 4619"/>
              <a:gd name="T5" fmla="*/ 4617 h 4617"/>
              <a:gd name="T6" fmla="*/ 2041 w 4619"/>
              <a:gd name="T7" fmla="*/ 4347 h 4617"/>
              <a:gd name="T8" fmla="*/ 2394 w 4619"/>
              <a:gd name="T9" fmla="*/ 3995 h 4617"/>
              <a:gd name="T10" fmla="*/ 2394 w 4619"/>
              <a:gd name="T11" fmla="*/ 4288 h 4617"/>
              <a:gd name="T12" fmla="*/ 2606 w 4619"/>
              <a:gd name="T13" fmla="*/ 4288 h 4617"/>
              <a:gd name="T14" fmla="*/ 2606 w 4619"/>
              <a:gd name="T15" fmla="*/ 3633 h 4617"/>
              <a:gd name="T16" fmla="*/ 1951 w 4619"/>
              <a:gd name="T17" fmla="*/ 3633 h 4617"/>
              <a:gd name="T18" fmla="*/ 1951 w 4619"/>
              <a:gd name="T19" fmla="*/ 3846 h 4617"/>
              <a:gd name="T20" fmla="*/ 2245 w 4619"/>
              <a:gd name="T21" fmla="*/ 3846 h 4617"/>
              <a:gd name="T22" fmla="*/ 1892 w 4619"/>
              <a:gd name="T23" fmla="*/ 4196 h 4617"/>
              <a:gd name="T24" fmla="*/ 1623 w 4619"/>
              <a:gd name="T25" fmla="*/ 3926 h 4617"/>
              <a:gd name="T26" fmla="*/ 2753 w 4619"/>
              <a:gd name="T27" fmla="*/ 2796 h 4617"/>
              <a:gd name="T28" fmla="*/ 0 w 4619"/>
              <a:gd name="T29" fmla="*/ 2796 h 4617"/>
              <a:gd name="T30" fmla="*/ 0 w 4619"/>
              <a:gd name="T31" fmla="*/ 2415 h 4617"/>
              <a:gd name="T32" fmla="*/ 499 w 4619"/>
              <a:gd name="T33" fmla="*/ 2415 h 4617"/>
              <a:gd name="T34" fmla="*/ 291 w 4619"/>
              <a:gd name="T35" fmla="*/ 2621 h 4617"/>
              <a:gd name="T36" fmla="*/ 440 w 4619"/>
              <a:gd name="T37" fmla="*/ 2772 h 4617"/>
              <a:gd name="T38" fmla="*/ 903 w 4619"/>
              <a:gd name="T39" fmla="*/ 2308 h 4617"/>
              <a:gd name="T40" fmla="*/ 440 w 4619"/>
              <a:gd name="T41" fmla="*/ 1845 h 4617"/>
              <a:gd name="T42" fmla="*/ 291 w 4619"/>
              <a:gd name="T43" fmla="*/ 1996 h 4617"/>
              <a:gd name="T44" fmla="*/ 499 w 4619"/>
              <a:gd name="T45" fmla="*/ 2202 h 4617"/>
              <a:gd name="T46" fmla="*/ 0 w 4619"/>
              <a:gd name="T47" fmla="*/ 2202 h 4617"/>
              <a:gd name="T48" fmla="*/ 0 w 4619"/>
              <a:gd name="T49" fmla="*/ 1821 h 4617"/>
              <a:gd name="T50" fmla="*/ 2753 w 4619"/>
              <a:gd name="T51" fmla="*/ 1821 h 4617"/>
              <a:gd name="T52" fmla="*/ 1623 w 4619"/>
              <a:gd name="T53" fmla="*/ 691 h 4617"/>
              <a:gd name="T54" fmla="*/ 1892 w 4619"/>
              <a:gd name="T55" fmla="*/ 421 h 4617"/>
              <a:gd name="T56" fmla="*/ 2245 w 4619"/>
              <a:gd name="T57" fmla="*/ 771 h 4617"/>
              <a:gd name="T58" fmla="*/ 1951 w 4619"/>
              <a:gd name="T59" fmla="*/ 771 h 4617"/>
              <a:gd name="T60" fmla="*/ 1951 w 4619"/>
              <a:gd name="T61" fmla="*/ 984 h 4617"/>
              <a:gd name="T62" fmla="*/ 2606 w 4619"/>
              <a:gd name="T63" fmla="*/ 984 h 4617"/>
              <a:gd name="T64" fmla="*/ 2606 w 4619"/>
              <a:gd name="T65" fmla="*/ 329 h 4617"/>
              <a:gd name="T66" fmla="*/ 2394 w 4619"/>
              <a:gd name="T67" fmla="*/ 329 h 4617"/>
              <a:gd name="T68" fmla="*/ 2394 w 4619"/>
              <a:gd name="T69" fmla="*/ 622 h 4617"/>
              <a:gd name="T70" fmla="*/ 2041 w 4619"/>
              <a:gd name="T71" fmla="*/ 270 h 4617"/>
              <a:gd name="T72" fmla="*/ 2311 w 4619"/>
              <a:gd name="T73" fmla="*/ 0 h 4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619" h="4617">
                <a:moveTo>
                  <a:pt x="2311" y="0"/>
                </a:moveTo>
                <a:lnTo>
                  <a:pt x="4619" y="2308"/>
                </a:lnTo>
                <a:lnTo>
                  <a:pt x="2311" y="4617"/>
                </a:lnTo>
                <a:lnTo>
                  <a:pt x="2041" y="4347"/>
                </a:lnTo>
                <a:lnTo>
                  <a:pt x="2394" y="3995"/>
                </a:lnTo>
                <a:lnTo>
                  <a:pt x="2394" y="4288"/>
                </a:lnTo>
                <a:lnTo>
                  <a:pt x="2606" y="4288"/>
                </a:lnTo>
                <a:lnTo>
                  <a:pt x="2606" y="3633"/>
                </a:lnTo>
                <a:lnTo>
                  <a:pt x="1951" y="3633"/>
                </a:lnTo>
                <a:lnTo>
                  <a:pt x="1951" y="3846"/>
                </a:lnTo>
                <a:lnTo>
                  <a:pt x="2245" y="3846"/>
                </a:lnTo>
                <a:lnTo>
                  <a:pt x="1892" y="4196"/>
                </a:lnTo>
                <a:lnTo>
                  <a:pt x="1623" y="3926"/>
                </a:lnTo>
                <a:lnTo>
                  <a:pt x="2753" y="2796"/>
                </a:lnTo>
                <a:lnTo>
                  <a:pt x="0" y="2796"/>
                </a:lnTo>
                <a:lnTo>
                  <a:pt x="0" y="2415"/>
                </a:lnTo>
                <a:lnTo>
                  <a:pt x="499" y="2415"/>
                </a:lnTo>
                <a:lnTo>
                  <a:pt x="291" y="2621"/>
                </a:lnTo>
                <a:lnTo>
                  <a:pt x="440" y="2772"/>
                </a:lnTo>
                <a:lnTo>
                  <a:pt x="903" y="2308"/>
                </a:lnTo>
                <a:lnTo>
                  <a:pt x="440" y="1845"/>
                </a:lnTo>
                <a:lnTo>
                  <a:pt x="291" y="1996"/>
                </a:lnTo>
                <a:lnTo>
                  <a:pt x="499" y="2202"/>
                </a:lnTo>
                <a:lnTo>
                  <a:pt x="0" y="2202"/>
                </a:lnTo>
                <a:lnTo>
                  <a:pt x="0" y="1821"/>
                </a:lnTo>
                <a:lnTo>
                  <a:pt x="2753" y="1821"/>
                </a:lnTo>
                <a:lnTo>
                  <a:pt x="1623" y="691"/>
                </a:lnTo>
                <a:lnTo>
                  <a:pt x="1892" y="421"/>
                </a:lnTo>
                <a:lnTo>
                  <a:pt x="2245" y="771"/>
                </a:lnTo>
                <a:lnTo>
                  <a:pt x="1951" y="771"/>
                </a:lnTo>
                <a:lnTo>
                  <a:pt x="1951" y="984"/>
                </a:lnTo>
                <a:lnTo>
                  <a:pt x="2606" y="984"/>
                </a:lnTo>
                <a:lnTo>
                  <a:pt x="2606" y="329"/>
                </a:lnTo>
                <a:lnTo>
                  <a:pt x="2394" y="329"/>
                </a:lnTo>
                <a:lnTo>
                  <a:pt x="2394" y="622"/>
                </a:lnTo>
                <a:lnTo>
                  <a:pt x="2041" y="270"/>
                </a:lnTo>
                <a:lnTo>
                  <a:pt x="2311" y="0"/>
                </a:lnTo>
                <a:close/>
              </a:path>
            </a:pathLst>
          </a:custGeom>
          <a:solidFill>
            <a:srgbClr val="FFAF3D"/>
          </a:solidFill>
          <a:ln>
            <a:noFill/>
          </a:ln>
          <a:effectLst>
            <a:outerShdw blurRad="50800" dist="38100" dir="2700000" sx="102000" sy="102000" algn="tl" rotWithShape="0">
              <a:srgbClr val="949494">
                <a:alpha val="40000"/>
              </a:srgbClr>
            </a:outerShdw>
          </a:effectLst>
        </p:spPr>
        <p:txBody>
          <a:bodyPr vert="horz" wrap="square" lIns="91440" tIns="45720" rIns="91440" bIns="45720" numCol="1" anchor="t" anchorCtr="0" compatLnSpc="1"/>
          <a:p>
            <a:endParaRPr lang="zh-CN" altLang="en-US">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Tree>
    <p:custDataLst>
      <p:tags r:id="rId3"/>
    </p:custData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5" name="组合 4"/>
          <p:cNvGrpSpPr/>
          <p:nvPr/>
        </p:nvGrpSpPr>
        <p:grpSpPr>
          <a:xfrm>
            <a:off x="278130" y="271780"/>
            <a:ext cx="11635740" cy="686435"/>
            <a:chOff x="438" y="428"/>
            <a:chExt cx="18324" cy="1081"/>
          </a:xfrm>
          <a:solidFill>
            <a:srgbClr val="F18A9B"/>
          </a:solidFill>
        </p:grpSpPr>
        <p:cxnSp>
          <p:nvCxnSpPr>
            <p:cNvPr id="14" name="直接连接符 13"/>
            <p:cNvCxnSpPr/>
            <p:nvPr/>
          </p:nvCxnSpPr>
          <p:spPr>
            <a:xfrm>
              <a:off x="438" y="1509"/>
              <a:ext cx="18325" cy="0"/>
            </a:xfrm>
            <a:prstGeom prst="line">
              <a:avLst/>
            </a:prstGeom>
            <a:grpFill/>
            <a:ln w="12700" cmpd="sng">
              <a:solidFill>
                <a:srgbClr val="F18A9B"/>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5</a:t>
              </a:r>
              <a:endParaRPr lang="en-US" altLang="zh-CN" sz="2200" b="1">
                <a:solidFill>
                  <a:schemeClr val="bg2"/>
                </a:solidFill>
                <a:latin typeface="+mj-ea"/>
                <a:ea typeface="+mj-ea"/>
              </a:endParaRPr>
            </a:p>
          </p:txBody>
        </p:sp>
        <p:grpSp>
          <p:nvGrpSpPr>
            <p:cNvPr id="3" name="组合 2"/>
            <p:cNvGrpSpPr/>
            <p:nvPr/>
          </p:nvGrpSpPr>
          <p:grpSpPr>
            <a:xfrm>
              <a:off x="1708" y="428"/>
              <a:ext cx="4436" cy="852"/>
              <a:chOff x="1708" y="428"/>
              <a:chExt cx="4436" cy="852"/>
            </a:xfrm>
            <a:grpFill/>
          </p:grpSpPr>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5294"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3591"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主要变化情况</a:t>
                </a:r>
                <a:endParaRPr lang="zh-CN" altLang="en-US" sz="2200" b="1">
                  <a:solidFill>
                    <a:schemeClr val="bg2"/>
                  </a:solidFill>
                  <a:latin typeface="+mj-ea"/>
                  <a:ea typeface="+mj-ea"/>
                </a:endParaRPr>
              </a:p>
            </p:txBody>
          </p:sp>
        </p:grpSp>
      </p:grpSp>
      <p:sp>
        <p:nvSpPr>
          <p:cNvPr id="4" name="标题 3"/>
          <p:cNvSpPr/>
          <p:nvPr>
            <p:ph type="ctrTitle"/>
          </p:nvPr>
        </p:nvSpPr>
        <p:spPr>
          <a:xfrm>
            <a:off x="1198880" y="1953895"/>
            <a:ext cx="9887585" cy="3940175"/>
          </a:xfrm>
        </p:spPr>
        <p:txBody>
          <a:bodyPr>
            <a:normAutofit fontScale="90000"/>
          </a:bodyPr>
          <a:p>
            <a:pPr algn="l">
              <a:lnSpc>
                <a:spcPct val="200000"/>
              </a:lnSpc>
              <a:spcBef>
                <a:spcPts val="0"/>
              </a:spcBef>
              <a:spcAft>
                <a:spcPts val="0"/>
              </a:spcAft>
            </a:pPr>
            <a:br>
              <a:rPr sz="2000">
                <a:solidFill>
                  <a:schemeClr val="tx1"/>
                </a:solidFill>
                <a:latin typeface="黑体" panose="02010609060101010101" charset="-122"/>
                <a:ea typeface="黑体" panose="02010609060101010101" charset="-122"/>
                <a:cs typeface="黑体" panose="02010609060101010101" charset="-122"/>
              </a:rPr>
            </a:br>
            <a:r>
              <a:rPr lang="zh-CN" sz="2000">
                <a:solidFill>
                  <a:schemeClr val="tx1"/>
                </a:solidFill>
                <a:latin typeface="黑体" panose="02010609060101010101" charset="-122"/>
                <a:ea typeface="黑体" panose="02010609060101010101" charset="-122"/>
                <a:cs typeface="黑体" panose="02010609060101010101" charset="-122"/>
              </a:rPr>
              <a:t>　　</a:t>
            </a:r>
            <a:r>
              <a:rPr sz="2000">
                <a:solidFill>
                  <a:schemeClr val="tx1"/>
                </a:solidFill>
                <a:latin typeface="黑体" panose="02010609060101010101" charset="-122"/>
                <a:ea typeface="黑体" panose="02010609060101010101" charset="-122"/>
                <a:cs typeface="黑体" panose="02010609060101010101" charset="-122"/>
              </a:rPr>
              <a:t>施工机械与仪器仪表台班消耗量确定的原则是“合理”，与目前在工程现场中常用的施工机械</a:t>
            </a:r>
            <a:r>
              <a:rPr sz="2000">
                <a:solidFill>
                  <a:schemeClr val="tx1"/>
                </a:solidFill>
                <a:latin typeface="黑体" panose="02010609060101010101" charset="-122"/>
                <a:ea typeface="黑体" panose="02010609060101010101" charset="-122"/>
                <a:cs typeface="黑体" panose="02010609060101010101" charset="-122"/>
                <a:sym typeface="+mn-ea"/>
              </a:rPr>
              <a:t>与仪器仪表</a:t>
            </a:r>
            <a:r>
              <a:rPr sz="2000">
                <a:solidFill>
                  <a:schemeClr val="tx1"/>
                </a:solidFill>
                <a:latin typeface="黑体" panose="02010609060101010101" charset="-122"/>
                <a:ea typeface="黑体" panose="02010609060101010101" charset="-122"/>
                <a:cs typeface="黑体" panose="02010609060101010101" charset="-122"/>
              </a:rPr>
              <a:t>类型相协调</a:t>
            </a:r>
            <a:r>
              <a:rPr lang="zh-CN" sz="2000">
                <a:solidFill>
                  <a:schemeClr val="tx1"/>
                </a:solidFill>
                <a:latin typeface="黑体" panose="02010609060101010101" charset="-122"/>
                <a:ea typeface="黑体" panose="02010609060101010101" charset="-122"/>
                <a:cs typeface="黑体" panose="02010609060101010101" charset="-122"/>
              </a:rPr>
              <a:t>，</a:t>
            </a:r>
            <a:r>
              <a:rPr sz="2000">
                <a:solidFill>
                  <a:schemeClr val="tx1"/>
                </a:solidFill>
                <a:latin typeface="黑体" panose="02010609060101010101" charset="-122"/>
                <a:ea typeface="黑体" panose="02010609060101010101" charset="-122"/>
                <a:cs typeface="黑体" panose="02010609060101010101" charset="-122"/>
                <a:sym typeface="+mn-ea"/>
              </a:rPr>
              <a:t>包括单件形成固定资产的常规施工机械与仪器仪表</a:t>
            </a:r>
            <a:r>
              <a:rPr lang="zh-CN" sz="2000">
                <a:solidFill>
                  <a:schemeClr val="tx1"/>
                </a:solidFill>
                <a:latin typeface="黑体" panose="02010609060101010101" charset="-122"/>
                <a:ea typeface="黑体" panose="02010609060101010101" charset="-122"/>
                <a:cs typeface="黑体" panose="02010609060101010101" charset="-122"/>
                <a:sym typeface="+mn-ea"/>
              </a:rPr>
              <a:t>。</a:t>
            </a:r>
            <a:r>
              <a:rPr sz="2000">
                <a:solidFill>
                  <a:schemeClr val="tx1"/>
                </a:solidFill>
                <a:latin typeface="黑体" panose="02010609060101010101" charset="-122"/>
                <a:ea typeface="黑体" panose="02010609060101010101" charset="-122"/>
                <a:cs typeface="黑体" panose="02010609060101010101" charset="-122"/>
              </a:rPr>
              <a:t>台班消耗量综合考虑了机械性能、机械效率、操作水平、必要间歇时间、幅度差等因素，合理取定其消耗量。</a:t>
            </a:r>
            <a:br>
              <a:rPr sz="2000">
                <a:solidFill>
                  <a:schemeClr val="tx1"/>
                </a:solidFill>
                <a:latin typeface="黑体" panose="02010609060101010101" charset="-122"/>
                <a:ea typeface="黑体" panose="02010609060101010101" charset="-122"/>
                <a:cs typeface="黑体" panose="02010609060101010101" charset="-122"/>
              </a:rPr>
            </a:br>
            <a:br>
              <a:rPr sz="1110">
                <a:solidFill>
                  <a:schemeClr val="tx1"/>
                </a:solidFill>
                <a:latin typeface="黑体" panose="02010609060101010101" charset="-122"/>
                <a:ea typeface="黑体" panose="02010609060101010101" charset="-122"/>
                <a:cs typeface="黑体" panose="02010609060101010101" charset="-122"/>
              </a:rPr>
            </a:br>
            <a:r>
              <a:rPr lang="zh-CN" sz="2000">
                <a:solidFill>
                  <a:schemeClr val="tx1"/>
                </a:solidFill>
                <a:latin typeface="黑体" panose="02010609060101010101" charset="-122"/>
                <a:ea typeface="黑体" panose="02010609060101010101" charset="-122"/>
                <a:cs typeface="黑体" panose="02010609060101010101" charset="-122"/>
                <a:sym typeface="+mn-ea"/>
              </a:rPr>
              <a:t>　　</a:t>
            </a:r>
            <a:r>
              <a:rPr sz="2000">
                <a:solidFill>
                  <a:schemeClr val="tx1"/>
                </a:solidFill>
                <a:latin typeface="黑体" panose="02010609060101010101" charset="-122"/>
                <a:ea typeface="黑体" panose="02010609060101010101" charset="-122"/>
                <a:cs typeface="黑体" panose="02010609060101010101" charset="-122"/>
                <a:sym typeface="+mn-ea"/>
              </a:rPr>
              <a:t>本次修编</a:t>
            </a:r>
            <a:r>
              <a:rPr lang="zh-CN" sz="2000">
                <a:solidFill>
                  <a:schemeClr val="tx1"/>
                </a:solidFill>
                <a:latin typeface="黑体" panose="02010609060101010101" charset="-122"/>
                <a:ea typeface="黑体" panose="02010609060101010101" charset="-122"/>
                <a:cs typeface="黑体" panose="02010609060101010101" charset="-122"/>
                <a:sym typeface="+mn-ea"/>
              </a:rPr>
              <a:t>时，</a:t>
            </a:r>
            <a:r>
              <a:rPr sz="2000">
                <a:solidFill>
                  <a:schemeClr val="tx1"/>
                </a:solidFill>
                <a:latin typeface="黑体" panose="02010609060101010101" charset="-122"/>
                <a:ea typeface="黑体" panose="02010609060101010101" charset="-122"/>
                <a:cs typeface="黑体" panose="02010609060101010101" charset="-122"/>
                <a:sym typeface="+mn-ea"/>
              </a:rPr>
              <a:t>本着与实际市场相结合的原则，</a:t>
            </a:r>
            <a:r>
              <a:rPr lang="zh-CN" sz="2000">
                <a:solidFill>
                  <a:schemeClr val="tx1"/>
                </a:solidFill>
                <a:latin typeface="黑体" panose="02010609060101010101" charset="-122"/>
                <a:ea typeface="黑体" panose="02010609060101010101" charset="-122"/>
                <a:cs typeface="黑体" panose="02010609060101010101" charset="-122"/>
                <a:sym typeface="+mn-ea"/>
              </a:rPr>
              <a:t>对于</a:t>
            </a:r>
            <a:r>
              <a:rPr sz="2000">
                <a:solidFill>
                  <a:schemeClr val="tx1"/>
                </a:solidFill>
                <a:latin typeface="黑体" panose="02010609060101010101" charset="-122"/>
                <a:ea typeface="黑体" panose="02010609060101010101" charset="-122"/>
                <a:cs typeface="黑体" panose="02010609060101010101" charset="-122"/>
                <a:sym typeface="+mn-ea"/>
              </a:rPr>
              <a:t>部分市场已普遍采用租赁形式的</a:t>
            </a:r>
            <a:r>
              <a:rPr lang="zh-CN" sz="2000">
                <a:solidFill>
                  <a:schemeClr val="tx1"/>
                </a:solidFill>
                <a:latin typeface="黑体" panose="02010609060101010101" charset="-122"/>
                <a:ea typeface="黑体" panose="02010609060101010101" charset="-122"/>
                <a:cs typeface="黑体" panose="02010609060101010101" charset="-122"/>
                <a:sym typeface="+mn-ea"/>
              </a:rPr>
              <a:t>大型、特大型</a:t>
            </a:r>
            <a:r>
              <a:rPr sz="2000">
                <a:solidFill>
                  <a:schemeClr val="tx1"/>
                </a:solidFill>
                <a:latin typeface="黑体" panose="02010609060101010101" charset="-122"/>
                <a:ea typeface="黑体" panose="02010609060101010101" charset="-122"/>
                <a:cs typeface="黑体" panose="02010609060101010101" charset="-122"/>
                <a:sym typeface="+mn-ea"/>
              </a:rPr>
              <a:t>施工机械台班</a:t>
            </a:r>
            <a:r>
              <a:rPr lang="zh-CN" sz="2000">
                <a:solidFill>
                  <a:schemeClr val="tx1"/>
                </a:solidFill>
                <a:latin typeface="黑体" panose="02010609060101010101" charset="-122"/>
                <a:ea typeface="黑体" panose="02010609060101010101" charset="-122"/>
                <a:cs typeface="黑体" panose="02010609060101010101" charset="-122"/>
                <a:sym typeface="+mn-ea"/>
              </a:rPr>
              <a:t>，</a:t>
            </a:r>
            <a:r>
              <a:rPr sz="2000">
                <a:solidFill>
                  <a:schemeClr val="tx1"/>
                </a:solidFill>
                <a:latin typeface="黑体" panose="02010609060101010101" charset="-122"/>
                <a:ea typeface="黑体" panose="02010609060101010101" charset="-122"/>
                <a:cs typeface="黑体" panose="02010609060101010101" charset="-122"/>
                <a:sym typeface="+mn-ea"/>
              </a:rPr>
              <a:t>按租赁单价分解为台班费用组成</a:t>
            </a:r>
            <a:r>
              <a:rPr sz="2000">
                <a:solidFill>
                  <a:schemeClr val="tx1"/>
                </a:solidFill>
                <a:latin typeface="黑体" panose="02010609060101010101" charset="-122"/>
                <a:ea typeface="黑体" panose="02010609060101010101" charset="-122"/>
                <a:cs typeface="黑体" panose="02010609060101010101" charset="-122"/>
                <a:sym typeface="+mn-ea"/>
              </a:rPr>
              <a:t>。</a:t>
            </a:r>
            <a:endParaRPr sz="2000">
              <a:solidFill>
                <a:schemeClr val="tx1"/>
              </a:solidFill>
              <a:latin typeface="黑体" panose="02010609060101010101" charset="-122"/>
              <a:ea typeface="黑体" panose="02010609060101010101" charset="-122"/>
              <a:cs typeface="黑体" panose="02010609060101010101" charset="-122"/>
            </a:endParaRPr>
          </a:p>
        </p:txBody>
      </p:sp>
      <p:sp>
        <p:nvSpPr>
          <p:cNvPr id="2" name="AutoShape 11"/>
          <p:cNvSpPr>
            <a:spLocks noChangeArrowheads="1"/>
          </p:cNvSpPr>
          <p:nvPr/>
        </p:nvSpPr>
        <p:spPr bwMode="ltGray">
          <a:xfrm>
            <a:off x="2143125" y="1289050"/>
            <a:ext cx="2952000" cy="518795"/>
          </a:xfrm>
          <a:prstGeom prst="roundRect">
            <a:avLst>
              <a:gd name="adj" fmla="val 17509"/>
            </a:avLst>
          </a:prstGeom>
          <a:solidFill>
            <a:srgbClr val="FFBA55"/>
          </a:solidFill>
          <a:ln w="12700" cmpd="sng">
            <a:solidFill>
              <a:srgbClr val="FFBA55"/>
            </a:solidFill>
            <a:prstDash val="solid"/>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6" name="Text Box 21"/>
          <p:cNvSpPr txBox="1">
            <a:spLocks noChangeArrowheads="1"/>
          </p:cNvSpPr>
          <p:nvPr/>
        </p:nvSpPr>
        <p:spPr bwMode="black">
          <a:xfrm>
            <a:off x="2200275" y="1349375"/>
            <a:ext cx="2718000"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bg2"/>
                  </a:outerShdw>
                </a:effectLst>
              </a14:hiddenEffects>
            </a:ext>
          </a:extLst>
        </p:spPr>
        <p:txBody>
          <a:bodyPr wrap="square">
            <a:spAutoFit/>
          </a:bodyPr>
          <a:p>
            <a:pPr algn="ctr">
              <a:spcBef>
                <a:spcPct val="50000"/>
              </a:spcBef>
            </a:pPr>
            <a:r>
              <a:rPr lang="en-US" altLang="zh-CN" sz="2000" b="1">
                <a:solidFill>
                  <a:schemeClr val="tx1"/>
                </a:solidFill>
                <a:latin typeface="微软雅黑" panose="020B0503020204020204" pitchFamily="34" charset="-122"/>
                <a:ea typeface="微软雅黑" panose="020B0503020204020204" pitchFamily="34" charset="-122"/>
              </a:rPr>
              <a:t>   </a:t>
            </a:r>
            <a:r>
              <a:rPr lang="zh-CN" altLang="en-US" sz="2000" b="1">
                <a:solidFill>
                  <a:schemeClr val="tx1"/>
                </a:solidFill>
                <a:latin typeface="微软雅黑" panose="020B0503020204020204" pitchFamily="34" charset="-122"/>
                <a:ea typeface="微软雅黑" panose="020B0503020204020204" pitchFamily="34" charset="-122"/>
              </a:rPr>
              <a:t>（ 三 ）  机　械</a:t>
            </a:r>
            <a:endParaRPr lang="zh-CN" altLang="en-US" sz="2000" b="1">
              <a:solidFill>
                <a:schemeClr val="tx1"/>
              </a:solidFill>
              <a:latin typeface="微软雅黑" panose="020B0503020204020204" pitchFamily="34" charset="-122"/>
              <a:ea typeface="微软雅黑" panose="020B0503020204020204" pitchFamily="34" charset="-122"/>
            </a:endParaRPr>
          </a:p>
        </p:txBody>
      </p:sp>
      <p:pic>
        <p:nvPicPr>
          <p:cNvPr id="7" name="Picture 26" descr="1"/>
          <p:cNvPicPr>
            <a:picLocks noChangeAspect="1" noChangeArrowheads="1"/>
          </p:cNvPicPr>
          <p:nvPr/>
        </p:nvPicPr>
        <p:blipFill>
          <a:blip r:embed="rId2">
            <a:grayscl/>
            <a:lum bright="-6000" contrast="24000"/>
            <a:extLst>
              <a:ext uri="{28A0092B-C50C-407E-A947-70E740481C1C}">
                <a14:useLocalDpi xmlns:a14="http://schemas.microsoft.com/office/drawing/2010/main" val="0"/>
              </a:ext>
            </a:extLst>
          </a:blip>
          <a:srcRect l="42606" t="64474" r="19473"/>
          <a:stretch>
            <a:fillRect/>
          </a:stretch>
        </p:blipFill>
        <p:spPr bwMode="gray">
          <a:xfrm>
            <a:off x="2274570" y="1298575"/>
            <a:ext cx="478155" cy="613410"/>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7"/>
          <p:cNvGrpSpPr/>
          <p:nvPr/>
        </p:nvGrpSpPr>
        <p:grpSpPr bwMode="auto">
          <a:xfrm rot="0">
            <a:off x="2143125" y="1299210"/>
            <a:ext cx="2952116" cy="502285"/>
            <a:chOff x="2449" y="704"/>
            <a:chExt cx="3459" cy="350"/>
          </a:xfrm>
        </p:grpSpPr>
        <p:sp>
          <p:nvSpPr>
            <p:cNvPr id="12" name="AutoShape 8"/>
            <p:cNvSpPr>
              <a:spLocks noChangeArrowheads="1"/>
            </p:cNvSpPr>
            <p:nvPr/>
          </p:nvSpPr>
          <p:spPr bwMode="ltGray">
            <a:xfrm>
              <a:off x="2449" y="939"/>
              <a:ext cx="3459" cy="115"/>
            </a:xfrm>
            <a:prstGeom prst="roundRect">
              <a:avLst>
                <a:gd name="adj" fmla="val 50000"/>
              </a:avLst>
            </a:prstGeom>
            <a:gradFill rotWithShape="1">
              <a:gsLst>
                <a:gs pos="0">
                  <a:srgbClr val="E8B888">
                    <a:alpha val="0"/>
                  </a:srgbClr>
                </a:gs>
                <a:gs pos="100000">
                  <a:srgbClr val="E8B888">
                    <a:gamma/>
                    <a:tint val="0"/>
                    <a:invGamma/>
                  </a:srgb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3" name="AutoShape 9"/>
            <p:cNvSpPr>
              <a:spLocks noChangeArrowheads="1"/>
            </p:cNvSpPr>
            <p:nvPr/>
          </p:nvSpPr>
          <p:spPr bwMode="ltGray">
            <a:xfrm>
              <a:off x="2449" y="704"/>
              <a:ext cx="3459" cy="115"/>
            </a:xfrm>
            <a:prstGeom prst="roundRect">
              <a:avLst>
                <a:gd name="adj" fmla="val 50000"/>
              </a:avLst>
            </a:prstGeom>
            <a:gradFill rotWithShape="1">
              <a:gsLst>
                <a:gs pos="0">
                  <a:srgbClr val="E8B888">
                    <a:gamma/>
                    <a:tint val="15686"/>
                    <a:invGamma/>
                  </a:srgbClr>
                </a:gs>
                <a:gs pos="100000">
                  <a:srgbClr val="E8B888">
                    <a:alpha val="0"/>
                  </a:srgb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sp>
        <p:nvSpPr>
          <p:cNvPr id="33" name="Freeform 14"/>
          <p:cNvSpPr/>
          <p:nvPr/>
        </p:nvSpPr>
        <p:spPr bwMode="auto">
          <a:xfrm>
            <a:off x="1255933" y="1239134"/>
            <a:ext cx="576000" cy="576000"/>
          </a:xfrm>
          <a:custGeom>
            <a:avLst/>
            <a:gdLst>
              <a:gd name="T0" fmla="*/ 2311 w 4619"/>
              <a:gd name="T1" fmla="*/ 0 h 4617"/>
              <a:gd name="T2" fmla="*/ 4619 w 4619"/>
              <a:gd name="T3" fmla="*/ 2308 h 4617"/>
              <a:gd name="T4" fmla="*/ 2311 w 4619"/>
              <a:gd name="T5" fmla="*/ 4617 h 4617"/>
              <a:gd name="T6" fmla="*/ 2041 w 4619"/>
              <a:gd name="T7" fmla="*/ 4347 h 4617"/>
              <a:gd name="T8" fmla="*/ 2394 w 4619"/>
              <a:gd name="T9" fmla="*/ 3995 h 4617"/>
              <a:gd name="T10" fmla="*/ 2394 w 4619"/>
              <a:gd name="T11" fmla="*/ 4288 h 4617"/>
              <a:gd name="T12" fmla="*/ 2606 w 4619"/>
              <a:gd name="T13" fmla="*/ 4288 h 4617"/>
              <a:gd name="T14" fmla="*/ 2606 w 4619"/>
              <a:gd name="T15" fmla="*/ 3633 h 4617"/>
              <a:gd name="T16" fmla="*/ 1951 w 4619"/>
              <a:gd name="T17" fmla="*/ 3633 h 4617"/>
              <a:gd name="T18" fmla="*/ 1951 w 4619"/>
              <a:gd name="T19" fmla="*/ 3846 h 4617"/>
              <a:gd name="T20" fmla="*/ 2245 w 4619"/>
              <a:gd name="T21" fmla="*/ 3846 h 4617"/>
              <a:gd name="T22" fmla="*/ 1892 w 4619"/>
              <a:gd name="T23" fmla="*/ 4196 h 4617"/>
              <a:gd name="T24" fmla="*/ 1623 w 4619"/>
              <a:gd name="T25" fmla="*/ 3926 h 4617"/>
              <a:gd name="T26" fmla="*/ 2753 w 4619"/>
              <a:gd name="T27" fmla="*/ 2796 h 4617"/>
              <a:gd name="T28" fmla="*/ 0 w 4619"/>
              <a:gd name="T29" fmla="*/ 2796 h 4617"/>
              <a:gd name="T30" fmla="*/ 0 w 4619"/>
              <a:gd name="T31" fmla="*/ 2415 h 4617"/>
              <a:gd name="T32" fmla="*/ 499 w 4619"/>
              <a:gd name="T33" fmla="*/ 2415 h 4617"/>
              <a:gd name="T34" fmla="*/ 291 w 4619"/>
              <a:gd name="T35" fmla="*/ 2621 h 4617"/>
              <a:gd name="T36" fmla="*/ 440 w 4619"/>
              <a:gd name="T37" fmla="*/ 2772 h 4617"/>
              <a:gd name="T38" fmla="*/ 903 w 4619"/>
              <a:gd name="T39" fmla="*/ 2308 h 4617"/>
              <a:gd name="T40" fmla="*/ 440 w 4619"/>
              <a:gd name="T41" fmla="*/ 1845 h 4617"/>
              <a:gd name="T42" fmla="*/ 291 w 4619"/>
              <a:gd name="T43" fmla="*/ 1996 h 4617"/>
              <a:gd name="T44" fmla="*/ 499 w 4619"/>
              <a:gd name="T45" fmla="*/ 2202 h 4617"/>
              <a:gd name="T46" fmla="*/ 0 w 4619"/>
              <a:gd name="T47" fmla="*/ 2202 h 4617"/>
              <a:gd name="T48" fmla="*/ 0 w 4619"/>
              <a:gd name="T49" fmla="*/ 1821 h 4617"/>
              <a:gd name="T50" fmla="*/ 2753 w 4619"/>
              <a:gd name="T51" fmla="*/ 1821 h 4617"/>
              <a:gd name="T52" fmla="*/ 1623 w 4619"/>
              <a:gd name="T53" fmla="*/ 691 h 4617"/>
              <a:gd name="T54" fmla="*/ 1892 w 4619"/>
              <a:gd name="T55" fmla="*/ 421 h 4617"/>
              <a:gd name="T56" fmla="*/ 2245 w 4619"/>
              <a:gd name="T57" fmla="*/ 771 h 4617"/>
              <a:gd name="T58" fmla="*/ 1951 w 4619"/>
              <a:gd name="T59" fmla="*/ 771 h 4617"/>
              <a:gd name="T60" fmla="*/ 1951 w 4619"/>
              <a:gd name="T61" fmla="*/ 984 h 4617"/>
              <a:gd name="T62" fmla="*/ 2606 w 4619"/>
              <a:gd name="T63" fmla="*/ 984 h 4617"/>
              <a:gd name="T64" fmla="*/ 2606 w 4619"/>
              <a:gd name="T65" fmla="*/ 329 h 4617"/>
              <a:gd name="T66" fmla="*/ 2394 w 4619"/>
              <a:gd name="T67" fmla="*/ 329 h 4617"/>
              <a:gd name="T68" fmla="*/ 2394 w 4619"/>
              <a:gd name="T69" fmla="*/ 622 h 4617"/>
              <a:gd name="T70" fmla="*/ 2041 w 4619"/>
              <a:gd name="T71" fmla="*/ 270 h 4617"/>
              <a:gd name="T72" fmla="*/ 2311 w 4619"/>
              <a:gd name="T73" fmla="*/ 0 h 4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619" h="4617">
                <a:moveTo>
                  <a:pt x="2311" y="0"/>
                </a:moveTo>
                <a:lnTo>
                  <a:pt x="4619" y="2308"/>
                </a:lnTo>
                <a:lnTo>
                  <a:pt x="2311" y="4617"/>
                </a:lnTo>
                <a:lnTo>
                  <a:pt x="2041" y="4347"/>
                </a:lnTo>
                <a:lnTo>
                  <a:pt x="2394" y="3995"/>
                </a:lnTo>
                <a:lnTo>
                  <a:pt x="2394" y="4288"/>
                </a:lnTo>
                <a:lnTo>
                  <a:pt x="2606" y="4288"/>
                </a:lnTo>
                <a:lnTo>
                  <a:pt x="2606" y="3633"/>
                </a:lnTo>
                <a:lnTo>
                  <a:pt x="1951" y="3633"/>
                </a:lnTo>
                <a:lnTo>
                  <a:pt x="1951" y="3846"/>
                </a:lnTo>
                <a:lnTo>
                  <a:pt x="2245" y="3846"/>
                </a:lnTo>
                <a:lnTo>
                  <a:pt x="1892" y="4196"/>
                </a:lnTo>
                <a:lnTo>
                  <a:pt x="1623" y="3926"/>
                </a:lnTo>
                <a:lnTo>
                  <a:pt x="2753" y="2796"/>
                </a:lnTo>
                <a:lnTo>
                  <a:pt x="0" y="2796"/>
                </a:lnTo>
                <a:lnTo>
                  <a:pt x="0" y="2415"/>
                </a:lnTo>
                <a:lnTo>
                  <a:pt x="499" y="2415"/>
                </a:lnTo>
                <a:lnTo>
                  <a:pt x="291" y="2621"/>
                </a:lnTo>
                <a:lnTo>
                  <a:pt x="440" y="2772"/>
                </a:lnTo>
                <a:lnTo>
                  <a:pt x="903" y="2308"/>
                </a:lnTo>
                <a:lnTo>
                  <a:pt x="440" y="1845"/>
                </a:lnTo>
                <a:lnTo>
                  <a:pt x="291" y="1996"/>
                </a:lnTo>
                <a:lnTo>
                  <a:pt x="499" y="2202"/>
                </a:lnTo>
                <a:lnTo>
                  <a:pt x="0" y="2202"/>
                </a:lnTo>
                <a:lnTo>
                  <a:pt x="0" y="1821"/>
                </a:lnTo>
                <a:lnTo>
                  <a:pt x="2753" y="1821"/>
                </a:lnTo>
                <a:lnTo>
                  <a:pt x="1623" y="691"/>
                </a:lnTo>
                <a:lnTo>
                  <a:pt x="1892" y="421"/>
                </a:lnTo>
                <a:lnTo>
                  <a:pt x="2245" y="771"/>
                </a:lnTo>
                <a:lnTo>
                  <a:pt x="1951" y="771"/>
                </a:lnTo>
                <a:lnTo>
                  <a:pt x="1951" y="984"/>
                </a:lnTo>
                <a:lnTo>
                  <a:pt x="2606" y="984"/>
                </a:lnTo>
                <a:lnTo>
                  <a:pt x="2606" y="329"/>
                </a:lnTo>
                <a:lnTo>
                  <a:pt x="2394" y="329"/>
                </a:lnTo>
                <a:lnTo>
                  <a:pt x="2394" y="622"/>
                </a:lnTo>
                <a:lnTo>
                  <a:pt x="2041" y="270"/>
                </a:lnTo>
                <a:lnTo>
                  <a:pt x="2311" y="0"/>
                </a:lnTo>
                <a:close/>
              </a:path>
            </a:pathLst>
          </a:custGeom>
          <a:solidFill>
            <a:srgbClr val="FFAF3D"/>
          </a:solidFill>
          <a:ln>
            <a:noFill/>
          </a:ln>
          <a:effectLst>
            <a:outerShdw blurRad="50800" dist="38100" dir="2700000" sx="102000" sy="102000" algn="tl" rotWithShape="0">
              <a:srgbClr val="949494">
                <a:alpha val="40000"/>
              </a:srgbClr>
            </a:outerShdw>
          </a:effectLst>
        </p:spPr>
        <p:txBody>
          <a:bodyPr vert="horz" wrap="square" lIns="91440" tIns="45720" rIns="91440" bIns="45720" numCol="1" anchor="t" anchorCtr="0" compatLnSpc="1"/>
          <a:p>
            <a:endParaRPr lang="zh-CN" altLang="en-US">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10" name="日期占位符 9"/>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3"/>
    </p:custData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5" name="组合 4"/>
          <p:cNvGrpSpPr/>
          <p:nvPr/>
        </p:nvGrpSpPr>
        <p:grpSpPr>
          <a:xfrm>
            <a:off x="278130" y="271780"/>
            <a:ext cx="11635740" cy="686435"/>
            <a:chOff x="438" y="428"/>
            <a:chExt cx="18324" cy="1081"/>
          </a:xfrm>
          <a:solidFill>
            <a:srgbClr val="F18A9B"/>
          </a:solidFill>
        </p:grpSpPr>
        <p:cxnSp>
          <p:nvCxnSpPr>
            <p:cNvPr id="14" name="直接连接符 13"/>
            <p:cNvCxnSpPr/>
            <p:nvPr/>
          </p:nvCxnSpPr>
          <p:spPr>
            <a:xfrm>
              <a:off x="438" y="1509"/>
              <a:ext cx="18325" cy="0"/>
            </a:xfrm>
            <a:prstGeom prst="line">
              <a:avLst/>
            </a:prstGeom>
            <a:grpFill/>
            <a:ln w="12700" cmpd="sng">
              <a:solidFill>
                <a:srgbClr val="F18A9B"/>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5</a:t>
              </a:r>
              <a:endParaRPr lang="en-US" altLang="zh-CN" sz="2200" b="1">
                <a:solidFill>
                  <a:schemeClr val="bg2"/>
                </a:solidFill>
                <a:latin typeface="+mj-ea"/>
                <a:ea typeface="+mj-ea"/>
              </a:endParaRPr>
            </a:p>
          </p:txBody>
        </p:sp>
        <p:grpSp>
          <p:nvGrpSpPr>
            <p:cNvPr id="3" name="组合 2"/>
            <p:cNvGrpSpPr/>
            <p:nvPr/>
          </p:nvGrpSpPr>
          <p:grpSpPr>
            <a:xfrm>
              <a:off x="1708" y="428"/>
              <a:ext cx="4436" cy="852"/>
              <a:chOff x="1708" y="428"/>
              <a:chExt cx="4436" cy="852"/>
            </a:xfrm>
            <a:grpFill/>
          </p:grpSpPr>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5294"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3591"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主要变化情况</a:t>
                </a:r>
                <a:endParaRPr lang="zh-CN" altLang="en-US" sz="2200" b="1">
                  <a:solidFill>
                    <a:schemeClr val="bg2"/>
                  </a:solidFill>
                  <a:latin typeface="+mj-ea"/>
                  <a:ea typeface="+mj-ea"/>
                </a:endParaRPr>
              </a:p>
            </p:txBody>
          </p:sp>
        </p:grpSp>
      </p:grpSp>
      <p:sp>
        <p:nvSpPr>
          <p:cNvPr id="4" name="标题 3"/>
          <p:cNvSpPr/>
          <p:nvPr>
            <p:ph type="ctrTitle"/>
          </p:nvPr>
        </p:nvSpPr>
        <p:spPr>
          <a:xfrm>
            <a:off x="1198880" y="1844675"/>
            <a:ext cx="9799320" cy="4235450"/>
          </a:xfrm>
        </p:spPr>
        <p:txBody>
          <a:bodyPr>
            <a:normAutofit fontScale="90000"/>
          </a:bodyPr>
          <a:p>
            <a:pPr algn="l">
              <a:lnSpc>
                <a:spcPct val="150000"/>
              </a:lnSpc>
              <a:spcBef>
                <a:spcPts val="0"/>
              </a:spcBef>
              <a:spcAft>
                <a:spcPts val="0"/>
              </a:spcAft>
            </a:pPr>
            <a:br>
              <a:rPr sz="2000">
                <a:solidFill>
                  <a:schemeClr val="tx1"/>
                </a:solidFill>
                <a:latin typeface="黑体" panose="02010609060101010101" charset="-122"/>
                <a:ea typeface="黑体" panose="02010609060101010101" charset="-122"/>
                <a:cs typeface="黑体" panose="02010609060101010101" charset="-122"/>
              </a:rPr>
            </a:br>
            <a:r>
              <a:rPr lang="zh-CN" sz="2000">
                <a:solidFill>
                  <a:schemeClr val="tx1"/>
                </a:solidFill>
                <a:latin typeface="黑体" panose="02010609060101010101" charset="-122"/>
                <a:ea typeface="黑体" panose="02010609060101010101" charset="-122"/>
                <a:cs typeface="黑体" panose="02010609060101010101" charset="-122"/>
                <a:sym typeface="+mn-ea"/>
              </a:rPr>
              <a:t>　　本次机械台班费用组成参照</a:t>
            </a:r>
            <a:r>
              <a:rPr lang="zh-CN" altLang="zh-CN" sz="2000">
                <a:solidFill>
                  <a:schemeClr val="tx1"/>
                </a:solidFill>
                <a:latin typeface="黑体" panose="02010609060101010101" charset="-122"/>
                <a:ea typeface="黑体" panose="02010609060101010101" charset="-122"/>
                <a:cs typeface="黑体" panose="02010609060101010101" charset="-122"/>
                <a:sym typeface="+mn-ea"/>
              </a:rPr>
              <a:t>《建设工程施工机械台班费用编制规则（增值税版）》和《建设工程施工仪器仪表台班费用编制规则（增值税版）》</a:t>
            </a:r>
            <a:r>
              <a:rPr lang="zh-CN" sz="2000">
                <a:solidFill>
                  <a:schemeClr val="tx1"/>
                </a:solidFill>
                <a:latin typeface="黑体" panose="02010609060101010101" charset="-122"/>
                <a:ea typeface="黑体" panose="02010609060101010101" charset="-122"/>
                <a:cs typeface="黑体" panose="02010609060101010101" charset="-122"/>
                <a:sym typeface="+mn-ea"/>
              </a:rPr>
              <a:t>编制并进行调整。随着施工机械化水平的提高，</a:t>
            </a:r>
            <a:r>
              <a:rPr lang="zh-CN" altLang="zh-CN" sz="2000">
                <a:solidFill>
                  <a:schemeClr val="tx1"/>
                </a:solidFill>
                <a:latin typeface="黑体" panose="02010609060101010101" charset="-122"/>
                <a:ea typeface="黑体" panose="02010609060101010101" charset="-122"/>
                <a:cs typeface="黑体" panose="02010609060101010101" charset="-122"/>
                <a:sym typeface="+mn-ea"/>
              </a:rPr>
              <a:t>根据市场调研情况对子目中部分台班及其</a:t>
            </a:r>
            <a:r>
              <a:rPr sz="2000">
                <a:solidFill>
                  <a:schemeClr val="tx1"/>
                </a:solidFill>
                <a:latin typeface="黑体" panose="02010609060101010101" charset="-122"/>
                <a:ea typeface="黑体" panose="02010609060101010101" charset="-122"/>
                <a:cs typeface="黑体" panose="02010609060101010101" charset="-122"/>
                <a:sym typeface="+mn-ea"/>
              </a:rPr>
              <a:t>消耗量水平做了适当调整</a:t>
            </a:r>
            <a:r>
              <a:rPr lang="zh-CN" sz="2000">
                <a:solidFill>
                  <a:schemeClr val="tx1"/>
                </a:solidFill>
                <a:latin typeface="黑体" panose="02010609060101010101" charset="-122"/>
                <a:ea typeface="黑体" panose="02010609060101010101" charset="-122"/>
                <a:cs typeface="黑体" panose="02010609060101010101" charset="-122"/>
                <a:sym typeface="+mn-ea"/>
              </a:rPr>
              <a:t>。</a:t>
            </a:r>
            <a:r>
              <a:rPr sz="2000">
                <a:solidFill>
                  <a:schemeClr val="tx1"/>
                </a:solidFill>
                <a:latin typeface="黑体" panose="02010609060101010101" charset="-122"/>
                <a:ea typeface="黑体" panose="02010609060101010101" charset="-122"/>
                <a:cs typeface="黑体" panose="02010609060101010101" charset="-122"/>
                <a:sym typeface="+mn-ea"/>
              </a:rPr>
              <a:t>同时</a:t>
            </a:r>
            <a:r>
              <a:rPr lang="zh-CN" sz="2000">
                <a:solidFill>
                  <a:schemeClr val="tx1"/>
                </a:solidFill>
                <a:latin typeface="黑体" panose="02010609060101010101" charset="-122"/>
                <a:ea typeface="黑体" panose="02010609060101010101" charset="-122"/>
                <a:cs typeface="黑体" panose="02010609060101010101" charset="-122"/>
                <a:sym typeface="+mn-ea"/>
              </a:rPr>
              <a:t>因部分小型</a:t>
            </a:r>
            <a:r>
              <a:rPr sz="2000">
                <a:solidFill>
                  <a:schemeClr val="tx1"/>
                </a:solidFill>
                <a:latin typeface="黑体" panose="02010609060101010101" charset="-122"/>
                <a:ea typeface="黑体" panose="02010609060101010101" charset="-122"/>
                <a:cs typeface="黑体" panose="02010609060101010101" charset="-122"/>
                <a:sym typeface="+mn-ea"/>
              </a:rPr>
              <a:t>施工机械台班费用组成</a:t>
            </a:r>
            <a:r>
              <a:rPr lang="zh-CN" sz="2000">
                <a:solidFill>
                  <a:schemeClr val="tx1"/>
                </a:solidFill>
                <a:latin typeface="黑体" panose="02010609060101010101" charset="-122"/>
                <a:ea typeface="黑体" panose="02010609060101010101" charset="-122"/>
                <a:cs typeface="黑体" panose="02010609060101010101" charset="-122"/>
                <a:sym typeface="+mn-ea"/>
              </a:rPr>
              <a:t>发生变化，台班单价中不再包含机上人工消耗量，因些将此部分剔除的机上人工</a:t>
            </a:r>
            <a:r>
              <a:rPr sz="2000">
                <a:solidFill>
                  <a:schemeClr val="tx1"/>
                </a:solidFill>
                <a:latin typeface="黑体" panose="02010609060101010101" charset="-122"/>
                <a:ea typeface="黑体" panose="02010609060101010101" charset="-122"/>
                <a:cs typeface="黑体" panose="02010609060101010101" charset="-122"/>
                <a:sym typeface="+mn-ea"/>
              </a:rPr>
              <a:t>合并至子目人工费中。</a:t>
            </a:r>
            <a:br>
              <a:rPr sz="2000">
                <a:solidFill>
                  <a:schemeClr val="tx1"/>
                </a:solidFill>
                <a:latin typeface="黑体" panose="02010609060101010101" charset="-122"/>
                <a:ea typeface="黑体" panose="02010609060101010101" charset="-122"/>
                <a:cs typeface="黑体" panose="02010609060101010101" charset="-122"/>
              </a:rPr>
            </a:br>
            <a:br>
              <a:rPr lang="zh-CN" sz="1110">
                <a:solidFill>
                  <a:schemeClr val="tx1"/>
                </a:solidFill>
                <a:latin typeface="黑体" panose="02010609060101010101" charset="-122"/>
                <a:ea typeface="黑体" panose="02010609060101010101" charset="-122"/>
                <a:cs typeface="黑体" panose="02010609060101010101" charset="-122"/>
              </a:rPr>
            </a:br>
            <a:r>
              <a:rPr lang="zh-CN" sz="2000">
                <a:solidFill>
                  <a:schemeClr val="tx1"/>
                </a:solidFill>
                <a:latin typeface="黑体" panose="02010609060101010101" charset="-122"/>
                <a:ea typeface="黑体" panose="02010609060101010101" charset="-122"/>
                <a:cs typeface="黑体" panose="02010609060101010101" charset="-122"/>
              </a:rPr>
              <a:t>　　</a:t>
            </a:r>
            <a:r>
              <a:rPr sz="2000">
                <a:solidFill>
                  <a:schemeClr val="tx1"/>
                </a:solidFill>
                <a:latin typeface="黑体" panose="02010609060101010101" charset="-122"/>
                <a:ea typeface="黑体" panose="02010609060101010101" charset="-122"/>
                <a:cs typeface="黑体" panose="02010609060101010101" charset="-122"/>
              </a:rPr>
              <a:t>凡单位原值2000元以内、使用年限在一年以内的的小型施工机械，不列入机械台班消耗量，作为工具用具在建筑安装工程费中的企业管理费中考虑，其消耗的燃料动力等已列入材料费内。</a:t>
            </a:r>
            <a:endParaRPr sz="2000">
              <a:solidFill>
                <a:schemeClr val="tx1"/>
              </a:solidFill>
              <a:latin typeface="黑体" panose="02010609060101010101" charset="-122"/>
              <a:ea typeface="黑体" panose="02010609060101010101" charset="-122"/>
              <a:cs typeface="黑体" panose="02010609060101010101" charset="-122"/>
            </a:endParaRPr>
          </a:p>
        </p:txBody>
      </p:sp>
      <p:sp>
        <p:nvSpPr>
          <p:cNvPr id="2" name="AutoShape 11"/>
          <p:cNvSpPr>
            <a:spLocks noChangeArrowheads="1"/>
          </p:cNvSpPr>
          <p:nvPr/>
        </p:nvSpPr>
        <p:spPr bwMode="ltGray">
          <a:xfrm>
            <a:off x="2143125" y="1289050"/>
            <a:ext cx="2952000" cy="518795"/>
          </a:xfrm>
          <a:prstGeom prst="roundRect">
            <a:avLst>
              <a:gd name="adj" fmla="val 17509"/>
            </a:avLst>
          </a:prstGeom>
          <a:solidFill>
            <a:srgbClr val="FFBA55"/>
          </a:solidFill>
          <a:ln w="12700" cmpd="sng">
            <a:solidFill>
              <a:srgbClr val="FFBA55"/>
            </a:solidFill>
            <a:prstDash val="solid"/>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6" name="Text Box 21"/>
          <p:cNvSpPr txBox="1">
            <a:spLocks noChangeArrowheads="1"/>
          </p:cNvSpPr>
          <p:nvPr/>
        </p:nvSpPr>
        <p:spPr bwMode="black">
          <a:xfrm>
            <a:off x="2200275" y="1349375"/>
            <a:ext cx="2718000"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bg2"/>
                  </a:outerShdw>
                </a:effectLst>
              </a14:hiddenEffects>
            </a:ext>
          </a:extLst>
        </p:spPr>
        <p:txBody>
          <a:bodyPr wrap="square">
            <a:spAutoFit/>
          </a:bodyPr>
          <a:p>
            <a:pPr algn="ctr">
              <a:spcBef>
                <a:spcPct val="50000"/>
              </a:spcBef>
            </a:pPr>
            <a:r>
              <a:rPr lang="en-US" altLang="zh-CN" sz="2000" b="1">
                <a:solidFill>
                  <a:schemeClr val="tx1"/>
                </a:solidFill>
                <a:latin typeface="微软雅黑" panose="020B0503020204020204" pitchFamily="34" charset="-122"/>
                <a:ea typeface="微软雅黑" panose="020B0503020204020204" pitchFamily="34" charset="-122"/>
              </a:rPr>
              <a:t>   </a:t>
            </a:r>
            <a:r>
              <a:rPr lang="zh-CN" altLang="en-US" sz="2000" b="1">
                <a:solidFill>
                  <a:schemeClr val="tx1"/>
                </a:solidFill>
                <a:latin typeface="微软雅黑" panose="020B0503020204020204" pitchFamily="34" charset="-122"/>
                <a:ea typeface="微软雅黑" panose="020B0503020204020204" pitchFamily="34" charset="-122"/>
              </a:rPr>
              <a:t>（ 三 ）  机　械</a:t>
            </a:r>
            <a:endParaRPr lang="zh-CN" altLang="en-US" sz="2000" b="1">
              <a:solidFill>
                <a:schemeClr val="tx1"/>
              </a:solidFill>
              <a:latin typeface="微软雅黑" panose="020B0503020204020204" pitchFamily="34" charset="-122"/>
              <a:ea typeface="微软雅黑" panose="020B0503020204020204" pitchFamily="34" charset="-122"/>
            </a:endParaRPr>
          </a:p>
        </p:txBody>
      </p:sp>
      <p:pic>
        <p:nvPicPr>
          <p:cNvPr id="7" name="Picture 26" descr="1"/>
          <p:cNvPicPr>
            <a:picLocks noChangeAspect="1" noChangeArrowheads="1"/>
          </p:cNvPicPr>
          <p:nvPr/>
        </p:nvPicPr>
        <p:blipFill>
          <a:blip r:embed="rId2">
            <a:grayscl/>
            <a:lum bright="-6000" contrast="24000"/>
            <a:extLst>
              <a:ext uri="{28A0092B-C50C-407E-A947-70E740481C1C}">
                <a14:useLocalDpi xmlns:a14="http://schemas.microsoft.com/office/drawing/2010/main" val="0"/>
              </a:ext>
            </a:extLst>
          </a:blip>
          <a:srcRect l="42606" t="64474" r="19473"/>
          <a:stretch>
            <a:fillRect/>
          </a:stretch>
        </p:blipFill>
        <p:spPr bwMode="gray">
          <a:xfrm>
            <a:off x="2274570" y="1298575"/>
            <a:ext cx="478155" cy="613410"/>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7"/>
          <p:cNvGrpSpPr/>
          <p:nvPr/>
        </p:nvGrpSpPr>
        <p:grpSpPr bwMode="auto">
          <a:xfrm rot="0">
            <a:off x="2143125" y="1299210"/>
            <a:ext cx="2952116" cy="502285"/>
            <a:chOff x="2449" y="704"/>
            <a:chExt cx="3459" cy="350"/>
          </a:xfrm>
        </p:grpSpPr>
        <p:sp>
          <p:nvSpPr>
            <p:cNvPr id="12" name="AutoShape 8"/>
            <p:cNvSpPr>
              <a:spLocks noChangeArrowheads="1"/>
            </p:cNvSpPr>
            <p:nvPr/>
          </p:nvSpPr>
          <p:spPr bwMode="ltGray">
            <a:xfrm>
              <a:off x="2449" y="939"/>
              <a:ext cx="3459" cy="115"/>
            </a:xfrm>
            <a:prstGeom prst="roundRect">
              <a:avLst>
                <a:gd name="adj" fmla="val 50000"/>
              </a:avLst>
            </a:prstGeom>
            <a:gradFill rotWithShape="1">
              <a:gsLst>
                <a:gs pos="0">
                  <a:srgbClr val="E8B888">
                    <a:alpha val="0"/>
                  </a:srgbClr>
                </a:gs>
                <a:gs pos="100000">
                  <a:srgbClr val="E8B888">
                    <a:gamma/>
                    <a:tint val="0"/>
                    <a:invGamma/>
                  </a:srgb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3" name="AutoShape 9"/>
            <p:cNvSpPr>
              <a:spLocks noChangeArrowheads="1"/>
            </p:cNvSpPr>
            <p:nvPr/>
          </p:nvSpPr>
          <p:spPr bwMode="ltGray">
            <a:xfrm>
              <a:off x="2449" y="704"/>
              <a:ext cx="3459" cy="115"/>
            </a:xfrm>
            <a:prstGeom prst="roundRect">
              <a:avLst>
                <a:gd name="adj" fmla="val 50000"/>
              </a:avLst>
            </a:prstGeom>
            <a:gradFill rotWithShape="1">
              <a:gsLst>
                <a:gs pos="0">
                  <a:srgbClr val="E8B888">
                    <a:gamma/>
                    <a:tint val="15686"/>
                    <a:invGamma/>
                  </a:srgbClr>
                </a:gs>
                <a:gs pos="100000">
                  <a:srgbClr val="E8B888">
                    <a:alpha val="0"/>
                  </a:srgb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sp>
        <p:nvSpPr>
          <p:cNvPr id="33" name="Freeform 14"/>
          <p:cNvSpPr/>
          <p:nvPr/>
        </p:nvSpPr>
        <p:spPr bwMode="auto">
          <a:xfrm>
            <a:off x="1255933" y="1239134"/>
            <a:ext cx="576000" cy="576000"/>
          </a:xfrm>
          <a:custGeom>
            <a:avLst/>
            <a:gdLst>
              <a:gd name="T0" fmla="*/ 2311 w 4619"/>
              <a:gd name="T1" fmla="*/ 0 h 4617"/>
              <a:gd name="T2" fmla="*/ 4619 w 4619"/>
              <a:gd name="T3" fmla="*/ 2308 h 4617"/>
              <a:gd name="T4" fmla="*/ 2311 w 4619"/>
              <a:gd name="T5" fmla="*/ 4617 h 4617"/>
              <a:gd name="T6" fmla="*/ 2041 w 4619"/>
              <a:gd name="T7" fmla="*/ 4347 h 4617"/>
              <a:gd name="T8" fmla="*/ 2394 w 4619"/>
              <a:gd name="T9" fmla="*/ 3995 h 4617"/>
              <a:gd name="T10" fmla="*/ 2394 w 4619"/>
              <a:gd name="T11" fmla="*/ 4288 h 4617"/>
              <a:gd name="T12" fmla="*/ 2606 w 4619"/>
              <a:gd name="T13" fmla="*/ 4288 h 4617"/>
              <a:gd name="T14" fmla="*/ 2606 w 4619"/>
              <a:gd name="T15" fmla="*/ 3633 h 4617"/>
              <a:gd name="T16" fmla="*/ 1951 w 4619"/>
              <a:gd name="T17" fmla="*/ 3633 h 4617"/>
              <a:gd name="T18" fmla="*/ 1951 w 4619"/>
              <a:gd name="T19" fmla="*/ 3846 h 4617"/>
              <a:gd name="T20" fmla="*/ 2245 w 4619"/>
              <a:gd name="T21" fmla="*/ 3846 h 4617"/>
              <a:gd name="T22" fmla="*/ 1892 w 4619"/>
              <a:gd name="T23" fmla="*/ 4196 h 4617"/>
              <a:gd name="T24" fmla="*/ 1623 w 4619"/>
              <a:gd name="T25" fmla="*/ 3926 h 4617"/>
              <a:gd name="T26" fmla="*/ 2753 w 4619"/>
              <a:gd name="T27" fmla="*/ 2796 h 4617"/>
              <a:gd name="T28" fmla="*/ 0 w 4619"/>
              <a:gd name="T29" fmla="*/ 2796 h 4617"/>
              <a:gd name="T30" fmla="*/ 0 w 4619"/>
              <a:gd name="T31" fmla="*/ 2415 h 4617"/>
              <a:gd name="T32" fmla="*/ 499 w 4619"/>
              <a:gd name="T33" fmla="*/ 2415 h 4617"/>
              <a:gd name="T34" fmla="*/ 291 w 4619"/>
              <a:gd name="T35" fmla="*/ 2621 h 4617"/>
              <a:gd name="T36" fmla="*/ 440 w 4619"/>
              <a:gd name="T37" fmla="*/ 2772 h 4617"/>
              <a:gd name="T38" fmla="*/ 903 w 4619"/>
              <a:gd name="T39" fmla="*/ 2308 h 4617"/>
              <a:gd name="T40" fmla="*/ 440 w 4619"/>
              <a:gd name="T41" fmla="*/ 1845 h 4617"/>
              <a:gd name="T42" fmla="*/ 291 w 4619"/>
              <a:gd name="T43" fmla="*/ 1996 h 4617"/>
              <a:gd name="T44" fmla="*/ 499 w 4619"/>
              <a:gd name="T45" fmla="*/ 2202 h 4617"/>
              <a:gd name="T46" fmla="*/ 0 w 4619"/>
              <a:gd name="T47" fmla="*/ 2202 h 4617"/>
              <a:gd name="T48" fmla="*/ 0 w 4619"/>
              <a:gd name="T49" fmla="*/ 1821 h 4617"/>
              <a:gd name="T50" fmla="*/ 2753 w 4619"/>
              <a:gd name="T51" fmla="*/ 1821 h 4617"/>
              <a:gd name="T52" fmla="*/ 1623 w 4619"/>
              <a:gd name="T53" fmla="*/ 691 h 4617"/>
              <a:gd name="T54" fmla="*/ 1892 w 4619"/>
              <a:gd name="T55" fmla="*/ 421 h 4617"/>
              <a:gd name="T56" fmla="*/ 2245 w 4619"/>
              <a:gd name="T57" fmla="*/ 771 h 4617"/>
              <a:gd name="T58" fmla="*/ 1951 w 4619"/>
              <a:gd name="T59" fmla="*/ 771 h 4617"/>
              <a:gd name="T60" fmla="*/ 1951 w 4619"/>
              <a:gd name="T61" fmla="*/ 984 h 4617"/>
              <a:gd name="T62" fmla="*/ 2606 w 4619"/>
              <a:gd name="T63" fmla="*/ 984 h 4617"/>
              <a:gd name="T64" fmla="*/ 2606 w 4619"/>
              <a:gd name="T65" fmla="*/ 329 h 4617"/>
              <a:gd name="T66" fmla="*/ 2394 w 4619"/>
              <a:gd name="T67" fmla="*/ 329 h 4617"/>
              <a:gd name="T68" fmla="*/ 2394 w 4619"/>
              <a:gd name="T69" fmla="*/ 622 h 4617"/>
              <a:gd name="T70" fmla="*/ 2041 w 4619"/>
              <a:gd name="T71" fmla="*/ 270 h 4617"/>
              <a:gd name="T72" fmla="*/ 2311 w 4619"/>
              <a:gd name="T73" fmla="*/ 0 h 4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619" h="4617">
                <a:moveTo>
                  <a:pt x="2311" y="0"/>
                </a:moveTo>
                <a:lnTo>
                  <a:pt x="4619" y="2308"/>
                </a:lnTo>
                <a:lnTo>
                  <a:pt x="2311" y="4617"/>
                </a:lnTo>
                <a:lnTo>
                  <a:pt x="2041" y="4347"/>
                </a:lnTo>
                <a:lnTo>
                  <a:pt x="2394" y="3995"/>
                </a:lnTo>
                <a:lnTo>
                  <a:pt x="2394" y="4288"/>
                </a:lnTo>
                <a:lnTo>
                  <a:pt x="2606" y="4288"/>
                </a:lnTo>
                <a:lnTo>
                  <a:pt x="2606" y="3633"/>
                </a:lnTo>
                <a:lnTo>
                  <a:pt x="1951" y="3633"/>
                </a:lnTo>
                <a:lnTo>
                  <a:pt x="1951" y="3846"/>
                </a:lnTo>
                <a:lnTo>
                  <a:pt x="2245" y="3846"/>
                </a:lnTo>
                <a:lnTo>
                  <a:pt x="1892" y="4196"/>
                </a:lnTo>
                <a:lnTo>
                  <a:pt x="1623" y="3926"/>
                </a:lnTo>
                <a:lnTo>
                  <a:pt x="2753" y="2796"/>
                </a:lnTo>
                <a:lnTo>
                  <a:pt x="0" y="2796"/>
                </a:lnTo>
                <a:lnTo>
                  <a:pt x="0" y="2415"/>
                </a:lnTo>
                <a:lnTo>
                  <a:pt x="499" y="2415"/>
                </a:lnTo>
                <a:lnTo>
                  <a:pt x="291" y="2621"/>
                </a:lnTo>
                <a:lnTo>
                  <a:pt x="440" y="2772"/>
                </a:lnTo>
                <a:lnTo>
                  <a:pt x="903" y="2308"/>
                </a:lnTo>
                <a:lnTo>
                  <a:pt x="440" y="1845"/>
                </a:lnTo>
                <a:lnTo>
                  <a:pt x="291" y="1996"/>
                </a:lnTo>
                <a:lnTo>
                  <a:pt x="499" y="2202"/>
                </a:lnTo>
                <a:lnTo>
                  <a:pt x="0" y="2202"/>
                </a:lnTo>
                <a:lnTo>
                  <a:pt x="0" y="1821"/>
                </a:lnTo>
                <a:lnTo>
                  <a:pt x="2753" y="1821"/>
                </a:lnTo>
                <a:lnTo>
                  <a:pt x="1623" y="691"/>
                </a:lnTo>
                <a:lnTo>
                  <a:pt x="1892" y="421"/>
                </a:lnTo>
                <a:lnTo>
                  <a:pt x="2245" y="771"/>
                </a:lnTo>
                <a:lnTo>
                  <a:pt x="1951" y="771"/>
                </a:lnTo>
                <a:lnTo>
                  <a:pt x="1951" y="984"/>
                </a:lnTo>
                <a:lnTo>
                  <a:pt x="2606" y="984"/>
                </a:lnTo>
                <a:lnTo>
                  <a:pt x="2606" y="329"/>
                </a:lnTo>
                <a:lnTo>
                  <a:pt x="2394" y="329"/>
                </a:lnTo>
                <a:lnTo>
                  <a:pt x="2394" y="622"/>
                </a:lnTo>
                <a:lnTo>
                  <a:pt x="2041" y="270"/>
                </a:lnTo>
                <a:lnTo>
                  <a:pt x="2311" y="0"/>
                </a:lnTo>
                <a:close/>
              </a:path>
            </a:pathLst>
          </a:custGeom>
          <a:solidFill>
            <a:srgbClr val="FFAF3D"/>
          </a:solidFill>
          <a:ln>
            <a:noFill/>
          </a:ln>
          <a:effectLst>
            <a:outerShdw blurRad="50800" dist="38100" dir="2700000" sx="102000" sy="102000" algn="tl" rotWithShape="0">
              <a:srgbClr val="949494">
                <a:alpha val="40000"/>
              </a:srgbClr>
            </a:outerShdw>
          </a:effectLst>
        </p:spPr>
        <p:txBody>
          <a:bodyPr vert="horz" wrap="square" lIns="91440" tIns="45720" rIns="91440" bIns="45720" numCol="1" anchor="t" anchorCtr="0" compatLnSpc="1"/>
          <a:p>
            <a:endParaRPr lang="zh-CN" altLang="en-US">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10" name="日期占位符 9"/>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3"/>
    </p:custData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5" name="组合 4"/>
          <p:cNvGrpSpPr/>
          <p:nvPr/>
        </p:nvGrpSpPr>
        <p:grpSpPr>
          <a:xfrm>
            <a:off x="278130" y="271780"/>
            <a:ext cx="11635740" cy="686435"/>
            <a:chOff x="438" y="428"/>
            <a:chExt cx="18324" cy="1081"/>
          </a:xfrm>
          <a:solidFill>
            <a:srgbClr val="F18A9B"/>
          </a:solidFill>
        </p:grpSpPr>
        <p:cxnSp>
          <p:nvCxnSpPr>
            <p:cNvPr id="14" name="直接连接符 13"/>
            <p:cNvCxnSpPr/>
            <p:nvPr/>
          </p:nvCxnSpPr>
          <p:spPr>
            <a:xfrm>
              <a:off x="438" y="1509"/>
              <a:ext cx="18325" cy="0"/>
            </a:xfrm>
            <a:prstGeom prst="line">
              <a:avLst/>
            </a:prstGeom>
            <a:grpFill/>
            <a:ln w="12700" cmpd="sng">
              <a:solidFill>
                <a:srgbClr val="F18A9B"/>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5</a:t>
              </a:r>
              <a:endParaRPr lang="en-US" altLang="zh-CN" sz="2200" b="1">
                <a:solidFill>
                  <a:schemeClr val="bg2"/>
                </a:solidFill>
                <a:latin typeface="+mj-ea"/>
                <a:ea typeface="+mj-ea"/>
              </a:endParaRPr>
            </a:p>
          </p:txBody>
        </p:sp>
        <p:grpSp>
          <p:nvGrpSpPr>
            <p:cNvPr id="3" name="组合 2"/>
            <p:cNvGrpSpPr/>
            <p:nvPr/>
          </p:nvGrpSpPr>
          <p:grpSpPr>
            <a:xfrm>
              <a:off x="1708" y="428"/>
              <a:ext cx="4436" cy="852"/>
              <a:chOff x="1708" y="428"/>
              <a:chExt cx="4436" cy="852"/>
            </a:xfrm>
            <a:grpFill/>
          </p:grpSpPr>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5294"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3591"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主要变化情况</a:t>
                </a:r>
                <a:endParaRPr lang="zh-CN" altLang="en-US" sz="2200" b="1">
                  <a:solidFill>
                    <a:schemeClr val="bg2"/>
                  </a:solidFill>
                  <a:latin typeface="+mj-ea"/>
                  <a:ea typeface="+mj-ea"/>
                </a:endParaRPr>
              </a:p>
            </p:txBody>
          </p:sp>
        </p:grpSp>
      </p:grpSp>
      <p:sp>
        <p:nvSpPr>
          <p:cNvPr id="4" name="标题 3"/>
          <p:cNvSpPr/>
          <p:nvPr>
            <p:ph type="ctrTitle"/>
          </p:nvPr>
        </p:nvSpPr>
        <p:spPr>
          <a:xfrm>
            <a:off x="1256030" y="2111375"/>
            <a:ext cx="9799320" cy="4184650"/>
          </a:xfrm>
        </p:spPr>
        <p:txBody>
          <a:bodyPr>
            <a:normAutofit fontScale="90000"/>
          </a:bodyPr>
          <a:p>
            <a:pPr algn="l">
              <a:lnSpc>
                <a:spcPct val="150000"/>
              </a:lnSpc>
              <a:spcBef>
                <a:spcPts val="0"/>
              </a:spcBef>
              <a:spcAft>
                <a:spcPts val="0"/>
              </a:spcAft>
            </a:pPr>
            <a:r>
              <a:rPr lang="en-US" sz="2220">
                <a:solidFill>
                  <a:srgbClr val="0000FF"/>
                </a:solidFill>
                <a:latin typeface="微软雅黑" panose="020B0503020204020204" pitchFamily="34" charset="-122"/>
                <a:cs typeface="微软雅黑" panose="020B0503020204020204" pitchFamily="34" charset="-122"/>
              </a:rPr>
              <a:t>1</a:t>
            </a:r>
            <a:r>
              <a:rPr lang="zh-CN" altLang="en-US" sz="2220">
                <a:solidFill>
                  <a:srgbClr val="0000FF"/>
                </a:solidFill>
                <a:latin typeface="微软雅黑" panose="020B0503020204020204" pitchFamily="34" charset="-122"/>
                <a:cs typeface="微软雅黑" panose="020B0503020204020204" pitchFamily="34" charset="-122"/>
              </a:rPr>
              <a:t>、</a:t>
            </a:r>
            <a:r>
              <a:rPr sz="2220">
                <a:solidFill>
                  <a:srgbClr val="0000FF"/>
                </a:solidFill>
                <a:latin typeface="微软雅黑" panose="020B0503020204020204" pitchFamily="34" charset="-122"/>
                <a:cs typeface="微软雅黑" panose="020B0503020204020204" pitchFamily="34" charset="-122"/>
              </a:rPr>
              <a:t>脚手架搭拆费系数</a:t>
            </a:r>
            <a:br>
              <a:rPr sz="2220">
                <a:solidFill>
                  <a:srgbClr val="0000FF"/>
                </a:solidFill>
                <a:latin typeface="微软雅黑" panose="020B0503020204020204" pitchFamily="34" charset="-122"/>
                <a:cs typeface="微软雅黑" panose="020B0503020204020204" pitchFamily="34" charset="-122"/>
              </a:rPr>
            </a:br>
            <a:r>
              <a:rPr lang="zh-CN" sz="2000">
                <a:solidFill>
                  <a:schemeClr val="tx1"/>
                </a:solidFill>
                <a:latin typeface="黑体" panose="02010609060101010101" charset="-122"/>
                <a:ea typeface="黑体" panose="02010609060101010101" charset="-122"/>
                <a:cs typeface="黑体" panose="02010609060101010101" charset="-122"/>
              </a:rPr>
              <a:t>　　</a:t>
            </a:r>
            <a:r>
              <a:rPr sz="2000">
                <a:solidFill>
                  <a:schemeClr val="tx1"/>
                </a:solidFill>
                <a:latin typeface="黑体" panose="02010609060101010101" charset="-122"/>
                <a:ea typeface="黑体" panose="02010609060101010101" charset="-122"/>
                <a:cs typeface="黑体" panose="02010609060101010101" charset="-122"/>
              </a:rPr>
              <a:t>安装工程的脚手架搭拆费用是按与土建配合施工时，搭设部分简易脚手架考虑。</a:t>
            </a:r>
            <a:r>
              <a:rPr sz="2000">
                <a:solidFill>
                  <a:schemeClr val="tx1"/>
                </a:solidFill>
                <a:latin typeface="黑体" panose="02010609060101010101" charset="-122"/>
                <a:ea typeface="黑体" panose="02010609060101010101" charset="-122"/>
                <a:cs typeface="黑体" panose="02010609060101010101" charset="-122"/>
                <a:sym typeface="+mn-ea"/>
              </a:rPr>
              <a:t>14消耗量标准中是按人工费的2%计取。</a:t>
            </a:r>
            <a:r>
              <a:rPr sz="2000">
                <a:solidFill>
                  <a:schemeClr val="tx1"/>
                </a:solidFill>
                <a:latin typeface="黑体" panose="02010609060101010101" charset="-122"/>
                <a:ea typeface="黑体" panose="02010609060101010101" charset="-122"/>
                <a:cs typeface="黑体" panose="02010609060101010101" charset="-122"/>
              </a:rPr>
              <a:t>但在执行过程中，市场调研普遍反映安装工程脚手架费用过低，无法满足需求。此次修编时，经过调研测算及结合参照15全统定额相关规定，将脚手架费率调整为按人工费的5%计取。</a:t>
            </a:r>
            <a:br>
              <a:rPr sz="2000">
                <a:solidFill>
                  <a:schemeClr val="tx1"/>
                </a:solidFill>
                <a:latin typeface="黑体" panose="02010609060101010101" charset="-122"/>
                <a:ea typeface="黑体" panose="02010609060101010101" charset="-122"/>
                <a:cs typeface="黑体" panose="02010609060101010101" charset="-122"/>
              </a:rPr>
            </a:br>
            <a:r>
              <a:rPr lang="zh-CN" sz="2000">
                <a:solidFill>
                  <a:schemeClr val="tx1"/>
                </a:solidFill>
                <a:latin typeface="黑体" panose="02010609060101010101" charset="-122"/>
                <a:ea typeface="黑体" panose="02010609060101010101" charset="-122"/>
                <a:cs typeface="黑体" panose="02010609060101010101" charset="-122"/>
              </a:rPr>
              <a:t>　　</a:t>
            </a:r>
            <a:r>
              <a:rPr sz="2000">
                <a:solidFill>
                  <a:schemeClr val="tx1"/>
                </a:solidFill>
                <a:latin typeface="黑体" panose="02010609060101010101" charset="-122"/>
                <a:ea typeface="黑体" panose="02010609060101010101" charset="-122"/>
                <a:cs typeface="黑体" panose="02010609060101010101" charset="-122"/>
              </a:rPr>
              <a:t>在14消耗量标准中</a:t>
            </a:r>
            <a:r>
              <a:rPr lang="zh-CN" sz="2000">
                <a:solidFill>
                  <a:schemeClr val="tx1"/>
                </a:solidFill>
                <a:latin typeface="黑体" panose="02010609060101010101" charset="-122"/>
                <a:ea typeface="黑体" panose="02010609060101010101" charset="-122"/>
                <a:cs typeface="黑体" panose="02010609060101010101" charset="-122"/>
              </a:rPr>
              <a:t>，</a:t>
            </a:r>
            <a:r>
              <a:rPr sz="2000">
                <a:solidFill>
                  <a:schemeClr val="tx1"/>
                </a:solidFill>
                <a:latin typeface="黑体" panose="02010609060101010101" charset="-122"/>
                <a:ea typeface="黑体" panose="02010609060101010101" charset="-122"/>
                <a:cs typeface="黑体" panose="02010609060101010101" charset="-122"/>
              </a:rPr>
              <a:t>脚手架</a:t>
            </a:r>
            <a:r>
              <a:rPr lang="zh-CN" sz="2000">
                <a:solidFill>
                  <a:schemeClr val="tx1"/>
                </a:solidFill>
                <a:latin typeface="黑体" panose="02010609060101010101" charset="-122"/>
                <a:ea typeface="黑体" panose="02010609060101010101" charset="-122"/>
                <a:cs typeface="黑体" panose="02010609060101010101" charset="-122"/>
              </a:rPr>
              <a:t>搭拆</a:t>
            </a:r>
            <a:r>
              <a:rPr sz="2000">
                <a:solidFill>
                  <a:schemeClr val="tx1"/>
                </a:solidFill>
                <a:latin typeface="黑体" panose="02010609060101010101" charset="-122"/>
                <a:ea typeface="黑体" panose="02010609060101010101" charset="-122"/>
                <a:cs typeface="黑体" panose="02010609060101010101" charset="-122"/>
              </a:rPr>
              <a:t>费</a:t>
            </a:r>
            <a:r>
              <a:rPr lang="zh-CN" sz="2000">
                <a:solidFill>
                  <a:schemeClr val="tx1"/>
                </a:solidFill>
                <a:latin typeface="黑体" panose="02010609060101010101" charset="-122"/>
                <a:ea typeface="黑体" panose="02010609060101010101" charset="-122"/>
                <a:cs typeface="黑体" panose="02010609060101010101" charset="-122"/>
              </a:rPr>
              <a:t>为</a:t>
            </a:r>
            <a:r>
              <a:rPr sz="2000">
                <a:solidFill>
                  <a:schemeClr val="tx1"/>
                </a:solidFill>
                <a:latin typeface="黑体" panose="02010609060101010101" charset="-122"/>
                <a:ea typeface="黑体" panose="02010609060101010101" charset="-122"/>
                <a:cs typeface="黑体" panose="02010609060101010101" charset="-122"/>
              </a:rPr>
              <a:t>按项计取</a:t>
            </a:r>
            <a:r>
              <a:rPr lang="zh-CN" sz="2000">
                <a:solidFill>
                  <a:schemeClr val="tx1"/>
                </a:solidFill>
                <a:latin typeface="黑体" panose="02010609060101010101" charset="-122"/>
                <a:ea typeface="黑体" panose="02010609060101010101" charset="-122"/>
                <a:cs typeface="黑体" panose="02010609060101010101" charset="-122"/>
              </a:rPr>
              <a:t>的措施费用，不参与</a:t>
            </a:r>
            <a:r>
              <a:rPr lang="zh-CN" sz="2000">
                <a:solidFill>
                  <a:schemeClr val="tx1"/>
                </a:solidFill>
                <a:latin typeface="黑体" panose="02010609060101010101" charset="-122"/>
                <a:ea typeface="黑体" panose="02010609060101010101" charset="-122"/>
                <a:cs typeface="黑体" panose="02010609060101010101" charset="-122"/>
                <a:sym typeface="+mn-ea"/>
              </a:rPr>
              <a:t>计取</a:t>
            </a:r>
            <a:r>
              <a:rPr lang="zh-CN" sz="2000">
                <a:solidFill>
                  <a:schemeClr val="tx1"/>
                </a:solidFill>
                <a:latin typeface="黑体" panose="02010609060101010101" charset="-122"/>
                <a:ea typeface="黑体" panose="02010609060101010101" charset="-122"/>
                <a:cs typeface="黑体" panose="02010609060101010101" charset="-122"/>
              </a:rPr>
              <a:t>管理费和利润。本次修编时</a:t>
            </a:r>
            <a:r>
              <a:rPr sz="2000">
                <a:solidFill>
                  <a:schemeClr val="tx1"/>
                </a:solidFill>
                <a:latin typeface="黑体" panose="02010609060101010101" charset="-122"/>
                <a:ea typeface="黑体" panose="02010609060101010101" charset="-122"/>
                <a:cs typeface="黑体" panose="02010609060101010101" charset="-122"/>
              </a:rPr>
              <a:t>增加了“其中人工占35%”</a:t>
            </a:r>
            <a:r>
              <a:rPr lang="zh-CN" sz="2000">
                <a:solidFill>
                  <a:schemeClr val="tx1"/>
                </a:solidFill>
                <a:latin typeface="黑体" panose="02010609060101010101" charset="-122"/>
                <a:ea typeface="黑体" panose="02010609060101010101" charset="-122"/>
                <a:cs typeface="黑体" panose="02010609060101010101" charset="-122"/>
              </a:rPr>
              <a:t>，脚手架搭拆费的这部分人工费纳入安装工程人工费取费的计费基础，也需要根据规定费率计取管理费、利润和绿色施工安全防护措施项目费</a:t>
            </a:r>
            <a:r>
              <a:rPr sz="2000">
                <a:solidFill>
                  <a:schemeClr val="tx1"/>
                </a:solidFill>
                <a:latin typeface="黑体" panose="02010609060101010101" charset="-122"/>
                <a:ea typeface="黑体" panose="02010609060101010101" charset="-122"/>
                <a:cs typeface="黑体" panose="02010609060101010101" charset="-122"/>
              </a:rPr>
              <a:t>。</a:t>
            </a:r>
            <a:br>
              <a:rPr sz="2000">
                <a:solidFill>
                  <a:schemeClr val="tx1"/>
                </a:solidFill>
                <a:latin typeface="黑体" panose="02010609060101010101" charset="-122"/>
                <a:ea typeface="黑体" panose="02010609060101010101" charset="-122"/>
                <a:cs typeface="黑体" panose="02010609060101010101" charset="-122"/>
              </a:rPr>
            </a:br>
            <a:r>
              <a:rPr lang="zh-CN" sz="2000">
                <a:solidFill>
                  <a:schemeClr val="tx1"/>
                </a:solidFill>
                <a:latin typeface="黑体" panose="02010609060101010101" charset="-122"/>
                <a:ea typeface="黑体" panose="02010609060101010101" charset="-122"/>
                <a:cs typeface="黑体" panose="02010609060101010101" charset="-122"/>
              </a:rPr>
              <a:t>　　</a:t>
            </a:r>
            <a:r>
              <a:rPr sz="2000">
                <a:solidFill>
                  <a:schemeClr val="tx1"/>
                </a:solidFill>
                <a:latin typeface="黑体" panose="02010609060101010101" charset="-122"/>
                <a:ea typeface="黑体" panose="02010609060101010101" charset="-122"/>
                <a:cs typeface="黑体" panose="02010609060101010101" charset="-122"/>
              </a:rPr>
              <a:t>单独承担的埋地管道工程，不计取该项费用</a:t>
            </a:r>
            <a:r>
              <a:rPr lang="zh-CN" sz="2000">
                <a:solidFill>
                  <a:schemeClr val="tx1"/>
                </a:solidFill>
                <a:latin typeface="黑体" panose="02010609060101010101" charset="-122"/>
                <a:ea typeface="黑体" panose="02010609060101010101" charset="-122"/>
                <a:cs typeface="黑体" panose="02010609060101010101" charset="-122"/>
              </a:rPr>
              <a:t>。</a:t>
            </a:r>
            <a:endParaRPr lang="zh-CN" sz="2000">
              <a:solidFill>
                <a:schemeClr val="tx1"/>
              </a:solidFill>
              <a:latin typeface="黑体" panose="02010609060101010101" charset="-122"/>
              <a:ea typeface="黑体" panose="02010609060101010101" charset="-122"/>
              <a:cs typeface="黑体" panose="02010609060101010101" charset="-122"/>
            </a:endParaRPr>
          </a:p>
        </p:txBody>
      </p:sp>
      <p:sp>
        <p:nvSpPr>
          <p:cNvPr id="2" name="AutoShape 11"/>
          <p:cNvSpPr>
            <a:spLocks noChangeArrowheads="1"/>
          </p:cNvSpPr>
          <p:nvPr/>
        </p:nvSpPr>
        <p:spPr bwMode="ltGray">
          <a:xfrm>
            <a:off x="2143125" y="1289050"/>
            <a:ext cx="3060000" cy="518795"/>
          </a:xfrm>
          <a:prstGeom prst="roundRect">
            <a:avLst>
              <a:gd name="adj" fmla="val 17509"/>
            </a:avLst>
          </a:prstGeom>
          <a:solidFill>
            <a:srgbClr val="FFBA55"/>
          </a:solidFill>
          <a:ln w="12700" cmpd="sng">
            <a:solidFill>
              <a:srgbClr val="FFBA55"/>
            </a:solidFill>
            <a:prstDash val="solid"/>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6" name="Text Box 21"/>
          <p:cNvSpPr txBox="1">
            <a:spLocks noChangeArrowheads="1"/>
          </p:cNvSpPr>
          <p:nvPr/>
        </p:nvSpPr>
        <p:spPr bwMode="black">
          <a:xfrm>
            <a:off x="2200275" y="1349375"/>
            <a:ext cx="3060000"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bg2"/>
                  </a:outerShdw>
                </a:effectLst>
              </a14:hiddenEffects>
            </a:ext>
          </a:extLst>
        </p:spPr>
        <p:txBody>
          <a:bodyPr wrap="square">
            <a:spAutoFit/>
          </a:bodyPr>
          <a:p>
            <a:pPr algn="ctr">
              <a:spcBef>
                <a:spcPct val="50000"/>
              </a:spcBef>
            </a:pPr>
            <a:r>
              <a:rPr lang="en-US" altLang="zh-CN" sz="2000" b="1">
                <a:solidFill>
                  <a:schemeClr val="tx1"/>
                </a:solidFill>
                <a:latin typeface="微软雅黑" panose="020B0503020204020204" pitchFamily="34" charset="-122"/>
                <a:ea typeface="微软雅黑" panose="020B0503020204020204" pitchFamily="34" charset="-122"/>
              </a:rPr>
              <a:t>   </a:t>
            </a:r>
            <a:r>
              <a:rPr lang="zh-CN" altLang="en-US" sz="2000" b="1">
                <a:solidFill>
                  <a:schemeClr val="tx1"/>
                </a:solidFill>
                <a:latin typeface="微软雅黑" panose="020B0503020204020204" pitchFamily="34" charset="-122"/>
                <a:ea typeface="微软雅黑" panose="020B0503020204020204" pitchFamily="34" charset="-122"/>
              </a:rPr>
              <a:t>（ 四 ）  措施费用</a:t>
            </a:r>
            <a:endParaRPr lang="zh-CN" altLang="en-US" sz="2000" b="1">
              <a:solidFill>
                <a:schemeClr val="tx1"/>
              </a:solidFill>
              <a:latin typeface="微软雅黑" panose="020B0503020204020204" pitchFamily="34" charset="-122"/>
              <a:ea typeface="微软雅黑" panose="020B0503020204020204" pitchFamily="34" charset="-122"/>
            </a:endParaRPr>
          </a:p>
        </p:txBody>
      </p:sp>
      <p:pic>
        <p:nvPicPr>
          <p:cNvPr id="7" name="Picture 26" descr="1"/>
          <p:cNvPicPr>
            <a:picLocks noChangeAspect="1" noChangeArrowheads="1"/>
          </p:cNvPicPr>
          <p:nvPr/>
        </p:nvPicPr>
        <p:blipFill>
          <a:blip r:embed="rId2">
            <a:grayscl/>
            <a:lum bright="-6000" contrast="24000"/>
            <a:extLst>
              <a:ext uri="{28A0092B-C50C-407E-A947-70E740481C1C}">
                <a14:useLocalDpi xmlns:a14="http://schemas.microsoft.com/office/drawing/2010/main" val="0"/>
              </a:ext>
            </a:extLst>
          </a:blip>
          <a:srcRect l="42606" t="64474" r="19473"/>
          <a:stretch>
            <a:fillRect/>
          </a:stretch>
        </p:blipFill>
        <p:spPr bwMode="gray">
          <a:xfrm>
            <a:off x="2274570" y="1298575"/>
            <a:ext cx="478155" cy="613410"/>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7"/>
          <p:cNvGrpSpPr/>
          <p:nvPr/>
        </p:nvGrpSpPr>
        <p:grpSpPr bwMode="auto">
          <a:xfrm rot="0">
            <a:off x="2143125" y="1299210"/>
            <a:ext cx="3060000" cy="502285"/>
            <a:chOff x="2449" y="704"/>
            <a:chExt cx="3459" cy="350"/>
          </a:xfrm>
        </p:grpSpPr>
        <p:sp>
          <p:nvSpPr>
            <p:cNvPr id="12" name="AutoShape 8"/>
            <p:cNvSpPr>
              <a:spLocks noChangeArrowheads="1"/>
            </p:cNvSpPr>
            <p:nvPr/>
          </p:nvSpPr>
          <p:spPr bwMode="ltGray">
            <a:xfrm>
              <a:off x="2449" y="939"/>
              <a:ext cx="3459" cy="115"/>
            </a:xfrm>
            <a:prstGeom prst="roundRect">
              <a:avLst>
                <a:gd name="adj" fmla="val 50000"/>
              </a:avLst>
            </a:prstGeom>
            <a:gradFill rotWithShape="1">
              <a:gsLst>
                <a:gs pos="0">
                  <a:srgbClr val="E8B888">
                    <a:alpha val="0"/>
                  </a:srgbClr>
                </a:gs>
                <a:gs pos="100000">
                  <a:srgbClr val="E8B888">
                    <a:gamma/>
                    <a:tint val="0"/>
                    <a:invGamma/>
                  </a:srgb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3" name="AutoShape 9"/>
            <p:cNvSpPr>
              <a:spLocks noChangeArrowheads="1"/>
            </p:cNvSpPr>
            <p:nvPr/>
          </p:nvSpPr>
          <p:spPr bwMode="ltGray">
            <a:xfrm>
              <a:off x="2449" y="704"/>
              <a:ext cx="3459" cy="115"/>
            </a:xfrm>
            <a:prstGeom prst="roundRect">
              <a:avLst>
                <a:gd name="adj" fmla="val 50000"/>
              </a:avLst>
            </a:prstGeom>
            <a:gradFill rotWithShape="1">
              <a:gsLst>
                <a:gs pos="0">
                  <a:srgbClr val="E8B888">
                    <a:gamma/>
                    <a:tint val="15686"/>
                    <a:invGamma/>
                  </a:srgbClr>
                </a:gs>
                <a:gs pos="100000">
                  <a:srgbClr val="E8B888">
                    <a:alpha val="0"/>
                  </a:srgb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sp>
        <p:nvSpPr>
          <p:cNvPr id="33" name="Freeform 14"/>
          <p:cNvSpPr/>
          <p:nvPr/>
        </p:nvSpPr>
        <p:spPr bwMode="auto">
          <a:xfrm>
            <a:off x="1255933" y="1239134"/>
            <a:ext cx="576000" cy="576000"/>
          </a:xfrm>
          <a:custGeom>
            <a:avLst/>
            <a:gdLst>
              <a:gd name="T0" fmla="*/ 2311 w 4619"/>
              <a:gd name="T1" fmla="*/ 0 h 4617"/>
              <a:gd name="T2" fmla="*/ 4619 w 4619"/>
              <a:gd name="T3" fmla="*/ 2308 h 4617"/>
              <a:gd name="T4" fmla="*/ 2311 w 4619"/>
              <a:gd name="T5" fmla="*/ 4617 h 4617"/>
              <a:gd name="T6" fmla="*/ 2041 w 4619"/>
              <a:gd name="T7" fmla="*/ 4347 h 4617"/>
              <a:gd name="T8" fmla="*/ 2394 w 4619"/>
              <a:gd name="T9" fmla="*/ 3995 h 4617"/>
              <a:gd name="T10" fmla="*/ 2394 w 4619"/>
              <a:gd name="T11" fmla="*/ 4288 h 4617"/>
              <a:gd name="T12" fmla="*/ 2606 w 4619"/>
              <a:gd name="T13" fmla="*/ 4288 h 4617"/>
              <a:gd name="T14" fmla="*/ 2606 w 4619"/>
              <a:gd name="T15" fmla="*/ 3633 h 4617"/>
              <a:gd name="T16" fmla="*/ 1951 w 4619"/>
              <a:gd name="T17" fmla="*/ 3633 h 4617"/>
              <a:gd name="T18" fmla="*/ 1951 w 4619"/>
              <a:gd name="T19" fmla="*/ 3846 h 4617"/>
              <a:gd name="T20" fmla="*/ 2245 w 4619"/>
              <a:gd name="T21" fmla="*/ 3846 h 4617"/>
              <a:gd name="T22" fmla="*/ 1892 w 4619"/>
              <a:gd name="T23" fmla="*/ 4196 h 4617"/>
              <a:gd name="T24" fmla="*/ 1623 w 4619"/>
              <a:gd name="T25" fmla="*/ 3926 h 4617"/>
              <a:gd name="T26" fmla="*/ 2753 w 4619"/>
              <a:gd name="T27" fmla="*/ 2796 h 4617"/>
              <a:gd name="T28" fmla="*/ 0 w 4619"/>
              <a:gd name="T29" fmla="*/ 2796 h 4617"/>
              <a:gd name="T30" fmla="*/ 0 w 4619"/>
              <a:gd name="T31" fmla="*/ 2415 h 4617"/>
              <a:gd name="T32" fmla="*/ 499 w 4619"/>
              <a:gd name="T33" fmla="*/ 2415 h 4617"/>
              <a:gd name="T34" fmla="*/ 291 w 4619"/>
              <a:gd name="T35" fmla="*/ 2621 h 4617"/>
              <a:gd name="T36" fmla="*/ 440 w 4619"/>
              <a:gd name="T37" fmla="*/ 2772 h 4617"/>
              <a:gd name="T38" fmla="*/ 903 w 4619"/>
              <a:gd name="T39" fmla="*/ 2308 h 4617"/>
              <a:gd name="T40" fmla="*/ 440 w 4619"/>
              <a:gd name="T41" fmla="*/ 1845 h 4617"/>
              <a:gd name="T42" fmla="*/ 291 w 4619"/>
              <a:gd name="T43" fmla="*/ 1996 h 4617"/>
              <a:gd name="T44" fmla="*/ 499 w 4619"/>
              <a:gd name="T45" fmla="*/ 2202 h 4617"/>
              <a:gd name="T46" fmla="*/ 0 w 4619"/>
              <a:gd name="T47" fmla="*/ 2202 h 4617"/>
              <a:gd name="T48" fmla="*/ 0 w 4619"/>
              <a:gd name="T49" fmla="*/ 1821 h 4617"/>
              <a:gd name="T50" fmla="*/ 2753 w 4619"/>
              <a:gd name="T51" fmla="*/ 1821 h 4617"/>
              <a:gd name="T52" fmla="*/ 1623 w 4619"/>
              <a:gd name="T53" fmla="*/ 691 h 4617"/>
              <a:gd name="T54" fmla="*/ 1892 w 4619"/>
              <a:gd name="T55" fmla="*/ 421 h 4617"/>
              <a:gd name="T56" fmla="*/ 2245 w 4619"/>
              <a:gd name="T57" fmla="*/ 771 h 4617"/>
              <a:gd name="T58" fmla="*/ 1951 w 4619"/>
              <a:gd name="T59" fmla="*/ 771 h 4617"/>
              <a:gd name="T60" fmla="*/ 1951 w 4619"/>
              <a:gd name="T61" fmla="*/ 984 h 4617"/>
              <a:gd name="T62" fmla="*/ 2606 w 4619"/>
              <a:gd name="T63" fmla="*/ 984 h 4617"/>
              <a:gd name="T64" fmla="*/ 2606 w 4619"/>
              <a:gd name="T65" fmla="*/ 329 h 4617"/>
              <a:gd name="T66" fmla="*/ 2394 w 4619"/>
              <a:gd name="T67" fmla="*/ 329 h 4617"/>
              <a:gd name="T68" fmla="*/ 2394 w 4619"/>
              <a:gd name="T69" fmla="*/ 622 h 4617"/>
              <a:gd name="T70" fmla="*/ 2041 w 4619"/>
              <a:gd name="T71" fmla="*/ 270 h 4617"/>
              <a:gd name="T72" fmla="*/ 2311 w 4619"/>
              <a:gd name="T73" fmla="*/ 0 h 4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619" h="4617">
                <a:moveTo>
                  <a:pt x="2311" y="0"/>
                </a:moveTo>
                <a:lnTo>
                  <a:pt x="4619" y="2308"/>
                </a:lnTo>
                <a:lnTo>
                  <a:pt x="2311" y="4617"/>
                </a:lnTo>
                <a:lnTo>
                  <a:pt x="2041" y="4347"/>
                </a:lnTo>
                <a:lnTo>
                  <a:pt x="2394" y="3995"/>
                </a:lnTo>
                <a:lnTo>
                  <a:pt x="2394" y="4288"/>
                </a:lnTo>
                <a:lnTo>
                  <a:pt x="2606" y="4288"/>
                </a:lnTo>
                <a:lnTo>
                  <a:pt x="2606" y="3633"/>
                </a:lnTo>
                <a:lnTo>
                  <a:pt x="1951" y="3633"/>
                </a:lnTo>
                <a:lnTo>
                  <a:pt x="1951" y="3846"/>
                </a:lnTo>
                <a:lnTo>
                  <a:pt x="2245" y="3846"/>
                </a:lnTo>
                <a:lnTo>
                  <a:pt x="1892" y="4196"/>
                </a:lnTo>
                <a:lnTo>
                  <a:pt x="1623" y="3926"/>
                </a:lnTo>
                <a:lnTo>
                  <a:pt x="2753" y="2796"/>
                </a:lnTo>
                <a:lnTo>
                  <a:pt x="0" y="2796"/>
                </a:lnTo>
                <a:lnTo>
                  <a:pt x="0" y="2415"/>
                </a:lnTo>
                <a:lnTo>
                  <a:pt x="499" y="2415"/>
                </a:lnTo>
                <a:lnTo>
                  <a:pt x="291" y="2621"/>
                </a:lnTo>
                <a:lnTo>
                  <a:pt x="440" y="2772"/>
                </a:lnTo>
                <a:lnTo>
                  <a:pt x="903" y="2308"/>
                </a:lnTo>
                <a:lnTo>
                  <a:pt x="440" y="1845"/>
                </a:lnTo>
                <a:lnTo>
                  <a:pt x="291" y="1996"/>
                </a:lnTo>
                <a:lnTo>
                  <a:pt x="499" y="2202"/>
                </a:lnTo>
                <a:lnTo>
                  <a:pt x="0" y="2202"/>
                </a:lnTo>
                <a:lnTo>
                  <a:pt x="0" y="1821"/>
                </a:lnTo>
                <a:lnTo>
                  <a:pt x="2753" y="1821"/>
                </a:lnTo>
                <a:lnTo>
                  <a:pt x="1623" y="691"/>
                </a:lnTo>
                <a:lnTo>
                  <a:pt x="1892" y="421"/>
                </a:lnTo>
                <a:lnTo>
                  <a:pt x="2245" y="771"/>
                </a:lnTo>
                <a:lnTo>
                  <a:pt x="1951" y="771"/>
                </a:lnTo>
                <a:lnTo>
                  <a:pt x="1951" y="984"/>
                </a:lnTo>
                <a:lnTo>
                  <a:pt x="2606" y="984"/>
                </a:lnTo>
                <a:lnTo>
                  <a:pt x="2606" y="329"/>
                </a:lnTo>
                <a:lnTo>
                  <a:pt x="2394" y="329"/>
                </a:lnTo>
                <a:lnTo>
                  <a:pt x="2394" y="622"/>
                </a:lnTo>
                <a:lnTo>
                  <a:pt x="2041" y="270"/>
                </a:lnTo>
                <a:lnTo>
                  <a:pt x="2311" y="0"/>
                </a:lnTo>
                <a:close/>
              </a:path>
            </a:pathLst>
          </a:custGeom>
          <a:solidFill>
            <a:srgbClr val="FFAF3D"/>
          </a:solidFill>
          <a:ln>
            <a:noFill/>
          </a:ln>
          <a:effectLst>
            <a:outerShdw blurRad="50800" dist="38100" dir="2700000" sx="102000" sy="102000" algn="tl" rotWithShape="0">
              <a:srgbClr val="949494">
                <a:alpha val="40000"/>
              </a:srgbClr>
            </a:outerShdw>
          </a:effectLst>
        </p:spPr>
        <p:txBody>
          <a:bodyPr vert="horz" wrap="square" lIns="91440" tIns="45720" rIns="91440" bIns="45720" numCol="1" anchor="t" anchorCtr="0" compatLnSpc="1"/>
          <a:p>
            <a:endParaRPr lang="zh-CN" altLang="en-US">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10" name="日期占位符 9"/>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3"/>
    </p:custData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5" name="组合 4"/>
          <p:cNvGrpSpPr/>
          <p:nvPr/>
        </p:nvGrpSpPr>
        <p:grpSpPr>
          <a:xfrm>
            <a:off x="278130" y="271780"/>
            <a:ext cx="11635740" cy="686435"/>
            <a:chOff x="438" y="428"/>
            <a:chExt cx="18324" cy="1081"/>
          </a:xfrm>
          <a:solidFill>
            <a:srgbClr val="F18A9B"/>
          </a:solidFill>
        </p:grpSpPr>
        <p:cxnSp>
          <p:nvCxnSpPr>
            <p:cNvPr id="14" name="直接连接符 13"/>
            <p:cNvCxnSpPr/>
            <p:nvPr/>
          </p:nvCxnSpPr>
          <p:spPr>
            <a:xfrm>
              <a:off x="438" y="1509"/>
              <a:ext cx="18325" cy="0"/>
            </a:xfrm>
            <a:prstGeom prst="line">
              <a:avLst/>
            </a:prstGeom>
            <a:grpFill/>
            <a:ln w="12700" cmpd="sng">
              <a:solidFill>
                <a:srgbClr val="F18A9B"/>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5</a:t>
              </a:r>
              <a:endParaRPr lang="en-US" altLang="zh-CN" sz="2200" b="1">
                <a:solidFill>
                  <a:schemeClr val="bg2"/>
                </a:solidFill>
                <a:latin typeface="+mj-ea"/>
                <a:ea typeface="+mj-ea"/>
              </a:endParaRPr>
            </a:p>
          </p:txBody>
        </p:sp>
        <p:grpSp>
          <p:nvGrpSpPr>
            <p:cNvPr id="3" name="组合 2"/>
            <p:cNvGrpSpPr/>
            <p:nvPr/>
          </p:nvGrpSpPr>
          <p:grpSpPr>
            <a:xfrm>
              <a:off x="1708" y="428"/>
              <a:ext cx="4436" cy="852"/>
              <a:chOff x="1708" y="428"/>
              <a:chExt cx="4436" cy="852"/>
            </a:xfrm>
            <a:grpFill/>
          </p:grpSpPr>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5294"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3591"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主要变化情况</a:t>
                </a:r>
                <a:endParaRPr lang="zh-CN" altLang="en-US" sz="2200" b="1">
                  <a:solidFill>
                    <a:schemeClr val="bg2"/>
                  </a:solidFill>
                  <a:latin typeface="+mj-ea"/>
                  <a:ea typeface="+mj-ea"/>
                </a:endParaRPr>
              </a:p>
            </p:txBody>
          </p:sp>
        </p:grpSp>
      </p:grpSp>
      <p:sp>
        <p:nvSpPr>
          <p:cNvPr id="4" name="标题 3"/>
          <p:cNvSpPr/>
          <p:nvPr>
            <p:ph type="ctrTitle"/>
          </p:nvPr>
        </p:nvSpPr>
        <p:spPr>
          <a:xfrm>
            <a:off x="1198880" y="1844675"/>
            <a:ext cx="9799320" cy="4560570"/>
          </a:xfrm>
        </p:spPr>
        <p:txBody>
          <a:bodyPr>
            <a:normAutofit fontScale="90000"/>
          </a:bodyPr>
          <a:p>
            <a:pPr algn="l">
              <a:lnSpc>
                <a:spcPct val="150000"/>
              </a:lnSpc>
              <a:spcBef>
                <a:spcPts val="0"/>
              </a:spcBef>
              <a:spcAft>
                <a:spcPts val="0"/>
              </a:spcAft>
            </a:pPr>
            <a:r>
              <a:rPr lang="en-US" altLang="zh-CN" sz="2220">
                <a:solidFill>
                  <a:srgbClr val="0000FF"/>
                </a:solidFill>
                <a:latin typeface="微软雅黑" panose="020B0503020204020204" pitchFamily="34" charset="-122"/>
                <a:cs typeface="微软雅黑" panose="020B0503020204020204" pitchFamily="34" charset="-122"/>
              </a:rPr>
              <a:t>2</a:t>
            </a:r>
            <a:r>
              <a:rPr lang="zh-CN" altLang="en-US" sz="2220">
                <a:solidFill>
                  <a:srgbClr val="0000FF"/>
                </a:solidFill>
                <a:latin typeface="微软雅黑" panose="020B0503020204020204" pitchFamily="34" charset="-122"/>
                <a:cs typeface="微软雅黑" panose="020B0503020204020204" pitchFamily="34" charset="-122"/>
              </a:rPr>
              <a:t>、</a:t>
            </a:r>
            <a:r>
              <a:rPr sz="2220">
                <a:solidFill>
                  <a:srgbClr val="0000FF"/>
                </a:solidFill>
                <a:latin typeface="微软雅黑" panose="020B0503020204020204" pitchFamily="34" charset="-122"/>
                <a:cs typeface="微软雅黑" panose="020B0503020204020204" pitchFamily="34" charset="-122"/>
              </a:rPr>
              <a:t>操作高度增加费</a:t>
            </a:r>
            <a:br>
              <a:rPr lang="zh-CN" altLang="en-US" sz="2000">
                <a:solidFill>
                  <a:schemeClr val="tx1"/>
                </a:solidFill>
                <a:latin typeface="微软雅黑" panose="020B0503020204020204" pitchFamily="34" charset="-122"/>
                <a:cs typeface="微软雅黑" panose="020B0503020204020204" pitchFamily="34" charset="-122"/>
              </a:rPr>
            </a:br>
            <a:br>
              <a:rPr sz="1335">
                <a:solidFill>
                  <a:schemeClr val="tx1"/>
                </a:solidFill>
                <a:latin typeface="黑体" panose="02010609060101010101" charset="-122"/>
                <a:ea typeface="黑体" panose="02010609060101010101" charset="-122"/>
                <a:cs typeface="黑体" panose="02010609060101010101" charset="-122"/>
              </a:rPr>
            </a:br>
            <a:r>
              <a:rPr lang="zh-CN" sz="2000">
                <a:solidFill>
                  <a:schemeClr val="tx1"/>
                </a:solidFill>
                <a:latin typeface="黑体" panose="02010609060101010101" charset="-122"/>
                <a:ea typeface="黑体" panose="02010609060101010101" charset="-122"/>
                <a:cs typeface="黑体" panose="02010609060101010101" charset="-122"/>
              </a:rPr>
              <a:t>　　</a:t>
            </a:r>
            <a:r>
              <a:rPr sz="2000">
                <a:solidFill>
                  <a:schemeClr val="tx1"/>
                </a:solidFill>
                <a:latin typeface="黑体" panose="02010609060101010101" charset="-122"/>
                <a:ea typeface="黑体" panose="02010609060101010101" charset="-122"/>
                <a:cs typeface="黑体" panose="02010609060101010101" charset="-122"/>
              </a:rPr>
              <a:t>14消耗量标准中安装工程的超高增加费与高层建筑增加费</a:t>
            </a:r>
            <a:r>
              <a:rPr lang="zh-CN" sz="2000">
                <a:solidFill>
                  <a:schemeClr val="tx1"/>
                </a:solidFill>
                <a:latin typeface="黑体" panose="02010609060101010101" charset="-122"/>
                <a:ea typeface="黑体" panose="02010609060101010101" charset="-122"/>
                <a:cs typeface="黑体" panose="02010609060101010101" charset="-122"/>
              </a:rPr>
              <a:t>两个</a:t>
            </a:r>
            <a:r>
              <a:rPr sz="2000">
                <a:solidFill>
                  <a:schemeClr val="tx1"/>
                </a:solidFill>
                <a:latin typeface="黑体" panose="02010609060101010101" charset="-122"/>
                <a:ea typeface="黑体" panose="02010609060101010101" charset="-122"/>
                <a:cs typeface="黑体" panose="02010609060101010101" charset="-122"/>
              </a:rPr>
              <a:t>概念在使用中容易引起误解和混淆，容易将安装操作高度与</a:t>
            </a:r>
            <a:r>
              <a:rPr lang="zh-CN" sz="2000">
                <a:solidFill>
                  <a:schemeClr val="tx1"/>
                </a:solidFill>
                <a:latin typeface="黑体" panose="02010609060101010101" charset="-122"/>
                <a:ea typeface="黑体" panose="02010609060101010101" charset="-122"/>
                <a:cs typeface="黑体" panose="02010609060101010101" charset="-122"/>
              </a:rPr>
              <a:t>整个</a:t>
            </a:r>
            <a:r>
              <a:rPr sz="2000">
                <a:solidFill>
                  <a:schemeClr val="tx1"/>
                </a:solidFill>
                <a:latin typeface="黑体" panose="02010609060101010101" charset="-122"/>
                <a:ea typeface="黑体" panose="02010609060101010101" charset="-122"/>
                <a:cs typeface="黑体" panose="02010609060101010101" charset="-122"/>
              </a:rPr>
              <a:t>建筑物</a:t>
            </a:r>
            <a:r>
              <a:rPr lang="zh-CN" sz="2000">
                <a:solidFill>
                  <a:schemeClr val="tx1"/>
                </a:solidFill>
                <a:latin typeface="黑体" panose="02010609060101010101" charset="-122"/>
                <a:ea typeface="黑体" panose="02010609060101010101" charset="-122"/>
                <a:cs typeface="黑体" panose="02010609060101010101" charset="-122"/>
              </a:rPr>
              <a:t>檐口高度的</a:t>
            </a:r>
            <a:r>
              <a:rPr sz="2000">
                <a:solidFill>
                  <a:schemeClr val="tx1"/>
                </a:solidFill>
                <a:latin typeface="黑体" panose="02010609060101010101" charset="-122"/>
                <a:ea typeface="黑体" panose="02010609060101010101" charset="-122"/>
                <a:cs typeface="黑体" panose="02010609060101010101" charset="-122"/>
              </a:rPr>
              <a:t>超高这两个概念混淆。本次修编按将</a:t>
            </a:r>
            <a:r>
              <a:rPr lang="zh-CN" sz="2000">
                <a:solidFill>
                  <a:schemeClr val="tx1"/>
                </a:solidFill>
                <a:latin typeface="黑体" panose="02010609060101010101" charset="-122"/>
                <a:ea typeface="黑体" panose="02010609060101010101" charset="-122"/>
                <a:cs typeface="黑体" panose="02010609060101010101" charset="-122"/>
              </a:rPr>
              <a:t>原</a:t>
            </a:r>
            <a:r>
              <a:rPr lang="en-US" sz="2000">
                <a:solidFill>
                  <a:schemeClr val="tx1"/>
                </a:solidFill>
                <a:latin typeface="黑体" panose="02010609060101010101" charset="-122"/>
                <a:ea typeface="黑体" panose="02010609060101010101" charset="-122"/>
                <a:cs typeface="黑体" panose="02010609060101010101" charset="-122"/>
              </a:rPr>
              <a:t>14</a:t>
            </a:r>
            <a:r>
              <a:rPr lang="zh-CN" altLang="en-US" sz="2000">
                <a:solidFill>
                  <a:schemeClr val="tx1"/>
                </a:solidFill>
                <a:latin typeface="黑体" panose="02010609060101010101" charset="-122"/>
                <a:ea typeface="黑体" panose="02010609060101010101" charset="-122"/>
                <a:cs typeface="黑体" panose="02010609060101010101" charset="-122"/>
              </a:rPr>
              <a:t>消耗量标准</a:t>
            </a:r>
            <a:r>
              <a:rPr lang="zh-CN" altLang="en-US" sz="2000">
                <a:solidFill>
                  <a:schemeClr val="tx1"/>
                </a:solidFill>
                <a:latin typeface="黑体" panose="02010609060101010101" charset="-122"/>
                <a:ea typeface="黑体" panose="02010609060101010101" charset="-122"/>
                <a:cs typeface="黑体" panose="02010609060101010101" charset="-122"/>
              </a:rPr>
              <a:t>中的</a:t>
            </a:r>
            <a:r>
              <a:rPr sz="2000">
                <a:solidFill>
                  <a:schemeClr val="tx1"/>
                </a:solidFill>
                <a:latin typeface="黑体" panose="02010609060101010101" charset="-122"/>
                <a:ea typeface="黑体" panose="02010609060101010101" charset="-122"/>
                <a:cs typeface="黑体" panose="02010609060101010101" charset="-122"/>
              </a:rPr>
              <a:t>“超高增加费”修改为“操作高度增加费”，表述更加清晰明确。</a:t>
            </a:r>
            <a:br>
              <a:rPr sz="2000">
                <a:solidFill>
                  <a:schemeClr val="tx1"/>
                </a:solidFill>
                <a:latin typeface="黑体" panose="02010609060101010101" charset="-122"/>
                <a:ea typeface="黑体" panose="02010609060101010101" charset="-122"/>
                <a:cs typeface="黑体" panose="02010609060101010101" charset="-122"/>
              </a:rPr>
            </a:br>
            <a:r>
              <a:rPr lang="zh-CN" sz="2000">
                <a:solidFill>
                  <a:schemeClr val="tx1"/>
                </a:solidFill>
                <a:latin typeface="黑体" panose="02010609060101010101" charset="-122"/>
                <a:ea typeface="黑体" panose="02010609060101010101" charset="-122"/>
                <a:cs typeface="黑体" panose="02010609060101010101" charset="-122"/>
              </a:rPr>
              <a:t>　　</a:t>
            </a:r>
            <a:r>
              <a:rPr lang="zh-CN" sz="2000">
                <a:solidFill>
                  <a:schemeClr val="tx1"/>
                </a:solidFill>
                <a:latin typeface="黑体" panose="02010609060101010101" charset="-122"/>
                <a:ea typeface="黑体" panose="02010609060101010101" charset="-122"/>
                <a:cs typeface="黑体" panose="02010609060101010101" charset="-122"/>
                <a:sym typeface="+mn-ea"/>
              </a:rPr>
              <a:t>操作高度增加费计取：操作物高度距离楼地面5m以上时，超过部分工程量，其人工费乘以下列系数计算。（详见各册册说明）</a:t>
            </a:r>
            <a:br>
              <a:rPr lang="zh-CN" sz="2000">
                <a:solidFill>
                  <a:schemeClr val="tx1"/>
                </a:solidFill>
                <a:latin typeface="黑体" panose="02010609060101010101" charset="-122"/>
                <a:ea typeface="黑体" panose="02010609060101010101" charset="-122"/>
                <a:cs typeface="黑体" panose="02010609060101010101" charset="-122"/>
              </a:rPr>
            </a:br>
            <a:br>
              <a:rPr lang="zh-CN" sz="2000">
                <a:solidFill>
                  <a:schemeClr val="tx1"/>
                </a:solidFill>
                <a:latin typeface="黑体" panose="02010609060101010101" charset="-122"/>
                <a:ea typeface="黑体" panose="02010609060101010101" charset="-122"/>
                <a:cs typeface="黑体" panose="02010609060101010101" charset="-122"/>
              </a:rPr>
            </a:br>
            <a:br>
              <a:rPr lang="zh-CN" sz="2000">
                <a:solidFill>
                  <a:schemeClr val="tx1"/>
                </a:solidFill>
                <a:latin typeface="黑体" panose="02010609060101010101" charset="-122"/>
                <a:ea typeface="黑体" panose="02010609060101010101" charset="-122"/>
                <a:cs typeface="黑体" panose="02010609060101010101" charset="-122"/>
              </a:rPr>
            </a:br>
            <a:endParaRPr lang="zh-CN" sz="2000">
              <a:solidFill>
                <a:schemeClr val="tx1"/>
              </a:solidFill>
              <a:latin typeface="黑体" panose="02010609060101010101" charset="-122"/>
              <a:ea typeface="黑体" panose="02010609060101010101" charset="-122"/>
              <a:cs typeface="黑体" panose="02010609060101010101" charset="-122"/>
            </a:endParaRPr>
          </a:p>
        </p:txBody>
      </p:sp>
      <p:sp>
        <p:nvSpPr>
          <p:cNvPr id="2" name="AutoShape 11"/>
          <p:cNvSpPr>
            <a:spLocks noChangeArrowheads="1"/>
          </p:cNvSpPr>
          <p:nvPr/>
        </p:nvSpPr>
        <p:spPr bwMode="ltGray">
          <a:xfrm>
            <a:off x="2143125" y="1289050"/>
            <a:ext cx="3060000" cy="518795"/>
          </a:xfrm>
          <a:prstGeom prst="roundRect">
            <a:avLst>
              <a:gd name="adj" fmla="val 17509"/>
            </a:avLst>
          </a:prstGeom>
          <a:solidFill>
            <a:srgbClr val="FFBA55"/>
          </a:solidFill>
          <a:ln w="12700" cmpd="sng">
            <a:solidFill>
              <a:srgbClr val="FFBA55"/>
            </a:solidFill>
            <a:prstDash val="solid"/>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6" name="Text Box 21"/>
          <p:cNvSpPr txBox="1">
            <a:spLocks noChangeArrowheads="1"/>
          </p:cNvSpPr>
          <p:nvPr/>
        </p:nvSpPr>
        <p:spPr bwMode="black">
          <a:xfrm>
            <a:off x="2200275" y="1349375"/>
            <a:ext cx="3060000"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bg2"/>
                  </a:outerShdw>
                </a:effectLst>
              </a14:hiddenEffects>
            </a:ext>
          </a:extLst>
        </p:spPr>
        <p:txBody>
          <a:bodyPr wrap="square">
            <a:spAutoFit/>
          </a:bodyPr>
          <a:p>
            <a:pPr algn="ctr">
              <a:spcBef>
                <a:spcPct val="50000"/>
              </a:spcBef>
            </a:pPr>
            <a:r>
              <a:rPr lang="en-US" altLang="zh-CN" sz="2000" b="1">
                <a:solidFill>
                  <a:schemeClr val="tx1"/>
                </a:solidFill>
                <a:latin typeface="微软雅黑" panose="020B0503020204020204" pitchFamily="34" charset="-122"/>
                <a:ea typeface="微软雅黑" panose="020B0503020204020204" pitchFamily="34" charset="-122"/>
              </a:rPr>
              <a:t>   </a:t>
            </a:r>
            <a:r>
              <a:rPr lang="zh-CN" altLang="en-US" sz="2000" b="1">
                <a:solidFill>
                  <a:schemeClr val="tx1"/>
                </a:solidFill>
                <a:latin typeface="微软雅黑" panose="020B0503020204020204" pitchFamily="34" charset="-122"/>
                <a:ea typeface="微软雅黑" panose="020B0503020204020204" pitchFamily="34" charset="-122"/>
              </a:rPr>
              <a:t>（ 四 ）  措施费用</a:t>
            </a:r>
            <a:endParaRPr lang="zh-CN" altLang="en-US" sz="2000" b="1">
              <a:solidFill>
                <a:schemeClr val="tx1"/>
              </a:solidFill>
              <a:latin typeface="微软雅黑" panose="020B0503020204020204" pitchFamily="34" charset="-122"/>
              <a:ea typeface="微软雅黑" panose="020B0503020204020204" pitchFamily="34" charset="-122"/>
            </a:endParaRPr>
          </a:p>
        </p:txBody>
      </p:sp>
      <p:pic>
        <p:nvPicPr>
          <p:cNvPr id="7" name="Picture 26" descr="1"/>
          <p:cNvPicPr>
            <a:picLocks noChangeAspect="1" noChangeArrowheads="1"/>
          </p:cNvPicPr>
          <p:nvPr/>
        </p:nvPicPr>
        <p:blipFill>
          <a:blip r:embed="rId2">
            <a:grayscl/>
            <a:lum bright="-6000" contrast="24000"/>
            <a:extLst>
              <a:ext uri="{28A0092B-C50C-407E-A947-70E740481C1C}">
                <a14:useLocalDpi xmlns:a14="http://schemas.microsoft.com/office/drawing/2010/main" val="0"/>
              </a:ext>
            </a:extLst>
          </a:blip>
          <a:srcRect l="42606" t="64474" r="19473"/>
          <a:stretch>
            <a:fillRect/>
          </a:stretch>
        </p:blipFill>
        <p:spPr bwMode="gray">
          <a:xfrm>
            <a:off x="2274570" y="1298575"/>
            <a:ext cx="478155" cy="613410"/>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7"/>
          <p:cNvGrpSpPr/>
          <p:nvPr/>
        </p:nvGrpSpPr>
        <p:grpSpPr bwMode="auto">
          <a:xfrm rot="0">
            <a:off x="2143125" y="1299210"/>
            <a:ext cx="3060000" cy="502285"/>
            <a:chOff x="2449" y="704"/>
            <a:chExt cx="3459" cy="350"/>
          </a:xfrm>
        </p:grpSpPr>
        <p:sp>
          <p:nvSpPr>
            <p:cNvPr id="12" name="AutoShape 8"/>
            <p:cNvSpPr>
              <a:spLocks noChangeArrowheads="1"/>
            </p:cNvSpPr>
            <p:nvPr/>
          </p:nvSpPr>
          <p:spPr bwMode="ltGray">
            <a:xfrm>
              <a:off x="2449" y="939"/>
              <a:ext cx="3459" cy="115"/>
            </a:xfrm>
            <a:prstGeom prst="roundRect">
              <a:avLst>
                <a:gd name="adj" fmla="val 50000"/>
              </a:avLst>
            </a:prstGeom>
            <a:gradFill rotWithShape="1">
              <a:gsLst>
                <a:gs pos="0">
                  <a:srgbClr val="E8B888">
                    <a:alpha val="0"/>
                  </a:srgbClr>
                </a:gs>
                <a:gs pos="100000">
                  <a:srgbClr val="E8B888">
                    <a:gamma/>
                    <a:tint val="0"/>
                    <a:invGamma/>
                  </a:srgb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3" name="AutoShape 9"/>
            <p:cNvSpPr>
              <a:spLocks noChangeArrowheads="1"/>
            </p:cNvSpPr>
            <p:nvPr/>
          </p:nvSpPr>
          <p:spPr bwMode="ltGray">
            <a:xfrm>
              <a:off x="2449" y="704"/>
              <a:ext cx="3459" cy="115"/>
            </a:xfrm>
            <a:prstGeom prst="roundRect">
              <a:avLst>
                <a:gd name="adj" fmla="val 50000"/>
              </a:avLst>
            </a:prstGeom>
            <a:gradFill rotWithShape="1">
              <a:gsLst>
                <a:gs pos="0">
                  <a:srgbClr val="E8B888">
                    <a:gamma/>
                    <a:tint val="15686"/>
                    <a:invGamma/>
                  </a:srgbClr>
                </a:gs>
                <a:gs pos="100000">
                  <a:srgbClr val="E8B888">
                    <a:alpha val="0"/>
                  </a:srgb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sp>
        <p:nvSpPr>
          <p:cNvPr id="33" name="Freeform 14"/>
          <p:cNvSpPr/>
          <p:nvPr/>
        </p:nvSpPr>
        <p:spPr bwMode="auto">
          <a:xfrm>
            <a:off x="1255933" y="1239134"/>
            <a:ext cx="576000" cy="576000"/>
          </a:xfrm>
          <a:custGeom>
            <a:avLst/>
            <a:gdLst>
              <a:gd name="T0" fmla="*/ 2311 w 4619"/>
              <a:gd name="T1" fmla="*/ 0 h 4617"/>
              <a:gd name="T2" fmla="*/ 4619 w 4619"/>
              <a:gd name="T3" fmla="*/ 2308 h 4617"/>
              <a:gd name="T4" fmla="*/ 2311 w 4619"/>
              <a:gd name="T5" fmla="*/ 4617 h 4617"/>
              <a:gd name="T6" fmla="*/ 2041 w 4619"/>
              <a:gd name="T7" fmla="*/ 4347 h 4617"/>
              <a:gd name="T8" fmla="*/ 2394 w 4619"/>
              <a:gd name="T9" fmla="*/ 3995 h 4617"/>
              <a:gd name="T10" fmla="*/ 2394 w 4619"/>
              <a:gd name="T11" fmla="*/ 4288 h 4617"/>
              <a:gd name="T12" fmla="*/ 2606 w 4619"/>
              <a:gd name="T13" fmla="*/ 4288 h 4617"/>
              <a:gd name="T14" fmla="*/ 2606 w 4619"/>
              <a:gd name="T15" fmla="*/ 3633 h 4617"/>
              <a:gd name="T16" fmla="*/ 1951 w 4619"/>
              <a:gd name="T17" fmla="*/ 3633 h 4617"/>
              <a:gd name="T18" fmla="*/ 1951 w 4619"/>
              <a:gd name="T19" fmla="*/ 3846 h 4617"/>
              <a:gd name="T20" fmla="*/ 2245 w 4619"/>
              <a:gd name="T21" fmla="*/ 3846 h 4617"/>
              <a:gd name="T22" fmla="*/ 1892 w 4619"/>
              <a:gd name="T23" fmla="*/ 4196 h 4617"/>
              <a:gd name="T24" fmla="*/ 1623 w 4619"/>
              <a:gd name="T25" fmla="*/ 3926 h 4617"/>
              <a:gd name="T26" fmla="*/ 2753 w 4619"/>
              <a:gd name="T27" fmla="*/ 2796 h 4617"/>
              <a:gd name="T28" fmla="*/ 0 w 4619"/>
              <a:gd name="T29" fmla="*/ 2796 h 4617"/>
              <a:gd name="T30" fmla="*/ 0 w 4619"/>
              <a:gd name="T31" fmla="*/ 2415 h 4617"/>
              <a:gd name="T32" fmla="*/ 499 w 4619"/>
              <a:gd name="T33" fmla="*/ 2415 h 4617"/>
              <a:gd name="T34" fmla="*/ 291 w 4619"/>
              <a:gd name="T35" fmla="*/ 2621 h 4617"/>
              <a:gd name="T36" fmla="*/ 440 w 4619"/>
              <a:gd name="T37" fmla="*/ 2772 h 4617"/>
              <a:gd name="T38" fmla="*/ 903 w 4619"/>
              <a:gd name="T39" fmla="*/ 2308 h 4617"/>
              <a:gd name="T40" fmla="*/ 440 w 4619"/>
              <a:gd name="T41" fmla="*/ 1845 h 4617"/>
              <a:gd name="T42" fmla="*/ 291 w 4619"/>
              <a:gd name="T43" fmla="*/ 1996 h 4617"/>
              <a:gd name="T44" fmla="*/ 499 w 4619"/>
              <a:gd name="T45" fmla="*/ 2202 h 4617"/>
              <a:gd name="T46" fmla="*/ 0 w 4619"/>
              <a:gd name="T47" fmla="*/ 2202 h 4617"/>
              <a:gd name="T48" fmla="*/ 0 w 4619"/>
              <a:gd name="T49" fmla="*/ 1821 h 4617"/>
              <a:gd name="T50" fmla="*/ 2753 w 4619"/>
              <a:gd name="T51" fmla="*/ 1821 h 4617"/>
              <a:gd name="T52" fmla="*/ 1623 w 4619"/>
              <a:gd name="T53" fmla="*/ 691 h 4617"/>
              <a:gd name="T54" fmla="*/ 1892 w 4619"/>
              <a:gd name="T55" fmla="*/ 421 h 4617"/>
              <a:gd name="T56" fmla="*/ 2245 w 4619"/>
              <a:gd name="T57" fmla="*/ 771 h 4617"/>
              <a:gd name="T58" fmla="*/ 1951 w 4619"/>
              <a:gd name="T59" fmla="*/ 771 h 4617"/>
              <a:gd name="T60" fmla="*/ 1951 w 4619"/>
              <a:gd name="T61" fmla="*/ 984 h 4617"/>
              <a:gd name="T62" fmla="*/ 2606 w 4619"/>
              <a:gd name="T63" fmla="*/ 984 h 4617"/>
              <a:gd name="T64" fmla="*/ 2606 w 4619"/>
              <a:gd name="T65" fmla="*/ 329 h 4617"/>
              <a:gd name="T66" fmla="*/ 2394 w 4619"/>
              <a:gd name="T67" fmla="*/ 329 h 4617"/>
              <a:gd name="T68" fmla="*/ 2394 w 4619"/>
              <a:gd name="T69" fmla="*/ 622 h 4617"/>
              <a:gd name="T70" fmla="*/ 2041 w 4619"/>
              <a:gd name="T71" fmla="*/ 270 h 4617"/>
              <a:gd name="T72" fmla="*/ 2311 w 4619"/>
              <a:gd name="T73" fmla="*/ 0 h 4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619" h="4617">
                <a:moveTo>
                  <a:pt x="2311" y="0"/>
                </a:moveTo>
                <a:lnTo>
                  <a:pt x="4619" y="2308"/>
                </a:lnTo>
                <a:lnTo>
                  <a:pt x="2311" y="4617"/>
                </a:lnTo>
                <a:lnTo>
                  <a:pt x="2041" y="4347"/>
                </a:lnTo>
                <a:lnTo>
                  <a:pt x="2394" y="3995"/>
                </a:lnTo>
                <a:lnTo>
                  <a:pt x="2394" y="4288"/>
                </a:lnTo>
                <a:lnTo>
                  <a:pt x="2606" y="4288"/>
                </a:lnTo>
                <a:lnTo>
                  <a:pt x="2606" y="3633"/>
                </a:lnTo>
                <a:lnTo>
                  <a:pt x="1951" y="3633"/>
                </a:lnTo>
                <a:lnTo>
                  <a:pt x="1951" y="3846"/>
                </a:lnTo>
                <a:lnTo>
                  <a:pt x="2245" y="3846"/>
                </a:lnTo>
                <a:lnTo>
                  <a:pt x="1892" y="4196"/>
                </a:lnTo>
                <a:lnTo>
                  <a:pt x="1623" y="3926"/>
                </a:lnTo>
                <a:lnTo>
                  <a:pt x="2753" y="2796"/>
                </a:lnTo>
                <a:lnTo>
                  <a:pt x="0" y="2796"/>
                </a:lnTo>
                <a:lnTo>
                  <a:pt x="0" y="2415"/>
                </a:lnTo>
                <a:lnTo>
                  <a:pt x="499" y="2415"/>
                </a:lnTo>
                <a:lnTo>
                  <a:pt x="291" y="2621"/>
                </a:lnTo>
                <a:lnTo>
                  <a:pt x="440" y="2772"/>
                </a:lnTo>
                <a:lnTo>
                  <a:pt x="903" y="2308"/>
                </a:lnTo>
                <a:lnTo>
                  <a:pt x="440" y="1845"/>
                </a:lnTo>
                <a:lnTo>
                  <a:pt x="291" y="1996"/>
                </a:lnTo>
                <a:lnTo>
                  <a:pt x="499" y="2202"/>
                </a:lnTo>
                <a:lnTo>
                  <a:pt x="0" y="2202"/>
                </a:lnTo>
                <a:lnTo>
                  <a:pt x="0" y="1821"/>
                </a:lnTo>
                <a:lnTo>
                  <a:pt x="2753" y="1821"/>
                </a:lnTo>
                <a:lnTo>
                  <a:pt x="1623" y="691"/>
                </a:lnTo>
                <a:lnTo>
                  <a:pt x="1892" y="421"/>
                </a:lnTo>
                <a:lnTo>
                  <a:pt x="2245" y="771"/>
                </a:lnTo>
                <a:lnTo>
                  <a:pt x="1951" y="771"/>
                </a:lnTo>
                <a:lnTo>
                  <a:pt x="1951" y="984"/>
                </a:lnTo>
                <a:lnTo>
                  <a:pt x="2606" y="984"/>
                </a:lnTo>
                <a:lnTo>
                  <a:pt x="2606" y="329"/>
                </a:lnTo>
                <a:lnTo>
                  <a:pt x="2394" y="329"/>
                </a:lnTo>
                <a:lnTo>
                  <a:pt x="2394" y="622"/>
                </a:lnTo>
                <a:lnTo>
                  <a:pt x="2041" y="270"/>
                </a:lnTo>
                <a:lnTo>
                  <a:pt x="2311" y="0"/>
                </a:lnTo>
                <a:close/>
              </a:path>
            </a:pathLst>
          </a:custGeom>
          <a:solidFill>
            <a:srgbClr val="FFAF3D"/>
          </a:solidFill>
          <a:ln>
            <a:noFill/>
          </a:ln>
          <a:effectLst>
            <a:outerShdw blurRad="50800" dist="38100" dir="2700000" sx="102000" sy="102000" algn="tl" rotWithShape="0">
              <a:srgbClr val="949494">
                <a:alpha val="40000"/>
              </a:srgbClr>
            </a:outerShdw>
          </a:effectLst>
        </p:spPr>
        <p:txBody>
          <a:bodyPr vert="horz" wrap="square" lIns="91440" tIns="45720" rIns="91440" bIns="45720" numCol="1" anchor="t" anchorCtr="0" compatLnSpc="1"/>
          <a:p>
            <a:endParaRPr lang="zh-CN" altLang="en-US">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graphicFrame>
        <p:nvGraphicFramePr>
          <p:cNvPr id="10" name="表格 9"/>
          <p:cNvGraphicFramePr/>
          <p:nvPr>
            <p:custDataLst>
              <p:tags r:id="rId3"/>
            </p:custDataLst>
          </p:nvPr>
        </p:nvGraphicFramePr>
        <p:xfrm>
          <a:off x="1685925" y="5272405"/>
          <a:ext cx="8533765" cy="762000"/>
        </p:xfrm>
        <a:graphic>
          <a:graphicData uri="http://schemas.openxmlformats.org/drawingml/2006/table">
            <a:tbl>
              <a:tblPr firstRow="1" bandRow="1">
                <a:tableStyleId>{5C22544A-7EE6-4342-B048-85BDC9FD1C3A}</a:tableStyleId>
              </a:tblPr>
              <a:tblGrid>
                <a:gridCol w="2844165"/>
                <a:gridCol w="2844165"/>
                <a:gridCol w="2844165"/>
              </a:tblGrid>
              <a:tr h="381000">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≤20m</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tc>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≤30m</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tc>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＞30m</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tc>
              </a:tr>
              <a:tr h="381000">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1.2</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tc>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1.3</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tc>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甲乙双方协商</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tc>
              </a:tr>
            </a:tbl>
          </a:graphicData>
        </a:graphic>
      </p:graphicFrame>
      <p:sp>
        <p:nvSpPr>
          <p:cNvPr id="11" name="日期占位符 10"/>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4"/>
    </p:custData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5" name="组合 4"/>
          <p:cNvGrpSpPr/>
          <p:nvPr/>
        </p:nvGrpSpPr>
        <p:grpSpPr>
          <a:xfrm>
            <a:off x="278130" y="271780"/>
            <a:ext cx="11635740" cy="686435"/>
            <a:chOff x="438" y="428"/>
            <a:chExt cx="18324" cy="1081"/>
          </a:xfrm>
          <a:solidFill>
            <a:srgbClr val="F18A9B"/>
          </a:solidFill>
        </p:grpSpPr>
        <p:cxnSp>
          <p:nvCxnSpPr>
            <p:cNvPr id="14" name="直接连接符 13"/>
            <p:cNvCxnSpPr/>
            <p:nvPr/>
          </p:nvCxnSpPr>
          <p:spPr>
            <a:xfrm>
              <a:off x="438" y="1509"/>
              <a:ext cx="18325" cy="0"/>
            </a:xfrm>
            <a:prstGeom prst="line">
              <a:avLst/>
            </a:prstGeom>
            <a:grpFill/>
            <a:ln w="12700" cmpd="sng">
              <a:solidFill>
                <a:srgbClr val="F18A9B"/>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5</a:t>
              </a:r>
              <a:endParaRPr lang="en-US" altLang="zh-CN" sz="2200" b="1">
                <a:solidFill>
                  <a:schemeClr val="bg2"/>
                </a:solidFill>
                <a:latin typeface="+mj-ea"/>
                <a:ea typeface="+mj-ea"/>
              </a:endParaRPr>
            </a:p>
          </p:txBody>
        </p:sp>
        <p:grpSp>
          <p:nvGrpSpPr>
            <p:cNvPr id="3" name="组合 2"/>
            <p:cNvGrpSpPr/>
            <p:nvPr/>
          </p:nvGrpSpPr>
          <p:grpSpPr>
            <a:xfrm>
              <a:off x="1708" y="428"/>
              <a:ext cx="4436" cy="852"/>
              <a:chOff x="1708" y="428"/>
              <a:chExt cx="4436" cy="852"/>
            </a:xfrm>
            <a:grpFill/>
          </p:grpSpPr>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5294"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3591"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主要变化情况</a:t>
                </a:r>
                <a:endParaRPr lang="zh-CN" altLang="en-US" sz="2200" b="1">
                  <a:solidFill>
                    <a:schemeClr val="bg2"/>
                  </a:solidFill>
                  <a:latin typeface="+mj-ea"/>
                  <a:ea typeface="+mj-ea"/>
                </a:endParaRPr>
              </a:p>
            </p:txBody>
          </p:sp>
        </p:grpSp>
      </p:grpSp>
      <p:sp>
        <p:nvSpPr>
          <p:cNvPr id="4" name="标题 3"/>
          <p:cNvSpPr/>
          <p:nvPr>
            <p:ph type="ctrTitle"/>
          </p:nvPr>
        </p:nvSpPr>
        <p:spPr>
          <a:xfrm>
            <a:off x="1198880" y="1844675"/>
            <a:ext cx="9966960" cy="4480560"/>
          </a:xfrm>
        </p:spPr>
        <p:txBody>
          <a:bodyPr>
            <a:normAutofit fontScale="90000"/>
          </a:bodyPr>
          <a:p>
            <a:pPr algn="l">
              <a:lnSpc>
                <a:spcPct val="180000"/>
              </a:lnSpc>
              <a:spcBef>
                <a:spcPts val="0"/>
              </a:spcBef>
              <a:spcAft>
                <a:spcPts val="0"/>
              </a:spcAft>
            </a:pPr>
            <a:r>
              <a:rPr lang="zh-CN" altLang="en-US" sz="2220">
                <a:solidFill>
                  <a:srgbClr val="0000FF"/>
                </a:solidFill>
                <a:latin typeface="微软雅黑" panose="020B0503020204020204" pitchFamily="34" charset="-122"/>
                <a:cs typeface="微软雅黑" panose="020B0503020204020204" pitchFamily="34" charset="-122"/>
              </a:rPr>
              <a:t>３、高层施工增加费：</a:t>
            </a:r>
            <a:br>
              <a:rPr lang="zh-CN" altLang="en-US" sz="2000">
                <a:solidFill>
                  <a:srgbClr val="0000FF"/>
                </a:solidFill>
                <a:latin typeface="微软雅黑" panose="020B0503020204020204" pitchFamily="34" charset="-122"/>
                <a:cs typeface="微软雅黑" panose="020B0503020204020204" pitchFamily="34" charset="-122"/>
              </a:rPr>
            </a:br>
            <a:r>
              <a:rPr lang="zh-CN" altLang="en-US" sz="2000">
                <a:solidFill>
                  <a:schemeClr val="tx1"/>
                </a:solidFill>
                <a:latin typeface="黑体" panose="02010609060101010101" charset="-122"/>
                <a:ea typeface="黑体" panose="02010609060101010101" charset="-122"/>
                <a:cs typeface="黑体" panose="02010609060101010101" charset="-122"/>
              </a:rPr>
              <a:t>　　本次修编中将14消耗量标准中的“高层建筑增加费”修改为“高层施工增加费”，原来的高层建筑增加费仅限于在建筑物层数大于6层或建筑物高度大于20ｍ以上，此次修编时将地下深度10ｍ以上也列入计取范围，更符合实际工程需要。同时此次修编时，对系数设置的步距差距予以加大，原来每3层（10m）一个步距，现在修改为按每6层（20m）为一个步距考虑。</a:t>
            </a:r>
            <a:br>
              <a:rPr lang="zh-CN" altLang="en-US" sz="2000">
                <a:solidFill>
                  <a:schemeClr val="tx1"/>
                </a:solidFill>
                <a:latin typeface="黑体" panose="02010609060101010101" charset="-122"/>
                <a:ea typeface="黑体" panose="02010609060101010101" charset="-122"/>
                <a:cs typeface="黑体" panose="02010609060101010101" charset="-122"/>
              </a:rPr>
            </a:br>
            <a:r>
              <a:rPr lang="zh-CN" altLang="en-US" sz="2000">
                <a:solidFill>
                  <a:schemeClr val="tx1"/>
                </a:solidFill>
                <a:latin typeface="黑体" panose="02010609060101010101" charset="-122"/>
                <a:ea typeface="黑体" panose="02010609060101010101" charset="-122"/>
                <a:cs typeface="黑体" panose="02010609060101010101" charset="-122"/>
              </a:rPr>
              <a:t>　　</a:t>
            </a:r>
            <a:r>
              <a:rPr lang="zh-CN" altLang="en-US" sz="2000">
                <a:solidFill>
                  <a:schemeClr val="tx1"/>
                </a:solidFill>
                <a:latin typeface="黑体" panose="02010609060101010101" charset="-122"/>
                <a:ea typeface="黑体" panose="02010609060101010101" charset="-122"/>
                <a:cs typeface="黑体" panose="02010609060101010101" charset="-122"/>
                <a:sym typeface="+mn-ea"/>
              </a:rPr>
              <a:t>因考虑到目前由于市场经济快速发展，超过200m以上的高层建筑与超高层建筑越来越多，市场反映需求迫切，此次修编时把高层施工增加费的步距上限扩大到78层（260m）建筑，并根据市场调研情况对高层施工增加费的费率进行了调整。</a:t>
            </a:r>
            <a:endParaRPr lang="zh-CN" altLang="en-US" sz="2000">
              <a:solidFill>
                <a:schemeClr val="tx1"/>
              </a:solidFill>
              <a:latin typeface="黑体" panose="02010609060101010101" charset="-122"/>
              <a:ea typeface="黑体" panose="02010609060101010101" charset="-122"/>
              <a:cs typeface="黑体" panose="02010609060101010101" charset="-122"/>
            </a:endParaRPr>
          </a:p>
        </p:txBody>
      </p:sp>
      <p:sp>
        <p:nvSpPr>
          <p:cNvPr id="2" name="AutoShape 11"/>
          <p:cNvSpPr>
            <a:spLocks noChangeArrowheads="1"/>
          </p:cNvSpPr>
          <p:nvPr/>
        </p:nvSpPr>
        <p:spPr bwMode="ltGray">
          <a:xfrm>
            <a:off x="2143125" y="1289050"/>
            <a:ext cx="3060000" cy="518795"/>
          </a:xfrm>
          <a:prstGeom prst="roundRect">
            <a:avLst>
              <a:gd name="adj" fmla="val 17509"/>
            </a:avLst>
          </a:prstGeom>
          <a:solidFill>
            <a:srgbClr val="FFBA55"/>
          </a:solidFill>
          <a:ln w="12700" cmpd="sng">
            <a:solidFill>
              <a:srgbClr val="FFBA55"/>
            </a:solidFill>
            <a:prstDash val="solid"/>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6" name="Text Box 21"/>
          <p:cNvSpPr txBox="1">
            <a:spLocks noChangeArrowheads="1"/>
          </p:cNvSpPr>
          <p:nvPr/>
        </p:nvSpPr>
        <p:spPr bwMode="black">
          <a:xfrm>
            <a:off x="2200275" y="1349375"/>
            <a:ext cx="3060000"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bg2"/>
                  </a:outerShdw>
                </a:effectLst>
              </a14:hiddenEffects>
            </a:ext>
          </a:extLst>
        </p:spPr>
        <p:txBody>
          <a:bodyPr wrap="square">
            <a:spAutoFit/>
          </a:bodyPr>
          <a:p>
            <a:pPr algn="ctr">
              <a:spcBef>
                <a:spcPct val="50000"/>
              </a:spcBef>
            </a:pPr>
            <a:r>
              <a:rPr lang="en-US" altLang="zh-CN" sz="2000" b="1">
                <a:solidFill>
                  <a:schemeClr val="tx1"/>
                </a:solidFill>
                <a:latin typeface="微软雅黑" panose="020B0503020204020204" pitchFamily="34" charset="-122"/>
                <a:ea typeface="微软雅黑" panose="020B0503020204020204" pitchFamily="34" charset="-122"/>
              </a:rPr>
              <a:t>   </a:t>
            </a:r>
            <a:r>
              <a:rPr lang="zh-CN" altLang="en-US" sz="2000" b="1">
                <a:solidFill>
                  <a:schemeClr val="tx1"/>
                </a:solidFill>
                <a:latin typeface="微软雅黑" panose="020B0503020204020204" pitchFamily="34" charset="-122"/>
                <a:ea typeface="微软雅黑" panose="020B0503020204020204" pitchFamily="34" charset="-122"/>
              </a:rPr>
              <a:t>（ 四 ）  措施费用</a:t>
            </a:r>
            <a:endParaRPr lang="zh-CN" altLang="en-US" sz="2000" b="1">
              <a:solidFill>
                <a:schemeClr val="tx1"/>
              </a:solidFill>
              <a:latin typeface="微软雅黑" panose="020B0503020204020204" pitchFamily="34" charset="-122"/>
              <a:ea typeface="微软雅黑" panose="020B0503020204020204" pitchFamily="34" charset="-122"/>
            </a:endParaRPr>
          </a:p>
        </p:txBody>
      </p:sp>
      <p:pic>
        <p:nvPicPr>
          <p:cNvPr id="7" name="Picture 26" descr="1"/>
          <p:cNvPicPr>
            <a:picLocks noChangeAspect="1" noChangeArrowheads="1"/>
          </p:cNvPicPr>
          <p:nvPr/>
        </p:nvPicPr>
        <p:blipFill>
          <a:blip r:embed="rId2">
            <a:grayscl/>
            <a:lum bright="-6000" contrast="24000"/>
            <a:extLst>
              <a:ext uri="{28A0092B-C50C-407E-A947-70E740481C1C}">
                <a14:useLocalDpi xmlns:a14="http://schemas.microsoft.com/office/drawing/2010/main" val="0"/>
              </a:ext>
            </a:extLst>
          </a:blip>
          <a:srcRect l="42606" t="64474" r="19473"/>
          <a:stretch>
            <a:fillRect/>
          </a:stretch>
        </p:blipFill>
        <p:spPr bwMode="gray">
          <a:xfrm>
            <a:off x="2274570" y="1298575"/>
            <a:ext cx="478155" cy="613410"/>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7"/>
          <p:cNvGrpSpPr/>
          <p:nvPr/>
        </p:nvGrpSpPr>
        <p:grpSpPr bwMode="auto">
          <a:xfrm rot="0">
            <a:off x="2143125" y="1299210"/>
            <a:ext cx="3060000" cy="502285"/>
            <a:chOff x="2449" y="704"/>
            <a:chExt cx="3459" cy="350"/>
          </a:xfrm>
        </p:grpSpPr>
        <p:sp>
          <p:nvSpPr>
            <p:cNvPr id="12" name="AutoShape 8"/>
            <p:cNvSpPr>
              <a:spLocks noChangeArrowheads="1"/>
            </p:cNvSpPr>
            <p:nvPr/>
          </p:nvSpPr>
          <p:spPr bwMode="ltGray">
            <a:xfrm>
              <a:off x="2449" y="939"/>
              <a:ext cx="3459" cy="115"/>
            </a:xfrm>
            <a:prstGeom prst="roundRect">
              <a:avLst>
                <a:gd name="adj" fmla="val 50000"/>
              </a:avLst>
            </a:prstGeom>
            <a:gradFill rotWithShape="1">
              <a:gsLst>
                <a:gs pos="0">
                  <a:srgbClr val="E8B888">
                    <a:alpha val="0"/>
                  </a:srgbClr>
                </a:gs>
                <a:gs pos="100000">
                  <a:srgbClr val="E8B888">
                    <a:gamma/>
                    <a:tint val="0"/>
                    <a:invGamma/>
                  </a:srgb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3" name="AutoShape 9"/>
            <p:cNvSpPr>
              <a:spLocks noChangeArrowheads="1"/>
            </p:cNvSpPr>
            <p:nvPr/>
          </p:nvSpPr>
          <p:spPr bwMode="ltGray">
            <a:xfrm>
              <a:off x="2449" y="704"/>
              <a:ext cx="3459" cy="115"/>
            </a:xfrm>
            <a:prstGeom prst="roundRect">
              <a:avLst>
                <a:gd name="adj" fmla="val 50000"/>
              </a:avLst>
            </a:prstGeom>
            <a:gradFill rotWithShape="1">
              <a:gsLst>
                <a:gs pos="0">
                  <a:srgbClr val="E8B888">
                    <a:gamma/>
                    <a:tint val="15686"/>
                    <a:invGamma/>
                  </a:srgbClr>
                </a:gs>
                <a:gs pos="100000">
                  <a:srgbClr val="E8B888">
                    <a:alpha val="0"/>
                  </a:srgb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sp>
        <p:nvSpPr>
          <p:cNvPr id="33" name="Freeform 14"/>
          <p:cNvSpPr/>
          <p:nvPr/>
        </p:nvSpPr>
        <p:spPr bwMode="auto">
          <a:xfrm>
            <a:off x="1255933" y="1239134"/>
            <a:ext cx="576000" cy="576000"/>
          </a:xfrm>
          <a:custGeom>
            <a:avLst/>
            <a:gdLst>
              <a:gd name="T0" fmla="*/ 2311 w 4619"/>
              <a:gd name="T1" fmla="*/ 0 h 4617"/>
              <a:gd name="T2" fmla="*/ 4619 w 4619"/>
              <a:gd name="T3" fmla="*/ 2308 h 4617"/>
              <a:gd name="T4" fmla="*/ 2311 w 4619"/>
              <a:gd name="T5" fmla="*/ 4617 h 4617"/>
              <a:gd name="T6" fmla="*/ 2041 w 4619"/>
              <a:gd name="T7" fmla="*/ 4347 h 4617"/>
              <a:gd name="T8" fmla="*/ 2394 w 4619"/>
              <a:gd name="T9" fmla="*/ 3995 h 4617"/>
              <a:gd name="T10" fmla="*/ 2394 w 4619"/>
              <a:gd name="T11" fmla="*/ 4288 h 4617"/>
              <a:gd name="T12" fmla="*/ 2606 w 4619"/>
              <a:gd name="T13" fmla="*/ 4288 h 4617"/>
              <a:gd name="T14" fmla="*/ 2606 w 4619"/>
              <a:gd name="T15" fmla="*/ 3633 h 4617"/>
              <a:gd name="T16" fmla="*/ 1951 w 4619"/>
              <a:gd name="T17" fmla="*/ 3633 h 4617"/>
              <a:gd name="T18" fmla="*/ 1951 w 4619"/>
              <a:gd name="T19" fmla="*/ 3846 h 4617"/>
              <a:gd name="T20" fmla="*/ 2245 w 4619"/>
              <a:gd name="T21" fmla="*/ 3846 h 4617"/>
              <a:gd name="T22" fmla="*/ 1892 w 4619"/>
              <a:gd name="T23" fmla="*/ 4196 h 4617"/>
              <a:gd name="T24" fmla="*/ 1623 w 4619"/>
              <a:gd name="T25" fmla="*/ 3926 h 4617"/>
              <a:gd name="T26" fmla="*/ 2753 w 4619"/>
              <a:gd name="T27" fmla="*/ 2796 h 4617"/>
              <a:gd name="T28" fmla="*/ 0 w 4619"/>
              <a:gd name="T29" fmla="*/ 2796 h 4617"/>
              <a:gd name="T30" fmla="*/ 0 w 4619"/>
              <a:gd name="T31" fmla="*/ 2415 h 4617"/>
              <a:gd name="T32" fmla="*/ 499 w 4619"/>
              <a:gd name="T33" fmla="*/ 2415 h 4617"/>
              <a:gd name="T34" fmla="*/ 291 w 4619"/>
              <a:gd name="T35" fmla="*/ 2621 h 4617"/>
              <a:gd name="T36" fmla="*/ 440 w 4619"/>
              <a:gd name="T37" fmla="*/ 2772 h 4617"/>
              <a:gd name="T38" fmla="*/ 903 w 4619"/>
              <a:gd name="T39" fmla="*/ 2308 h 4617"/>
              <a:gd name="T40" fmla="*/ 440 w 4619"/>
              <a:gd name="T41" fmla="*/ 1845 h 4617"/>
              <a:gd name="T42" fmla="*/ 291 w 4619"/>
              <a:gd name="T43" fmla="*/ 1996 h 4617"/>
              <a:gd name="T44" fmla="*/ 499 w 4619"/>
              <a:gd name="T45" fmla="*/ 2202 h 4617"/>
              <a:gd name="T46" fmla="*/ 0 w 4619"/>
              <a:gd name="T47" fmla="*/ 2202 h 4617"/>
              <a:gd name="T48" fmla="*/ 0 w 4619"/>
              <a:gd name="T49" fmla="*/ 1821 h 4617"/>
              <a:gd name="T50" fmla="*/ 2753 w 4619"/>
              <a:gd name="T51" fmla="*/ 1821 h 4617"/>
              <a:gd name="T52" fmla="*/ 1623 w 4619"/>
              <a:gd name="T53" fmla="*/ 691 h 4617"/>
              <a:gd name="T54" fmla="*/ 1892 w 4619"/>
              <a:gd name="T55" fmla="*/ 421 h 4617"/>
              <a:gd name="T56" fmla="*/ 2245 w 4619"/>
              <a:gd name="T57" fmla="*/ 771 h 4617"/>
              <a:gd name="T58" fmla="*/ 1951 w 4619"/>
              <a:gd name="T59" fmla="*/ 771 h 4617"/>
              <a:gd name="T60" fmla="*/ 1951 w 4619"/>
              <a:gd name="T61" fmla="*/ 984 h 4617"/>
              <a:gd name="T62" fmla="*/ 2606 w 4619"/>
              <a:gd name="T63" fmla="*/ 984 h 4617"/>
              <a:gd name="T64" fmla="*/ 2606 w 4619"/>
              <a:gd name="T65" fmla="*/ 329 h 4617"/>
              <a:gd name="T66" fmla="*/ 2394 w 4619"/>
              <a:gd name="T67" fmla="*/ 329 h 4617"/>
              <a:gd name="T68" fmla="*/ 2394 w 4619"/>
              <a:gd name="T69" fmla="*/ 622 h 4617"/>
              <a:gd name="T70" fmla="*/ 2041 w 4619"/>
              <a:gd name="T71" fmla="*/ 270 h 4617"/>
              <a:gd name="T72" fmla="*/ 2311 w 4619"/>
              <a:gd name="T73" fmla="*/ 0 h 4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619" h="4617">
                <a:moveTo>
                  <a:pt x="2311" y="0"/>
                </a:moveTo>
                <a:lnTo>
                  <a:pt x="4619" y="2308"/>
                </a:lnTo>
                <a:lnTo>
                  <a:pt x="2311" y="4617"/>
                </a:lnTo>
                <a:lnTo>
                  <a:pt x="2041" y="4347"/>
                </a:lnTo>
                <a:lnTo>
                  <a:pt x="2394" y="3995"/>
                </a:lnTo>
                <a:lnTo>
                  <a:pt x="2394" y="4288"/>
                </a:lnTo>
                <a:lnTo>
                  <a:pt x="2606" y="4288"/>
                </a:lnTo>
                <a:lnTo>
                  <a:pt x="2606" y="3633"/>
                </a:lnTo>
                <a:lnTo>
                  <a:pt x="1951" y="3633"/>
                </a:lnTo>
                <a:lnTo>
                  <a:pt x="1951" y="3846"/>
                </a:lnTo>
                <a:lnTo>
                  <a:pt x="2245" y="3846"/>
                </a:lnTo>
                <a:lnTo>
                  <a:pt x="1892" y="4196"/>
                </a:lnTo>
                <a:lnTo>
                  <a:pt x="1623" y="3926"/>
                </a:lnTo>
                <a:lnTo>
                  <a:pt x="2753" y="2796"/>
                </a:lnTo>
                <a:lnTo>
                  <a:pt x="0" y="2796"/>
                </a:lnTo>
                <a:lnTo>
                  <a:pt x="0" y="2415"/>
                </a:lnTo>
                <a:lnTo>
                  <a:pt x="499" y="2415"/>
                </a:lnTo>
                <a:lnTo>
                  <a:pt x="291" y="2621"/>
                </a:lnTo>
                <a:lnTo>
                  <a:pt x="440" y="2772"/>
                </a:lnTo>
                <a:lnTo>
                  <a:pt x="903" y="2308"/>
                </a:lnTo>
                <a:lnTo>
                  <a:pt x="440" y="1845"/>
                </a:lnTo>
                <a:lnTo>
                  <a:pt x="291" y="1996"/>
                </a:lnTo>
                <a:lnTo>
                  <a:pt x="499" y="2202"/>
                </a:lnTo>
                <a:lnTo>
                  <a:pt x="0" y="2202"/>
                </a:lnTo>
                <a:lnTo>
                  <a:pt x="0" y="1821"/>
                </a:lnTo>
                <a:lnTo>
                  <a:pt x="2753" y="1821"/>
                </a:lnTo>
                <a:lnTo>
                  <a:pt x="1623" y="691"/>
                </a:lnTo>
                <a:lnTo>
                  <a:pt x="1892" y="421"/>
                </a:lnTo>
                <a:lnTo>
                  <a:pt x="2245" y="771"/>
                </a:lnTo>
                <a:lnTo>
                  <a:pt x="1951" y="771"/>
                </a:lnTo>
                <a:lnTo>
                  <a:pt x="1951" y="984"/>
                </a:lnTo>
                <a:lnTo>
                  <a:pt x="2606" y="984"/>
                </a:lnTo>
                <a:lnTo>
                  <a:pt x="2606" y="329"/>
                </a:lnTo>
                <a:lnTo>
                  <a:pt x="2394" y="329"/>
                </a:lnTo>
                <a:lnTo>
                  <a:pt x="2394" y="622"/>
                </a:lnTo>
                <a:lnTo>
                  <a:pt x="2041" y="270"/>
                </a:lnTo>
                <a:lnTo>
                  <a:pt x="2311" y="0"/>
                </a:lnTo>
                <a:close/>
              </a:path>
            </a:pathLst>
          </a:custGeom>
          <a:solidFill>
            <a:srgbClr val="FFAF3D"/>
          </a:solidFill>
          <a:ln>
            <a:noFill/>
          </a:ln>
          <a:effectLst>
            <a:outerShdw blurRad="50800" dist="38100" dir="2700000" sx="102000" sy="102000" algn="tl" rotWithShape="0">
              <a:srgbClr val="949494">
                <a:alpha val="40000"/>
              </a:srgbClr>
            </a:outerShdw>
          </a:effectLst>
        </p:spPr>
        <p:txBody>
          <a:bodyPr vert="horz" wrap="square" lIns="91440" tIns="45720" rIns="91440" bIns="45720" numCol="1" anchor="t" anchorCtr="0" compatLnSpc="1"/>
          <a:p>
            <a:endParaRPr lang="zh-CN" altLang="en-US">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10" name="日期占位符 9"/>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3"/>
    </p:custData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5" name="组合 4"/>
          <p:cNvGrpSpPr/>
          <p:nvPr/>
        </p:nvGrpSpPr>
        <p:grpSpPr>
          <a:xfrm>
            <a:off x="278130" y="271780"/>
            <a:ext cx="11635740" cy="686435"/>
            <a:chOff x="438" y="428"/>
            <a:chExt cx="18324" cy="1081"/>
          </a:xfrm>
          <a:solidFill>
            <a:srgbClr val="F18A9B"/>
          </a:solidFill>
        </p:grpSpPr>
        <p:cxnSp>
          <p:nvCxnSpPr>
            <p:cNvPr id="14" name="直接连接符 13"/>
            <p:cNvCxnSpPr/>
            <p:nvPr/>
          </p:nvCxnSpPr>
          <p:spPr>
            <a:xfrm>
              <a:off x="438" y="1509"/>
              <a:ext cx="18325" cy="0"/>
            </a:xfrm>
            <a:prstGeom prst="line">
              <a:avLst/>
            </a:prstGeom>
            <a:grpFill/>
            <a:ln w="12700" cmpd="sng">
              <a:solidFill>
                <a:srgbClr val="F18A9B"/>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5</a:t>
              </a:r>
              <a:endParaRPr lang="en-US" altLang="zh-CN" sz="2200" b="1">
                <a:solidFill>
                  <a:schemeClr val="bg2"/>
                </a:solidFill>
                <a:latin typeface="+mj-ea"/>
                <a:ea typeface="+mj-ea"/>
              </a:endParaRPr>
            </a:p>
          </p:txBody>
        </p:sp>
        <p:grpSp>
          <p:nvGrpSpPr>
            <p:cNvPr id="3" name="组合 2"/>
            <p:cNvGrpSpPr/>
            <p:nvPr/>
          </p:nvGrpSpPr>
          <p:grpSpPr>
            <a:xfrm>
              <a:off x="1708" y="428"/>
              <a:ext cx="4436" cy="852"/>
              <a:chOff x="1708" y="428"/>
              <a:chExt cx="4436" cy="852"/>
            </a:xfrm>
            <a:grpFill/>
          </p:grpSpPr>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5294"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3591"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主要变化情况</a:t>
                </a:r>
                <a:endParaRPr lang="zh-CN" altLang="en-US" sz="2200" b="1">
                  <a:solidFill>
                    <a:schemeClr val="bg2"/>
                  </a:solidFill>
                  <a:latin typeface="+mj-ea"/>
                  <a:ea typeface="+mj-ea"/>
                </a:endParaRPr>
              </a:p>
            </p:txBody>
          </p:sp>
        </p:grpSp>
      </p:grpSp>
      <p:graphicFrame>
        <p:nvGraphicFramePr>
          <p:cNvPr id="9" name="表格 8"/>
          <p:cNvGraphicFramePr/>
          <p:nvPr>
            <p:custDataLst>
              <p:tags r:id="rId2"/>
            </p:custDataLst>
          </p:nvPr>
        </p:nvGraphicFramePr>
        <p:xfrm>
          <a:off x="1624330" y="1480820"/>
          <a:ext cx="9163685" cy="4248150"/>
        </p:xfrm>
        <a:graphic>
          <a:graphicData uri="http://schemas.openxmlformats.org/drawingml/2006/table">
            <a:tbl>
              <a:tblPr firstRow="1" bandRow="1">
                <a:tableStyleId>{5C22544A-7EE6-4342-B048-85BDC9FD1C3A}</a:tableStyleId>
              </a:tblPr>
              <a:tblGrid>
                <a:gridCol w="2338705"/>
                <a:gridCol w="1706245"/>
                <a:gridCol w="1706245"/>
                <a:gridCol w="1706245"/>
                <a:gridCol w="1706245"/>
              </a:tblGrid>
              <a:tr h="381000">
                <a:tc>
                  <a:txBody>
                    <a:bodyPr/>
                    <a:p>
                      <a:pPr indent="0" algn="ctr" fontAlgn="auto">
                        <a:lnSpc>
                          <a:spcPct val="150000"/>
                        </a:lnSpc>
                        <a:buNone/>
                      </a:pPr>
                      <a:r>
                        <a:rPr lang="en-US" sz="1700" b="1">
                          <a:solidFill>
                            <a:srgbClr val="000000"/>
                          </a:solidFill>
                          <a:latin typeface="黑体" panose="02010609060101010101" charset="-122"/>
                          <a:ea typeface="黑体" panose="02010609060101010101" charset="-122"/>
                          <a:cs typeface="仿宋" panose="02010609060101010101" charset="-122"/>
                        </a:rPr>
                        <a:t>建筑物层数</a:t>
                      </a:r>
                      <a:endParaRPr lang="en-US" altLang="en-US" sz="1700" b="1">
                        <a:solidFill>
                          <a:srgbClr val="000000"/>
                        </a:solidFill>
                        <a:latin typeface="黑体" panose="02010609060101010101" charset="-122"/>
                        <a:ea typeface="黑体" panose="02010609060101010101" charset="-122"/>
                        <a:cs typeface="仿宋" panose="02010609060101010101" charset="-122"/>
                      </a:endParaRPr>
                    </a:p>
                  </a:txBody>
                  <a:tcPr marL="0" marR="0" marT="0" marB="0" vert="horz" anchor="ctr">
                    <a:solidFill>
                      <a:srgbClr val="99C0F0"/>
                    </a:solidFill>
                  </a:tcPr>
                </a:tc>
                <a:tc>
                  <a:txBody>
                    <a:bodyPr/>
                    <a:p>
                      <a:pPr indent="0" algn="ctr" fontAlgn="auto">
                        <a:lnSpc>
                          <a:spcPct val="150000"/>
                        </a:lnSpc>
                        <a:buNone/>
                      </a:pPr>
                      <a:r>
                        <a:rPr lang="en-US" sz="1700" b="1">
                          <a:solidFill>
                            <a:srgbClr val="000000"/>
                          </a:solidFill>
                          <a:latin typeface="黑体" panose="02010609060101010101" charset="-122"/>
                          <a:ea typeface="黑体" panose="02010609060101010101" charset="-122"/>
                          <a:cs typeface="黑体" panose="02010609060101010101" charset="-122"/>
                        </a:rPr>
                        <a:t>12层以下</a:t>
                      </a:r>
                      <a:endParaRPr lang="en-US" sz="1700" b="1">
                        <a:solidFill>
                          <a:srgbClr val="000000"/>
                        </a:solidFill>
                        <a:latin typeface="黑体" panose="02010609060101010101" charset="-122"/>
                        <a:ea typeface="黑体" panose="02010609060101010101" charset="-122"/>
                        <a:cs typeface="黑体" panose="02010609060101010101" charset="-122"/>
                      </a:endParaRPr>
                    </a:p>
                    <a:p>
                      <a:pPr indent="0" algn="ctr" fontAlgn="auto">
                        <a:lnSpc>
                          <a:spcPct val="150000"/>
                        </a:lnSpc>
                        <a:buNone/>
                      </a:pPr>
                      <a:r>
                        <a:rPr lang="en-US" sz="1700" b="1">
                          <a:solidFill>
                            <a:srgbClr val="000000"/>
                          </a:solidFill>
                          <a:latin typeface="黑体" panose="02010609060101010101" charset="-122"/>
                          <a:ea typeface="黑体" panose="02010609060101010101" charset="-122"/>
                          <a:cs typeface="黑体" panose="02010609060101010101" charset="-122"/>
                        </a:rPr>
                        <a:t>(40m)</a:t>
                      </a:r>
                      <a:endParaRPr lang="en-US" altLang="en-US" sz="1700" b="1">
                        <a:solidFill>
                          <a:srgbClr val="000000"/>
                        </a:solidFill>
                        <a:latin typeface="黑体" panose="02010609060101010101" charset="-122"/>
                        <a:ea typeface="黑体" panose="02010609060101010101" charset="-122"/>
                        <a:cs typeface="黑体" panose="02010609060101010101" charset="-122"/>
                      </a:endParaRPr>
                    </a:p>
                  </a:txBody>
                  <a:tcPr marL="0" marR="0" marT="0" marB="0" vert="horz" anchor="ctr">
                    <a:solidFill>
                      <a:srgbClr val="99C0F0"/>
                    </a:solidFill>
                  </a:tcPr>
                </a:tc>
                <a:tc>
                  <a:txBody>
                    <a:bodyPr/>
                    <a:p>
                      <a:pPr indent="0" algn="ctr" fontAlgn="auto">
                        <a:lnSpc>
                          <a:spcPct val="150000"/>
                        </a:lnSpc>
                        <a:buNone/>
                      </a:pPr>
                      <a:r>
                        <a:rPr lang="en-US" sz="1700" b="1">
                          <a:solidFill>
                            <a:srgbClr val="000000"/>
                          </a:solidFill>
                          <a:latin typeface="黑体" panose="02010609060101010101" charset="-122"/>
                          <a:ea typeface="黑体" panose="02010609060101010101" charset="-122"/>
                          <a:cs typeface="黑体" panose="02010609060101010101" charset="-122"/>
                        </a:rPr>
                        <a:t>18层以下</a:t>
                      </a:r>
                      <a:endParaRPr lang="en-US" sz="1700" b="1">
                        <a:solidFill>
                          <a:srgbClr val="000000"/>
                        </a:solidFill>
                        <a:latin typeface="黑体" panose="02010609060101010101" charset="-122"/>
                        <a:ea typeface="黑体" panose="02010609060101010101" charset="-122"/>
                        <a:cs typeface="黑体" panose="02010609060101010101" charset="-122"/>
                      </a:endParaRPr>
                    </a:p>
                    <a:p>
                      <a:pPr indent="0" algn="ctr" fontAlgn="auto">
                        <a:lnSpc>
                          <a:spcPct val="150000"/>
                        </a:lnSpc>
                        <a:buNone/>
                      </a:pPr>
                      <a:r>
                        <a:rPr lang="en-US" sz="1700" b="1">
                          <a:solidFill>
                            <a:srgbClr val="000000"/>
                          </a:solidFill>
                          <a:latin typeface="黑体" panose="02010609060101010101" charset="-122"/>
                          <a:ea typeface="黑体" panose="02010609060101010101" charset="-122"/>
                          <a:cs typeface="黑体" panose="02010609060101010101" charset="-122"/>
                        </a:rPr>
                        <a:t>(60m)</a:t>
                      </a:r>
                      <a:r>
                        <a:rPr lang="en-US" sz="1700" b="1">
                          <a:latin typeface="黑体" panose="02010609060101010101" charset="-122"/>
                          <a:ea typeface="黑体" panose="02010609060101010101" charset="-122"/>
                          <a:cs typeface="黑体" panose="02010609060101010101" charset="-122"/>
                        </a:rPr>
                        <a:t> </a:t>
                      </a:r>
                      <a:endParaRPr lang="en-US" altLang="en-US" sz="1700" b="1">
                        <a:solidFill>
                          <a:srgbClr val="000000"/>
                        </a:solidFill>
                        <a:latin typeface="黑体" panose="02010609060101010101" charset="-122"/>
                        <a:ea typeface="黑体" panose="02010609060101010101" charset="-122"/>
                        <a:cs typeface="黑体" panose="02010609060101010101" charset="-122"/>
                      </a:endParaRPr>
                    </a:p>
                  </a:txBody>
                  <a:tcPr marL="0" marR="0" marT="0" marB="0" vert="horz" anchor="ctr">
                    <a:solidFill>
                      <a:srgbClr val="99C0F0"/>
                    </a:solidFill>
                  </a:tcPr>
                </a:tc>
                <a:tc>
                  <a:txBody>
                    <a:bodyPr/>
                    <a:p>
                      <a:pPr indent="0" algn="ctr" fontAlgn="auto">
                        <a:lnSpc>
                          <a:spcPct val="150000"/>
                        </a:lnSpc>
                        <a:buNone/>
                      </a:pPr>
                      <a:r>
                        <a:rPr lang="en-US" sz="1700" b="1">
                          <a:solidFill>
                            <a:srgbClr val="000000"/>
                          </a:solidFill>
                          <a:latin typeface="黑体" panose="02010609060101010101" charset="-122"/>
                          <a:ea typeface="黑体" panose="02010609060101010101" charset="-122"/>
                          <a:cs typeface="黑体" panose="02010609060101010101" charset="-122"/>
                        </a:rPr>
                        <a:t>24层以下</a:t>
                      </a:r>
                      <a:endParaRPr lang="en-US" sz="1700" b="1">
                        <a:solidFill>
                          <a:srgbClr val="000000"/>
                        </a:solidFill>
                        <a:latin typeface="黑体" panose="02010609060101010101" charset="-122"/>
                        <a:ea typeface="黑体" panose="02010609060101010101" charset="-122"/>
                        <a:cs typeface="黑体" panose="02010609060101010101" charset="-122"/>
                      </a:endParaRPr>
                    </a:p>
                    <a:p>
                      <a:pPr indent="0" algn="ctr" fontAlgn="auto">
                        <a:lnSpc>
                          <a:spcPct val="150000"/>
                        </a:lnSpc>
                        <a:buNone/>
                      </a:pPr>
                      <a:r>
                        <a:rPr lang="en-US" sz="1700" b="1">
                          <a:solidFill>
                            <a:srgbClr val="000000"/>
                          </a:solidFill>
                          <a:latin typeface="黑体" panose="02010609060101010101" charset="-122"/>
                          <a:ea typeface="黑体" panose="02010609060101010101" charset="-122"/>
                          <a:cs typeface="黑体" panose="02010609060101010101" charset="-122"/>
                        </a:rPr>
                        <a:t>(80m)</a:t>
                      </a:r>
                      <a:r>
                        <a:rPr lang="en-US" sz="1700" b="1">
                          <a:latin typeface="黑体" panose="02010609060101010101" charset="-122"/>
                          <a:ea typeface="黑体" panose="02010609060101010101" charset="-122"/>
                          <a:cs typeface="黑体" panose="02010609060101010101" charset="-122"/>
                        </a:rPr>
                        <a:t> </a:t>
                      </a:r>
                      <a:endParaRPr lang="en-US" altLang="en-US" sz="1700" b="1">
                        <a:solidFill>
                          <a:srgbClr val="000000"/>
                        </a:solidFill>
                        <a:latin typeface="黑体" panose="02010609060101010101" charset="-122"/>
                        <a:ea typeface="黑体" panose="02010609060101010101" charset="-122"/>
                        <a:cs typeface="黑体" panose="02010609060101010101" charset="-122"/>
                      </a:endParaRPr>
                    </a:p>
                  </a:txBody>
                  <a:tcPr marL="0" marR="0" marT="0" marB="0" vert="horz" anchor="ctr">
                    <a:solidFill>
                      <a:srgbClr val="99C0F0"/>
                    </a:solidFill>
                  </a:tcPr>
                </a:tc>
                <a:tc>
                  <a:txBody>
                    <a:bodyPr/>
                    <a:p>
                      <a:pPr indent="0" algn="ctr" fontAlgn="auto">
                        <a:lnSpc>
                          <a:spcPct val="150000"/>
                        </a:lnSpc>
                        <a:buNone/>
                      </a:pPr>
                      <a:r>
                        <a:rPr lang="en-US" sz="1700" b="1">
                          <a:solidFill>
                            <a:srgbClr val="000000"/>
                          </a:solidFill>
                          <a:latin typeface="黑体" panose="02010609060101010101" charset="-122"/>
                          <a:ea typeface="黑体" panose="02010609060101010101" charset="-122"/>
                          <a:cs typeface="黑体" panose="02010609060101010101" charset="-122"/>
                        </a:rPr>
                        <a:t>30层以下</a:t>
                      </a:r>
                      <a:endParaRPr lang="en-US" sz="1700" b="1">
                        <a:solidFill>
                          <a:srgbClr val="000000"/>
                        </a:solidFill>
                        <a:latin typeface="黑体" panose="02010609060101010101" charset="-122"/>
                        <a:ea typeface="黑体" panose="02010609060101010101" charset="-122"/>
                        <a:cs typeface="黑体" panose="02010609060101010101" charset="-122"/>
                      </a:endParaRPr>
                    </a:p>
                    <a:p>
                      <a:pPr indent="0" algn="ctr" fontAlgn="auto">
                        <a:lnSpc>
                          <a:spcPct val="150000"/>
                        </a:lnSpc>
                        <a:buNone/>
                      </a:pPr>
                      <a:r>
                        <a:rPr lang="en-US" sz="1700" b="1">
                          <a:solidFill>
                            <a:srgbClr val="000000"/>
                          </a:solidFill>
                          <a:latin typeface="黑体" panose="02010609060101010101" charset="-122"/>
                          <a:ea typeface="黑体" panose="02010609060101010101" charset="-122"/>
                          <a:cs typeface="黑体" panose="02010609060101010101" charset="-122"/>
                        </a:rPr>
                        <a:t>(100m)</a:t>
                      </a:r>
                      <a:r>
                        <a:rPr lang="en-US" sz="1700" b="1">
                          <a:latin typeface="黑体" panose="02010609060101010101" charset="-122"/>
                          <a:ea typeface="黑体" panose="02010609060101010101" charset="-122"/>
                          <a:cs typeface="黑体" panose="02010609060101010101" charset="-122"/>
                        </a:rPr>
                        <a:t> </a:t>
                      </a:r>
                      <a:endParaRPr lang="en-US" altLang="en-US" sz="1700" b="1">
                        <a:solidFill>
                          <a:srgbClr val="000000"/>
                        </a:solidFill>
                        <a:latin typeface="黑体" panose="02010609060101010101" charset="-122"/>
                        <a:ea typeface="黑体" panose="02010609060101010101" charset="-122"/>
                        <a:cs typeface="黑体" panose="02010609060101010101" charset="-122"/>
                      </a:endParaRPr>
                    </a:p>
                  </a:txBody>
                  <a:tcPr marL="0" marR="0" marT="0" marB="0" vert="horz" anchor="ctr">
                    <a:solidFill>
                      <a:srgbClr val="99C0F0"/>
                    </a:solidFill>
                  </a:tcPr>
                </a:tc>
              </a:tr>
              <a:tr h="658495">
                <a:tc>
                  <a:txBody>
                    <a:bodyPr/>
                    <a:p>
                      <a:pPr indent="0" algn="ctr" fontAlgn="auto">
                        <a:lnSpc>
                          <a:spcPct val="150000"/>
                        </a:lnSpc>
                        <a:buNone/>
                      </a:pPr>
                      <a:r>
                        <a:rPr lang="en-US" sz="1700" b="1">
                          <a:solidFill>
                            <a:srgbClr val="000000"/>
                          </a:solidFill>
                          <a:latin typeface="黑体" panose="02010609060101010101" charset="-122"/>
                          <a:ea typeface="黑体" panose="02010609060101010101" charset="-122"/>
                          <a:cs typeface="黑体" panose="02010609060101010101" charset="-122"/>
                        </a:rPr>
                        <a:t>按人工费的</a:t>
                      </a:r>
                      <a:r>
                        <a:rPr lang="en-US" sz="1700" b="1">
                          <a:latin typeface="黑体" panose="02010609060101010101" charset="-122"/>
                          <a:ea typeface="黑体" panose="02010609060101010101" charset="-122"/>
                          <a:cs typeface="黑体" panose="02010609060101010101" charset="-122"/>
                        </a:rPr>
                        <a:t>(%) </a:t>
                      </a:r>
                      <a:endParaRPr lang="en-US" altLang="en-US" sz="1700" b="1">
                        <a:solidFill>
                          <a:srgbClr val="000000"/>
                        </a:solidFill>
                        <a:latin typeface="黑体" panose="02010609060101010101" charset="-122"/>
                        <a:ea typeface="黑体" panose="02010609060101010101" charset="-122"/>
                        <a:cs typeface="黑体" panose="02010609060101010101" charset="-122"/>
                      </a:endParaRPr>
                    </a:p>
                  </a:txBody>
                  <a:tcPr marL="0" marR="0" marT="0" marB="0" vert="horz" anchor="ctr">
                    <a:solidFill>
                      <a:srgbClr val="DAE3F7"/>
                    </a:solidFill>
                  </a:tcPr>
                </a:tc>
                <a:tc>
                  <a:txBody>
                    <a:bodyPr/>
                    <a:p>
                      <a:pPr indent="0" algn="ctr" fontAlgn="auto">
                        <a:lnSpc>
                          <a:spcPct val="150000"/>
                        </a:lnSpc>
                        <a:buNone/>
                      </a:pPr>
                      <a:r>
                        <a:rPr lang="en-US" sz="1700" b="1">
                          <a:solidFill>
                            <a:srgbClr val="000000"/>
                          </a:solidFill>
                          <a:latin typeface="黑体" panose="02010609060101010101" charset="-122"/>
                          <a:ea typeface="黑体" panose="02010609060101010101" charset="-122"/>
                          <a:cs typeface="仿宋" panose="02010609060101010101" charset="-122"/>
                        </a:rPr>
                        <a:t>2.4</a:t>
                      </a:r>
                      <a:r>
                        <a:rPr lang="en-US" sz="1700" b="1">
                          <a:latin typeface="黑体" panose="02010609060101010101" charset="-122"/>
                          <a:ea typeface="黑体" panose="02010609060101010101" charset="-122"/>
                          <a:cs typeface="仿宋" panose="02010609060101010101" charset="-122"/>
                        </a:rPr>
                        <a:t> </a:t>
                      </a:r>
                      <a:endParaRPr lang="en-US" altLang="en-US" sz="1700" b="1">
                        <a:solidFill>
                          <a:srgbClr val="000000"/>
                        </a:solidFill>
                        <a:latin typeface="黑体" panose="02010609060101010101" charset="-122"/>
                        <a:ea typeface="黑体" panose="02010609060101010101" charset="-122"/>
                        <a:cs typeface="仿宋" panose="02010609060101010101" charset="-122"/>
                      </a:endParaRPr>
                    </a:p>
                  </a:txBody>
                  <a:tcPr marL="0" marR="0" marT="0" marB="0" vert="horz" anchor="ctr">
                    <a:solidFill>
                      <a:srgbClr val="DAE3F7"/>
                    </a:solidFill>
                  </a:tcPr>
                </a:tc>
                <a:tc>
                  <a:txBody>
                    <a:bodyPr/>
                    <a:p>
                      <a:pPr indent="0" algn="ctr" fontAlgn="auto">
                        <a:lnSpc>
                          <a:spcPct val="150000"/>
                        </a:lnSpc>
                        <a:buNone/>
                      </a:pPr>
                      <a:r>
                        <a:rPr lang="en-US" sz="1700" b="1">
                          <a:solidFill>
                            <a:srgbClr val="000000"/>
                          </a:solidFill>
                          <a:latin typeface="黑体" panose="02010609060101010101" charset="-122"/>
                          <a:ea typeface="黑体" panose="02010609060101010101" charset="-122"/>
                          <a:cs typeface="仿宋" panose="02010609060101010101" charset="-122"/>
                        </a:rPr>
                        <a:t>4.0</a:t>
                      </a:r>
                      <a:r>
                        <a:rPr lang="en-US" sz="1700" b="1">
                          <a:latin typeface="黑体" panose="02010609060101010101" charset="-122"/>
                          <a:ea typeface="黑体" panose="02010609060101010101" charset="-122"/>
                          <a:cs typeface="仿宋" panose="02010609060101010101" charset="-122"/>
                        </a:rPr>
                        <a:t> </a:t>
                      </a:r>
                      <a:endParaRPr lang="en-US" altLang="en-US" sz="1700" b="1">
                        <a:solidFill>
                          <a:srgbClr val="000000"/>
                        </a:solidFill>
                        <a:latin typeface="黑体" panose="02010609060101010101" charset="-122"/>
                        <a:ea typeface="黑体" panose="02010609060101010101" charset="-122"/>
                        <a:cs typeface="仿宋" panose="02010609060101010101" charset="-122"/>
                      </a:endParaRPr>
                    </a:p>
                  </a:txBody>
                  <a:tcPr marL="0" marR="0" marT="0" marB="0" vert="horz" anchor="ctr">
                    <a:solidFill>
                      <a:srgbClr val="DAE3F7"/>
                    </a:solidFill>
                  </a:tcPr>
                </a:tc>
                <a:tc>
                  <a:txBody>
                    <a:bodyPr/>
                    <a:p>
                      <a:pPr indent="0" algn="ctr" fontAlgn="auto">
                        <a:lnSpc>
                          <a:spcPct val="150000"/>
                        </a:lnSpc>
                        <a:buNone/>
                      </a:pPr>
                      <a:r>
                        <a:rPr lang="en-US" sz="1700" b="1">
                          <a:solidFill>
                            <a:srgbClr val="000000"/>
                          </a:solidFill>
                          <a:latin typeface="黑体" panose="02010609060101010101" charset="-122"/>
                          <a:ea typeface="黑体" panose="02010609060101010101" charset="-122"/>
                          <a:cs typeface="仿宋" panose="02010609060101010101" charset="-122"/>
                        </a:rPr>
                        <a:t>5.8</a:t>
                      </a:r>
                      <a:r>
                        <a:rPr lang="en-US" sz="1700" b="1">
                          <a:latin typeface="黑体" panose="02010609060101010101" charset="-122"/>
                          <a:ea typeface="黑体" panose="02010609060101010101" charset="-122"/>
                          <a:cs typeface="仿宋" panose="02010609060101010101" charset="-122"/>
                        </a:rPr>
                        <a:t> </a:t>
                      </a:r>
                      <a:endParaRPr lang="en-US" altLang="en-US" sz="1700" b="1">
                        <a:solidFill>
                          <a:srgbClr val="000000"/>
                        </a:solidFill>
                        <a:latin typeface="黑体" panose="02010609060101010101" charset="-122"/>
                        <a:ea typeface="黑体" panose="02010609060101010101" charset="-122"/>
                        <a:cs typeface="仿宋" panose="02010609060101010101" charset="-122"/>
                      </a:endParaRPr>
                    </a:p>
                  </a:txBody>
                  <a:tcPr marL="0" marR="0" marT="0" marB="0" vert="horz" anchor="ctr">
                    <a:solidFill>
                      <a:srgbClr val="DAE3F7"/>
                    </a:solidFill>
                  </a:tcPr>
                </a:tc>
                <a:tc>
                  <a:txBody>
                    <a:bodyPr/>
                    <a:p>
                      <a:pPr indent="0" algn="ctr" fontAlgn="auto">
                        <a:lnSpc>
                          <a:spcPct val="150000"/>
                        </a:lnSpc>
                        <a:buNone/>
                      </a:pPr>
                      <a:r>
                        <a:rPr lang="en-US" sz="1700" b="1">
                          <a:solidFill>
                            <a:srgbClr val="000000"/>
                          </a:solidFill>
                          <a:latin typeface="黑体" panose="02010609060101010101" charset="-122"/>
                          <a:ea typeface="黑体" panose="02010609060101010101" charset="-122"/>
                          <a:cs typeface="仿宋" panose="02010609060101010101" charset="-122"/>
                        </a:rPr>
                        <a:t>7.4</a:t>
                      </a:r>
                      <a:r>
                        <a:rPr lang="en-US" sz="1700" b="1">
                          <a:latin typeface="黑体" panose="02010609060101010101" charset="-122"/>
                          <a:ea typeface="黑体" panose="02010609060101010101" charset="-122"/>
                          <a:cs typeface="仿宋" panose="02010609060101010101" charset="-122"/>
                        </a:rPr>
                        <a:t> </a:t>
                      </a:r>
                      <a:endParaRPr lang="en-US" altLang="en-US" sz="1700" b="1">
                        <a:solidFill>
                          <a:srgbClr val="000000"/>
                        </a:solidFill>
                        <a:latin typeface="黑体" panose="02010609060101010101" charset="-122"/>
                        <a:ea typeface="黑体" panose="02010609060101010101" charset="-122"/>
                        <a:cs typeface="仿宋" panose="02010609060101010101" charset="-122"/>
                      </a:endParaRPr>
                    </a:p>
                  </a:txBody>
                  <a:tcPr marL="0" marR="0" marT="0" marB="0" vert="horz" anchor="ctr">
                    <a:solidFill>
                      <a:srgbClr val="DAE3F7"/>
                    </a:solidFill>
                  </a:tcPr>
                </a:tc>
              </a:tr>
              <a:tr h="381000">
                <a:tc>
                  <a:txBody>
                    <a:bodyPr/>
                    <a:p>
                      <a:pPr indent="0" algn="ctr" fontAlgn="auto">
                        <a:lnSpc>
                          <a:spcPct val="150000"/>
                        </a:lnSpc>
                        <a:buNone/>
                      </a:pPr>
                      <a:r>
                        <a:rPr lang="en-US" sz="1700" b="1">
                          <a:solidFill>
                            <a:srgbClr val="000000"/>
                          </a:solidFill>
                          <a:latin typeface="黑体" panose="02010609060101010101" charset="-122"/>
                          <a:ea typeface="黑体" panose="02010609060101010101" charset="-122"/>
                          <a:cs typeface="仿宋" panose="02010609060101010101" charset="-122"/>
                        </a:rPr>
                        <a:t>建筑物层数</a:t>
                      </a:r>
                      <a:endParaRPr lang="en-US" altLang="en-US" sz="1700" b="1">
                        <a:solidFill>
                          <a:srgbClr val="000000"/>
                        </a:solidFill>
                        <a:latin typeface="黑体" panose="02010609060101010101" charset="-122"/>
                        <a:ea typeface="黑体" panose="02010609060101010101" charset="-122"/>
                        <a:cs typeface="仿宋" panose="02010609060101010101" charset="-122"/>
                      </a:endParaRPr>
                    </a:p>
                  </a:txBody>
                  <a:tcPr marL="0" marR="0" marT="0" marB="0" vert="horz" anchor="ctr">
                    <a:solidFill>
                      <a:srgbClr val="99C0F0"/>
                    </a:solidFill>
                  </a:tcPr>
                </a:tc>
                <a:tc>
                  <a:txBody>
                    <a:bodyPr/>
                    <a:p>
                      <a:pPr indent="0" algn="ctr" fontAlgn="auto">
                        <a:lnSpc>
                          <a:spcPct val="150000"/>
                        </a:lnSpc>
                        <a:buNone/>
                      </a:pPr>
                      <a:r>
                        <a:rPr lang="en-US" sz="1700" b="1">
                          <a:solidFill>
                            <a:srgbClr val="000000"/>
                          </a:solidFill>
                          <a:latin typeface="黑体" panose="02010609060101010101" charset="-122"/>
                          <a:ea typeface="黑体" panose="02010609060101010101" charset="-122"/>
                          <a:cs typeface="黑体" panose="02010609060101010101" charset="-122"/>
                        </a:rPr>
                        <a:t>36层以下</a:t>
                      </a:r>
                      <a:endParaRPr lang="en-US" sz="1700" b="1">
                        <a:solidFill>
                          <a:srgbClr val="000000"/>
                        </a:solidFill>
                        <a:latin typeface="黑体" panose="02010609060101010101" charset="-122"/>
                        <a:ea typeface="黑体" panose="02010609060101010101" charset="-122"/>
                        <a:cs typeface="黑体" panose="02010609060101010101" charset="-122"/>
                      </a:endParaRPr>
                    </a:p>
                    <a:p>
                      <a:pPr indent="0" algn="ctr" fontAlgn="auto">
                        <a:lnSpc>
                          <a:spcPct val="150000"/>
                        </a:lnSpc>
                        <a:buNone/>
                      </a:pPr>
                      <a:r>
                        <a:rPr lang="en-US" sz="1700" b="1">
                          <a:solidFill>
                            <a:srgbClr val="000000"/>
                          </a:solidFill>
                          <a:latin typeface="黑体" panose="02010609060101010101" charset="-122"/>
                          <a:ea typeface="黑体" panose="02010609060101010101" charset="-122"/>
                          <a:cs typeface="黑体" panose="02010609060101010101" charset="-122"/>
                        </a:rPr>
                        <a:t>(120m)</a:t>
                      </a:r>
                      <a:endParaRPr lang="en-US" altLang="en-US" sz="1700" b="1">
                        <a:solidFill>
                          <a:srgbClr val="000000"/>
                        </a:solidFill>
                        <a:latin typeface="黑体" panose="02010609060101010101" charset="-122"/>
                        <a:ea typeface="黑体" panose="02010609060101010101" charset="-122"/>
                        <a:cs typeface="黑体" panose="02010609060101010101" charset="-122"/>
                      </a:endParaRPr>
                    </a:p>
                  </a:txBody>
                  <a:tcPr marL="0" marR="0" marT="0" marB="0" vert="horz" anchor="ctr">
                    <a:solidFill>
                      <a:srgbClr val="99C0F0"/>
                    </a:solidFill>
                  </a:tcPr>
                </a:tc>
                <a:tc>
                  <a:txBody>
                    <a:bodyPr/>
                    <a:p>
                      <a:pPr indent="0" algn="ctr" fontAlgn="auto">
                        <a:lnSpc>
                          <a:spcPct val="150000"/>
                        </a:lnSpc>
                        <a:buNone/>
                      </a:pPr>
                      <a:r>
                        <a:rPr lang="en-US" sz="1700" b="1">
                          <a:solidFill>
                            <a:srgbClr val="000000"/>
                          </a:solidFill>
                          <a:latin typeface="黑体" panose="02010609060101010101" charset="-122"/>
                          <a:ea typeface="黑体" panose="02010609060101010101" charset="-122"/>
                          <a:cs typeface="黑体" panose="02010609060101010101" charset="-122"/>
                        </a:rPr>
                        <a:t>42层以下</a:t>
                      </a:r>
                      <a:endParaRPr lang="en-US" sz="1700" b="1">
                        <a:solidFill>
                          <a:srgbClr val="000000"/>
                        </a:solidFill>
                        <a:latin typeface="黑体" panose="02010609060101010101" charset="-122"/>
                        <a:ea typeface="黑体" panose="02010609060101010101" charset="-122"/>
                        <a:cs typeface="黑体" panose="02010609060101010101" charset="-122"/>
                      </a:endParaRPr>
                    </a:p>
                    <a:p>
                      <a:pPr indent="0" algn="ctr" fontAlgn="auto">
                        <a:lnSpc>
                          <a:spcPct val="150000"/>
                        </a:lnSpc>
                        <a:buNone/>
                      </a:pPr>
                      <a:r>
                        <a:rPr lang="en-US" sz="1700" b="1">
                          <a:solidFill>
                            <a:srgbClr val="000000"/>
                          </a:solidFill>
                          <a:latin typeface="黑体" panose="02010609060101010101" charset="-122"/>
                          <a:ea typeface="黑体" panose="02010609060101010101" charset="-122"/>
                          <a:cs typeface="黑体" panose="02010609060101010101" charset="-122"/>
                        </a:rPr>
                        <a:t>(140m)</a:t>
                      </a:r>
                      <a:r>
                        <a:rPr lang="en-US" sz="1700" b="1">
                          <a:latin typeface="黑体" panose="02010609060101010101" charset="-122"/>
                          <a:ea typeface="黑体" panose="02010609060101010101" charset="-122"/>
                          <a:cs typeface="黑体" panose="02010609060101010101" charset="-122"/>
                        </a:rPr>
                        <a:t> </a:t>
                      </a:r>
                      <a:endParaRPr lang="en-US" altLang="en-US" sz="1700" b="1">
                        <a:solidFill>
                          <a:srgbClr val="000000"/>
                        </a:solidFill>
                        <a:latin typeface="黑体" panose="02010609060101010101" charset="-122"/>
                        <a:ea typeface="黑体" panose="02010609060101010101" charset="-122"/>
                        <a:cs typeface="黑体" panose="02010609060101010101" charset="-122"/>
                      </a:endParaRPr>
                    </a:p>
                  </a:txBody>
                  <a:tcPr marL="0" marR="0" marT="0" marB="0" vert="horz" anchor="ctr">
                    <a:solidFill>
                      <a:srgbClr val="99C0F0"/>
                    </a:solidFill>
                  </a:tcPr>
                </a:tc>
                <a:tc>
                  <a:txBody>
                    <a:bodyPr/>
                    <a:p>
                      <a:pPr indent="0" algn="ctr" fontAlgn="auto">
                        <a:lnSpc>
                          <a:spcPct val="150000"/>
                        </a:lnSpc>
                        <a:buNone/>
                      </a:pPr>
                      <a:r>
                        <a:rPr lang="en-US" sz="1700" b="1">
                          <a:solidFill>
                            <a:srgbClr val="000000"/>
                          </a:solidFill>
                          <a:latin typeface="黑体" panose="02010609060101010101" charset="-122"/>
                          <a:ea typeface="黑体" panose="02010609060101010101" charset="-122"/>
                          <a:cs typeface="黑体" panose="02010609060101010101" charset="-122"/>
                        </a:rPr>
                        <a:t>48层以下</a:t>
                      </a:r>
                      <a:endParaRPr lang="en-US" sz="1700" b="1">
                        <a:solidFill>
                          <a:srgbClr val="000000"/>
                        </a:solidFill>
                        <a:latin typeface="黑体" panose="02010609060101010101" charset="-122"/>
                        <a:ea typeface="黑体" panose="02010609060101010101" charset="-122"/>
                        <a:cs typeface="黑体" panose="02010609060101010101" charset="-122"/>
                      </a:endParaRPr>
                    </a:p>
                    <a:p>
                      <a:pPr indent="0" algn="ctr" fontAlgn="auto">
                        <a:lnSpc>
                          <a:spcPct val="150000"/>
                        </a:lnSpc>
                        <a:buNone/>
                      </a:pPr>
                      <a:r>
                        <a:rPr lang="en-US" sz="1700" b="1">
                          <a:solidFill>
                            <a:srgbClr val="000000"/>
                          </a:solidFill>
                          <a:latin typeface="黑体" panose="02010609060101010101" charset="-122"/>
                          <a:ea typeface="黑体" panose="02010609060101010101" charset="-122"/>
                          <a:cs typeface="黑体" panose="02010609060101010101" charset="-122"/>
                        </a:rPr>
                        <a:t>(160m)</a:t>
                      </a:r>
                      <a:r>
                        <a:rPr lang="en-US" sz="1700" b="1">
                          <a:latin typeface="黑体" panose="02010609060101010101" charset="-122"/>
                          <a:ea typeface="黑体" panose="02010609060101010101" charset="-122"/>
                          <a:cs typeface="黑体" panose="02010609060101010101" charset="-122"/>
                        </a:rPr>
                        <a:t> </a:t>
                      </a:r>
                      <a:endParaRPr lang="en-US" altLang="en-US" sz="1700" b="1">
                        <a:solidFill>
                          <a:srgbClr val="000000"/>
                        </a:solidFill>
                        <a:latin typeface="黑体" panose="02010609060101010101" charset="-122"/>
                        <a:ea typeface="黑体" panose="02010609060101010101" charset="-122"/>
                        <a:cs typeface="黑体" panose="02010609060101010101" charset="-122"/>
                      </a:endParaRPr>
                    </a:p>
                  </a:txBody>
                  <a:tcPr marL="0" marR="0" marT="0" marB="0" vert="horz" anchor="ctr">
                    <a:solidFill>
                      <a:srgbClr val="99C0F0"/>
                    </a:solidFill>
                  </a:tcPr>
                </a:tc>
                <a:tc>
                  <a:txBody>
                    <a:bodyPr/>
                    <a:p>
                      <a:pPr indent="0" algn="ctr" fontAlgn="auto">
                        <a:lnSpc>
                          <a:spcPct val="150000"/>
                        </a:lnSpc>
                        <a:buNone/>
                      </a:pPr>
                      <a:r>
                        <a:rPr lang="en-US" sz="1700" b="1">
                          <a:solidFill>
                            <a:srgbClr val="000000"/>
                          </a:solidFill>
                          <a:latin typeface="黑体" panose="02010609060101010101" charset="-122"/>
                          <a:ea typeface="黑体" panose="02010609060101010101" charset="-122"/>
                          <a:cs typeface="黑体" panose="02010609060101010101" charset="-122"/>
                        </a:rPr>
                        <a:t>54层以下</a:t>
                      </a:r>
                      <a:endParaRPr lang="en-US" sz="1700" b="1">
                        <a:solidFill>
                          <a:srgbClr val="000000"/>
                        </a:solidFill>
                        <a:latin typeface="黑体" panose="02010609060101010101" charset="-122"/>
                        <a:ea typeface="黑体" panose="02010609060101010101" charset="-122"/>
                        <a:cs typeface="黑体" panose="02010609060101010101" charset="-122"/>
                      </a:endParaRPr>
                    </a:p>
                    <a:p>
                      <a:pPr indent="0" algn="ctr" fontAlgn="auto">
                        <a:lnSpc>
                          <a:spcPct val="150000"/>
                        </a:lnSpc>
                        <a:buNone/>
                      </a:pPr>
                      <a:r>
                        <a:rPr lang="en-US" sz="1700" b="1">
                          <a:solidFill>
                            <a:srgbClr val="000000"/>
                          </a:solidFill>
                          <a:latin typeface="黑体" panose="02010609060101010101" charset="-122"/>
                          <a:ea typeface="黑体" panose="02010609060101010101" charset="-122"/>
                          <a:cs typeface="黑体" panose="02010609060101010101" charset="-122"/>
                        </a:rPr>
                        <a:t>(180m)</a:t>
                      </a:r>
                      <a:r>
                        <a:rPr lang="en-US" sz="1700" b="1">
                          <a:latin typeface="黑体" panose="02010609060101010101" charset="-122"/>
                          <a:ea typeface="黑体" panose="02010609060101010101" charset="-122"/>
                          <a:cs typeface="黑体" panose="02010609060101010101" charset="-122"/>
                        </a:rPr>
                        <a:t> </a:t>
                      </a:r>
                      <a:endParaRPr lang="en-US" altLang="en-US" sz="1700" b="1">
                        <a:solidFill>
                          <a:srgbClr val="000000"/>
                        </a:solidFill>
                        <a:latin typeface="黑体" panose="02010609060101010101" charset="-122"/>
                        <a:ea typeface="黑体" panose="02010609060101010101" charset="-122"/>
                        <a:cs typeface="黑体" panose="02010609060101010101" charset="-122"/>
                      </a:endParaRPr>
                    </a:p>
                  </a:txBody>
                  <a:tcPr marL="0" marR="0" marT="0" marB="0" vert="horz" anchor="ctr">
                    <a:solidFill>
                      <a:srgbClr val="99C0F0"/>
                    </a:solidFill>
                  </a:tcPr>
                </a:tc>
              </a:tr>
              <a:tr h="629285">
                <a:tc>
                  <a:txBody>
                    <a:bodyPr/>
                    <a:p>
                      <a:pPr indent="0" algn="ctr" fontAlgn="auto">
                        <a:lnSpc>
                          <a:spcPct val="150000"/>
                        </a:lnSpc>
                        <a:buNone/>
                      </a:pPr>
                      <a:r>
                        <a:rPr lang="en-US" sz="1700" b="1">
                          <a:solidFill>
                            <a:srgbClr val="000000"/>
                          </a:solidFill>
                          <a:latin typeface="黑体" panose="02010609060101010101" charset="-122"/>
                          <a:ea typeface="黑体" panose="02010609060101010101" charset="-122"/>
                          <a:cs typeface="黑体" panose="02010609060101010101" charset="-122"/>
                        </a:rPr>
                        <a:t>按人工费的</a:t>
                      </a:r>
                      <a:r>
                        <a:rPr lang="en-US" sz="1700" b="1">
                          <a:latin typeface="黑体" panose="02010609060101010101" charset="-122"/>
                          <a:ea typeface="黑体" panose="02010609060101010101" charset="-122"/>
                          <a:cs typeface="黑体" panose="02010609060101010101" charset="-122"/>
                        </a:rPr>
                        <a:t>(%)</a:t>
                      </a:r>
                      <a:endParaRPr lang="en-US" altLang="en-US" sz="1700" b="1">
                        <a:solidFill>
                          <a:srgbClr val="000000"/>
                        </a:solidFill>
                        <a:latin typeface="黑体" panose="02010609060101010101" charset="-122"/>
                        <a:ea typeface="黑体" panose="02010609060101010101" charset="-122"/>
                        <a:cs typeface="黑体" panose="02010609060101010101" charset="-122"/>
                      </a:endParaRPr>
                    </a:p>
                  </a:txBody>
                  <a:tcPr marL="0" marR="0" marT="0" marB="0" vert="horz" anchor="ctr">
                    <a:solidFill>
                      <a:srgbClr val="DAE3F7"/>
                    </a:solidFill>
                  </a:tcPr>
                </a:tc>
                <a:tc>
                  <a:txBody>
                    <a:bodyPr/>
                    <a:p>
                      <a:pPr indent="0" algn="ctr" fontAlgn="auto">
                        <a:lnSpc>
                          <a:spcPct val="150000"/>
                        </a:lnSpc>
                        <a:buNone/>
                      </a:pPr>
                      <a:r>
                        <a:rPr lang="en-US" sz="1700" b="1">
                          <a:solidFill>
                            <a:srgbClr val="000000"/>
                          </a:solidFill>
                          <a:latin typeface="黑体" panose="02010609060101010101" charset="-122"/>
                          <a:ea typeface="黑体" panose="02010609060101010101" charset="-122"/>
                          <a:cs typeface="仿宋" panose="02010609060101010101" charset="-122"/>
                        </a:rPr>
                        <a:t>9.1</a:t>
                      </a:r>
                      <a:endParaRPr lang="en-US" altLang="en-US" sz="1700" b="1">
                        <a:solidFill>
                          <a:srgbClr val="000000"/>
                        </a:solidFill>
                        <a:latin typeface="黑体" panose="02010609060101010101" charset="-122"/>
                        <a:ea typeface="黑体" panose="02010609060101010101" charset="-122"/>
                        <a:cs typeface="仿宋" panose="02010609060101010101" charset="-122"/>
                      </a:endParaRPr>
                    </a:p>
                  </a:txBody>
                  <a:tcPr marL="0" marR="0" marT="0" marB="0" vert="horz" anchor="ctr">
                    <a:solidFill>
                      <a:srgbClr val="DAE3F7"/>
                    </a:solidFill>
                  </a:tcPr>
                </a:tc>
                <a:tc>
                  <a:txBody>
                    <a:bodyPr/>
                    <a:p>
                      <a:pPr indent="0" algn="ctr" fontAlgn="auto">
                        <a:lnSpc>
                          <a:spcPct val="150000"/>
                        </a:lnSpc>
                        <a:buNone/>
                      </a:pPr>
                      <a:r>
                        <a:rPr lang="en-US" sz="1700" b="1">
                          <a:solidFill>
                            <a:srgbClr val="000000"/>
                          </a:solidFill>
                          <a:latin typeface="黑体" panose="02010609060101010101" charset="-122"/>
                          <a:ea typeface="黑体" panose="02010609060101010101" charset="-122"/>
                          <a:cs typeface="仿宋" panose="02010609060101010101" charset="-122"/>
                        </a:rPr>
                        <a:t>10.9</a:t>
                      </a:r>
                      <a:r>
                        <a:rPr lang="en-US" sz="1700" b="1">
                          <a:latin typeface="黑体" panose="02010609060101010101" charset="-122"/>
                          <a:ea typeface="黑体" panose="02010609060101010101" charset="-122"/>
                          <a:cs typeface="仿宋" panose="02010609060101010101" charset="-122"/>
                        </a:rPr>
                        <a:t> </a:t>
                      </a:r>
                      <a:endParaRPr lang="en-US" altLang="en-US" sz="1700" b="1">
                        <a:solidFill>
                          <a:srgbClr val="000000"/>
                        </a:solidFill>
                        <a:latin typeface="黑体" panose="02010609060101010101" charset="-122"/>
                        <a:ea typeface="黑体" panose="02010609060101010101" charset="-122"/>
                        <a:cs typeface="仿宋" panose="02010609060101010101" charset="-122"/>
                      </a:endParaRPr>
                    </a:p>
                  </a:txBody>
                  <a:tcPr marL="0" marR="0" marT="0" marB="0" vert="horz" anchor="ctr">
                    <a:solidFill>
                      <a:srgbClr val="DAE3F7"/>
                    </a:solidFill>
                  </a:tcPr>
                </a:tc>
                <a:tc>
                  <a:txBody>
                    <a:bodyPr/>
                    <a:p>
                      <a:pPr indent="0" algn="ctr" fontAlgn="auto">
                        <a:lnSpc>
                          <a:spcPct val="150000"/>
                        </a:lnSpc>
                        <a:buNone/>
                      </a:pPr>
                      <a:r>
                        <a:rPr lang="en-US" sz="1700" b="1">
                          <a:solidFill>
                            <a:srgbClr val="000000"/>
                          </a:solidFill>
                          <a:latin typeface="黑体" panose="02010609060101010101" charset="-122"/>
                          <a:ea typeface="黑体" panose="02010609060101010101" charset="-122"/>
                          <a:cs typeface="仿宋" panose="02010609060101010101" charset="-122"/>
                        </a:rPr>
                        <a:t>12.6</a:t>
                      </a:r>
                      <a:r>
                        <a:rPr lang="en-US" sz="1700" b="1">
                          <a:latin typeface="黑体" panose="02010609060101010101" charset="-122"/>
                          <a:ea typeface="黑体" panose="02010609060101010101" charset="-122"/>
                          <a:cs typeface="仿宋" panose="02010609060101010101" charset="-122"/>
                        </a:rPr>
                        <a:t> </a:t>
                      </a:r>
                      <a:endParaRPr lang="en-US" altLang="en-US" sz="1700" b="1">
                        <a:solidFill>
                          <a:srgbClr val="000000"/>
                        </a:solidFill>
                        <a:latin typeface="黑体" panose="02010609060101010101" charset="-122"/>
                        <a:ea typeface="黑体" panose="02010609060101010101" charset="-122"/>
                        <a:cs typeface="仿宋" panose="02010609060101010101" charset="-122"/>
                      </a:endParaRPr>
                    </a:p>
                  </a:txBody>
                  <a:tcPr marL="0" marR="0" marT="0" marB="0" vert="horz" anchor="ctr">
                    <a:solidFill>
                      <a:srgbClr val="DAE3F7"/>
                    </a:solidFill>
                  </a:tcPr>
                </a:tc>
                <a:tc>
                  <a:txBody>
                    <a:bodyPr/>
                    <a:p>
                      <a:pPr indent="0" algn="ctr" fontAlgn="auto">
                        <a:lnSpc>
                          <a:spcPct val="150000"/>
                        </a:lnSpc>
                        <a:buNone/>
                      </a:pPr>
                      <a:r>
                        <a:rPr lang="en-US" sz="1700" b="1">
                          <a:solidFill>
                            <a:srgbClr val="000000"/>
                          </a:solidFill>
                          <a:latin typeface="黑体" panose="02010609060101010101" charset="-122"/>
                          <a:ea typeface="黑体" panose="02010609060101010101" charset="-122"/>
                          <a:cs typeface="仿宋" panose="02010609060101010101" charset="-122"/>
                        </a:rPr>
                        <a:t>14.3</a:t>
                      </a:r>
                      <a:r>
                        <a:rPr lang="en-US" sz="1700" b="1">
                          <a:latin typeface="黑体" panose="02010609060101010101" charset="-122"/>
                          <a:ea typeface="黑体" panose="02010609060101010101" charset="-122"/>
                          <a:cs typeface="仿宋" panose="02010609060101010101" charset="-122"/>
                        </a:rPr>
                        <a:t> </a:t>
                      </a:r>
                      <a:endParaRPr lang="en-US" altLang="en-US" sz="1700" b="1">
                        <a:solidFill>
                          <a:srgbClr val="000000"/>
                        </a:solidFill>
                        <a:latin typeface="黑体" panose="02010609060101010101" charset="-122"/>
                        <a:ea typeface="黑体" panose="02010609060101010101" charset="-122"/>
                        <a:cs typeface="仿宋" panose="02010609060101010101" charset="-122"/>
                      </a:endParaRPr>
                    </a:p>
                  </a:txBody>
                  <a:tcPr marL="0" marR="0" marT="0" marB="0" vert="horz" anchor="ctr">
                    <a:solidFill>
                      <a:srgbClr val="DAE3F7"/>
                    </a:solidFill>
                  </a:tcPr>
                </a:tc>
              </a:tr>
              <a:tr h="777240">
                <a:tc>
                  <a:txBody>
                    <a:bodyPr/>
                    <a:p>
                      <a:pPr indent="0" algn="ctr" fontAlgn="auto">
                        <a:lnSpc>
                          <a:spcPct val="150000"/>
                        </a:lnSpc>
                        <a:buNone/>
                      </a:pPr>
                      <a:r>
                        <a:rPr lang="en-US" sz="1700" b="1">
                          <a:solidFill>
                            <a:srgbClr val="000000"/>
                          </a:solidFill>
                          <a:latin typeface="黑体" panose="02010609060101010101" charset="-122"/>
                          <a:ea typeface="黑体" panose="02010609060101010101" charset="-122"/>
                          <a:cs typeface="仿宋" panose="02010609060101010101" charset="-122"/>
                        </a:rPr>
                        <a:t>建筑物层数</a:t>
                      </a:r>
                      <a:endParaRPr lang="en-US" altLang="en-US" sz="1700" b="1">
                        <a:solidFill>
                          <a:srgbClr val="000000"/>
                        </a:solidFill>
                        <a:latin typeface="黑体" panose="02010609060101010101" charset="-122"/>
                        <a:ea typeface="黑体" panose="02010609060101010101" charset="-122"/>
                        <a:cs typeface="仿宋" panose="02010609060101010101" charset="-122"/>
                      </a:endParaRPr>
                    </a:p>
                  </a:txBody>
                  <a:tcPr marL="0" marR="0" marT="0" marB="0" vert="horz" anchor="ctr">
                    <a:solidFill>
                      <a:srgbClr val="99C0F0"/>
                    </a:solidFill>
                  </a:tcPr>
                </a:tc>
                <a:tc>
                  <a:txBody>
                    <a:bodyPr/>
                    <a:p>
                      <a:pPr indent="0" algn="ctr" fontAlgn="auto">
                        <a:lnSpc>
                          <a:spcPct val="150000"/>
                        </a:lnSpc>
                        <a:buNone/>
                      </a:pPr>
                      <a:r>
                        <a:rPr lang="en-US" sz="1700" b="1">
                          <a:solidFill>
                            <a:srgbClr val="000000"/>
                          </a:solidFill>
                          <a:latin typeface="黑体" panose="02010609060101010101" charset="-122"/>
                          <a:ea typeface="黑体" panose="02010609060101010101" charset="-122"/>
                          <a:cs typeface="黑体" panose="02010609060101010101" charset="-122"/>
                        </a:rPr>
                        <a:t>60层以下</a:t>
                      </a:r>
                      <a:endParaRPr lang="en-US" sz="1700" b="1">
                        <a:solidFill>
                          <a:srgbClr val="000000"/>
                        </a:solidFill>
                        <a:latin typeface="黑体" panose="02010609060101010101" charset="-122"/>
                        <a:ea typeface="黑体" panose="02010609060101010101" charset="-122"/>
                        <a:cs typeface="黑体" panose="02010609060101010101" charset="-122"/>
                      </a:endParaRPr>
                    </a:p>
                    <a:p>
                      <a:pPr indent="0" algn="ctr" fontAlgn="auto">
                        <a:lnSpc>
                          <a:spcPct val="150000"/>
                        </a:lnSpc>
                        <a:buNone/>
                      </a:pPr>
                      <a:r>
                        <a:rPr lang="en-US" sz="1700" b="1">
                          <a:solidFill>
                            <a:srgbClr val="000000"/>
                          </a:solidFill>
                          <a:latin typeface="黑体" panose="02010609060101010101" charset="-122"/>
                          <a:ea typeface="黑体" panose="02010609060101010101" charset="-122"/>
                          <a:cs typeface="黑体" panose="02010609060101010101" charset="-122"/>
                        </a:rPr>
                        <a:t>(200m)</a:t>
                      </a:r>
                      <a:r>
                        <a:rPr lang="en-US" sz="1700" b="1">
                          <a:latin typeface="黑体" panose="02010609060101010101" charset="-122"/>
                          <a:ea typeface="黑体" panose="02010609060101010101" charset="-122"/>
                          <a:cs typeface="黑体" panose="02010609060101010101" charset="-122"/>
                        </a:rPr>
                        <a:t> </a:t>
                      </a:r>
                      <a:endParaRPr lang="en-US" altLang="en-US" sz="1700" b="1">
                        <a:solidFill>
                          <a:srgbClr val="000000"/>
                        </a:solidFill>
                        <a:latin typeface="黑体" panose="02010609060101010101" charset="-122"/>
                        <a:ea typeface="黑体" panose="02010609060101010101" charset="-122"/>
                        <a:cs typeface="黑体" panose="02010609060101010101" charset="-122"/>
                      </a:endParaRPr>
                    </a:p>
                  </a:txBody>
                  <a:tcPr marL="0" marR="0" marT="0" marB="0" vert="horz" anchor="ctr">
                    <a:solidFill>
                      <a:srgbClr val="99C0F0"/>
                    </a:solidFill>
                  </a:tcPr>
                </a:tc>
                <a:tc>
                  <a:txBody>
                    <a:bodyPr/>
                    <a:p>
                      <a:pPr indent="0" algn="ctr" fontAlgn="auto">
                        <a:lnSpc>
                          <a:spcPct val="150000"/>
                        </a:lnSpc>
                        <a:buNone/>
                      </a:pPr>
                      <a:r>
                        <a:rPr lang="en-US" sz="1700" b="1">
                          <a:solidFill>
                            <a:srgbClr val="000000"/>
                          </a:solidFill>
                          <a:latin typeface="黑体" panose="02010609060101010101" charset="-122"/>
                          <a:ea typeface="黑体" panose="02010609060101010101" charset="-122"/>
                          <a:cs typeface="黑体" panose="02010609060101010101" charset="-122"/>
                        </a:rPr>
                        <a:t>66层以下</a:t>
                      </a:r>
                      <a:endParaRPr lang="en-US" sz="1700" b="1">
                        <a:solidFill>
                          <a:srgbClr val="000000"/>
                        </a:solidFill>
                        <a:latin typeface="黑体" panose="02010609060101010101" charset="-122"/>
                        <a:ea typeface="黑体" panose="02010609060101010101" charset="-122"/>
                        <a:cs typeface="黑体" panose="02010609060101010101" charset="-122"/>
                      </a:endParaRPr>
                    </a:p>
                    <a:p>
                      <a:pPr indent="0" algn="ctr" fontAlgn="auto">
                        <a:lnSpc>
                          <a:spcPct val="150000"/>
                        </a:lnSpc>
                        <a:buNone/>
                      </a:pPr>
                      <a:r>
                        <a:rPr lang="en-US" sz="1700" b="1">
                          <a:solidFill>
                            <a:srgbClr val="000000"/>
                          </a:solidFill>
                          <a:latin typeface="黑体" panose="02010609060101010101" charset="-122"/>
                          <a:ea typeface="黑体" panose="02010609060101010101" charset="-122"/>
                          <a:cs typeface="黑体" panose="02010609060101010101" charset="-122"/>
                        </a:rPr>
                        <a:t>(220m)</a:t>
                      </a:r>
                      <a:r>
                        <a:rPr lang="en-US" sz="1700" b="1">
                          <a:latin typeface="黑体" panose="02010609060101010101" charset="-122"/>
                          <a:ea typeface="黑体" panose="02010609060101010101" charset="-122"/>
                          <a:cs typeface="黑体" panose="02010609060101010101" charset="-122"/>
                        </a:rPr>
                        <a:t> </a:t>
                      </a:r>
                      <a:endParaRPr lang="en-US" altLang="en-US" sz="1700" b="1">
                        <a:solidFill>
                          <a:srgbClr val="000000"/>
                        </a:solidFill>
                        <a:latin typeface="黑体" panose="02010609060101010101" charset="-122"/>
                        <a:ea typeface="黑体" panose="02010609060101010101" charset="-122"/>
                        <a:cs typeface="黑体" panose="02010609060101010101" charset="-122"/>
                      </a:endParaRPr>
                    </a:p>
                  </a:txBody>
                  <a:tcPr marL="0" marR="0" marT="0" marB="0" vert="horz" anchor="ctr">
                    <a:solidFill>
                      <a:srgbClr val="99C0F0"/>
                    </a:solidFill>
                  </a:tcPr>
                </a:tc>
                <a:tc>
                  <a:txBody>
                    <a:bodyPr/>
                    <a:p>
                      <a:pPr indent="0" algn="ctr" fontAlgn="auto">
                        <a:lnSpc>
                          <a:spcPct val="150000"/>
                        </a:lnSpc>
                        <a:buNone/>
                      </a:pPr>
                      <a:r>
                        <a:rPr lang="en-US" sz="1700" b="1">
                          <a:solidFill>
                            <a:srgbClr val="000000"/>
                          </a:solidFill>
                          <a:latin typeface="黑体" panose="02010609060101010101" charset="-122"/>
                          <a:ea typeface="黑体" panose="02010609060101010101" charset="-122"/>
                          <a:cs typeface="黑体" panose="02010609060101010101" charset="-122"/>
                        </a:rPr>
                        <a:t>72层以下</a:t>
                      </a:r>
                      <a:endParaRPr lang="en-US" sz="1700" b="1">
                        <a:solidFill>
                          <a:srgbClr val="000000"/>
                        </a:solidFill>
                        <a:latin typeface="黑体" panose="02010609060101010101" charset="-122"/>
                        <a:ea typeface="黑体" panose="02010609060101010101" charset="-122"/>
                        <a:cs typeface="黑体" panose="02010609060101010101" charset="-122"/>
                      </a:endParaRPr>
                    </a:p>
                    <a:p>
                      <a:pPr indent="0" algn="ctr" fontAlgn="auto">
                        <a:lnSpc>
                          <a:spcPct val="150000"/>
                        </a:lnSpc>
                        <a:buNone/>
                      </a:pPr>
                      <a:r>
                        <a:rPr lang="en-US" sz="1700" b="1">
                          <a:solidFill>
                            <a:srgbClr val="000000"/>
                          </a:solidFill>
                          <a:latin typeface="黑体" panose="02010609060101010101" charset="-122"/>
                          <a:ea typeface="黑体" panose="02010609060101010101" charset="-122"/>
                          <a:cs typeface="黑体" panose="02010609060101010101" charset="-122"/>
                        </a:rPr>
                        <a:t>(240m)</a:t>
                      </a:r>
                      <a:r>
                        <a:rPr lang="en-US" sz="1700" b="1">
                          <a:latin typeface="黑体" panose="02010609060101010101" charset="-122"/>
                          <a:ea typeface="黑体" panose="02010609060101010101" charset="-122"/>
                          <a:cs typeface="黑体" panose="02010609060101010101" charset="-122"/>
                        </a:rPr>
                        <a:t>  </a:t>
                      </a:r>
                      <a:endParaRPr lang="en-US" altLang="en-US" sz="1700" b="1">
                        <a:solidFill>
                          <a:srgbClr val="000000"/>
                        </a:solidFill>
                        <a:latin typeface="黑体" panose="02010609060101010101" charset="-122"/>
                        <a:ea typeface="黑体" panose="02010609060101010101" charset="-122"/>
                        <a:cs typeface="黑体" panose="02010609060101010101" charset="-122"/>
                      </a:endParaRPr>
                    </a:p>
                  </a:txBody>
                  <a:tcPr marL="0" marR="0" marT="0" marB="0" vert="horz" anchor="ctr">
                    <a:solidFill>
                      <a:srgbClr val="99C0F0"/>
                    </a:solidFill>
                  </a:tcPr>
                </a:tc>
                <a:tc>
                  <a:txBody>
                    <a:bodyPr/>
                    <a:p>
                      <a:pPr indent="0" algn="ctr" fontAlgn="auto">
                        <a:lnSpc>
                          <a:spcPct val="150000"/>
                        </a:lnSpc>
                        <a:buNone/>
                      </a:pPr>
                      <a:r>
                        <a:rPr lang="en-US" sz="1700" b="1">
                          <a:solidFill>
                            <a:srgbClr val="000000"/>
                          </a:solidFill>
                          <a:latin typeface="黑体" panose="02010609060101010101" charset="-122"/>
                          <a:ea typeface="黑体" panose="02010609060101010101" charset="-122"/>
                          <a:cs typeface="黑体" panose="02010609060101010101" charset="-122"/>
                        </a:rPr>
                        <a:t>78层以下</a:t>
                      </a:r>
                      <a:endParaRPr lang="en-US" sz="1700" b="1">
                        <a:solidFill>
                          <a:srgbClr val="000000"/>
                        </a:solidFill>
                        <a:latin typeface="黑体" panose="02010609060101010101" charset="-122"/>
                        <a:ea typeface="黑体" panose="02010609060101010101" charset="-122"/>
                        <a:cs typeface="黑体" panose="02010609060101010101" charset="-122"/>
                      </a:endParaRPr>
                    </a:p>
                    <a:p>
                      <a:pPr indent="0" algn="ctr" fontAlgn="auto">
                        <a:lnSpc>
                          <a:spcPct val="150000"/>
                        </a:lnSpc>
                        <a:buNone/>
                      </a:pPr>
                      <a:r>
                        <a:rPr lang="en-US" sz="1700" b="1">
                          <a:solidFill>
                            <a:srgbClr val="000000"/>
                          </a:solidFill>
                          <a:latin typeface="黑体" panose="02010609060101010101" charset="-122"/>
                          <a:ea typeface="黑体" panose="02010609060101010101" charset="-122"/>
                          <a:cs typeface="黑体" panose="02010609060101010101" charset="-122"/>
                        </a:rPr>
                        <a:t>(260m)</a:t>
                      </a:r>
                      <a:r>
                        <a:rPr lang="en-US" sz="1700" b="1">
                          <a:latin typeface="黑体" panose="02010609060101010101" charset="-122"/>
                          <a:ea typeface="黑体" panose="02010609060101010101" charset="-122"/>
                          <a:cs typeface="黑体" panose="02010609060101010101" charset="-122"/>
                        </a:rPr>
                        <a:t>  </a:t>
                      </a:r>
                      <a:endParaRPr lang="en-US" altLang="en-US" sz="1700" b="1">
                        <a:solidFill>
                          <a:srgbClr val="000000"/>
                        </a:solidFill>
                        <a:latin typeface="黑体" panose="02010609060101010101" charset="-122"/>
                        <a:ea typeface="黑体" panose="02010609060101010101" charset="-122"/>
                        <a:cs typeface="黑体" panose="02010609060101010101" charset="-122"/>
                      </a:endParaRPr>
                    </a:p>
                  </a:txBody>
                  <a:tcPr marL="0" marR="0" marT="0" marB="0" vert="horz" anchor="ctr">
                    <a:solidFill>
                      <a:srgbClr val="99C0F0"/>
                    </a:solidFill>
                  </a:tcPr>
                </a:tc>
              </a:tr>
              <a:tr h="628650">
                <a:tc>
                  <a:txBody>
                    <a:bodyPr/>
                    <a:p>
                      <a:pPr indent="0" algn="ctr" fontAlgn="auto">
                        <a:lnSpc>
                          <a:spcPct val="150000"/>
                        </a:lnSpc>
                        <a:buNone/>
                      </a:pPr>
                      <a:r>
                        <a:rPr lang="en-US" sz="1700" b="1">
                          <a:solidFill>
                            <a:srgbClr val="000000"/>
                          </a:solidFill>
                          <a:latin typeface="黑体" panose="02010609060101010101" charset="-122"/>
                          <a:ea typeface="黑体" panose="02010609060101010101" charset="-122"/>
                          <a:cs typeface="黑体" panose="02010609060101010101" charset="-122"/>
                        </a:rPr>
                        <a:t>按人工费的</a:t>
                      </a:r>
                      <a:r>
                        <a:rPr lang="en-US" sz="1700" b="1">
                          <a:latin typeface="黑体" panose="02010609060101010101" charset="-122"/>
                          <a:ea typeface="黑体" panose="02010609060101010101" charset="-122"/>
                          <a:cs typeface="黑体" panose="02010609060101010101" charset="-122"/>
                        </a:rPr>
                        <a:t>(%)</a:t>
                      </a:r>
                      <a:endParaRPr lang="en-US" altLang="en-US" sz="1700" b="1">
                        <a:solidFill>
                          <a:srgbClr val="000000"/>
                        </a:solidFill>
                        <a:latin typeface="黑体" panose="02010609060101010101" charset="-122"/>
                        <a:ea typeface="黑体" panose="02010609060101010101" charset="-122"/>
                        <a:cs typeface="黑体" panose="02010609060101010101" charset="-122"/>
                      </a:endParaRPr>
                    </a:p>
                  </a:txBody>
                  <a:tcPr marL="0" marR="0" marT="0" marB="0" vert="horz" anchor="ctr">
                    <a:solidFill>
                      <a:srgbClr val="DAE3F7"/>
                    </a:solidFill>
                  </a:tcPr>
                </a:tc>
                <a:tc>
                  <a:txBody>
                    <a:bodyPr/>
                    <a:p>
                      <a:pPr indent="0" algn="ctr" fontAlgn="auto">
                        <a:lnSpc>
                          <a:spcPct val="150000"/>
                        </a:lnSpc>
                        <a:buNone/>
                      </a:pPr>
                      <a:r>
                        <a:rPr lang="en-US" sz="1700" b="1">
                          <a:solidFill>
                            <a:srgbClr val="000000"/>
                          </a:solidFill>
                          <a:latin typeface="黑体" panose="02010609060101010101" charset="-122"/>
                          <a:ea typeface="黑体" panose="02010609060101010101" charset="-122"/>
                          <a:cs typeface="仿宋" panose="02010609060101010101" charset="-122"/>
                        </a:rPr>
                        <a:t>16</a:t>
                      </a:r>
                      <a:endParaRPr lang="en-US" altLang="en-US" sz="1700" b="1">
                        <a:solidFill>
                          <a:srgbClr val="000000"/>
                        </a:solidFill>
                        <a:latin typeface="黑体" panose="02010609060101010101" charset="-122"/>
                        <a:ea typeface="黑体" panose="02010609060101010101" charset="-122"/>
                        <a:cs typeface="仿宋" panose="02010609060101010101" charset="-122"/>
                      </a:endParaRPr>
                    </a:p>
                  </a:txBody>
                  <a:tcPr marL="0" marR="0" marT="0" marB="0" vert="horz" anchor="ctr">
                    <a:solidFill>
                      <a:srgbClr val="DAE3F7"/>
                    </a:solidFill>
                  </a:tcPr>
                </a:tc>
                <a:tc>
                  <a:txBody>
                    <a:bodyPr/>
                    <a:p>
                      <a:pPr indent="0" algn="ctr" fontAlgn="auto">
                        <a:lnSpc>
                          <a:spcPct val="150000"/>
                        </a:lnSpc>
                        <a:buNone/>
                      </a:pPr>
                      <a:r>
                        <a:rPr lang="en-US" sz="1700" b="1">
                          <a:solidFill>
                            <a:srgbClr val="000000"/>
                          </a:solidFill>
                          <a:latin typeface="黑体" panose="02010609060101010101" charset="-122"/>
                          <a:ea typeface="黑体" panose="02010609060101010101" charset="-122"/>
                          <a:cs typeface="仿宋" panose="02010609060101010101" charset="-122"/>
                        </a:rPr>
                        <a:t>17.7</a:t>
                      </a:r>
                      <a:endParaRPr lang="en-US" altLang="en-US" sz="1700" b="1">
                        <a:solidFill>
                          <a:srgbClr val="000000"/>
                        </a:solidFill>
                        <a:latin typeface="黑体" panose="02010609060101010101" charset="-122"/>
                        <a:ea typeface="黑体" panose="02010609060101010101" charset="-122"/>
                        <a:cs typeface="仿宋" panose="02010609060101010101" charset="-122"/>
                      </a:endParaRPr>
                    </a:p>
                  </a:txBody>
                  <a:tcPr marL="0" marR="0" marT="0" marB="0" vert="horz" anchor="ctr">
                    <a:solidFill>
                      <a:srgbClr val="DAE3F7"/>
                    </a:solidFill>
                  </a:tcPr>
                </a:tc>
                <a:tc>
                  <a:txBody>
                    <a:bodyPr/>
                    <a:p>
                      <a:pPr indent="0" algn="ctr" fontAlgn="auto">
                        <a:lnSpc>
                          <a:spcPct val="150000"/>
                        </a:lnSpc>
                        <a:buNone/>
                      </a:pPr>
                      <a:r>
                        <a:rPr lang="en-US" sz="1700" b="1">
                          <a:solidFill>
                            <a:srgbClr val="000000"/>
                          </a:solidFill>
                          <a:latin typeface="黑体" panose="02010609060101010101" charset="-122"/>
                          <a:ea typeface="黑体" panose="02010609060101010101" charset="-122"/>
                          <a:cs typeface="仿宋" panose="02010609060101010101" charset="-122"/>
                        </a:rPr>
                        <a:t>19.4</a:t>
                      </a:r>
                      <a:endParaRPr lang="en-US" altLang="en-US" sz="1700" b="1">
                        <a:solidFill>
                          <a:srgbClr val="000000"/>
                        </a:solidFill>
                        <a:latin typeface="黑体" panose="02010609060101010101" charset="-122"/>
                        <a:ea typeface="黑体" panose="02010609060101010101" charset="-122"/>
                        <a:cs typeface="仿宋" panose="02010609060101010101" charset="-122"/>
                      </a:endParaRPr>
                    </a:p>
                  </a:txBody>
                  <a:tcPr marL="0" marR="0" marT="0" marB="0" vert="horz" anchor="ctr">
                    <a:solidFill>
                      <a:srgbClr val="DAE3F7"/>
                    </a:solidFill>
                  </a:tcPr>
                </a:tc>
                <a:tc>
                  <a:txBody>
                    <a:bodyPr/>
                    <a:p>
                      <a:pPr indent="0" algn="ctr" fontAlgn="auto">
                        <a:lnSpc>
                          <a:spcPct val="150000"/>
                        </a:lnSpc>
                        <a:buNone/>
                      </a:pPr>
                      <a:r>
                        <a:rPr lang="en-US" sz="1700" b="1">
                          <a:solidFill>
                            <a:srgbClr val="000000"/>
                          </a:solidFill>
                          <a:latin typeface="黑体" panose="02010609060101010101" charset="-122"/>
                          <a:ea typeface="黑体" panose="02010609060101010101" charset="-122"/>
                          <a:cs typeface="仿宋" panose="02010609060101010101" charset="-122"/>
                        </a:rPr>
                        <a:t>21.1</a:t>
                      </a:r>
                      <a:endParaRPr lang="en-US" altLang="en-US" sz="1700" b="1">
                        <a:solidFill>
                          <a:srgbClr val="000000"/>
                        </a:solidFill>
                        <a:latin typeface="黑体" panose="02010609060101010101" charset="-122"/>
                        <a:ea typeface="黑体" panose="02010609060101010101" charset="-122"/>
                        <a:cs typeface="仿宋" panose="02010609060101010101" charset="-122"/>
                      </a:endParaRPr>
                    </a:p>
                  </a:txBody>
                  <a:tcPr marL="0" marR="0" marT="0" marB="0" vert="horz" anchor="ctr">
                    <a:solidFill>
                      <a:srgbClr val="DAE3F7"/>
                    </a:solidFill>
                  </a:tcPr>
                </a:tc>
              </a:tr>
            </a:tbl>
          </a:graphicData>
        </a:graphic>
      </p:graphicFrame>
      <p:sp>
        <p:nvSpPr>
          <p:cNvPr id="6" name="日期占位符 5"/>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3"/>
    </p:custData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5" name="组合 4"/>
          <p:cNvGrpSpPr/>
          <p:nvPr/>
        </p:nvGrpSpPr>
        <p:grpSpPr>
          <a:xfrm>
            <a:off x="278130" y="271780"/>
            <a:ext cx="11635740" cy="686435"/>
            <a:chOff x="438" y="428"/>
            <a:chExt cx="18324" cy="1081"/>
          </a:xfrm>
          <a:solidFill>
            <a:srgbClr val="F18A9B"/>
          </a:solidFill>
        </p:grpSpPr>
        <p:cxnSp>
          <p:nvCxnSpPr>
            <p:cNvPr id="14" name="直接连接符 13"/>
            <p:cNvCxnSpPr/>
            <p:nvPr/>
          </p:nvCxnSpPr>
          <p:spPr>
            <a:xfrm>
              <a:off x="438" y="1509"/>
              <a:ext cx="18325" cy="0"/>
            </a:xfrm>
            <a:prstGeom prst="line">
              <a:avLst/>
            </a:prstGeom>
            <a:grpFill/>
            <a:ln w="12700" cmpd="sng">
              <a:solidFill>
                <a:srgbClr val="F18A9B"/>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5</a:t>
              </a:r>
              <a:endParaRPr lang="en-US" altLang="zh-CN" sz="2200" b="1">
                <a:solidFill>
                  <a:schemeClr val="bg2"/>
                </a:solidFill>
                <a:latin typeface="+mj-ea"/>
                <a:ea typeface="+mj-ea"/>
              </a:endParaRPr>
            </a:p>
          </p:txBody>
        </p:sp>
        <p:grpSp>
          <p:nvGrpSpPr>
            <p:cNvPr id="3" name="组合 2"/>
            <p:cNvGrpSpPr/>
            <p:nvPr/>
          </p:nvGrpSpPr>
          <p:grpSpPr>
            <a:xfrm>
              <a:off x="1708" y="428"/>
              <a:ext cx="4436" cy="852"/>
              <a:chOff x="1708" y="428"/>
              <a:chExt cx="4436" cy="852"/>
            </a:xfrm>
            <a:grpFill/>
          </p:grpSpPr>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5294"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3591"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主要变化情况</a:t>
                </a:r>
                <a:endParaRPr lang="zh-CN" altLang="en-US" sz="2200" b="1">
                  <a:solidFill>
                    <a:schemeClr val="bg2"/>
                  </a:solidFill>
                  <a:latin typeface="+mj-ea"/>
                  <a:ea typeface="+mj-ea"/>
                </a:endParaRPr>
              </a:p>
            </p:txBody>
          </p:sp>
        </p:grpSp>
      </p:grpSp>
      <p:sp>
        <p:nvSpPr>
          <p:cNvPr id="11" name="文本框 10"/>
          <p:cNvSpPr txBox="1"/>
          <p:nvPr/>
        </p:nvSpPr>
        <p:spPr>
          <a:xfrm>
            <a:off x="1350010" y="1120140"/>
            <a:ext cx="9486900" cy="2861310"/>
          </a:xfrm>
          <a:prstGeom prst="rect">
            <a:avLst/>
          </a:prstGeom>
          <a:noFill/>
        </p:spPr>
        <p:txBody>
          <a:bodyPr wrap="square" rtlCol="0">
            <a:spAutoFit/>
          </a:bodyPr>
          <a:p>
            <a:pPr indent="457200" fontAlgn="auto">
              <a:lnSpc>
                <a:spcPct val="180000"/>
              </a:lnSpc>
              <a:spcBef>
                <a:spcPts val="0"/>
              </a:spcBef>
              <a:spcAft>
                <a:spcPts val="0"/>
              </a:spcAft>
            </a:pPr>
            <a:r>
              <a:rPr lang="zh-CN" altLang="en-US" sz="2000" b="1" spc="300">
                <a:effectLst/>
                <a:uFillTx/>
                <a:latin typeface="黑体" panose="02010609060101010101" charset="-122"/>
                <a:ea typeface="黑体" panose="02010609060101010101" charset="-122"/>
                <a:cs typeface="黑体" panose="02010609060101010101" charset="-122"/>
                <a:sym typeface="+mn-ea"/>
              </a:rPr>
              <a:t>高层施工增加费是指高层施工引起的人工降效和由于人工降效导致的机械降效，以及高层施工时增加的通信联络设备的使用等产生的费用。</a:t>
            </a:r>
            <a:endParaRPr lang="zh-CN" altLang="en-US" sz="2000" b="1" spc="300">
              <a:effectLst/>
              <a:uFillTx/>
              <a:latin typeface="黑体" panose="02010609060101010101" charset="-122"/>
              <a:ea typeface="黑体" panose="02010609060101010101" charset="-122"/>
              <a:cs typeface="黑体" panose="02010609060101010101" charset="-122"/>
              <a:sym typeface="+mn-ea"/>
            </a:endParaRPr>
          </a:p>
          <a:p>
            <a:pPr indent="457200" fontAlgn="auto">
              <a:lnSpc>
                <a:spcPct val="180000"/>
              </a:lnSpc>
              <a:spcBef>
                <a:spcPts val="0"/>
              </a:spcBef>
              <a:spcAft>
                <a:spcPts val="0"/>
              </a:spcAft>
            </a:pPr>
            <a:r>
              <a:rPr lang="zh-CN" altLang="en-US" sz="2000" b="1" spc="300">
                <a:effectLst/>
                <a:uFillTx/>
                <a:latin typeface="黑体" panose="02010609060101010101" charset="-122"/>
                <a:ea typeface="黑体" panose="02010609060101010101" charset="-122"/>
                <a:cs typeface="黑体" panose="02010609060101010101" charset="-122"/>
              </a:rPr>
              <a:t>突出主体建筑物顶的电梯机房、楼梯出口间、水箱间、瞭望塔、排烟机房等，不计入檐口高度。</a:t>
            </a:r>
            <a:endParaRPr lang="zh-CN" altLang="en-US" sz="2000" b="1" spc="300">
              <a:effectLst/>
              <a:uFillTx/>
              <a:latin typeface="黑体" panose="02010609060101010101" charset="-122"/>
              <a:ea typeface="黑体" panose="02010609060101010101" charset="-122"/>
              <a:cs typeface="黑体" panose="02010609060101010101" charset="-122"/>
            </a:endParaRPr>
          </a:p>
          <a:p>
            <a:pPr indent="457200" fontAlgn="auto">
              <a:lnSpc>
                <a:spcPct val="180000"/>
              </a:lnSpc>
              <a:spcBef>
                <a:spcPts val="0"/>
              </a:spcBef>
              <a:spcAft>
                <a:spcPts val="0"/>
              </a:spcAft>
            </a:pPr>
            <a:r>
              <a:rPr lang="zh-CN" altLang="en-US" sz="2000" b="1" spc="300">
                <a:effectLst/>
                <a:uFillTx/>
                <a:latin typeface="黑体" panose="02010609060101010101" charset="-122"/>
                <a:ea typeface="黑体" panose="02010609060101010101" charset="-122"/>
                <a:cs typeface="黑体" panose="02010609060101010101" charset="-122"/>
              </a:rPr>
              <a:t>在计算层数时，地下室不计入导数。</a:t>
            </a:r>
            <a:endParaRPr lang="zh-CN" altLang="en-US" sz="2000" b="1" spc="300">
              <a:effectLst/>
              <a:uFillTx/>
              <a:latin typeface="黑体" panose="02010609060101010101" charset="-122"/>
              <a:ea typeface="黑体" panose="02010609060101010101" charset="-122"/>
              <a:cs typeface="黑体" panose="02010609060101010101" charset="-122"/>
            </a:endParaRPr>
          </a:p>
        </p:txBody>
      </p:sp>
      <p:sp>
        <p:nvSpPr>
          <p:cNvPr id="6" name="日期占位符 5"/>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5" name="组合 4"/>
          <p:cNvGrpSpPr/>
          <p:nvPr/>
        </p:nvGrpSpPr>
        <p:grpSpPr>
          <a:xfrm>
            <a:off x="278130" y="271780"/>
            <a:ext cx="11635740" cy="686435"/>
            <a:chOff x="438" y="428"/>
            <a:chExt cx="18324" cy="1081"/>
          </a:xfrm>
          <a:solidFill>
            <a:srgbClr val="F18A9B"/>
          </a:solidFill>
        </p:grpSpPr>
        <p:cxnSp>
          <p:nvCxnSpPr>
            <p:cNvPr id="14" name="直接连接符 13"/>
            <p:cNvCxnSpPr/>
            <p:nvPr/>
          </p:nvCxnSpPr>
          <p:spPr>
            <a:xfrm>
              <a:off x="438" y="1509"/>
              <a:ext cx="18325" cy="0"/>
            </a:xfrm>
            <a:prstGeom prst="line">
              <a:avLst/>
            </a:prstGeom>
            <a:grpFill/>
            <a:ln w="12700" cmpd="sng">
              <a:solidFill>
                <a:srgbClr val="F18A9B"/>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5</a:t>
              </a:r>
              <a:endParaRPr lang="en-US" altLang="zh-CN" sz="2200" b="1">
                <a:solidFill>
                  <a:schemeClr val="bg2"/>
                </a:solidFill>
                <a:latin typeface="+mj-ea"/>
                <a:ea typeface="+mj-ea"/>
              </a:endParaRPr>
            </a:p>
          </p:txBody>
        </p:sp>
        <p:grpSp>
          <p:nvGrpSpPr>
            <p:cNvPr id="3" name="组合 2"/>
            <p:cNvGrpSpPr/>
            <p:nvPr/>
          </p:nvGrpSpPr>
          <p:grpSpPr>
            <a:xfrm>
              <a:off x="1708" y="428"/>
              <a:ext cx="4436" cy="852"/>
              <a:chOff x="1708" y="428"/>
              <a:chExt cx="4436" cy="852"/>
            </a:xfrm>
            <a:grpFill/>
          </p:grpSpPr>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5294"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3591"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主要变化情况</a:t>
                </a:r>
                <a:endParaRPr lang="zh-CN" altLang="en-US" sz="2200" b="1">
                  <a:solidFill>
                    <a:schemeClr val="bg2"/>
                  </a:solidFill>
                  <a:latin typeface="+mj-ea"/>
                  <a:ea typeface="+mj-ea"/>
                </a:endParaRPr>
              </a:p>
            </p:txBody>
          </p:sp>
        </p:grpSp>
      </p:grpSp>
      <p:sp>
        <p:nvSpPr>
          <p:cNvPr id="4" name="标题 3"/>
          <p:cNvSpPr/>
          <p:nvPr>
            <p:ph type="ctrTitle"/>
          </p:nvPr>
        </p:nvSpPr>
        <p:spPr>
          <a:xfrm>
            <a:off x="1198880" y="1844675"/>
            <a:ext cx="9966960" cy="3077845"/>
          </a:xfrm>
        </p:spPr>
        <p:txBody>
          <a:bodyPr>
            <a:normAutofit fontScale="90000"/>
          </a:bodyPr>
          <a:p>
            <a:pPr algn="l">
              <a:lnSpc>
                <a:spcPct val="150000"/>
              </a:lnSpc>
              <a:spcBef>
                <a:spcPts val="0"/>
              </a:spcBef>
              <a:spcAft>
                <a:spcPts val="0"/>
              </a:spcAft>
            </a:pPr>
            <a:r>
              <a:rPr lang="zh-CN" altLang="en-US" sz="2220">
                <a:solidFill>
                  <a:srgbClr val="0000FF"/>
                </a:solidFill>
                <a:latin typeface="微软雅黑" panose="020B0503020204020204" pitchFamily="34" charset="-122"/>
                <a:cs typeface="微软雅黑" panose="020B0503020204020204" pitchFamily="34" charset="-122"/>
              </a:rPr>
              <a:t>４、其他措施费用：</a:t>
            </a:r>
            <a:br>
              <a:rPr lang="zh-CN" altLang="en-US" sz="2220">
                <a:solidFill>
                  <a:srgbClr val="0000FF"/>
                </a:solidFill>
                <a:latin typeface="微软雅黑" panose="020B0503020204020204" pitchFamily="34" charset="-122"/>
                <a:cs typeface="微软雅黑" panose="020B0503020204020204" pitchFamily="34" charset="-122"/>
              </a:rPr>
            </a:br>
            <a:br>
              <a:rPr lang="zh-CN" altLang="en-US" sz="2000">
                <a:solidFill>
                  <a:srgbClr val="0000FF"/>
                </a:solidFill>
                <a:latin typeface="微软雅黑" panose="020B0503020204020204" pitchFamily="34" charset="-122"/>
                <a:cs typeface="微软雅黑" panose="020B0503020204020204" pitchFamily="34" charset="-122"/>
              </a:rPr>
            </a:br>
            <a:br>
              <a:rPr lang="zh-CN" altLang="en-US" sz="1110">
                <a:solidFill>
                  <a:schemeClr val="tx1"/>
                </a:solidFill>
                <a:latin typeface="微软雅黑" panose="020B0503020204020204" pitchFamily="34" charset="-122"/>
                <a:cs typeface="微软雅黑" panose="020B0503020204020204" pitchFamily="34" charset="-122"/>
              </a:rPr>
            </a:br>
            <a:r>
              <a:rPr lang="zh-CN" altLang="en-US" sz="2000">
                <a:solidFill>
                  <a:schemeClr val="tx1"/>
                </a:solidFill>
                <a:latin typeface="黑体" panose="02010609060101010101" charset="-122"/>
                <a:ea typeface="黑体" panose="02010609060101010101" charset="-122"/>
                <a:cs typeface="黑体" panose="02010609060101010101" charset="-122"/>
              </a:rPr>
              <a:t>　　</a:t>
            </a:r>
            <a:r>
              <a:rPr lang="zh-CN" altLang="en-US" sz="2220">
                <a:solidFill>
                  <a:schemeClr val="tx1"/>
                </a:solidFill>
                <a:latin typeface="黑体" panose="02010609060101010101" charset="-122"/>
                <a:ea typeface="黑体" panose="02010609060101010101" charset="-122"/>
                <a:cs typeface="黑体" panose="02010609060101010101" charset="-122"/>
              </a:rPr>
              <a:t>各专业册均计取安装与生产同时进行施工增加费和在有害身体健康环境中施工增加费的两项措施费用，分别按分部分项人工费的10%计取。</a:t>
            </a:r>
            <a:br>
              <a:rPr lang="zh-CN" altLang="en-US" sz="2220">
                <a:solidFill>
                  <a:schemeClr val="tx1"/>
                </a:solidFill>
                <a:latin typeface="黑体" panose="02010609060101010101" charset="-122"/>
                <a:ea typeface="黑体" panose="02010609060101010101" charset="-122"/>
                <a:cs typeface="黑体" panose="02010609060101010101" charset="-122"/>
              </a:rPr>
            </a:br>
            <a:br>
              <a:rPr lang="zh-CN" altLang="en-US" sz="2220">
                <a:solidFill>
                  <a:schemeClr val="tx1"/>
                </a:solidFill>
                <a:latin typeface="黑体" panose="02010609060101010101" charset="-122"/>
                <a:ea typeface="黑体" panose="02010609060101010101" charset="-122"/>
                <a:cs typeface="黑体" panose="02010609060101010101" charset="-122"/>
              </a:rPr>
            </a:br>
            <a:r>
              <a:rPr lang="zh-CN" altLang="en-US" sz="2220">
                <a:solidFill>
                  <a:schemeClr val="tx1"/>
                </a:solidFill>
                <a:latin typeface="黑体" panose="02010609060101010101" charset="-122"/>
                <a:ea typeface="黑体" panose="02010609060101010101" charset="-122"/>
                <a:cs typeface="黑体" panose="02010609060101010101" charset="-122"/>
              </a:rPr>
              <a:t>　　此两项措施费用为按项计取，不参与取费，不计取管理费和利润。</a:t>
            </a:r>
            <a:endParaRPr lang="zh-CN" altLang="en-US" sz="2220">
              <a:solidFill>
                <a:schemeClr val="tx1"/>
              </a:solidFill>
              <a:latin typeface="黑体" panose="02010609060101010101" charset="-122"/>
              <a:ea typeface="黑体" panose="02010609060101010101" charset="-122"/>
              <a:cs typeface="黑体" panose="02010609060101010101" charset="-122"/>
            </a:endParaRPr>
          </a:p>
        </p:txBody>
      </p:sp>
      <p:sp>
        <p:nvSpPr>
          <p:cNvPr id="2" name="AutoShape 11"/>
          <p:cNvSpPr>
            <a:spLocks noChangeArrowheads="1"/>
          </p:cNvSpPr>
          <p:nvPr/>
        </p:nvSpPr>
        <p:spPr bwMode="ltGray">
          <a:xfrm>
            <a:off x="2143125" y="1289050"/>
            <a:ext cx="3060000" cy="518795"/>
          </a:xfrm>
          <a:prstGeom prst="roundRect">
            <a:avLst>
              <a:gd name="adj" fmla="val 17509"/>
            </a:avLst>
          </a:prstGeom>
          <a:solidFill>
            <a:srgbClr val="FFBA55"/>
          </a:solidFill>
          <a:ln w="12700" cmpd="sng">
            <a:solidFill>
              <a:srgbClr val="FFBA55"/>
            </a:solidFill>
            <a:prstDash val="solid"/>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6" name="Text Box 21"/>
          <p:cNvSpPr txBox="1">
            <a:spLocks noChangeArrowheads="1"/>
          </p:cNvSpPr>
          <p:nvPr/>
        </p:nvSpPr>
        <p:spPr bwMode="black">
          <a:xfrm>
            <a:off x="2200275" y="1349375"/>
            <a:ext cx="3060000"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bg2"/>
                  </a:outerShdw>
                </a:effectLst>
              </a14:hiddenEffects>
            </a:ext>
          </a:extLst>
        </p:spPr>
        <p:txBody>
          <a:bodyPr wrap="square">
            <a:spAutoFit/>
          </a:bodyPr>
          <a:p>
            <a:pPr algn="ctr">
              <a:spcBef>
                <a:spcPct val="50000"/>
              </a:spcBef>
            </a:pPr>
            <a:r>
              <a:rPr lang="en-US" altLang="zh-CN" sz="2000" b="1">
                <a:solidFill>
                  <a:schemeClr val="tx1"/>
                </a:solidFill>
                <a:latin typeface="微软雅黑" panose="020B0503020204020204" pitchFamily="34" charset="-122"/>
                <a:ea typeface="微软雅黑" panose="020B0503020204020204" pitchFamily="34" charset="-122"/>
              </a:rPr>
              <a:t>   </a:t>
            </a:r>
            <a:r>
              <a:rPr lang="zh-CN" altLang="en-US" sz="2000" b="1">
                <a:solidFill>
                  <a:schemeClr val="tx1"/>
                </a:solidFill>
                <a:latin typeface="微软雅黑" panose="020B0503020204020204" pitchFamily="34" charset="-122"/>
                <a:ea typeface="微软雅黑" panose="020B0503020204020204" pitchFamily="34" charset="-122"/>
              </a:rPr>
              <a:t>（ 四 ）  措施费用</a:t>
            </a:r>
            <a:endParaRPr lang="zh-CN" altLang="en-US" sz="2000" b="1">
              <a:solidFill>
                <a:schemeClr val="tx1"/>
              </a:solidFill>
              <a:latin typeface="微软雅黑" panose="020B0503020204020204" pitchFamily="34" charset="-122"/>
              <a:ea typeface="微软雅黑" panose="020B0503020204020204" pitchFamily="34" charset="-122"/>
            </a:endParaRPr>
          </a:p>
        </p:txBody>
      </p:sp>
      <p:pic>
        <p:nvPicPr>
          <p:cNvPr id="7" name="Picture 26" descr="1"/>
          <p:cNvPicPr>
            <a:picLocks noChangeAspect="1" noChangeArrowheads="1"/>
          </p:cNvPicPr>
          <p:nvPr/>
        </p:nvPicPr>
        <p:blipFill>
          <a:blip r:embed="rId2">
            <a:grayscl/>
            <a:lum bright="-6000" contrast="24000"/>
            <a:extLst>
              <a:ext uri="{28A0092B-C50C-407E-A947-70E740481C1C}">
                <a14:useLocalDpi xmlns:a14="http://schemas.microsoft.com/office/drawing/2010/main" val="0"/>
              </a:ext>
            </a:extLst>
          </a:blip>
          <a:srcRect l="42606" t="64474" r="19473"/>
          <a:stretch>
            <a:fillRect/>
          </a:stretch>
        </p:blipFill>
        <p:spPr bwMode="gray">
          <a:xfrm>
            <a:off x="2274570" y="1298575"/>
            <a:ext cx="478155" cy="613410"/>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7"/>
          <p:cNvGrpSpPr/>
          <p:nvPr/>
        </p:nvGrpSpPr>
        <p:grpSpPr bwMode="auto">
          <a:xfrm rot="0">
            <a:off x="2143125" y="1299210"/>
            <a:ext cx="3060000" cy="502285"/>
            <a:chOff x="2449" y="704"/>
            <a:chExt cx="3459" cy="350"/>
          </a:xfrm>
        </p:grpSpPr>
        <p:sp>
          <p:nvSpPr>
            <p:cNvPr id="12" name="AutoShape 8"/>
            <p:cNvSpPr>
              <a:spLocks noChangeArrowheads="1"/>
            </p:cNvSpPr>
            <p:nvPr/>
          </p:nvSpPr>
          <p:spPr bwMode="ltGray">
            <a:xfrm>
              <a:off x="2449" y="939"/>
              <a:ext cx="3459" cy="115"/>
            </a:xfrm>
            <a:prstGeom prst="roundRect">
              <a:avLst>
                <a:gd name="adj" fmla="val 50000"/>
              </a:avLst>
            </a:prstGeom>
            <a:gradFill rotWithShape="1">
              <a:gsLst>
                <a:gs pos="0">
                  <a:srgbClr val="E8B888">
                    <a:alpha val="0"/>
                  </a:srgbClr>
                </a:gs>
                <a:gs pos="100000">
                  <a:srgbClr val="E8B888">
                    <a:gamma/>
                    <a:tint val="0"/>
                    <a:invGamma/>
                  </a:srgb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3" name="AutoShape 9"/>
            <p:cNvSpPr>
              <a:spLocks noChangeArrowheads="1"/>
            </p:cNvSpPr>
            <p:nvPr/>
          </p:nvSpPr>
          <p:spPr bwMode="ltGray">
            <a:xfrm>
              <a:off x="2449" y="704"/>
              <a:ext cx="3459" cy="115"/>
            </a:xfrm>
            <a:prstGeom prst="roundRect">
              <a:avLst>
                <a:gd name="adj" fmla="val 50000"/>
              </a:avLst>
            </a:prstGeom>
            <a:gradFill rotWithShape="1">
              <a:gsLst>
                <a:gs pos="0">
                  <a:srgbClr val="E8B888">
                    <a:gamma/>
                    <a:tint val="15686"/>
                    <a:invGamma/>
                  </a:srgbClr>
                </a:gs>
                <a:gs pos="100000">
                  <a:srgbClr val="E8B888">
                    <a:alpha val="0"/>
                  </a:srgb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sp>
        <p:nvSpPr>
          <p:cNvPr id="33" name="Freeform 14"/>
          <p:cNvSpPr/>
          <p:nvPr/>
        </p:nvSpPr>
        <p:spPr bwMode="auto">
          <a:xfrm>
            <a:off x="1255933" y="1239134"/>
            <a:ext cx="576000" cy="576000"/>
          </a:xfrm>
          <a:custGeom>
            <a:avLst/>
            <a:gdLst>
              <a:gd name="T0" fmla="*/ 2311 w 4619"/>
              <a:gd name="T1" fmla="*/ 0 h 4617"/>
              <a:gd name="T2" fmla="*/ 4619 w 4619"/>
              <a:gd name="T3" fmla="*/ 2308 h 4617"/>
              <a:gd name="T4" fmla="*/ 2311 w 4619"/>
              <a:gd name="T5" fmla="*/ 4617 h 4617"/>
              <a:gd name="T6" fmla="*/ 2041 w 4619"/>
              <a:gd name="T7" fmla="*/ 4347 h 4617"/>
              <a:gd name="T8" fmla="*/ 2394 w 4619"/>
              <a:gd name="T9" fmla="*/ 3995 h 4617"/>
              <a:gd name="T10" fmla="*/ 2394 w 4619"/>
              <a:gd name="T11" fmla="*/ 4288 h 4617"/>
              <a:gd name="T12" fmla="*/ 2606 w 4619"/>
              <a:gd name="T13" fmla="*/ 4288 h 4617"/>
              <a:gd name="T14" fmla="*/ 2606 w 4619"/>
              <a:gd name="T15" fmla="*/ 3633 h 4617"/>
              <a:gd name="T16" fmla="*/ 1951 w 4619"/>
              <a:gd name="T17" fmla="*/ 3633 h 4617"/>
              <a:gd name="T18" fmla="*/ 1951 w 4619"/>
              <a:gd name="T19" fmla="*/ 3846 h 4617"/>
              <a:gd name="T20" fmla="*/ 2245 w 4619"/>
              <a:gd name="T21" fmla="*/ 3846 h 4617"/>
              <a:gd name="T22" fmla="*/ 1892 w 4619"/>
              <a:gd name="T23" fmla="*/ 4196 h 4617"/>
              <a:gd name="T24" fmla="*/ 1623 w 4619"/>
              <a:gd name="T25" fmla="*/ 3926 h 4617"/>
              <a:gd name="T26" fmla="*/ 2753 w 4619"/>
              <a:gd name="T27" fmla="*/ 2796 h 4617"/>
              <a:gd name="T28" fmla="*/ 0 w 4619"/>
              <a:gd name="T29" fmla="*/ 2796 h 4617"/>
              <a:gd name="T30" fmla="*/ 0 w 4619"/>
              <a:gd name="T31" fmla="*/ 2415 h 4617"/>
              <a:gd name="T32" fmla="*/ 499 w 4619"/>
              <a:gd name="T33" fmla="*/ 2415 h 4617"/>
              <a:gd name="T34" fmla="*/ 291 w 4619"/>
              <a:gd name="T35" fmla="*/ 2621 h 4617"/>
              <a:gd name="T36" fmla="*/ 440 w 4619"/>
              <a:gd name="T37" fmla="*/ 2772 h 4617"/>
              <a:gd name="T38" fmla="*/ 903 w 4619"/>
              <a:gd name="T39" fmla="*/ 2308 h 4617"/>
              <a:gd name="T40" fmla="*/ 440 w 4619"/>
              <a:gd name="T41" fmla="*/ 1845 h 4617"/>
              <a:gd name="T42" fmla="*/ 291 w 4619"/>
              <a:gd name="T43" fmla="*/ 1996 h 4617"/>
              <a:gd name="T44" fmla="*/ 499 w 4619"/>
              <a:gd name="T45" fmla="*/ 2202 h 4617"/>
              <a:gd name="T46" fmla="*/ 0 w 4619"/>
              <a:gd name="T47" fmla="*/ 2202 h 4617"/>
              <a:gd name="T48" fmla="*/ 0 w 4619"/>
              <a:gd name="T49" fmla="*/ 1821 h 4617"/>
              <a:gd name="T50" fmla="*/ 2753 w 4619"/>
              <a:gd name="T51" fmla="*/ 1821 h 4617"/>
              <a:gd name="T52" fmla="*/ 1623 w 4619"/>
              <a:gd name="T53" fmla="*/ 691 h 4617"/>
              <a:gd name="T54" fmla="*/ 1892 w 4619"/>
              <a:gd name="T55" fmla="*/ 421 h 4617"/>
              <a:gd name="T56" fmla="*/ 2245 w 4619"/>
              <a:gd name="T57" fmla="*/ 771 h 4617"/>
              <a:gd name="T58" fmla="*/ 1951 w 4619"/>
              <a:gd name="T59" fmla="*/ 771 h 4617"/>
              <a:gd name="T60" fmla="*/ 1951 w 4619"/>
              <a:gd name="T61" fmla="*/ 984 h 4617"/>
              <a:gd name="T62" fmla="*/ 2606 w 4619"/>
              <a:gd name="T63" fmla="*/ 984 h 4617"/>
              <a:gd name="T64" fmla="*/ 2606 w 4619"/>
              <a:gd name="T65" fmla="*/ 329 h 4617"/>
              <a:gd name="T66" fmla="*/ 2394 w 4619"/>
              <a:gd name="T67" fmla="*/ 329 h 4617"/>
              <a:gd name="T68" fmla="*/ 2394 w 4619"/>
              <a:gd name="T69" fmla="*/ 622 h 4617"/>
              <a:gd name="T70" fmla="*/ 2041 w 4619"/>
              <a:gd name="T71" fmla="*/ 270 h 4617"/>
              <a:gd name="T72" fmla="*/ 2311 w 4619"/>
              <a:gd name="T73" fmla="*/ 0 h 4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619" h="4617">
                <a:moveTo>
                  <a:pt x="2311" y="0"/>
                </a:moveTo>
                <a:lnTo>
                  <a:pt x="4619" y="2308"/>
                </a:lnTo>
                <a:lnTo>
                  <a:pt x="2311" y="4617"/>
                </a:lnTo>
                <a:lnTo>
                  <a:pt x="2041" y="4347"/>
                </a:lnTo>
                <a:lnTo>
                  <a:pt x="2394" y="3995"/>
                </a:lnTo>
                <a:lnTo>
                  <a:pt x="2394" y="4288"/>
                </a:lnTo>
                <a:lnTo>
                  <a:pt x="2606" y="4288"/>
                </a:lnTo>
                <a:lnTo>
                  <a:pt x="2606" y="3633"/>
                </a:lnTo>
                <a:lnTo>
                  <a:pt x="1951" y="3633"/>
                </a:lnTo>
                <a:lnTo>
                  <a:pt x="1951" y="3846"/>
                </a:lnTo>
                <a:lnTo>
                  <a:pt x="2245" y="3846"/>
                </a:lnTo>
                <a:lnTo>
                  <a:pt x="1892" y="4196"/>
                </a:lnTo>
                <a:lnTo>
                  <a:pt x="1623" y="3926"/>
                </a:lnTo>
                <a:lnTo>
                  <a:pt x="2753" y="2796"/>
                </a:lnTo>
                <a:lnTo>
                  <a:pt x="0" y="2796"/>
                </a:lnTo>
                <a:lnTo>
                  <a:pt x="0" y="2415"/>
                </a:lnTo>
                <a:lnTo>
                  <a:pt x="499" y="2415"/>
                </a:lnTo>
                <a:lnTo>
                  <a:pt x="291" y="2621"/>
                </a:lnTo>
                <a:lnTo>
                  <a:pt x="440" y="2772"/>
                </a:lnTo>
                <a:lnTo>
                  <a:pt x="903" y="2308"/>
                </a:lnTo>
                <a:lnTo>
                  <a:pt x="440" y="1845"/>
                </a:lnTo>
                <a:lnTo>
                  <a:pt x="291" y="1996"/>
                </a:lnTo>
                <a:lnTo>
                  <a:pt x="499" y="2202"/>
                </a:lnTo>
                <a:lnTo>
                  <a:pt x="0" y="2202"/>
                </a:lnTo>
                <a:lnTo>
                  <a:pt x="0" y="1821"/>
                </a:lnTo>
                <a:lnTo>
                  <a:pt x="2753" y="1821"/>
                </a:lnTo>
                <a:lnTo>
                  <a:pt x="1623" y="691"/>
                </a:lnTo>
                <a:lnTo>
                  <a:pt x="1892" y="421"/>
                </a:lnTo>
                <a:lnTo>
                  <a:pt x="2245" y="771"/>
                </a:lnTo>
                <a:lnTo>
                  <a:pt x="1951" y="771"/>
                </a:lnTo>
                <a:lnTo>
                  <a:pt x="1951" y="984"/>
                </a:lnTo>
                <a:lnTo>
                  <a:pt x="2606" y="984"/>
                </a:lnTo>
                <a:lnTo>
                  <a:pt x="2606" y="329"/>
                </a:lnTo>
                <a:lnTo>
                  <a:pt x="2394" y="329"/>
                </a:lnTo>
                <a:lnTo>
                  <a:pt x="2394" y="622"/>
                </a:lnTo>
                <a:lnTo>
                  <a:pt x="2041" y="270"/>
                </a:lnTo>
                <a:lnTo>
                  <a:pt x="2311" y="0"/>
                </a:lnTo>
                <a:close/>
              </a:path>
            </a:pathLst>
          </a:custGeom>
          <a:solidFill>
            <a:srgbClr val="FFAF3D"/>
          </a:solidFill>
          <a:ln>
            <a:noFill/>
          </a:ln>
          <a:effectLst>
            <a:outerShdw blurRad="50800" dist="38100" dir="2700000" sx="102000" sy="102000" algn="tl" rotWithShape="0">
              <a:srgbClr val="949494">
                <a:alpha val="40000"/>
              </a:srgbClr>
            </a:outerShdw>
          </a:effectLst>
        </p:spPr>
        <p:txBody>
          <a:bodyPr vert="horz" wrap="square" lIns="91440" tIns="45720" rIns="91440" bIns="45720" numCol="1" anchor="t" anchorCtr="0" compatLnSpc="1"/>
          <a:p>
            <a:endParaRPr lang="zh-CN" altLang="en-US">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10" name="日期占位符 9"/>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3"/>
    </p:custData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p:grpSpPr>
        <p:cxnSp>
          <p:nvCxnSpPr>
            <p:cNvPr id="14" name="直接连接符 13"/>
            <p:cNvCxnSpPr/>
            <p:nvPr/>
          </p:nvCxnSpPr>
          <p:spPr>
            <a:xfrm>
              <a:off x="438" y="1509"/>
              <a:ext cx="18325" cy="0"/>
            </a:xfrm>
            <a:prstGeom prst="line">
              <a:avLst/>
            </a:prstGeom>
            <a:solidFill>
              <a:srgbClr val="28A3AA"/>
            </a:solid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solidFill>
              <a:srgbClr val="28A3AA"/>
            </a:solid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6</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solidFill>
              <a:srgbClr val="28A3AA"/>
            </a:solid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solidFill>
              <a:srgbClr val="28A3AA"/>
            </a:solid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solidFill>
              <a:srgbClr val="28A3AA"/>
            </a:solid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其他需要说明的问题</a:t>
              </a:r>
              <a:endParaRPr lang="zh-CN" altLang="en-US" sz="2200" b="1">
                <a:solidFill>
                  <a:schemeClr val="bg2"/>
                </a:solidFill>
                <a:latin typeface="+mj-ea"/>
                <a:ea typeface="+mj-ea"/>
              </a:endParaRPr>
            </a:p>
          </p:txBody>
        </p:sp>
      </p:grpSp>
      <p:sp>
        <p:nvSpPr>
          <p:cNvPr id="4" name="标题 3"/>
          <p:cNvSpPr/>
          <p:nvPr>
            <p:ph type="ctrTitle"/>
          </p:nvPr>
        </p:nvSpPr>
        <p:spPr>
          <a:xfrm>
            <a:off x="1198880" y="1539875"/>
            <a:ext cx="9966960" cy="4272915"/>
          </a:xfrm>
        </p:spPr>
        <p:txBody>
          <a:bodyPr>
            <a:normAutofit fontScale="90000"/>
          </a:bodyPr>
          <a:p>
            <a:pPr algn="l">
              <a:lnSpc>
                <a:spcPct val="200000"/>
              </a:lnSpc>
              <a:spcBef>
                <a:spcPts val="0"/>
              </a:spcBef>
              <a:spcAft>
                <a:spcPts val="0"/>
              </a:spcAft>
            </a:pPr>
            <a:r>
              <a:rPr lang="zh-CN" altLang="en-US" sz="2000">
                <a:solidFill>
                  <a:schemeClr val="tx1"/>
                </a:solidFill>
                <a:latin typeface="黑体" panose="02010609060101010101" charset="-122"/>
                <a:ea typeface="黑体" panose="02010609060101010101" charset="-122"/>
                <a:cs typeface="黑体" panose="02010609060101010101" charset="-122"/>
              </a:rPr>
              <a:t>　　</a:t>
            </a:r>
            <a:r>
              <a:rPr lang="zh-CN" altLang="en-US" sz="2220">
                <a:solidFill>
                  <a:schemeClr val="tx1"/>
                </a:solidFill>
                <a:latin typeface="黑体" panose="02010609060101010101" charset="-122"/>
                <a:ea typeface="黑体" panose="02010609060101010101" charset="-122"/>
                <a:cs typeface="黑体" panose="02010609060101010101" charset="-122"/>
              </a:rPr>
              <a:t>1.安装工程消耗量标准中所包含的水平和垂直运输运距，按设备200m、材料（含成品、半成品）300m综合取定，执行时不做调整。</a:t>
            </a:r>
            <a:br>
              <a:rPr lang="zh-CN" altLang="en-US" sz="2220">
                <a:solidFill>
                  <a:schemeClr val="tx1"/>
                </a:solidFill>
                <a:latin typeface="黑体" panose="02010609060101010101" charset="-122"/>
                <a:ea typeface="黑体" panose="02010609060101010101" charset="-122"/>
                <a:cs typeface="黑体" panose="02010609060101010101" charset="-122"/>
              </a:rPr>
            </a:br>
            <a:r>
              <a:rPr lang="zh-CN" altLang="en-US" sz="2220">
                <a:solidFill>
                  <a:schemeClr val="tx1"/>
                </a:solidFill>
                <a:latin typeface="黑体" panose="02010609060101010101" charset="-122"/>
                <a:ea typeface="黑体" panose="02010609060101010101" charset="-122"/>
                <a:cs typeface="黑体" panose="02010609060101010101" charset="-122"/>
              </a:rPr>
              <a:t>　　室内以建筑物室内地平面为垂直运输基准面，室外以建筑安装现场地平面为垂直运输基准面。</a:t>
            </a:r>
            <a:br>
              <a:rPr lang="zh-CN" altLang="en-US" sz="2220">
                <a:solidFill>
                  <a:schemeClr val="tx1"/>
                </a:solidFill>
                <a:latin typeface="黑体" panose="02010609060101010101" charset="-122"/>
                <a:ea typeface="黑体" panose="02010609060101010101" charset="-122"/>
                <a:cs typeface="黑体" panose="02010609060101010101" charset="-122"/>
              </a:rPr>
            </a:br>
            <a:r>
              <a:rPr lang="zh-CN" altLang="en-US" sz="2220">
                <a:solidFill>
                  <a:schemeClr val="tx1"/>
                </a:solidFill>
                <a:latin typeface="黑体" panose="02010609060101010101" charset="-122"/>
                <a:ea typeface="黑体" panose="02010609060101010101" charset="-122"/>
                <a:cs typeface="黑体" panose="02010609060101010101" charset="-122"/>
              </a:rPr>
              <a:t>　　设备包括自安装现场指定堆放地点运至安装地点的水平和垂直运输；</a:t>
            </a:r>
            <a:br>
              <a:rPr lang="zh-CN" altLang="en-US" sz="2220">
                <a:solidFill>
                  <a:schemeClr val="tx1"/>
                </a:solidFill>
                <a:latin typeface="黑体" panose="02010609060101010101" charset="-122"/>
                <a:ea typeface="黑体" panose="02010609060101010101" charset="-122"/>
                <a:cs typeface="黑体" panose="02010609060101010101" charset="-122"/>
              </a:rPr>
            </a:br>
            <a:r>
              <a:rPr lang="zh-CN" altLang="en-US" sz="2220">
                <a:solidFill>
                  <a:schemeClr val="tx1"/>
                </a:solidFill>
                <a:latin typeface="黑体" panose="02010609060101010101" charset="-122"/>
                <a:ea typeface="黑体" panose="02010609060101010101" charset="-122"/>
                <a:cs typeface="黑体" panose="02010609060101010101" charset="-122"/>
              </a:rPr>
              <a:t>　　材料、成品、半成品包括自施工单位现场仓库或现场指定堆放地点运至安装地点的水平和垂直运输。</a:t>
            </a:r>
            <a:endParaRPr lang="zh-CN" altLang="en-US" sz="2220">
              <a:solidFill>
                <a:schemeClr val="tx1"/>
              </a:solidFill>
              <a:latin typeface="黑体" panose="02010609060101010101" charset="-122"/>
              <a:ea typeface="黑体" panose="02010609060101010101" charset="-122"/>
              <a:cs typeface="黑体" panose="02010609060101010101" charset="-122"/>
            </a:endParaRPr>
          </a:p>
        </p:txBody>
      </p:sp>
      <p:sp>
        <p:nvSpPr>
          <p:cNvPr id="6" name="日期占位符 5"/>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22" name="组合 21"/>
          <p:cNvGrpSpPr/>
          <p:nvPr/>
        </p:nvGrpSpPr>
        <p:grpSpPr>
          <a:xfrm>
            <a:off x="278130" y="271780"/>
            <a:ext cx="11635740" cy="686435"/>
            <a:chOff x="438" y="428"/>
            <a:chExt cx="18324" cy="1081"/>
          </a:xfrm>
        </p:grpSpPr>
        <p:cxnSp>
          <p:nvCxnSpPr>
            <p:cNvPr id="14" name="直接连接符 13"/>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533" y="455"/>
              <a:ext cx="850" cy="850"/>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200" b="1">
                  <a:latin typeface="+mj-ea"/>
                  <a:ea typeface="+mj-ea"/>
                </a:rPr>
                <a:t>1</a:t>
              </a:r>
              <a:endParaRPr lang="en-US" altLang="zh-CN" sz="2200" b="1">
                <a:latin typeface="+mj-ea"/>
                <a:ea typeface="+mj-ea"/>
              </a:endParaRPr>
            </a:p>
          </p:txBody>
        </p:sp>
        <p:grpSp>
          <p:nvGrpSpPr>
            <p:cNvPr id="21" name="组合 20"/>
            <p:cNvGrpSpPr/>
            <p:nvPr/>
          </p:nvGrpSpPr>
          <p:grpSpPr>
            <a:xfrm>
              <a:off x="1708" y="428"/>
              <a:ext cx="4436" cy="852"/>
              <a:chOff x="1708" y="428"/>
              <a:chExt cx="4436" cy="852"/>
            </a:xfrm>
          </p:grpSpPr>
          <p:sp>
            <p:nvSpPr>
              <p:cNvPr id="17" name="椭圆 16"/>
              <p:cNvSpPr/>
              <p:nvPr/>
            </p:nvSpPr>
            <p:spPr>
              <a:xfrm>
                <a:off x="1708" y="430"/>
                <a:ext cx="850" cy="850"/>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椭圆 17"/>
              <p:cNvSpPr/>
              <p:nvPr/>
            </p:nvSpPr>
            <p:spPr>
              <a:xfrm>
                <a:off x="5294" y="428"/>
                <a:ext cx="850" cy="850"/>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矩形 18"/>
              <p:cNvSpPr/>
              <p:nvPr/>
            </p:nvSpPr>
            <p:spPr>
              <a:xfrm>
                <a:off x="2125" y="428"/>
                <a:ext cx="3591" cy="850"/>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200" b="1">
                    <a:latin typeface="+mj-ea"/>
                    <a:ea typeface="+mj-ea"/>
                  </a:rPr>
                  <a:t>修编原因及概况</a:t>
                </a:r>
                <a:endParaRPr lang="zh-CN" altLang="en-US" sz="2200" b="1">
                  <a:latin typeface="+mj-ea"/>
                  <a:ea typeface="+mj-ea"/>
                </a:endParaRPr>
              </a:p>
            </p:txBody>
          </p:sp>
        </p:grpSp>
      </p:grpSp>
      <p:sp>
        <p:nvSpPr>
          <p:cNvPr id="2" name="标题 1"/>
          <p:cNvSpPr>
            <a:spLocks noGrp="1"/>
          </p:cNvSpPr>
          <p:nvPr>
            <p:ph type="ctrTitle"/>
            <p:custDataLst>
              <p:tags r:id="rId2"/>
            </p:custDataLst>
          </p:nvPr>
        </p:nvSpPr>
        <p:spPr>
          <a:xfrm>
            <a:off x="1196340" y="1096010"/>
            <a:ext cx="9799320" cy="5254625"/>
          </a:xfrm>
        </p:spPr>
        <p:txBody>
          <a:bodyPr>
            <a:normAutofit fontScale="90000"/>
          </a:bodyPr>
          <a:p>
            <a:pPr algn="l">
              <a:lnSpc>
                <a:spcPct val="200000"/>
              </a:lnSpc>
            </a:pPr>
            <a:r>
              <a:rPr lang="zh-CN" altLang="zh-CN" sz="2000">
                <a:solidFill>
                  <a:schemeClr val="tx1"/>
                </a:solidFill>
              </a:rPr>
              <a:t>　　自2014年《湖南省安装工程消耗量标准》颁发实施以来，对于规范建设工程造价计价行为，合理确定和有效控制工程造价起到了巨大的作用。但随着14消耗量标准使用周期的增长，建筑市场</a:t>
            </a:r>
            <a:r>
              <a:rPr lang="zh-CN" altLang="zh-CN" sz="2000">
                <a:solidFill>
                  <a:schemeClr val="tx1"/>
                </a:solidFill>
                <a:sym typeface="+mn-ea"/>
              </a:rPr>
              <a:t>条件不断在发生变化，安装工艺不断进步，各种</a:t>
            </a:r>
            <a:r>
              <a:rPr lang="zh-CN" altLang="zh-CN" sz="2000">
                <a:solidFill>
                  <a:schemeClr val="tx1"/>
                </a:solidFill>
              </a:rPr>
              <a:t>新技术、新工艺、新材料、新设备也不断涌现和发展，同时国家</a:t>
            </a:r>
            <a:r>
              <a:rPr lang="zh-CN" altLang="zh-CN" sz="2000">
                <a:solidFill>
                  <a:schemeClr val="tx1"/>
                </a:solidFill>
                <a:sym typeface="+mn-ea"/>
              </a:rPr>
              <a:t>部分</a:t>
            </a:r>
            <a:r>
              <a:rPr lang="zh-CN" altLang="zh-CN" sz="2000">
                <a:solidFill>
                  <a:schemeClr val="tx1"/>
                </a:solidFill>
              </a:rPr>
              <a:t>相关施工规范、验收规范以及相关标准图集也发生了相应的变化，这些都造成原消耗量标准中部分子目的设置以及人、材、机消耗量产生一定程度上的变化。</a:t>
            </a:r>
            <a:br>
              <a:rPr lang="zh-CN" altLang="zh-CN" sz="2000">
                <a:solidFill>
                  <a:schemeClr val="tx1"/>
                </a:solidFill>
              </a:rPr>
            </a:br>
            <a:r>
              <a:rPr lang="zh-CN" altLang="zh-CN" sz="2000">
                <a:solidFill>
                  <a:schemeClr val="tx1"/>
                </a:solidFill>
              </a:rPr>
              <a:t>　　为了更好地</a:t>
            </a:r>
            <a:r>
              <a:rPr lang="zh-CN" altLang="zh-CN" sz="2000">
                <a:solidFill>
                  <a:schemeClr val="tx1"/>
                </a:solidFill>
                <a:sym typeface="+mn-ea"/>
              </a:rPr>
              <a:t>满足当前建筑市场发展的需求和</a:t>
            </a:r>
            <a:r>
              <a:rPr lang="zh-CN" altLang="zh-CN" sz="2000">
                <a:solidFill>
                  <a:schemeClr val="tx1"/>
                </a:solidFill>
              </a:rPr>
              <a:t>建设工程项目工程量清单计价的需求，湖南省建设工程造价总站组织有关市州造价站和建设、施工、咨询等相关单位的工程造价专业人员，对14消耗量标准予以修编。</a:t>
            </a:r>
            <a:endParaRPr lang="zh-CN" altLang="zh-CN" sz="2000">
              <a:solidFill>
                <a:schemeClr val="tx1"/>
              </a:solidFill>
            </a:endParaRPr>
          </a:p>
        </p:txBody>
      </p:sp>
      <p:sp>
        <p:nvSpPr>
          <p:cNvPr id="5" name="日期占位符 4"/>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3"/>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p:grpSpPr>
        <p:cxnSp>
          <p:nvCxnSpPr>
            <p:cNvPr id="14" name="直接连接符 13"/>
            <p:cNvCxnSpPr/>
            <p:nvPr/>
          </p:nvCxnSpPr>
          <p:spPr>
            <a:xfrm>
              <a:off x="438" y="1509"/>
              <a:ext cx="18325" cy="0"/>
            </a:xfrm>
            <a:prstGeom prst="line">
              <a:avLst/>
            </a:prstGeom>
            <a:solidFill>
              <a:srgbClr val="28A3AA"/>
            </a:solid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solidFill>
              <a:srgbClr val="28A3AA"/>
            </a:solid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6</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solidFill>
              <a:srgbClr val="28A3AA"/>
            </a:solid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solidFill>
              <a:srgbClr val="28A3AA"/>
            </a:solid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solidFill>
              <a:srgbClr val="28A3AA"/>
            </a:solid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其他需要说明的问题</a:t>
              </a:r>
              <a:endParaRPr lang="zh-CN" altLang="en-US" sz="2200" b="1">
                <a:solidFill>
                  <a:schemeClr val="bg2"/>
                </a:solidFill>
                <a:latin typeface="+mj-ea"/>
                <a:ea typeface="+mj-ea"/>
              </a:endParaRPr>
            </a:p>
          </p:txBody>
        </p:sp>
      </p:grpSp>
      <p:sp>
        <p:nvSpPr>
          <p:cNvPr id="4" name="标题 3"/>
          <p:cNvSpPr/>
          <p:nvPr>
            <p:ph type="ctrTitle"/>
          </p:nvPr>
        </p:nvSpPr>
        <p:spPr>
          <a:xfrm>
            <a:off x="1198880" y="1539875"/>
            <a:ext cx="9966960" cy="3986530"/>
          </a:xfrm>
        </p:spPr>
        <p:txBody>
          <a:bodyPr>
            <a:normAutofit/>
          </a:bodyPr>
          <a:p>
            <a:pPr algn="l">
              <a:lnSpc>
                <a:spcPct val="200000"/>
              </a:lnSpc>
              <a:spcBef>
                <a:spcPts val="0"/>
              </a:spcBef>
              <a:spcAft>
                <a:spcPts val="0"/>
              </a:spcAft>
            </a:pPr>
            <a:r>
              <a:rPr lang="zh-CN" altLang="en-US" sz="2000">
                <a:solidFill>
                  <a:schemeClr val="tx1"/>
                </a:solidFill>
                <a:latin typeface="黑体" panose="02010609060101010101" charset="-122"/>
                <a:ea typeface="黑体" panose="02010609060101010101" charset="-122"/>
                <a:cs typeface="黑体" panose="02010609060101010101" charset="-122"/>
              </a:rPr>
              <a:t>　　</a:t>
            </a:r>
            <a:r>
              <a:rPr lang="en-US" altLang="zh-CN" sz="2000">
                <a:solidFill>
                  <a:schemeClr val="tx1"/>
                </a:solidFill>
                <a:latin typeface="黑体" panose="02010609060101010101" charset="-122"/>
                <a:ea typeface="黑体" panose="02010609060101010101" charset="-122"/>
                <a:cs typeface="黑体" panose="02010609060101010101" charset="-122"/>
              </a:rPr>
              <a:t>2</a:t>
            </a:r>
            <a:r>
              <a:rPr lang="zh-CN" altLang="en-US" sz="2000">
                <a:solidFill>
                  <a:schemeClr val="tx1"/>
                </a:solidFill>
                <a:latin typeface="黑体" panose="02010609060101010101" charset="-122"/>
                <a:ea typeface="黑体" panose="02010609060101010101" charset="-122"/>
                <a:cs typeface="黑体" panose="02010609060101010101" charset="-122"/>
              </a:rPr>
              <a:t>.根据对工业设备安装企业的调研收集情况：实际安装施工现场因为各种因素影响，所使用的吊装机具的规格型号很多时候远远高于消耗量标准中按正常施工条件下设置的吊装机具。因此在第一册机械设备安装、第二册热力设备安装和第三册静置设备安装等工业设备安装册中增加说明：“如需要使用特大型吊装机具，其进出场费需按专项方案确定另计。原子目中吊装机具扣除。”</a:t>
            </a:r>
            <a:endParaRPr lang="zh-CN" altLang="en-US" sz="2000">
              <a:solidFill>
                <a:schemeClr val="tx1"/>
              </a:solidFill>
              <a:latin typeface="黑体" panose="02010609060101010101" charset="-122"/>
              <a:ea typeface="黑体" panose="02010609060101010101" charset="-122"/>
              <a:cs typeface="黑体" panose="02010609060101010101" charset="-122"/>
            </a:endParaRPr>
          </a:p>
        </p:txBody>
      </p:sp>
      <p:sp>
        <p:nvSpPr>
          <p:cNvPr id="6" name="日期占位符 5"/>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p:grpSpPr>
        <p:cxnSp>
          <p:nvCxnSpPr>
            <p:cNvPr id="14" name="直接连接符 13"/>
            <p:cNvCxnSpPr/>
            <p:nvPr/>
          </p:nvCxnSpPr>
          <p:spPr>
            <a:xfrm>
              <a:off x="438" y="1509"/>
              <a:ext cx="18325" cy="0"/>
            </a:xfrm>
            <a:prstGeom prst="line">
              <a:avLst/>
            </a:prstGeom>
            <a:solidFill>
              <a:srgbClr val="28A3AA"/>
            </a:solid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solidFill>
              <a:srgbClr val="28A3AA"/>
            </a:solid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6</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solidFill>
              <a:srgbClr val="28A3AA"/>
            </a:solid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solidFill>
              <a:srgbClr val="28A3AA"/>
            </a:solid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solidFill>
              <a:srgbClr val="28A3AA"/>
            </a:solid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其他需要说明的问题</a:t>
              </a:r>
              <a:endParaRPr lang="zh-CN" altLang="en-US" sz="2200" b="1">
                <a:solidFill>
                  <a:schemeClr val="bg2"/>
                </a:solidFill>
                <a:latin typeface="+mj-ea"/>
                <a:ea typeface="+mj-ea"/>
              </a:endParaRPr>
            </a:p>
          </p:txBody>
        </p:sp>
      </p:grpSp>
      <p:sp>
        <p:nvSpPr>
          <p:cNvPr id="4" name="标题 3"/>
          <p:cNvSpPr/>
          <p:nvPr>
            <p:ph type="ctrTitle"/>
          </p:nvPr>
        </p:nvSpPr>
        <p:spPr>
          <a:xfrm>
            <a:off x="1198880" y="1301750"/>
            <a:ext cx="10036175" cy="4707255"/>
          </a:xfrm>
        </p:spPr>
        <p:txBody>
          <a:bodyPr>
            <a:normAutofit/>
          </a:bodyPr>
          <a:p>
            <a:pPr algn="l">
              <a:lnSpc>
                <a:spcPct val="200000"/>
              </a:lnSpc>
              <a:spcBef>
                <a:spcPts val="0"/>
              </a:spcBef>
              <a:spcAft>
                <a:spcPts val="0"/>
              </a:spcAft>
            </a:pPr>
            <a:r>
              <a:rPr lang="zh-CN" altLang="en-US" sz="2000">
                <a:solidFill>
                  <a:schemeClr val="tx1"/>
                </a:solidFill>
                <a:latin typeface="黑体" panose="02010609060101010101" charset="-122"/>
                <a:ea typeface="黑体" panose="02010609060101010101" charset="-122"/>
                <a:cs typeface="黑体" panose="02010609060101010101" charset="-122"/>
              </a:rPr>
              <a:t>　　</a:t>
            </a:r>
            <a:r>
              <a:rPr sz="2000">
                <a:solidFill>
                  <a:schemeClr val="tx1"/>
                </a:solidFill>
                <a:latin typeface="黑体" panose="02010609060101010101" charset="-122"/>
                <a:ea typeface="黑体" panose="02010609060101010101" charset="-122"/>
                <a:cs typeface="黑体" panose="02010609060101010101" charset="-122"/>
              </a:rPr>
              <a:t>3.由于建筑安装工程产品的单件性、特殊性及各专业安装工程的复杂性，随着工程材料和施工工艺水平的不断提高和更新，工程定额编制的滞后性，各个单项工程的设计、施工组织设计、施工管理手段亦有所差异，因此本</a:t>
            </a:r>
            <a:r>
              <a:rPr lang="zh-CN" sz="2000">
                <a:solidFill>
                  <a:schemeClr val="tx1"/>
                </a:solidFill>
                <a:latin typeface="黑体" panose="02010609060101010101" charset="-122"/>
                <a:ea typeface="黑体" panose="02010609060101010101" charset="-122"/>
                <a:cs typeface="黑体" panose="02010609060101010101" charset="-122"/>
              </a:rPr>
              <a:t>消耗量标准</a:t>
            </a:r>
            <a:r>
              <a:rPr sz="2000">
                <a:solidFill>
                  <a:schemeClr val="tx1"/>
                </a:solidFill>
                <a:latin typeface="黑体" panose="02010609060101010101" charset="-122"/>
                <a:ea typeface="黑体" panose="02010609060101010101" charset="-122"/>
                <a:cs typeface="黑体" panose="02010609060101010101" charset="-122"/>
              </a:rPr>
              <a:t>可能仍不能满足安装工程定额计价工作的需求。</a:t>
            </a:r>
            <a:br>
              <a:rPr sz="2000">
                <a:solidFill>
                  <a:schemeClr val="tx1"/>
                </a:solidFill>
                <a:latin typeface="黑体" panose="02010609060101010101" charset="-122"/>
                <a:ea typeface="黑体" panose="02010609060101010101" charset="-122"/>
                <a:cs typeface="黑体" panose="02010609060101010101" charset="-122"/>
              </a:rPr>
            </a:br>
            <a:r>
              <a:rPr lang="zh-CN" sz="2000">
                <a:solidFill>
                  <a:schemeClr val="tx1"/>
                </a:solidFill>
                <a:latin typeface="黑体" panose="02010609060101010101" charset="-122"/>
                <a:ea typeface="黑体" panose="02010609060101010101" charset="-122"/>
                <a:cs typeface="黑体" panose="02010609060101010101" charset="-122"/>
              </a:rPr>
              <a:t>　　</a:t>
            </a:r>
            <a:r>
              <a:rPr sz="2000">
                <a:solidFill>
                  <a:schemeClr val="tx1"/>
                </a:solidFill>
                <a:latin typeface="黑体" panose="02010609060101010101" charset="-122"/>
                <a:ea typeface="黑体" panose="02010609060101010101" charset="-122"/>
                <a:cs typeface="黑体" panose="02010609060101010101" charset="-122"/>
              </a:rPr>
              <a:t>为使这一情况得到解决，发承包（甲乙）双方应依据建设单位批准的施工组织设计方案，编制补充</a:t>
            </a:r>
            <a:r>
              <a:rPr lang="zh-CN" sz="2000">
                <a:solidFill>
                  <a:schemeClr val="tx1"/>
                </a:solidFill>
                <a:latin typeface="黑体" panose="02010609060101010101" charset="-122"/>
                <a:ea typeface="黑体" panose="02010609060101010101" charset="-122"/>
                <a:cs typeface="黑体" panose="02010609060101010101" charset="-122"/>
              </a:rPr>
              <a:t>子目</a:t>
            </a:r>
            <a:r>
              <a:rPr sz="2000">
                <a:solidFill>
                  <a:schemeClr val="tx1"/>
                </a:solidFill>
                <a:latin typeface="黑体" panose="02010609060101010101" charset="-122"/>
                <a:ea typeface="黑体" panose="02010609060101010101" charset="-122"/>
                <a:cs typeface="黑体" panose="02010609060101010101" charset="-122"/>
              </a:rPr>
              <a:t>或在合同中约定或协商解决缺项项目</a:t>
            </a:r>
            <a:r>
              <a:rPr lang="zh-CN" sz="2000">
                <a:solidFill>
                  <a:schemeClr val="tx1"/>
                </a:solidFill>
                <a:latin typeface="黑体" panose="02010609060101010101" charset="-122"/>
                <a:ea typeface="黑体" panose="02010609060101010101" charset="-122"/>
                <a:cs typeface="黑体" panose="02010609060101010101" charset="-122"/>
              </a:rPr>
              <a:t>的</a:t>
            </a:r>
            <a:r>
              <a:rPr sz="2000">
                <a:solidFill>
                  <a:schemeClr val="tx1"/>
                </a:solidFill>
                <a:latin typeface="黑体" panose="02010609060101010101" charset="-122"/>
                <a:ea typeface="黑体" panose="02010609060101010101" charset="-122"/>
                <a:cs typeface="黑体" panose="02010609060101010101" charset="-122"/>
              </a:rPr>
              <a:t>计价方法和方式，在该工程项目中使用。</a:t>
            </a:r>
            <a:endParaRPr sz="2000">
              <a:solidFill>
                <a:schemeClr val="tx1"/>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p:grpSpPr>
        <p:cxnSp>
          <p:nvCxnSpPr>
            <p:cNvPr id="14" name="直接连接符 13"/>
            <p:cNvCxnSpPr/>
            <p:nvPr/>
          </p:nvCxnSpPr>
          <p:spPr>
            <a:xfrm>
              <a:off x="438" y="1509"/>
              <a:ext cx="18325" cy="0"/>
            </a:xfrm>
            <a:prstGeom prst="line">
              <a:avLst/>
            </a:prstGeom>
            <a:solidFill>
              <a:srgbClr val="28A3AA"/>
            </a:solid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solidFill>
              <a:srgbClr val="28A3AA"/>
            </a:solid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6</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solidFill>
              <a:srgbClr val="28A3AA"/>
            </a:solid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solidFill>
              <a:srgbClr val="28A3AA"/>
            </a:solid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solidFill>
              <a:srgbClr val="28A3AA"/>
            </a:solid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其他需要说明的问题</a:t>
              </a:r>
              <a:endParaRPr lang="zh-CN" altLang="en-US" sz="2200" b="1">
                <a:solidFill>
                  <a:schemeClr val="bg2"/>
                </a:solidFill>
                <a:latin typeface="+mj-ea"/>
                <a:ea typeface="+mj-ea"/>
              </a:endParaRPr>
            </a:p>
          </p:txBody>
        </p:sp>
      </p:grpSp>
      <p:sp>
        <p:nvSpPr>
          <p:cNvPr id="4" name="标题 3"/>
          <p:cNvSpPr/>
          <p:nvPr>
            <p:ph type="ctrTitle"/>
          </p:nvPr>
        </p:nvSpPr>
        <p:spPr>
          <a:xfrm>
            <a:off x="1209040" y="1076960"/>
            <a:ext cx="9966960" cy="4993005"/>
          </a:xfrm>
        </p:spPr>
        <p:txBody>
          <a:bodyPr>
            <a:normAutofit fontScale="90000"/>
          </a:bodyPr>
          <a:p>
            <a:pPr algn="l">
              <a:lnSpc>
                <a:spcPct val="200000"/>
              </a:lnSpc>
              <a:spcBef>
                <a:spcPts val="0"/>
              </a:spcBef>
              <a:spcAft>
                <a:spcPts val="0"/>
              </a:spcAft>
            </a:pPr>
            <a:r>
              <a:rPr lang="zh-CN" altLang="en-US" sz="2000">
                <a:solidFill>
                  <a:schemeClr val="tx1"/>
                </a:solidFill>
                <a:latin typeface="黑体" panose="02010609060101010101" charset="-122"/>
                <a:ea typeface="黑体" panose="02010609060101010101" charset="-122"/>
                <a:cs typeface="黑体" panose="02010609060101010101" charset="-122"/>
              </a:rPr>
              <a:t>　　</a:t>
            </a:r>
            <a:r>
              <a:rPr lang="en-US" altLang="zh-CN" sz="2000">
                <a:solidFill>
                  <a:schemeClr val="tx1"/>
                </a:solidFill>
                <a:latin typeface="黑体" panose="02010609060101010101" charset="-122"/>
                <a:ea typeface="黑体" panose="02010609060101010101" charset="-122"/>
                <a:cs typeface="黑体" panose="02010609060101010101" charset="-122"/>
              </a:rPr>
              <a:t>4</a:t>
            </a:r>
            <a:r>
              <a:rPr sz="2000">
                <a:solidFill>
                  <a:schemeClr val="tx1"/>
                </a:solidFill>
                <a:latin typeface="黑体" panose="02010609060101010101" charset="-122"/>
                <a:ea typeface="黑体" panose="02010609060101010101" charset="-122"/>
                <a:cs typeface="黑体" panose="02010609060101010101" charset="-122"/>
              </a:rPr>
              <a:t>.安装工程之前考虑修改为以直接费为取费基数，与其他专业保持一致。但在测算过程中发现安装工程因其特殊性，设备与主材占整个工程造价的比重过大，如果像其他专业一样改为以直接费为取费基数，将面临着设备和主材对总造价的影响过大，确定合理的费率非常困难，并且操作性差、工程造价难以把控的情况。经专家研讨，最终确定安装工程仍维持14消耗量标准取费模式，以人工费为取费基数。</a:t>
            </a:r>
            <a:br>
              <a:rPr sz="2000">
                <a:solidFill>
                  <a:schemeClr val="tx1"/>
                </a:solidFill>
                <a:latin typeface="黑体" panose="02010609060101010101" charset="-122"/>
                <a:ea typeface="黑体" panose="02010609060101010101" charset="-122"/>
                <a:cs typeface="黑体" panose="02010609060101010101" charset="-122"/>
              </a:rPr>
            </a:br>
            <a:br>
              <a:rPr sz="2000">
                <a:solidFill>
                  <a:schemeClr val="tx1"/>
                </a:solidFill>
                <a:latin typeface="黑体" panose="02010609060101010101" charset="-122"/>
                <a:ea typeface="黑体" panose="02010609060101010101" charset="-122"/>
                <a:cs typeface="黑体" panose="02010609060101010101" charset="-122"/>
              </a:rPr>
            </a:br>
            <a:r>
              <a:rPr lang="zh-CN" sz="2000">
                <a:solidFill>
                  <a:schemeClr val="tx1"/>
                </a:solidFill>
                <a:latin typeface="黑体" panose="02010609060101010101" charset="-122"/>
                <a:ea typeface="黑体" panose="02010609060101010101" charset="-122"/>
                <a:cs typeface="黑体" panose="02010609060101010101" charset="-122"/>
              </a:rPr>
              <a:t>　　</a:t>
            </a:r>
            <a:r>
              <a:rPr sz="2000">
                <a:solidFill>
                  <a:schemeClr val="tx1"/>
                </a:solidFill>
                <a:latin typeface="黑体" panose="02010609060101010101" charset="-122"/>
                <a:ea typeface="黑体" panose="02010609060101010101" charset="-122"/>
                <a:cs typeface="黑体" panose="02010609060101010101" charset="-122"/>
              </a:rPr>
              <a:t>各措施项目费的计取，如果注明“其中人工含***”，则该部分人工</a:t>
            </a:r>
            <a:r>
              <a:rPr lang="zh-CN" sz="2000">
                <a:solidFill>
                  <a:schemeClr val="tx1"/>
                </a:solidFill>
                <a:latin typeface="黑体" panose="02010609060101010101" charset="-122"/>
                <a:ea typeface="黑体" panose="02010609060101010101" charset="-122"/>
                <a:cs typeface="黑体" panose="02010609060101010101" charset="-122"/>
              </a:rPr>
              <a:t>费</a:t>
            </a:r>
            <a:r>
              <a:rPr sz="2000">
                <a:solidFill>
                  <a:schemeClr val="tx1"/>
                </a:solidFill>
                <a:latin typeface="黑体" panose="02010609060101010101" charset="-122"/>
                <a:ea typeface="黑体" panose="02010609060101010101" charset="-122"/>
                <a:cs typeface="黑体" panose="02010609060101010101" charset="-122"/>
              </a:rPr>
              <a:t>参与取费，</a:t>
            </a:r>
            <a:r>
              <a:rPr lang="zh-CN" sz="2000">
                <a:solidFill>
                  <a:schemeClr val="tx1"/>
                </a:solidFill>
                <a:latin typeface="黑体" panose="02010609060101010101" charset="-122"/>
                <a:ea typeface="黑体" panose="02010609060101010101" charset="-122"/>
                <a:cs typeface="黑体" panose="02010609060101010101" charset="-122"/>
              </a:rPr>
              <a:t>进入计取管理费、利润和绿色施工安全防护措施项目费的取费基数。如仅表述为</a:t>
            </a:r>
            <a:r>
              <a:rPr lang="en-US" altLang="zh-CN" sz="2000">
                <a:solidFill>
                  <a:schemeClr val="tx1"/>
                </a:solidFill>
                <a:latin typeface="黑体" panose="02010609060101010101" charset="-122"/>
                <a:ea typeface="黑体" panose="02010609060101010101" charset="-122"/>
                <a:cs typeface="黑体" panose="02010609060101010101" charset="-122"/>
              </a:rPr>
              <a:t>“</a:t>
            </a:r>
            <a:r>
              <a:rPr lang="zh-CN" altLang="en-US" sz="2000">
                <a:solidFill>
                  <a:schemeClr val="tx1"/>
                </a:solidFill>
                <a:latin typeface="黑体" panose="02010609060101010101" charset="-122"/>
                <a:ea typeface="黑体" panose="02010609060101010101" charset="-122"/>
                <a:cs typeface="黑体" panose="02010609060101010101" charset="-122"/>
              </a:rPr>
              <a:t>按人工费的</a:t>
            </a:r>
            <a:r>
              <a:rPr lang="en-US" altLang="zh-CN" sz="2000">
                <a:solidFill>
                  <a:schemeClr val="tx1"/>
                </a:solidFill>
                <a:latin typeface="黑体" panose="02010609060101010101" charset="-122"/>
                <a:ea typeface="黑体" panose="02010609060101010101" charset="-122"/>
                <a:cs typeface="黑体" panose="02010609060101010101" charset="-122"/>
              </a:rPr>
              <a:t>%</a:t>
            </a:r>
            <a:r>
              <a:rPr lang="zh-CN" altLang="en-US" sz="2000">
                <a:solidFill>
                  <a:schemeClr val="tx1"/>
                </a:solidFill>
                <a:latin typeface="黑体" panose="02010609060101010101" charset="-122"/>
                <a:ea typeface="黑体" panose="02010609060101010101" charset="-122"/>
                <a:cs typeface="黑体" panose="02010609060101010101" charset="-122"/>
              </a:rPr>
              <a:t>计取</a:t>
            </a:r>
            <a:r>
              <a:rPr lang="en-US" altLang="zh-CN" sz="2000">
                <a:solidFill>
                  <a:schemeClr val="tx1"/>
                </a:solidFill>
                <a:latin typeface="黑体" panose="02010609060101010101" charset="-122"/>
                <a:ea typeface="黑体" panose="02010609060101010101" charset="-122"/>
                <a:cs typeface="黑体" panose="02010609060101010101" charset="-122"/>
              </a:rPr>
              <a:t>”</a:t>
            </a:r>
            <a:r>
              <a:rPr lang="zh-CN" altLang="en-US" sz="2000">
                <a:solidFill>
                  <a:schemeClr val="tx1"/>
                </a:solidFill>
                <a:latin typeface="黑体" panose="02010609060101010101" charset="-122"/>
                <a:ea typeface="黑体" panose="02010609060101010101" charset="-122"/>
                <a:cs typeface="黑体" panose="02010609060101010101" charset="-122"/>
              </a:rPr>
              <a:t>，</a:t>
            </a:r>
            <a:r>
              <a:rPr sz="2000">
                <a:solidFill>
                  <a:schemeClr val="tx1"/>
                </a:solidFill>
                <a:latin typeface="黑体" panose="02010609060101010101" charset="-122"/>
                <a:ea typeface="黑体" panose="02010609060101010101" charset="-122"/>
                <a:cs typeface="黑体" panose="02010609060101010101" charset="-122"/>
              </a:rPr>
              <a:t>则视为</a:t>
            </a:r>
            <a:r>
              <a:rPr lang="zh-CN" sz="2000">
                <a:solidFill>
                  <a:schemeClr val="tx1"/>
                </a:solidFill>
                <a:latin typeface="黑体" panose="02010609060101010101" charset="-122"/>
                <a:ea typeface="黑体" panose="02010609060101010101" charset="-122"/>
                <a:cs typeface="黑体" panose="02010609060101010101" charset="-122"/>
              </a:rPr>
              <a:t>按项计取的单</a:t>
            </a:r>
            <a:r>
              <a:rPr sz="2000">
                <a:solidFill>
                  <a:schemeClr val="tx1"/>
                </a:solidFill>
                <a:latin typeface="黑体" panose="02010609060101010101" charset="-122"/>
                <a:ea typeface="黑体" panose="02010609060101010101" charset="-122"/>
                <a:cs typeface="黑体" panose="02010609060101010101" charset="-122"/>
              </a:rPr>
              <a:t>项</a:t>
            </a:r>
            <a:r>
              <a:rPr lang="zh-CN" sz="2000">
                <a:solidFill>
                  <a:schemeClr val="tx1"/>
                </a:solidFill>
                <a:latin typeface="黑体" panose="02010609060101010101" charset="-122"/>
                <a:ea typeface="黑体" panose="02010609060101010101" charset="-122"/>
                <a:cs typeface="黑体" panose="02010609060101010101" charset="-122"/>
              </a:rPr>
              <a:t>措施</a:t>
            </a:r>
            <a:r>
              <a:rPr sz="2000">
                <a:solidFill>
                  <a:schemeClr val="tx1"/>
                </a:solidFill>
                <a:latin typeface="黑体" panose="02010609060101010101" charset="-122"/>
                <a:ea typeface="黑体" panose="02010609060101010101" charset="-122"/>
                <a:cs typeface="黑体" panose="02010609060101010101" charset="-122"/>
              </a:rPr>
              <a:t>费用，不参</a:t>
            </a:r>
            <a:r>
              <a:rPr lang="zh-CN" sz="2000">
                <a:solidFill>
                  <a:schemeClr val="tx1"/>
                </a:solidFill>
                <a:latin typeface="黑体" panose="02010609060101010101" charset="-122"/>
                <a:ea typeface="黑体" panose="02010609060101010101" charset="-122"/>
                <a:cs typeface="黑体" panose="02010609060101010101" charset="-122"/>
              </a:rPr>
              <a:t>与</a:t>
            </a:r>
            <a:r>
              <a:rPr sz="2000">
                <a:solidFill>
                  <a:schemeClr val="tx1"/>
                </a:solidFill>
                <a:latin typeface="黑体" panose="02010609060101010101" charset="-122"/>
                <a:ea typeface="黑体" panose="02010609060101010101" charset="-122"/>
                <a:cs typeface="黑体" panose="02010609060101010101" charset="-122"/>
              </a:rPr>
              <a:t>取费。</a:t>
            </a:r>
            <a:endParaRPr sz="2000">
              <a:solidFill>
                <a:schemeClr val="tx1"/>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p:grpSpPr>
        <p:cxnSp>
          <p:nvCxnSpPr>
            <p:cNvPr id="14" name="直接连接符 13"/>
            <p:cNvCxnSpPr/>
            <p:nvPr/>
          </p:nvCxnSpPr>
          <p:spPr>
            <a:xfrm>
              <a:off x="438" y="1509"/>
              <a:ext cx="18325" cy="0"/>
            </a:xfrm>
            <a:prstGeom prst="line">
              <a:avLst/>
            </a:prstGeom>
            <a:solidFill>
              <a:srgbClr val="28A3AA"/>
            </a:solid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solidFill>
              <a:srgbClr val="28A3AA"/>
            </a:solid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6</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solidFill>
              <a:srgbClr val="28A3AA"/>
            </a:solid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solidFill>
              <a:srgbClr val="28A3AA"/>
            </a:solid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solidFill>
              <a:srgbClr val="28A3AA"/>
            </a:solid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其他需要说明的问题</a:t>
              </a:r>
              <a:endParaRPr lang="zh-CN" altLang="en-US" sz="2200" b="1">
                <a:solidFill>
                  <a:schemeClr val="bg2"/>
                </a:solidFill>
                <a:latin typeface="+mj-ea"/>
                <a:ea typeface="+mj-ea"/>
              </a:endParaRPr>
            </a:p>
          </p:txBody>
        </p:sp>
      </p:grpSp>
      <p:pic>
        <p:nvPicPr>
          <p:cNvPr id="2" name="图片 1"/>
          <p:cNvPicPr>
            <a:picLocks noChangeAspect="1"/>
          </p:cNvPicPr>
          <p:nvPr/>
        </p:nvPicPr>
        <p:blipFill>
          <a:blip r:embed="rId2"/>
          <a:stretch>
            <a:fillRect/>
          </a:stretch>
        </p:blipFill>
        <p:spPr>
          <a:xfrm>
            <a:off x="1696085" y="1056005"/>
            <a:ext cx="9039225" cy="5318760"/>
          </a:xfrm>
          <a:prstGeom prst="rect">
            <a:avLst/>
          </a:prstGeom>
        </p:spPr>
      </p:pic>
    </p:spTree>
    <p:custDataLst>
      <p:tags r:id="rId3"/>
    </p:custData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23164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第一册 机械设备安装工程</a:t>
            </a:r>
            <a:endParaRPr lang="zh-CN" altLang="en-US" sz="2400" b="1"/>
          </a:p>
        </p:txBody>
      </p:sp>
      <p:cxnSp>
        <p:nvCxnSpPr>
          <p:cNvPr id="5" name="直接连接符 4"/>
          <p:cNvCxnSpPr/>
          <p:nvPr/>
        </p:nvCxnSpPr>
        <p:spPr>
          <a:xfrm flipV="1">
            <a:off x="5570220" y="87757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993775"/>
            <a:ext cx="10725785" cy="4361815"/>
          </a:xfrm>
          <a:prstGeom prst="rect">
            <a:avLst/>
          </a:prstGeom>
          <a:noFill/>
        </p:spPr>
        <p:txBody>
          <a:bodyPr wrap="square" rtlCol="0">
            <a:spAutoFit/>
          </a:bodyPr>
          <a:p>
            <a:pPr indent="0" fontAlgn="auto">
              <a:lnSpc>
                <a:spcPct val="200000"/>
              </a:lnSpc>
            </a:pP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rPr>
              <a:t>（一）子目变化情况</a:t>
            </a:r>
            <a:endPar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endParaRPr>
          </a:p>
          <a:p>
            <a:pPr indent="457200" fontAlgn="auto">
              <a:lnSpc>
                <a:spcPct val="220000"/>
              </a:lnSpc>
            </a:pPr>
            <a:r>
              <a:rPr lang="zh-CN" altLang="en-US" b="1">
                <a:latin typeface="黑体" panose="02010609060101010101" charset="-122"/>
                <a:ea typeface="黑体" panose="02010609060101010101" charset="-122"/>
                <a:cs typeface="黑体" panose="02010609060101010101" charset="-122"/>
              </a:rPr>
              <a:t>本次修编主要是依照国家13清单计算规范设置项目，以14消耗量标准和15全统定额为基础进行编制。</a:t>
            </a:r>
            <a:endParaRPr lang="zh-CN" altLang="en-US" b="1">
              <a:latin typeface="黑体" panose="02010609060101010101" charset="-122"/>
              <a:ea typeface="黑体" panose="02010609060101010101" charset="-122"/>
              <a:cs typeface="黑体" panose="02010609060101010101" charset="-122"/>
            </a:endParaRPr>
          </a:p>
          <a:p>
            <a:pPr indent="457200" fontAlgn="auto">
              <a:lnSpc>
                <a:spcPct val="220000"/>
              </a:lnSpc>
            </a:pPr>
            <a:r>
              <a:rPr lang="zh-CN" altLang="en-US" b="1">
                <a:latin typeface="黑体" panose="02010609060101010101" charset="-122"/>
                <a:ea typeface="黑体" panose="02010609060101010101" charset="-122"/>
                <a:cs typeface="黑体" panose="02010609060101010101" charset="-122"/>
              </a:rPr>
              <a:t>本册标准此次修编较14消耗量标准相比共新增110个子目，减少224个子目。部分设备的规格在14消耗量标准的基础上有所补充增加；第四章起重设备安装中，删除锻造桥式起重机、淬火桥式起重机，增加中小跨距电动葫芦门式起重机项目；第七章风机安装及拆装检查中，增加工业吊扇安装；第八章泵安装及拆装检查中，增加智能污水处理机安装；第十三章其他机械设备安装及灌浆中，删除零星小型金属构件制安，增加设备减震台座子及空气分馏塔壳体安装；14消耗量标准中的电梯安装章节整章删除。</a:t>
            </a:r>
            <a:endParaRPr lang="zh-CN" altLang="en-US"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4" name="标题 3"/>
          <p:cNvSpPr/>
          <p:nvPr>
            <p:ph type="ctrTitle"/>
          </p:nvPr>
        </p:nvSpPr>
        <p:spPr>
          <a:xfrm>
            <a:off x="1209040" y="958215"/>
            <a:ext cx="9966960" cy="5517515"/>
          </a:xfrm>
        </p:spPr>
        <p:txBody>
          <a:bodyPr>
            <a:normAutofit/>
          </a:bodyPr>
          <a:p>
            <a:pPr algn="l">
              <a:lnSpc>
                <a:spcPts val="3400"/>
              </a:lnSpc>
              <a:spcBef>
                <a:spcPts val="0"/>
              </a:spcBef>
              <a:spcAft>
                <a:spcPts val="0"/>
              </a:spcAft>
            </a:pPr>
            <a:r>
              <a:rPr lang="zh-CN" altLang="en-US" sz="1780">
                <a:solidFill>
                  <a:schemeClr val="tx1"/>
                </a:solidFill>
                <a:latin typeface="黑体" panose="02010609060101010101" charset="-122"/>
                <a:ea typeface="黑体" panose="02010609060101010101" charset="-122"/>
                <a:cs typeface="黑体" panose="02010609060101010101" charset="-122"/>
              </a:rPr>
              <a:t>　　</a:t>
            </a:r>
            <a:endParaRPr sz="1780">
              <a:solidFill>
                <a:schemeClr val="tx1"/>
              </a:solidFill>
              <a:latin typeface="黑体" panose="02010609060101010101" charset="-122"/>
              <a:ea typeface="黑体" panose="02010609060101010101" charset="-122"/>
              <a:cs typeface="黑体" panose="02010609060101010101" charset="-122"/>
            </a:endParaRPr>
          </a:p>
        </p:txBody>
      </p:sp>
      <p:sp>
        <p:nvSpPr>
          <p:cNvPr id="2" name="文本框 1"/>
          <p:cNvSpPr txBox="1"/>
          <p:nvPr/>
        </p:nvSpPr>
        <p:spPr>
          <a:xfrm>
            <a:off x="5527040" y="313690"/>
            <a:ext cx="423164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第一册 机械设备安装工程</a:t>
            </a:r>
            <a:endParaRPr lang="zh-CN" altLang="en-US" sz="2400" b="1"/>
          </a:p>
        </p:txBody>
      </p:sp>
      <p:cxnSp>
        <p:nvCxnSpPr>
          <p:cNvPr id="5" name="直接连接符 4"/>
          <p:cNvCxnSpPr/>
          <p:nvPr/>
        </p:nvCxnSpPr>
        <p:spPr>
          <a:xfrm flipV="1">
            <a:off x="5570220" y="87757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3" name="表格 2"/>
          <p:cNvGraphicFramePr/>
          <p:nvPr>
            <p:custDataLst>
              <p:tags r:id="rId2"/>
            </p:custDataLst>
          </p:nvPr>
        </p:nvGraphicFramePr>
        <p:xfrm>
          <a:off x="497205" y="1109980"/>
          <a:ext cx="11269345" cy="4867275"/>
        </p:xfrm>
        <a:graphic>
          <a:graphicData uri="http://schemas.openxmlformats.org/drawingml/2006/table">
            <a:tbl>
              <a:tblPr firstRow="1" bandRow="1">
                <a:tableStyleId>{5C22544A-7EE6-4342-B048-85BDC9FD1C3A}</a:tableStyleId>
              </a:tblPr>
              <a:tblGrid>
                <a:gridCol w="2410460"/>
                <a:gridCol w="776287"/>
                <a:gridCol w="776605"/>
                <a:gridCol w="775969"/>
                <a:gridCol w="776287"/>
                <a:gridCol w="5753735"/>
              </a:tblGrid>
              <a:tr h="426720">
                <a:tc>
                  <a:txBody>
                    <a:bodyPr/>
                    <a:p>
                      <a:pPr algn="ctr">
                        <a:buNone/>
                      </a:pPr>
                      <a:r>
                        <a:rPr lang="zh-CN" altLang="en-US" sz="1400" b="1">
                          <a:solidFill>
                            <a:schemeClr val="bg2"/>
                          </a:solidFill>
                          <a:latin typeface="微软雅黑" panose="020B0503020204020204" pitchFamily="34" charset="-122"/>
                          <a:ea typeface="微软雅黑" panose="020B0503020204020204" pitchFamily="34" charset="-122"/>
                        </a:rPr>
                        <a:t>章节</a:t>
                      </a:r>
                      <a:endParaRPr lang="zh-CN" altLang="en-US" sz="1400" b="1">
                        <a:solidFill>
                          <a:schemeClr val="bg2"/>
                        </a:solidFill>
                        <a:latin typeface="微软雅黑" panose="020B0503020204020204" pitchFamily="34" charset="-122"/>
                        <a:ea typeface="微软雅黑" panose="020B0503020204020204" pitchFamily="34" charset="-122"/>
                      </a:endParaRPr>
                    </a:p>
                  </a:txBody>
                  <a:tcPr anchor="ctr" anchorCtr="0"/>
                </a:tc>
                <a:tc>
                  <a:txBody>
                    <a:bodyPr/>
                    <a:p>
                      <a:pPr indent="0" algn="ctr">
                        <a:buNone/>
                      </a:pPr>
                      <a:r>
                        <a:rPr lang="en-US" sz="1400" b="1">
                          <a:solidFill>
                            <a:schemeClr val="bg2"/>
                          </a:solidFill>
                          <a:latin typeface="微软雅黑" panose="020B0503020204020204" pitchFamily="34" charset="-122"/>
                          <a:ea typeface="微软雅黑" panose="020B0503020204020204" pitchFamily="34" charset="-122"/>
                          <a:cs typeface="微软雅黑" panose="020B0503020204020204" pitchFamily="34" charset="-122"/>
                        </a:rPr>
                        <a:t>14标准</a:t>
                      </a:r>
                      <a:endParaRPr lang="zh-CN" altLang="en-US" sz="1400" b="1">
                        <a:solidFill>
                          <a:schemeClr val="bg2"/>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9050" marR="19050" marT="0" marB="0" vert="horz" anchor="ctr" anchorCtr="0"/>
                </a:tc>
                <a:tc>
                  <a:txBody>
                    <a:bodyPr/>
                    <a:p>
                      <a:pPr indent="0" algn="ctr">
                        <a:buNone/>
                      </a:pPr>
                      <a:r>
                        <a:rPr lang="en-US" sz="1400" b="1">
                          <a:solidFill>
                            <a:schemeClr val="bg2"/>
                          </a:solidFill>
                          <a:latin typeface="微软雅黑" panose="020B0503020204020204" pitchFamily="34" charset="-122"/>
                          <a:ea typeface="微软雅黑" panose="020B0503020204020204" pitchFamily="34" charset="-122"/>
                          <a:cs typeface="仿宋" panose="02010609060101010101" charset="-122"/>
                        </a:rPr>
                        <a:t>增加</a:t>
                      </a:r>
                      <a:endParaRPr lang="zh-CN" altLang="en-US" sz="1400" b="1">
                        <a:solidFill>
                          <a:schemeClr val="bg2"/>
                        </a:solidFill>
                        <a:latin typeface="微软雅黑" panose="020B0503020204020204" pitchFamily="34" charset="-122"/>
                        <a:ea typeface="微软雅黑" panose="020B0503020204020204" pitchFamily="34" charset="-122"/>
                        <a:cs typeface="仿宋" panose="02010609060101010101" charset="-122"/>
                      </a:endParaRPr>
                    </a:p>
                  </a:txBody>
                  <a:tcPr marL="19050" marR="19050" marT="0" marB="0" vert="horz" anchor="ctr" anchorCtr="0"/>
                </a:tc>
                <a:tc>
                  <a:txBody>
                    <a:bodyPr/>
                    <a:p>
                      <a:pPr indent="0" algn="ctr">
                        <a:buNone/>
                      </a:pPr>
                      <a:r>
                        <a:rPr lang="en-US" sz="1400" b="1">
                          <a:solidFill>
                            <a:schemeClr val="bg2"/>
                          </a:solidFill>
                          <a:latin typeface="微软雅黑" panose="020B0503020204020204" pitchFamily="34" charset="-122"/>
                          <a:ea typeface="微软雅黑" panose="020B0503020204020204" pitchFamily="34" charset="-122"/>
                          <a:cs typeface="仿宋" panose="02010609060101010101" charset="-122"/>
                        </a:rPr>
                        <a:t>减少</a:t>
                      </a:r>
                      <a:endParaRPr lang="zh-CN" altLang="en-US" sz="1400" b="1">
                        <a:solidFill>
                          <a:schemeClr val="bg2"/>
                        </a:solidFill>
                        <a:latin typeface="微软雅黑" panose="020B0503020204020204" pitchFamily="34" charset="-122"/>
                        <a:ea typeface="微软雅黑" panose="020B0503020204020204" pitchFamily="34" charset="-122"/>
                        <a:cs typeface="仿宋" panose="02010609060101010101" charset="-122"/>
                      </a:endParaRPr>
                    </a:p>
                  </a:txBody>
                  <a:tcPr marL="19050" marR="19050" marT="0" marB="0" vert="horz" anchor="ctr" anchorCtr="0"/>
                </a:tc>
                <a:tc>
                  <a:txBody>
                    <a:bodyPr/>
                    <a:p>
                      <a:pPr indent="0" algn="ctr">
                        <a:buNone/>
                      </a:pPr>
                      <a:r>
                        <a:rPr lang="en-US" sz="1400" b="1">
                          <a:solidFill>
                            <a:schemeClr val="bg2"/>
                          </a:solidFill>
                          <a:latin typeface="微软雅黑" panose="020B0503020204020204" pitchFamily="34" charset="-122"/>
                          <a:ea typeface="微软雅黑" panose="020B0503020204020204" pitchFamily="34" charset="-122"/>
                          <a:cs typeface="微软雅黑" panose="020B0503020204020204" pitchFamily="34" charset="-122"/>
                        </a:rPr>
                        <a:t>20标准</a:t>
                      </a:r>
                      <a:endParaRPr lang="zh-CN" altLang="en-US" sz="1400" b="1">
                        <a:solidFill>
                          <a:schemeClr val="bg2"/>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9050" marR="19050" marT="0" marB="0" vert="horz" anchor="ctr" anchorCtr="0"/>
                </a:tc>
                <a:tc>
                  <a:txBody>
                    <a:bodyPr/>
                    <a:p>
                      <a:pPr algn="ctr">
                        <a:buNone/>
                      </a:pPr>
                      <a:r>
                        <a:rPr lang="zh-CN" altLang="en-US" sz="1400">
                          <a:solidFill>
                            <a:schemeClr val="bg2"/>
                          </a:solidFill>
                          <a:latin typeface="微软雅黑" panose="020B0503020204020204" pitchFamily="34" charset="-122"/>
                          <a:ea typeface="微软雅黑" panose="020B0503020204020204" pitchFamily="34" charset="-122"/>
                        </a:rPr>
                        <a:t>备              注</a:t>
                      </a:r>
                      <a:endParaRPr lang="zh-CN" altLang="en-US" sz="1400">
                        <a:solidFill>
                          <a:schemeClr val="bg2"/>
                        </a:solidFill>
                        <a:latin typeface="微软雅黑" panose="020B0503020204020204" pitchFamily="34" charset="-122"/>
                        <a:ea typeface="微软雅黑" panose="020B0503020204020204" pitchFamily="34" charset="-122"/>
                      </a:endParaRPr>
                    </a:p>
                  </a:txBody>
                  <a:tcPr anchor="ctr" anchorCtr="0"/>
                </a:tc>
              </a:tr>
              <a:tr h="634365">
                <a:tc>
                  <a:txBody>
                    <a:bodyPr/>
                    <a:p>
                      <a:pPr indent="0" fontAlgn="auto">
                        <a:lnSpc>
                          <a:spcPct val="150000"/>
                        </a:lnSpc>
                        <a:buNone/>
                      </a:pPr>
                      <a:r>
                        <a:rPr lang="en-US" sz="1400" b="1">
                          <a:solidFill>
                            <a:schemeClr val="tx1"/>
                          </a:solidFill>
                          <a:latin typeface="宋体" panose="02010600030101010101" pitchFamily="2" charset="-122"/>
                          <a:ea typeface="宋体" panose="02010600030101010101" pitchFamily="2" charset="-122"/>
                          <a:cs typeface="仿宋" panose="02010609060101010101" charset="-122"/>
                        </a:rPr>
                        <a:t>第一章 切削设备安装</a:t>
                      </a:r>
                      <a:endParaRPr lang="en-US" altLang="en-US" sz="1400" b="1">
                        <a:solidFill>
                          <a:schemeClr val="tx1"/>
                        </a:solidFill>
                        <a:latin typeface="宋体" panose="02010600030101010101" pitchFamily="2" charset="-122"/>
                        <a:ea typeface="宋体" panose="02010600030101010101" pitchFamily="2" charset="-122"/>
                        <a:cs typeface="仿宋" panose="02010609060101010101" charset="-122"/>
                      </a:endParaRPr>
                    </a:p>
                  </a:txBody>
                  <a:tcPr marL="19050" marR="19050" marT="0" marB="0" vert="horz" anchor="ctr" anchorCtr="0"/>
                </a:tc>
                <a:tc>
                  <a:txBody>
                    <a:bodyPr/>
                    <a:p>
                      <a:pPr indent="0" algn="ctr" fontAlgn="auto">
                        <a:lnSpc>
                          <a:spcPct val="150000"/>
                        </a:lnSpc>
                        <a:buNone/>
                      </a:pPr>
                      <a:r>
                        <a:rPr lang="en-US" sz="1400" b="1">
                          <a:solidFill>
                            <a:schemeClr val="tx1"/>
                          </a:solidFill>
                          <a:latin typeface="宋体" panose="02010600030101010101" pitchFamily="2" charset="-122"/>
                          <a:ea typeface="宋体" panose="02010600030101010101" pitchFamily="2" charset="-122"/>
                          <a:cs typeface="仿宋" panose="02010609060101010101" charset="-122"/>
                        </a:rPr>
                        <a:t>153</a:t>
                      </a:r>
                      <a:endParaRPr lang="en-US" altLang="en-US" sz="1400" b="1">
                        <a:solidFill>
                          <a:schemeClr val="tx1"/>
                        </a:solidFill>
                        <a:latin typeface="宋体" panose="02010600030101010101" pitchFamily="2" charset="-122"/>
                        <a:ea typeface="宋体" panose="02010600030101010101" pitchFamily="2" charset="-122"/>
                        <a:cs typeface="仿宋" panose="02010609060101010101" charset="-122"/>
                      </a:endParaRPr>
                    </a:p>
                  </a:txBody>
                  <a:tcPr marL="19050" marR="19050" marT="0" marB="0" vert="horz" anchor="ctr" anchorCtr="0"/>
                </a:tc>
                <a:tc>
                  <a:txBody>
                    <a:bodyPr/>
                    <a:p>
                      <a:pPr indent="0" algn="ctr" fontAlgn="auto">
                        <a:lnSpc>
                          <a:spcPct val="150000"/>
                        </a:lnSpc>
                        <a:buNone/>
                      </a:pPr>
                      <a:r>
                        <a:rPr lang="en-US" sz="1400" b="1">
                          <a:solidFill>
                            <a:schemeClr val="tx1"/>
                          </a:solidFill>
                          <a:latin typeface="宋体" panose="02010600030101010101" pitchFamily="2" charset="-122"/>
                          <a:ea typeface="宋体" panose="02010600030101010101" pitchFamily="2" charset="-122"/>
                          <a:cs typeface="仿宋" panose="02010609060101010101" charset="-122"/>
                        </a:rPr>
                        <a:t>9</a:t>
                      </a:r>
                      <a:endParaRPr lang="en-US" altLang="en-US" sz="1400" b="1">
                        <a:solidFill>
                          <a:schemeClr val="tx1"/>
                        </a:solidFill>
                        <a:latin typeface="宋体" panose="02010600030101010101" pitchFamily="2" charset="-122"/>
                        <a:ea typeface="宋体" panose="02010600030101010101" pitchFamily="2" charset="-122"/>
                        <a:cs typeface="仿宋" panose="02010609060101010101" charset="-122"/>
                      </a:endParaRPr>
                    </a:p>
                  </a:txBody>
                  <a:tcPr marL="19050" marR="19050" marT="0" marB="0" vert="horz" anchor="ctr" anchorCtr="0"/>
                </a:tc>
                <a:tc>
                  <a:txBody>
                    <a:bodyPr/>
                    <a:p>
                      <a:pPr indent="0" algn="ctr" fontAlgn="auto">
                        <a:lnSpc>
                          <a:spcPct val="150000"/>
                        </a:lnSpc>
                        <a:buNone/>
                      </a:pPr>
                      <a:r>
                        <a:rPr lang="en-US" sz="1400" b="1">
                          <a:solidFill>
                            <a:schemeClr val="tx1"/>
                          </a:solidFill>
                          <a:latin typeface="宋体" panose="02010600030101010101" pitchFamily="2" charset="-122"/>
                          <a:ea typeface="宋体" panose="02010600030101010101" pitchFamily="2" charset="-122"/>
                          <a:cs typeface="仿宋" panose="02010609060101010101" charset="-122"/>
                        </a:rPr>
                        <a:t>1</a:t>
                      </a:r>
                      <a:endParaRPr lang="en-US" altLang="en-US" sz="1400" b="1">
                        <a:solidFill>
                          <a:schemeClr val="tx1"/>
                        </a:solidFill>
                        <a:latin typeface="宋体" panose="02010600030101010101" pitchFamily="2" charset="-122"/>
                        <a:ea typeface="宋体" panose="02010600030101010101" pitchFamily="2" charset="-122"/>
                        <a:cs typeface="仿宋" panose="02010609060101010101" charset="-122"/>
                      </a:endParaRPr>
                    </a:p>
                  </a:txBody>
                  <a:tcPr marL="19050" marR="19050" marT="0" marB="0" vert="horz" anchor="ctr" anchorCtr="0"/>
                </a:tc>
                <a:tc>
                  <a:txBody>
                    <a:bodyPr/>
                    <a:p>
                      <a:pPr indent="0" algn="ctr" fontAlgn="auto">
                        <a:lnSpc>
                          <a:spcPct val="150000"/>
                        </a:lnSpc>
                        <a:buNone/>
                      </a:pPr>
                      <a:r>
                        <a:rPr lang="en-US" sz="1400" b="1">
                          <a:solidFill>
                            <a:schemeClr val="tx1"/>
                          </a:solidFill>
                          <a:latin typeface="宋体" panose="02010600030101010101" pitchFamily="2" charset="-122"/>
                          <a:ea typeface="宋体" panose="02010600030101010101" pitchFamily="2" charset="-122"/>
                          <a:cs typeface="仿宋" panose="02010609060101010101" charset="-122"/>
                        </a:rPr>
                        <a:t>161</a:t>
                      </a:r>
                      <a:endParaRPr lang="en-US" altLang="en-US" sz="1400" b="1">
                        <a:solidFill>
                          <a:schemeClr val="tx1"/>
                        </a:solidFill>
                        <a:latin typeface="宋体" panose="02010600030101010101" pitchFamily="2" charset="-122"/>
                        <a:ea typeface="宋体" panose="02010600030101010101" pitchFamily="2" charset="-122"/>
                        <a:cs typeface="仿宋" panose="02010609060101010101" charset="-122"/>
                      </a:endParaRPr>
                    </a:p>
                  </a:txBody>
                  <a:tcPr marL="19050" marR="19050" marT="0" marB="0" vert="horz" anchor="ctr" anchorCtr="0"/>
                </a:tc>
                <a:tc>
                  <a:txBody>
                    <a:bodyPr/>
                    <a:p>
                      <a:pPr indent="0" fontAlgn="auto">
                        <a:lnSpc>
                          <a:spcPct val="150000"/>
                        </a:lnSpc>
                        <a:buNone/>
                      </a:pP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增加700t、800t立式车床；250t～400t刨床、插床、拉床；0.5t超声波加工及电加工机床</a:t>
                      </a:r>
                      <a:r>
                        <a:rPr lang="zh-CN" altLang="en-US" sz="1300" b="1">
                          <a:solidFill>
                            <a:schemeClr val="tx1"/>
                          </a:solidFill>
                          <a:latin typeface="宋体" panose="02010600030101010101" pitchFamily="2" charset="-122"/>
                          <a:ea typeface="宋体" panose="02010600030101010101" pitchFamily="2" charset="-122"/>
                          <a:cs typeface="宋体" panose="02010600030101010101" pitchFamily="2" charset="-122"/>
                        </a:rPr>
                        <a:t>；</a:t>
                      </a: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0.5t木工机床</a:t>
                      </a:r>
                      <a:r>
                        <a:rPr lang="zh-CN" altLang="en-US" sz="1300" b="1">
                          <a:solidFill>
                            <a:schemeClr val="tx1"/>
                          </a:solidFill>
                          <a:latin typeface="宋体" panose="02010600030101010101" pitchFamily="2" charset="-122"/>
                          <a:ea typeface="宋体" panose="02010600030101010101" pitchFamily="2" charset="-122"/>
                          <a:cs typeface="宋体" panose="02010600030101010101" pitchFamily="2" charset="-122"/>
                        </a:rPr>
                        <a:t>；</a:t>
                      </a: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20t跑车带锯机</a:t>
                      </a:r>
                      <a:endParaRPr lang="en-US" altLang="en-US" sz="13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nchorCtr="0"/>
                </a:tc>
              </a:tr>
              <a:tr h="634365">
                <a:tc>
                  <a:txBody>
                    <a:bodyPr/>
                    <a:p>
                      <a:pPr indent="0" fontAlgn="auto">
                        <a:lnSpc>
                          <a:spcPct val="150000"/>
                        </a:lnSpc>
                        <a:buNone/>
                      </a:pPr>
                      <a:r>
                        <a:rPr lang="en-US" sz="1400" b="1">
                          <a:solidFill>
                            <a:schemeClr val="tx1"/>
                          </a:solidFill>
                          <a:latin typeface="宋体" panose="02010600030101010101" pitchFamily="2" charset="-122"/>
                          <a:ea typeface="宋体" panose="02010600030101010101" pitchFamily="2" charset="-122"/>
                          <a:cs typeface="仿宋" panose="02010609060101010101" charset="-122"/>
                        </a:rPr>
                        <a:t>第二章 锻压设备安装</a:t>
                      </a:r>
                      <a:endParaRPr lang="en-US" altLang="en-US" sz="1400" b="1">
                        <a:solidFill>
                          <a:schemeClr val="tx1"/>
                        </a:solidFill>
                        <a:latin typeface="宋体" panose="02010600030101010101" pitchFamily="2" charset="-122"/>
                        <a:ea typeface="宋体" panose="02010600030101010101" pitchFamily="2" charset="-122"/>
                        <a:cs typeface="仿宋" panose="02010609060101010101" charset="-122"/>
                      </a:endParaRPr>
                    </a:p>
                  </a:txBody>
                  <a:tcPr marL="19050" marR="19050" marT="0" marB="0" vert="horz" anchor="ctr" anchorCtr="0"/>
                </a:tc>
                <a:tc>
                  <a:txBody>
                    <a:bodyPr/>
                    <a:p>
                      <a:pPr indent="0" algn="ctr" fontAlgn="auto">
                        <a:lnSpc>
                          <a:spcPct val="150000"/>
                        </a:lnSpc>
                        <a:buNone/>
                      </a:pPr>
                      <a:r>
                        <a:rPr lang="en-US" sz="1400" b="1">
                          <a:solidFill>
                            <a:schemeClr val="tx1"/>
                          </a:solidFill>
                          <a:latin typeface="宋体" panose="02010600030101010101" pitchFamily="2" charset="-122"/>
                          <a:ea typeface="宋体" panose="02010600030101010101" pitchFamily="2" charset="-122"/>
                          <a:cs typeface="仿宋" panose="02010609060101010101" charset="-122"/>
                        </a:rPr>
                        <a:t>91</a:t>
                      </a:r>
                      <a:endParaRPr lang="en-US" altLang="en-US" sz="1400" b="1">
                        <a:solidFill>
                          <a:schemeClr val="tx1"/>
                        </a:solidFill>
                        <a:latin typeface="宋体" panose="02010600030101010101" pitchFamily="2" charset="-122"/>
                        <a:ea typeface="宋体" panose="02010600030101010101" pitchFamily="2" charset="-122"/>
                        <a:cs typeface="仿宋" panose="02010609060101010101" charset="-122"/>
                      </a:endParaRPr>
                    </a:p>
                  </a:txBody>
                  <a:tcPr marL="19050" marR="19050" marT="0" marB="0" vert="horz" anchor="ctr" anchorCtr="0"/>
                </a:tc>
                <a:tc>
                  <a:txBody>
                    <a:bodyPr/>
                    <a:p>
                      <a:pPr indent="0" algn="ctr" fontAlgn="auto">
                        <a:lnSpc>
                          <a:spcPct val="150000"/>
                        </a:lnSpc>
                        <a:buNone/>
                      </a:pPr>
                      <a:r>
                        <a:rPr lang="en-US" sz="1400" b="1">
                          <a:solidFill>
                            <a:schemeClr val="tx1"/>
                          </a:solidFill>
                          <a:latin typeface="宋体" panose="02010600030101010101" pitchFamily="2" charset="-122"/>
                          <a:ea typeface="宋体" panose="02010600030101010101" pitchFamily="2" charset="-122"/>
                          <a:cs typeface="仿宋" panose="02010609060101010101" charset="-122"/>
                        </a:rPr>
                        <a:t>9</a:t>
                      </a:r>
                      <a:endParaRPr lang="en-US" altLang="en-US" sz="1400" b="1">
                        <a:solidFill>
                          <a:schemeClr val="tx1"/>
                        </a:solidFill>
                        <a:latin typeface="宋体" panose="02010600030101010101" pitchFamily="2" charset="-122"/>
                        <a:ea typeface="宋体" panose="02010600030101010101" pitchFamily="2" charset="-122"/>
                        <a:cs typeface="仿宋" panose="02010609060101010101" charset="-122"/>
                      </a:endParaRPr>
                    </a:p>
                  </a:txBody>
                  <a:tcPr marL="19050" marR="19050" marT="0" marB="0" vert="horz" anchor="ctr" anchorCtr="0"/>
                </a:tc>
                <a:tc>
                  <a:txBody>
                    <a:bodyPr/>
                    <a:p>
                      <a:pPr indent="0" algn="ctr" fontAlgn="auto">
                        <a:lnSpc>
                          <a:spcPct val="150000"/>
                        </a:lnSpc>
                        <a:buNone/>
                      </a:pPr>
                      <a:r>
                        <a:rPr lang="en-US" sz="1400" b="1">
                          <a:solidFill>
                            <a:schemeClr val="tx1"/>
                          </a:solidFill>
                          <a:latin typeface="宋体" panose="02010600030101010101" pitchFamily="2" charset="-122"/>
                          <a:ea typeface="宋体" panose="02010600030101010101" pitchFamily="2" charset="-122"/>
                          <a:cs typeface="仿宋" panose="02010609060101010101" charset="-122"/>
                        </a:rPr>
                        <a:t> </a:t>
                      </a:r>
                      <a:endParaRPr lang="en-US" altLang="en-US" sz="1400" b="1">
                        <a:solidFill>
                          <a:schemeClr val="tx1"/>
                        </a:solidFill>
                        <a:latin typeface="宋体" panose="02010600030101010101" pitchFamily="2" charset="-122"/>
                        <a:ea typeface="宋体" panose="02010600030101010101" pitchFamily="2" charset="-122"/>
                        <a:cs typeface="仿宋" panose="02010609060101010101" charset="-122"/>
                      </a:endParaRPr>
                    </a:p>
                  </a:txBody>
                  <a:tcPr marL="19050" marR="19050" marT="0" marB="0" vert="horz" anchor="ctr" anchorCtr="0"/>
                </a:tc>
                <a:tc>
                  <a:txBody>
                    <a:bodyPr/>
                    <a:p>
                      <a:pPr indent="0" algn="ctr" fontAlgn="auto">
                        <a:lnSpc>
                          <a:spcPct val="150000"/>
                        </a:lnSpc>
                        <a:buNone/>
                      </a:pPr>
                      <a:r>
                        <a:rPr lang="en-US" sz="1400" b="1">
                          <a:solidFill>
                            <a:schemeClr val="tx1"/>
                          </a:solidFill>
                          <a:latin typeface="宋体" panose="02010600030101010101" pitchFamily="2" charset="-122"/>
                          <a:ea typeface="宋体" panose="02010600030101010101" pitchFamily="2" charset="-122"/>
                          <a:cs typeface="仿宋" panose="02010609060101010101" charset="-122"/>
                        </a:rPr>
                        <a:t>100</a:t>
                      </a:r>
                      <a:endParaRPr lang="en-US" altLang="en-US" sz="1400" b="1">
                        <a:solidFill>
                          <a:schemeClr val="tx1"/>
                        </a:solidFill>
                        <a:latin typeface="宋体" panose="02010600030101010101" pitchFamily="2" charset="-122"/>
                        <a:ea typeface="宋体" panose="02010600030101010101" pitchFamily="2" charset="-122"/>
                        <a:cs typeface="仿宋" panose="02010609060101010101" charset="-122"/>
                      </a:endParaRPr>
                    </a:p>
                  </a:txBody>
                  <a:tcPr marL="19050" marR="19050" marT="0" marB="0" vert="horz" anchor="ctr" anchorCtr="0"/>
                </a:tc>
                <a:tc>
                  <a:txBody>
                    <a:bodyPr/>
                    <a:p>
                      <a:pPr indent="0" fontAlgn="auto">
                        <a:lnSpc>
                          <a:spcPct val="150000"/>
                        </a:lnSpc>
                        <a:buNone/>
                      </a:pP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增加12t和200</a:t>
                      </a:r>
                      <a:r>
                        <a:rPr lang="zh-CN" altLang="en-US" sz="1300" b="1">
                          <a:solidFill>
                            <a:schemeClr val="tx1"/>
                          </a:solidFill>
                          <a:latin typeface="宋体" panose="02010600030101010101" pitchFamily="2" charset="-122"/>
                          <a:ea typeface="宋体" panose="02010600030101010101" pitchFamily="2" charset="-122"/>
                          <a:cs typeface="宋体" panose="02010600030101010101" pitchFamily="2" charset="-122"/>
                        </a:rPr>
                        <a:t>～</a:t>
                      </a: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450t剪切机及弯曲校正机；公称压力6000t和8000t锻造压力机；</a:t>
                      </a:r>
                      <a:endParaRPr lang="en-US" altLang="en-US" sz="13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nchorCtr="0"/>
                </a:tc>
              </a:tr>
              <a:tr h="634365">
                <a:tc>
                  <a:txBody>
                    <a:bodyPr/>
                    <a:p>
                      <a:pPr indent="0" fontAlgn="auto">
                        <a:lnSpc>
                          <a:spcPct val="150000"/>
                        </a:lnSpc>
                        <a:buNone/>
                      </a:pPr>
                      <a:r>
                        <a:rPr lang="en-US" sz="1400" b="1">
                          <a:solidFill>
                            <a:schemeClr val="tx1"/>
                          </a:solidFill>
                          <a:latin typeface="宋体" panose="02010600030101010101" pitchFamily="2" charset="-122"/>
                          <a:ea typeface="宋体" panose="02010600030101010101" pitchFamily="2" charset="-122"/>
                          <a:cs typeface="宋体" panose="02010600030101010101" pitchFamily="2" charset="-122"/>
                        </a:rPr>
                        <a:t>第三章 铸造设备安装 </a:t>
                      </a:r>
                      <a:endParaRPr lang="en-US" altLang="en-US" sz="14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nchorCtr="0"/>
                </a:tc>
                <a:tc>
                  <a:txBody>
                    <a:bodyPr/>
                    <a:p>
                      <a:pPr indent="0" algn="ctr" fontAlgn="auto">
                        <a:lnSpc>
                          <a:spcPct val="150000"/>
                        </a:lnSpc>
                        <a:buNone/>
                      </a:pPr>
                      <a:r>
                        <a:rPr lang="en-US" sz="1400" b="1">
                          <a:solidFill>
                            <a:schemeClr val="tx1"/>
                          </a:solidFill>
                          <a:latin typeface="宋体" panose="02010600030101010101" pitchFamily="2" charset="-122"/>
                          <a:ea typeface="宋体" panose="02010600030101010101" pitchFamily="2" charset="-122"/>
                          <a:cs typeface="仿宋" panose="02010609060101010101" charset="-122"/>
                        </a:rPr>
                        <a:t>47</a:t>
                      </a:r>
                      <a:endParaRPr lang="en-US" altLang="en-US" sz="1400" b="1">
                        <a:solidFill>
                          <a:schemeClr val="tx1"/>
                        </a:solidFill>
                        <a:latin typeface="宋体" panose="02010600030101010101" pitchFamily="2" charset="-122"/>
                        <a:ea typeface="宋体" panose="02010600030101010101" pitchFamily="2" charset="-122"/>
                        <a:cs typeface="仿宋" panose="02010609060101010101" charset="-122"/>
                      </a:endParaRPr>
                    </a:p>
                  </a:txBody>
                  <a:tcPr marL="19050" marR="19050" marT="0" marB="0" vert="horz" anchor="ctr" anchorCtr="0"/>
                </a:tc>
                <a:tc>
                  <a:txBody>
                    <a:bodyPr/>
                    <a:p>
                      <a:pPr indent="0" algn="ctr" fontAlgn="auto">
                        <a:lnSpc>
                          <a:spcPct val="150000"/>
                        </a:lnSpc>
                        <a:buNone/>
                      </a:pPr>
                      <a:r>
                        <a:rPr lang="en-US" sz="1400" b="1">
                          <a:solidFill>
                            <a:schemeClr val="tx1"/>
                          </a:solidFill>
                          <a:latin typeface="宋体" panose="02010600030101010101" pitchFamily="2" charset="-122"/>
                          <a:ea typeface="宋体" panose="02010600030101010101" pitchFamily="2" charset="-122"/>
                          <a:cs typeface="仿宋" panose="02010609060101010101" charset="-122"/>
                        </a:rPr>
                        <a:t>8</a:t>
                      </a:r>
                      <a:endParaRPr lang="en-US" altLang="en-US" sz="1400" b="1">
                        <a:solidFill>
                          <a:schemeClr val="tx1"/>
                        </a:solidFill>
                        <a:latin typeface="宋体" panose="02010600030101010101" pitchFamily="2" charset="-122"/>
                        <a:ea typeface="宋体" panose="02010600030101010101" pitchFamily="2" charset="-122"/>
                        <a:cs typeface="仿宋" panose="02010609060101010101" charset="-122"/>
                      </a:endParaRPr>
                    </a:p>
                  </a:txBody>
                  <a:tcPr marL="19050" marR="19050" marT="0" marB="0" vert="horz" anchor="ctr" anchorCtr="0"/>
                </a:tc>
                <a:tc>
                  <a:txBody>
                    <a:bodyPr/>
                    <a:p>
                      <a:pPr indent="0" algn="ctr" fontAlgn="auto">
                        <a:lnSpc>
                          <a:spcPct val="150000"/>
                        </a:lnSpc>
                        <a:buNone/>
                      </a:pPr>
                      <a:r>
                        <a:rPr lang="en-US" sz="1400" b="1">
                          <a:solidFill>
                            <a:schemeClr val="tx1"/>
                          </a:solidFill>
                          <a:latin typeface="宋体" panose="02010600030101010101" pitchFamily="2" charset="-122"/>
                          <a:ea typeface="宋体" panose="02010600030101010101" pitchFamily="2" charset="-122"/>
                          <a:cs typeface="仿宋" panose="02010609060101010101" charset="-122"/>
                        </a:rPr>
                        <a:t> </a:t>
                      </a:r>
                      <a:endParaRPr lang="en-US" altLang="en-US" sz="1400" b="1">
                        <a:solidFill>
                          <a:schemeClr val="tx1"/>
                        </a:solidFill>
                        <a:latin typeface="宋体" panose="02010600030101010101" pitchFamily="2" charset="-122"/>
                        <a:ea typeface="宋体" panose="02010600030101010101" pitchFamily="2" charset="-122"/>
                        <a:cs typeface="仿宋" panose="02010609060101010101" charset="-122"/>
                      </a:endParaRPr>
                    </a:p>
                  </a:txBody>
                  <a:tcPr marL="19050" marR="19050" marT="0" marB="0" vert="horz" anchor="ctr" anchorCtr="0"/>
                </a:tc>
                <a:tc>
                  <a:txBody>
                    <a:bodyPr/>
                    <a:p>
                      <a:pPr indent="0" algn="ctr" fontAlgn="auto">
                        <a:lnSpc>
                          <a:spcPct val="150000"/>
                        </a:lnSpc>
                        <a:buNone/>
                      </a:pPr>
                      <a:r>
                        <a:rPr lang="en-US" sz="1400" b="1">
                          <a:solidFill>
                            <a:schemeClr val="tx1"/>
                          </a:solidFill>
                          <a:latin typeface="宋体" panose="02010600030101010101" pitchFamily="2" charset="-122"/>
                          <a:ea typeface="宋体" panose="02010600030101010101" pitchFamily="2" charset="-122"/>
                          <a:cs typeface="仿宋" panose="02010609060101010101" charset="-122"/>
                        </a:rPr>
                        <a:t>55</a:t>
                      </a:r>
                      <a:endParaRPr lang="en-US" altLang="en-US" sz="1400" b="1">
                        <a:solidFill>
                          <a:schemeClr val="tx1"/>
                        </a:solidFill>
                        <a:latin typeface="宋体" panose="02010600030101010101" pitchFamily="2" charset="-122"/>
                        <a:ea typeface="宋体" panose="02010600030101010101" pitchFamily="2" charset="-122"/>
                        <a:cs typeface="仿宋" panose="02010609060101010101" charset="-122"/>
                      </a:endParaRPr>
                    </a:p>
                  </a:txBody>
                  <a:tcPr marL="19050" marR="19050" marT="0" marB="0" vert="horz" anchor="ctr" anchorCtr="0"/>
                </a:tc>
                <a:tc>
                  <a:txBody>
                    <a:bodyPr/>
                    <a:p>
                      <a:pPr indent="0" fontAlgn="auto">
                        <a:lnSpc>
                          <a:spcPct val="150000"/>
                        </a:lnSpc>
                        <a:buNone/>
                      </a:pP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增加12t砂处理设备；0.5t落砂及清理设备；10t抛丸清理室；1、3、7、45、50t金属型铸造设备</a:t>
                      </a:r>
                      <a:endParaRPr lang="en-US" altLang="en-US" sz="13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nchorCtr="0"/>
                </a:tc>
              </a:tr>
              <a:tr h="634365">
                <a:tc>
                  <a:txBody>
                    <a:bodyPr/>
                    <a:p>
                      <a:pPr indent="0" fontAlgn="auto">
                        <a:lnSpc>
                          <a:spcPct val="150000"/>
                        </a:lnSpc>
                        <a:buNone/>
                      </a:pPr>
                      <a:r>
                        <a:rPr lang="en-US" sz="1400" b="1">
                          <a:solidFill>
                            <a:schemeClr val="tx1"/>
                          </a:solidFill>
                          <a:latin typeface="宋体" panose="02010600030101010101" pitchFamily="2" charset="-122"/>
                          <a:ea typeface="宋体" panose="02010600030101010101" pitchFamily="2" charset="-122"/>
                          <a:cs typeface="宋体" panose="02010600030101010101" pitchFamily="2" charset="-122"/>
                        </a:rPr>
                        <a:t>第四章 起重设备安装 </a:t>
                      </a:r>
                      <a:endParaRPr lang="en-US" altLang="en-US" sz="14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nchorCtr="0"/>
                </a:tc>
                <a:tc>
                  <a:txBody>
                    <a:bodyPr/>
                    <a:p>
                      <a:pPr indent="0" algn="ctr" fontAlgn="auto">
                        <a:lnSpc>
                          <a:spcPct val="150000"/>
                        </a:lnSpc>
                        <a:buNone/>
                      </a:pPr>
                      <a:r>
                        <a:rPr lang="en-US" sz="1400" b="1">
                          <a:solidFill>
                            <a:schemeClr val="tx1"/>
                          </a:solidFill>
                          <a:latin typeface="宋体" panose="02010600030101010101" pitchFamily="2" charset="-122"/>
                          <a:ea typeface="宋体" panose="02010600030101010101" pitchFamily="2" charset="-122"/>
                          <a:cs typeface="仿宋" panose="02010609060101010101" charset="-122"/>
                        </a:rPr>
                        <a:t>95</a:t>
                      </a:r>
                      <a:endParaRPr lang="en-US" altLang="en-US" sz="1400" b="1">
                        <a:solidFill>
                          <a:schemeClr val="tx1"/>
                        </a:solidFill>
                        <a:latin typeface="宋体" panose="02010600030101010101" pitchFamily="2" charset="-122"/>
                        <a:ea typeface="宋体" panose="02010600030101010101" pitchFamily="2" charset="-122"/>
                        <a:cs typeface="仿宋" panose="02010609060101010101" charset="-122"/>
                      </a:endParaRPr>
                    </a:p>
                  </a:txBody>
                  <a:tcPr marL="19050" marR="19050" marT="0" marB="0" vert="horz" anchor="ctr" anchorCtr="0"/>
                </a:tc>
                <a:tc>
                  <a:txBody>
                    <a:bodyPr/>
                    <a:p>
                      <a:pPr indent="0" algn="ctr" fontAlgn="auto">
                        <a:lnSpc>
                          <a:spcPct val="150000"/>
                        </a:lnSpc>
                        <a:buNone/>
                      </a:pPr>
                      <a:r>
                        <a:rPr lang="en-US" sz="1400" b="1">
                          <a:solidFill>
                            <a:schemeClr val="tx1"/>
                          </a:solidFill>
                          <a:latin typeface="宋体" panose="02010600030101010101" pitchFamily="2" charset="-122"/>
                          <a:ea typeface="宋体" panose="02010600030101010101" pitchFamily="2" charset="-122"/>
                          <a:cs typeface="仿宋" panose="02010609060101010101" charset="-122"/>
                        </a:rPr>
                        <a:t>8</a:t>
                      </a:r>
                      <a:endParaRPr lang="en-US" altLang="en-US" sz="1400" b="1">
                        <a:solidFill>
                          <a:schemeClr val="tx1"/>
                        </a:solidFill>
                        <a:latin typeface="宋体" panose="02010600030101010101" pitchFamily="2" charset="-122"/>
                        <a:ea typeface="宋体" panose="02010600030101010101" pitchFamily="2" charset="-122"/>
                        <a:cs typeface="仿宋" panose="02010609060101010101" charset="-122"/>
                      </a:endParaRPr>
                    </a:p>
                  </a:txBody>
                  <a:tcPr marL="19050" marR="19050" marT="0" marB="0" vert="horz" anchor="ctr" anchorCtr="0"/>
                </a:tc>
                <a:tc>
                  <a:txBody>
                    <a:bodyPr/>
                    <a:p>
                      <a:pPr indent="0" algn="ctr" fontAlgn="auto">
                        <a:lnSpc>
                          <a:spcPct val="150000"/>
                        </a:lnSpc>
                        <a:buNone/>
                      </a:pPr>
                      <a:r>
                        <a:rPr lang="en-US" sz="1400" b="1">
                          <a:solidFill>
                            <a:schemeClr val="tx1"/>
                          </a:solidFill>
                          <a:latin typeface="宋体" panose="02010600030101010101" pitchFamily="2" charset="-122"/>
                          <a:ea typeface="宋体" panose="02010600030101010101" pitchFamily="2" charset="-122"/>
                          <a:cs typeface="仿宋" panose="02010609060101010101" charset="-122"/>
                        </a:rPr>
                        <a:t>12</a:t>
                      </a:r>
                      <a:endParaRPr lang="en-US" altLang="en-US" sz="1400" b="1">
                        <a:solidFill>
                          <a:schemeClr val="tx1"/>
                        </a:solidFill>
                        <a:latin typeface="宋体" panose="02010600030101010101" pitchFamily="2" charset="-122"/>
                        <a:ea typeface="宋体" panose="02010600030101010101" pitchFamily="2" charset="-122"/>
                        <a:cs typeface="仿宋" panose="02010609060101010101" charset="-122"/>
                      </a:endParaRPr>
                    </a:p>
                  </a:txBody>
                  <a:tcPr marL="19050" marR="19050" marT="0" marB="0" vert="horz" anchor="ctr" anchorCtr="0"/>
                </a:tc>
                <a:tc>
                  <a:txBody>
                    <a:bodyPr/>
                    <a:p>
                      <a:pPr indent="0" algn="ctr" fontAlgn="auto">
                        <a:lnSpc>
                          <a:spcPct val="150000"/>
                        </a:lnSpc>
                        <a:buNone/>
                      </a:pPr>
                      <a:r>
                        <a:rPr lang="en-US" sz="1400" b="1">
                          <a:solidFill>
                            <a:schemeClr val="tx1"/>
                          </a:solidFill>
                          <a:latin typeface="宋体" panose="02010600030101010101" pitchFamily="2" charset="-122"/>
                          <a:ea typeface="宋体" panose="02010600030101010101" pitchFamily="2" charset="-122"/>
                          <a:cs typeface="仿宋" panose="02010609060101010101" charset="-122"/>
                        </a:rPr>
                        <a:t>91</a:t>
                      </a:r>
                      <a:endParaRPr lang="en-US" altLang="en-US" sz="1400" b="1">
                        <a:solidFill>
                          <a:schemeClr val="tx1"/>
                        </a:solidFill>
                        <a:latin typeface="宋体" panose="02010600030101010101" pitchFamily="2" charset="-122"/>
                        <a:ea typeface="宋体" panose="02010600030101010101" pitchFamily="2" charset="-122"/>
                        <a:cs typeface="仿宋" panose="02010609060101010101" charset="-122"/>
                      </a:endParaRPr>
                    </a:p>
                  </a:txBody>
                  <a:tcPr marL="19050" marR="19050" marT="0" marB="0" vert="horz" anchor="ctr" anchorCtr="0"/>
                </a:tc>
                <a:tc>
                  <a:txBody>
                    <a:bodyPr/>
                    <a:p>
                      <a:pPr indent="0" fontAlgn="auto">
                        <a:lnSpc>
                          <a:spcPct val="150000"/>
                        </a:lnSpc>
                        <a:buNone/>
                      </a:pP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删除锻造桥式起重机、淬火桥式起重机2小节；增加中小跨距电动葫芦门式起重机</a:t>
                      </a:r>
                      <a:endParaRPr lang="en-US" altLang="en-US" sz="13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nchorCtr="0"/>
                </a:tc>
              </a:tr>
              <a:tr h="634365">
                <a:tc>
                  <a:txBody>
                    <a:bodyPr/>
                    <a:p>
                      <a:pPr indent="0" fontAlgn="auto">
                        <a:lnSpc>
                          <a:spcPct val="150000"/>
                        </a:lnSpc>
                        <a:buNone/>
                      </a:pPr>
                      <a:r>
                        <a:rPr lang="en-US" sz="1400" b="1">
                          <a:solidFill>
                            <a:schemeClr val="tx1"/>
                          </a:solidFill>
                          <a:latin typeface="宋体" panose="02010600030101010101" pitchFamily="2" charset="-122"/>
                          <a:ea typeface="宋体" panose="02010600030101010101" pitchFamily="2" charset="-122"/>
                          <a:cs typeface="宋体" panose="02010600030101010101" pitchFamily="2" charset="-122"/>
                        </a:rPr>
                        <a:t>第五章 起重机轨道安装 </a:t>
                      </a:r>
                      <a:endParaRPr lang="en-US" altLang="en-US" sz="14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nchorCtr="0"/>
                </a:tc>
                <a:tc>
                  <a:txBody>
                    <a:bodyPr/>
                    <a:p>
                      <a:pPr indent="0" algn="ctr" fontAlgn="auto">
                        <a:lnSpc>
                          <a:spcPct val="150000"/>
                        </a:lnSpc>
                        <a:buNone/>
                      </a:pPr>
                      <a:r>
                        <a:rPr lang="en-US" sz="1400" b="1">
                          <a:solidFill>
                            <a:schemeClr val="tx1"/>
                          </a:solidFill>
                          <a:latin typeface="宋体" panose="02010600030101010101" pitchFamily="2" charset="-122"/>
                          <a:ea typeface="宋体" panose="02010600030101010101" pitchFamily="2" charset="-122"/>
                          <a:cs typeface="仿宋" panose="02010609060101010101" charset="-122"/>
                        </a:rPr>
                        <a:t>112</a:t>
                      </a:r>
                      <a:endParaRPr lang="en-US" altLang="en-US" sz="1400" b="1">
                        <a:solidFill>
                          <a:schemeClr val="tx1"/>
                        </a:solidFill>
                        <a:latin typeface="宋体" panose="02010600030101010101" pitchFamily="2" charset="-122"/>
                        <a:ea typeface="宋体" panose="02010600030101010101" pitchFamily="2" charset="-122"/>
                        <a:cs typeface="仿宋" panose="02010609060101010101" charset="-122"/>
                      </a:endParaRPr>
                    </a:p>
                  </a:txBody>
                  <a:tcPr marL="19050" marR="19050" marT="0" marB="0" vert="horz" anchor="ctr" anchorCtr="0"/>
                </a:tc>
                <a:tc>
                  <a:txBody>
                    <a:bodyPr/>
                    <a:p>
                      <a:pPr indent="0" algn="ctr" fontAlgn="auto">
                        <a:lnSpc>
                          <a:spcPct val="150000"/>
                        </a:lnSpc>
                        <a:buNone/>
                      </a:pPr>
                      <a:r>
                        <a:rPr lang="en-US" sz="1400" b="1">
                          <a:solidFill>
                            <a:schemeClr val="tx1"/>
                          </a:solidFill>
                          <a:latin typeface="宋体" panose="02010600030101010101" pitchFamily="2" charset="-122"/>
                          <a:ea typeface="宋体" panose="02010600030101010101" pitchFamily="2" charset="-122"/>
                          <a:cs typeface="仿宋" panose="02010609060101010101" charset="-122"/>
                        </a:rPr>
                        <a:t>1</a:t>
                      </a:r>
                      <a:endParaRPr lang="en-US" altLang="en-US" sz="1400" b="1">
                        <a:solidFill>
                          <a:schemeClr val="tx1"/>
                        </a:solidFill>
                        <a:latin typeface="宋体" panose="02010600030101010101" pitchFamily="2" charset="-122"/>
                        <a:ea typeface="宋体" panose="02010600030101010101" pitchFamily="2" charset="-122"/>
                        <a:cs typeface="仿宋" panose="02010609060101010101" charset="-122"/>
                      </a:endParaRPr>
                    </a:p>
                  </a:txBody>
                  <a:tcPr marL="19050" marR="19050" marT="0" marB="0" vert="horz" anchor="ctr" anchorCtr="0"/>
                </a:tc>
                <a:tc>
                  <a:txBody>
                    <a:bodyPr/>
                    <a:p>
                      <a:pPr indent="0" algn="ctr" fontAlgn="auto">
                        <a:lnSpc>
                          <a:spcPct val="150000"/>
                        </a:lnSpc>
                        <a:buNone/>
                      </a:pPr>
                      <a:r>
                        <a:rPr lang="en-US" sz="1400" b="1">
                          <a:solidFill>
                            <a:schemeClr val="tx1"/>
                          </a:solidFill>
                          <a:latin typeface="宋体" panose="02010600030101010101" pitchFamily="2" charset="-122"/>
                          <a:ea typeface="宋体" panose="02010600030101010101" pitchFamily="2" charset="-122"/>
                          <a:cs typeface="仿宋" panose="02010609060101010101" charset="-122"/>
                        </a:rPr>
                        <a:t> </a:t>
                      </a:r>
                      <a:endParaRPr lang="en-US" altLang="en-US" sz="1400" b="1">
                        <a:solidFill>
                          <a:schemeClr val="tx1"/>
                        </a:solidFill>
                        <a:latin typeface="宋体" panose="02010600030101010101" pitchFamily="2" charset="-122"/>
                        <a:ea typeface="宋体" panose="02010600030101010101" pitchFamily="2" charset="-122"/>
                        <a:cs typeface="仿宋" panose="02010609060101010101" charset="-122"/>
                      </a:endParaRPr>
                    </a:p>
                  </a:txBody>
                  <a:tcPr marL="19050" marR="19050" marT="0" marB="0" vert="horz" anchor="ctr" anchorCtr="0"/>
                </a:tc>
                <a:tc>
                  <a:txBody>
                    <a:bodyPr/>
                    <a:p>
                      <a:pPr indent="0" algn="ctr" fontAlgn="auto">
                        <a:lnSpc>
                          <a:spcPct val="150000"/>
                        </a:lnSpc>
                        <a:buNone/>
                      </a:pPr>
                      <a:r>
                        <a:rPr lang="en-US" sz="1400" b="1">
                          <a:solidFill>
                            <a:schemeClr val="tx1"/>
                          </a:solidFill>
                          <a:latin typeface="宋体" panose="02010600030101010101" pitchFamily="2" charset="-122"/>
                          <a:ea typeface="宋体" panose="02010600030101010101" pitchFamily="2" charset="-122"/>
                          <a:cs typeface="仿宋" panose="02010609060101010101" charset="-122"/>
                        </a:rPr>
                        <a:t>113</a:t>
                      </a:r>
                      <a:endParaRPr lang="en-US" altLang="en-US" sz="1400" b="1">
                        <a:solidFill>
                          <a:schemeClr val="tx1"/>
                        </a:solidFill>
                        <a:latin typeface="宋体" panose="02010600030101010101" pitchFamily="2" charset="-122"/>
                        <a:ea typeface="宋体" panose="02010600030101010101" pitchFamily="2" charset="-122"/>
                        <a:cs typeface="仿宋" panose="02010609060101010101" charset="-122"/>
                      </a:endParaRPr>
                    </a:p>
                  </a:txBody>
                  <a:tcPr marL="19050" marR="19050" marT="0" marB="0" vert="horz" anchor="ctr" anchorCtr="0"/>
                </a:tc>
                <a:tc>
                  <a:txBody>
                    <a:bodyPr/>
                    <a:p>
                      <a:pPr indent="0" fontAlgn="auto">
                        <a:lnSpc>
                          <a:spcPct val="150000"/>
                        </a:lnSpc>
                        <a:buNone/>
                      </a:pPr>
                      <a:r>
                        <a:rPr lang="en-US" sz="1300" b="1">
                          <a:solidFill>
                            <a:schemeClr val="tx1"/>
                          </a:solidFill>
                          <a:latin typeface="宋体" panose="02010600030101010101" pitchFamily="2" charset="-122"/>
                          <a:ea typeface="宋体" panose="02010600030101010101" pitchFamily="2" charset="-122"/>
                          <a:cs typeface="仿宋" panose="02010609060101010101" charset="-122"/>
                        </a:rPr>
                        <a:t> </a:t>
                      </a:r>
                      <a:endParaRPr lang="en-US" altLang="en-US" sz="1300" b="1">
                        <a:solidFill>
                          <a:schemeClr val="tx1"/>
                        </a:solidFill>
                        <a:latin typeface="宋体" panose="02010600030101010101" pitchFamily="2" charset="-122"/>
                        <a:ea typeface="宋体" panose="02010600030101010101" pitchFamily="2" charset="-122"/>
                        <a:cs typeface="仿宋" panose="02010609060101010101" charset="-122"/>
                      </a:endParaRPr>
                    </a:p>
                  </a:txBody>
                  <a:tcPr marL="19050" marR="19050" marT="0" marB="0" vert="horz" anchor="ctr" anchorCtr="0"/>
                </a:tc>
              </a:tr>
              <a:tr h="634365">
                <a:tc>
                  <a:txBody>
                    <a:bodyPr/>
                    <a:p>
                      <a:pPr indent="0" fontAlgn="auto">
                        <a:lnSpc>
                          <a:spcPct val="150000"/>
                        </a:lnSpc>
                        <a:buNone/>
                      </a:pPr>
                      <a:r>
                        <a:rPr lang="en-US" sz="1400" b="1">
                          <a:solidFill>
                            <a:schemeClr val="tx1"/>
                          </a:solidFill>
                          <a:latin typeface="宋体" panose="02010600030101010101" pitchFamily="2" charset="-122"/>
                          <a:ea typeface="宋体" panose="02010600030101010101" pitchFamily="2" charset="-122"/>
                          <a:cs typeface="宋体" panose="02010600030101010101" pitchFamily="2" charset="-122"/>
                        </a:rPr>
                        <a:t>第六章 输送设备安装 </a:t>
                      </a:r>
                      <a:endParaRPr lang="en-US" altLang="en-US" sz="14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nchorCtr="0"/>
                </a:tc>
                <a:tc>
                  <a:txBody>
                    <a:bodyPr/>
                    <a:p>
                      <a:pPr indent="0" algn="ctr" fontAlgn="auto">
                        <a:lnSpc>
                          <a:spcPct val="150000"/>
                        </a:lnSpc>
                        <a:buNone/>
                      </a:pPr>
                      <a:r>
                        <a:rPr lang="en-US" sz="1400" b="1">
                          <a:solidFill>
                            <a:schemeClr val="tx1"/>
                          </a:solidFill>
                          <a:latin typeface="宋体" panose="02010600030101010101" pitchFamily="2" charset="-122"/>
                          <a:ea typeface="宋体" panose="02010600030101010101" pitchFamily="2" charset="-122"/>
                          <a:cs typeface="仿宋" panose="02010609060101010101" charset="-122"/>
                        </a:rPr>
                        <a:t>122</a:t>
                      </a:r>
                      <a:endParaRPr lang="en-US" altLang="en-US" sz="1400" b="1">
                        <a:solidFill>
                          <a:schemeClr val="tx1"/>
                        </a:solidFill>
                        <a:latin typeface="宋体" panose="02010600030101010101" pitchFamily="2" charset="-122"/>
                        <a:ea typeface="宋体" panose="02010600030101010101" pitchFamily="2" charset="-122"/>
                        <a:cs typeface="仿宋" panose="02010609060101010101" charset="-122"/>
                      </a:endParaRPr>
                    </a:p>
                  </a:txBody>
                  <a:tcPr marL="19050" marR="19050" marT="0" marB="0" vert="horz" anchor="ctr" anchorCtr="0"/>
                </a:tc>
                <a:tc>
                  <a:txBody>
                    <a:bodyPr/>
                    <a:p>
                      <a:pPr indent="0" algn="ctr" fontAlgn="auto">
                        <a:lnSpc>
                          <a:spcPct val="150000"/>
                        </a:lnSpc>
                        <a:buNone/>
                      </a:pPr>
                      <a:r>
                        <a:rPr lang="en-US" sz="1400" b="1">
                          <a:solidFill>
                            <a:schemeClr val="tx1"/>
                          </a:solidFill>
                          <a:latin typeface="宋体" panose="02010600030101010101" pitchFamily="2" charset="-122"/>
                          <a:ea typeface="宋体" panose="02010600030101010101" pitchFamily="2" charset="-122"/>
                          <a:cs typeface="仿宋" panose="02010609060101010101" charset="-122"/>
                        </a:rPr>
                        <a:t>3</a:t>
                      </a:r>
                      <a:endParaRPr lang="en-US" altLang="en-US" sz="1400" b="1">
                        <a:solidFill>
                          <a:schemeClr val="tx1"/>
                        </a:solidFill>
                        <a:latin typeface="宋体" panose="02010600030101010101" pitchFamily="2" charset="-122"/>
                        <a:ea typeface="宋体" panose="02010600030101010101" pitchFamily="2" charset="-122"/>
                        <a:cs typeface="仿宋" panose="02010609060101010101" charset="-122"/>
                      </a:endParaRPr>
                    </a:p>
                  </a:txBody>
                  <a:tcPr marL="19050" marR="19050" marT="0" marB="0" vert="horz" anchor="ctr" anchorCtr="0"/>
                </a:tc>
                <a:tc>
                  <a:txBody>
                    <a:bodyPr/>
                    <a:p>
                      <a:pPr indent="0" algn="ctr" fontAlgn="auto">
                        <a:lnSpc>
                          <a:spcPct val="150000"/>
                        </a:lnSpc>
                        <a:buNone/>
                      </a:pPr>
                      <a:r>
                        <a:rPr lang="en-US" sz="1400" b="1">
                          <a:solidFill>
                            <a:schemeClr val="tx1"/>
                          </a:solidFill>
                          <a:latin typeface="宋体" panose="02010600030101010101" pitchFamily="2" charset="-122"/>
                          <a:ea typeface="宋体" panose="02010600030101010101" pitchFamily="2" charset="-122"/>
                          <a:cs typeface="仿宋" panose="02010609060101010101" charset="-122"/>
                        </a:rPr>
                        <a:t>6</a:t>
                      </a:r>
                      <a:endParaRPr lang="en-US" altLang="en-US" sz="1400" b="1">
                        <a:solidFill>
                          <a:schemeClr val="tx1"/>
                        </a:solidFill>
                        <a:latin typeface="宋体" panose="02010600030101010101" pitchFamily="2" charset="-122"/>
                        <a:ea typeface="宋体" panose="02010600030101010101" pitchFamily="2" charset="-122"/>
                        <a:cs typeface="仿宋" panose="02010609060101010101" charset="-122"/>
                      </a:endParaRPr>
                    </a:p>
                  </a:txBody>
                  <a:tcPr marL="19050" marR="19050" marT="0" marB="0" vert="horz" anchor="ctr" anchorCtr="0"/>
                </a:tc>
                <a:tc>
                  <a:txBody>
                    <a:bodyPr/>
                    <a:p>
                      <a:pPr indent="0" algn="ctr" fontAlgn="auto">
                        <a:lnSpc>
                          <a:spcPct val="150000"/>
                        </a:lnSpc>
                        <a:buNone/>
                      </a:pPr>
                      <a:r>
                        <a:rPr lang="en-US" sz="1400" b="1">
                          <a:solidFill>
                            <a:schemeClr val="tx1"/>
                          </a:solidFill>
                          <a:latin typeface="宋体" panose="02010600030101010101" pitchFamily="2" charset="-122"/>
                          <a:ea typeface="宋体" panose="02010600030101010101" pitchFamily="2" charset="-122"/>
                          <a:cs typeface="仿宋" panose="02010609060101010101" charset="-122"/>
                        </a:rPr>
                        <a:t>119</a:t>
                      </a:r>
                      <a:endParaRPr lang="en-US" altLang="en-US" sz="1400" b="1">
                        <a:solidFill>
                          <a:schemeClr val="tx1"/>
                        </a:solidFill>
                        <a:latin typeface="宋体" panose="02010600030101010101" pitchFamily="2" charset="-122"/>
                        <a:ea typeface="宋体" panose="02010600030101010101" pitchFamily="2" charset="-122"/>
                        <a:cs typeface="仿宋" panose="02010609060101010101" charset="-122"/>
                      </a:endParaRPr>
                    </a:p>
                  </a:txBody>
                  <a:tcPr marL="19050" marR="19050" marT="0" marB="0" vert="horz" anchor="ctr" anchorCtr="0"/>
                </a:tc>
                <a:tc>
                  <a:txBody>
                    <a:bodyPr/>
                    <a:p>
                      <a:pPr indent="0" fontAlgn="auto">
                        <a:lnSpc>
                          <a:spcPct val="150000"/>
                        </a:lnSpc>
                        <a:buNone/>
                      </a:pPr>
                      <a:r>
                        <a:rPr lang="en-US" sz="1300" b="1">
                          <a:solidFill>
                            <a:schemeClr val="tx1"/>
                          </a:solidFill>
                          <a:latin typeface="宋体" panose="02010600030101010101" pitchFamily="2" charset="-122"/>
                          <a:ea typeface="宋体" panose="02010600030101010101" pitchFamily="2" charset="-122"/>
                          <a:cs typeface="仿宋" panose="02010609060101010101" charset="-122"/>
                        </a:rPr>
                        <a:t>删除卸矿车项目</a:t>
                      </a:r>
                      <a:endParaRPr lang="en-US" altLang="en-US" sz="1300" b="1">
                        <a:solidFill>
                          <a:schemeClr val="tx1"/>
                        </a:solidFill>
                        <a:latin typeface="宋体" panose="02010600030101010101" pitchFamily="2" charset="-122"/>
                        <a:ea typeface="宋体" panose="02010600030101010101" pitchFamily="2" charset="-122"/>
                        <a:cs typeface="仿宋" panose="02010609060101010101" charset="-122"/>
                      </a:endParaRPr>
                    </a:p>
                  </a:txBody>
                  <a:tcPr marL="19050" marR="19050" marT="0" marB="0" vert="horz" anchor="ctr" anchorCtr="0"/>
                </a:tc>
              </a:tr>
              <a:tr h="634365">
                <a:tc>
                  <a:txBody>
                    <a:bodyPr/>
                    <a:p>
                      <a:pPr indent="0" fontAlgn="auto">
                        <a:lnSpc>
                          <a:spcPct val="150000"/>
                        </a:lnSpc>
                        <a:buNone/>
                      </a:pPr>
                      <a:r>
                        <a:rPr lang="en-US" sz="1400" b="1">
                          <a:solidFill>
                            <a:schemeClr val="tx1"/>
                          </a:solidFill>
                          <a:latin typeface="宋体" panose="02010600030101010101" pitchFamily="2" charset="-122"/>
                          <a:ea typeface="宋体" panose="02010600030101010101" pitchFamily="2" charset="-122"/>
                          <a:cs typeface="宋体" panose="02010600030101010101" pitchFamily="2" charset="-122"/>
                        </a:rPr>
                        <a:t>原第七章 电梯安装</a:t>
                      </a:r>
                      <a:endParaRPr lang="en-US" altLang="en-US" sz="14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nchorCtr="0"/>
                </a:tc>
                <a:tc>
                  <a:txBody>
                    <a:bodyPr/>
                    <a:p>
                      <a:pPr indent="0" algn="ctr" fontAlgn="auto">
                        <a:lnSpc>
                          <a:spcPct val="150000"/>
                        </a:lnSpc>
                        <a:buNone/>
                      </a:pPr>
                      <a:r>
                        <a:rPr lang="en-US" sz="1400" b="1">
                          <a:solidFill>
                            <a:schemeClr val="tx1"/>
                          </a:solidFill>
                          <a:latin typeface="宋体" panose="02010600030101010101" pitchFamily="2" charset="-122"/>
                          <a:ea typeface="宋体" panose="02010600030101010101" pitchFamily="2" charset="-122"/>
                          <a:cs typeface="仿宋" panose="02010609060101010101" charset="-122"/>
                        </a:rPr>
                        <a:t>124</a:t>
                      </a:r>
                      <a:endParaRPr lang="en-US" altLang="en-US" sz="1400" b="1">
                        <a:solidFill>
                          <a:schemeClr val="tx1"/>
                        </a:solidFill>
                        <a:latin typeface="宋体" panose="02010600030101010101" pitchFamily="2" charset="-122"/>
                        <a:ea typeface="宋体" panose="02010600030101010101" pitchFamily="2" charset="-122"/>
                        <a:cs typeface="仿宋" panose="02010609060101010101" charset="-122"/>
                      </a:endParaRPr>
                    </a:p>
                  </a:txBody>
                  <a:tcPr marL="19050" marR="19050" marT="0" marB="0" vert="horz" anchor="ctr" anchorCtr="0"/>
                </a:tc>
                <a:tc>
                  <a:txBody>
                    <a:bodyPr/>
                    <a:p>
                      <a:pPr indent="0" algn="ctr" fontAlgn="auto">
                        <a:lnSpc>
                          <a:spcPct val="150000"/>
                        </a:lnSpc>
                        <a:buNone/>
                      </a:pPr>
                      <a:r>
                        <a:rPr lang="en-US" sz="1400" b="1">
                          <a:solidFill>
                            <a:schemeClr val="tx1"/>
                          </a:solidFill>
                          <a:latin typeface="宋体" panose="02010600030101010101" pitchFamily="2" charset="-122"/>
                          <a:ea typeface="宋体" panose="02010600030101010101" pitchFamily="2" charset="-122"/>
                          <a:cs typeface="仿宋" panose="02010609060101010101" charset="-122"/>
                        </a:rPr>
                        <a:t> </a:t>
                      </a:r>
                      <a:endParaRPr lang="en-US" altLang="en-US" sz="1400" b="1">
                        <a:solidFill>
                          <a:schemeClr val="tx1"/>
                        </a:solidFill>
                        <a:latin typeface="宋体" panose="02010600030101010101" pitchFamily="2" charset="-122"/>
                        <a:ea typeface="宋体" panose="02010600030101010101" pitchFamily="2" charset="-122"/>
                        <a:cs typeface="仿宋" panose="02010609060101010101" charset="-122"/>
                      </a:endParaRPr>
                    </a:p>
                  </a:txBody>
                  <a:tcPr marL="19050" marR="19050" marT="0" marB="0" vert="horz" anchor="ctr" anchorCtr="0"/>
                </a:tc>
                <a:tc>
                  <a:txBody>
                    <a:bodyPr/>
                    <a:p>
                      <a:pPr indent="0" algn="ctr" fontAlgn="auto">
                        <a:lnSpc>
                          <a:spcPct val="150000"/>
                        </a:lnSpc>
                        <a:buNone/>
                      </a:pPr>
                      <a:r>
                        <a:rPr lang="en-US" sz="1400" b="1">
                          <a:solidFill>
                            <a:schemeClr val="tx1"/>
                          </a:solidFill>
                          <a:latin typeface="宋体" panose="02010600030101010101" pitchFamily="2" charset="-122"/>
                          <a:ea typeface="宋体" panose="02010600030101010101" pitchFamily="2" charset="-122"/>
                          <a:cs typeface="仿宋" panose="02010609060101010101" charset="-122"/>
                        </a:rPr>
                        <a:t>124</a:t>
                      </a:r>
                      <a:endParaRPr lang="en-US" altLang="en-US" sz="1400" b="1">
                        <a:solidFill>
                          <a:schemeClr val="tx1"/>
                        </a:solidFill>
                        <a:latin typeface="宋体" panose="02010600030101010101" pitchFamily="2" charset="-122"/>
                        <a:ea typeface="宋体" panose="02010600030101010101" pitchFamily="2" charset="-122"/>
                        <a:cs typeface="仿宋" panose="02010609060101010101" charset="-122"/>
                      </a:endParaRPr>
                    </a:p>
                  </a:txBody>
                  <a:tcPr marL="19050" marR="19050" marT="0" marB="0" vert="horz" anchor="ctr" anchorCtr="0"/>
                </a:tc>
                <a:tc>
                  <a:txBody>
                    <a:bodyPr/>
                    <a:p>
                      <a:pPr indent="0" algn="ctr" fontAlgn="auto">
                        <a:lnSpc>
                          <a:spcPct val="150000"/>
                        </a:lnSpc>
                        <a:buNone/>
                      </a:pPr>
                      <a:r>
                        <a:rPr lang="en-US" sz="1400" b="1">
                          <a:solidFill>
                            <a:schemeClr val="tx1"/>
                          </a:solidFill>
                          <a:latin typeface="宋体" panose="02010600030101010101" pitchFamily="2" charset="-122"/>
                          <a:ea typeface="宋体" panose="02010600030101010101" pitchFamily="2" charset="-122"/>
                          <a:cs typeface="仿宋" panose="02010609060101010101" charset="-122"/>
                        </a:rPr>
                        <a:t>0</a:t>
                      </a:r>
                      <a:endParaRPr lang="en-US" altLang="en-US" sz="1400" b="1">
                        <a:solidFill>
                          <a:schemeClr val="tx1"/>
                        </a:solidFill>
                        <a:latin typeface="宋体" panose="02010600030101010101" pitchFamily="2" charset="-122"/>
                        <a:ea typeface="宋体" panose="02010600030101010101" pitchFamily="2" charset="-122"/>
                        <a:cs typeface="仿宋" panose="02010609060101010101" charset="-122"/>
                      </a:endParaRPr>
                    </a:p>
                  </a:txBody>
                  <a:tcPr marL="19050" marR="19050" marT="0" marB="0" vert="horz" anchor="ctr" anchorCtr="0"/>
                </a:tc>
                <a:tc>
                  <a:txBody>
                    <a:bodyPr/>
                    <a:p>
                      <a:pPr indent="0" fontAlgn="auto">
                        <a:lnSpc>
                          <a:spcPct val="150000"/>
                        </a:lnSpc>
                        <a:buNone/>
                      </a:pPr>
                      <a:r>
                        <a:rPr lang="zh-CN" altLang="en-US" sz="1300" b="1">
                          <a:solidFill>
                            <a:schemeClr val="tx1"/>
                          </a:solidFill>
                          <a:latin typeface="宋体" panose="02010600030101010101" pitchFamily="2" charset="-122"/>
                          <a:ea typeface="宋体" panose="02010600030101010101" pitchFamily="2" charset="-122"/>
                          <a:cs typeface="仿宋" panose="02010609060101010101" charset="-122"/>
                        </a:rPr>
                        <a:t>整章删除</a:t>
                      </a:r>
                      <a:endParaRPr lang="zh-CN" altLang="en-US" sz="1300" b="1">
                        <a:solidFill>
                          <a:schemeClr val="tx1"/>
                        </a:solidFill>
                        <a:latin typeface="宋体" panose="02010600030101010101" pitchFamily="2" charset="-122"/>
                        <a:ea typeface="宋体" panose="02010600030101010101" pitchFamily="2" charset="-122"/>
                        <a:cs typeface="仿宋" panose="02010609060101010101" charset="-122"/>
                      </a:endParaRPr>
                    </a:p>
                  </a:txBody>
                  <a:tcPr marL="19050" marR="19050" marT="0" marB="0" vert="horz" anchor="ctr" anchorCtr="0"/>
                </a:tc>
              </a:tr>
            </a:tbl>
          </a:graphicData>
        </a:graphic>
      </p:graphicFrame>
      <p:sp>
        <p:nvSpPr>
          <p:cNvPr id="8" name="日期占位符 7"/>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3"/>
    </p:custData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4" name="标题 3"/>
          <p:cNvSpPr/>
          <p:nvPr>
            <p:ph type="ctrTitle"/>
          </p:nvPr>
        </p:nvSpPr>
        <p:spPr>
          <a:xfrm>
            <a:off x="1209040" y="958215"/>
            <a:ext cx="9966960" cy="5517515"/>
          </a:xfrm>
        </p:spPr>
        <p:txBody>
          <a:bodyPr>
            <a:normAutofit/>
          </a:bodyPr>
          <a:p>
            <a:pPr algn="l">
              <a:lnSpc>
                <a:spcPts val="3400"/>
              </a:lnSpc>
              <a:spcBef>
                <a:spcPts val="0"/>
              </a:spcBef>
              <a:spcAft>
                <a:spcPts val="0"/>
              </a:spcAft>
            </a:pPr>
            <a:r>
              <a:rPr lang="zh-CN" altLang="en-US" sz="1780">
                <a:solidFill>
                  <a:schemeClr val="tx1"/>
                </a:solidFill>
                <a:latin typeface="黑体" panose="02010609060101010101" charset="-122"/>
                <a:ea typeface="黑体" panose="02010609060101010101" charset="-122"/>
                <a:cs typeface="黑体" panose="02010609060101010101" charset="-122"/>
              </a:rPr>
              <a:t>　　</a:t>
            </a:r>
            <a:endParaRPr sz="1780">
              <a:solidFill>
                <a:schemeClr val="tx1"/>
              </a:solidFill>
              <a:latin typeface="黑体" panose="02010609060101010101" charset="-122"/>
              <a:ea typeface="黑体" panose="02010609060101010101" charset="-122"/>
              <a:cs typeface="黑体" panose="02010609060101010101" charset="-122"/>
            </a:endParaRPr>
          </a:p>
        </p:txBody>
      </p:sp>
      <p:sp>
        <p:nvSpPr>
          <p:cNvPr id="2" name="文本框 1"/>
          <p:cNvSpPr txBox="1"/>
          <p:nvPr/>
        </p:nvSpPr>
        <p:spPr>
          <a:xfrm>
            <a:off x="5527040" y="313690"/>
            <a:ext cx="423164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第一册 机械设备安装工程</a:t>
            </a:r>
            <a:endParaRPr lang="zh-CN" altLang="en-US" sz="2400" b="1"/>
          </a:p>
        </p:txBody>
      </p:sp>
      <p:cxnSp>
        <p:nvCxnSpPr>
          <p:cNvPr id="5" name="直接连接符 4"/>
          <p:cNvCxnSpPr/>
          <p:nvPr/>
        </p:nvCxnSpPr>
        <p:spPr>
          <a:xfrm flipV="1">
            <a:off x="5570220" y="87757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3" name="表格 2"/>
          <p:cNvGraphicFramePr/>
          <p:nvPr>
            <p:custDataLst>
              <p:tags r:id="rId2"/>
            </p:custDataLst>
          </p:nvPr>
        </p:nvGraphicFramePr>
        <p:xfrm>
          <a:off x="220345" y="1109980"/>
          <a:ext cx="11584305" cy="4984115"/>
        </p:xfrm>
        <a:graphic>
          <a:graphicData uri="http://schemas.openxmlformats.org/drawingml/2006/table">
            <a:tbl>
              <a:tblPr firstRow="1" bandRow="1">
                <a:tableStyleId>{5C22544A-7EE6-4342-B048-85BDC9FD1C3A}</a:tableStyleId>
              </a:tblPr>
              <a:tblGrid>
                <a:gridCol w="2725420"/>
                <a:gridCol w="828040"/>
                <a:gridCol w="739775"/>
                <a:gridCol w="729615"/>
                <a:gridCol w="807720"/>
                <a:gridCol w="5753735"/>
              </a:tblGrid>
              <a:tr h="426720">
                <a:tc>
                  <a:txBody>
                    <a:bodyPr/>
                    <a:p>
                      <a:pPr algn="ctr">
                        <a:buNone/>
                      </a:pPr>
                      <a:r>
                        <a:rPr lang="zh-CN" altLang="en-US" sz="1400" b="1">
                          <a:solidFill>
                            <a:schemeClr val="bg2"/>
                          </a:solidFill>
                          <a:latin typeface="微软雅黑" panose="020B0503020204020204" pitchFamily="34" charset="-122"/>
                          <a:ea typeface="微软雅黑" panose="020B0503020204020204" pitchFamily="34" charset="-122"/>
                        </a:rPr>
                        <a:t>章节</a:t>
                      </a:r>
                      <a:endParaRPr lang="zh-CN" altLang="en-US" sz="1400" b="1">
                        <a:solidFill>
                          <a:schemeClr val="bg2"/>
                        </a:solidFill>
                        <a:latin typeface="微软雅黑" panose="020B0503020204020204" pitchFamily="34" charset="-122"/>
                        <a:ea typeface="微软雅黑" panose="020B0503020204020204" pitchFamily="34" charset="-122"/>
                      </a:endParaRPr>
                    </a:p>
                  </a:txBody>
                  <a:tcPr anchor="ctr" anchorCtr="0"/>
                </a:tc>
                <a:tc>
                  <a:txBody>
                    <a:bodyPr/>
                    <a:p>
                      <a:pPr indent="0" algn="ctr">
                        <a:buNone/>
                      </a:pPr>
                      <a:r>
                        <a:rPr lang="en-US" sz="1400" b="1">
                          <a:solidFill>
                            <a:schemeClr val="bg2"/>
                          </a:solidFill>
                          <a:latin typeface="微软雅黑" panose="020B0503020204020204" pitchFamily="34" charset="-122"/>
                          <a:ea typeface="微软雅黑" panose="020B0503020204020204" pitchFamily="34" charset="-122"/>
                          <a:cs typeface="微软雅黑" panose="020B0503020204020204" pitchFamily="34" charset="-122"/>
                        </a:rPr>
                        <a:t>14标准</a:t>
                      </a:r>
                      <a:endParaRPr lang="zh-CN" altLang="en-US" sz="1400" b="1">
                        <a:solidFill>
                          <a:schemeClr val="bg2"/>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9050" marR="19050" marT="0" marB="0" vert="horz" anchor="ctr" anchorCtr="0"/>
                </a:tc>
                <a:tc>
                  <a:txBody>
                    <a:bodyPr/>
                    <a:p>
                      <a:pPr indent="0" algn="ctr">
                        <a:buNone/>
                      </a:pPr>
                      <a:r>
                        <a:rPr lang="en-US" sz="1400" b="1">
                          <a:solidFill>
                            <a:schemeClr val="bg2"/>
                          </a:solidFill>
                          <a:latin typeface="微软雅黑" panose="020B0503020204020204" pitchFamily="34" charset="-122"/>
                          <a:ea typeface="微软雅黑" panose="020B0503020204020204" pitchFamily="34" charset="-122"/>
                          <a:cs typeface="仿宋" panose="02010609060101010101" charset="-122"/>
                        </a:rPr>
                        <a:t>增加</a:t>
                      </a:r>
                      <a:endParaRPr lang="zh-CN" altLang="en-US" sz="1400" b="1">
                        <a:solidFill>
                          <a:schemeClr val="bg2"/>
                        </a:solidFill>
                        <a:latin typeface="微软雅黑" panose="020B0503020204020204" pitchFamily="34" charset="-122"/>
                        <a:ea typeface="微软雅黑" panose="020B0503020204020204" pitchFamily="34" charset="-122"/>
                        <a:cs typeface="仿宋" panose="02010609060101010101" charset="-122"/>
                      </a:endParaRPr>
                    </a:p>
                  </a:txBody>
                  <a:tcPr marL="19050" marR="19050" marT="0" marB="0" vert="horz" anchor="ctr" anchorCtr="0"/>
                </a:tc>
                <a:tc>
                  <a:txBody>
                    <a:bodyPr/>
                    <a:p>
                      <a:pPr indent="0" algn="ctr">
                        <a:buNone/>
                      </a:pPr>
                      <a:r>
                        <a:rPr lang="en-US" sz="1400" b="1">
                          <a:solidFill>
                            <a:schemeClr val="bg2"/>
                          </a:solidFill>
                          <a:latin typeface="微软雅黑" panose="020B0503020204020204" pitchFamily="34" charset="-122"/>
                          <a:ea typeface="微软雅黑" panose="020B0503020204020204" pitchFamily="34" charset="-122"/>
                          <a:cs typeface="仿宋" panose="02010609060101010101" charset="-122"/>
                        </a:rPr>
                        <a:t>减少</a:t>
                      </a:r>
                      <a:endParaRPr lang="zh-CN" altLang="en-US" sz="1400" b="1">
                        <a:solidFill>
                          <a:schemeClr val="bg2"/>
                        </a:solidFill>
                        <a:latin typeface="微软雅黑" panose="020B0503020204020204" pitchFamily="34" charset="-122"/>
                        <a:ea typeface="微软雅黑" panose="020B0503020204020204" pitchFamily="34" charset="-122"/>
                        <a:cs typeface="仿宋" panose="02010609060101010101" charset="-122"/>
                      </a:endParaRPr>
                    </a:p>
                  </a:txBody>
                  <a:tcPr marL="19050" marR="19050" marT="0" marB="0" vert="horz" anchor="ctr"/>
                </a:tc>
                <a:tc>
                  <a:txBody>
                    <a:bodyPr/>
                    <a:p>
                      <a:pPr indent="0" algn="ctr">
                        <a:buNone/>
                      </a:pPr>
                      <a:r>
                        <a:rPr lang="en-US" sz="1400" b="1">
                          <a:solidFill>
                            <a:schemeClr val="bg2"/>
                          </a:solidFill>
                          <a:latin typeface="微软雅黑" panose="020B0503020204020204" pitchFamily="34" charset="-122"/>
                          <a:ea typeface="微软雅黑" panose="020B0503020204020204" pitchFamily="34" charset="-122"/>
                          <a:cs typeface="微软雅黑" panose="020B0503020204020204" pitchFamily="34" charset="-122"/>
                        </a:rPr>
                        <a:t>20标准</a:t>
                      </a:r>
                      <a:endParaRPr lang="zh-CN" altLang="en-US" sz="1400" b="1">
                        <a:solidFill>
                          <a:schemeClr val="bg2"/>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9050" marR="19050" marT="0" marB="0" vert="horz" anchor="ctr"/>
                </a:tc>
                <a:tc>
                  <a:txBody>
                    <a:bodyPr/>
                    <a:p>
                      <a:pPr algn="ctr">
                        <a:buNone/>
                      </a:pPr>
                      <a:r>
                        <a:rPr lang="zh-CN" altLang="en-US" sz="1400">
                          <a:solidFill>
                            <a:schemeClr val="bg2"/>
                          </a:solidFill>
                          <a:latin typeface="黑体" panose="02010609060101010101" charset="-122"/>
                          <a:ea typeface="黑体" panose="02010609060101010101" charset="-122"/>
                        </a:rPr>
                        <a:t>备注</a:t>
                      </a:r>
                      <a:endParaRPr lang="zh-CN" altLang="en-US" sz="1400">
                        <a:solidFill>
                          <a:schemeClr val="bg2"/>
                        </a:solidFill>
                        <a:latin typeface="黑体" panose="02010609060101010101" charset="-122"/>
                        <a:ea typeface="黑体" panose="02010609060101010101" charset="-122"/>
                      </a:endParaRPr>
                    </a:p>
                  </a:txBody>
                  <a:tcPr anchor="ctr" anchorCtr="0"/>
                </a:tc>
              </a:tr>
              <a:tr h="381000">
                <a:tc>
                  <a:txBody>
                    <a:bodyPr/>
                    <a:p>
                      <a:pPr indent="0" fontAlgn="auto">
                        <a:lnSpc>
                          <a:spcPts val="4000"/>
                        </a:lnSpc>
                        <a:buNone/>
                      </a:pPr>
                      <a:r>
                        <a:rPr lang="en-US" sz="1300" b="1">
                          <a:solidFill>
                            <a:schemeClr val="tx1"/>
                          </a:solidFill>
                          <a:latin typeface="宋体" panose="02010600030101010101" pitchFamily="2" charset="-122"/>
                          <a:ea typeface="宋体" panose="02010600030101010101" pitchFamily="2" charset="-122"/>
                          <a:cs typeface="仿宋" panose="02010609060101010101" charset="-122"/>
                        </a:rPr>
                        <a:t>第七章 风机安装及拆装检查</a:t>
                      </a:r>
                      <a:endParaRPr lang="en-US" altLang="en-US" sz="1300" b="1">
                        <a:solidFill>
                          <a:schemeClr val="tx1"/>
                        </a:solidFill>
                        <a:latin typeface="宋体" panose="02010600030101010101" pitchFamily="2" charset="-122"/>
                        <a:ea typeface="宋体" panose="02010600030101010101" pitchFamily="2" charset="-122"/>
                        <a:cs typeface="仿宋" panose="02010609060101010101" charset="-122"/>
                      </a:endParaRPr>
                    </a:p>
                  </a:txBody>
                  <a:tcPr marL="19050" marR="19050" marT="0" marB="0" vert="horz" anchor="ctr"/>
                </a:tc>
                <a:tc>
                  <a:txBody>
                    <a:bodyPr/>
                    <a:p>
                      <a:pPr indent="0" algn="ctr" fontAlgn="auto">
                        <a:lnSpc>
                          <a:spcPts val="4000"/>
                        </a:lnSpc>
                        <a:buNone/>
                      </a:pPr>
                      <a:r>
                        <a:rPr lang="en-US" sz="1400" b="1">
                          <a:solidFill>
                            <a:schemeClr val="tx1"/>
                          </a:solidFill>
                          <a:latin typeface="宋体" panose="02010600030101010101" pitchFamily="2" charset="-122"/>
                          <a:ea typeface="宋体" panose="02010600030101010101" pitchFamily="2" charset="-122"/>
                          <a:cs typeface="仿宋" panose="02010609060101010101" charset="-122"/>
                        </a:rPr>
                        <a:t>118</a:t>
                      </a:r>
                      <a:endParaRPr lang="en-US" altLang="en-US" sz="1400" b="1">
                        <a:solidFill>
                          <a:schemeClr val="tx1"/>
                        </a:solidFill>
                        <a:latin typeface="宋体" panose="02010600030101010101" pitchFamily="2" charset="-122"/>
                        <a:ea typeface="宋体" panose="02010600030101010101" pitchFamily="2" charset="-122"/>
                        <a:cs typeface="仿宋" panose="02010609060101010101" charset="-122"/>
                      </a:endParaRPr>
                    </a:p>
                  </a:txBody>
                  <a:tcPr marL="19050" marR="19050" marT="0" marB="0" vert="horz" anchor="ctr"/>
                </a:tc>
                <a:tc>
                  <a:txBody>
                    <a:bodyPr/>
                    <a:p>
                      <a:pPr indent="0" algn="ctr" fontAlgn="auto">
                        <a:lnSpc>
                          <a:spcPts val="4000"/>
                        </a:lnSpc>
                        <a:buNone/>
                      </a:pPr>
                      <a:r>
                        <a:rPr lang="en-US" sz="1400" b="1">
                          <a:solidFill>
                            <a:schemeClr val="tx1"/>
                          </a:solidFill>
                          <a:latin typeface="宋体" panose="02010600030101010101" pitchFamily="2" charset="-122"/>
                          <a:ea typeface="宋体" panose="02010600030101010101" pitchFamily="2" charset="-122"/>
                          <a:cs typeface="仿宋" panose="02010609060101010101" charset="-122"/>
                        </a:rPr>
                        <a:t>9</a:t>
                      </a:r>
                      <a:endParaRPr lang="en-US" altLang="en-US" sz="1400" b="1">
                        <a:solidFill>
                          <a:schemeClr val="tx1"/>
                        </a:solidFill>
                        <a:latin typeface="宋体" panose="02010600030101010101" pitchFamily="2" charset="-122"/>
                        <a:ea typeface="宋体" panose="02010600030101010101" pitchFamily="2" charset="-122"/>
                        <a:cs typeface="仿宋" panose="02010609060101010101" charset="-122"/>
                      </a:endParaRPr>
                    </a:p>
                  </a:txBody>
                  <a:tcPr marL="19050" marR="19050" marT="0" marB="0" vert="horz" anchor="ctr"/>
                </a:tc>
                <a:tc>
                  <a:txBody>
                    <a:bodyPr/>
                    <a:p>
                      <a:pPr indent="0" algn="ctr" fontAlgn="auto">
                        <a:lnSpc>
                          <a:spcPts val="4000"/>
                        </a:lnSpc>
                        <a:buNone/>
                      </a:pPr>
                      <a:r>
                        <a:rPr lang="en-US" sz="1400" b="1">
                          <a:solidFill>
                            <a:schemeClr val="tx1"/>
                          </a:solidFill>
                          <a:latin typeface="宋体" panose="02010600030101010101" pitchFamily="2" charset="-122"/>
                          <a:ea typeface="宋体" panose="02010600030101010101" pitchFamily="2" charset="-122"/>
                          <a:cs typeface="仿宋" panose="02010609060101010101" charset="-122"/>
                        </a:rPr>
                        <a:t>5</a:t>
                      </a:r>
                      <a:endParaRPr lang="en-US" altLang="en-US" sz="1400" b="1">
                        <a:solidFill>
                          <a:schemeClr val="tx1"/>
                        </a:solidFill>
                        <a:latin typeface="宋体" panose="02010600030101010101" pitchFamily="2" charset="-122"/>
                        <a:ea typeface="宋体" panose="02010600030101010101" pitchFamily="2" charset="-122"/>
                        <a:cs typeface="仿宋" panose="02010609060101010101" charset="-122"/>
                      </a:endParaRPr>
                    </a:p>
                  </a:txBody>
                  <a:tcPr marL="19050" marR="19050" marT="0" marB="0" vert="horz" anchor="ctr"/>
                </a:tc>
                <a:tc>
                  <a:txBody>
                    <a:bodyPr/>
                    <a:p>
                      <a:pPr indent="0" algn="ctr" fontAlgn="auto">
                        <a:lnSpc>
                          <a:spcPts val="4000"/>
                        </a:lnSpc>
                        <a:buNone/>
                      </a:pPr>
                      <a:r>
                        <a:rPr lang="en-US" sz="1400" b="1">
                          <a:solidFill>
                            <a:schemeClr val="tx1"/>
                          </a:solidFill>
                          <a:latin typeface="宋体" panose="02010600030101010101" pitchFamily="2" charset="-122"/>
                          <a:ea typeface="宋体" panose="02010600030101010101" pitchFamily="2" charset="-122"/>
                          <a:cs typeface="仿宋" panose="02010609060101010101" charset="-122"/>
                        </a:rPr>
                        <a:t>122</a:t>
                      </a:r>
                      <a:endParaRPr lang="en-US" altLang="en-US" sz="1400" b="1">
                        <a:solidFill>
                          <a:schemeClr val="tx1"/>
                        </a:solidFill>
                        <a:latin typeface="宋体" panose="02010600030101010101" pitchFamily="2" charset="-122"/>
                        <a:ea typeface="宋体" panose="02010600030101010101" pitchFamily="2" charset="-122"/>
                        <a:cs typeface="仿宋" panose="02010609060101010101" charset="-122"/>
                      </a:endParaRPr>
                    </a:p>
                  </a:txBody>
                  <a:tcPr marL="19050" marR="19050" marT="0" marB="0" vert="horz" anchor="ctr"/>
                </a:tc>
                <a:tc>
                  <a:txBody>
                    <a:bodyPr/>
                    <a:p>
                      <a:pPr indent="0" fontAlgn="auto">
                        <a:lnSpc>
                          <a:spcPct val="150000"/>
                        </a:lnSpc>
                        <a:buNone/>
                      </a:pP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增加30～40t离心式通(引)风机安装、0.5～3t离心式鼓风机(带变速器)安装及拆装检查、工业吊扇安装</a:t>
                      </a:r>
                      <a:endParaRPr lang="en-US" altLang="en-US" sz="13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tc>
              </a:tr>
              <a:tr h="381000">
                <a:tc>
                  <a:txBody>
                    <a:bodyPr/>
                    <a:p>
                      <a:pPr indent="0" fontAlgn="auto">
                        <a:lnSpc>
                          <a:spcPct val="200000"/>
                        </a:lnSpc>
                        <a:buNone/>
                      </a:pPr>
                      <a:r>
                        <a:rPr lang="en-US" sz="1300" b="1">
                          <a:solidFill>
                            <a:schemeClr val="tx1"/>
                          </a:solidFill>
                          <a:latin typeface="宋体" panose="02010600030101010101" pitchFamily="2" charset="-122"/>
                          <a:ea typeface="宋体" panose="02010600030101010101" pitchFamily="2" charset="-122"/>
                          <a:cs typeface="仿宋" panose="02010609060101010101" charset="-122"/>
                        </a:rPr>
                        <a:t>第八章 泵安装及拆装检查</a:t>
                      </a:r>
                      <a:endParaRPr lang="en-US" altLang="en-US" sz="1300" b="1">
                        <a:solidFill>
                          <a:schemeClr val="tx1"/>
                        </a:solidFill>
                        <a:latin typeface="宋体" panose="02010600030101010101" pitchFamily="2" charset="-122"/>
                        <a:ea typeface="宋体" panose="02010600030101010101" pitchFamily="2" charset="-122"/>
                        <a:cs typeface="仿宋" panose="02010609060101010101" charset="-122"/>
                      </a:endParaRPr>
                    </a:p>
                  </a:txBody>
                  <a:tcPr marL="19050" marR="19050" marT="0" marB="0" vert="horz" anchor="ctr"/>
                </a:tc>
                <a:tc>
                  <a:txBody>
                    <a:bodyPr/>
                    <a:p>
                      <a:pPr indent="0" algn="ctr" fontAlgn="auto">
                        <a:lnSpc>
                          <a:spcPct val="200000"/>
                        </a:lnSpc>
                        <a:buNone/>
                      </a:pPr>
                      <a:r>
                        <a:rPr lang="en-US" sz="1400" b="1">
                          <a:solidFill>
                            <a:schemeClr val="tx1"/>
                          </a:solidFill>
                          <a:latin typeface="宋体" panose="02010600030101010101" pitchFamily="2" charset="-122"/>
                          <a:ea typeface="宋体" panose="02010600030101010101" pitchFamily="2" charset="-122"/>
                          <a:cs typeface="仿宋" panose="02010609060101010101" charset="-122"/>
                        </a:rPr>
                        <a:t>240</a:t>
                      </a:r>
                      <a:endParaRPr lang="en-US" altLang="en-US" sz="1400" b="1">
                        <a:solidFill>
                          <a:schemeClr val="tx1"/>
                        </a:solidFill>
                        <a:latin typeface="宋体" panose="02010600030101010101" pitchFamily="2" charset="-122"/>
                        <a:ea typeface="宋体" panose="02010600030101010101" pitchFamily="2" charset="-122"/>
                        <a:cs typeface="仿宋" panose="02010609060101010101" charset="-122"/>
                      </a:endParaRPr>
                    </a:p>
                  </a:txBody>
                  <a:tcPr marL="19050" marR="19050" marT="0" marB="0" vert="horz" anchor="ctr"/>
                </a:tc>
                <a:tc>
                  <a:txBody>
                    <a:bodyPr/>
                    <a:p>
                      <a:pPr indent="0" algn="ctr" fontAlgn="auto">
                        <a:lnSpc>
                          <a:spcPct val="200000"/>
                        </a:lnSpc>
                        <a:buNone/>
                      </a:pPr>
                      <a:r>
                        <a:rPr lang="en-US" sz="1400" b="1">
                          <a:solidFill>
                            <a:schemeClr val="tx1"/>
                          </a:solidFill>
                          <a:latin typeface="宋体" panose="02010600030101010101" pitchFamily="2" charset="-122"/>
                          <a:ea typeface="宋体" panose="02010600030101010101" pitchFamily="2" charset="-122"/>
                          <a:cs typeface="仿宋" panose="02010609060101010101" charset="-122"/>
                        </a:rPr>
                        <a:t>25</a:t>
                      </a:r>
                      <a:endParaRPr lang="en-US" altLang="en-US" sz="1400" b="1">
                        <a:solidFill>
                          <a:schemeClr val="tx1"/>
                        </a:solidFill>
                        <a:latin typeface="宋体" panose="02010600030101010101" pitchFamily="2" charset="-122"/>
                        <a:ea typeface="宋体" panose="02010600030101010101" pitchFamily="2" charset="-122"/>
                        <a:cs typeface="仿宋" panose="02010609060101010101" charset="-122"/>
                      </a:endParaRPr>
                    </a:p>
                  </a:txBody>
                  <a:tcPr marL="19050" marR="19050" marT="0" marB="0" vert="horz" anchor="ctr"/>
                </a:tc>
                <a:tc>
                  <a:txBody>
                    <a:bodyPr/>
                    <a:p>
                      <a:pPr indent="0" algn="ctr" fontAlgn="auto">
                        <a:lnSpc>
                          <a:spcPct val="200000"/>
                        </a:lnSpc>
                        <a:buNone/>
                      </a:pPr>
                      <a:r>
                        <a:rPr lang="en-US" sz="1400" b="1">
                          <a:solidFill>
                            <a:schemeClr val="tx1"/>
                          </a:solidFill>
                          <a:latin typeface="宋体" panose="02010600030101010101" pitchFamily="2" charset="-122"/>
                          <a:ea typeface="宋体" panose="02010600030101010101" pitchFamily="2" charset="-122"/>
                          <a:cs typeface="仿宋" panose="02010609060101010101" charset="-122"/>
                        </a:rPr>
                        <a:t>24</a:t>
                      </a:r>
                      <a:endParaRPr lang="en-US" altLang="en-US" sz="1400" b="1">
                        <a:solidFill>
                          <a:schemeClr val="tx1"/>
                        </a:solidFill>
                        <a:latin typeface="宋体" panose="02010600030101010101" pitchFamily="2" charset="-122"/>
                        <a:ea typeface="宋体" panose="02010600030101010101" pitchFamily="2" charset="-122"/>
                        <a:cs typeface="仿宋" panose="02010609060101010101" charset="-122"/>
                      </a:endParaRPr>
                    </a:p>
                  </a:txBody>
                  <a:tcPr marL="19050" marR="19050" marT="0" marB="0" vert="horz" anchor="ctr"/>
                </a:tc>
                <a:tc>
                  <a:txBody>
                    <a:bodyPr/>
                    <a:p>
                      <a:pPr indent="0" algn="ctr" fontAlgn="auto">
                        <a:lnSpc>
                          <a:spcPct val="200000"/>
                        </a:lnSpc>
                        <a:buNone/>
                      </a:pPr>
                      <a:r>
                        <a:rPr lang="en-US" sz="1400" b="1">
                          <a:solidFill>
                            <a:schemeClr val="tx1"/>
                          </a:solidFill>
                          <a:latin typeface="宋体" panose="02010600030101010101" pitchFamily="2" charset="-122"/>
                          <a:ea typeface="宋体" panose="02010600030101010101" pitchFamily="2" charset="-122"/>
                          <a:cs typeface="仿宋" panose="02010609060101010101" charset="-122"/>
                        </a:rPr>
                        <a:t>241</a:t>
                      </a:r>
                      <a:endParaRPr lang="en-US" altLang="en-US" sz="1400" b="1">
                        <a:solidFill>
                          <a:schemeClr val="tx1"/>
                        </a:solidFill>
                        <a:latin typeface="宋体" panose="02010600030101010101" pitchFamily="2" charset="-122"/>
                        <a:ea typeface="宋体" panose="02010600030101010101" pitchFamily="2" charset="-122"/>
                        <a:cs typeface="仿宋" panose="02010609060101010101" charset="-122"/>
                      </a:endParaRPr>
                    </a:p>
                  </a:txBody>
                  <a:tcPr marL="19050" marR="19050" marT="0" marB="0" vert="horz" anchor="ctr"/>
                </a:tc>
                <a:tc>
                  <a:txBody>
                    <a:bodyPr/>
                    <a:p>
                      <a:pPr indent="0" fontAlgn="auto">
                        <a:lnSpc>
                          <a:spcPts val="2500"/>
                        </a:lnSpc>
                        <a:buNone/>
                      </a:pP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增加20、25t锅炉给水泵,冷凝水泵,热循环水泵安装及拆装检查；10～25t吨离心油泵安装及拆装检查；0.5t齿轮油泵安装及拆装检查；0.2t真空泵安装；550kg智能污水提升设备和650kg智能化一体隔油提升设备安装</a:t>
                      </a:r>
                      <a:endParaRPr lang="en-US" altLang="en-US" sz="13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tc>
              </a:tr>
              <a:tr h="502285">
                <a:tc>
                  <a:txBody>
                    <a:bodyPr/>
                    <a:p>
                      <a:pPr algn="l" fontAlgn="auto">
                        <a:lnSpc>
                          <a:spcPct val="200000"/>
                        </a:lnSpc>
                        <a:buClrTx/>
                        <a:buSzTx/>
                        <a:buFontTx/>
                        <a:buNone/>
                      </a:pP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第九章 压缩机安装</a:t>
                      </a:r>
                      <a:endParaRPr lang="en-US" sz="13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tc>
                <a:tc>
                  <a:txBody>
                    <a:bodyPr/>
                    <a:p>
                      <a:pPr algn="ctr" fontAlgn="auto">
                        <a:lnSpc>
                          <a:spcPct val="200000"/>
                        </a:lnSpc>
                        <a:buClrTx/>
                        <a:buSzTx/>
                        <a:buFontTx/>
                        <a:buNone/>
                      </a:pP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112</a:t>
                      </a:r>
                      <a:endParaRPr lang="en-US" sz="13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tc>
                <a:tc>
                  <a:txBody>
                    <a:bodyPr/>
                    <a:p>
                      <a:pPr algn="ctr" fontAlgn="auto">
                        <a:lnSpc>
                          <a:spcPct val="200000"/>
                        </a:lnSpc>
                        <a:buClrTx/>
                        <a:buSzTx/>
                        <a:buFontTx/>
                        <a:buNone/>
                      </a:pP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13</a:t>
                      </a:r>
                      <a:endParaRPr lang="en-US" sz="13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tc>
                <a:tc>
                  <a:txBody>
                    <a:bodyPr/>
                    <a:p>
                      <a:pPr algn="ctr" fontAlgn="auto">
                        <a:lnSpc>
                          <a:spcPct val="200000"/>
                        </a:lnSpc>
                        <a:buClrTx/>
                        <a:buSzTx/>
                        <a:buFontTx/>
                        <a:buNone/>
                      </a:pP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19</a:t>
                      </a:r>
                      <a:endParaRPr lang="en-US" sz="13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tc>
                <a:tc>
                  <a:txBody>
                    <a:bodyPr/>
                    <a:p>
                      <a:pPr algn="ctr" fontAlgn="auto">
                        <a:lnSpc>
                          <a:spcPct val="200000"/>
                        </a:lnSpc>
                        <a:buClrTx/>
                        <a:buSzTx/>
                        <a:buFontTx/>
                        <a:buNone/>
                      </a:pP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106</a:t>
                      </a:r>
                      <a:endParaRPr lang="en-US" sz="13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tc>
                <a:tc>
                  <a:txBody>
                    <a:bodyPr/>
                    <a:p>
                      <a:pPr algn="l">
                        <a:lnSpc>
                          <a:spcPts val="2500"/>
                        </a:lnSpc>
                        <a:buClrTx/>
                        <a:buSzTx/>
                        <a:buFontTx/>
                        <a:buNone/>
                      </a:pP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增加活塞式Z型3列压缩机整机安装小节</a:t>
                      </a:r>
                      <a:endParaRPr lang="en-US" sz="13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tc>
              </a:tr>
              <a:tr h="502285">
                <a:tc>
                  <a:txBody>
                    <a:bodyPr/>
                    <a:p>
                      <a:pPr algn="l" fontAlgn="auto">
                        <a:lnSpc>
                          <a:spcPct val="200000"/>
                        </a:lnSpc>
                        <a:buClrTx/>
                        <a:buSzTx/>
                        <a:buFontTx/>
                        <a:buNone/>
                      </a:pP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第十章 工业炉设备安装</a:t>
                      </a:r>
                      <a:endParaRPr lang="en-US" sz="13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tc>
                <a:tc>
                  <a:txBody>
                    <a:bodyPr/>
                    <a:p>
                      <a:pPr algn="ctr" fontAlgn="auto">
                        <a:lnSpc>
                          <a:spcPct val="200000"/>
                        </a:lnSpc>
                        <a:buClrTx/>
                        <a:buSzTx/>
                        <a:buFontTx/>
                        <a:buNone/>
                      </a:pP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44</a:t>
                      </a:r>
                      <a:endParaRPr lang="en-US" sz="13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tc>
                <a:tc>
                  <a:txBody>
                    <a:bodyPr/>
                    <a:p>
                      <a:pPr algn="ctr" fontAlgn="auto">
                        <a:lnSpc>
                          <a:spcPct val="200000"/>
                        </a:lnSpc>
                        <a:buClrTx/>
                        <a:buSzTx/>
                        <a:buFontTx/>
                        <a:buNone/>
                      </a:pP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 </a:t>
                      </a:r>
                      <a:endParaRPr lang="en-US" sz="13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tc>
                <a:tc>
                  <a:txBody>
                    <a:bodyPr/>
                    <a:p>
                      <a:pPr algn="ctr" fontAlgn="auto">
                        <a:lnSpc>
                          <a:spcPct val="200000"/>
                        </a:lnSpc>
                        <a:buClrTx/>
                        <a:buSzTx/>
                        <a:buFontTx/>
                        <a:buNone/>
                      </a:pP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 </a:t>
                      </a:r>
                      <a:endParaRPr lang="en-US" sz="13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tc>
                <a:tc>
                  <a:txBody>
                    <a:bodyPr/>
                    <a:p>
                      <a:pPr algn="ctr" fontAlgn="auto">
                        <a:lnSpc>
                          <a:spcPct val="200000"/>
                        </a:lnSpc>
                        <a:buClrTx/>
                        <a:buSzTx/>
                        <a:buFontTx/>
                        <a:buNone/>
                      </a:pP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44</a:t>
                      </a:r>
                      <a:endParaRPr lang="en-US" sz="13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tc>
                <a:tc>
                  <a:txBody>
                    <a:bodyPr/>
                    <a:p>
                      <a:pPr algn="l">
                        <a:lnSpc>
                          <a:spcPts val="2500"/>
                        </a:lnSpc>
                        <a:buClrTx/>
                        <a:buSzTx/>
                        <a:buFontTx/>
                        <a:buNone/>
                      </a:pP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 </a:t>
                      </a:r>
                      <a:endParaRPr lang="en-US" sz="13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tc>
              </a:tr>
              <a:tr h="502285">
                <a:tc>
                  <a:txBody>
                    <a:bodyPr/>
                    <a:p>
                      <a:pPr algn="l" fontAlgn="auto">
                        <a:lnSpc>
                          <a:spcPct val="200000"/>
                        </a:lnSpc>
                        <a:buClrTx/>
                        <a:buSzTx/>
                        <a:buFontTx/>
                        <a:buNone/>
                      </a:pP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第十一章 煤气发生设备安装</a:t>
                      </a:r>
                      <a:endParaRPr lang="en-US" sz="13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tc>
                <a:tc>
                  <a:txBody>
                    <a:bodyPr/>
                    <a:p>
                      <a:pPr algn="ctr" fontAlgn="auto">
                        <a:lnSpc>
                          <a:spcPct val="200000"/>
                        </a:lnSpc>
                        <a:buClrTx/>
                        <a:buSzTx/>
                        <a:buFontTx/>
                        <a:buNone/>
                      </a:pP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45</a:t>
                      </a:r>
                      <a:endParaRPr lang="en-US" sz="13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tc>
                <a:tc>
                  <a:txBody>
                    <a:bodyPr/>
                    <a:p>
                      <a:pPr algn="ctr" fontAlgn="auto">
                        <a:lnSpc>
                          <a:spcPct val="200000"/>
                        </a:lnSpc>
                        <a:buClrTx/>
                        <a:buSzTx/>
                        <a:buFontTx/>
                        <a:buNone/>
                      </a:pP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1</a:t>
                      </a:r>
                      <a:endParaRPr lang="en-US" sz="13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tc>
                <a:tc>
                  <a:txBody>
                    <a:bodyPr/>
                    <a:p>
                      <a:pPr algn="ctr" fontAlgn="auto">
                        <a:lnSpc>
                          <a:spcPct val="200000"/>
                        </a:lnSpc>
                        <a:buClrTx/>
                        <a:buSzTx/>
                        <a:buFontTx/>
                        <a:buNone/>
                      </a:pP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3</a:t>
                      </a:r>
                      <a:endParaRPr lang="en-US" sz="13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tc>
                <a:tc>
                  <a:txBody>
                    <a:bodyPr/>
                    <a:p>
                      <a:pPr algn="ctr" fontAlgn="auto">
                        <a:lnSpc>
                          <a:spcPct val="200000"/>
                        </a:lnSpc>
                        <a:buClrTx/>
                        <a:buSzTx/>
                        <a:buFontTx/>
                        <a:buNone/>
                      </a:pP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43</a:t>
                      </a:r>
                      <a:endParaRPr lang="en-US" sz="13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tc>
                <a:tc>
                  <a:txBody>
                    <a:bodyPr/>
                    <a:p>
                      <a:pPr algn="l">
                        <a:lnSpc>
                          <a:spcPts val="2500"/>
                        </a:lnSpc>
                        <a:buClrTx/>
                        <a:buSzTx/>
                        <a:buFontTx/>
                        <a:buNone/>
                      </a:pPr>
                      <a:endParaRPr lang="en-US" sz="13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tc>
              </a:tr>
              <a:tr h="502285">
                <a:tc>
                  <a:txBody>
                    <a:bodyPr/>
                    <a:p>
                      <a:pPr algn="l" fontAlgn="auto">
                        <a:lnSpc>
                          <a:spcPct val="200000"/>
                        </a:lnSpc>
                        <a:buClrTx/>
                        <a:buSzTx/>
                        <a:buFontTx/>
                        <a:buNone/>
                      </a:pP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第十二章 空调冷热源设备安装</a:t>
                      </a:r>
                      <a:endParaRPr lang="en-US" sz="13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tc>
                <a:tc>
                  <a:txBody>
                    <a:bodyPr/>
                    <a:p>
                      <a:pPr algn="ctr" fontAlgn="auto">
                        <a:lnSpc>
                          <a:spcPct val="200000"/>
                        </a:lnSpc>
                        <a:buClrTx/>
                        <a:buSzTx/>
                        <a:buFontTx/>
                        <a:buNone/>
                      </a:pP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165</a:t>
                      </a:r>
                      <a:endParaRPr lang="en-US" sz="13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tc>
                <a:tc>
                  <a:txBody>
                    <a:bodyPr/>
                    <a:p>
                      <a:pPr algn="ctr" fontAlgn="auto">
                        <a:lnSpc>
                          <a:spcPct val="200000"/>
                        </a:lnSpc>
                        <a:buClrTx/>
                        <a:buSzTx/>
                        <a:buFontTx/>
                        <a:buNone/>
                      </a:pP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16</a:t>
                      </a:r>
                      <a:endParaRPr lang="en-US" sz="13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tc>
                <a:tc>
                  <a:txBody>
                    <a:bodyPr/>
                    <a:p>
                      <a:pPr algn="ctr" fontAlgn="auto">
                        <a:lnSpc>
                          <a:spcPct val="200000"/>
                        </a:lnSpc>
                        <a:buClrTx/>
                        <a:buSzTx/>
                        <a:buFontTx/>
                        <a:buNone/>
                      </a:pP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26</a:t>
                      </a:r>
                      <a:endParaRPr lang="en-US" sz="13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tc>
                <a:tc>
                  <a:txBody>
                    <a:bodyPr/>
                    <a:p>
                      <a:pPr algn="ctr" fontAlgn="auto">
                        <a:lnSpc>
                          <a:spcPct val="200000"/>
                        </a:lnSpc>
                        <a:buClrTx/>
                        <a:buSzTx/>
                        <a:buFontTx/>
                        <a:buNone/>
                      </a:pP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155</a:t>
                      </a:r>
                      <a:endParaRPr lang="en-US" sz="13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tc>
                <a:tc>
                  <a:txBody>
                    <a:bodyPr/>
                    <a:p>
                      <a:pPr algn="l">
                        <a:lnSpc>
                          <a:spcPts val="2500"/>
                        </a:lnSpc>
                        <a:buClrTx/>
                        <a:buSzTx/>
                        <a:buFontTx/>
                        <a:buNone/>
                      </a:pP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删除活塞式、地温式，增加制冷设备安装小节</a:t>
                      </a:r>
                      <a:endParaRPr lang="en-US" sz="13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tc>
              </a:tr>
              <a:tr h="502285">
                <a:tc>
                  <a:txBody>
                    <a:bodyPr/>
                    <a:p>
                      <a:pPr algn="l" fontAlgn="auto">
                        <a:lnSpc>
                          <a:spcPct val="200000"/>
                        </a:lnSpc>
                        <a:buClrTx/>
                        <a:buSzTx/>
                        <a:buFontTx/>
                        <a:buNone/>
                      </a:pP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第十三章 其他机械设备安装及灌浆</a:t>
                      </a:r>
                      <a:endParaRPr lang="en-US" sz="13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tc>
                <a:tc>
                  <a:txBody>
                    <a:bodyPr/>
                    <a:p>
                      <a:pPr algn="ctr" fontAlgn="auto">
                        <a:lnSpc>
                          <a:spcPct val="200000"/>
                        </a:lnSpc>
                        <a:buClrTx/>
                        <a:buSzTx/>
                        <a:buFontTx/>
                        <a:buNone/>
                      </a:pP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83</a:t>
                      </a:r>
                      <a:endParaRPr lang="en-US" sz="13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tc>
                <a:tc>
                  <a:txBody>
                    <a:bodyPr/>
                    <a:p>
                      <a:pPr algn="ctr" fontAlgn="auto">
                        <a:lnSpc>
                          <a:spcPct val="200000"/>
                        </a:lnSpc>
                        <a:buClrTx/>
                        <a:buSzTx/>
                        <a:buFontTx/>
                        <a:buNone/>
                      </a:pP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8</a:t>
                      </a:r>
                      <a:endParaRPr lang="en-US" sz="13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tc>
                <a:tc>
                  <a:txBody>
                    <a:bodyPr/>
                    <a:p>
                      <a:pPr algn="ctr" fontAlgn="auto">
                        <a:lnSpc>
                          <a:spcPct val="200000"/>
                        </a:lnSpc>
                        <a:buClrTx/>
                        <a:buSzTx/>
                        <a:buFontTx/>
                        <a:buNone/>
                      </a:pP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4</a:t>
                      </a:r>
                      <a:endParaRPr lang="en-US" sz="13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tc>
                <a:tc>
                  <a:txBody>
                    <a:bodyPr/>
                    <a:p>
                      <a:pPr algn="ctr" fontAlgn="auto">
                        <a:lnSpc>
                          <a:spcPct val="200000"/>
                        </a:lnSpc>
                        <a:buClrTx/>
                        <a:buSzTx/>
                        <a:buFontTx/>
                        <a:buNone/>
                      </a:pP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87</a:t>
                      </a:r>
                      <a:endParaRPr lang="en-US" sz="13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tc>
                <a:tc>
                  <a:txBody>
                    <a:bodyPr/>
                    <a:p>
                      <a:pPr algn="l">
                        <a:lnSpc>
                          <a:spcPts val="2500"/>
                        </a:lnSpc>
                        <a:buClrTx/>
                        <a:buSzTx/>
                        <a:buFontTx/>
                        <a:buNone/>
                      </a:pP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删除零星小型金属构件制作。增加设备减震台座子目</a:t>
                      </a:r>
                      <a:endParaRPr lang="en-US" sz="13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tc>
              </a:tr>
              <a:tr h="502285">
                <a:tc>
                  <a:txBody>
                    <a:bodyPr/>
                    <a:p>
                      <a:pPr algn="ctr" fontAlgn="auto">
                        <a:lnSpc>
                          <a:spcPct val="200000"/>
                        </a:lnSpc>
                        <a:buClrTx/>
                        <a:buSzTx/>
                        <a:buFontTx/>
                        <a:buNone/>
                      </a:pP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合    计</a:t>
                      </a:r>
                      <a:endParaRPr lang="en-US" sz="13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solidFill>
                      <a:schemeClr val="bg2">
                        <a:lumMod val="75000"/>
                      </a:schemeClr>
                    </a:solidFill>
                  </a:tcPr>
                </a:tc>
                <a:tc>
                  <a:txBody>
                    <a:bodyPr/>
                    <a:p>
                      <a:pPr algn="ctr" fontAlgn="auto">
                        <a:lnSpc>
                          <a:spcPct val="200000"/>
                        </a:lnSpc>
                        <a:buClrTx/>
                        <a:buSzTx/>
                        <a:buFontTx/>
                        <a:buNone/>
                      </a:pP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1551</a:t>
                      </a:r>
                      <a:endParaRPr lang="en-US" sz="13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solidFill>
                      <a:schemeClr val="bg2">
                        <a:lumMod val="75000"/>
                      </a:schemeClr>
                    </a:solidFill>
                  </a:tcPr>
                </a:tc>
                <a:tc>
                  <a:txBody>
                    <a:bodyPr/>
                    <a:p>
                      <a:pPr algn="ctr" fontAlgn="auto">
                        <a:lnSpc>
                          <a:spcPct val="200000"/>
                        </a:lnSpc>
                        <a:buClrTx/>
                        <a:buSzTx/>
                        <a:buFontTx/>
                        <a:buNone/>
                      </a:pP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117</a:t>
                      </a:r>
                      <a:endParaRPr lang="en-US" sz="13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solidFill>
                      <a:schemeClr val="bg2">
                        <a:lumMod val="75000"/>
                      </a:schemeClr>
                    </a:solidFill>
                  </a:tcPr>
                </a:tc>
                <a:tc>
                  <a:txBody>
                    <a:bodyPr/>
                    <a:p>
                      <a:pPr algn="ctr" fontAlgn="auto">
                        <a:lnSpc>
                          <a:spcPct val="200000"/>
                        </a:lnSpc>
                        <a:buClrTx/>
                        <a:buSzTx/>
                        <a:buFontTx/>
                        <a:buNone/>
                      </a:pP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224</a:t>
                      </a:r>
                      <a:endParaRPr lang="en-US" sz="13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solidFill>
                      <a:schemeClr val="bg2">
                        <a:lumMod val="75000"/>
                      </a:schemeClr>
                    </a:solidFill>
                  </a:tcPr>
                </a:tc>
                <a:tc>
                  <a:txBody>
                    <a:bodyPr/>
                    <a:p>
                      <a:pPr algn="ctr" fontAlgn="auto">
                        <a:lnSpc>
                          <a:spcPct val="200000"/>
                        </a:lnSpc>
                        <a:buClrTx/>
                        <a:buSzTx/>
                        <a:buFontTx/>
                        <a:buNone/>
                      </a:pP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1437</a:t>
                      </a:r>
                      <a:endParaRPr lang="en-US" sz="13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solidFill>
                      <a:schemeClr val="bg2">
                        <a:lumMod val="75000"/>
                      </a:schemeClr>
                    </a:solidFill>
                  </a:tcPr>
                </a:tc>
                <a:tc>
                  <a:txBody>
                    <a:bodyPr/>
                    <a:p>
                      <a:pPr algn="l">
                        <a:lnSpc>
                          <a:spcPts val="2500"/>
                        </a:lnSpc>
                        <a:buClrTx/>
                        <a:buSzTx/>
                        <a:buFontTx/>
                        <a:buNone/>
                      </a:pPr>
                      <a:r>
                        <a:rPr lang="en-US" sz="1300" b="1">
                          <a:solidFill>
                            <a:schemeClr val="tx1"/>
                          </a:solidFill>
                          <a:latin typeface="宋体" panose="02010600030101010101" pitchFamily="2" charset="-122"/>
                          <a:ea typeface="宋体" panose="02010600030101010101" pitchFamily="2" charset="-122"/>
                          <a:cs typeface="宋体" panose="02010600030101010101" pitchFamily="2" charset="-122"/>
                        </a:rPr>
                        <a:t> </a:t>
                      </a:r>
                      <a:endParaRPr lang="en-US" sz="1300" b="1">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19050" marR="19050" marT="0" marB="0" vert="horz" anchor="ctr">
                    <a:solidFill>
                      <a:schemeClr val="bg2">
                        <a:lumMod val="75000"/>
                      </a:schemeClr>
                    </a:solidFill>
                  </a:tcPr>
                </a:tc>
              </a:tr>
            </a:tbl>
          </a:graphicData>
        </a:graphic>
      </p:graphicFrame>
      <p:sp>
        <p:nvSpPr>
          <p:cNvPr id="8" name="日期占位符 7"/>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3"/>
    </p:custData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4" name="标题 3"/>
          <p:cNvSpPr/>
          <p:nvPr>
            <p:ph type="ctrTitle"/>
          </p:nvPr>
        </p:nvSpPr>
        <p:spPr>
          <a:xfrm>
            <a:off x="1209040" y="958215"/>
            <a:ext cx="9966960" cy="5517515"/>
          </a:xfrm>
        </p:spPr>
        <p:txBody>
          <a:bodyPr>
            <a:normAutofit/>
          </a:bodyPr>
          <a:p>
            <a:pPr algn="l">
              <a:lnSpc>
                <a:spcPts val="3400"/>
              </a:lnSpc>
              <a:spcBef>
                <a:spcPts val="0"/>
              </a:spcBef>
              <a:spcAft>
                <a:spcPts val="0"/>
              </a:spcAft>
            </a:pPr>
            <a:r>
              <a:rPr lang="zh-CN" altLang="en-US" sz="1780">
                <a:solidFill>
                  <a:schemeClr val="tx1"/>
                </a:solidFill>
                <a:latin typeface="黑体" panose="02010609060101010101" charset="-122"/>
                <a:ea typeface="黑体" panose="02010609060101010101" charset="-122"/>
                <a:cs typeface="黑体" panose="02010609060101010101" charset="-122"/>
              </a:rPr>
              <a:t>　　</a:t>
            </a:r>
            <a:endParaRPr sz="1780">
              <a:solidFill>
                <a:schemeClr val="tx1"/>
              </a:solidFill>
              <a:latin typeface="黑体" panose="02010609060101010101" charset="-122"/>
              <a:ea typeface="黑体" panose="02010609060101010101" charset="-122"/>
              <a:cs typeface="黑体" panose="02010609060101010101" charset="-122"/>
            </a:endParaRPr>
          </a:p>
        </p:txBody>
      </p:sp>
      <p:sp>
        <p:nvSpPr>
          <p:cNvPr id="2" name="文本框 1"/>
          <p:cNvSpPr txBox="1"/>
          <p:nvPr/>
        </p:nvSpPr>
        <p:spPr>
          <a:xfrm>
            <a:off x="5527040" y="313690"/>
            <a:ext cx="423164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第一册 机械设备安装工程</a:t>
            </a:r>
            <a:endParaRPr lang="zh-CN" altLang="en-US" sz="2400" b="1"/>
          </a:p>
        </p:txBody>
      </p:sp>
      <p:cxnSp>
        <p:nvCxnSpPr>
          <p:cNvPr id="5" name="直接连接符 4"/>
          <p:cNvCxnSpPr/>
          <p:nvPr/>
        </p:nvCxnSpPr>
        <p:spPr>
          <a:xfrm flipV="1">
            <a:off x="5570220" y="87757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843915" y="1144270"/>
            <a:ext cx="10332085" cy="5388610"/>
          </a:xfrm>
          <a:prstGeom prst="rect">
            <a:avLst/>
          </a:prstGeom>
          <a:noFill/>
        </p:spPr>
        <p:txBody>
          <a:bodyPr wrap="square" rtlCol="0">
            <a:spAutoFit/>
          </a:bodyPr>
          <a:p>
            <a:pPr indent="0" fontAlgn="auto">
              <a:lnSpc>
                <a:spcPct val="200000"/>
              </a:lnSpc>
            </a:pP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rPr>
              <a:t>（二）册（章）说明及其他问题：</a:t>
            </a:r>
            <a:endPar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endParaRPr>
          </a:p>
          <a:p>
            <a:pPr indent="457200" fontAlgn="auto">
              <a:lnSpc>
                <a:spcPct val="200000"/>
              </a:lnSpc>
            </a:pPr>
            <a:endParaRPr lang="zh-CN" altLang="en-US" sz="1000" b="1">
              <a:latin typeface="黑体" panose="02010609060101010101" charset="-122"/>
              <a:ea typeface="黑体" panose="02010609060101010101" charset="-122"/>
              <a:cs typeface="黑体" panose="02010609060101010101" charset="-122"/>
            </a:endParaRPr>
          </a:p>
          <a:p>
            <a:pPr indent="457200" fontAlgn="auto">
              <a:lnSpc>
                <a:spcPct val="230000"/>
              </a:lnSpc>
            </a:pPr>
            <a:r>
              <a:rPr lang="zh-CN" altLang="en-US" b="1">
                <a:latin typeface="黑体" panose="02010609060101010101" charset="-122"/>
                <a:ea typeface="黑体" panose="02010609060101010101" charset="-122"/>
                <a:cs typeface="黑体" panose="02010609060101010101" charset="-122"/>
              </a:rPr>
              <a:t>1、本次修编考虑了旧设备拆除时，按不同拆除方式（保护性整体拆除、保护性解体拆除和非保护性拆除），分别根据相应安装项目的人机费用乘以一定比率计取设备拆除费用。</a:t>
            </a:r>
            <a:endParaRPr lang="zh-CN" altLang="en-US" b="1">
              <a:latin typeface="黑体" panose="02010609060101010101" charset="-122"/>
              <a:ea typeface="黑体" panose="02010609060101010101" charset="-122"/>
              <a:cs typeface="黑体" panose="02010609060101010101" charset="-122"/>
            </a:endParaRPr>
          </a:p>
          <a:p>
            <a:pPr indent="457200" fontAlgn="auto">
              <a:lnSpc>
                <a:spcPct val="230000"/>
              </a:lnSpc>
            </a:pPr>
            <a:r>
              <a:rPr lang="en-US" altLang="zh-CN" b="1">
                <a:latin typeface="黑体" panose="02010609060101010101" charset="-122"/>
                <a:ea typeface="黑体" panose="02010609060101010101" charset="-122"/>
                <a:cs typeface="黑体" panose="02010609060101010101" charset="-122"/>
              </a:rPr>
              <a:t>2</a:t>
            </a:r>
            <a:r>
              <a:rPr lang="zh-CN" altLang="en-US" b="1">
                <a:latin typeface="黑体" panose="02010609060101010101" charset="-122"/>
                <a:ea typeface="黑体" panose="02010609060101010101" charset="-122"/>
                <a:cs typeface="黑体" panose="02010609060101010101" charset="-122"/>
              </a:rPr>
              <a:t>、操作高度增加费：本册所指的“操作高度”，是指所安装的设备其底座的安装标高，而不是安装时的具体操作高度。设备底座的安装标高，如超过地平面±10m时，则按相应规定计算超高费用。</a:t>
            </a:r>
            <a:endParaRPr lang="zh-CN" altLang="en-US" b="1">
              <a:latin typeface="黑体" panose="02010609060101010101" charset="-122"/>
              <a:ea typeface="黑体" panose="02010609060101010101" charset="-122"/>
              <a:cs typeface="黑体" panose="02010609060101010101" charset="-122"/>
            </a:endParaRPr>
          </a:p>
          <a:p>
            <a:pPr indent="457200" fontAlgn="auto">
              <a:lnSpc>
                <a:spcPct val="230000"/>
              </a:lnSpc>
            </a:pPr>
            <a:r>
              <a:rPr lang="en-US" altLang="zh-CN" b="1">
                <a:latin typeface="黑体" panose="02010609060101010101" charset="-122"/>
                <a:ea typeface="黑体" panose="02010609060101010101" charset="-122"/>
                <a:cs typeface="黑体" panose="02010609060101010101" charset="-122"/>
              </a:rPr>
              <a:t>3</a:t>
            </a:r>
            <a:r>
              <a:rPr lang="zh-CN" altLang="en-US" b="1">
                <a:latin typeface="黑体" panose="02010609060101010101" charset="-122"/>
                <a:ea typeface="黑体" panose="02010609060101010101" charset="-122"/>
                <a:cs typeface="黑体" panose="02010609060101010101" charset="-122"/>
              </a:rPr>
              <a:t>、本册除第四章“起重设备安装”、第五章“起重机轨道安装”编制时考虑脚手架搭拆费以外，均不包括脚手架搭拆费用，实际发生时可按实计取。</a:t>
            </a:r>
            <a:endParaRPr lang="zh-CN" altLang="en-US" b="1">
              <a:latin typeface="黑体" panose="02010609060101010101" charset="-122"/>
              <a:ea typeface="黑体" panose="02010609060101010101" charset="-122"/>
              <a:cs typeface="黑体" panose="02010609060101010101" charset="-122"/>
            </a:endParaRPr>
          </a:p>
          <a:p>
            <a:pPr indent="457200" fontAlgn="auto">
              <a:lnSpc>
                <a:spcPct val="200000"/>
              </a:lnSpc>
            </a:pPr>
            <a:endParaRPr lang="zh-CN" altLang="en-US" b="1">
              <a:latin typeface="黑体" panose="02010609060101010101" charset="-122"/>
              <a:ea typeface="黑体" panose="02010609060101010101" charset="-122"/>
              <a:cs typeface="黑体" panose="02010609060101010101" charset="-122"/>
            </a:endParaRPr>
          </a:p>
        </p:txBody>
      </p:sp>
      <p:sp>
        <p:nvSpPr>
          <p:cNvPr id="8" name="日期占位符 7"/>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4" name="标题 3"/>
          <p:cNvSpPr/>
          <p:nvPr>
            <p:ph type="ctrTitle"/>
          </p:nvPr>
        </p:nvSpPr>
        <p:spPr>
          <a:xfrm>
            <a:off x="1209040" y="958215"/>
            <a:ext cx="9966960" cy="5517515"/>
          </a:xfrm>
        </p:spPr>
        <p:txBody>
          <a:bodyPr>
            <a:normAutofit/>
          </a:bodyPr>
          <a:p>
            <a:pPr algn="l">
              <a:lnSpc>
                <a:spcPts val="3400"/>
              </a:lnSpc>
              <a:spcBef>
                <a:spcPts val="0"/>
              </a:spcBef>
              <a:spcAft>
                <a:spcPts val="0"/>
              </a:spcAft>
            </a:pPr>
            <a:r>
              <a:rPr lang="zh-CN" altLang="en-US" sz="1780">
                <a:solidFill>
                  <a:schemeClr val="tx1"/>
                </a:solidFill>
                <a:latin typeface="黑体" panose="02010609060101010101" charset="-122"/>
                <a:ea typeface="黑体" panose="02010609060101010101" charset="-122"/>
                <a:cs typeface="黑体" panose="02010609060101010101" charset="-122"/>
              </a:rPr>
              <a:t>　　</a:t>
            </a:r>
            <a:endParaRPr sz="1780">
              <a:solidFill>
                <a:schemeClr val="tx1"/>
              </a:solidFill>
              <a:latin typeface="黑体" panose="02010609060101010101" charset="-122"/>
              <a:ea typeface="黑体" panose="02010609060101010101" charset="-122"/>
              <a:cs typeface="黑体" panose="02010609060101010101" charset="-122"/>
            </a:endParaRPr>
          </a:p>
        </p:txBody>
      </p:sp>
      <p:sp>
        <p:nvSpPr>
          <p:cNvPr id="2" name="文本框 1"/>
          <p:cNvSpPr txBox="1"/>
          <p:nvPr/>
        </p:nvSpPr>
        <p:spPr>
          <a:xfrm>
            <a:off x="5527040" y="313690"/>
            <a:ext cx="423164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第一册 机械设备安装工程</a:t>
            </a:r>
            <a:endParaRPr lang="zh-CN" altLang="en-US" sz="2400" b="1"/>
          </a:p>
        </p:txBody>
      </p:sp>
      <p:cxnSp>
        <p:nvCxnSpPr>
          <p:cNvPr id="5" name="直接连接符 4"/>
          <p:cNvCxnSpPr/>
          <p:nvPr/>
        </p:nvCxnSpPr>
        <p:spPr>
          <a:xfrm flipV="1">
            <a:off x="5570220" y="87757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843915" y="1624965"/>
            <a:ext cx="10332085" cy="3169285"/>
          </a:xfrm>
          <a:prstGeom prst="rect">
            <a:avLst/>
          </a:prstGeom>
          <a:noFill/>
        </p:spPr>
        <p:txBody>
          <a:bodyPr wrap="square" rtlCol="0">
            <a:spAutoFit/>
          </a:bodyPr>
          <a:p>
            <a:pPr indent="457200" fontAlgn="auto">
              <a:lnSpc>
                <a:spcPct val="200000"/>
              </a:lnSpc>
            </a:pPr>
            <a:r>
              <a:rPr lang="en-US" altLang="zh-CN" b="1">
                <a:solidFill>
                  <a:schemeClr val="tx1"/>
                </a:solidFill>
                <a:latin typeface="黑体" panose="02010609060101010101" charset="-122"/>
                <a:ea typeface="黑体" panose="02010609060101010101" charset="-122"/>
                <a:cs typeface="黑体" panose="02010609060101010101" charset="-122"/>
              </a:rPr>
              <a:t>4</a:t>
            </a:r>
            <a:r>
              <a:rPr lang="zh-CN" altLang="en-US" b="1">
                <a:solidFill>
                  <a:schemeClr val="tx1"/>
                </a:solidFill>
                <a:latin typeface="黑体" panose="02010609060101010101" charset="-122"/>
                <a:ea typeface="黑体" panose="02010609060101010101" charset="-122"/>
                <a:cs typeface="黑体" panose="02010609060101010101" charset="-122"/>
              </a:rPr>
              <a:t>、风机、泵、压缩机等设备，凡是安装施工及验收规范规定必须进行拆装检查工作的，或因设备久置、受潮等原因，建设单位或设计部门要求进行拆装检查的，在完成相应拆装检查工作，并提供由双方签字的拆装检查施工记录时，可以计取相应拆装检查费用，否则不可计取。</a:t>
            </a:r>
            <a:endParaRPr lang="zh-CN" altLang="en-US" b="1">
              <a:solidFill>
                <a:schemeClr val="tx1"/>
              </a:solidFill>
              <a:latin typeface="黑体" panose="02010609060101010101" charset="-122"/>
              <a:ea typeface="黑体" panose="02010609060101010101" charset="-122"/>
              <a:cs typeface="黑体" panose="02010609060101010101" charset="-122"/>
            </a:endParaRPr>
          </a:p>
          <a:p>
            <a:pPr indent="457200" fontAlgn="auto">
              <a:lnSpc>
                <a:spcPct val="200000"/>
              </a:lnSpc>
            </a:pPr>
            <a:endParaRPr lang="zh-CN" altLang="en-US" sz="1000" b="1">
              <a:solidFill>
                <a:schemeClr val="tx1"/>
              </a:solidFill>
              <a:latin typeface="黑体" panose="02010609060101010101" charset="-122"/>
              <a:ea typeface="黑体" panose="02010609060101010101" charset="-122"/>
              <a:cs typeface="黑体" panose="02010609060101010101" charset="-122"/>
            </a:endParaRPr>
          </a:p>
          <a:p>
            <a:pPr indent="457200" fontAlgn="auto">
              <a:lnSpc>
                <a:spcPct val="200000"/>
              </a:lnSpc>
            </a:pPr>
            <a:r>
              <a:rPr lang="en-US" altLang="zh-CN" b="1">
                <a:solidFill>
                  <a:schemeClr val="tx1"/>
                </a:solidFill>
                <a:latin typeface="黑体" panose="02010609060101010101" charset="-122"/>
                <a:ea typeface="黑体" panose="02010609060101010101" charset="-122"/>
                <a:cs typeface="黑体" panose="02010609060101010101" charset="-122"/>
              </a:rPr>
              <a:t>5</a:t>
            </a:r>
            <a:r>
              <a:rPr lang="zh-CN" altLang="en-US" b="1">
                <a:solidFill>
                  <a:schemeClr val="tx1"/>
                </a:solidFill>
                <a:latin typeface="黑体" panose="02010609060101010101" charset="-122"/>
                <a:ea typeface="黑体" panose="02010609060101010101" charset="-122"/>
                <a:cs typeface="黑体" panose="02010609060101010101" charset="-122"/>
              </a:rPr>
              <a:t>、本标准所构成的工程造价中，不含国家政府有关管理部门规定的监管所需的监督检验费用，此类费用按国家政府有关部门的相关规定计取。</a:t>
            </a:r>
            <a:endParaRPr lang="zh-CN" altLang="en-US" b="1">
              <a:solidFill>
                <a:schemeClr val="tx1"/>
              </a:solidFill>
              <a:latin typeface="黑体" panose="02010609060101010101" charset="-122"/>
              <a:ea typeface="黑体" panose="02010609060101010101" charset="-122"/>
              <a:cs typeface="黑体" panose="02010609060101010101" charset="-122"/>
            </a:endParaRPr>
          </a:p>
        </p:txBody>
      </p:sp>
      <p:sp>
        <p:nvSpPr>
          <p:cNvPr id="8" name="日期占位符 7"/>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4" name="标题 3"/>
          <p:cNvSpPr/>
          <p:nvPr>
            <p:ph type="ctrTitle"/>
          </p:nvPr>
        </p:nvSpPr>
        <p:spPr>
          <a:xfrm>
            <a:off x="1209040" y="958215"/>
            <a:ext cx="9966960" cy="5517515"/>
          </a:xfrm>
        </p:spPr>
        <p:txBody>
          <a:bodyPr>
            <a:normAutofit/>
          </a:bodyPr>
          <a:p>
            <a:pPr algn="l">
              <a:lnSpc>
                <a:spcPts val="3400"/>
              </a:lnSpc>
              <a:spcBef>
                <a:spcPts val="0"/>
              </a:spcBef>
              <a:spcAft>
                <a:spcPts val="0"/>
              </a:spcAft>
            </a:pPr>
            <a:r>
              <a:rPr lang="zh-CN" altLang="en-US" sz="1780">
                <a:solidFill>
                  <a:schemeClr val="tx1"/>
                </a:solidFill>
                <a:latin typeface="黑体" panose="02010609060101010101" charset="-122"/>
                <a:ea typeface="黑体" panose="02010609060101010101" charset="-122"/>
                <a:cs typeface="黑体" panose="02010609060101010101" charset="-122"/>
              </a:rPr>
              <a:t>　　</a:t>
            </a:r>
            <a:endParaRPr sz="1780">
              <a:solidFill>
                <a:schemeClr val="tx1"/>
              </a:solidFill>
              <a:latin typeface="黑体" panose="02010609060101010101" charset="-122"/>
              <a:ea typeface="黑体" panose="02010609060101010101" charset="-122"/>
              <a:cs typeface="黑体" panose="02010609060101010101" charset="-122"/>
            </a:endParaRPr>
          </a:p>
        </p:txBody>
      </p:sp>
      <p:sp>
        <p:nvSpPr>
          <p:cNvPr id="2" name="文本框 1"/>
          <p:cNvSpPr txBox="1"/>
          <p:nvPr/>
        </p:nvSpPr>
        <p:spPr>
          <a:xfrm>
            <a:off x="5527040" y="313690"/>
            <a:ext cx="423164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第一册 机械设备安装工程</a:t>
            </a:r>
            <a:endParaRPr lang="zh-CN" altLang="en-US" sz="2400" b="1"/>
          </a:p>
        </p:txBody>
      </p:sp>
      <p:cxnSp>
        <p:nvCxnSpPr>
          <p:cNvPr id="5" name="直接连接符 4"/>
          <p:cNvCxnSpPr/>
          <p:nvPr/>
        </p:nvCxnSpPr>
        <p:spPr>
          <a:xfrm flipV="1">
            <a:off x="5570220" y="87757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843915" y="1144270"/>
            <a:ext cx="10332085" cy="4584700"/>
          </a:xfrm>
          <a:prstGeom prst="rect">
            <a:avLst/>
          </a:prstGeom>
          <a:noFill/>
        </p:spPr>
        <p:txBody>
          <a:bodyPr wrap="square" rtlCol="0">
            <a:spAutoFit/>
          </a:bodyPr>
          <a:p>
            <a:pPr indent="0" fontAlgn="auto">
              <a:lnSpc>
                <a:spcPct val="200000"/>
              </a:lnSpc>
            </a:pP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rPr>
              <a:t>（三）人工、材料、机械台班确定：</a:t>
            </a:r>
            <a:endPar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endParaRPr>
          </a:p>
          <a:p>
            <a:pPr indent="457200" fontAlgn="auto">
              <a:lnSpc>
                <a:spcPct val="200000"/>
              </a:lnSpc>
            </a:pPr>
            <a:r>
              <a:rPr lang="zh-CN" altLang="en-US" b="1">
                <a:latin typeface="黑体" panose="02010609060101010101" charset="-122"/>
                <a:ea typeface="黑体" panose="02010609060101010101" charset="-122"/>
                <a:cs typeface="黑体" panose="02010609060101010101" charset="-122"/>
              </a:rPr>
              <a:t>本次修编，经多方调研、考察、收集资料、对比分析，并结合</a:t>
            </a:r>
            <a:r>
              <a:rPr lang="en-US" altLang="zh-CN" b="1">
                <a:latin typeface="黑体" panose="02010609060101010101" charset="-122"/>
                <a:ea typeface="黑体" panose="02010609060101010101" charset="-122"/>
                <a:cs typeface="黑体" panose="02010609060101010101" charset="-122"/>
              </a:rPr>
              <a:t>15</a:t>
            </a:r>
            <a:r>
              <a:rPr lang="zh-CN" altLang="en-US" b="1">
                <a:latin typeface="黑体" panose="02010609060101010101" charset="-122"/>
                <a:ea typeface="黑体" panose="02010609060101010101" charset="-122"/>
                <a:cs typeface="黑体" panose="02010609060101010101" charset="-122"/>
              </a:rPr>
              <a:t>全统</a:t>
            </a:r>
            <a:r>
              <a:rPr lang="zh-CN" altLang="en-US" b="1">
                <a:latin typeface="黑体" panose="02010609060101010101" charset="-122"/>
                <a:ea typeface="黑体" panose="02010609060101010101" charset="-122"/>
                <a:cs typeface="黑体" panose="02010609060101010101" charset="-122"/>
              </a:rPr>
              <a:t>定额，对人、材、机作了相应的调整和修订。</a:t>
            </a:r>
            <a:endParaRPr lang="zh-CN" altLang="en-US" b="1">
              <a:latin typeface="黑体" panose="02010609060101010101" charset="-122"/>
              <a:ea typeface="黑体" panose="02010609060101010101" charset="-122"/>
              <a:cs typeface="黑体" panose="02010609060101010101" charset="-122"/>
            </a:endParaRPr>
          </a:p>
          <a:p>
            <a:pPr indent="457200" fontAlgn="auto">
              <a:lnSpc>
                <a:spcPct val="200000"/>
              </a:lnSpc>
            </a:pPr>
            <a:r>
              <a:rPr lang="zh-CN" altLang="en-US" b="1">
                <a:latin typeface="黑体" panose="02010609060101010101" charset="-122"/>
                <a:ea typeface="黑体" panose="02010609060101010101" charset="-122"/>
                <a:cs typeface="黑体" panose="02010609060101010101" charset="-122"/>
              </a:rPr>
              <a:t>1、人工：根据市场调研情况，对人工费的水平做了相应调整。</a:t>
            </a:r>
            <a:endParaRPr lang="zh-CN" altLang="en-US" b="1">
              <a:latin typeface="黑体" panose="02010609060101010101" charset="-122"/>
              <a:ea typeface="黑体" panose="02010609060101010101" charset="-122"/>
              <a:cs typeface="黑体" panose="02010609060101010101" charset="-122"/>
            </a:endParaRPr>
          </a:p>
          <a:p>
            <a:pPr indent="457200" fontAlgn="auto">
              <a:lnSpc>
                <a:spcPct val="200000"/>
              </a:lnSpc>
            </a:pPr>
            <a:r>
              <a:rPr lang="zh-CN" altLang="en-US" b="1">
                <a:latin typeface="黑体" panose="02010609060101010101" charset="-122"/>
                <a:ea typeface="黑体" panose="02010609060101010101" charset="-122"/>
                <a:cs typeface="黑体" panose="02010609060101010101" charset="-122"/>
              </a:rPr>
              <a:t>在定额修编前期调研工作中，收集到的反馈意见是第一册人工费用普通偏低。通过对设备安装进行多次施工项目实地调研后发现由于定额安装费用低于市场价，一般建设单位在购置设备采用市场分包模式，按设备价值的一定比率计取安装费用。通过有针对收集、利用现场设备实际安装数据，并将收集到的数据及劳务分包价格进行对比分析，对人工费的水平做了相应调整。</a:t>
            </a:r>
            <a:endParaRPr lang="zh-CN" altLang="en-US" b="1">
              <a:latin typeface="黑体" panose="02010609060101010101" charset="-122"/>
              <a:ea typeface="黑体" panose="02010609060101010101" charset="-122"/>
              <a:cs typeface="黑体" panose="02010609060101010101" charset="-122"/>
            </a:endParaRPr>
          </a:p>
        </p:txBody>
      </p:sp>
      <p:sp>
        <p:nvSpPr>
          <p:cNvPr id="8" name="日期占位符 7"/>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5" name="组合 4"/>
          <p:cNvGrpSpPr/>
          <p:nvPr/>
        </p:nvGrpSpPr>
        <p:grpSpPr>
          <a:xfrm>
            <a:off x="278130" y="271780"/>
            <a:ext cx="11635740" cy="686435"/>
            <a:chOff x="438" y="428"/>
            <a:chExt cx="18324" cy="1081"/>
          </a:xfrm>
        </p:grpSpPr>
        <p:cxnSp>
          <p:nvCxnSpPr>
            <p:cNvPr id="14" name="直接连接符 13"/>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533" y="455"/>
              <a:ext cx="850" cy="850"/>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200" b="1">
                  <a:latin typeface="+mj-ea"/>
                  <a:ea typeface="+mj-ea"/>
                </a:rPr>
                <a:t>1</a:t>
              </a:r>
              <a:endParaRPr lang="en-US" altLang="zh-CN" sz="2200" b="1">
                <a:latin typeface="+mj-ea"/>
                <a:ea typeface="+mj-ea"/>
              </a:endParaRPr>
            </a:p>
          </p:txBody>
        </p:sp>
        <p:grpSp>
          <p:nvGrpSpPr>
            <p:cNvPr id="3" name="组合 2"/>
            <p:cNvGrpSpPr/>
            <p:nvPr/>
          </p:nvGrpSpPr>
          <p:grpSpPr>
            <a:xfrm>
              <a:off x="1708" y="428"/>
              <a:ext cx="4436" cy="852"/>
              <a:chOff x="1708" y="428"/>
              <a:chExt cx="4436" cy="852"/>
            </a:xfrm>
          </p:grpSpPr>
          <p:sp>
            <p:nvSpPr>
              <p:cNvPr id="17" name="椭圆 16"/>
              <p:cNvSpPr/>
              <p:nvPr/>
            </p:nvSpPr>
            <p:spPr>
              <a:xfrm>
                <a:off x="1708" y="430"/>
                <a:ext cx="850" cy="850"/>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椭圆 17"/>
              <p:cNvSpPr/>
              <p:nvPr/>
            </p:nvSpPr>
            <p:spPr>
              <a:xfrm>
                <a:off x="5294" y="428"/>
                <a:ext cx="850" cy="850"/>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矩形 18"/>
              <p:cNvSpPr/>
              <p:nvPr/>
            </p:nvSpPr>
            <p:spPr>
              <a:xfrm>
                <a:off x="2125" y="428"/>
                <a:ext cx="3591" cy="850"/>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200" b="1">
                    <a:latin typeface="+mj-ea"/>
                    <a:ea typeface="+mj-ea"/>
                  </a:rPr>
                  <a:t>修编原因及概况</a:t>
                </a:r>
                <a:endParaRPr lang="zh-CN" altLang="en-US" sz="2200" b="1">
                  <a:latin typeface="+mj-ea"/>
                  <a:ea typeface="+mj-ea"/>
                </a:endParaRPr>
              </a:p>
            </p:txBody>
          </p:sp>
        </p:grpSp>
      </p:grpSp>
      <p:sp>
        <p:nvSpPr>
          <p:cNvPr id="2" name="标题 1"/>
          <p:cNvSpPr>
            <a:spLocks noGrp="1"/>
          </p:cNvSpPr>
          <p:nvPr>
            <p:ph type="ctrTitle"/>
            <p:custDataLst>
              <p:tags r:id="rId2"/>
            </p:custDataLst>
          </p:nvPr>
        </p:nvSpPr>
        <p:spPr>
          <a:xfrm>
            <a:off x="716915" y="1191260"/>
            <a:ext cx="11197590" cy="5096510"/>
          </a:xfrm>
        </p:spPr>
        <p:txBody>
          <a:bodyPr>
            <a:normAutofit fontScale="90000"/>
          </a:bodyPr>
          <a:p>
            <a:pPr algn="l">
              <a:lnSpc>
                <a:spcPct val="150000"/>
              </a:lnSpc>
            </a:pPr>
            <a:r>
              <a:rPr lang="zh-CN" altLang="zh-CN" sz="2000">
                <a:solidFill>
                  <a:schemeClr val="tx1"/>
                </a:solidFill>
              </a:rPr>
              <a:t>　　</a:t>
            </a:r>
            <a:r>
              <a:rPr sz="2000">
                <a:solidFill>
                  <a:schemeClr val="tx1"/>
                </a:solidFill>
              </a:rPr>
              <a:t>我站从2018年开始计划</a:t>
            </a:r>
            <a:r>
              <a:rPr lang="zh-CN" sz="2000">
                <a:solidFill>
                  <a:schemeClr val="tx1"/>
                </a:solidFill>
              </a:rPr>
              <a:t>对</a:t>
            </a:r>
            <a:r>
              <a:rPr sz="2000">
                <a:solidFill>
                  <a:schemeClr val="tx1"/>
                </a:solidFill>
              </a:rPr>
              <a:t>2014版《湖南省建设工程计价办法》及配套的各专业消耗标准进行全面修编。经过修编机构设置</a:t>
            </a:r>
            <a:r>
              <a:rPr lang="zh-CN" sz="2000">
                <a:solidFill>
                  <a:schemeClr val="tx1"/>
                </a:solidFill>
              </a:rPr>
              <a:t>和参</a:t>
            </a:r>
            <a:r>
              <a:rPr sz="2000">
                <a:solidFill>
                  <a:schemeClr val="tx1"/>
                </a:solidFill>
              </a:rPr>
              <a:t>编单位及人员确</a:t>
            </a:r>
            <a:r>
              <a:rPr lang="zh-CN" sz="2000">
                <a:solidFill>
                  <a:schemeClr val="tx1"/>
                </a:solidFill>
              </a:rPr>
              <a:t>定，以及</a:t>
            </a:r>
            <a:r>
              <a:rPr sz="2000">
                <a:solidFill>
                  <a:schemeClr val="tx1"/>
                </a:solidFill>
              </a:rPr>
              <a:t>相关各项工作准备完成后，</a:t>
            </a:r>
            <a:r>
              <a:rPr lang="zh-CN" sz="2000">
                <a:solidFill>
                  <a:schemeClr val="tx1"/>
                </a:solidFill>
              </a:rPr>
              <a:t>该</a:t>
            </a:r>
            <a:r>
              <a:rPr sz="2000">
                <a:solidFill>
                  <a:schemeClr val="tx1"/>
                </a:solidFill>
              </a:rPr>
              <a:t>项工作从2018年6月份正式开始。</a:t>
            </a:r>
            <a:r>
              <a:rPr lang="zh-CN" sz="2000">
                <a:solidFill>
                  <a:schemeClr val="tx1"/>
                </a:solidFill>
              </a:rPr>
              <a:t>安装工程消耗量标准因为专业面广，子目量大，十二个专业册共分为七个编制小组开展定额修编工作。定额修编划分为</a:t>
            </a:r>
            <a:r>
              <a:rPr sz="2000">
                <a:solidFill>
                  <a:schemeClr val="tx1"/>
                </a:solidFill>
              </a:rPr>
              <a:t>几大阶段</a:t>
            </a:r>
            <a:r>
              <a:rPr lang="zh-CN" sz="2000">
                <a:solidFill>
                  <a:schemeClr val="tx1"/>
                </a:solidFill>
              </a:rPr>
              <a:t>进行</a:t>
            </a:r>
            <a:r>
              <a:rPr sz="2000">
                <a:solidFill>
                  <a:schemeClr val="tx1"/>
                </a:solidFill>
              </a:rPr>
              <a:t>：</a:t>
            </a:r>
            <a:br>
              <a:rPr sz="2000">
                <a:solidFill>
                  <a:schemeClr val="tx1"/>
                </a:solidFill>
              </a:rPr>
            </a:br>
            <a:r>
              <a:rPr lang="zh-CN" sz="2000">
                <a:solidFill>
                  <a:schemeClr val="tx1"/>
                </a:solidFill>
              </a:rPr>
              <a:t>　　</a:t>
            </a:r>
            <a:r>
              <a:rPr sz="2000">
                <a:solidFill>
                  <a:schemeClr val="tx1"/>
                </a:solidFill>
              </a:rPr>
              <a:t>首先是项目</a:t>
            </a:r>
            <a:r>
              <a:rPr lang="zh-CN" sz="2000">
                <a:solidFill>
                  <a:schemeClr val="tx1"/>
                </a:solidFill>
              </a:rPr>
              <a:t>设置</a:t>
            </a:r>
            <a:r>
              <a:rPr sz="2000">
                <a:solidFill>
                  <a:schemeClr val="tx1"/>
                </a:solidFill>
              </a:rPr>
              <a:t>阶段，讨论、确定</a:t>
            </a:r>
            <a:r>
              <a:rPr lang="zh-CN" sz="2000">
                <a:solidFill>
                  <a:schemeClr val="tx1"/>
                </a:solidFill>
              </a:rPr>
              <a:t>、</a:t>
            </a:r>
            <a:r>
              <a:rPr sz="2000">
                <a:solidFill>
                  <a:schemeClr val="tx1"/>
                </a:solidFill>
              </a:rPr>
              <a:t>评审</a:t>
            </a:r>
            <a:r>
              <a:rPr lang="zh-CN" sz="2000">
                <a:solidFill>
                  <a:schemeClr val="tx1"/>
                </a:solidFill>
              </a:rPr>
              <a:t>后形成项目划分稿</a:t>
            </a:r>
            <a:r>
              <a:rPr sz="2000">
                <a:solidFill>
                  <a:schemeClr val="tx1"/>
                </a:solidFill>
              </a:rPr>
              <a:t>；</a:t>
            </a:r>
            <a:br>
              <a:rPr sz="2000">
                <a:solidFill>
                  <a:schemeClr val="tx1"/>
                </a:solidFill>
              </a:rPr>
            </a:br>
            <a:r>
              <a:rPr lang="zh-CN" sz="2000">
                <a:solidFill>
                  <a:schemeClr val="tx1"/>
                </a:solidFill>
              </a:rPr>
              <a:t>　　第二</a:t>
            </a:r>
            <a:r>
              <a:rPr sz="2000">
                <a:solidFill>
                  <a:schemeClr val="tx1"/>
                </a:solidFill>
              </a:rPr>
              <a:t>是定额修编调研阶段，各专业编制组联系相关项目，进行</a:t>
            </a:r>
            <a:r>
              <a:rPr lang="zh-CN" sz="2000">
                <a:solidFill>
                  <a:schemeClr val="tx1"/>
                </a:solidFill>
              </a:rPr>
              <a:t>大量的</a:t>
            </a:r>
            <a:r>
              <a:rPr sz="2000">
                <a:solidFill>
                  <a:schemeClr val="tx1"/>
                </a:solidFill>
              </a:rPr>
              <a:t>施工现场实地调研，面向施工企业、施工班组以及</a:t>
            </a:r>
            <a:r>
              <a:rPr lang="zh-CN" sz="2000">
                <a:solidFill>
                  <a:schemeClr val="tx1"/>
                </a:solidFill>
              </a:rPr>
              <a:t>现场操作</a:t>
            </a:r>
            <a:r>
              <a:rPr sz="2000">
                <a:solidFill>
                  <a:schemeClr val="tx1"/>
                </a:solidFill>
              </a:rPr>
              <a:t>工人</a:t>
            </a:r>
            <a:r>
              <a:rPr lang="zh-CN" sz="2000">
                <a:solidFill>
                  <a:schemeClr val="tx1"/>
                </a:solidFill>
              </a:rPr>
              <a:t>广泛</a:t>
            </a:r>
            <a:r>
              <a:rPr sz="2000">
                <a:solidFill>
                  <a:schemeClr val="tx1"/>
                </a:solidFill>
              </a:rPr>
              <a:t>收集</a:t>
            </a:r>
            <a:r>
              <a:rPr sz="2000">
                <a:solidFill>
                  <a:schemeClr val="tx1"/>
                </a:solidFill>
                <a:sym typeface="+mn-ea"/>
              </a:rPr>
              <a:t>专业分包价格</a:t>
            </a:r>
            <a:r>
              <a:rPr lang="zh-CN" sz="2000">
                <a:solidFill>
                  <a:schemeClr val="tx1"/>
                </a:solidFill>
                <a:sym typeface="+mn-ea"/>
              </a:rPr>
              <a:t>以及</a:t>
            </a:r>
            <a:r>
              <a:rPr lang="zh-CN" sz="2000">
                <a:solidFill>
                  <a:schemeClr val="tx1"/>
                </a:solidFill>
              </a:rPr>
              <a:t>人、材、机</a:t>
            </a:r>
            <a:r>
              <a:rPr sz="2000">
                <a:solidFill>
                  <a:schemeClr val="tx1"/>
                </a:solidFill>
              </a:rPr>
              <a:t>消耗量</a:t>
            </a:r>
            <a:r>
              <a:rPr lang="zh-CN" sz="2000">
                <a:solidFill>
                  <a:schemeClr val="tx1"/>
                </a:solidFill>
              </a:rPr>
              <a:t>等</a:t>
            </a:r>
            <a:r>
              <a:rPr sz="2000">
                <a:solidFill>
                  <a:schemeClr val="tx1"/>
                </a:solidFill>
                <a:sym typeface="+mn-ea"/>
              </a:rPr>
              <a:t>相关</a:t>
            </a:r>
            <a:r>
              <a:rPr sz="2000">
                <a:solidFill>
                  <a:schemeClr val="tx1"/>
                </a:solidFill>
              </a:rPr>
              <a:t>数据；</a:t>
            </a:r>
            <a:br>
              <a:rPr sz="2000">
                <a:solidFill>
                  <a:schemeClr val="tx1"/>
                </a:solidFill>
              </a:rPr>
            </a:br>
            <a:r>
              <a:rPr lang="zh-CN" sz="2000">
                <a:solidFill>
                  <a:schemeClr val="tx1"/>
                </a:solidFill>
              </a:rPr>
              <a:t>　　</a:t>
            </a:r>
            <a:r>
              <a:rPr sz="2000">
                <a:solidFill>
                  <a:schemeClr val="tx1"/>
                </a:solidFill>
              </a:rPr>
              <a:t>第三阶段是定额编制阶段，各编制组对前一阶段收集的项目实测数据和劳务分包数据进行测算、分析和相应调整，</a:t>
            </a:r>
            <a:r>
              <a:rPr lang="zh-CN" sz="2000">
                <a:solidFill>
                  <a:schemeClr val="tx1"/>
                </a:solidFill>
              </a:rPr>
              <a:t>形成子目数据</a:t>
            </a:r>
            <a:r>
              <a:rPr sz="2000">
                <a:solidFill>
                  <a:schemeClr val="tx1"/>
                </a:solidFill>
              </a:rPr>
              <a:t>，</a:t>
            </a:r>
            <a:r>
              <a:rPr lang="zh-CN" sz="2000">
                <a:solidFill>
                  <a:schemeClr val="tx1"/>
                </a:solidFill>
              </a:rPr>
              <a:t>同时对</a:t>
            </a:r>
            <a:r>
              <a:rPr sz="2000">
                <a:solidFill>
                  <a:schemeClr val="tx1"/>
                </a:solidFill>
              </a:rPr>
              <a:t>14</a:t>
            </a:r>
            <a:r>
              <a:rPr lang="zh-CN" sz="2000">
                <a:solidFill>
                  <a:schemeClr val="tx1"/>
                </a:solidFill>
              </a:rPr>
              <a:t>消耗量标准的执行情况，特别是定额水平</a:t>
            </a:r>
            <a:r>
              <a:rPr sz="2000">
                <a:solidFill>
                  <a:schemeClr val="tx1"/>
                </a:solidFill>
              </a:rPr>
              <a:t>进行了市场调</a:t>
            </a:r>
            <a:r>
              <a:rPr lang="zh-CN" sz="2000">
                <a:solidFill>
                  <a:schemeClr val="tx1"/>
                </a:solidFill>
              </a:rPr>
              <a:t>研</a:t>
            </a:r>
            <a:r>
              <a:rPr lang="zh-CN" sz="2000">
                <a:solidFill>
                  <a:schemeClr val="tx1"/>
                </a:solidFill>
              </a:rPr>
              <a:t>，并根据市场实际对其进行</a:t>
            </a:r>
            <a:r>
              <a:rPr sz="2000">
                <a:solidFill>
                  <a:schemeClr val="tx1"/>
                </a:solidFill>
              </a:rPr>
              <a:t>合理的调整修订。</a:t>
            </a:r>
            <a:r>
              <a:rPr lang="zh-CN" altLang="zh-CN" sz="2000">
                <a:solidFill>
                  <a:schemeClr val="tx1"/>
                </a:solidFill>
                <a:sym typeface="+mn-ea"/>
              </a:rPr>
              <a:t>定额修编整体工作于2019年5月底完成，并形成定额修编初稿。</a:t>
            </a:r>
            <a:endParaRPr lang="zh-CN" altLang="zh-CN" sz="2000">
              <a:solidFill>
                <a:schemeClr val="tx1"/>
              </a:solidFill>
              <a:sym typeface="+mn-ea"/>
            </a:endParaRPr>
          </a:p>
        </p:txBody>
      </p:sp>
      <p:sp>
        <p:nvSpPr>
          <p:cNvPr id="7" name="日期占位符 6"/>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3"/>
    </p:custData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23164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第一册 机械设备安装工程</a:t>
            </a:r>
            <a:endParaRPr lang="zh-CN" altLang="en-US" sz="2400" b="1"/>
          </a:p>
        </p:txBody>
      </p:sp>
      <p:cxnSp>
        <p:nvCxnSpPr>
          <p:cNvPr id="5" name="直接连接符 4"/>
          <p:cNvCxnSpPr/>
          <p:nvPr/>
        </p:nvCxnSpPr>
        <p:spPr>
          <a:xfrm flipV="1">
            <a:off x="5570220" y="87757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686435" y="1144270"/>
            <a:ext cx="10686415" cy="4939030"/>
          </a:xfrm>
          <a:prstGeom prst="rect">
            <a:avLst/>
          </a:prstGeom>
          <a:noFill/>
        </p:spPr>
        <p:txBody>
          <a:bodyPr wrap="square" rtlCol="0">
            <a:spAutoFit/>
          </a:bodyPr>
          <a:p>
            <a:pPr indent="457200" fontAlgn="auto">
              <a:lnSpc>
                <a:spcPts val="4200"/>
              </a:lnSpc>
            </a:pPr>
            <a:r>
              <a:rPr lang="en-US" altLang="zh-CN" b="1">
                <a:latin typeface="黑体" panose="02010609060101010101" charset="-122"/>
                <a:ea typeface="黑体" panose="02010609060101010101" charset="-122"/>
                <a:cs typeface="黑体" panose="02010609060101010101" charset="-122"/>
              </a:rPr>
              <a:t>2</a:t>
            </a:r>
            <a:r>
              <a:rPr lang="zh-CN" altLang="en-US" b="1">
                <a:latin typeface="黑体" panose="02010609060101010101" charset="-122"/>
                <a:ea typeface="黑体" panose="02010609060101010101" charset="-122"/>
                <a:cs typeface="黑体" panose="02010609060101010101" charset="-122"/>
              </a:rPr>
              <a:t>、材料：材料、成品、半成品均按品种、规格逐一列出，删除现行安装不再使用的材料，增加现行施工广泛使用的材料。</a:t>
            </a:r>
            <a:endParaRPr lang="zh-CN" altLang="en-US" b="1">
              <a:latin typeface="黑体" panose="02010609060101010101" charset="-122"/>
              <a:ea typeface="黑体" panose="02010609060101010101" charset="-122"/>
              <a:cs typeface="黑体" panose="02010609060101010101" charset="-122"/>
            </a:endParaRPr>
          </a:p>
          <a:p>
            <a:pPr indent="457200" fontAlgn="auto">
              <a:lnSpc>
                <a:spcPts val="4200"/>
              </a:lnSpc>
            </a:pPr>
            <a:r>
              <a:rPr lang="zh-CN" altLang="en-US" b="1">
                <a:latin typeface="黑体" panose="02010609060101010101" charset="-122"/>
                <a:ea typeface="黑体" panose="02010609060101010101" charset="-122"/>
                <a:cs typeface="黑体" panose="02010609060101010101" charset="-122"/>
              </a:rPr>
              <a:t>（1）14消耗量标准设备安装部分项目中的垫铁含量不合理，此次修编进行了相应调整修正。并将各子目中使用的垫铁合并为平垫铁、斜垫铁综合计算，不区分具体规格型号。</a:t>
            </a:r>
            <a:endParaRPr lang="zh-CN" altLang="en-US" b="1">
              <a:latin typeface="黑体" panose="02010609060101010101" charset="-122"/>
              <a:ea typeface="黑体" panose="02010609060101010101" charset="-122"/>
              <a:cs typeface="黑体" panose="02010609060101010101" charset="-122"/>
            </a:endParaRPr>
          </a:p>
          <a:p>
            <a:pPr indent="457200" fontAlgn="auto">
              <a:lnSpc>
                <a:spcPts val="4200"/>
              </a:lnSpc>
            </a:pPr>
            <a:r>
              <a:rPr lang="zh-CN" altLang="en-US" b="1">
                <a:latin typeface="黑体" panose="02010609060101010101" charset="-122"/>
                <a:ea typeface="黑体" panose="02010609060101010101" charset="-122"/>
                <a:cs typeface="黑体" panose="02010609060101010101" charset="-122"/>
              </a:rPr>
              <a:t>（2）其他零星材料综合以“元”的方式计取其他材料费，主要包括铁丝、铅丝、铅油、羊毛毡、红丹粉、麻绳、塑料布、毛刷、锯条、砂纸、棉纱头、白布、破布、洗涤剂、石灰粉、聚乙烯泡沫塑料等</a:t>
            </a:r>
            <a:endParaRPr lang="zh-CN" altLang="en-US" b="1">
              <a:latin typeface="黑体" panose="02010609060101010101" charset="-122"/>
              <a:ea typeface="黑体" panose="02010609060101010101" charset="-122"/>
              <a:cs typeface="黑体" panose="02010609060101010101" charset="-122"/>
            </a:endParaRPr>
          </a:p>
          <a:p>
            <a:pPr indent="457200" fontAlgn="auto">
              <a:lnSpc>
                <a:spcPts val="4200"/>
              </a:lnSpc>
            </a:pPr>
            <a:r>
              <a:rPr lang="zh-CN" altLang="en-US" b="1">
                <a:latin typeface="黑体" panose="02010609060101010101" charset="-122"/>
                <a:ea typeface="黑体" panose="02010609060101010101" charset="-122"/>
                <a:cs typeface="黑体" panose="02010609060101010101" charset="-122"/>
              </a:rPr>
              <a:t>（3）删除14定额中的汽油、香蕉水、铅粉、水玻璃、凡尔砂、气焊条、定子油、压缩机油、油浸石棉盘根、酒精、面粉、漆片、亚麻仁油、气缸油、黑铅粉、沥青绝缘漆等材料</a:t>
            </a:r>
            <a:r>
              <a:rPr lang="zh-CN" altLang="en-US" b="1">
                <a:latin typeface="黑体" panose="02010609060101010101" charset="-122"/>
                <a:ea typeface="黑体" panose="02010609060101010101" charset="-122"/>
                <a:cs typeface="黑体" panose="02010609060101010101" charset="-122"/>
                <a:sym typeface="+mn-ea"/>
              </a:rPr>
              <a:t>的</a:t>
            </a:r>
            <a:r>
              <a:rPr lang="zh-CN" altLang="en-US" b="1">
                <a:latin typeface="黑体" panose="02010609060101010101" charset="-122"/>
                <a:ea typeface="黑体" panose="02010609060101010101" charset="-122"/>
                <a:cs typeface="黑体" panose="02010609060101010101" charset="-122"/>
              </a:rPr>
              <a:t>消耗量，这些材料有些属于有毒有害材料，现在已不使用或已被其他材料替代，有些</a:t>
            </a:r>
            <a:r>
              <a:rPr lang="zh-CN" altLang="en-US" b="1">
                <a:latin typeface="黑体" panose="02010609060101010101" charset="-122"/>
                <a:ea typeface="黑体" panose="02010609060101010101" charset="-122"/>
                <a:cs typeface="黑体" panose="02010609060101010101" charset="-122"/>
                <a:sym typeface="+mn-ea"/>
              </a:rPr>
              <a:t>材料</a:t>
            </a:r>
            <a:r>
              <a:rPr lang="zh-CN" altLang="en-US" b="1">
                <a:latin typeface="黑体" panose="02010609060101010101" charset="-122"/>
                <a:ea typeface="黑体" panose="02010609060101010101" charset="-122"/>
                <a:cs typeface="黑体" panose="02010609060101010101" charset="-122"/>
              </a:rPr>
              <a:t>在安装过程中实际不会，予以取消。</a:t>
            </a:r>
            <a:endParaRPr lang="zh-CN" altLang="en-US" b="1">
              <a:latin typeface="黑体" panose="02010609060101010101" charset="-122"/>
              <a:ea typeface="黑体" panose="02010609060101010101" charset="-122"/>
              <a:cs typeface="黑体" panose="02010609060101010101" charset="-122"/>
            </a:endParaRPr>
          </a:p>
        </p:txBody>
      </p:sp>
      <p:sp>
        <p:nvSpPr>
          <p:cNvPr id="8" name="日期占位符 7"/>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23164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第一册 机械设备安装工程</a:t>
            </a:r>
            <a:endParaRPr lang="zh-CN" altLang="en-US" sz="2400" b="1"/>
          </a:p>
        </p:txBody>
      </p:sp>
      <p:cxnSp>
        <p:nvCxnSpPr>
          <p:cNvPr id="5" name="直接连接符 4"/>
          <p:cNvCxnSpPr/>
          <p:nvPr/>
        </p:nvCxnSpPr>
        <p:spPr>
          <a:xfrm flipV="1">
            <a:off x="5570220" y="87757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878840" y="1144270"/>
            <a:ext cx="10188575" cy="4431030"/>
          </a:xfrm>
          <a:prstGeom prst="rect">
            <a:avLst/>
          </a:prstGeom>
          <a:noFill/>
        </p:spPr>
        <p:txBody>
          <a:bodyPr wrap="square" rtlCol="0">
            <a:spAutoFit/>
          </a:bodyPr>
          <a:p>
            <a:pPr indent="457200" fontAlgn="auto">
              <a:lnSpc>
                <a:spcPct val="200000"/>
              </a:lnSpc>
            </a:pPr>
            <a:r>
              <a:rPr lang="zh-CN" altLang="en-US" sz="1900" b="1">
                <a:latin typeface="黑体" panose="02010609060101010101" charset="-122"/>
                <a:ea typeface="黑体" panose="02010609060101010101" charset="-122"/>
                <a:cs typeface="黑体" panose="02010609060101010101" charset="-122"/>
              </a:rPr>
              <a:t>（4）考虑土建与安装工程施工的分工不同，灌浆施工通常是由土建专业完成，而非设备安装方完成；且目前灌浆材料应用极为广泛，原子目中的材料品种、消耗量与实际严重脱节，因此本次修编制时将设备安装项目中的地脚螺栓及设备底座灌浆工作内容剔除，只体现配合灌浆工序，并相应扣减了子目中用于灌浆的人工，取消了用于灌浆的水泥、砂、卵石、水、草袋等材料。基础灌浆单独列项，发生时可按相应项目计取。</a:t>
            </a:r>
            <a:endParaRPr lang="zh-CN" altLang="en-US" sz="1900" b="1">
              <a:latin typeface="黑体" panose="02010609060101010101" charset="-122"/>
              <a:ea typeface="黑体" panose="02010609060101010101" charset="-122"/>
              <a:cs typeface="黑体" panose="02010609060101010101" charset="-122"/>
            </a:endParaRPr>
          </a:p>
          <a:p>
            <a:pPr indent="457200" fontAlgn="auto">
              <a:lnSpc>
                <a:spcPct val="200000"/>
              </a:lnSpc>
            </a:pPr>
            <a:endParaRPr lang="zh-CN" altLang="en-US" sz="800" b="1">
              <a:latin typeface="黑体" panose="02010609060101010101" charset="-122"/>
              <a:ea typeface="黑体" panose="02010609060101010101" charset="-122"/>
              <a:cs typeface="黑体" panose="02010609060101010101" charset="-122"/>
            </a:endParaRPr>
          </a:p>
          <a:p>
            <a:pPr indent="457200" fontAlgn="auto">
              <a:lnSpc>
                <a:spcPct val="200000"/>
              </a:lnSpc>
            </a:pPr>
            <a:r>
              <a:rPr lang="zh-CN" altLang="en-US" sz="1900" b="1">
                <a:latin typeface="黑体" panose="02010609060101010101" charset="-122"/>
                <a:ea typeface="黑体" panose="02010609060101010101" charset="-122"/>
                <a:cs typeface="黑体" panose="02010609060101010101" charset="-122"/>
              </a:rPr>
              <a:t>（5）起重机轨道安装项目中，考虑到市场实际情况，鱼尾板、钢垫板、压板、螺栓、垫圈等均为轨道配套供应，因此将子目中这些材料的消耗量删除，纳入主材价格之内。</a:t>
            </a:r>
            <a:endParaRPr lang="zh-CN" altLang="en-US" sz="1900" b="1">
              <a:latin typeface="黑体" panose="02010609060101010101" charset="-122"/>
              <a:ea typeface="黑体" panose="02010609060101010101" charset="-122"/>
              <a:cs typeface="黑体" panose="02010609060101010101" charset="-122"/>
            </a:endParaRPr>
          </a:p>
        </p:txBody>
      </p:sp>
      <p:sp>
        <p:nvSpPr>
          <p:cNvPr id="8" name="日期占位符 7"/>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4" name="标题 3"/>
          <p:cNvSpPr/>
          <p:nvPr>
            <p:ph type="ctrTitle"/>
          </p:nvPr>
        </p:nvSpPr>
        <p:spPr>
          <a:xfrm>
            <a:off x="1209040" y="958215"/>
            <a:ext cx="9966960" cy="5517515"/>
          </a:xfrm>
        </p:spPr>
        <p:txBody>
          <a:bodyPr>
            <a:normAutofit/>
          </a:bodyPr>
          <a:p>
            <a:pPr algn="l">
              <a:lnSpc>
                <a:spcPts val="3400"/>
              </a:lnSpc>
              <a:spcBef>
                <a:spcPts val="0"/>
              </a:spcBef>
              <a:spcAft>
                <a:spcPts val="0"/>
              </a:spcAft>
            </a:pPr>
            <a:r>
              <a:rPr lang="zh-CN" altLang="en-US" sz="1780">
                <a:solidFill>
                  <a:schemeClr val="tx1"/>
                </a:solidFill>
                <a:latin typeface="黑体" panose="02010609060101010101" charset="-122"/>
                <a:ea typeface="黑体" panose="02010609060101010101" charset="-122"/>
                <a:cs typeface="黑体" panose="02010609060101010101" charset="-122"/>
              </a:rPr>
              <a:t>　　</a:t>
            </a:r>
            <a:endParaRPr sz="1780">
              <a:solidFill>
                <a:schemeClr val="tx1"/>
              </a:solidFill>
              <a:latin typeface="黑体" panose="02010609060101010101" charset="-122"/>
              <a:ea typeface="黑体" panose="02010609060101010101" charset="-122"/>
              <a:cs typeface="黑体" panose="02010609060101010101" charset="-122"/>
            </a:endParaRPr>
          </a:p>
        </p:txBody>
      </p:sp>
      <p:sp>
        <p:nvSpPr>
          <p:cNvPr id="2" name="文本框 1"/>
          <p:cNvSpPr txBox="1"/>
          <p:nvPr/>
        </p:nvSpPr>
        <p:spPr>
          <a:xfrm>
            <a:off x="5527040" y="313690"/>
            <a:ext cx="423164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第一册 机械设备安装工程</a:t>
            </a:r>
            <a:endParaRPr lang="zh-CN" altLang="en-US" sz="2400" b="1"/>
          </a:p>
        </p:txBody>
      </p:sp>
      <p:cxnSp>
        <p:nvCxnSpPr>
          <p:cNvPr id="5" name="直接连接符 4"/>
          <p:cNvCxnSpPr/>
          <p:nvPr/>
        </p:nvCxnSpPr>
        <p:spPr>
          <a:xfrm flipV="1">
            <a:off x="5570220" y="87757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669290" y="1144270"/>
            <a:ext cx="10918190" cy="4939030"/>
          </a:xfrm>
          <a:prstGeom prst="rect">
            <a:avLst/>
          </a:prstGeom>
          <a:noFill/>
        </p:spPr>
        <p:txBody>
          <a:bodyPr wrap="square" rtlCol="0">
            <a:spAutoFit/>
          </a:bodyPr>
          <a:p>
            <a:pPr indent="457200" fontAlgn="auto">
              <a:lnSpc>
                <a:spcPts val="4200"/>
              </a:lnSpc>
            </a:pPr>
            <a:r>
              <a:rPr b="1">
                <a:latin typeface="黑体" panose="02010609060101010101" charset="-122"/>
                <a:ea typeface="黑体" panose="02010609060101010101" charset="-122"/>
                <a:cs typeface="黑体" panose="02010609060101010101" charset="-122"/>
              </a:rPr>
              <a:t>3、机械台班：根据目前施工企业机具配备情况和施工实际使用施工机械台班情况，对原子目中不合理或已较少使用的低效机械台班进行修改调整。</a:t>
            </a:r>
            <a:endParaRPr b="1">
              <a:latin typeface="黑体" panose="02010609060101010101" charset="-122"/>
              <a:ea typeface="黑体" panose="02010609060101010101" charset="-122"/>
              <a:cs typeface="黑体" panose="02010609060101010101" charset="-122"/>
            </a:endParaRPr>
          </a:p>
          <a:p>
            <a:pPr indent="457200" fontAlgn="auto">
              <a:lnSpc>
                <a:spcPts val="4200"/>
              </a:lnSpc>
            </a:pPr>
            <a:r>
              <a:rPr b="1">
                <a:latin typeface="黑体" panose="02010609060101010101" charset="-122"/>
                <a:ea typeface="黑体" panose="02010609060101010101" charset="-122"/>
                <a:cs typeface="黑体" panose="02010609060101010101" charset="-122"/>
              </a:rPr>
              <a:t>（1）全册取消高耗低效的电动卷扬机，将其换算为汽车式起重机台班，按合理配置计入消耗量。第四章起重设备安装中因设备长度较长，考虑</a:t>
            </a:r>
            <a:r>
              <a:rPr lang="zh-CN" b="1">
                <a:latin typeface="黑体" panose="02010609060101010101" charset="-122"/>
                <a:ea typeface="黑体" panose="02010609060101010101" charset="-122"/>
                <a:cs typeface="黑体" panose="02010609060101010101" charset="-122"/>
              </a:rPr>
              <a:t>使用</a:t>
            </a:r>
            <a:r>
              <a:rPr b="1">
                <a:latin typeface="黑体" panose="02010609060101010101" charset="-122"/>
                <a:ea typeface="黑体" panose="02010609060101010101" charset="-122"/>
                <a:cs typeface="黑体" panose="02010609060101010101" charset="-122"/>
              </a:rPr>
              <a:t>一般载重汽车会存在安全隐患，所以取消原子目中的水平运具，对应调整为平板拖车组，并调整换算其台班消耗量。</a:t>
            </a:r>
            <a:endParaRPr b="1">
              <a:latin typeface="黑体" panose="02010609060101010101" charset="-122"/>
              <a:ea typeface="黑体" panose="02010609060101010101" charset="-122"/>
              <a:cs typeface="黑体" panose="02010609060101010101" charset="-122"/>
            </a:endParaRPr>
          </a:p>
          <a:p>
            <a:pPr indent="457200" fontAlgn="auto">
              <a:lnSpc>
                <a:spcPts val="4200"/>
              </a:lnSpc>
            </a:pPr>
            <a:r>
              <a:rPr b="1">
                <a:latin typeface="黑体" panose="02010609060101010101" charset="-122"/>
                <a:ea typeface="黑体" panose="02010609060101010101" charset="-122"/>
                <a:cs typeface="黑体" panose="02010609060101010101" charset="-122"/>
              </a:rPr>
              <a:t>（2）电焊机由直流电焊机替换为交流电焊机。</a:t>
            </a:r>
            <a:endParaRPr b="1">
              <a:latin typeface="黑体" panose="02010609060101010101" charset="-122"/>
              <a:ea typeface="黑体" panose="02010609060101010101" charset="-122"/>
              <a:cs typeface="黑体" panose="02010609060101010101" charset="-122"/>
            </a:endParaRPr>
          </a:p>
          <a:p>
            <a:pPr indent="457200" fontAlgn="auto">
              <a:lnSpc>
                <a:spcPts val="4200"/>
              </a:lnSpc>
            </a:pPr>
            <a:r>
              <a:rPr b="1">
                <a:latin typeface="黑体" panose="02010609060101010101" charset="-122"/>
                <a:ea typeface="黑体" panose="02010609060101010101" charset="-122"/>
                <a:cs typeface="黑体" panose="02010609060101010101" charset="-122"/>
              </a:rPr>
              <a:t>（3）大型压缩机组、大型风机机组、大规格泵对中找正时增加激光对中仪、真空滤油机</a:t>
            </a:r>
            <a:r>
              <a:rPr lang="zh-CN" b="1">
                <a:latin typeface="黑体" panose="02010609060101010101" charset="-122"/>
                <a:ea typeface="黑体" panose="02010609060101010101" charset="-122"/>
                <a:cs typeface="黑体" panose="02010609060101010101" charset="-122"/>
              </a:rPr>
              <a:t>台班</a:t>
            </a:r>
            <a:r>
              <a:rPr b="1">
                <a:latin typeface="黑体" panose="02010609060101010101" charset="-122"/>
                <a:ea typeface="黑体" panose="02010609060101010101" charset="-122"/>
                <a:cs typeface="黑体" panose="02010609060101010101" charset="-122"/>
              </a:rPr>
              <a:t>。</a:t>
            </a:r>
            <a:endParaRPr b="1">
              <a:latin typeface="黑体" panose="02010609060101010101" charset="-122"/>
              <a:ea typeface="黑体" panose="02010609060101010101" charset="-122"/>
              <a:cs typeface="黑体" panose="02010609060101010101" charset="-122"/>
            </a:endParaRPr>
          </a:p>
          <a:p>
            <a:pPr indent="457200" fontAlgn="auto">
              <a:lnSpc>
                <a:spcPts val="4200"/>
              </a:lnSpc>
            </a:pPr>
            <a:r>
              <a:rPr b="1">
                <a:latin typeface="黑体" panose="02010609060101010101" charset="-122"/>
                <a:ea typeface="黑体" panose="02010609060101010101" charset="-122"/>
                <a:cs typeface="黑体" panose="02010609060101010101" charset="-122"/>
              </a:rPr>
              <a:t>（4）设备安装中使用的不合理的机具</a:t>
            </a:r>
            <a:r>
              <a:rPr lang="zh-CN" b="1">
                <a:latin typeface="黑体" panose="02010609060101010101" charset="-122"/>
                <a:ea typeface="黑体" panose="02010609060101010101" charset="-122"/>
                <a:cs typeface="黑体" panose="02010609060101010101" charset="-122"/>
              </a:rPr>
              <a:t>、</a:t>
            </a:r>
            <a:r>
              <a:rPr b="1">
                <a:latin typeface="黑体" panose="02010609060101010101" charset="-122"/>
                <a:ea typeface="黑体" panose="02010609060101010101" charset="-122"/>
                <a:cs typeface="黑体" panose="02010609060101010101" charset="-122"/>
              </a:rPr>
              <a:t>所使用机具</a:t>
            </a:r>
            <a:r>
              <a:rPr b="1">
                <a:latin typeface="黑体" panose="02010609060101010101" charset="-122"/>
                <a:ea typeface="黑体" panose="02010609060101010101" charset="-122"/>
                <a:cs typeface="黑体" panose="02010609060101010101" charset="-122"/>
                <a:sym typeface="+mn-ea"/>
              </a:rPr>
              <a:t>的</a:t>
            </a:r>
            <a:r>
              <a:rPr b="1">
                <a:latin typeface="黑体" panose="02010609060101010101" charset="-122"/>
                <a:ea typeface="黑体" panose="02010609060101010101" charset="-122"/>
                <a:cs typeface="黑体" panose="02010609060101010101" charset="-122"/>
              </a:rPr>
              <a:t>负荷量与设备重量匹配有问题</a:t>
            </a:r>
            <a:r>
              <a:rPr lang="zh-CN" b="1">
                <a:latin typeface="黑体" panose="02010609060101010101" charset="-122"/>
                <a:ea typeface="黑体" panose="02010609060101010101" charset="-122"/>
                <a:cs typeface="黑体" panose="02010609060101010101" charset="-122"/>
              </a:rPr>
              <a:t>、</a:t>
            </a:r>
            <a:r>
              <a:rPr b="1">
                <a:latin typeface="黑体" panose="02010609060101010101" charset="-122"/>
                <a:ea typeface="黑体" panose="02010609060101010101" charset="-122"/>
                <a:cs typeface="黑体" panose="02010609060101010101" charset="-122"/>
                <a:sym typeface="+mn-ea"/>
              </a:rPr>
              <a:t>子目中机械台班有空缺的</a:t>
            </a:r>
            <a:r>
              <a:rPr b="1">
                <a:latin typeface="黑体" panose="02010609060101010101" charset="-122"/>
                <a:ea typeface="黑体" panose="02010609060101010101" charset="-122"/>
                <a:cs typeface="黑体" panose="02010609060101010101" charset="-122"/>
              </a:rPr>
              <a:t>，也做了相应的调整，使之达到相对平衡、合理。</a:t>
            </a:r>
            <a:endParaRPr b="1">
              <a:latin typeface="黑体" panose="02010609060101010101" charset="-122"/>
              <a:ea typeface="黑体" panose="02010609060101010101" charset="-122"/>
              <a:cs typeface="黑体" panose="02010609060101010101" charset="-122"/>
            </a:endParaRPr>
          </a:p>
        </p:txBody>
      </p:sp>
      <p:sp>
        <p:nvSpPr>
          <p:cNvPr id="8" name="日期占位符 7"/>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23164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第二册 热力设备安装工程</a:t>
            </a:r>
            <a:endParaRPr lang="zh-CN" altLang="en-US" sz="2400" b="1"/>
          </a:p>
        </p:txBody>
      </p:sp>
      <p:cxnSp>
        <p:nvCxnSpPr>
          <p:cNvPr id="5" name="直接连接符 4"/>
          <p:cNvCxnSpPr/>
          <p:nvPr/>
        </p:nvCxnSpPr>
        <p:spPr>
          <a:xfrm flipV="1">
            <a:off x="5570220" y="87757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993775"/>
            <a:ext cx="10332085" cy="2368550"/>
          </a:xfrm>
          <a:prstGeom prst="rect">
            <a:avLst/>
          </a:prstGeom>
          <a:noFill/>
        </p:spPr>
        <p:txBody>
          <a:bodyPr wrap="square" rtlCol="0">
            <a:spAutoFit/>
          </a:bodyPr>
          <a:p>
            <a:pPr indent="0" fontAlgn="auto">
              <a:lnSpc>
                <a:spcPct val="200000"/>
              </a:lnSpc>
            </a:pP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rPr>
              <a:t>（一）子目变化情况</a:t>
            </a:r>
            <a:endPar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endParaRPr>
          </a:p>
          <a:p>
            <a:pPr indent="457200" fontAlgn="auto">
              <a:lnSpc>
                <a:spcPct val="200000"/>
              </a:lnSpc>
            </a:pPr>
            <a:r>
              <a:rPr lang="zh-CN" altLang="en-US" b="1">
                <a:latin typeface="黑体" panose="02010609060101010101" charset="-122"/>
                <a:ea typeface="黑体" panose="02010609060101010101" charset="-122"/>
                <a:cs typeface="黑体" panose="02010609060101010101" charset="-122"/>
              </a:rPr>
              <a:t>此次修编主要以15全统定额为蓝本，</a:t>
            </a:r>
            <a:r>
              <a:rPr lang="zh-CN" altLang="en-US" b="1">
                <a:latin typeface="黑体" panose="02010609060101010101" charset="-122"/>
                <a:ea typeface="黑体" panose="02010609060101010101" charset="-122"/>
                <a:cs typeface="黑体" panose="02010609060101010101" charset="-122"/>
                <a:sym typeface="+mn-ea"/>
              </a:rPr>
              <a:t>子目划分方式和步距设置方面均有所调整，并增加了目前市场上广泛使用的新工艺、新设备，删除了部分技术落后、市场上已不使用的设备或工艺。本次修编后</a:t>
            </a:r>
            <a:r>
              <a:rPr lang="zh-CN" altLang="en-US" b="1">
                <a:latin typeface="黑体" panose="02010609060101010101" charset="-122"/>
                <a:ea typeface="黑体" panose="02010609060101010101" charset="-122"/>
                <a:cs typeface="黑体" panose="02010609060101010101" charset="-122"/>
              </a:rPr>
              <a:t>共814个子目，与14消耗量标准相比，新增605个子目，删减248个子目，</a:t>
            </a:r>
            <a:endParaRPr lang="zh-CN" altLang="en-US"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4" name="标题 3"/>
          <p:cNvSpPr/>
          <p:nvPr>
            <p:ph type="ctrTitle"/>
          </p:nvPr>
        </p:nvSpPr>
        <p:spPr>
          <a:xfrm>
            <a:off x="1209040" y="958215"/>
            <a:ext cx="9966960" cy="5517515"/>
          </a:xfrm>
        </p:spPr>
        <p:txBody>
          <a:bodyPr>
            <a:normAutofit/>
          </a:bodyPr>
          <a:p>
            <a:pPr algn="l">
              <a:lnSpc>
                <a:spcPts val="3400"/>
              </a:lnSpc>
              <a:spcBef>
                <a:spcPts val="0"/>
              </a:spcBef>
              <a:spcAft>
                <a:spcPts val="0"/>
              </a:spcAft>
            </a:pPr>
            <a:r>
              <a:rPr lang="zh-CN" altLang="en-US" sz="1780">
                <a:solidFill>
                  <a:schemeClr val="tx1"/>
                </a:solidFill>
                <a:latin typeface="黑体" panose="02010609060101010101" charset="-122"/>
                <a:ea typeface="黑体" panose="02010609060101010101" charset="-122"/>
                <a:cs typeface="黑体" panose="02010609060101010101" charset="-122"/>
              </a:rPr>
              <a:t>　　</a:t>
            </a:r>
            <a:endParaRPr sz="1780">
              <a:solidFill>
                <a:schemeClr val="tx1"/>
              </a:solidFill>
              <a:latin typeface="黑体" panose="02010609060101010101" charset="-122"/>
              <a:ea typeface="黑体" panose="02010609060101010101" charset="-122"/>
              <a:cs typeface="黑体" panose="02010609060101010101" charset="-122"/>
            </a:endParaRPr>
          </a:p>
        </p:txBody>
      </p:sp>
      <p:sp>
        <p:nvSpPr>
          <p:cNvPr id="2" name="文本框 1"/>
          <p:cNvSpPr txBox="1"/>
          <p:nvPr/>
        </p:nvSpPr>
        <p:spPr>
          <a:xfrm>
            <a:off x="5527040" y="313690"/>
            <a:ext cx="423164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第二册 热力设备安装工程</a:t>
            </a:r>
            <a:endParaRPr lang="zh-CN" altLang="en-US" sz="2400" b="1"/>
          </a:p>
        </p:txBody>
      </p:sp>
      <p:cxnSp>
        <p:nvCxnSpPr>
          <p:cNvPr id="5" name="直接连接符 4"/>
          <p:cNvCxnSpPr/>
          <p:nvPr/>
        </p:nvCxnSpPr>
        <p:spPr>
          <a:xfrm flipV="1">
            <a:off x="5570220" y="87757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3" name="表格 2"/>
          <p:cNvGraphicFramePr/>
          <p:nvPr>
            <p:custDataLst>
              <p:tags r:id="rId2"/>
            </p:custDataLst>
          </p:nvPr>
        </p:nvGraphicFramePr>
        <p:xfrm>
          <a:off x="1957705" y="1109980"/>
          <a:ext cx="7928610" cy="5196840"/>
        </p:xfrm>
        <a:graphic>
          <a:graphicData uri="http://schemas.openxmlformats.org/drawingml/2006/table">
            <a:tbl>
              <a:tblPr firstRow="1" bandRow="1">
                <a:tableStyleId>{5C22544A-7EE6-4342-B048-85BDC9FD1C3A}</a:tableStyleId>
              </a:tblPr>
              <a:tblGrid>
                <a:gridCol w="3693160"/>
                <a:gridCol w="1058862"/>
                <a:gridCol w="1058862"/>
                <a:gridCol w="1058862"/>
                <a:gridCol w="1058862"/>
              </a:tblGrid>
              <a:tr h="433070">
                <a:tc>
                  <a:txBody>
                    <a:bodyPr/>
                    <a:p>
                      <a:pPr algn="ctr">
                        <a:buClrTx/>
                        <a:buSzTx/>
                        <a:buFontTx/>
                        <a:buNone/>
                      </a:pPr>
                      <a:r>
                        <a:rPr lang="zh-CN" altLang="en-US" sz="1400" b="1">
                          <a:solidFill>
                            <a:schemeClr val="bg2"/>
                          </a:solidFill>
                          <a:latin typeface="微软雅黑" panose="020B0503020204020204" pitchFamily="34" charset="-122"/>
                          <a:ea typeface="微软雅黑" panose="020B0503020204020204" pitchFamily="34" charset="-122"/>
                        </a:rPr>
                        <a:t>章节名称</a:t>
                      </a:r>
                      <a:endParaRPr lang="zh-CN" altLang="en-US" sz="1400" b="1">
                        <a:solidFill>
                          <a:schemeClr val="bg2"/>
                        </a:solidFill>
                        <a:latin typeface="微软雅黑" panose="020B0503020204020204" pitchFamily="34" charset="-122"/>
                        <a:ea typeface="微软雅黑" panose="020B0503020204020204" pitchFamily="34" charset="-122"/>
                      </a:endParaRPr>
                    </a:p>
                  </a:txBody>
                  <a:tcPr marL="68580" marR="68580" marT="0" marB="0" vert="horz" anchor="ctr"/>
                </a:tc>
                <a:tc>
                  <a:txBody>
                    <a:bodyPr/>
                    <a:p>
                      <a:pPr algn="ctr">
                        <a:buClrTx/>
                        <a:buSzTx/>
                        <a:buFontTx/>
                        <a:buNone/>
                      </a:pPr>
                      <a:r>
                        <a:rPr lang="zh-CN" altLang="en-US" sz="1400" b="1">
                          <a:solidFill>
                            <a:schemeClr val="bg2"/>
                          </a:solidFill>
                          <a:latin typeface="微软雅黑" panose="020B0503020204020204" pitchFamily="34" charset="-122"/>
                          <a:ea typeface="微软雅黑" panose="020B0503020204020204" pitchFamily="34" charset="-122"/>
                          <a:cs typeface="微软雅黑" panose="020B0503020204020204" pitchFamily="34" charset="-122"/>
                        </a:rPr>
                        <a:t>14标准</a:t>
                      </a:r>
                      <a:endParaRPr lang="zh-CN" altLang="en-US" sz="1400" b="1">
                        <a:solidFill>
                          <a:schemeClr val="bg2"/>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algn="ctr">
                        <a:buClrTx/>
                        <a:buSzTx/>
                        <a:buFontTx/>
                        <a:buNone/>
                      </a:pPr>
                      <a:r>
                        <a:rPr lang="zh-CN" altLang="en-US" sz="1400" b="1">
                          <a:solidFill>
                            <a:schemeClr val="bg2"/>
                          </a:solidFill>
                          <a:latin typeface="微软雅黑" panose="020B0503020204020204" pitchFamily="34" charset="-122"/>
                          <a:ea typeface="微软雅黑" panose="020B0503020204020204" pitchFamily="34" charset="-122"/>
                        </a:rPr>
                        <a:t>增加子目</a:t>
                      </a:r>
                      <a:endParaRPr lang="zh-CN" altLang="en-US" sz="1400" b="1">
                        <a:solidFill>
                          <a:schemeClr val="bg2"/>
                        </a:solidFill>
                        <a:latin typeface="微软雅黑" panose="020B0503020204020204" pitchFamily="34" charset="-122"/>
                        <a:ea typeface="微软雅黑" panose="020B0503020204020204" pitchFamily="34" charset="-122"/>
                      </a:endParaRPr>
                    </a:p>
                  </a:txBody>
                  <a:tcPr marL="68580" marR="68580" marT="0" marB="0" vert="horz" anchor="ctr"/>
                </a:tc>
                <a:tc>
                  <a:txBody>
                    <a:bodyPr/>
                    <a:p>
                      <a:pPr algn="ctr">
                        <a:buClrTx/>
                        <a:buSzTx/>
                        <a:buFontTx/>
                        <a:buNone/>
                      </a:pPr>
                      <a:r>
                        <a:rPr lang="zh-CN" altLang="en-US" sz="1400" b="1">
                          <a:solidFill>
                            <a:schemeClr val="bg2"/>
                          </a:solidFill>
                          <a:latin typeface="微软雅黑" panose="020B0503020204020204" pitchFamily="34" charset="-122"/>
                          <a:ea typeface="微软雅黑" panose="020B0503020204020204" pitchFamily="34" charset="-122"/>
                        </a:rPr>
                        <a:t>删除子目</a:t>
                      </a:r>
                      <a:endParaRPr lang="zh-CN" altLang="en-US" sz="1400" b="1">
                        <a:solidFill>
                          <a:schemeClr val="bg2"/>
                        </a:solidFill>
                        <a:latin typeface="微软雅黑" panose="020B0503020204020204" pitchFamily="34" charset="-122"/>
                        <a:ea typeface="微软雅黑" panose="020B0503020204020204" pitchFamily="34" charset="-122"/>
                      </a:endParaRPr>
                    </a:p>
                  </a:txBody>
                  <a:tcPr marL="68580" marR="68580" marT="0" marB="0" vert="horz" anchor="ctr"/>
                </a:tc>
                <a:tc>
                  <a:txBody>
                    <a:bodyPr/>
                    <a:p>
                      <a:pPr algn="ctr">
                        <a:buClrTx/>
                        <a:buSzTx/>
                        <a:buFontTx/>
                        <a:buNone/>
                      </a:pPr>
                      <a:r>
                        <a:rPr lang="zh-CN" altLang="en-US" sz="1400" b="1">
                          <a:solidFill>
                            <a:schemeClr val="bg2"/>
                          </a:solidFill>
                          <a:latin typeface="微软雅黑" panose="020B0503020204020204" pitchFamily="34" charset="-122"/>
                          <a:ea typeface="微软雅黑" panose="020B0503020204020204" pitchFamily="34" charset="-122"/>
                          <a:cs typeface="微软雅黑" panose="020B0503020204020204" pitchFamily="34" charset="-122"/>
                        </a:rPr>
                        <a:t>20标准</a:t>
                      </a:r>
                      <a:endParaRPr lang="zh-CN" altLang="en-US" sz="1400" b="1">
                        <a:solidFill>
                          <a:schemeClr val="bg2"/>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r>
              <a:tr h="433070">
                <a:tc>
                  <a:txBody>
                    <a:bodyPr/>
                    <a:p>
                      <a:pPr indent="0">
                        <a:buNone/>
                      </a:pPr>
                      <a:r>
                        <a:rPr lang="en-US" sz="13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第一章 锅炉及附属、辅助设备安装工程</a:t>
                      </a:r>
                      <a:endParaRPr lang="en-US" sz="13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135</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139</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122</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152</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r>
              <a:tr h="433070">
                <a:tc>
                  <a:txBody>
                    <a:bodyPr/>
                    <a:p>
                      <a:pPr indent="0">
                        <a:buNone/>
                      </a:pPr>
                      <a:r>
                        <a:rPr lang="en-US" sz="13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第二章 汽轮发电机及附属、辅助设备安装工程</a:t>
                      </a:r>
                      <a:endParaRPr lang="en-US" sz="13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82</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94</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67</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109</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r>
              <a:tr h="433070">
                <a:tc>
                  <a:txBody>
                    <a:bodyPr/>
                    <a:p>
                      <a:pPr indent="0">
                        <a:buNone/>
                      </a:pPr>
                      <a:r>
                        <a:rPr lang="en-US" sz="13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第三章 燃煤供应设备安装工程</a:t>
                      </a:r>
                      <a:endParaRPr lang="en-US" sz="13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33</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23</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26</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30</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r>
              <a:tr h="433070">
                <a:tc>
                  <a:txBody>
                    <a:bodyPr/>
                    <a:p>
                      <a:pPr indent="0">
                        <a:buNone/>
                      </a:pPr>
                      <a:r>
                        <a:rPr lang="en-US" sz="13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第四章 燃油供应设备安装工程</a:t>
                      </a:r>
                      <a:endParaRPr lang="en-US" sz="13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2</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6</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0</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8</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r>
              <a:tr h="433070">
                <a:tc>
                  <a:txBody>
                    <a:bodyPr/>
                    <a:p>
                      <a:pPr indent="0">
                        <a:buNone/>
                      </a:pPr>
                      <a:r>
                        <a:rPr lang="en-US" sz="13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第五章 除渣、除灰设备安装工程</a:t>
                      </a:r>
                      <a:endParaRPr lang="en-US" sz="13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0</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79</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0</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79</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r>
              <a:tr h="433070">
                <a:tc>
                  <a:txBody>
                    <a:bodyPr/>
                    <a:p>
                      <a:pPr indent="0">
                        <a:buNone/>
                      </a:pPr>
                      <a:r>
                        <a:rPr lang="en-US" sz="13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第六章 水处理专用设备安装工程</a:t>
                      </a:r>
                      <a:endParaRPr lang="en-US" sz="13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98</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14</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11</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101</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r>
              <a:tr h="433070">
                <a:tc>
                  <a:txBody>
                    <a:bodyPr/>
                    <a:p>
                      <a:pPr indent="0">
                        <a:buNone/>
                      </a:pPr>
                      <a:r>
                        <a:rPr lang="en-US" sz="13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第七章 脱硫、脱硝设备安装工程</a:t>
                      </a:r>
                      <a:endParaRPr lang="en-US" sz="13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0</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29</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0</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29</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r>
              <a:tr h="433070">
                <a:tc>
                  <a:txBody>
                    <a:bodyPr/>
                    <a:p>
                      <a:pPr indent="0">
                        <a:buNone/>
                      </a:pPr>
                      <a:r>
                        <a:rPr lang="en-US" sz="13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第八章 炉墙保温与砌筑、耐磨衬砌工程</a:t>
                      </a:r>
                      <a:endParaRPr lang="en-US" sz="13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40</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18</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20</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38</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r>
              <a:tr h="433070">
                <a:tc>
                  <a:txBody>
                    <a:bodyPr/>
                    <a:p>
                      <a:pPr indent="0">
                        <a:buNone/>
                      </a:pPr>
                      <a:r>
                        <a:rPr lang="en-US" sz="13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第九章 工业与民用锅炉安装工程</a:t>
                      </a:r>
                      <a:endParaRPr lang="en-US" sz="13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67</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12</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2</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77</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r>
              <a:tr h="433070">
                <a:tc>
                  <a:txBody>
                    <a:bodyPr/>
                    <a:p>
                      <a:pPr indent="0">
                        <a:buNone/>
                      </a:pPr>
                      <a:r>
                        <a:rPr lang="en-US" sz="13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第十章 热力设备调试工程</a:t>
                      </a:r>
                      <a:endParaRPr lang="en-US" sz="13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0</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191</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0</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191</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r>
              <a:tr h="433070">
                <a:tc>
                  <a:txBody>
                    <a:bodyPr/>
                    <a:p>
                      <a:pPr indent="0" algn="ctr">
                        <a:buNone/>
                      </a:pPr>
                      <a:r>
                        <a:rPr lang="en-US" sz="13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合     计</a:t>
                      </a:r>
                      <a:endParaRPr lang="en-US" sz="13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solidFill>
                      <a:schemeClr val="bg2">
                        <a:lumMod val="85000"/>
                      </a:schemeClr>
                    </a:solidFill>
                  </a:tcP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457</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solidFill>
                      <a:schemeClr val="bg2">
                        <a:lumMod val="85000"/>
                      </a:schemeClr>
                    </a:solidFill>
                  </a:tcP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605</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solidFill>
                      <a:schemeClr val="bg2">
                        <a:lumMod val="85000"/>
                      </a:schemeClr>
                    </a:solidFill>
                  </a:tcP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248</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solidFill>
                      <a:schemeClr val="bg2">
                        <a:lumMod val="85000"/>
                      </a:schemeClr>
                    </a:solidFill>
                  </a:tcPr>
                </a:tc>
                <a:tc>
                  <a:txBody>
                    <a:bodyPr/>
                    <a:p>
                      <a:pPr algn="ctr">
                        <a:buClrTx/>
                        <a:buSzTx/>
                        <a:buFontTx/>
                        <a:buNone/>
                      </a:pPr>
                      <a:r>
                        <a:rPr lang="en-US" sz="1300" b="1">
                          <a:solidFill>
                            <a:schemeClr val="tx1"/>
                          </a:solidFill>
                          <a:latin typeface="微软雅黑" panose="020B0503020204020204" pitchFamily="34" charset="-122"/>
                          <a:ea typeface="微软雅黑" panose="020B0503020204020204" pitchFamily="34" charset="-122"/>
                          <a:cs typeface="仿宋" panose="02010609060101010101" charset="-122"/>
                        </a:rPr>
                        <a:t>814</a:t>
                      </a:r>
                      <a:endParaRPr lang="en-US" sz="13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solidFill>
                      <a:schemeClr val="bg2">
                        <a:lumMod val="85000"/>
                      </a:schemeClr>
                    </a:solidFill>
                  </a:tcPr>
                </a:tc>
              </a:tr>
            </a:tbl>
          </a:graphicData>
        </a:graphic>
      </p:graphicFrame>
      <p:sp>
        <p:nvSpPr>
          <p:cNvPr id="8" name="日期占位符 7"/>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3"/>
    </p:custData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4" name="标题 3"/>
          <p:cNvSpPr/>
          <p:nvPr>
            <p:ph type="ctrTitle"/>
          </p:nvPr>
        </p:nvSpPr>
        <p:spPr>
          <a:xfrm>
            <a:off x="1209040" y="958215"/>
            <a:ext cx="9966960" cy="5517515"/>
          </a:xfrm>
        </p:spPr>
        <p:txBody>
          <a:bodyPr>
            <a:normAutofit/>
          </a:bodyPr>
          <a:p>
            <a:pPr algn="l">
              <a:lnSpc>
                <a:spcPts val="3400"/>
              </a:lnSpc>
              <a:spcBef>
                <a:spcPts val="0"/>
              </a:spcBef>
              <a:spcAft>
                <a:spcPts val="0"/>
              </a:spcAft>
            </a:pPr>
            <a:r>
              <a:rPr lang="zh-CN" altLang="en-US" sz="1780">
                <a:solidFill>
                  <a:schemeClr val="tx1"/>
                </a:solidFill>
                <a:latin typeface="黑体" panose="02010609060101010101" charset="-122"/>
                <a:ea typeface="黑体" panose="02010609060101010101" charset="-122"/>
                <a:cs typeface="黑体" panose="02010609060101010101" charset="-122"/>
              </a:rPr>
              <a:t>　　</a:t>
            </a:r>
            <a:endParaRPr sz="1780">
              <a:solidFill>
                <a:schemeClr val="tx1"/>
              </a:solidFill>
              <a:latin typeface="黑体" panose="02010609060101010101" charset="-122"/>
              <a:ea typeface="黑体" panose="02010609060101010101" charset="-122"/>
              <a:cs typeface="黑体" panose="02010609060101010101" charset="-122"/>
            </a:endParaRPr>
          </a:p>
        </p:txBody>
      </p:sp>
      <p:sp>
        <p:nvSpPr>
          <p:cNvPr id="2" name="文本框 1"/>
          <p:cNvSpPr txBox="1"/>
          <p:nvPr/>
        </p:nvSpPr>
        <p:spPr>
          <a:xfrm>
            <a:off x="5527040" y="313690"/>
            <a:ext cx="423164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第二册 热力设备安装工程</a:t>
            </a:r>
            <a:endParaRPr lang="zh-CN" altLang="en-US" sz="2400" b="1"/>
          </a:p>
        </p:txBody>
      </p:sp>
      <p:cxnSp>
        <p:nvCxnSpPr>
          <p:cNvPr id="5" name="直接连接符 4"/>
          <p:cNvCxnSpPr/>
          <p:nvPr/>
        </p:nvCxnSpPr>
        <p:spPr>
          <a:xfrm flipV="1">
            <a:off x="5570220" y="87757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2315" y="1144270"/>
            <a:ext cx="10953750" cy="5469890"/>
          </a:xfrm>
          <a:prstGeom prst="rect">
            <a:avLst/>
          </a:prstGeom>
          <a:noFill/>
        </p:spPr>
        <p:txBody>
          <a:bodyPr wrap="square" rtlCol="0">
            <a:spAutoFit/>
          </a:bodyPr>
          <a:p>
            <a:pPr indent="0" fontAlgn="auto">
              <a:lnSpc>
                <a:spcPct val="200000"/>
              </a:lnSpc>
            </a:pP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rPr>
              <a:t>（二）</a:t>
            </a: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sym typeface="+mn-ea"/>
              </a:rPr>
              <a:t>与其他定额的界限划分</a:t>
            </a: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rPr>
              <a:t>：</a:t>
            </a:r>
            <a:endPar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endParaRPr>
          </a:p>
          <a:p>
            <a:pPr indent="457200" fontAlgn="auto">
              <a:lnSpc>
                <a:spcPct val="200000"/>
              </a:lnSpc>
            </a:pPr>
            <a:r>
              <a:rPr lang="zh-CN" altLang="en-US" b="1">
                <a:latin typeface="黑体" panose="02010609060101010101" charset="-122"/>
                <a:ea typeface="黑体" panose="02010609060101010101" charset="-122"/>
                <a:cs typeface="黑体" panose="02010609060101010101" charset="-122"/>
              </a:rPr>
              <a:t>（1）本册适用于单台锅炉额定蒸发量＜220t/h的火力发电、供热工程中热力设备安装及调试工程。单台额定蒸发量≥220t/h锅炉及其配套辅机、单机容量≥50MW汽轮发电机及其配套辅机设备安装，执行相应电力行业定额。</a:t>
            </a:r>
            <a:endParaRPr lang="zh-CN" altLang="en-US" b="1">
              <a:latin typeface="黑体" panose="02010609060101010101" charset="-122"/>
              <a:ea typeface="黑体" panose="02010609060101010101" charset="-122"/>
              <a:cs typeface="黑体" panose="02010609060101010101" charset="-122"/>
            </a:endParaRPr>
          </a:p>
          <a:p>
            <a:pPr indent="457200" fontAlgn="auto">
              <a:lnSpc>
                <a:spcPct val="230000"/>
              </a:lnSpc>
            </a:pPr>
            <a:r>
              <a:rPr lang="zh-CN" altLang="en-US" b="1">
                <a:latin typeface="黑体" panose="02010609060101010101" charset="-122"/>
                <a:ea typeface="黑体" panose="02010609060101010101" charset="-122"/>
                <a:cs typeface="黑体" panose="02010609060101010101" charset="-122"/>
              </a:rPr>
              <a:t>（2）发电与供热工程中</a:t>
            </a:r>
            <a:r>
              <a:rPr lang="zh-CN" altLang="en-US" b="1">
                <a:latin typeface="黑体" panose="02010609060101010101" charset="-122"/>
                <a:ea typeface="黑体" panose="02010609060101010101" charset="-122"/>
                <a:cs typeface="黑体" panose="02010609060101010101" charset="-122"/>
                <a:sym typeface="+mn-ea"/>
              </a:rPr>
              <a:t>的</a:t>
            </a:r>
            <a:r>
              <a:rPr lang="zh-CN" altLang="en-US" b="1">
                <a:latin typeface="黑体" panose="02010609060101010101" charset="-122"/>
                <a:ea typeface="黑体" panose="02010609060101010101" charset="-122"/>
                <a:cs typeface="黑体" panose="02010609060101010101" charset="-122"/>
              </a:rPr>
              <a:t>通用设备安装，如：通用空气压缩机、小型风机、水泵、油泵、桥吊、电动葫芦等，执行《第一册 机械设备安装工程》相应项目。</a:t>
            </a:r>
            <a:endParaRPr lang="zh-CN" altLang="en-US" b="1">
              <a:latin typeface="黑体" panose="02010609060101010101" charset="-122"/>
              <a:ea typeface="黑体" panose="02010609060101010101" charset="-122"/>
              <a:cs typeface="黑体" panose="02010609060101010101" charset="-122"/>
            </a:endParaRPr>
          </a:p>
          <a:p>
            <a:pPr indent="457200" fontAlgn="auto">
              <a:lnSpc>
                <a:spcPct val="230000"/>
              </a:lnSpc>
            </a:pPr>
            <a:r>
              <a:rPr lang="zh-CN" altLang="en-US" b="1">
                <a:latin typeface="黑体" panose="02010609060101010101" charset="-122"/>
                <a:ea typeface="黑体" panose="02010609060101010101" charset="-122"/>
                <a:cs typeface="黑体" panose="02010609060101010101" charset="-122"/>
              </a:rPr>
              <a:t>（3）发电与供热工程各种管道与阀门及其附件安装，执行《第八册 工业管道工程》相应项目。</a:t>
            </a:r>
            <a:endParaRPr lang="zh-CN" altLang="en-US" b="1">
              <a:latin typeface="黑体" panose="02010609060101010101" charset="-122"/>
              <a:ea typeface="黑体" panose="02010609060101010101" charset="-122"/>
              <a:cs typeface="黑体" panose="02010609060101010101" charset="-122"/>
            </a:endParaRPr>
          </a:p>
          <a:p>
            <a:pPr indent="457200" fontAlgn="auto">
              <a:lnSpc>
                <a:spcPct val="230000"/>
              </a:lnSpc>
            </a:pPr>
            <a:r>
              <a:rPr lang="zh-CN" altLang="en-US" b="1">
                <a:latin typeface="黑体" panose="02010609060101010101" charset="-122"/>
                <a:ea typeface="黑体" panose="02010609060101010101" charset="-122"/>
                <a:cs typeface="黑体" panose="02010609060101010101" charset="-122"/>
              </a:rPr>
              <a:t>（4）发电与供热工程中有关油漆、防腐、绝热执行《第十二册 刷油、防腐蚀、绝热工程》相应项目。</a:t>
            </a:r>
            <a:endParaRPr lang="zh-CN" altLang="en-US" b="1">
              <a:latin typeface="黑体" panose="02010609060101010101" charset="-122"/>
              <a:ea typeface="黑体" panose="02010609060101010101" charset="-122"/>
              <a:cs typeface="黑体" panose="02010609060101010101" charset="-122"/>
            </a:endParaRPr>
          </a:p>
          <a:p>
            <a:pPr indent="457200" fontAlgn="auto">
              <a:lnSpc>
                <a:spcPct val="200000"/>
              </a:lnSpc>
            </a:pPr>
            <a:endParaRPr lang="zh-CN" altLang="en-US" b="1">
              <a:latin typeface="黑体" panose="02010609060101010101" charset="-122"/>
              <a:ea typeface="黑体" panose="02010609060101010101" charset="-122"/>
              <a:cs typeface="黑体" panose="02010609060101010101" charset="-122"/>
            </a:endParaRPr>
          </a:p>
        </p:txBody>
      </p:sp>
      <p:sp>
        <p:nvSpPr>
          <p:cNvPr id="8" name="日期占位符 7"/>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4" name="标题 3"/>
          <p:cNvSpPr/>
          <p:nvPr>
            <p:ph type="ctrTitle"/>
          </p:nvPr>
        </p:nvSpPr>
        <p:spPr>
          <a:xfrm>
            <a:off x="1209040" y="958215"/>
            <a:ext cx="9966960" cy="5517515"/>
          </a:xfrm>
        </p:spPr>
        <p:txBody>
          <a:bodyPr>
            <a:normAutofit/>
          </a:bodyPr>
          <a:p>
            <a:pPr algn="l">
              <a:lnSpc>
                <a:spcPts val="3400"/>
              </a:lnSpc>
              <a:spcBef>
                <a:spcPts val="0"/>
              </a:spcBef>
              <a:spcAft>
                <a:spcPts val="0"/>
              </a:spcAft>
            </a:pPr>
            <a:r>
              <a:rPr lang="zh-CN" altLang="en-US" sz="1780">
                <a:solidFill>
                  <a:schemeClr val="tx1"/>
                </a:solidFill>
                <a:latin typeface="黑体" panose="02010609060101010101" charset="-122"/>
                <a:ea typeface="黑体" panose="02010609060101010101" charset="-122"/>
                <a:cs typeface="黑体" panose="02010609060101010101" charset="-122"/>
              </a:rPr>
              <a:t>　　</a:t>
            </a:r>
            <a:endParaRPr sz="1780">
              <a:solidFill>
                <a:schemeClr val="tx1"/>
              </a:solidFill>
              <a:latin typeface="黑体" panose="02010609060101010101" charset="-122"/>
              <a:ea typeface="黑体" panose="02010609060101010101" charset="-122"/>
              <a:cs typeface="黑体" panose="02010609060101010101" charset="-122"/>
            </a:endParaRPr>
          </a:p>
        </p:txBody>
      </p:sp>
      <p:sp>
        <p:nvSpPr>
          <p:cNvPr id="2" name="文本框 1"/>
          <p:cNvSpPr txBox="1"/>
          <p:nvPr/>
        </p:nvSpPr>
        <p:spPr>
          <a:xfrm>
            <a:off x="5527040" y="313690"/>
            <a:ext cx="423164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第二册 热力设备安装工程</a:t>
            </a:r>
            <a:endParaRPr lang="zh-CN" altLang="en-US" sz="2400" b="1"/>
          </a:p>
        </p:txBody>
      </p:sp>
      <p:cxnSp>
        <p:nvCxnSpPr>
          <p:cNvPr id="5" name="直接连接符 4"/>
          <p:cNvCxnSpPr/>
          <p:nvPr/>
        </p:nvCxnSpPr>
        <p:spPr>
          <a:xfrm flipV="1">
            <a:off x="5570220" y="87757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2315" y="1144270"/>
            <a:ext cx="10953750" cy="5492750"/>
          </a:xfrm>
          <a:prstGeom prst="rect">
            <a:avLst/>
          </a:prstGeom>
          <a:noFill/>
        </p:spPr>
        <p:txBody>
          <a:bodyPr wrap="square" rtlCol="0">
            <a:spAutoFit/>
          </a:bodyPr>
          <a:p>
            <a:pPr indent="457200" fontAlgn="auto">
              <a:lnSpc>
                <a:spcPct val="250000"/>
              </a:lnSpc>
            </a:pPr>
            <a:r>
              <a:rPr lang="zh-CN" altLang="en-US" b="1">
                <a:solidFill>
                  <a:schemeClr val="tx1"/>
                </a:solidFill>
                <a:latin typeface="黑体" panose="02010609060101010101" charset="-122"/>
                <a:ea typeface="黑体" panose="02010609060101010101" charset="-122"/>
                <a:cs typeface="黑体" panose="02010609060101010101" charset="-122"/>
              </a:rPr>
              <a:t>（5）随热力设备供货且需要独立安装的电气设备、电缆、滑触线、电缆支架与桥架及槽盒，执行《第四册 电气设备安装工程》相应项目。</a:t>
            </a:r>
            <a:endParaRPr lang="zh-CN" altLang="en-US" b="1">
              <a:solidFill>
                <a:schemeClr val="tx1"/>
              </a:solidFill>
              <a:latin typeface="黑体" panose="02010609060101010101" charset="-122"/>
              <a:ea typeface="黑体" panose="02010609060101010101" charset="-122"/>
              <a:cs typeface="黑体" panose="02010609060101010101" charset="-122"/>
            </a:endParaRPr>
          </a:p>
          <a:p>
            <a:pPr indent="457200" fontAlgn="auto">
              <a:lnSpc>
                <a:spcPct val="250000"/>
              </a:lnSpc>
            </a:pPr>
            <a:r>
              <a:rPr lang="zh-CN" altLang="en-US" b="1">
                <a:solidFill>
                  <a:schemeClr val="tx1"/>
                </a:solidFill>
                <a:latin typeface="黑体" panose="02010609060101010101" charset="-122"/>
                <a:ea typeface="黑体" panose="02010609060101010101" charset="-122"/>
                <a:cs typeface="黑体" panose="02010609060101010101" charset="-122"/>
              </a:rPr>
              <a:t>（6）发电与供热工程中需要独立安装的控制仪表执行《第六册 自动化控制仪表安装工程》相应项目。</a:t>
            </a:r>
            <a:endParaRPr lang="zh-CN" altLang="en-US" b="1">
              <a:solidFill>
                <a:schemeClr val="tx1"/>
              </a:solidFill>
              <a:latin typeface="黑体" panose="02010609060101010101" charset="-122"/>
              <a:ea typeface="黑体" panose="02010609060101010101" charset="-122"/>
              <a:cs typeface="黑体" panose="02010609060101010101" charset="-122"/>
            </a:endParaRPr>
          </a:p>
          <a:p>
            <a:pPr indent="457200" fontAlgn="auto">
              <a:lnSpc>
                <a:spcPct val="250000"/>
              </a:lnSpc>
            </a:pPr>
            <a:r>
              <a:rPr lang="zh-CN" altLang="en-US" b="1">
                <a:solidFill>
                  <a:schemeClr val="tx1"/>
                </a:solidFill>
                <a:latin typeface="黑体" panose="02010609060101010101" charset="-122"/>
                <a:ea typeface="黑体" panose="02010609060101010101" charset="-122"/>
                <a:cs typeface="黑体" panose="02010609060101010101" charset="-122"/>
              </a:rPr>
              <a:t>（7）本册第十二章“热力设备调试工程”中“分系统调试”不包括供水水源、通风空调、消防、供电、照明、控制仪表等分系统调试，需要时执行相应项目；“整套启动调试”包括发电与供热工程中除电气、控制仪表系统以外所有系统调试，电气系统调试执行《第四册 电气设备安装工程》相应项目；控制仪表系统调试执行第六册《自动化控制仪表安装工程》相应项目。</a:t>
            </a:r>
            <a:endParaRPr lang="zh-CN" altLang="en-US" b="1">
              <a:solidFill>
                <a:schemeClr val="tx1"/>
              </a:solidFill>
              <a:latin typeface="黑体" panose="02010609060101010101" charset="-122"/>
              <a:ea typeface="黑体" panose="02010609060101010101" charset="-122"/>
              <a:cs typeface="黑体" panose="02010609060101010101" charset="-122"/>
            </a:endParaRPr>
          </a:p>
          <a:p>
            <a:pPr indent="457200" fontAlgn="auto">
              <a:lnSpc>
                <a:spcPct val="200000"/>
              </a:lnSpc>
            </a:pPr>
            <a:endParaRPr lang="zh-CN" altLang="en-US" b="1">
              <a:solidFill>
                <a:schemeClr val="tx1"/>
              </a:solidFill>
              <a:latin typeface="黑体" panose="02010609060101010101" charset="-122"/>
              <a:ea typeface="黑体" panose="02010609060101010101" charset="-122"/>
              <a:cs typeface="黑体" panose="02010609060101010101" charset="-122"/>
            </a:endParaRPr>
          </a:p>
        </p:txBody>
      </p:sp>
      <p:sp>
        <p:nvSpPr>
          <p:cNvPr id="8" name="日期占位符 7"/>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4" name="标题 3"/>
          <p:cNvSpPr/>
          <p:nvPr>
            <p:ph type="ctrTitle"/>
          </p:nvPr>
        </p:nvSpPr>
        <p:spPr>
          <a:xfrm>
            <a:off x="1209040" y="958215"/>
            <a:ext cx="9966960" cy="5517515"/>
          </a:xfrm>
        </p:spPr>
        <p:txBody>
          <a:bodyPr>
            <a:normAutofit/>
          </a:bodyPr>
          <a:p>
            <a:pPr algn="l">
              <a:lnSpc>
                <a:spcPts val="3400"/>
              </a:lnSpc>
              <a:spcBef>
                <a:spcPts val="0"/>
              </a:spcBef>
              <a:spcAft>
                <a:spcPts val="0"/>
              </a:spcAft>
            </a:pPr>
            <a:r>
              <a:rPr lang="zh-CN" altLang="en-US" sz="1780">
                <a:solidFill>
                  <a:schemeClr val="tx1"/>
                </a:solidFill>
                <a:latin typeface="黑体" panose="02010609060101010101" charset="-122"/>
                <a:ea typeface="黑体" panose="02010609060101010101" charset="-122"/>
                <a:cs typeface="黑体" panose="02010609060101010101" charset="-122"/>
              </a:rPr>
              <a:t>　　</a:t>
            </a:r>
            <a:endParaRPr sz="1780">
              <a:solidFill>
                <a:schemeClr val="tx1"/>
              </a:solidFill>
              <a:latin typeface="黑体" panose="02010609060101010101" charset="-122"/>
              <a:ea typeface="黑体" panose="02010609060101010101" charset="-122"/>
              <a:cs typeface="黑体" panose="02010609060101010101" charset="-122"/>
            </a:endParaRPr>
          </a:p>
        </p:txBody>
      </p:sp>
      <p:sp>
        <p:nvSpPr>
          <p:cNvPr id="2" name="文本框 1"/>
          <p:cNvSpPr txBox="1"/>
          <p:nvPr/>
        </p:nvSpPr>
        <p:spPr>
          <a:xfrm>
            <a:off x="5527040" y="313690"/>
            <a:ext cx="423164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第二册 热力设备安装工程</a:t>
            </a:r>
            <a:endParaRPr lang="zh-CN" altLang="en-US" sz="2400" b="1"/>
          </a:p>
        </p:txBody>
      </p:sp>
      <p:cxnSp>
        <p:nvCxnSpPr>
          <p:cNvPr id="5" name="直接连接符 4"/>
          <p:cNvCxnSpPr/>
          <p:nvPr/>
        </p:nvCxnSpPr>
        <p:spPr>
          <a:xfrm flipV="1">
            <a:off x="5570220" y="87757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2315" y="1144270"/>
            <a:ext cx="10953750" cy="5092700"/>
          </a:xfrm>
          <a:prstGeom prst="rect">
            <a:avLst/>
          </a:prstGeom>
          <a:noFill/>
        </p:spPr>
        <p:txBody>
          <a:bodyPr wrap="square" rtlCol="0">
            <a:spAutoFit/>
          </a:bodyPr>
          <a:p>
            <a:pPr indent="0" fontAlgn="auto">
              <a:lnSpc>
                <a:spcPct val="200000"/>
              </a:lnSpc>
            </a:pP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rPr>
              <a:t>（三）</a:t>
            </a: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sym typeface="+mn-ea"/>
              </a:rPr>
              <a:t>其他说明情况</a:t>
            </a: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rPr>
              <a:t>：</a:t>
            </a:r>
            <a:endPar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endParaRPr>
          </a:p>
          <a:p>
            <a:pPr indent="457200" fontAlgn="auto">
              <a:lnSpc>
                <a:spcPct val="150000"/>
              </a:lnSpc>
            </a:pPr>
            <a:endParaRPr lang="zh-CN" altLang="en-US" sz="1000" b="1">
              <a:latin typeface="黑体" panose="02010609060101010101" charset="-122"/>
              <a:ea typeface="黑体" panose="02010609060101010101" charset="-122"/>
              <a:cs typeface="黑体" panose="02010609060101010101" charset="-122"/>
            </a:endParaRPr>
          </a:p>
          <a:p>
            <a:pPr indent="457200" fontAlgn="auto">
              <a:lnSpc>
                <a:spcPts val="3600"/>
              </a:lnSpc>
            </a:pPr>
            <a:r>
              <a:rPr lang="zh-CN" altLang="en-US" b="1">
                <a:latin typeface="黑体" panose="02010609060101010101" charset="-122"/>
                <a:ea typeface="黑体" panose="02010609060101010101" charset="-122"/>
                <a:cs typeface="黑体" panose="02010609060101010101" charset="-122"/>
              </a:rPr>
              <a:t>1、本册标准专业技术性较强，适用于发电或供热工程项目。</a:t>
            </a:r>
            <a:endParaRPr lang="zh-CN" altLang="en-US" b="1">
              <a:latin typeface="黑体" panose="02010609060101010101" charset="-122"/>
              <a:ea typeface="黑体" panose="02010609060101010101" charset="-122"/>
              <a:cs typeface="黑体" panose="02010609060101010101" charset="-122"/>
            </a:endParaRPr>
          </a:p>
          <a:p>
            <a:pPr indent="457200" fontAlgn="auto">
              <a:lnSpc>
                <a:spcPts val="3600"/>
              </a:lnSpc>
            </a:pPr>
            <a:r>
              <a:rPr lang="en-US" altLang="zh-CN" b="1">
                <a:latin typeface="黑体" panose="02010609060101010101" charset="-122"/>
                <a:ea typeface="黑体" panose="02010609060101010101" charset="-122"/>
                <a:cs typeface="黑体" panose="02010609060101010101" charset="-122"/>
              </a:rPr>
              <a:t>2</a:t>
            </a:r>
            <a:r>
              <a:rPr lang="zh-CN" altLang="en-US" b="1">
                <a:latin typeface="黑体" panose="02010609060101010101" charset="-122"/>
                <a:ea typeface="黑体" panose="02010609060101010101" charset="-122"/>
                <a:cs typeface="黑体" panose="02010609060101010101" charset="-122"/>
              </a:rPr>
              <a:t>、本册中热力设备主机是指锅炉、汽轮发电机，附属设备是指随主设备配套的设备，辅助设备是指为主设备运行服务的设备。</a:t>
            </a:r>
            <a:endParaRPr lang="zh-CN" altLang="en-US" b="1">
              <a:latin typeface="黑体" panose="02010609060101010101" charset="-122"/>
              <a:ea typeface="黑体" panose="02010609060101010101" charset="-122"/>
              <a:cs typeface="黑体" panose="02010609060101010101" charset="-122"/>
            </a:endParaRPr>
          </a:p>
          <a:p>
            <a:pPr indent="457200" fontAlgn="auto">
              <a:lnSpc>
                <a:spcPts val="3600"/>
              </a:lnSpc>
            </a:pPr>
            <a:r>
              <a:rPr lang="zh-CN" altLang="en-US" b="1">
                <a:latin typeface="黑体" panose="02010609060101010101" charset="-122"/>
                <a:ea typeface="黑体" panose="02010609060101010101" charset="-122"/>
                <a:cs typeface="黑体" panose="02010609060101010101" charset="-122"/>
              </a:rPr>
              <a:t>（1）锅炉附属设备包括磨煤机、风机等设备；汽轮发电机附属设备包括电动给水泵、凝结水泵等设备。</a:t>
            </a:r>
            <a:endParaRPr lang="zh-CN" altLang="en-US" b="1">
              <a:latin typeface="黑体" panose="02010609060101010101" charset="-122"/>
              <a:ea typeface="黑体" panose="02010609060101010101" charset="-122"/>
              <a:cs typeface="黑体" panose="02010609060101010101" charset="-122"/>
            </a:endParaRPr>
          </a:p>
          <a:p>
            <a:pPr indent="457200" fontAlgn="auto">
              <a:lnSpc>
                <a:spcPts val="3600"/>
              </a:lnSpc>
            </a:pPr>
            <a:r>
              <a:rPr lang="zh-CN" altLang="en-US" b="1">
                <a:latin typeface="黑体" panose="02010609060101010101" charset="-122"/>
                <a:ea typeface="黑体" panose="02010609060101010101" charset="-122"/>
                <a:cs typeface="黑体" panose="02010609060101010101" charset="-122"/>
                <a:sym typeface="+mn-ea"/>
              </a:rPr>
              <a:t>（</a:t>
            </a:r>
            <a:r>
              <a:rPr lang="zh-CN" altLang="en-US" b="1">
                <a:latin typeface="黑体" panose="02010609060101010101" charset="-122"/>
                <a:ea typeface="黑体" panose="02010609060101010101" charset="-122"/>
                <a:cs typeface="黑体" panose="02010609060101010101" charset="-122"/>
              </a:rPr>
              <a:t>2</a:t>
            </a:r>
            <a:r>
              <a:rPr lang="zh-CN" altLang="en-US" b="1">
                <a:latin typeface="黑体" panose="02010609060101010101" charset="-122"/>
                <a:ea typeface="黑体" panose="02010609060101010101" charset="-122"/>
                <a:cs typeface="黑体" panose="02010609060101010101" charset="-122"/>
                <a:sym typeface="+mn-ea"/>
              </a:rPr>
              <a:t>）</a:t>
            </a:r>
            <a:r>
              <a:rPr lang="zh-CN" altLang="en-US" b="1">
                <a:latin typeface="黑体" panose="02010609060101010101" charset="-122"/>
                <a:ea typeface="黑体" panose="02010609060101010101" charset="-122"/>
                <a:cs typeface="黑体" panose="02010609060101010101" charset="-122"/>
              </a:rPr>
              <a:t>锅炉辅助设备包括排污扩容器、暖风机等设备；汽轮发电机辅助设备包括除氧器、水箱、加热器等设备。</a:t>
            </a:r>
            <a:endParaRPr lang="zh-CN" altLang="en-US" b="1">
              <a:latin typeface="黑体" panose="02010609060101010101" charset="-122"/>
              <a:ea typeface="黑体" panose="02010609060101010101" charset="-122"/>
              <a:cs typeface="黑体" panose="02010609060101010101" charset="-122"/>
            </a:endParaRPr>
          </a:p>
          <a:p>
            <a:pPr indent="457200" fontAlgn="auto">
              <a:lnSpc>
                <a:spcPts val="3600"/>
              </a:lnSpc>
            </a:pPr>
            <a:r>
              <a:rPr lang="en-US" altLang="zh-CN" b="1">
                <a:latin typeface="黑体" panose="02010609060101010101" charset="-122"/>
                <a:ea typeface="黑体" panose="02010609060101010101" charset="-122"/>
                <a:cs typeface="黑体" panose="02010609060101010101" charset="-122"/>
              </a:rPr>
              <a:t>3</a:t>
            </a:r>
            <a:r>
              <a:rPr lang="zh-CN" altLang="en-US" b="1">
                <a:latin typeface="黑体" panose="02010609060101010101" charset="-122"/>
                <a:ea typeface="黑体" panose="02010609060101010101" charset="-122"/>
                <a:cs typeface="黑体" panose="02010609060101010101" charset="-122"/>
              </a:rPr>
              <a:t>、本册脚手架搭拆费按人工费的10%计算（</a:t>
            </a:r>
            <a:r>
              <a:rPr lang="zh-CN" altLang="en-US" b="1">
                <a:latin typeface="黑体" panose="02010609060101010101" charset="-122"/>
                <a:ea typeface="黑体" panose="02010609060101010101" charset="-122"/>
                <a:cs typeface="黑体" panose="02010609060101010101" charset="-122"/>
                <a:sym typeface="+mn-ea"/>
              </a:rPr>
              <a:t>炉墙保温与砌筑工程脚手架搭拆费按本册第八章炉墙砌筑脚手架及平台搭拆相应子目执行；工业与民用锅炉安装工程脚手架搭拆费按人工费7.5%计算</a:t>
            </a:r>
            <a:r>
              <a:rPr lang="zh-CN" altLang="en-US" b="1">
                <a:latin typeface="黑体" panose="02010609060101010101" charset="-122"/>
                <a:ea typeface="黑体" panose="02010609060101010101" charset="-122"/>
                <a:cs typeface="黑体" panose="02010609060101010101" charset="-122"/>
              </a:rPr>
              <a:t>），其中人工占35%。（</a:t>
            </a:r>
            <a:r>
              <a:rPr lang="en-US" altLang="zh-CN" b="1">
                <a:latin typeface="黑体" panose="02010609060101010101" charset="-122"/>
                <a:ea typeface="黑体" panose="02010609060101010101" charset="-122"/>
                <a:cs typeface="黑体" panose="02010609060101010101" charset="-122"/>
              </a:rPr>
              <a:t>14</a:t>
            </a:r>
            <a:r>
              <a:rPr lang="zh-CN" altLang="en-US" b="1">
                <a:latin typeface="黑体" panose="02010609060101010101" charset="-122"/>
                <a:ea typeface="黑体" panose="02010609060101010101" charset="-122"/>
                <a:cs typeface="黑体" panose="02010609060101010101" charset="-122"/>
              </a:rPr>
              <a:t>消耗量标准</a:t>
            </a:r>
            <a:r>
              <a:rPr lang="zh-CN" altLang="en-US" b="1">
                <a:latin typeface="黑体" panose="02010609060101010101" charset="-122"/>
                <a:ea typeface="黑体" panose="02010609060101010101" charset="-122"/>
                <a:cs typeface="黑体" panose="02010609060101010101" charset="-122"/>
              </a:rPr>
              <a:t>是按人工费的</a:t>
            </a:r>
            <a:r>
              <a:rPr lang="en-US" altLang="zh-CN" b="1">
                <a:latin typeface="黑体" panose="02010609060101010101" charset="-122"/>
                <a:ea typeface="黑体" panose="02010609060101010101" charset="-122"/>
                <a:cs typeface="黑体" panose="02010609060101010101" charset="-122"/>
              </a:rPr>
              <a:t>8%</a:t>
            </a:r>
            <a:r>
              <a:rPr lang="zh-CN" altLang="en-US" b="1">
                <a:latin typeface="黑体" panose="02010609060101010101" charset="-122"/>
                <a:ea typeface="黑体" panose="02010609060101010101" charset="-122"/>
                <a:cs typeface="黑体" panose="02010609060101010101" charset="-122"/>
              </a:rPr>
              <a:t>计算，</a:t>
            </a:r>
            <a:r>
              <a:rPr lang="zh-CN" altLang="en-US" b="1">
                <a:latin typeface="黑体" panose="02010609060101010101" charset="-122"/>
                <a:ea typeface="黑体" panose="02010609060101010101" charset="-122"/>
                <a:cs typeface="黑体" panose="02010609060101010101" charset="-122"/>
                <a:sym typeface="+mn-ea"/>
              </a:rPr>
              <a:t>工业与民用锅炉安装工程按人工费</a:t>
            </a:r>
            <a:r>
              <a:rPr lang="en-US" altLang="zh-CN" b="1">
                <a:latin typeface="黑体" panose="02010609060101010101" charset="-122"/>
                <a:ea typeface="黑体" panose="02010609060101010101" charset="-122"/>
                <a:cs typeface="黑体" panose="02010609060101010101" charset="-122"/>
                <a:sym typeface="+mn-ea"/>
              </a:rPr>
              <a:t>3</a:t>
            </a:r>
            <a:r>
              <a:rPr lang="zh-CN" altLang="en-US" b="1">
                <a:latin typeface="黑体" panose="02010609060101010101" charset="-122"/>
                <a:ea typeface="黑体" panose="02010609060101010101" charset="-122"/>
                <a:cs typeface="黑体" panose="02010609060101010101" charset="-122"/>
                <a:sym typeface="+mn-ea"/>
              </a:rPr>
              <a:t>%计算）</a:t>
            </a:r>
            <a:endParaRPr lang="zh-CN" altLang="en-US" b="1">
              <a:latin typeface="黑体" panose="02010609060101010101" charset="-122"/>
              <a:ea typeface="黑体" panose="02010609060101010101" charset="-122"/>
              <a:cs typeface="黑体" panose="02010609060101010101" charset="-122"/>
            </a:endParaRPr>
          </a:p>
        </p:txBody>
      </p:sp>
      <p:sp>
        <p:nvSpPr>
          <p:cNvPr id="8" name="日期占位符 7"/>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4" name="标题 3"/>
          <p:cNvSpPr/>
          <p:nvPr>
            <p:ph type="ctrTitle"/>
          </p:nvPr>
        </p:nvSpPr>
        <p:spPr>
          <a:xfrm>
            <a:off x="1209040" y="958215"/>
            <a:ext cx="9966960" cy="5517515"/>
          </a:xfrm>
        </p:spPr>
        <p:txBody>
          <a:bodyPr>
            <a:normAutofit/>
          </a:bodyPr>
          <a:p>
            <a:pPr algn="l">
              <a:lnSpc>
                <a:spcPts val="3400"/>
              </a:lnSpc>
              <a:spcBef>
                <a:spcPts val="0"/>
              </a:spcBef>
              <a:spcAft>
                <a:spcPts val="0"/>
              </a:spcAft>
            </a:pPr>
            <a:r>
              <a:rPr lang="zh-CN" altLang="en-US" sz="1780">
                <a:solidFill>
                  <a:schemeClr val="tx1"/>
                </a:solidFill>
                <a:latin typeface="黑体" panose="02010609060101010101" charset="-122"/>
                <a:ea typeface="黑体" panose="02010609060101010101" charset="-122"/>
                <a:cs typeface="黑体" panose="02010609060101010101" charset="-122"/>
              </a:rPr>
              <a:t>　　</a:t>
            </a:r>
            <a:endParaRPr sz="1780">
              <a:solidFill>
                <a:schemeClr val="tx1"/>
              </a:solidFill>
              <a:latin typeface="黑体" panose="02010609060101010101" charset="-122"/>
              <a:ea typeface="黑体" panose="02010609060101010101" charset="-122"/>
              <a:cs typeface="黑体" panose="02010609060101010101" charset="-122"/>
            </a:endParaRPr>
          </a:p>
        </p:txBody>
      </p:sp>
      <p:sp>
        <p:nvSpPr>
          <p:cNvPr id="2" name="文本框 1"/>
          <p:cNvSpPr txBox="1"/>
          <p:nvPr/>
        </p:nvSpPr>
        <p:spPr>
          <a:xfrm>
            <a:off x="5527040" y="313690"/>
            <a:ext cx="423164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第二册 热力设备安装工程</a:t>
            </a:r>
            <a:endParaRPr lang="zh-CN" altLang="en-US" sz="2400" b="1"/>
          </a:p>
        </p:txBody>
      </p:sp>
      <p:cxnSp>
        <p:nvCxnSpPr>
          <p:cNvPr id="5" name="直接连接符 4"/>
          <p:cNvCxnSpPr/>
          <p:nvPr/>
        </p:nvCxnSpPr>
        <p:spPr>
          <a:xfrm flipV="1">
            <a:off x="5570220" y="87757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2315" y="1144270"/>
            <a:ext cx="10953750" cy="5092700"/>
          </a:xfrm>
          <a:prstGeom prst="rect">
            <a:avLst/>
          </a:prstGeom>
          <a:noFill/>
        </p:spPr>
        <p:txBody>
          <a:bodyPr wrap="square" rtlCol="0">
            <a:spAutoFit/>
          </a:bodyPr>
          <a:p>
            <a:pPr indent="0" fontAlgn="auto">
              <a:lnSpc>
                <a:spcPct val="200000"/>
              </a:lnSpc>
            </a:pP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rPr>
              <a:t>（三）</a:t>
            </a: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sym typeface="+mn-ea"/>
              </a:rPr>
              <a:t>其他说明情况</a:t>
            </a: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rPr>
              <a:t>：</a:t>
            </a:r>
            <a:endPar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endParaRPr>
          </a:p>
          <a:p>
            <a:pPr indent="457200" fontAlgn="auto">
              <a:lnSpc>
                <a:spcPct val="150000"/>
              </a:lnSpc>
            </a:pPr>
            <a:endParaRPr lang="zh-CN" altLang="en-US" sz="1000" b="1">
              <a:latin typeface="黑体" panose="02010609060101010101" charset="-122"/>
              <a:ea typeface="黑体" panose="02010609060101010101" charset="-122"/>
              <a:cs typeface="黑体" panose="02010609060101010101" charset="-122"/>
            </a:endParaRPr>
          </a:p>
          <a:p>
            <a:pPr indent="457200" fontAlgn="auto">
              <a:lnSpc>
                <a:spcPts val="3600"/>
              </a:lnSpc>
            </a:pPr>
            <a:r>
              <a:rPr lang="en-US" altLang="zh-CN" b="1">
                <a:latin typeface="黑体" panose="02010609060101010101" charset="-122"/>
                <a:ea typeface="黑体" panose="02010609060101010101" charset="-122"/>
                <a:cs typeface="黑体" panose="02010609060101010101" charset="-122"/>
              </a:rPr>
              <a:t>4</a:t>
            </a:r>
            <a:r>
              <a:rPr lang="zh-CN" altLang="en-US" b="1">
                <a:latin typeface="黑体" panose="02010609060101010101" charset="-122"/>
                <a:ea typeface="黑体" panose="02010609060101010101" charset="-122"/>
                <a:cs typeface="黑体" panose="02010609060101010101" charset="-122"/>
              </a:rPr>
              <a:t>、锅炉本体设备钢结构安装根据设计图示尺寸，按照成品重量以吨为单位计算工程量。计算组装、拼装连接螺栓的重量，不计算焊条重量，不计算下料及加工制作损耗量，不计算设备包装材料、临时加固铁构件重量。 </a:t>
            </a:r>
            <a:endParaRPr lang="zh-CN" altLang="en-US" b="1">
              <a:latin typeface="黑体" panose="02010609060101010101" charset="-122"/>
              <a:ea typeface="黑体" panose="02010609060101010101" charset="-122"/>
              <a:cs typeface="黑体" panose="02010609060101010101" charset="-122"/>
            </a:endParaRPr>
          </a:p>
          <a:p>
            <a:pPr indent="457200" fontAlgn="auto">
              <a:lnSpc>
                <a:spcPts val="3600"/>
              </a:lnSpc>
            </a:pPr>
            <a:r>
              <a:rPr lang="en-US" altLang="zh-CN" b="1">
                <a:latin typeface="黑体" panose="02010609060101010101" charset="-122"/>
                <a:ea typeface="黑体" panose="02010609060101010101" charset="-122"/>
                <a:cs typeface="黑体" panose="02010609060101010101" charset="-122"/>
              </a:rPr>
              <a:t>5</a:t>
            </a:r>
            <a:r>
              <a:rPr lang="zh-CN" altLang="en-US" b="1">
                <a:latin typeface="黑体" panose="02010609060101010101" charset="-122"/>
                <a:ea typeface="黑体" panose="02010609060101010101" charset="-122"/>
                <a:cs typeface="黑体" panose="02010609060101010101" charset="-122"/>
              </a:rPr>
              <a:t>、汽轮机本体管道安装单独计算。考虑机组形式，以配套管道的重量为标准，按照汽轮机台数计算工程量。</a:t>
            </a:r>
            <a:endParaRPr lang="zh-CN" altLang="en-US" b="1">
              <a:latin typeface="黑体" panose="02010609060101010101" charset="-122"/>
              <a:ea typeface="黑体" panose="02010609060101010101" charset="-122"/>
              <a:cs typeface="黑体" panose="02010609060101010101" charset="-122"/>
            </a:endParaRPr>
          </a:p>
          <a:p>
            <a:pPr indent="457200" fontAlgn="auto">
              <a:lnSpc>
                <a:spcPts val="3600"/>
              </a:lnSpc>
            </a:pPr>
            <a:r>
              <a:rPr lang="en-US" altLang="zh-CN" b="1">
                <a:latin typeface="黑体" panose="02010609060101010101" charset="-122"/>
                <a:ea typeface="黑体" panose="02010609060101010101" charset="-122"/>
                <a:cs typeface="黑体" panose="02010609060101010101" charset="-122"/>
              </a:rPr>
              <a:t>6</a:t>
            </a:r>
            <a:r>
              <a:rPr lang="zh-CN" altLang="en-US" b="1">
                <a:latin typeface="黑体" panose="02010609060101010101" charset="-122"/>
                <a:ea typeface="黑体" panose="02010609060101010101" charset="-122"/>
                <a:cs typeface="黑体" panose="02010609060101010101" charset="-122"/>
              </a:rPr>
              <a:t>、落煤装置安装根据工艺系统设计流程及布置，按照设计图示尺寸的成品重量以吨为单位计算工程量。不计算下料及加工制作损耗量。计算重量时，包括落煤管及挡板等重量。</a:t>
            </a:r>
            <a:endParaRPr lang="zh-CN" altLang="en-US" b="1">
              <a:latin typeface="黑体" panose="02010609060101010101" charset="-122"/>
              <a:ea typeface="黑体" panose="02010609060101010101" charset="-122"/>
              <a:cs typeface="黑体" panose="02010609060101010101" charset="-122"/>
            </a:endParaRPr>
          </a:p>
          <a:p>
            <a:pPr indent="457200" fontAlgn="auto">
              <a:lnSpc>
                <a:spcPts val="3600"/>
              </a:lnSpc>
            </a:pPr>
            <a:r>
              <a:rPr lang="en-US" altLang="zh-CN" b="1">
                <a:latin typeface="黑体" panose="02010609060101010101" charset="-122"/>
                <a:ea typeface="黑体" panose="02010609060101010101" charset="-122"/>
                <a:cs typeface="黑体" panose="02010609060101010101" charset="-122"/>
              </a:rPr>
              <a:t>7</a:t>
            </a:r>
            <a:r>
              <a:rPr lang="zh-CN" altLang="en-US" b="1">
                <a:latin typeface="黑体" panose="02010609060101010101" charset="-122"/>
                <a:ea typeface="黑体" panose="02010609060101010101" charset="-122"/>
                <a:cs typeface="黑体" panose="02010609060101010101" charset="-122"/>
              </a:rPr>
              <a:t>、吸收塔本体、脱硝反应器本体等设备根据图示尺寸，按照成品重量计算工程量，不计算焊条、油漆重量。制作与安装用的垫铁、连接件、措施型钢等不计算工程量。</a:t>
            </a:r>
            <a:endParaRPr lang="zh-CN" altLang="en-US" b="1">
              <a:latin typeface="黑体" panose="02010609060101010101" charset="-122"/>
              <a:ea typeface="黑体" panose="02010609060101010101" charset="-122"/>
              <a:cs typeface="黑体" panose="02010609060101010101" charset="-122"/>
            </a:endParaRPr>
          </a:p>
        </p:txBody>
      </p:sp>
      <p:sp>
        <p:nvSpPr>
          <p:cNvPr id="8" name="日期占位符 7"/>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4" name="标题 3"/>
          <p:cNvSpPr/>
          <p:nvPr>
            <p:ph type="ctrTitle"/>
          </p:nvPr>
        </p:nvSpPr>
        <p:spPr>
          <a:xfrm>
            <a:off x="1209040" y="958215"/>
            <a:ext cx="9966960" cy="5517515"/>
          </a:xfrm>
        </p:spPr>
        <p:txBody>
          <a:bodyPr>
            <a:normAutofit/>
          </a:bodyPr>
          <a:p>
            <a:pPr algn="l">
              <a:lnSpc>
                <a:spcPts val="3400"/>
              </a:lnSpc>
              <a:spcBef>
                <a:spcPts val="0"/>
              </a:spcBef>
              <a:spcAft>
                <a:spcPts val="0"/>
              </a:spcAft>
            </a:pPr>
            <a:r>
              <a:rPr lang="zh-CN" altLang="en-US" sz="1780">
                <a:solidFill>
                  <a:schemeClr val="tx1"/>
                </a:solidFill>
                <a:latin typeface="黑体" panose="02010609060101010101" charset="-122"/>
                <a:ea typeface="黑体" panose="02010609060101010101" charset="-122"/>
                <a:cs typeface="黑体" panose="02010609060101010101" charset="-122"/>
              </a:rPr>
              <a:t>　　</a:t>
            </a:r>
            <a:endParaRPr sz="1780">
              <a:solidFill>
                <a:schemeClr val="tx1"/>
              </a:solidFill>
              <a:latin typeface="黑体" panose="02010609060101010101" charset="-122"/>
              <a:ea typeface="黑体" panose="02010609060101010101" charset="-122"/>
              <a:cs typeface="黑体" panose="02010609060101010101" charset="-122"/>
            </a:endParaRPr>
          </a:p>
        </p:txBody>
      </p:sp>
      <p:sp>
        <p:nvSpPr>
          <p:cNvPr id="2" name="文本框 1"/>
          <p:cNvSpPr txBox="1"/>
          <p:nvPr/>
        </p:nvSpPr>
        <p:spPr>
          <a:xfrm>
            <a:off x="5527040" y="313690"/>
            <a:ext cx="423164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第二册 热力设备安装工程</a:t>
            </a:r>
            <a:endParaRPr lang="zh-CN" altLang="en-US" sz="2400" b="1"/>
          </a:p>
        </p:txBody>
      </p:sp>
      <p:cxnSp>
        <p:nvCxnSpPr>
          <p:cNvPr id="5" name="直接连接符 4"/>
          <p:cNvCxnSpPr/>
          <p:nvPr/>
        </p:nvCxnSpPr>
        <p:spPr>
          <a:xfrm flipV="1">
            <a:off x="5570220" y="87757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2315" y="1144270"/>
            <a:ext cx="10953750" cy="5073650"/>
          </a:xfrm>
          <a:prstGeom prst="rect">
            <a:avLst/>
          </a:prstGeom>
          <a:noFill/>
        </p:spPr>
        <p:txBody>
          <a:bodyPr wrap="square" rtlCol="0">
            <a:spAutoFit/>
          </a:bodyPr>
          <a:p>
            <a:pPr indent="457200" fontAlgn="auto">
              <a:lnSpc>
                <a:spcPct val="180000"/>
              </a:lnSpc>
            </a:pPr>
            <a:r>
              <a:rPr lang="en-US" altLang="zh-CN" b="1">
                <a:latin typeface="黑体" panose="02010609060101010101" charset="-122"/>
                <a:ea typeface="黑体" panose="02010609060101010101" charset="-122"/>
                <a:cs typeface="黑体" panose="02010609060101010101" charset="-122"/>
              </a:rPr>
              <a:t>8</a:t>
            </a:r>
            <a:r>
              <a:rPr lang="zh-CN" altLang="en-US" b="1">
                <a:latin typeface="黑体" panose="02010609060101010101" charset="-122"/>
                <a:ea typeface="黑体" panose="02010609060101010101" charset="-122"/>
                <a:cs typeface="黑体" panose="02010609060101010101" charset="-122"/>
              </a:rPr>
              <a:t>、热力设备调试系统根据热力工艺布置系统图，结合调试子目的工作内容，按照子目计量单位计算工程量。</a:t>
            </a:r>
            <a:endParaRPr lang="zh-CN" altLang="en-US" b="1">
              <a:latin typeface="黑体" panose="02010609060101010101" charset="-122"/>
              <a:ea typeface="黑体" panose="02010609060101010101" charset="-122"/>
              <a:cs typeface="黑体" panose="02010609060101010101" charset="-122"/>
            </a:endParaRPr>
          </a:p>
          <a:p>
            <a:pPr indent="457200" fontAlgn="auto">
              <a:lnSpc>
                <a:spcPct val="180000"/>
              </a:lnSpc>
            </a:pPr>
            <a:r>
              <a:rPr lang="en-US" altLang="zh-CN" b="1">
                <a:latin typeface="黑体" panose="02010609060101010101" charset="-122"/>
                <a:ea typeface="黑体" panose="02010609060101010101" charset="-122"/>
                <a:cs typeface="黑体" panose="02010609060101010101" charset="-122"/>
              </a:rPr>
              <a:t>9</a:t>
            </a:r>
            <a:r>
              <a:rPr lang="zh-CN" altLang="en-US" b="1">
                <a:latin typeface="黑体" panose="02010609060101010101" charset="-122"/>
                <a:ea typeface="黑体" panose="02010609060101010101" charset="-122"/>
                <a:cs typeface="黑体" panose="02010609060101010101" charset="-122"/>
              </a:rPr>
              <a:t>、热力设备常规试验不单独计算工程量，特殊项目的测试与试验根据工程需要按照实际数量计算工程量。</a:t>
            </a:r>
            <a:endParaRPr lang="zh-CN" altLang="en-US" b="1">
              <a:latin typeface="黑体" panose="02010609060101010101" charset="-122"/>
              <a:ea typeface="黑体" panose="02010609060101010101" charset="-122"/>
              <a:cs typeface="黑体" panose="02010609060101010101" charset="-122"/>
            </a:endParaRPr>
          </a:p>
          <a:p>
            <a:pPr indent="457200" fontAlgn="auto">
              <a:lnSpc>
                <a:spcPct val="180000"/>
              </a:lnSpc>
            </a:pPr>
            <a:r>
              <a:rPr lang="en-US" altLang="zh-CN" b="1">
                <a:latin typeface="黑体" panose="02010609060101010101" charset="-122"/>
                <a:ea typeface="黑体" panose="02010609060101010101" charset="-122"/>
                <a:cs typeface="黑体" panose="02010609060101010101" charset="-122"/>
              </a:rPr>
              <a:t>10</a:t>
            </a:r>
            <a:r>
              <a:rPr lang="zh-CN" altLang="en-US" b="1">
                <a:latin typeface="黑体" panose="02010609060101010101" charset="-122"/>
                <a:ea typeface="黑体" panose="02010609060101010101" charset="-122"/>
                <a:cs typeface="黑体" panose="02010609060101010101" charset="-122"/>
              </a:rPr>
              <a:t>、册说明增加了若用于旧设备拆除时，对设备的拆除费用，项目人工、机械费乘系数计算：</a:t>
            </a:r>
            <a:endParaRPr lang="zh-CN" altLang="en-US" b="1">
              <a:latin typeface="黑体" panose="02010609060101010101" charset="-122"/>
              <a:ea typeface="黑体" panose="02010609060101010101" charset="-122"/>
              <a:cs typeface="黑体" panose="02010609060101010101" charset="-122"/>
            </a:endParaRPr>
          </a:p>
          <a:p>
            <a:pPr indent="457200" fontAlgn="auto">
              <a:lnSpc>
                <a:spcPct val="180000"/>
              </a:lnSpc>
            </a:pPr>
            <a:r>
              <a:rPr lang="zh-CN" altLang="en-US" b="1">
                <a:latin typeface="黑体" panose="02010609060101010101" charset="-122"/>
                <a:ea typeface="黑体" panose="02010609060101010101" charset="-122"/>
                <a:cs typeface="黑体" panose="02010609060101010101" charset="-122"/>
              </a:rPr>
              <a:t>（1）当旧设备为保护性整体拆除时，按相应安装项目人机费用的30%计算。</a:t>
            </a:r>
            <a:endParaRPr lang="zh-CN" altLang="en-US" b="1">
              <a:latin typeface="黑体" panose="02010609060101010101" charset="-122"/>
              <a:ea typeface="黑体" panose="02010609060101010101" charset="-122"/>
              <a:cs typeface="黑体" panose="02010609060101010101" charset="-122"/>
            </a:endParaRPr>
          </a:p>
          <a:p>
            <a:pPr indent="457200" fontAlgn="auto">
              <a:lnSpc>
                <a:spcPct val="180000"/>
              </a:lnSpc>
            </a:pPr>
            <a:r>
              <a:rPr lang="zh-CN" altLang="en-US" b="1">
                <a:latin typeface="黑体" panose="02010609060101010101" charset="-122"/>
                <a:ea typeface="黑体" panose="02010609060101010101" charset="-122"/>
                <a:cs typeface="黑体" panose="02010609060101010101" charset="-122"/>
              </a:rPr>
              <a:t>（2）当旧设备为保护性解体拆除时，按相应安装项目</a:t>
            </a:r>
            <a:r>
              <a:rPr lang="zh-CN" altLang="en-US" b="1">
                <a:latin typeface="黑体" panose="02010609060101010101" charset="-122"/>
                <a:ea typeface="黑体" panose="02010609060101010101" charset="-122"/>
                <a:cs typeface="黑体" panose="02010609060101010101" charset="-122"/>
                <a:sym typeface="+mn-ea"/>
              </a:rPr>
              <a:t>人机费用</a:t>
            </a:r>
            <a:r>
              <a:rPr lang="zh-CN" altLang="en-US" b="1">
                <a:latin typeface="黑体" panose="02010609060101010101" charset="-122"/>
                <a:ea typeface="黑体" panose="02010609060101010101" charset="-122"/>
                <a:cs typeface="黑体" panose="02010609060101010101" charset="-122"/>
              </a:rPr>
              <a:t>的40%计算。</a:t>
            </a:r>
            <a:endParaRPr lang="zh-CN" altLang="en-US" b="1">
              <a:latin typeface="黑体" panose="02010609060101010101" charset="-122"/>
              <a:ea typeface="黑体" panose="02010609060101010101" charset="-122"/>
              <a:cs typeface="黑体" panose="02010609060101010101" charset="-122"/>
            </a:endParaRPr>
          </a:p>
          <a:p>
            <a:pPr indent="457200" fontAlgn="auto">
              <a:lnSpc>
                <a:spcPct val="180000"/>
              </a:lnSpc>
            </a:pPr>
            <a:r>
              <a:rPr lang="zh-CN" altLang="en-US" b="1">
                <a:latin typeface="黑体" panose="02010609060101010101" charset="-122"/>
                <a:ea typeface="黑体" panose="02010609060101010101" charset="-122"/>
                <a:cs typeface="黑体" panose="02010609060101010101" charset="-122"/>
              </a:rPr>
              <a:t>（3）当旧设备为非保护性拆除时，按相应安装项目</a:t>
            </a:r>
            <a:r>
              <a:rPr lang="zh-CN" altLang="en-US" b="1">
                <a:latin typeface="黑体" panose="02010609060101010101" charset="-122"/>
                <a:ea typeface="黑体" panose="02010609060101010101" charset="-122"/>
                <a:cs typeface="黑体" panose="02010609060101010101" charset="-122"/>
                <a:sym typeface="+mn-ea"/>
              </a:rPr>
              <a:t>人机费用</a:t>
            </a:r>
            <a:r>
              <a:rPr lang="zh-CN" altLang="en-US" b="1">
                <a:latin typeface="黑体" panose="02010609060101010101" charset="-122"/>
                <a:ea typeface="黑体" panose="02010609060101010101" charset="-122"/>
                <a:cs typeface="黑体" panose="02010609060101010101" charset="-122"/>
              </a:rPr>
              <a:t>的20%计算。</a:t>
            </a:r>
            <a:endParaRPr lang="zh-CN" altLang="en-US" b="1">
              <a:latin typeface="黑体" panose="02010609060101010101" charset="-122"/>
              <a:ea typeface="黑体" panose="02010609060101010101" charset="-122"/>
              <a:cs typeface="黑体" panose="02010609060101010101" charset="-122"/>
            </a:endParaRPr>
          </a:p>
          <a:p>
            <a:pPr indent="457200" fontAlgn="auto">
              <a:lnSpc>
                <a:spcPct val="180000"/>
              </a:lnSpc>
            </a:pPr>
            <a:r>
              <a:rPr lang="en-US" altLang="zh-CN" b="1">
                <a:latin typeface="黑体" panose="02010609060101010101" charset="-122"/>
                <a:ea typeface="黑体" panose="02010609060101010101" charset="-122"/>
                <a:cs typeface="黑体" panose="02010609060101010101" charset="-122"/>
              </a:rPr>
              <a:t>11</a:t>
            </a:r>
            <a:r>
              <a:rPr lang="zh-CN" altLang="en-US" b="1">
                <a:latin typeface="黑体" panose="02010609060101010101" charset="-122"/>
                <a:ea typeface="黑体" panose="02010609060101010101" charset="-122"/>
                <a:cs typeface="黑体" panose="02010609060101010101" charset="-122"/>
              </a:rPr>
              <a:t>、随着新型技术的发展，多种功能性的测试仪器仪表集成到综合性测试仪器仪表中，因此，机械台班费用有效降低。</a:t>
            </a:r>
            <a:endParaRPr lang="zh-CN" altLang="en-US" b="1">
              <a:latin typeface="黑体" panose="02010609060101010101" charset="-122"/>
              <a:ea typeface="黑体" panose="02010609060101010101" charset="-122"/>
              <a:cs typeface="黑体" panose="02010609060101010101" charset="-122"/>
            </a:endParaRPr>
          </a:p>
        </p:txBody>
      </p:sp>
      <p:sp>
        <p:nvSpPr>
          <p:cNvPr id="8" name="日期占位符 7"/>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5" name="组合 4"/>
          <p:cNvGrpSpPr/>
          <p:nvPr/>
        </p:nvGrpSpPr>
        <p:grpSpPr>
          <a:xfrm>
            <a:off x="278130" y="271780"/>
            <a:ext cx="11635740" cy="686435"/>
            <a:chOff x="438" y="428"/>
            <a:chExt cx="18324" cy="1081"/>
          </a:xfrm>
        </p:grpSpPr>
        <p:cxnSp>
          <p:nvCxnSpPr>
            <p:cNvPr id="14" name="直接连接符 13"/>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533" y="455"/>
              <a:ext cx="850" cy="850"/>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200" b="1">
                  <a:latin typeface="+mj-ea"/>
                  <a:ea typeface="+mj-ea"/>
                </a:rPr>
                <a:t>1</a:t>
              </a:r>
              <a:endParaRPr lang="en-US" altLang="zh-CN" sz="2200" b="1">
                <a:latin typeface="+mj-ea"/>
                <a:ea typeface="+mj-ea"/>
              </a:endParaRPr>
            </a:p>
          </p:txBody>
        </p:sp>
        <p:grpSp>
          <p:nvGrpSpPr>
            <p:cNvPr id="3" name="组合 2"/>
            <p:cNvGrpSpPr/>
            <p:nvPr/>
          </p:nvGrpSpPr>
          <p:grpSpPr>
            <a:xfrm>
              <a:off x="1708" y="428"/>
              <a:ext cx="4436" cy="852"/>
              <a:chOff x="1708" y="428"/>
              <a:chExt cx="4436" cy="852"/>
            </a:xfrm>
          </p:grpSpPr>
          <p:sp>
            <p:nvSpPr>
              <p:cNvPr id="17" name="椭圆 16"/>
              <p:cNvSpPr/>
              <p:nvPr/>
            </p:nvSpPr>
            <p:spPr>
              <a:xfrm>
                <a:off x="1708" y="430"/>
                <a:ext cx="850" cy="850"/>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椭圆 17"/>
              <p:cNvSpPr/>
              <p:nvPr/>
            </p:nvSpPr>
            <p:spPr>
              <a:xfrm>
                <a:off x="5294" y="428"/>
                <a:ext cx="850" cy="850"/>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矩形 18"/>
              <p:cNvSpPr/>
              <p:nvPr/>
            </p:nvSpPr>
            <p:spPr>
              <a:xfrm>
                <a:off x="2125" y="428"/>
                <a:ext cx="3591" cy="850"/>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200" b="1">
                    <a:latin typeface="+mj-ea"/>
                    <a:ea typeface="+mj-ea"/>
                  </a:rPr>
                  <a:t>修编原因及概况</a:t>
                </a:r>
                <a:endParaRPr lang="zh-CN" altLang="en-US" sz="2200" b="1">
                  <a:latin typeface="+mj-ea"/>
                  <a:ea typeface="+mj-ea"/>
                </a:endParaRPr>
              </a:p>
            </p:txBody>
          </p:sp>
        </p:grpSp>
      </p:grpSp>
      <p:sp>
        <p:nvSpPr>
          <p:cNvPr id="2" name="标题 1"/>
          <p:cNvSpPr>
            <a:spLocks noGrp="1"/>
          </p:cNvSpPr>
          <p:nvPr>
            <p:ph type="ctrTitle"/>
            <p:custDataLst>
              <p:tags r:id="rId2"/>
            </p:custDataLst>
          </p:nvPr>
        </p:nvSpPr>
        <p:spPr>
          <a:xfrm>
            <a:off x="1196975" y="1147445"/>
            <a:ext cx="9799320" cy="5243195"/>
          </a:xfrm>
        </p:spPr>
        <p:txBody>
          <a:bodyPr>
            <a:normAutofit fontScale="90000"/>
          </a:bodyPr>
          <a:p>
            <a:pPr algn="l">
              <a:lnSpc>
                <a:spcPct val="175000"/>
              </a:lnSpc>
              <a:spcBef>
                <a:spcPts val="1200"/>
              </a:spcBef>
              <a:spcAft>
                <a:spcPts val="1200"/>
              </a:spcAft>
            </a:pPr>
            <a:r>
              <a:rPr lang="zh-CN" altLang="zh-CN" sz="2000">
                <a:solidFill>
                  <a:schemeClr val="tx1"/>
                </a:solidFill>
              </a:rPr>
              <a:t>　　第四阶段为定额初稿的内审和征求意见阶段。</a:t>
            </a:r>
            <a:r>
              <a:rPr lang="en-US" altLang="zh-CN" sz="2000">
                <a:solidFill>
                  <a:schemeClr val="tx1"/>
                </a:solidFill>
              </a:rPr>
              <a:t>19</a:t>
            </a:r>
            <a:r>
              <a:rPr lang="zh-CN" altLang="en-US" sz="2000">
                <a:solidFill>
                  <a:schemeClr val="tx1"/>
                </a:solidFill>
              </a:rPr>
              <a:t>年</a:t>
            </a:r>
            <a:r>
              <a:rPr lang="zh-CN" altLang="zh-CN" sz="2000">
                <a:solidFill>
                  <a:schemeClr val="tx1"/>
                </a:solidFill>
              </a:rPr>
              <a:t>6月～7月份我站组织各编制组逐一对安装工程共十二个专业册分别进行了内部审查和讨论，发现并修改了初稿中存在的很多问题及错误，并对部分定额说明仍不准确、不清晰、不合理，或仍与大部分工程实际操作方式不吻合的地方进行了讨论修改。</a:t>
            </a:r>
            <a:br>
              <a:rPr lang="zh-CN" altLang="zh-CN" sz="2000">
                <a:solidFill>
                  <a:schemeClr val="tx1"/>
                </a:solidFill>
              </a:rPr>
            </a:br>
            <a:r>
              <a:rPr lang="zh-CN" altLang="zh-CN" sz="2000">
                <a:solidFill>
                  <a:schemeClr val="tx1"/>
                </a:solidFill>
              </a:rPr>
              <a:t>　　9月底所有定额初稿经内部审查并修改完成以后，挂网面向社会广泛征求意见，共收集到安装工程相关意见和建议</a:t>
            </a:r>
            <a:r>
              <a:rPr lang="en-US" altLang="zh-CN" sz="2000">
                <a:solidFill>
                  <a:schemeClr val="tx1"/>
                </a:solidFill>
              </a:rPr>
              <a:t>4</a:t>
            </a:r>
            <a:r>
              <a:rPr lang="zh-CN" altLang="zh-CN" sz="2000">
                <a:solidFill>
                  <a:schemeClr val="tx1"/>
                </a:solidFill>
              </a:rPr>
              <a:t>00余条，主要</a:t>
            </a:r>
            <a:r>
              <a:rPr lang="zh-CN" altLang="zh-CN" sz="2000">
                <a:solidFill>
                  <a:schemeClr val="tx1"/>
                </a:solidFill>
                <a:sym typeface="+mn-ea"/>
              </a:rPr>
              <a:t>涉及</a:t>
            </a:r>
            <a:r>
              <a:rPr lang="zh-CN" altLang="zh-CN" sz="2000">
                <a:solidFill>
                  <a:schemeClr val="tx1"/>
                </a:solidFill>
              </a:rPr>
              <a:t>以下四方面: (1)总说明，册、章说明及工程量计算规则的文字表述；(2)定额项目设置和划分；(3)定额水平问题；(4)安装工程各专业册之间及与其他专业之间存在水平差等问题的意见和建议。</a:t>
            </a:r>
            <a:br>
              <a:rPr lang="zh-CN" altLang="zh-CN" sz="2000">
                <a:solidFill>
                  <a:schemeClr val="tx1"/>
                </a:solidFill>
              </a:rPr>
            </a:br>
            <a:r>
              <a:rPr lang="zh-CN" altLang="zh-CN" sz="2000">
                <a:solidFill>
                  <a:schemeClr val="tx1"/>
                </a:solidFill>
              </a:rPr>
              <a:t>　　10月份我站再次组织各编制组以及相关专家，对所有专业册发现和收集的问题进行逐一认真讨论确定，并再次进行修改，同时进行典型工程的测算对比工作。</a:t>
            </a:r>
            <a:endParaRPr lang="zh-CN" altLang="zh-CN" sz="2000">
              <a:solidFill>
                <a:schemeClr val="tx1"/>
              </a:solidFill>
              <a:sym typeface="+mn-ea"/>
            </a:endParaRPr>
          </a:p>
        </p:txBody>
      </p:sp>
      <p:sp>
        <p:nvSpPr>
          <p:cNvPr id="6" name="日期占位符 5"/>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3"/>
    </p:custData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006340" y="313690"/>
            <a:ext cx="665734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第三册 静置设备与工艺金属结构制作安装工程</a:t>
            </a:r>
            <a:endParaRPr lang="zh-CN" altLang="en-US" sz="2400" b="1"/>
          </a:p>
        </p:txBody>
      </p:sp>
      <p:cxnSp>
        <p:nvCxnSpPr>
          <p:cNvPr id="5" name="直接连接符 4"/>
          <p:cNvCxnSpPr/>
          <p:nvPr/>
        </p:nvCxnSpPr>
        <p:spPr>
          <a:xfrm flipV="1">
            <a:off x="5113020" y="885190"/>
            <a:ext cx="66924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4710430" y="811530"/>
            <a:ext cx="66924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993775"/>
            <a:ext cx="10332085" cy="4892675"/>
          </a:xfrm>
          <a:prstGeom prst="rect">
            <a:avLst/>
          </a:prstGeom>
          <a:noFill/>
        </p:spPr>
        <p:txBody>
          <a:bodyPr wrap="square" rtlCol="0">
            <a:spAutoFit/>
          </a:bodyPr>
          <a:p>
            <a:pPr indent="0" fontAlgn="auto">
              <a:lnSpc>
                <a:spcPct val="200000"/>
              </a:lnSpc>
            </a:pP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rPr>
              <a:t>（一）子目变化情况</a:t>
            </a:r>
            <a:endPar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endParaRPr>
          </a:p>
          <a:p>
            <a:pPr indent="457200" fontAlgn="auto">
              <a:lnSpc>
                <a:spcPct val="200000"/>
              </a:lnSpc>
            </a:pPr>
            <a:endParaRPr lang="zh-CN" altLang="en-US" sz="1000" b="1">
              <a:latin typeface="黑体" panose="02010609060101010101" charset="-122"/>
              <a:ea typeface="黑体" panose="02010609060101010101" charset="-122"/>
              <a:cs typeface="黑体" panose="02010609060101010101" charset="-122"/>
            </a:endParaRPr>
          </a:p>
          <a:p>
            <a:pPr indent="457200" fontAlgn="auto">
              <a:lnSpc>
                <a:spcPct val="200000"/>
              </a:lnSpc>
            </a:pPr>
            <a:r>
              <a:rPr lang="zh-CN" altLang="en-US" b="1">
                <a:latin typeface="黑体" panose="02010609060101010101" charset="-122"/>
                <a:ea typeface="黑体" panose="02010609060101010101" charset="-122"/>
                <a:cs typeface="黑体" panose="02010609060101010101" charset="-122"/>
              </a:rPr>
              <a:t>本次修编，主要是依照国家13清单计算规范设置项目，2014《湖南省安装工程消耗量标准》和《通用安装工程消耗量定额（TY02-31-2015）》为基础进行编制。</a:t>
            </a:r>
            <a:endParaRPr lang="zh-CN" altLang="en-US" b="1">
              <a:latin typeface="黑体" panose="02010609060101010101" charset="-122"/>
              <a:ea typeface="黑体" panose="02010609060101010101" charset="-122"/>
              <a:cs typeface="黑体" panose="02010609060101010101" charset="-122"/>
            </a:endParaRPr>
          </a:p>
          <a:p>
            <a:pPr indent="457200" fontAlgn="auto">
              <a:lnSpc>
                <a:spcPct val="200000"/>
              </a:lnSpc>
            </a:pPr>
            <a:r>
              <a:rPr lang="zh-CN" altLang="en-US" b="1">
                <a:latin typeface="黑体" panose="02010609060101010101" charset="-122"/>
                <a:ea typeface="黑体" panose="02010609060101010101" charset="-122"/>
                <a:cs typeface="黑体" panose="02010609060101010101" charset="-122"/>
              </a:rPr>
              <a:t>本册标准此次修编后共2260个子目，与原14消耗量标准相比增加465了个子目，删减了499个子目。</a:t>
            </a:r>
            <a:endParaRPr lang="zh-CN" altLang="en-US" b="1">
              <a:latin typeface="黑体" panose="02010609060101010101" charset="-122"/>
              <a:ea typeface="黑体" panose="02010609060101010101" charset="-122"/>
              <a:cs typeface="黑体" panose="02010609060101010101" charset="-122"/>
            </a:endParaRPr>
          </a:p>
          <a:p>
            <a:pPr indent="457200" fontAlgn="auto">
              <a:lnSpc>
                <a:spcPct val="200000"/>
              </a:lnSpc>
            </a:pPr>
            <a:r>
              <a:rPr lang="zh-CN" altLang="en-US" b="1">
                <a:latin typeface="黑体" panose="02010609060101010101" charset="-122"/>
                <a:ea typeface="黑体" panose="02010609060101010101" charset="-122"/>
                <a:cs typeface="黑体" panose="02010609060101010101" charset="-122"/>
              </a:rPr>
              <a:t>本册标准是按大多数施工企业采用的施工方法，机械化程度、施工工艺、合理工期和合理的劳动组织条件编制的。部分子目的设置和增减是根据当前安装工程中出现的新材料、新工艺和安装工程设计施工情况确定的，考察了市场上主要产品的商家（技术）和现场测算数据，并进行综合分析、研究以作为修编的依据之一。</a:t>
            </a:r>
            <a:endParaRPr lang="zh-CN" altLang="en-US"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006340" y="313690"/>
            <a:ext cx="665734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第三册 静置设备与工艺金属结构制作安装工程</a:t>
            </a:r>
            <a:endParaRPr lang="zh-CN" altLang="en-US" sz="2400" b="1"/>
          </a:p>
        </p:txBody>
      </p:sp>
      <p:cxnSp>
        <p:nvCxnSpPr>
          <p:cNvPr id="5" name="直接连接符 4"/>
          <p:cNvCxnSpPr/>
          <p:nvPr/>
        </p:nvCxnSpPr>
        <p:spPr>
          <a:xfrm flipV="1">
            <a:off x="5113020" y="885190"/>
            <a:ext cx="66924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4710430" y="811530"/>
            <a:ext cx="66924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3" name="表格 2"/>
          <p:cNvGraphicFramePr/>
          <p:nvPr>
            <p:custDataLst>
              <p:tags r:id="rId2"/>
            </p:custDataLst>
          </p:nvPr>
        </p:nvGraphicFramePr>
        <p:xfrm>
          <a:off x="1936115" y="1109980"/>
          <a:ext cx="8187690" cy="5196840"/>
        </p:xfrm>
        <a:graphic>
          <a:graphicData uri="http://schemas.openxmlformats.org/drawingml/2006/table">
            <a:tbl>
              <a:tblPr firstRow="1" bandRow="1">
                <a:tableStyleId>{5C22544A-7EE6-4342-B048-85BDC9FD1C3A}</a:tableStyleId>
              </a:tblPr>
              <a:tblGrid>
                <a:gridCol w="3952240"/>
                <a:gridCol w="1058862"/>
                <a:gridCol w="1058862"/>
                <a:gridCol w="1058862"/>
                <a:gridCol w="1058862"/>
              </a:tblGrid>
              <a:tr h="433070">
                <a:tc>
                  <a:txBody>
                    <a:bodyPr/>
                    <a:p>
                      <a:pPr algn="ctr">
                        <a:buClrTx/>
                        <a:buSzTx/>
                        <a:buFontTx/>
                        <a:buNone/>
                      </a:pPr>
                      <a:r>
                        <a:rPr lang="zh-CN" altLang="en-US" sz="1400" b="1">
                          <a:solidFill>
                            <a:schemeClr val="bg2"/>
                          </a:solidFill>
                          <a:latin typeface="黑体" panose="02010609060101010101" charset="-122"/>
                          <a:ea typeface="黑体" panose="02010609060101010101" charset="-122"/>
                        </a:rPr>
                        <a:t>章节名称</a:t>
                      </a:r>
                      <a:endParaRPr lang="zh-CN" altLang="en-US" sz="1400" b="1">
                        <a:solidFill>
                          <a:schemeClr val="bg2"/>
                        </a:solidFill>
                        <a:latin typeface="黑体" panose="02010609060101010101" charset="-122"/>
                        <a:ea typeface="黑体" panose="02010609060101010101" charset="-122"/>
                      </a:endParaRPr>
                    </a:p>
                  </a:txBody>
                  <a:tcPr marL="68580" marR="68580" marT="0" marB="0" vert="horz" anchor="ctr"/>
                </a:tc>
                <a:tc>
                  <a:txBody>
                    <a:bodyPr/>
                    <a:p>
                      <a:pPr algn="ctr">
                        <a:buClrTx/>
                        <a:buSzTx/>
                        <a:buFontTx/>
                        <a:buNone/>
                      </a:pPr>
                      <a:r>
                        <a:rPr lang="zh-CN" altLang="en-US" sz="1400" b="1">
                          <a:solidFill>
                            <a:schemeClr val="bg2"/>
                          </a:solidFill>
                          <a:latin typeface="黑体" panose="02010609060101010101" charset="-122"/>
                          <a:ea typeface="黑体" panose="02010609060101010101" charset="-122"/>
                        </a:rPr>
                        <a:t>14标准</a:t>
                      </a:r>
                      <a:endParaRPr lang="zh-CN" altLang="en-US" sz="1400" b="1">
                        <a:solidFill>
                          <a:schemeClr val="bg2"/>
                        </a:solidFill>
                        <a:latin typeface="黑体" panose="02010609060101010101" charset="-122"/>
                        <a:ea typeface="黑体" panose="02010609060101010101" charset="-122"/>
                      </a:endParaRPr>
                    </a:p>
                  </a:txBody>
                  <a:tcPr marL="68580" marR="68580" marT="0" marB="0" vert="horz" anchor="ctr"/>
                </a:tc>
                <a:tc>
                  <a:txBody>
                    <a:bodyPr/>
                    <a:p>
                      <a:pPr algn="ctr">
                        <a:buClrTx/>
                        <a:buSzTx/>
                        <a:buFontTx/>
                        <a:buNone/>
                      </a:pPr>
                      <a:r>
                        <a:rPr lang="zh-CN" altLang="en-US" sz="1400" b="1">
                          <a:solidFill>
                            <a:schemeClr val="bg2"/>
                          </a:solidFill>
                          <a:latin typeface="黑体" panose="02010609060101010101" charset="-122"/>
                          <a:ea typeface="黑体" panose="02010609060101010101" charset="-122"/>
                        </a:rPr>
                        <a:t>增加子目</a:t>
                      </a:r>
                      <a:endParaRPr lang="zh-CN" altLang="en-US" sz="1400" b="1">
                        <a:solidFill>
                          <a:schemeClr val="bg2"/>
                        </a:solidFill>
                        <a:latin typeface="黑体" panose="02010609060101010101" charset="-122"/>
                        <a:ea typeface="黑体" panose="02010609060101010101" charset="-122"/>
                      </a:endParaRPr>
                    </a:p>
                  </a:txBody>
                  <a:tcPr marL="68580" marR="68580" marT="0" marB="0" vert="horz" anchor="ctr"/>
                </a:tc>
                <a:tc>
                  <a:txBody>
                    <a:bodyPr/>
                    <a:p>
                      <a:pPr algn="ctr">
                        <a:buClrTx/>
                        <a:buSzTx/>
                        <a:buFontTx/>
                        <a:buNone/>
                      </a:pPr>
                      <a:r>
                        <a:rPr lang="zh-CN" altLang="en-US" sz="1400" b="1">
                          <a:solidFill>
                            <a:schemeClr val="bg2"/>
                          </a:solidFill>
                          <a:latin typeface="黑体" panose="02010609060101010101" charset="-122"/>
                          <a:ea typeface="黑体" panose="02010609060101010101" charset="-122"/>
                        </a:rPr>
                        <a:t>删除子目</a:t>
                      </a:r>
                      <a:endParaRPr lang="zh-CN" altLang="en-US" sz="1400" b="1">
                        <a:solidFill>
                          <a:schemeClr val="bg2"/>
                        </a:solidFill>
                        <a:latin typeface="黑体" panose="02010609060101010101" charset="-122"/>
                        <a:ea typeface="黑体" panose="02010609060101010101" charset="-122"/>
                      </a:endParaRPr>
                    </a:p>
                  </a:txBody>
                  <a:tcPr marL="68580" marR="68580" marT="0" marB="0" vert="horz" anchor="ctr"/>
                </a:tc>
                <a:tc>
                  <a:txBody>
                    <a:bodyPr/>
                    <a:p>
                      <a:pPr algn="ctr">
                        <a:buClrTx/>
                        <a:buSzTx/>
                        <a:buFontTx/>
                        <a:buNone/>
                      </a:pPr>
                      <a:r>
                        <a:rPr lang="zh-CN" altLang="en-US" sz="1400" b="1">
                          <a:solidFill>
                            <a:schemeClr val="bg2"/>
                          </a:solidFill>
                          <a:latin typeface="黑体" panose="02010609060101010101" charset="-122"/>
                          <a:ea typeface="黑体" panose="02010609060101010101" charset="-122"/>
                        </a:rPr>
                        <a:t>20标准</a:t>
                      </a:r>
                      <a:endParaRPr lang="zh-CN" altLang="en-US" sz="1400" b="1">
                        <a:solidFill>
                          <a:schemeClr val="bg2"/>
                        </a:solidFill>
                        <a:latin typeface="黑体" panose="02010609060101010101" charset="-122"/>
                        <a:ea typeface="黑体" panose="02010609060101010101" charset="-122"/>
                      </a:endParaRPr>
                    </a:p>
                  </a:txBody>
                  <a:tcPr marL="68580" marR="68580" marT="0" marB="0" vert="horz" anchor="ctr"/>
                </a:tc>
              </a:tr>
              <a:tr h="433070">
                <a:tc>
                  <a:txBody>
                    <a:bodyPr/>
                    <a:p>
                      <a:pPr indent="0">
                        <a:buNone/>
                      </a:pPr>
                      <a:r>
                        <a:rPr 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第一章 静置设备制作</a:t>
                      </a:r>
                      <a:endParaRPr lang="en-US" alt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rPr>
                        <a:t>552</a:t>
                      </a:r>
                      <a:endParaRPr lang="en-US" alt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rPr>
                        <a:t>0</a:t>
                      </a:r>
                      <a:endParaRPr lang="en-US" alt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160</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rPr>
                        <a:t>392</a:t>
                      </a:r>
                      <a:endParaRPr lang="en-US" alt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tc>
              </a:tr>
              <a:tr h="433070">
                <a:tc>
                  <a:txBody>
                    <a:bodyPr/>
                    <a:p>
                      <a:pPr indent="0">
                        <a:buNone/>
                      </a:pPr>
                      <a:r>
                        <a:rPr 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第二章 静置设备安装</a:t>
                      </a:r>
                      <a:endParaRPr lang="en-US" alt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rPr>
                        <a:t>533</a:t>
                      </a:r>
                      <a:endParaRPr lang="en-US" alt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rPr>
                        <a:t>75</a:t>
                      </a:r>
                      <a:endParaRPr lang="en-US" alt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111</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rPr>
                        <a:t>497</a:t>
                      </a:r>
                      <a:endParaRPr lang="en-US" alt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tc>
              </a:tr>
              <a:tr h="433070">
                <a:tc>
                  <a:txBody>
                    <a:bodyPr/>
                    <a:p>
                      <a:pPr indent="0">
                        <a:buNone/>
                      </a:pPr>
                      <a:r>
                        <a:rPr 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第三章 设备压力试验与设备清洗、钝化、脱脂</a:t>
                      </a:r>
                      <a:endParaRPr lang="en-US" alt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rPr>
                        <a:t>425</a:t>
                      </a:r>
                      <a:endParaRPr lang="en-US" alt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0</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97</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rPr>
                        <a:t>328</a:t>
                      </a:r>
                      <a:endParaRPr lang="en-US" alt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tc>
              </a:tr>
              <a:tr h="433070">
                <a:tc>
                  <a:txBody>
                    <a:bodyPr/>
                    <a:p>
                      <a:pPr indent="0">
                        <a:buNone/>
                      </a:pPr>
                      <a:r>
                        <a:rPr 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第四章 设备制作安装其它项目</a:t>
                      </a:r>
                      <a:endParaRPr lang="en-US" alt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rPr>
                        <a:t>84</a:t>
                      </a:r>
                      <a:endParaRPr lang="en-US" alt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rPr>
                        <a:t>2</a:t>
                      </a:r>
                      <a:endParaRPr lang="en-US" alt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4</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rPr>
                        <a:t>82</a:t>
                      </a:r>
                      <a:endParaRPr lang="en-US" alt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tc>
              </a:tr>
              <a:tr h="433070">
                <a:tc>
                  <a:txBody>
                    <a:bodyPr/>
                    <a:p>
                      <a:pPr indent="0">
                        <a:buNone/>
                      </a:pPr>
                      <a:r>
                        <a:rPr 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第五章 金属储罐制作安装</a:t>
                      </a:r>
                      <a:endParaRPr lang="en-US" alt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rPr>
                        <a:t>244</a:t>
                      </a:r>
                      <a:endParaRPr lang="en-US" alt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rPr>
                        <a:t>137</a:t>
                      </a:r>
                      <a:endParaRPr lang="en-US" alt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rPr>
                        <a:t>22</a:t>
                      </a:r>
                      <a:endParaRPr lang="en-US" alt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rPr>
                        <a:t>359</a:t>
                      </a:r>
                      <a:endParaRPr lang="en-US" alt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tc>
              </a:tr>
              <a:tr h="433070">
                <a:tc>
                  <a:txBody>
                    <a:bodyPr/>
                    <a:p>
                      <a:pPr indent="0">
                        <a:buNone/>
                      </a:pPr>
                      <a:r>
                        <a:rPr 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第六章 球型罐组对安装</a:t>
                      </a:r>
                      <a:endParaRPr lang="en-US" alt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rPr>
                        <a:t>136</a:t>
                      </a:r>
                      <a:endParaRPr lang="en-US" alt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rPr>
                        <a:t>82</a:t>
                      </a:r>
                      <a:endParaRPr lang="en-US" alt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rPr>
                        <a:t>71</a:t>
                      </a:r>
                      <a:endParaRPr lang="en-US" alt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rPr>
                        <a:t>147</a:t>
                      </a:r>
                      <a:endParaRPr lang="en-US" alt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tc>
              </a:tr>
              <a:tr h="433070">
                <a:tc>
                  <a:txBody>
                    <a:bodyPr/>
                    <a:p>
                      <a:pPr indent="0">
                        <a:buNone/>
                      </a:pPr>
                      <a:r>
                        <a:rPr 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第七章 气柜制作安装</a:t>
                      </a:r>
                      <a:endParaRPr lang="en-US" alt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rPr>
                        <a:t>77</a:t>
                      </a:r>
                      <a:endParaRPr lang="en-US" alt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rPr>
                        <a:t>15</a:t>
                      </a:r>
                      <a:endParaRPr lang="en-US" alt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rPr>
                        <a:t>2</a:t>
                      </a:r>
                      <a:endParaRPr lang="en-US" alt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rPr>
                        <a:t>90</a:t>
                      </a:r>
                      <a:endParaRPr lang="en-US" alt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tc>
              </a:tr>
              <a:tr h="433070">
                <a:tc>
                  <a:txBody>
                    <a:bodyPr/>
                    <a:p>
                      <a:pPr indent="0">
                        <a:buNone/>
                      </a:pPr>
                      <a:r>
                        <a:rPr 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第八章 工艺金属结构制作安装</a:t>
                      </a:r>
                      <a:endParaRPr lang="en-US" alt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rPr>
                        <a:t>144</a:t>
                      </a:r>
                      <a:endParaRPr lang="en-US" alt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rPr>
                        <a:t>102</a:t>
                      </a:r>
                      <a:endParaRPr lang="en-US" alt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rPr>
                        <a:t>25</a:t>
                      </a:r>
                      <a:endParaRPr lang="en-US" alt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rPr>
                        <a:t>221</a:t>
                      </a:r>
                      <a:endParaRPr lang="en-US" alt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tc>
              </a:tr>
              <a:tr h="433070">
                <a:tc>
                  <a:txBody>
                    <a:bodyPr/>
                    <a:p>
                      <a:pPr indent="0">
                        <a:buNone/>
                      </a:pPr>
                      <a:r>
                        <a:rPr 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第九章 撬块安装</a:t>
                      </a:r>
                      <a:endParaRPr lang="en-US" alt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rPr>
                        <a:t>0</a:t>
                      </a:r>
                      <a:endParaRPr lang="en-US" alt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rPr>
                        <a:t>29</a:t>
                      </a:r>
                      <a:endParaRPr lang="en-US" alt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0</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rPr>
                        <a:t>29</a:t>
                      </a:r>
                      <a:endParaRPr lang="en-US" alt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tc>
              </a:tr>
              <a:tr h="433070">
                <a:tc>
                  <a:txBody>
                    <a:bodyPr/>
                    <a:p>
                      <a:pPr indent="0">
                        <a:buNone/>
                      </a:pPr>
                      <a:r>
                        <a:rPr 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第十章 综合辅助项目</a:t>
                      </a:r>
                      <a:endParaRPr lang="en-US" alt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rPr>
                        <a:t>99</a:t>
                      </a:r>
                      <a:endParaRPr lang="en-US" alt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rPr>
                        <a:t>23</a:t>
                      </a:r>
                      <a:endParaRPr lang="en-US" alt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rPr>
                        <a:t>7</a:t>
                      </a:r>
                      <a:endParaRPr lang="en-US" alt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rPr>
                        <a:t>115</a:t>
                      </a:r>
                      <a:endParaRPr lang="en-US" alt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tc>
              </a:tr>
              <a:tr h="433070">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合      计</a:t>
                      </a:r>
                      <a:endParaRPr lang="en-US" alt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solidFill>
                      <a:schemeClr val="bg1">
                        <a:lumMod val="75000"/>
                      </a:schemeClr>
                    </a:solidFill>
                  </a:tcP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rPr>
                        <a:t>2294</a:t>
                      </a:r>
                      <a:endParaRPr lang="en-US" alt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solidFill>
                      <a:schemeClr val="bg1">
                        <a:lumMod val="75000"/>
                      </a:schemeClr>
                    </a:solidFill>
                  </a:tcP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rPr>
                        <a:t>465</a:t>
                      </a:r>
                      <a:endParaRPr lang="en-US" alt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solidFill>
                      <a:schemeClr val="bg1">
                        <a:lumMod val="75000"/>
                      </a:schemeClr>
                    </a:solidFill>
                  </a:tcP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499</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solidFill>
                      <a:schemeClr val="bg1">
                        <a:lumMod val="75000"/>
                      </a:schemeClr>
                    </a:solidFill>
                  </a:tcP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rPr>
                        <a:t>2260</a:t>
                      </a:r>
                      <a:endParaRPr lang="en-US" altLang="en-US" sz="1400" b="1">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solidFill>
                      <a:schemeClr val="bg1">
                        <a:lumMod val="75000"/>
                      </a:schemeClr>
                    </a:solidFill>
                  </a:tcPr>
                </a:tc>
              </a:tr>
            </a:tbl>
          </a:graphicData>
        </a:graphic>
      </p:graphicFrame>
      <p:sp>
        <p:nvSpPr>
          <p:cNvPr id="7" name="日期占位符 6"/>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3"/>
    </p:custData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006340" y="313690"/>
            <a:ext cx="665734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第三册 静置设备与工艺金属结构制作安装工程</a:t>
            </a:r>
            <a:endParaRPr lang="zh-CN" altLang="en-US" sz="2400" b="1"/>
          </a:p>
        </p:txBody>
      </p:sp>
      <p:cxnSp>
        <p:nvCxnSpPr>
          <p:cNvPr id="5" name="直接连接符 4"/>
          <p:cNvCxnSpPr/>
          <p:nvPr/>
        </p:nvCxnSpPr>
        <p:spPr>
          <a:xfrm flipV="1">
            <a:off x="5113020" y="885190"/>
            <a:ext cx="66924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4710430" y="811530"/>
            <a:ext cx="66924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607060" y="993775"/>
            <a:ext cx="11056620" cy="5169535"/>
          </a:xfrm>
          <a:prstGeom prst="rect">
            <a:avLst/>
          </a:prstGeom>
          <a:noFill/>
        </p:spPr>
        <p:txBody>
          <a:bodyPr wrap="square" rtlCol="0">
            <a:spAutoFit/>
          </a:bodyPr>
          <a:p>
            <a:pPr indent="457200" fontAlgn="auto">
              <a:lnSpc>
                <a:spcPts val="3600"/>
              </a:lnSpc>
            </a:pPr>
            <a:r>
              <a:rPr lang="zh-CN" altLang="en-US" sz="1700" b="1">
                <a:latin typeface="黑体" panose="02010609060101010101" charset="-122"/>
                <a:ea typeface="黑体" panose="02010609060101010101" charset="-122"/>
                <a:cs typeface="黑体" panose="02010609060101010101" charset="-122"/>
              </a:rPr>
              <a:t>子目增减主要有以下原因：子目划分方式及步距调整；删除部分技术落后、市场上已经不使用的设备安装子目等；增加目前市场上广泛使用的新工艺、新材料等。</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ts val="3600"/>
              </a:lnSpc>
            </a:pPr>
            <a:r>
              <a:rPr lang="zh-CN" altLang="en-US" sz="1700" b="1">
                <a:latin typeface="黑体" panose="02010609060101010101" charset="-122"/>
                <a:ea typeface="黑体" panose="02010609060101010101" charset="-122"/>
                <a:cs typeface="黑体" panose="02010609060101010101" charset="-122"/>
              </a:rPr>
              <a:t>1、新型工艺集成化：随着设备仪表集成化程度提高，越来越多的设备安装时，将各设备、仪表、管线综合集成到撬块模块上，以便于施工安装和后期维护。为了满足市场需求，此次修编时增加撬块安装相应章节；</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ts val="3600"/>
              </a:lnSpc>
            </a:pPr>
            <a:r>
              <a:rPr lang="zh-CN" altLang="en-US" sz="1700" b="1">
                <a:latin typeface="黑体" panose="02010609060101010101" charset="-122"/>
                <a:ea typeface="黑体" panose="02010609060101010101" charset="-122"/>
                <a:cs typeface="黑体" panose="02010609060101010101" charset="-122"/>
              </a:rPr>
              <a:t>2、新材料：在工艺金属结构制作安装中，增加了不锈钢、铝镁合金料斗料仓的制作安装项目。</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ts val="3600"/>
              </a:lnSpc>
            </a:pPr>
            <a:r>
              <a:rPr lang="zh-CN" altLang="en-US" sz="1700" b="1">
                <a:latin typeface="黑体" panose="02010609060101010101" charset="-122"/>
                <a:ea typeface="黑体" panose="02010609060101010101" charset="-122"/>
                <a:cs typeface="黑体" panose="02010609060101010101" charset="-122"/>
              </a:rPr>
              <a:t>3、新结构</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ts val="3600"/>
              </a:lnSpc>
            </a:pPr>
            <a:r>
              <a:rPr lang="zh-CN" altLang="en-US" sz="1700" b="1">
                <a:latin typeface="黑体" panose="02010609060101010101" charset="-122"/>
                <a:ea typeface="黑体" panose="02010609060101010101" charset="-122"/>
                <a:cs typeface="黑体" panose="02010609060101010101" charset="-122"/>
              </a:rPr>
              <a:t>（1）球罐防护棚的制作、安装、拆除中，增加金属、篷布混合结构防护棚相关子目；</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ts val="3600"/>
              </a:lnSpc>
            </a:pPr>
            <a:r>
              <a:rPr lang="zh-CN" altLang="en-US" sz="1700" b="1">
                <a:latin typeface="黑体" panose="02010609060101010101" charset="-122"/>
                <a:ea typeface="黑体" panose="02010609060101010101" charset="-122"/>
                <a:cs typeface="黑体" panose="02010609060101010101" charset="-122"/>
              </a:rPr>
              <a:t>（2）气柜制作安装中，增加干式气柜制作安装相关子目。</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ts val="3600"/>
              </a:lnSpc>
            </a:pPr>
            <a:r>
              <a:rPr lang="zh-CN" altLang="en-US" sz="1700" b="1">
                <a:latin typeface="黑体" panose="02010609060101010101" charset="-122"/>
                <a:ea typeface="黑体" panose="02010609060101010101" charset="-122"/>
                <a:cs typeface="黑体" panose="02010609060101010101" charset="-122"/>
              </a:rPr>
              <a:t>（3）工艺金属结构制作安装中，增加了高强螺栓联接桁架、管廊、设备框架、单梁结构现场组装，高强螺栓联接火炬、排气筒型钢塔架现场组装，高强螺栓联接火炬、排气筒钢管塔架现场组装，零星小型金属结构制作安装相关子目。</a:t>
            </a:r>
            <a:endParaRPr lang="zh-CN" altLang="en-US" sz="1700"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006340" y="313690"/>
            <a:ext cx="665734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第三册 静置设备与工艺金属结构制作安装工程</a:t>
            </a:r>
            <a:endParaRPr lang="zh-CN" altLang="en-US" sz="2400" b="1"/>
          </a:p>
        </p:txBody>
      </p:sp>
      <p:cxnSp>
        <p:nvCxnSpPr>
          <p:cNvPr id="5" name="直接连接符 4"/>
          <p:cNvCxnSpPr/>
          <p:nvPr/>
        </p:nvCxnSpPr>
        <p:spPr>
          <a:xfrm flipV="1">
            <a:off x="5113020" y="885190"/>
            <a:ext cx="66924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4710430" y="811530"/>
            <a:ext cx="66924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993775"/>
            <a:ext cx="10332085" cy="4799965"/>
          </a:xfrm>
          <a:prstGeom prst="rect">
            <a:avLst/>
          </a:prstGeom>
          <a:noFill/>
        </p:spPr>
        <p:txBody>
          <a:bodyPr wrap="square" rtlCol="0">
            <a:spAutoFit/>
          </a:bodyPr>
          <a:p>
            <a:pPr indent="0" fontAlgn="auto">
              <a:lnSpc>
                <a:spcPct val="200000"/>
              </a:lnSpc>
            </a:pP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rPr>
              <a:t>（二）</a:t>
            </a: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sym typeface="+mn-ea"/>
              </a:rPr>
              <a:t>与其他册的界限划分：</a:t>
            </a:r>
            <a:endPar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endParaRPr>
          </a:p>
          <a:p>
            <a:pPr indent="457200" fontAlgn="auto">
              <a:lnSpc>
                <a:spcPct val="200000"/>
              </a:lnSpc>
            </a:pPr>
            <a:endParaRPr lang="zh-CN" altLang="en-US" sz="800" b="1">
              <a:latin typeface="黑体" panose="02010609060101010101" charset="-122"/>
              <a:ea typeface="黑体" panose="02010609060101010101" charset="-122"/>
              <a:cs typeface="黑体" panose="02010609060101010101" charset="-122"/>
            </a:endParaRPr>
          </a:p>
          <a:p>
            <a:pPr indent="457200" fontAlgn="auto">
              <a:lnSpc>
                <a:spcPts val="5000"/>
              </a:lnSpc>
            </a:pPr>
            <a:r>
              <a:rPr lang="zh-CN" altLang="en-US" b="1">
                <a:latin typeface="黑体" panose="02010609060101010101" charset="-122"/>
                <a:ea typeface="黑体" panose="02010609060101010101" charset="-122"/>
                <a:cs typeface="黑体" panose="02010609060101010101" charset="-122"/>
              </a:rPr>
              <a:t>1.设备在基础上安装时地脚螺栓二次灌浆，执行《第一册 机械设备安装工程》相应项目。</a:t>
            </a:r>
            <a:endParaRPr lang="zh-CN" altLang="en-US" b="1">
              <a:latin typeface="黑体" panose="02010609060101010101" charset="-122"/>
              <a:ea typeface="黑体" panose="02010609060101010101" charset="-122"/>
              <a:cs typeface="黑体" panose="02010609060101010101" charset="-122"/>
            </a:endParaRPr>
          </a:p>
          <a:p>
            <a:pPr indent="457200" fontAlgn="auto">
              <a:lnSpc>
                <a:spcPts val="5000"/>
              </a:lnSpc>
            </a:pPr>
            <a:r>
              <a:rPr lang="zh-CN" altLang="en-US" b="1">
                <a:latin typeface="黑体" panose="02010609060101010101" charset="-122"/>
                <a:ea typeface="黑体" panose="02010609060101010101" charset="-122"/>
                <a:cs typeface="黑体" panose="02010609060101010101" charset="-122"/>
              </a:rPr>
              <a:t>2.防雷接地执行《第四册 电气设备安装工程》相应项目。</a:t>
            </a:r>
            <a:endParaRPr lang="zh-CN" altLang="en-US" b="1">
              <a:latin typeface="黑体" panose="02010609060101010101" charset="-122"/>
              <a:ea typeface="黑体" panose="02010609060101010101" charset="-122"/>
              <a:cs typeface="黑体" panose="02010609060101010101" charset="-122"/>
            </a:endParaRPr>
          </a:p>
          <a:p>
            <a:pPr indent="457200" fontAlgn="auto">
              <a:lnSpc>
                <a:spcPts val="5000"/>
              </a:lnSpc>
            </a:pPr>
            <a:r>
              <a:rPr lang="zh-CN" altLang="en-US" b="1">
                <a:latin typeface="黑体" panose="02010609060101010101" charset="-122"/>
                <a:ea typeface="黑体" panose="02010609060101010101" charset="-122"/>
                <a:cs typeface="黑体" panose="02010609060101010101" charset="-122"/>
              </a:rPr>
              <a:t>3.除锈、刷油、防腐、保温、保冷、衬里、防火层执行《第十二册 刷油、防腐蚀、绝热工程》相应项目。</a:t>
            </a:r>
            <a:endParaRPr lang="zh-CN" altLang="en-US" b="1">
              <a:latin typeface="黑体" panose="02010609060101010101" charset="-122"/>
              <a:ea typeface="黑体" panose="02010609060101010101" charset="-122"/>
              <a:cs typeface="黑体" panose="02010609060101010101" charset="-122"/>
            </a:endParaRPr>
          </a:p>
          <a:p>
            <a:pPr indent="457200" fontAlgn="auto">
              <a:lnSpc>
                <a:spcPts val="5000"/>
              </a:lnSpc>
            </a:pPr>
            <a:r>
              <a:rPr lang="zh-CN" altLang="en-US" b="1">
                <a:latin typeface="黑体" panose="02010609060101010101" charset="-122"/>
                <a:ea typeface="黑体" panose="02010609060101010101" charset="-122"/>
                <a:cs typeface="黑体" panose="02010609060101010101" charset="-122"/>
              </a:rPr>
              <a:t>4、本册无损检测以及焊道预热、后热项目仅适用于静置设备与工艺金属结构制作安装工程，工艺管道无损检测以及焊道预热、后热执行《第八册 工业管道安装》相应项目。</a:t>
            </a:r>
            <a:endParaRPr lang="zh-CN" altLang="en-US"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006340" y="313690"/>
            <a:ext cx="665734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第三册 静置设备与工艺金属结构制作安装工程</a:t>
            </a:r>
            <a:endParaRPr lang="zh-CN" altLang="en-US" sz="2400" b="1"/>
          </a:p>
        </p:txBody>
      </p:sp>
      <p:cxnSp>
        <p:nvCxnSpPr>
          <p:cNvPr id="5" name="直接连接符 4"/>
          <p:cNvCxnSpPr/>
          <p:nvPr/>
        </p:nvCxnSpPr>
        <p:spPr>
          <a:xfrm flipV="1">
            <a:off x="5113020" y="885190"/>
            <a:ext cx="66924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4710430" y="811530"/>
            <a:ext cx="66924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622935" y="993775"/>
            <a:ext cx="10885170" cy="5339080"/>
          </a:xfrm>
          <a:prstGeom prst="rect">
            <a:avLst/>
          </a:prstGeom>
          <a:noFill/>
        </p:spPr>
        <p:txBody>
          <a:bodyPr wrap="square" rtlCol="0">
            <a:spAutoFit/>
          </a:bodyPr>
          <a:p>
            <a:pPr indent="0" fontAlgn="auto">
              <a:lnSpc>
                <a:spcPct val="200000"/>
              </a:lnSpc>
            </a:pP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rPr>
              <a:t>（三）</a:t>
            </a: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sym typeface="+mn-ea"/>
              </a:rPr>
              <a:t>册（章）</a:t>
            </a: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sym typeface="+mn-ea"/>
              </a:rPr>
              <a:t>说明变化情况：</a:t>
            </a:r>
            <a:endPar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endParaRPr>
          </a:p>
          <a:p>
            <a:pPr indent="457200" fontAlgn="auto">
              <a:lnSpc>
                <a:spcPct val="200000"/>
              </a:lnSpc>
            </a:pPr>
            <a:endParaRPr lang="zh-CN" altLang="en-US" sz="800" b="1">
              <a:latin typeface="黑体" panose="02010609060101010101" charset="-122"/>
              <a:ea typeface="黑体" panose="02010609060101010101" charset="-122"/>
              <a:cs typeface="黑体" panose="02010609060101010101" charset="-122"/>
            </a:endParaRPr>
          </a:p>
          <a:p>
            <a:pPr indent="457200" fontAlgn="auto">
              <a:lnSpc>
                <a:spcPts val="3800"/>
              </a:lnSpc>
            </a:pPr>
            <a:r>
              <a:rPr lang="zh-CN" altLang="en-US" b="1">
                <a:latin typeface="黑体" panose="02010609060101010101" charset="-122"/>
                <a:ea typeface="黑体" panose="02010609060101010101" charset="-122"/>
                <a:cs typeface="黑体" panose="02010609060101010101" charset="-122"/>
              </a:rPr>
              <a:t>1、增加了设备拆除的相关规定：如旧设备为非保护性拆除，按相应安装项目人工和机械的30﹪计算，如为保护性拆除，按拆除方案另计。</a:t>
            </a:r>
            <a:endParaRPr lang="zh-CN" altLang="en-US" b="1">
              <a:latin typeface="黑体" panose="02010609060101010101" charset="-122"/>
              <a:ea typeface="黑体" panose="02010609060101010101" charset="-122"/>
              <a:cs typeface="黑体" panose="02010609060101010101" charset="-122"/>
            </a:endParaRPr>
          </a:p>
          <a:p>
            <a:pPr indent="457200" fontAlgn="auto">
              <a:lnSpc>
                <a:spcPts val="3800"/>
              </a:lnSpc>
            </a:pPr>
            <a:r>
              <a:rPr lang="zh-CN" altLang="en-US" b="1">
                <a:latin typeface="黑体" panose="02010609060101010101" charset="-122"/>
                <a:ea typeface="黑体" panose="02010609060101010101" charset="-122"/>
                <a:cs typeface="黑体" panose="02010609060101010101" charset="-122"/>
              </a:rPr>
              <a:t>2、本册脚手架搭拆费调整为：按人工费的10%计算，其中人工费占35%。（原</a:t>
            </a:r>
            <a:r>
              <a:rPr lang="en-US" altLang="zh-CN" b="1">
                <a:latin typeface="黑体" panose="02010609060101010101" charset="-122"/>
                <a:ea typeface="黑体" panose="02010609060101010101" charset="-122"/>
                <a:cs typeface="黑体" panose="02010609060101010101" charset="-122"/>
              </a:rPr>
              <a:t>14</a:t>
            </a:r>
            <a:r>
              <a:rPr lang="zh-CN" altLang="en-US" b="1">
                <a:latin typeface="黑体" panose="02010609060101010101" charset="-122"/>
                <a:ea typeface="黑体" panose="02010609060101010101" charset="-122"/>
                <a:cs typeface="黑体" panose="02010609060101010101" charset="-122"/>
              </a:rPr>
              <a:t>消耗量标准</a:t>
            </a:r>
            <a:r>
              <a:rPr lang="zh-CN" altLang="en-US" b="1">
                <a:latin typeface="黑体" panose="02010609060101010101" charset="-122"/>
                <a:ea typeface="黑体" panose="02010609060101010101" charset="-122"/>
                <a:cs typeface="黑体" panose="02010609060101010101" charset="-122"/>
              </a:rPr>
              <a:t>中静置设备制作按人工的</a:t>
            </a:r>
            <a:r>
              <a:rPr lang="en-US" altLang="zh-CN" b="1">
                <a:latin typeface="黑体" panose="02010609060101010101" charset="-122"/>
                <a:ea typeface="黑体" panose="02010609060101010101" charset="-122"/>
                <a:cs typeface="黑体" panose="02010609060101010101" charset="-122"/>
              </a:rPr>
              <a:t>4%</a:t>
            </a:r>
            <a:r>
              <a:rPr lang="zh-CN" altLang="en-US" b="1">
                <a:latin typeface="黑体" panose="02010609060101010101" charset="-122"/>
                <a:ea typeface="黑体" panose="02010609060101010101" charset="-122"/>
                <a:cs typeface="黑体" panose="02010609060101010101" charset="-122"/>
              </a:rPr>
              <a:t>，其他按人工的</a:t>
            </a:r>
            <a:r>
              <a:rPr lang="en-US" altLang="zh-CN" b="1">
                <a:latin typeface="黑体" panose="02010609060101010101" charset="-122"/>
                <a:ea typeface="黑体" panose="02010609060101010101" charset="-122"/>
                <a:cs typeface="黑体" panose="02010609060101010101" charset="-122"/>
              </a:rPr>
              <a:t>8%</a:t>
            </a:r>
            <a:r>
              <a:rPr lang="zh-CN" altLang="en-US" b="1">
                <a:latin typeface="黑体" panose="02010609060101010101" charset="-122"/>
                <a:ea typeface="黑体" panose="02010609060101010101" charset="-122"/>
                <a:cs typeface="黑体" panose="02010609060101010101" charset="-122"/>
              </a:rPr>
              <a:t>计算）</a:t>
            </a:r>
            <a:endParaRPr lang="zh-CN" altLang="en-US" b="1">
              <a:latin typeface="黑体" panose="02010609060101010101" charset="-122"/>
              <a:ea typeface="黑体" panose="02010609060101010101" charset="-122"/>
              <a:cs typeface="黑体" panose="02010609060101010101" charset="-122"/>
            </a:endParaRPr>
          </a:p>
          <a:p>
            <a:pPr indent="457200" fontAlgn="auto">
              <a:lnSpc>
                <a:spcPts val="3800"/>
              </a:lnSpc>
            </a:pPr>
            <a:r>
              <a:rPr lang="en-US" altLang="zh-CN" b="1">
                <a:latin typeface="黑体" panose="02010609060101010101" charset="-122"/>
                <a:ea typeface="黑体" panose="02010609060101010101" charset="-122"/>
                <a:cs typeface="黑体" panose="02010609060101010101" charset="-122"/>
              </a:rPr>
              <a:t>3</a:t>
            </a:r>
            <a:r>
              <a:rPr lang="zh-CN" altLang="en-US" b="1">
                <a:latin typeface="黑体" panose="02010609060101010101" charset="-122"/>
                <a:ea typeface="黑体" panose="02010609060101010101" charset="-122"/>
                <a:cs typeface="黑体" panose="02010609060101010101" charset="-122"/>
              </a:rPr>
              <a:t>、原</a:t>
            </a:r>
            <a:r>
              <a:rPr lang="en-US" altLang="zh-CN" b="1">
                <a:latin typeface="黑体" panose="02010609060101010101" charset="-122"/>
                <a:ea typeface="黑体" panose="02010609060101010101" charset="-122"/>
                <a:cs typeface="黑体" panose="02010609060101010101" charset="-122"/>
              </a:rPr>
              <a:t>14</a:t>
            </a:r>
            <a:r>
              <a:rPr lang="zh-CN" altLang="en-US" b="1">
                <a:latin typeface="黑体" panose="02010609060101010101" charset="-122"/>
                <a:ea typeface="黑体" panose="02010609060101010101" charset="-122"/>
                <a:cs typeface="黑体" panose="02010609060101010101" charset="-122"/>
              </a:rPr>
              <a:t>消耗量标准</a:t>
            </a:r>
            <a:r>
              <a:rPr lang="zh-CN" altLang="en-US" b="1">
                <a:latin typeface="黑体" panose="02010609060101010101" charset="-122"/>
                <a:ea typeface="黑体" panose="02010609060101010101" charset="-122"/>
                <a:cs typeface="黑体" panose="02010609060101010101" charset="-122"/>
              </a:rPr>
              <a:t>中，分段容器按两段一道口取定，每增加一道口，消耗量乘以系数1.35；本次修编时系数调整为：人工、机械乘以系数1.5，材料乘以系数1.9。</a:t>
            </a:r>
            <a:endParaRPr lang="zh-CN" altLang="en-US" b="1">
              <a:latin typeface="黑体" panose="02010609060101010101" charset="-122"/>
              <a:ea typeface="黑体" panose="02010609060101010101" charset="-122"/>
              <a:cs typeface="黑体" panose="02010609060101010101" charset="-122"/>
            </a:endParaRPr>
          </a:p>
          <a:p>
            <a:pPr indent="457200" fontAlgn="auto">
              <a:lnSpc>
                <a:spcPts val="3800"/>
              </a:lnSpc>
            </a:pPr>
            <a:r>
              <a:rPr lang="en-US" altLang="zh-CN" b="1">
                <a:latin typeface="黑体" panose="02010609060101010101" charset="-122"/>
                <a:ea typeface="黑体" panose="02010609060101010101" charset="-122"/>
                <a:cs typeface="黑体" panose="02010609060101010101" charset="-122"/>
              </a:rPr>
              <a:t>4</a:t>
            </a:r>
            <a:r>
              <a:rPr lang="zh-CN" altLang="en-US" b="1">
                <a:latin typeface="黑体" panose="02010609060101010101" charset="-122"/>
                <a:ea typeface="黑体" panose="02010609060101010101" charset="-122"/>
                <a:cs typeface="黑体" panose="02010609060101010101" charset="-122"/>
              </a:rPr>
              <a:t>、只有一座储罐整体单独充水试压时，人工、水、机械调整系数由原</a:t>
            </a:r>
            <a:r>
              <a:rPr lang="en-US" altLang="zh-CN" b="1">
                <a:latin typeface="黑体" panose="02010609060101010101" charset="-122"/>
                <a:ea typeface="黑体" panose="02010609060101010101" charset="-122"/>
                <a:cs typeface="黑体" panose="02010609060101010101" charset="-122"/>
              </a:rPr>
              <a:t>14</a:t>
            </a:r>
            <a:r>
              <a:rPr lang="zh-CN" altLang="en-US" b="1">
                <a:latin typeface="黑体" panose="02010609060101010101" charset="-122"/>
                <a:ea typeface="黑体" panose="02010609060101010101" charset="-122"/>
                <a:cs typeface="黑体" panose="02010609060101010101" charset="-122"/>
              </a:rPr>
              <a:t>消耗量标准中的1.4调整为1.3。</a:t>
            </a:r>
            <a:endParaRPr lang="zh-CN" altLang="en-US" b="1">
              <a:latin typeface="黑体" panose="02010609060101010101" charset="-122"/>
              <a:ea typeface="黑体" panose="02010609060101010101" charset="-122"/>
              <a:cs typeface="黑体" panose="02010609060101010101" charset="-122"/>
            </a:endParaRPr>
          </a:p>
          <a:p>
            <a:pPr indent="457200" fontAlgn="auto">
              <a:lnSpc>
                <a:spcPts val="3800"/>
              </a:lnSpc>
            </a:pPr>
            <a:r>
              <a:rPr lang="zh-CN" altLang="en-US" b="1">
                <a:latin typeface="黑体" panose="02010609060101010101" charset="-122"/>
                <a:ea typeface="黑体" panose="02010609060101010101" charset="-122"/>
                <a:cs typeface="黑体" panose="02010609060101010101" charset="-122"/>
              </a:rPr>
              <a:t>7、内浮顶储罐与拱顶储罐的水压试验同列为一个子目，其中内浮顶储罐水压试验中的人工和机械调整系数由原</a:t>
            </a:r>
            <a:r>
              <a:rPr lang="en-US" altLang="zh-CN" b="1">
                <a:latin typeface="黑体" panose="02010609060101010101" charset="-122"/>
                <a:ea typeface="黑体" panose="02010609060101010101" charset="-122"/>
                <a:cs typeface="黑体" panose="02010609060101010101" charset="-122"/>
                <a:sym typeface="+mn-ea"/>
              </a:rPr>
              <a:t>14</a:t>
            </a:r>
            <a:r>
              <a:rPr lang="zh-CN" altLang="en-US" b="1">
                <a:latin typeface="黑体" panose="02010609060101010101" charset="-122"/>
                <a:ea typeface="黑体" panose="02010609060101010101" charset="-122"/>
                <a:cs typeface="黑体" panose="02010609060101010101" charset="-122"/>
                <a:sym typeface="+mn-ea"/>
              </a:rPr>
              <a:t>消耗量标准</a:t>
            </a:r>
            <a:r>
              <a:rPr lang="zh-CN" altLang="en-US" b="1">
                <a:latin typeface="黑体" panose="02010609060101010101" charset="-122"/>
                <a:ea typeface="黑体" panose="02010609060101010101" charset="-122"/>
                <a:cs typeface="黑体" panose="02010609060101010101" charset="-122"/>
              </a:rPr>
              <a:t>的1.2调整为1.1。</a:t>
            </a:r>
            <a:endParaRPr lang="zh-CN" altLang="en-US"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006340" y="313690"/>
            <a:ext cx="665734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第三册 静置设备与工艺金属结构制作安装工程</a:t>
            </a:r>
            <a:endParaRPr lang="zh-CN" altLang="en-US" sz="2400" b="1"/>
          </a:p>
        </p:txBody>
      </p:sp>
      <p:cxnSp>
        <p:nvCxnSpPr>
          <p:cNvPr id="5" name="直接连接符 4"/>
          <p:cNvCxnSpPr/>
          <p:nvPr/>
        </p:nvCxnSpPr>
        <p:spPr>
          <a:xfrm flipV="1">
            <a:off x="5113020" y="885190"/>
            <a:ext cx="66924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4710430" y="811530"/>
            <a:ext cx="66924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664845" y="898525"/>
            <a:ext cx="10895965" cy="5297805"/>
          </a:xfrm>
          <a:prstGeom prst="rect">
            <a:avLst/>
          </a:prstGeom>
          <a:noFill/>
        </p:spPr>
        <p:txBody>
          <a:bodyPr wrap="square" rtlCol="0">
            <a:spAutoFit/>
          </a:bodyPr>
          <a:p>
            <a:pPr indent="0" fontAlgn="auto">
              <a:lnSpc>
                <a:spcPct val="200000"/>
              </a:lnSpc>
            </a:pP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rPr>
              <a:t>（四）</a:t>
            </a: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sym typeface="+mn-ea"/>
              </a:rPr>
              <a:t>其他需要说明的问题</a:t>
            </a: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sym typeface="+mn-ea"/>
              </a:rPr>
              <a:t>：</a:t>
            </a:r>
            <a:endPar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endParaRPr>
          </a:p>
          <a:p>
            <a:pPr indent="457200" fontAlgn="auto">
              <a:lnSpc>
                <a:spcPts val="4000"/>
              </a:lnSpc>
            </a:pPr>
            <a:r>
              <a:rPr lang="zh-CN" altLang="en-US" sz="1700" b="1">
                <a:latin typeface="黑体" panose="02010609060101010101" charset="-122"/>
                <a:ea typeface="黑体" panose="02010609060101010101" charset="-122"/>
                <a:cs typeface="黑体" panose="02010609060101010101" charset="-122"/>
              </a:rPr>
              <a:t>1、有关名词的说明：</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ts val="4000"/>
              </a:lnSpc>
            </a:pPr>
            <a:r>
              <a:rPr lang="zh-CN" altLang="en-US" sz="1700" b="1">
                <a:latin typeface="黑体" panose="02010609060101010101" charset="-122"/>
                <a:ea typeface="黑体" panose="02010609060101010101" charset="-122"/>
                <a:cs typeface="黑体" panose="02010609060101010101" charset="-122"/>
              </a:rPr>
              <a:t>“静置设备”是指不需动力带动，安装就位后处于静止状态的部分工艺设备。</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ts val="4000"/>
              </a:lnSpc>
            </a:pPr>
            <a:r>
              <a:rPr lang="zh-CN" altLang="en-US" sz="1700" b="1">
                <a:latin typeface="黑体" panose="02010609060101010101" charset="-122"/>
                <a:ea typeface="黑体" panose="02010609060101010101" charset="-122"/>
                <a:cs typeface="黑体" panose="02010609060101010101" charset="-122"/>
              </a:rPr>
              <a:t>“设备类型”按本册内容和设备构造及其用途划分，包括：卧式容器、立式容器、塔器、热交换器和反应器等。如按设备到货状态划分包括整体设备、分段设备、分片设备等。</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ts val="4000"/>
              </a:lnSpc>
            </a:pPr>
            <a:r>
              <a:rPr lang="zh-CN" altLang="en-US" sz="1700" b="1">
                <a:latin typeface="黑体" panose="02010609060101010101" charset="-122"/>
                <a:ea typeface="黑体" panose="02010609060101010101" charset="-122"/>
                <a:cs typeface="黑体" panose="02010609060101010101" charset="-122"/>
              </a:rPr>
              <a:t>“设备容积”是指按施工图图示尺寸以m3计算，不扣除内部附件所占体积。</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ts val="4000"/>
              </a:lnSpc>
            </a:pPr>
            <a:r>
              <a:rPr lang="zh-CN" altLang="en-US" sz="1700" b="1">
                <a:latin typeface="黑体" panose="02010609060101010101" charset="-122"/>
                <a:ea typeface="黑体" panose="02010609060101010101" charset="-122"/>
                <a:cs typeface="黑体" panose="02010609060101010101" charset="-122"/>
              </a:rPr>
              <a:t>“设备压力”是指设计压力，以兆帕（Mpa）表示。</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ts val="4000"/>
              </a:lnSpc>
            </a:pPr>
            <a:r>
              <a:rPr lang="zh-CN" altLang="en-US" sz="1700" b="1">
                <a:latin typeface="黑体" panose="02010609060101010101" charset="-122"/>
                <a:ea typeface="黑体" panose="02010609060101010101" charset="-122"/>
                <a:cs typeface="黑体" panose="02010609060101010101" charset="-122"/>
              </a:rPr>
              <a:t>“设备安装高度”是指以设计正负零为基准至设备底座安装标高点的高度。</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ts val="4000"/>
              </a:lnSpc>
            </a:pPr>
            <a:r>
              <a:rPr lang="zh-CN" altLang="en-US" sz="1700" b="1">
                <a:latin typeface="黑体" panose="02010609060101010101" charset="-122"/>
                <a:ea typeface="黑体" panose="02010609060101010101" charset="-122"/>
                <a:cs typeface="黑体" panose="02010609060101010101" charset="-122"/>
              </a:rPr>
              <a:t>“焊接方式”是指本册设备安装采用的电弧焊与氩电联焊两种方式，应按不同焊接方式执行相应项目。</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ts val="3800"/>
              </a:lnSpc>
            </a:pPr>
            <a:endParaRPr lang="zh-CN" altLang="en-US" sz="1700"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006340" y="313690"/>
            <a:ext cx="665734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第三册 静置设备与工艺金属结构制作安装工程</a:t>
            </a:r>
            <a:endParaRPr lang="zh-CN" altLang="en-US" sz="2400" b="1"/>
          </a:p>
        </p:txBody>
      </p:sp>
      <p:cxnSp>
        <p:nvCxnSpPr>
          <p:cNvPr id="5" name="直接连接符 4"/>
          <p:cNvCxnSpPr/>
          <p:nvPr/>
        </p:nvCxnSpPr>
        <p:spPr>
          <a:xfrm flipV="1">
            <a:off x="5113020" y="885190"/>
            <a:ext cx="66924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4710430" y="811530"/>
            <a:ext cx="66924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572135" y="984250"/>
            <a:ext cx="11172825" cy="5220970"/>
          </a:xfrm>
          <a:prstGeom prst="rect">
            <a:avLst/>
          </a:prstGeom>
          <a:noFill/>
        </p:spPr>
        <p:txBody>
          <a:bodyPr wrap="square" rtlCol="0">
            <a:spAutoFit/>
          </a:bodyPr>
          <a:p>
            <a:pPr indent="0" fontAlgn="auto">
              <a:lnSpc>
                <a:spcPts val="4000"/>
              </a:lnSpc>
            </a:pPr>
            <a:r>
              <a:rPr lang="en-US" altLang="zh-CN" sz="1700" b="1">
                <a:latin typeface="黑体" panose="02010609060101010101" charset="-122"/>
                <a:ea typeface="黑体" panose="02010609060101010101" charset="-122"/>
                <a:cs typeface="黑体" panose="02010609060101010101" charset="-122"/>
                <a:sym typeface="+mn-ea"/>
              </a:rPr>
              <a:t>2</a:t>
            </a:r>
            <a:r>
              <a:rPr lang="zh-CN" altLang="en-US" sz="1700" b="1">
                <a:latin typeface="黑体" panose="02010609060101010101" charset="-122"/>
                <a:ea typeface="黑体" panose="02010609060101010101" charset="-122"/>
                <a:cs typeface="黑体" panose="02010609060101010101" charset="-122"/>
                <a:sym typeface="+mn-ea"/>
              </a:rPr>
              <a:t>、球形罐组对在14消耗量标准中是按橘瓣式考虑，此次修编时，200m3及以下球形罐按桔瓣式考虑，200m3以上按混合式考虑。</a:t>
            </a:r>
            <a:endParaRPr lang="zh-CN" altLang="en-US" sz="1700" b="1">
              <a:latin typeface="黑体" panose="02010609060101010101" charset="-122"/>
              <a:ea typeface="黑体" panose="02010609060101010101" charset="-122"/>
              <a:cs typeface="黑体" panose="02010609060101010101" charset="-122"/>
            </a:endParaRPr>
          </a:p>
          <a:p>
            <a:pPr indent="0" fontAlgn="auto">
              <a:lnSpc>
                <a:spcPts val="4000"/>
              </a:lnSpc>
            </a:pPr>
            <a:r>
              <a:rPr lang="en-US" altLang="zh-CN" sz="1700" b="1">
                <a:latin typeface="黑体" panose="02010609060101010101" charset="-122"/>
                <a:ea typeface="黑体" panose="02010609060101010101" charset="-122"/>
                <a:cs typeface="黑体" panose="02010609060101010101" charset="-122"/>
              </a:rPr>
              <a:t>3</a:t>
            </a:r>
            <a:r>
              <a:rPr lang="zh-CN" altLang="en-US" sz="1700" b="1">
                <a:latin typeface="黑体" panose="02010609060101010101" charset="-122"/>
                <a:ea typeface="黑体" panose="02010609060101010101" charset="-122"/>
                <a:cs typeface="黑体" panose="02010609060101010101" charset="-122"/>
              </a:rPr>
              <a:t>、格栅板平台制作安装项目按原材料供货、现场制作安装考虑，格栅板平台安装项目按成品供货、现场安装考虑。</a:t>
            </a:r>
            <a:endParaRPr lang="zh-CN" altLang="en-US" sz="1700" b="1">
              <a:latin typeface="黑体" panose="02010609060101010101" charset="-122"/>
              <a:ea typeface="黑体" panose="02010609060101010101" charset="-122"/>
              <a:cs typeface="黑体" panose="02010609060101010101" charset="-122"/>
            </a:endParaRPr>
          </a:p>
          <a:p>
            <a:pPr indent="0" fontAlgn="auto">
              <a:lnSpc>
                <a:spcPts val="4000"/>
              </a:lnSpc>
            </a:pPr>
            <a:r>
              <a:rPr lang="en-US" altLang="zh-CN" sz="1700" b="1">
                <a:latin typeface="黑体" panose="02010609060101010101" charset="-122"/>
                <a:ea typeface="黑体" panose="02010609060101010101" charset="-122"/>
                <a:cs typeface="黑体" panose="02010609060101010101" charset="-122"/>
              </a:rPr>
              <a:t>4</a:t>
            </a:r>
            <a:r>
              <a:rPr lang="zh-CN" altLang="en-US" sz="1700" b="1">
                <a:latin typeface="黑体" panose="02010609060101010101" charset="-122"/>
                <a:ea typeface="黑体" panose="02010609060101010101" charset="-122"/>
                <a:cs typeface="黑体" panose="02010609060101010101" charset="-122"/>
              </a:rPr>
              <a:t>、设备支架、零星小型金属制作安装为不锈钢材质时，执行相应的碳钢子目，人工乘以系数1.15，焊材按实际调整。</a:t>
            </a:r>
            <a:endParaRPr lang="zh-CN" altLang="en-US" sz="1700" b="1">
              <a:latin typeface="黑体" panose="02010609060101010101" charset="-122"/>
              <a:ea typeface="黑体" panose="02010609060101010101" charset="-122"/>
              <a:cs typeface="黑体" panose="02010609060101010101" charset="-122"/>
            </a:endParaRPr>
          </a:p>
          <a:p>
            <a:pPr indent="0" fontAlgn="auto">
              <a:lnSpc>
                <a:spcPts val="4000"/>
              </a:lnSpc>
            </a:pPr>
            <a:r>
              <a:rPr lang="en-US" altLang="zh-CN" sz="1700" b="1">
                <a:latin typeface="黑体" panose="02010609060101010101" charset="-122"/>
                <a:ea typeface="黑体" panose="02010609060101010101" charset="-122"/>
                <a:cs typeface="黑体" panose="02010609060101010101" charset="-122"/>
              </a:rPr>
              <a:t>5</a:t>
            </a:r>
            <a:r>
              <a:rPr lang="zh-CN" altLang="en-US" sz="1700" b="1">
                <a:latin typeface="黑体" panose="02010609060101010101" charset="-122"/>
                <a:ea typeface="黑体" panose="02010609060101010101" charset="-122"/>
                <a:cs typeface="黑体" panose="02010609060101010101" charset="-122"/>
              </a:rPr>
              <a:t>、组装平台是按摊销量进入子目的，主要材料已按15次周转使用计算；平台面积按</a:t>
            </a:r>
            <a:r>
              <a:rPr lang="en-US" altLang="zh-CN" sz="1700" b="1">
                <a:latin typeface="黑体" panose="02010609060101010101" charset="-122"/>
                <a:ea typeface="黑体" panose="02010609060101010101" charset="-122"/>
                <a:cs typeface="黑体" panose="02010609060101010101" charset="-122"/>
              </a:rPr>
              <a:t>100</a:t>
            </a:r>
            <a:r>
              <a:rPr lang="zh-CN" altLang="en-US" sz="1700" b="1">
                <a:latin typeface="黑体" panose="02010609060101010101" charset="-122"/>
                <a:ea typeface="黑体" panose="02010609060101010101" charset="-122"/>
                <a:cs typeface="黑体" panose="02010609060101010101" charset="-122"/>
                <a:sym typeface="+mn-ea"/>
              </a:rPr>
              <a:t>m2</a:t>
            </a:r>
            <a:r>
              <a:rPr lang="en-US" altLang="zh-CN" sz="1700" b="1">
                <a:latin typeface="黑体" panose="02010609060101010101" charset="-122"/>
                <a:ea typeface="黑体" panose="02010609060101010101" charset="-122"/>
                <a:cs typeface="黑体" panose="02010609060101010101" charset="-122"/>
                <a:sym typeface="+mn-ea"/>
              </a:rPr>
              <a:t>\150</a:t>
            </a:r>
            <a:r>
              <a:rPr lang="zh-CN" altLang="en-US" sz="1700" b="1">
                <a:latin typeface="黑体" panose="02010609060101010101" charset="-122"/>
                <a:ea typeface="黑体" panose="02010609060101010101" charset="-122"/>
                <a:cs typeface="黑体" panose="02010609060101010101" charset="-122"/>
                <a:sym typeface="+mn-ea"/>
              </a:rPr>
              <a:t>m2</a:t>
            </a:r>
            <a:r>
              <a:rPr lang="en-US" altLang="zh-CN" sz="1700" b="1">
                <a:latin typeface="黑体" panose="02010609060101010101" charset="-122"/>
                <a:ea typeface="黑体" panose="02010609060101010101" charset="-122"/>
                <a:cs typeface="黑体" panose="02010609060101010101" charset="-122"/>
                <a:sym typeface="+mn-ea"/>
              </a:rPr>
              <a:t>\300</a:t>
            </a:r>
            <a:r>
              <a:rPr lang="zh-CN" altLang="en-US" sz="1700" b="1">
                <a:latin typeface="黑体" panose="02010609060101010101" charset="-122"/>
                <a:ea typeface="黑体" panose="02010609060101010101" charset="-122"/>
                <a:cs typeface="黑体" panose="02010609060101010101" charset="-122"/>
                <a:sym typeface="+mn-ea"/>
              </a:rPr>
              <a:t>m2列项，</a:t>
            </a:r>
            <a:r>
              <a:rPr lang="zh-CN" altLang="en-US" sz="1700" b="1">
                <a:latin typeface="黑体" panose="02010609060101010101" charset="-122"/>
                <a:ea typeface="黑体" panose="02010609060101010101" charset="-122"/>
                <a:cs typeface="黑体" panose="02010609060101010101" charset="-122"/>
              </a:rPr>
              <a:t>每增减10m2时，按最接近的子目进行调整。</a:t>
            </a:r>
            <a:endParaRPr lang="zh-CN" altLang="en-US" sz="1700" b="1">
              <a:latin typeface="黑体" panose="02010609060101010101" charset="-122"/>
              <a:ea typeface="黑体" panose="02010609060101010101" charset="-122"/>
              <a:cs typeface="黑体" panose="02010609060101010101" charset="-122"/>
            </a:endParaRPr>
          </a:p>
          <a:p>
            <a:pPr indent="0" fontAlgn="auto">
              <a:lnSpc>
                <a:spcPts val="4000"/>
              </a:lnSpc>
            </a:pPr>
            <a:r>
              <a:rPr lang="en-US" altLang="zh-CN" sz="1700" b="1">
                <a:latin typeface="黑体" panose="02010609060101010101" charset="-122"/>
                <a:ea typeface="黑体" panose="02010609060101010101" charset="-122"/>
                <a:cs typeface="黑体" panose="02010609060101010101" charset="-122"/>
              </a:rPr>
              <a:t>6</a:t>
            </a:r>
            <a:r>
              <a:rPr lang="zh-CN" altLang="en-US" sz="1700" b="1">
                <a:latin typeface="黑体" panose="02010609060101010101" charset="-122"/>
                <a:ea typeface="黑体" panose="02010609060101010101" charset="-122"/>
                <a:cs typeface="黑体" panose="02010609060101010101" charset="-122"/>
              </a:rPr>
              <a:t>、综合辅助项目增加了电加热片预热和后热、光谱分析、金属板材焊缝磁粉探伤相关项目，球罐柴油加热整体热处理扩大至10000m3。</a:t>
            </a:r>
            <a:endParaRPr lang="zh-CN" altLang="en-US" sz="1700" b="1">
              <a:latin typeface="黑体" panose="02010609060101010101" charset="-122"/>
              <a:ea typeface="黑体" panose="02010609060101010101" charset="-122"/>
              <a:cs typeface="黑体" panose="02010609060101010101" charset="-122"/>
            </a:endParaRPr>
          </a:p>
          <a:p>
            <a:pPr indent="0" fontAlgn="auto">
              <a:lnSpc>
                <a:spcPts val="4000"/>
              </a:lnSpc>
            </a:pPr>
            <a:r>
              <a:rPr lang="en-US" altLang="zh-CN" sz="1700" b="1">
                <a:latin typeface="黑体" panose="02010609060101010101" charset="-122"/>
                <a:ea typeface="黑体" panose="02010609060101010101" charset="-122"/>
                <a:cs typeface="黑体" panose="02010609060101010101" charset="-122"/>
              </a:rPr>
              <a:t>7</a:t>
            </a:r>
            <a:r>
              <a:rPr lang="zh-CN" altLang="en-US" sz="1700" b="1">
                <a:latin typeface="黑体" panose="02010609060101010101" charset="-122"/>
                <a:ea typeface="黑体" panose="02010609060101010101" charset="-122"/>
                <a:cs typeface="黑体" panose="02010609060101010101" charset="-122"/>
              </a:rPr>
              <a:t>、随着新型技术的发展，多种功能性的测试仪器仪表集成到综合性测试仪器仪表中，对于仪器仪表所需安装、检测的人工耗量有效降低。由此造成仪器仪表费用和人工费用一定程度上的降低。</a:t>
            </a:r>
            <a:endParaRPr lang="zh-CN" altLang="en-US" sz="1700"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23164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第四册  电气设备安装工程</a:t>
            </a:r>
            <a:endParaRPr lang="zh-CN" altLang="en-US" sz="2400" b="1"/>
          </a:p>
        </p:txBody>
      </p:sp>
      <p:cxnSp>
        <p:nvCxnSpPr>
          <p:cNvPr id="5" name="直接连接符 4"/>
          <p:cNvCxnSpPr/>
          <p:nvPr/>
        </p:nvCxnSpPr>
        <p:spPr>
          <a:xfrm flipV="1">
            <a:off x="5570220" y="87757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993775"/>
            <a:ext cx="10619105" cy="5139055"/>
          </a:xfrm>
          <a:prstGeom prst="rect">
            <a:avLst/>
          </a:prstGeom>
          <a:noFill/>
        </p:spPr>
        <p:txBody>
          <a:bodyPr wrap="square" rtlCol="0">
            <a:spAutoFit/>
          </a:bodyPr>
          <a:p>
            <a:pPr indent="0" fontAlgn="auto">
              <a:lnSpc>
                <a:spcPct val="200000"/>
              </a:lnSpc>
            </a:pP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rPr>
              <a:t>（一）子目变化情况</a:t>
            </a:r>
            <a:endPar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endParaRPr>
          </a:p>
          <a:p>
            <a:pPr indent="457200" fontAlgn="auto">
              <a:lnSpc>
                <a:spcPct val="200000"/>
              </a:lnSpc>
            </a:pPr>
            <a:r>
              <a:rPr lang="zh-CN" altLang="en-US" b="1">
                <a:latin typeface="黑体" panose="02010609060101010101" charset="-122"/>
                <a:ea typeface="黑体" panose="02010609060101010101" charset="-122"/>
                <a:cs typeface="黑体" panose="02010609060101010101" charset="-122"/>
              </a:rPr>
              <a:t>本册此次修编以14消耗量标准《第二册 电气设备安装工程》为基础进行编制，在原有2011个子目基础上，增加307个子目，删减206个子目，共计2112个子目，主要根据现场调研测算数据资料补充相关子目。</a:t>
            </a:r>
            <a:endParaRPr lang="zh-CN" altLang="en-US" b="1">
              <a:latin typeface="黑体" panose="02010609060101010101" charset="-122"/>
              <a:ea typeface="黑体" panose="02010609060101010101" charset="-122"/>
              <a:cs typeface="黑体" panose="02010609060101010101" charset="-122"/>
            </a:endParaRPr>
          </a:p>
          <a:p>
            <a:pPr indent="457200" fontAlgn="auto">
              <a:lnSpc>
                <a:spcPct val="200000"/>
              </a:lnSpc>
            </a:pPr>
            <a:r>
              <a:rPr lang="zh-CN" altLang="en-US" b="1">
                <a:latin typeface="黑体" panose="02010609060101010101" charset="-122"/>
                <a:ea typeface="黑体" panose="02010609060101010101" charset="-122"/>
                <a:cs typeface="黑体" panose="02010609060101010101" charset="-122"/>
              </a:rPr>
              <a:t>根据湖南省实际情况，补充了市场新工艺及新材料安装项目：开闭所成套配电装置安装、配电智能设备安装调试，低压封闭式插接母线槽安装， UPS电源安装、太阳能电池安装，地下定向钻孔敷管，复合电缆支架，电缆穿刺线夹、T接线端子安装，矿物绝缘（电力、控制）电缆及电缆头敷设，避雷器装置、桩承台接地、保护接地、等电位装置安装、铺地漆布，楼宇亮化灯安装，金属杆安装等。删除部分工艺已经废止或技术落后基本不使用的子目。</a:t>
            </a:r>
            <a:endParaRPr lang="zh-CN" altLang="en-US"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23164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第四册  电气设备安装工程</a:t>
            </a:r>
            <a:endParaRPr lang="zh-CN" altLang="en-US" sz="2400" b="1"/>
          </a:p>
        </p:txBody>
      </p:sp>
      <p:cxnSp>
        <p:nvCxnSpPr>
          <p:cNvPr id="6" name="直接连接符 5"/>
          <p:cNvCxnSpPr/>
          <p:nvPr/>
        </p:nvCxnSpPr>
        <p:spPr>
          <a:xfrm flipV="1">
            <a:off x="5173345" y="79502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V="1">
            <a:off x="5576570" y="874395"/>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4" name="表格 3"/>
          <p:cNvGraphicFramePr/>
          <p:nvPr>
            <p:custDataLst>
              <p:tags r:id="rId2"/>
            </p:custDataLst>
          </p:nvPr>
        </p:nvGraphicFramePr>
        <p:xfrm>
          <a:off x="497205" y="1109980"/>
          <a:ext cx="11269345" cy="4867275"/>
        </p:xfrm>
        <a:graphic>
          <a:graphicData uri="http://schemas.openxmlformats.org/drawingml/2006/table">
            <a:tbl>
              <a:tblPr firstRow="1" bandRow="1">
                <a:tableStyleId>{5C22544A-7EE6-4342-B048-85BDC9FD1C3A}</a:tableStyleId>
              </a:tblPr>
              <a:tblGrid>
                <a:gridCol w="2410460"/>
                <a:gridCol w="776287"/>
                <a:gridCol w="776605"/>
                <a:gridCol w="775969"/>
                <a:gridCol w="776287"/>
                <a:gridCol w="5753735"/>
              </a:tblGrid>
              <a:tr h="426720">
                <a:tc>
                  <a:txBody>
                    <a:bodyPr/>
                    <a:p>
                      <a:pPr algn="ctr">
                        <a:buNone/>
                      </a:pPr>
                      <a:r>
                        <a:rPr lang="zh-CN" altLang="en-US" sz="1400" b="1">
                          <a:solidFill>
                            <a:schemeClr val="bg2"/>
                          </a:solidFill>
                          <a:latin typeface="微软雅黑" panose="020B0503020204020204" pitchFamily="34" charset="-122"/>
                          <a:ea typeface="微软雅黑" panose="020B0503020204020204" pitchFamily="34" charset="-122"/>
                        </a:rPr>
                        <a:t>章节</a:t>
                      </a:r>
                      <a:endParaRPr lang="zh-CN" altLang="en-US" sz="1400" b="1">
                        <a:solidFill>
                          <a:schemeClr val="bg2"/>
                        </a:solidFill>
                        <a:latin typeface="微软雅黑" panose="020B0503020204020204" pitchFamily="34" charset="-122"/>
                        <a:ea typeface="微软雅黑" panose="020B0503020204020204" pitchFamily="34" charset="-122"/>
                      </a:endParaRPr>
                    </a:p>
                  </a:txBody>
                  <a:tcPr anchor="ctr" anchorCtr="0"/>
                </a:tc>
                <a:tc>
                  <a:txBody>
                    <a:bodyPr/>
                    <a:p>
                      <a:pPr indent="0" algn="ctr">
                        <a:buNone/>
                      </a:pPr>
                      <a:r>
                        <a:rPr lang="en-US" sz="1400" b="1">
                          <a:solidFill>
                            <a:schemeClr val="bg2"/>
                          </a:solidFill>
                          <a:latin typeface="微软雅黑" panose="020B0503020204020204" pitchFamily="34" charset="-122"/>
                          <a:ea typeface="微软雅黑" panose="020B0503020204020204" pitchFamily="34" charset="-122"/>
                          <a:cs typeface="微软雅黑" panose="020B0503020204020204" pitchFamily="34" charset="-122"/>
                        </a:rPr>
                        <a:t>14标准</a:t>
                      </a:r>
                      <a:endParaRPr lang="zh-CN" altLang="en-US" sz="1400" b="1">
                        <a:solidFill>
                          <a:schemeClr val="bg2"/>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9050" marR="19050" marT="0" marB="0" vert="horz" anchor="ctr" anchorCtr="0"/>
                </a:tc>
                <a:tc>
                  <a:txBody>
                    <a:bodyPr/>
                    <a:p>
                      <a:pPr indent="0" algn="ctr">
                        <a:buNone/>
                      </a:pPr>
                      <a:r>
                        <a:rPr lang="en-US" sz="1400" b="1">
                          <a:solidFill>
                            <a:schemeClr val="bg2"/>
                          </a:solidFill>
                          <a:latin typeface="微软雅黑" panose="020B0503020204020204" pitchFamily="34" charset="-122"/>
                          <a:ea typeface="微软雅黑" panose="020B0503020204020204" pitchFamily="34" charset="-122"/>
                          <a:cs typeface="仿宋" panose="02010609060101010101" charset="-122"/>
                        </a:rPr>
                        <a:t>增加</a:t>
                      </a:r>
                      <a:endParaRPr lang="zh-CN" altLang="en-US" sz="1400" b="1">
                        <a:solidFill>
                          <a:schemeClr val="bg2"/>
                        </a:solidFill>
                        <a:latin typeface="微软雅黑" panose="020B0503020204020204" pitchFamily="34" charset="-122"/>
                        <a:ea typeface="微软雅黑" panose="020B0503020204020204" pitchFamily="34" charset="-122"/>
                        <a:cs typeface="仿宋" panose="02010609060101010101" charset="-122"/>
                      </a:endParaRPr>
                    </a:p>
                  </a:txBody>
                  <a:tcPr marL="19050" marR="19050" marT="0" marB="0" vert="horz" anchor="ctr" anchorCtr="0"/>
                </a:tc>
                <a:tc>
                  <a:txBody>
                    <a:bodyPr/>
                    <a:p>
                      <a:pPr indent="0" algn="ctr">
                        <a:buNone/>
                      </a:pPr>
                      <a:r>
                        <a:rPr lang="en-US" sz="1400" b="1">
                          <a:solidFill>
                            <a:schemeClr val="bg2"/>
                          </a:solidFill>
                          <a:latin typeface="微软雅黑" panose="020B0503020204020204" pitchFamily="34" charset="-122"/>
                          <a:ea typeface="微软雅黑" panose="020B0503020204020204" pitchFamily="34" charset="-122"/>
                          <a:cs typeface="仿宋" panose="02010609060101010101" charset="-122"/>
                        </a:rPr>
                        <a:t>减少</a:t>
                      </a:r>
                      <a:endParaRPr lang="zh-CN" altLang="en-US" sz="1400" b="1">
                        <a:solidFill>
                          <a:schemeClr val="bg2"/>
                        </a:solidFill>
                        <a:latin typeface="微软雅黑" panose="020B0503020204020204" pitchFamily="34" charset="-122"/>
                        <a:ea typeface="微软雅黑" panose="020B0503020204020204" pitchFamily="34" charset="-122"/>
                        <a:cs typeface="仿宋" panose="02010609060101010101" charset="-122"/>
                      </a:endParaRPr>
                    </a:p>
                  </a:txBody>
                  <a:tcPr marL="19050" marR="19050" marT="0" marB="0" vert="horz" anchor="ctr" anchorCtr="0"/>
                </a:tc>
                <a:tc>
                  <a:txBody>
                    <a:bodyPr/>
                    <a:p>
                      <a:pPr indent="0" algn="ctr">
                        <a:buNone/>
                      </a:pPr>
                      <a:r>
                        <a:rPr lang="en-US" sz="1400" b="1">
                          <a:solidFill>
                            <a:schemeClr val="bg2"/>
                          </a:solidFill>
                          <a:latin typeface="微软雅黑" panose="020B0503020204020204" pitchFamily="34" charset="-122"/>
                          <a:ea typeface="微软雅黑" panose="020B0503020204020204" pitchFamily="34" charset="-122"/>
                          <a:cs typeface="微软雅黑" panose="020B0503020204020204" pitchFamily="34" charset="-122"/>
                        </a:rPr>
                        <a:t>20标准</a:t>
                      </a:r>
                      <a:endParaRPr lang="zh-CN" altLang="en-US" sz="1400" b="1">
                        <a:solidFill>
                          <a:schemeClr val="bg2"/>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9050" marR="19050" marT="0" marB="0" vert="horz" anchor="ctr" anchorCtr="0"/>
                </a:tc>
                <a:tc>
                  <a:txBody>
                    <a:bodyPr/>
                    <a:p>
                      <a:pPr algn="ctr">
                        <a:buNone/>
                      </a:pPr>
                      <a:r>
                        <a:rPr lang="zh-CN" altLang="en-US" sz="1400">
                          <a:solidFill>
                            <a:schemeClr val="bg2"/>
                          </a:solidFill>
                          <a:latin typeface="微软雅黑" panose="020B0503020204020204" pitchFamily="34" charset="-122"/>
                          <a:ea typeface="微软雅黑" panose="020B0503020204020204" pitchFamily="34" charset="-122"/>
                        </a:rPr>
                        <a:t>备              注</a:t>
                      </a:r>
                      <a:endParaRPr lang="zh-CN" altLang="en-US" sz="1400">
                        <a:solidFill>
                          <a:schemeClr val="bg2"/>
                        </a:solidFill>
                        <a:latin typeface="微软雅黑" panose="020B0503020204020204" pitchFamily="34" charset="-122"/>
                        <a:ea typeface="微软雅黑" panose="020B0503020204020204" pitchFamily="34" charset="-122"/>
                      </a:endParaRPr>
                    </a:p>
                  </a:txBody>
                  <a:tcPr anchor="ctr" anchorCtr="0"/>
                </a:tc>
              </a:tr>
              <a:tr h="634365">
                <a:tc>
                  <a:txBody>
                    <a:bodyPr/>
                    <a:p>
                      <a:pPr indent="0" algn="l">
                        <a:buNone/>
                      </a:pPr>
                      <a:r>
                        <a:rPr lang="en-US" sz="1400" b="1">
                          <a:latin typeface="微软雅黑" panose="020B0503020204020204" pitchFamily="34" charset="-122"/>
                          <a:ea typeface="微软雅黑" panose="020B0503020204020204" pitchFamily="34" charset="-122"/>
                          <a:cs typeface="微软雅黑" panose="020B0503020204020204" pitchFamily="34" charset="-122"/>
                        </a:rPr>
                        <a:t>第一章 变压器</a:t>
                      </a:r>
                      <a:endParaRPr lang="en-US" altLang="en-US" sz="14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400" b="1">
                          <a:latin typeface="微软雅黑" panose="020B0503020204020204" pitchFamily="34" charset="-122"/>
                          <a:ea typeface="微软雅黑" panose="020B0503020204020204" pitchFamily="34" charset="-122"/>
                          <a:cs typeface="仿宋" panose="02010609060101010101" charset="-122"/>
                        </a:rPr>
                        <a:t>30</a:t>
                      </a:r>
                      <a:endParaRPr lang="en-US" altLang="en-US" sz="14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400" b="1">
                          <a:latin typeface="微软雅黑" panose="020B0503020204020204" pitchFamily="34" charset="-122"/>
                          <a:ea typeface="微软雅黑" panose="020B0503020204020204" pitchFamily="34" charset="-122"/>
                          <a:cs typeface="仿宋" panose="02010609060101010101" charset="-122"/>
                        </a:rPr>
                        <a:t>16</a:t>
                      </a:r>
                      <a:endParaRPr lang="en-US" altLang="en-US" sz="14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400" b="1">
                          <a:latin typeface="微软雅黑" panose="020B0503020204020204" pitchFamily="34" charset="-122"/>
                          <a:ea typeface="微软雅黑" panose="020B0503020204020204" pitchFamily="34" charset="-122"/>
                          <a:cs typeface="仿宋" panose="02010609060101010101" charset="-122"/>
                        </a:rPr>
                        <a:t>8</a:t>
                      </a:r>
                      <a:endParaRPr lang="en-US" altLang="en-US" sz="14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400" b="1">
                          <a:latin typeface="微软雅黑" panose="020B0503020204020204" pitchFamily="34" charset="-122"/>
                          <a:ea typeface="微软雅黑" panose="020B0503020204020204" pitchFamily="34" charset="-122"/>
                          <a:cs typeface="仿宋" panose="02010609060101010101" charset="-122"/>
                        </a:rPr>
                        <a:t>38</a:t>
                      </a:r>
                      <a:endParaRPr lang="en-US" altLang="en-US" sz="14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buNone/>
                      </a:pPr>
                      <a:r>
                        <a:rPr lang="en-US" sz="1400" b="1">
                          <a:latin typeface="微软雅黑" panose="020B0503020204020204" pitchFamily="34" charset="-122"/>
                          <a:ea typeface="微软雅黑" panose="020B0503020204020204" pitchFamily="34" charset="-122"/>
                          <a:cs typeface="微软雅黑" panose="020B0503020204020204" pitchFamily="34" charset="-122"/>
                        </a:rPr>
                        <a:t>消弧线圈分类油浸式和干式消弧线圈两种，14消耗量标准未分类</a:t>
                      </a:r>
                      <a:endParaRPr lang="en-US" altLang="en-US" sz="14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r>
              <a:tr h="634365">
                <a:tc>
                  <a:txBody>
                    <a:bodyPr/>
                    <a:p>
                      <a:pPr indent="0" algn="l">
                        <a:buNone/>
                      </a:pPr>
                      <a:r>
                        <a:rPr lang="en-US" sz="1400" b="1">
                          <a:latin typeface="微软雅黑" panose="020B0503020204020204" pitchFamily="34" charset="-122"/>
                          <a:ea typeface="微软雅黑" panose="020B0503020204020204" pitchFamily="34" charset="-122"/>
                          <a:cs typeface="微软雅黑" panose="020B0503020204020204" pitchFamily="34" charset="-122"/>
                        </a:rPr>
                        <a:t>第二章 配电装置</a:t>
                      </a:r>
                      <a:endParaRPr lang="en-US" altLang="en-US" sz="14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400" b="1">
                          <a:latin typeface="微软雅黑" panose="020B0503020204020204" pitchFamily="34" charset="-122"/>
                          <a:ea typeface="微软雅黑" panose="020B0503020204020204" pitchFamily="34" charset="-122"/>
                          <a:cs typeface="仿宋" panose="02010609060101010101" charset="-122"/>
                        </a:rPr>
                        <a:t>76</a:t>
                      </a:r>
                      <a:endParaRPr lang="en-US" altLang="en-US" sz="14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400" b="1">
                          <a:latin typeface="微软雅黑" panose="020B0503020204020204" pitchFamily="34" charset="-122"/>
                          <a:ea typeface="微软雅黑" panose="020B0503020204020204" pitchFamily="34" charset="-122"/>
                          <a:cs typeface="仿宋" panose="02010609060101010101" charset="-122"/>
                        </a:rPr>
                        <a:t>38</a:t>
                      </a:r>
                      <a:endParaRPr lang="en-US" altLang="en-US" sz="14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400" b="1">
                          <a:latin typeface="微软雅黑" panose="020B0503020204020204" pitchFamily="34" charset="-122"/>
                          <a:ea typeface="微软雅黑" panose="020B0503020204020204" pitchFamily="34" charset="-122"/>
                          <a:cs typeface="仿宋" panose="02010609060101010101" charset="-122"/>
                        </a:rPr>
                        <a:t>8</a:t>
                      </a:r>
                      <a:endParaRPr lang="en-US" altLang="en-US" sz="14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400" b="1">
                          <a:latin typeface="微软雅黑" panose="020B0503020204020204" pitchFamily="34" charset="-122"/>
                          <a:ea typeface="微软雅黑" panose="020B0503020204020204" pitchFamily="34" charset="-122"/>
                          <a:cs typeface="仿宋" panose="02010609060101010101" charset="-122"/>
                        </a:rPr>
                        <a:t>106</a:t>
                      </a:r>
                      <a:endParaRPr lang="en-US" altLang="en-US" sz="14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buNone/>
                      </a:pPr>
                      <a:r>
                        <a:rPr lang="en-US" sz="1400" b="1">
                          <a:latin typeface="微软雅黑" panose="020B0503020204020204" pitchFamily="34" charset="-122"/>
                          <a:ea typeface="微软雅黑" panose="020B0503020204020204" pitchFamily="34" charset="-122"/>
                          <a:cs typeface="微软雅黑" panose="020B0503020204020204" pitchFamily="34" charset="-122"/>
                        </a:rPr>
                        <a:t>增加开闭所成套配电装置安装、配电智能设备安装调试2节；高压成套配电柜安装中的断路器柜细分为油断路器柜、真空断路器柜、SF6断路器柜</a:t>
                      </a:r>
                      <a:endParaRPr lang="en-US" altLang="en-US" sz="14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r>
              <a:tr h="634365">
                <a:tc>
                  <a:txBody>
                    <a:bodyPr/>
                    <a:p>
                      <a:pPr indent="0" algn="l">
                        <a:buNone/>
                      </a:pPr>
                      <a:r>
                        <a:rPr lang="en-US" sz="1400" b="1">
                          <a:latin typeface="微软雅黑" panose="020B0503020204020204" pitchFamily="34" charset="-122"/>
                          <a:ea typeface="微软雅黑" panose="020B0503020204020204" pitchFamily="34" charset="-122"/>
                          <a:cs typeface="微软雅黑" panose="020B0503020204020204" pitchFamily="34" charset="-122"/>
                        </a:rPr>
                        <a:t>第三章 母线、绝缘子</a:t>
                      </a:r>
                      <a:endParaRPr lang="en-US" altLang="en-US" sz="14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400" b="1">
                          <a:latin typeface="微软雅黑" panose="020B0503020204020204" pitchFamily="34" charset="-122"/>
                          <a:ea typeface="微软雅黑" panose="020B0503020204020204" pitchFamily="34" charset="-122"/>
                          <a:cs typeface="仿宋" panose="02010609060101010101" charset="-122"/>
                        </a:rPr>
                        <a:t>133</a:t>
                      </a:r>
                      <a:endParaRPr lang="en-US" altLang="en-US" sz="14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400" b="1">
                          <a:latin typeface="微软雅黑" panose="020B0503020204020204" pitchFamily="34" charset="-122"/>
                          <a:ea typeface="微软雅黑" panose="020B0503020204020204" pitchFamily="34" charset="-122"/>
                          <a:cs typeface="仿宋" panose="02010609060101010101" charset="-122"/>
                        </a:rPr>
                        <a:t>7</a:t>
                      </a:r>
                      <a:endParaRPr lang="en-US" altLang="en-US" sz="14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400" b="1">
                          <a:latin typeface="微软雅黑" panose="020B0503020204020204" pitchFamily="34" charset="-122"/>
                          <a:ea typeface="微软雅黑" panose="020B0503020204020204" pitchFamily="34" charset="-122"/>
                          <a:cs typeface="仿宋" panose="02010609060101010101" charset="-122"/>
                        </a:rPr>
                        <a:t>0</a:t>
                      </a:r>
                      <a:endParaRPr lang="en-US" altLang="en-US" sz="14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400" b="1">
                          <a:latin typeface="微软雅黑" panose="020B0503020204020204" pitchFamily="34" charset="-122"/>
                          <a:ea typeface="微软雅黑" panose="020B0503020204020204" pitchFamily="34" charset="-122"/>
                          <a:cs typeface="仿宋" panose="02010609060101010101" charset="-122"/>
                        </a:rPr>
                        <a:t>140</a:t>
                      </a:r>
                      <a:endParaRPr lang="en-US" altLang="en-US" sz="14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buNone/>
                      </a:pPr>
                      <a:r>
                        <a:rPr lang="en-US" sz="1400" b="1">
                          <a:latin typeface="微软雅黑" panose="020B0503020204020204" pitchFamily="34" charset="-122"/>
                          <a:ea typeface="微软雅黑" panose="020B0503020204020204" pitchFamily="34" charset="-122"/>
                          <a:cs typeface="仿宋" panose="02010609060101010101" charset="-122"/>
                        </a:rPr>
                        <a:t>增加低压封闭母线槽始端箱安装项目</a:t>
                      </a:r>
                      <a:endParaRPr lang="en-US" altLang="en-US" sz="14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r>
              <a:tr h="634365">
                <a:tc>
                  <a:txBody>
                    <a:bodyPr/>
                    <a:p>
                      <a:pPr indent="0" algn="l">
                        <a:buNone/>
                      </a:pPr>
                      <a:r>
                        <a:rPr lang="en-US" sz="1400" b="1">
                          <a:latin typeface="微软雅黑" panose="020B0503020204020204" pitchFamily="34" charset="-122"/>
                          <a:ea typeface="微软雅黑" panose="020B0503020204020204" pitchFamily="34" charset="-122"/>
                          <a:cs typeface="微软雅黑" panose="020B0503020204020204" pitchFamily="34" charset="-122"/>
                        </a:rPr>
                        <a:t>第四章 控制设备及低压电器</a:t>
                      </a:r>
                      <a:endParaRPr lang="en-US" altLang="en-US" sz="14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400" b="1">
                          <a:latin typeface="微软雅黑" panose="020B0503020204020204" pitchFamily="34" charset="-122"/>
                          <a:ea typeface="微软雅黑" panose="020B0503020204020204" pitchFamily="34" charset="-122"/>
                          <a:cs typeface="仿宋" panose="02010609060101010101" charset="-122"/>
                        </a:rPr>
                        <a:t>132</a:t>
                      </a:r>
                      <a:endParaRPr lang="en-US" altLang="en-US" sz="14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400" b="1">
                          <a:latin typeface="微软雅黑" panose="020B0503020204020204" pitchFamily="34" charset="-122"/>
                          <a:ea typeface="微软雅黑" panose="020B0503020204020204" pitchFamily="34" charset="-122"/>
                          <a:cs typeface="仿宋" panose="02010609060101010101" charset="-122"/>
                        </a:rPr>
                        <a:t>8</a:t>
                      </a:r>
                      <a:endParaRPr lang="en-US" altLang="en-US" sz="14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400" b="1">
                          <a:latin typeface="微软雅黑" panose="020B0503020204020204" pitchFamily="34" charset="-122"/>
                          <a:ea typeface="微软雅黑" panose="020B0503020204020204" pitchFamily="34" charset="-122"/>
                          <a:cs typeface="仿宋" panose="02010609060101010101" charset="-122"/>
                        </a:rPr>
                        <a:t>4</a:t>
                      </a:r>
                      <a:endParaRPr lang="en-US" altLang="en-US" sz="14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400" b="1">
                          <a:latin typeface="微软雅黑" panose="020B0503020204020204" pitchFamily="34" charset="-122"/>
                          <a:ea typeface="微软雅黑" panose="020B0503020204020204" pitchFamily="34" charset="-122"/>
                          <a:cs typeface="仿宋" panose="02010609060101010101" charset="-122"/>
                        </a:rPr>
                        <a:t>136</a:t>
                      </a:r>
                      <a:endParaRPr lang="en-US" altLang="en-US" sz="14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buNone/>
                      </a:pPr>
                      <a:r>
                        <a:rPr lang="en-US" sz="1400" b="1">
                          <a:latin typeface="微软雅黑" panose="020B0503020204020204" pitchFamily="34" charset="-122"/>
                          <a:ea typeface="微软雅黑" panose="020B0503020204020204" pitchFamily="34" charset="-122"/>
                          <a:cs typeface="微软雅黑" panose="020B0503020204020204" pitchFamily="34" charset="-122"/>
                        </a:rPr>
                        <a:t>增加框架式自动空气开关自动式、手动式安装项目；DZ系列空气开关按额定电流列项；删除一般铁构件制安项目</a:t>
                      </a:r>
                      <a:endParaRPr lang="en-US" altLang="en-US" sz="14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r>
              <a:tr h="634365">
                <a:tc>
                  <a:txBody>
                    <a:bodyPr/>
                    <a:p>
                      <a:pPr indent="0" algn="l">
                        <a:buNone/>
                      </a:pPr>
                      <a:r>
                        <a:rPr lang="en-US" sz="1400" b="1">
                          <a:latin typeface="微软雅黑" panose="020B0503020204020204" pitchFamily="34" charset="-122"/>
                          <a:ea typeface="微软雅黑" panose="020B0503020204020204" pitchFamily="34" charset="-122"/>
                          <a:cs typeface="微软雅黑" panose="020B0503020204020204" pitchFamily="34" charset="-122"/>
                        </a:rPr>
                        <a:t>第五章 蓄电池</a:t>
                      </a:r>
                      <a:endParaRPr lang="en-US" altLang="en-US" sz="14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400" b="1">
                          <a:latin typeface="微软雅黑" panose="020B0503020204020204" pitchFamily="34" charset="-122"/>
                          <a:ea typeface="微软雅黑" panose="020B0503020204020204" pitchFamily="34" charset="-122"/>
                          <a:cs typeface="仿宋" panose="02010609060101010101" charset="-122"/>
                        </a:rPr>
                        <a:t>48</a:t>
                      </a:r>
                      <a:endParaRPr lang="en-US" altLang="en-US" sz="14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400" b="1">
                          <a:latin typeface="微软雅黑" panose="020B0503020204020204" pitchFamily="34" charset="-122"/>
                          <a:ea typeface="微软雅黑" panose="020B0503020204020204" pitchFamily="34" charset="-122"/>
                          <a:cs typeface="仿宋" panose="02010609060101010101" charset="-122"/>
                        </a:rPr>
                        <a:t>31</a:t>
                      </a:r>
                      <a:endParaRPr lang="en-US" altLang="en-US" sz="14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400" b="1">
                          <a:latin typeface="微软雅黑" panose="020B0503020204020204" pitchFamily="34" charset="-122"/>
                          <a:ea typeface="微软雅黑" panose="020B0503020204020204" pitchFamily="34" charset="-122"/>
                          <a:cs typeface="仿宋" panose="02010609060101010101" charset="-122"/>
                        </a:rPr>
                        <a:t>9</a:t>
                      </a:r>
                      <a:endParaRPr lang="en-US" altLang="en-US" sz="14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400" b="1">
                          <a:latin typeface="微软雅黑" panose="020B0503020204020204" pitchFamily="34" charset="-122"/>
                          <a:ea typeface="微软雅黑" panose="020B0503020204020204" pitchFamily="34" charset="-122"/>
                          <a:cs typeface="仿宋" panose="02010609060101010101" charset="-122"/>
                        </a:rPr>
                        <a:t>70</a:t>
                      </a:r>
                      <a:endParaRPr lang="en-US" altLang="en-US" sz="14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buNone/>
                      </a:pPr>
                      <a:r>
                        <a:rPr lang="en-US" sz="1400" b="1">
                          <a:latin typeface="微软雅黑" panose="020B0503020204020204" pitchFamily="34" charset="-122"/>
                          <a:ea typeface="微软雅黑" panose="020B0503020204020204" pitchFamily="34" charset="-122"/>
                          <a:cs typeface="微软雅黑" panose="020B0503020204020204" pitchFamily="34" charset="-122"/>
                        </a:rPr>
                        <a:t>增加UPS电源安装和太阳能电池安装2节</a:t>
                      </a:r>
                      <a:endParaRPr lang="en-US" altLang="en-US" sz="14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r>
              <a:tr h="634365">
                <a:tc>
                  <a:txBody>
                    <a:bodyPr/>
                    <a:p>
                      <a:pPr indent="0" algn="l">
                        <a:buNone/>
                      </a:pPr>
                      <a:r>
                        <a:rPr lang="en-US" sz="1400" b="1">
                          <a:latin typeface="微软雅黑" panose="020B0503020204020204" pitchFamily="34" charset="-122"/>
                          <a:ea typeface="微软雅黑" panose="020B0503020204020204" pitchFamily="34" charset="-122"/>
                          <a:cs typeface="微软雅黑" panose="020B0503020204020204" pitchFamily="34" charset="-122"/>
                        </a:rPr>
                        <a:t>第六章 电机</a:t>
                      </a:r>
                      <a:endParaRPr lang="en-US" altLang="en-US" sz="14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400" b="1">
                          <a:latin typeface="微软雅黑" panose="020B0503020204020204" pitchFamily="34" charset="-122"/>
                          <a:ea typeface="微软雅黑" panose="020B0503020204020204" pitchFamily="34" charset="-122"/>
                          <a:cs typeface="仿宋" panose="02010609060101010101" charset="-122"/>
                        </a:rPr>
                        <a:t>63</a:t>
                      </a:r>
                      <a:endParaRPr lang="en-US" altLang="en-US" sz="14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400" b="1">
                          <a:latin typeface="微软雅黑" panose="020B0503020204020204" pitchFamily="34" charset="-122"/>
                          <a:ea typeface="微软雅黑" panose="020B0503020204020204" pitchFamily="34" charset="-122"/>
                          <a:cs typeface="仿宋" panose="02010609060101010101" charset="-122"/>
                        </a:rPr>
                        <a:t>0</a:t>
                      </a:r>
                      <a:endParaRPr lang="en-US" altLang="en-US" sz="14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400" b="1">
                          <a:latin typeface="微软雅黑" panose="020B0503020204020204" pitchFamily="34" charset="-122"/>
                          <a:ea typeface="微软雅黑" panose="020B0503020204020204" pitchFamily="34" charset="-122"/>
                          <a:cs typeface="仿宋" panose="02010609060101010101" charset="-122"/>
                        </a:rPr>
                        <a:t>0</a:t>
                      </a:r>
                      <a:endParaRPr lang="en-US" altLang="en-US" sz="14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400" b="1">
                          <a:latin typeface="微软雅黑" panose="020B0503020204020204" pitchFamily="34" charset="-122"/>
                          <a:ea typeface="微软雅黑" panose="020B0503020204020204" pitchFamily="34" charset="-122"/>
                          <a:cs typeface="仿宋" panose="02010609060101010101" charset="-122"/>
                        </a:rPr>
                        <a:t>63</a:t>
                      </a:r>
                      <a:endParaRPr lang="en-US" altLang="en-US" sz="14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buNone/>
                      </a:pPr>
                      <a:r>
                        <a:rPr lang="en-US" sz="1400" b="1">
                          <a:latin typeface="微软雅黑" panose="020B0503020204020204" pitchFamily="34" charset="-122"/>
                          <a:ea typeface="微软雅黑" panose="020B0503020204020204" pitchFamily="34" charset="-122"/>
                          <a:cs typeface="仿宋" panose="02010609060101010101" charset="-122"/>
                        </a:rPr>
                        <a:t> </a:t>
                      </a:r>
                      <a:endParaRPr lang="en-US" altLang="en-US" sz="14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r>
              <a:tr h="634365">
                <a:tc>
                  <a:txBody>
                    <a:bodyPr/>
                    <a:p>
                      <a:pPr indent="0" algn="l">
                        <a:buNone/>
                      </a:pPr>
                      <a:r>
                        <a:rPr lang="en-US" sz="1400" b="1">
                          <a:latin typeface="微软雅黑" panose="020B0503020204020204" pitchFamily="34" charset="-122"/>
                          <a:ea typeface="微软雅黑" panose="020B0503020204020204" pitchFamily="34" charset="-122"/>
                          <a:cs typeface="微软雅黑" panose="020B0503020204020204" pitchFamily="34" charset="-122"/>
                        </a:rPr>
                        <a:t>第七章 滑触线装置</a:t>
                      </a:r>
                      <a:endParaRPr lang="en-US" altLang="en-US" sz="14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400" b="1">
                          <a:latin typeface="微软雅黑" panose="020B0503020204020204" pitchFamily="34" charset="-122"/>
                          <a:ea typeface="微软雅黑" panose="020B0503020204020204" pitchFamily="34" charset="-122"/>
                          <a:cs typeface="仿宋" panose="02010609060101010101" charset="-122"/>
                        </a:rPr>
                        <a:t>39</a:t>
                      </a:r>
                      <a:endParaRPr lang="en-US" altLang="en-US" sz="14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400" b="1">
                          <a:latin typeface="微软雅黑" panose="020B0503020204020204" pitchFamily="34" charset="-122"/>
                          <a:ea typeface="微软雅黑" panose="020B0503020204020204" pitchFamily="34" charset="-122"/>
                          <a:cs typeface="仿宋" panose="02010609060101010101" charset="-122"/>
                        </a:rPr>
                        <a:t>0</a:t>
                      </a:r>
                      <a:endParaRPr lang="en-US" altLang="en-US" sz="14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400" b="1">
                          <a:latin typeface="微软雅黑" panose="020B0503020204020204" pitchFamily="34" charset="-122"/>
                          <a:ea typeface="微软雅黑" panose="020B0503020204020204" pitchFamily="34" charset="-122"/>
                          <a:cs typeface="仿宋" panose="02010609060101010101" charset="-122"/>
                        </a:rPr>
                        <a:t>0</a:t>
                      </a:r>
                      <a:endParaRPr lang="en-US" altLang="en-US" sz="14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400" b="1">
                          <a:latin typeface="微软雅黑" panose="020B0503020204020204" pitchFamily="34" charset="-122"/>
                          <a:ea typeface="微软雅黑" panose="020B0503020204020204" pitchFamily="34" charset="-122"/>
                          <a:cs typeface="仿宋" panose="02010609060101010101" charset="-122"/>
                        </a:rPr>
                        <a:t>39</a:t>
                      </a:r>
                      <a:endParaRPr lang="en-US" altLang="en-US" sz="14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buNone/>
                      </a:pPr>
                      <a:endParaRPr lang="en-US" altLang="en-US" sz="14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r>
            </a:tbl>
          </a:graphicData>
        </a:graphic>
      </p:graphicFrame>
      <p:sp>
        <p:nvSpPr>
          <p:cNvPr id="5" name="日期占位符 4"/>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3"/>
    </p:custData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23164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第四册  电气设备安装工程</a:t>
            </a:r>
            <a:endParaRPr lang="zh-CN" altLang="en-US" sz="2400" b="1"/>
          </a:p>
        </p:txBody>
      </p:sp>
      <p:cxnSp>
        <p:nvCxnSpPr>
          <p:cNvPr id="6" name="直接连接符 5"/>
          <p:cNvCxnSpPr/>
          <p:nvPr/>
        </p:nvCxnSpPr>
        <p:spPr>
          <a:xfrm flipV="1">
            <a:off x="5173345" y="79502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V="1">
            <a:off x="5576570" y="874395"/>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4" name="表格 3"/>
          <p:cNvGraphicFramePr/>
          <p:nvPr>
            <p:custDataLst>
              <p:tags r:id="rId2"/>
            </p:custDataLst>
          </p:nvPr>
        </p:nvGraphicFramePr>
        <p:xfrm>
          <a:off x="497205" y="1109980"/>
          <a:ext cx="11269345" cy="5193030"/>
        </p:xfrm>
        <a:graphic>
          <a:graphicData uri="http://schemas.openxmlformats.org/drawingml/2006/table">
            <a:tbl>
              <a:tblPr firstRow="1" bandRow="1">
                <a:tableStyleId>{5C22544A-7EE6-4342-B048-85BDC9FD1C3A}</a:tableStyleId>
              </a:tblPr>
              <a:tblGrid>
                <a:gridCol w="2410460"/>
                <a:gridCol w="775970"/>
                <a:gridCol w="776922"/>
                <a:gridCol w="775969"/>
                <a:gridCol w="776287"/>
                <a:gridCol w="5753735"/>
              </a:tblGrid>
              <a:tr h="426720">
                <a:tc>
                  <a:txBody>
                    <a:bodyPr/>
                    <a:p>
                      <a:pPr algn="ctr">
                        <a:buNone/>
                      </a:pPr>
                      <a:r>
                        <a:rPr lang="zh-CN" altLang="en-US" sz="1400" b="1">
                          <a:solidFill>
                            <a:schemeClr val="bg2"/>
                          </a:solidFill>
                          <a:latin typeface="微软雅黑" panose="020B0503020204020204" pitchFamily="34" charset="-122"/>
                          <a:ea typeface="微软雅黑" panose="020B0503020204020204" pitchFamily="34" charset="-122"/>
                        </a:rPr>
                        <a:t>章节</a:t>
                      </a:r>
                      <a:endParaRPr lang="zh-CN" altLang="en-US" sz="1400" b="1">
                        <a:solidFill>
                          <a:schemeClr val="bg2"/>
                        </a:solidFill>
                        <a:latin typeface="微软雅黑" panose="020B0503020204020204" pitchFamily="34" charset="-122"/>
                        <a:ea typeface="微软雅黑" panose="020B0503020204020204" pitchFamily="34" charset="-122"/>
                      </a:endParaRPr>
                    </a:p>
                  </a:txBody>
                  <a:tcPr anchor="ctr" anchorCtr="0"/>
                </a:tc>
                <a:tc>
                  <a:txBody>
                    <a:bodyPr/>
                    <a:p>
                      <a:pPr indent="0" algn="ctr">
                        <a:buNone/>
                      </a:pPr>
                      <a:r>
                        <a:rPr lang="en-US" sz="1400" b="1">
                          <a:solidFill>
                            <a:schemeClr val="bg2"/>
                          </a:solidFill>
                          <a:latin typeface="微软雅黑" panose="020B0503020204020204" pitchFamily="34" charset="-122"/>
                          <a:ea typeface="微软雅黑" panose="020B0503020204020204" pitchFamily="34" charset="-122"/>
                          <a:cs typeface="微软雅黑" panose="020B0503020204020204" pitchFamily="34" charset="-122"/>
                        </a:rPr>
                        <a:t>14标准</a:t>
                      </a:r>
                      <a:endParaRPr lang="zh-CN" altLang="en-US" sz="1400" b="1">
                        <a:solidFill>
                          <a:schemeClr val="bg2"/>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9050" marR="19050" marT="0" marB="0" vert="horz" anchor="ctr" anchorCtr="0"/>
                </a:tc>
                <a:tc>
                  <a:txBody>
                    <a:bodyPr/>
                    <a:p>
                      <a:pPr indent="0" algn="ctr">
                        <a:buNone/>
                      </a:pPr>
                      <a:r>
                        <a:rPr lang="en-US" sz="1400" b="1">
                          <a:solidFill>
                            <a:schemeClr val="bg2"/>
                          </a:solidFill>
                          <a:latin typeface="微软雅黑" panose="020B0503020204020204" pitchFamily="34" charset="-122"/>
                          <a:ea typeface="微软雅黑" panose="020B0503020204020204" pitchFamily="34" charset="-122"/>
                          <a:cs typeface="仿宋" panose="02010609060101010101" charset="-122"/>
                        </a:rPr>
                        <a:t>增加</a:t>
                      </a:r>
                      <a:endParaRPr lang="zh-CN" altLang="en-US" sz="1400" b="1">
                        <a:solidFill>
                          <a:schemeClr val="bg2"/>
                        </a:solidFill>
                        <a:latin typeface="微软雅黑" panose="020B0503020204020204" pitchFamily="34" charset="-122"/>
                        <a:ea typeface="微软雅黑" panose="020B0503020204020204" pitchFamily="34" charset="-122"/>
                        <a:cs typeface="仿宋" panose="02010609060101010101" charset="-122"/>
                      </a:endParaRPr>
                    </a:p>
                  </a:txBody>
                  <a:tcPr marL="19050" marR="19050" marT="0" marB="0" vert="horz" anchor="ctr" anchorCtr="0"/>
                </a:tc>
                <a:tc>
                  <a:txBody>
                    <a:bodyPr/>
                    <a:p>
                      <a:pPr indent="0" algn="ctr">
                        <a:buNone/>
                      </a:pPr>
                      <a:r>
                        <a:rPr lang="en-US" sz="1400" b="1">
                          <a:solidFill>
                            <a:schemeClr val="bg2"/>
                          </a:solidFill>
                          <a:latin typeface="微软雅黑" panose="020B0503020204020204" pitchFamily="34" charset="-122"/>
                          <a:ea typeface="微软雅黑" panose="020B0503020204020204" pitchFamily="34" charset="-122"/>
                          <a:cs typeface="仿宋" panose="02010609060101010101" charset="-122"/>
                        </a:rPr>
                        <a:t>减少</a:t>
                      </a:r>
                      <a:endParaRPr lang="zh-CN" altLang="en-US" sz="1400" b="1">
                        <a:solidFill>
                          <a:schemeClr val="bg2"/>
                        </a:solidFill>
                        <a:latin typeface="微软雅黑" panose="020B0503020204020204" pitchFamily="34" charset="-122"/>
                        <a:ea typeface="微软雅黑" panose="020B0503020204020204" pitchFamily="34" charset="-122"/>
                        <a:cs typeface="仿宋" panose="02010609060101010101" charset="-122"/>
                      </a:endParaRPr>
                    </a:p>
                  </a:txBody>
                  <a:tcPr marL="19050" marR="19050" marT="0" marB="0" vert="horz" anchor="ctr" anchorCtr="0"/>
                </a:tc>
                <a:tc>
                  <a:txBody>
                    <a:bodyPr/>
                    <a:p>
                      <a:pPr indent="0" algn="ctr">
                        <a:buNone/>
                      </a:pPr>
                      <a:r>
                        <a:rPr lang="en-US" sz="1400" b="1">
                          <a:solidFill>
                            <a:schemeClr val="bg2"/>
                          </a:solidFill>
                          <a:latin typeface="微软雅黑" panose="020B0503020204020204" pitchFamily="34" charset="-122"/>
                          <a:ea typeface="微软雅黑" panose="020B0503020204020204" pitchFamily="34" charset="-122"/>
                          <a:cs typeface="微软雅黑" panose="020B0503020204020204" pitchFamily="34" charset="-122"/>
                        </a:rPr>
                        <a:t>20标准</a:t>
                      </a:r>
                      <a:endParaRPr lang="zh-CN" altLang="en-US" sz="1400" b="1">
                        <a:solidFill>
                          <a:schemeClr val="bg2"/>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9050" marR="19050" marT="0" marB="0" vert="horz" anchor="ctr" anchorCtr="0"/>
                </a:tc>
                <a:tc>
                  <a:txBody>
                    <a:bodyPr/>
                    <a:p>
                      <a:pPr algn="ctr">
                        <a:buNone/>
                      </a:pPr>
                      <a:r>
                        <a:rPr lang="zh-CN" altLang="en-US" sz="1400">
                          <a:solidFill>
                            <a:schemeClr val="bg2"/>
                          </a:solidFill>
                          <a:latin typeface="微软雅黑" panose="020B0503020204020204" pitchFamily="34" charset="-122"/>
                          <a:ea typeface="微软雅黑" panose="020B0503020204020204" pitchFamily="34" charset="-122"/>
                        </a:rPr>
                        <a:t>备              注</a:t>
                      </a:r>
                      <a:endParaRPr lang="zh-CN" altLang="en-US" sz="1400">
                        <a:solidFill>
                          <a:schemeClr val="bg2"/>
                        </a:solidFill>
                        <a:latin typeface="微软雅黑" panose="020B0503020204020204" pitchFamily="34" charset="-122"/>
                        <a:ea typeface="微软雅黑" panose="020B0503020204020204" pitchFamily="34" charset="-122"/>
                      </a:endParaRPr>
                    </a:p>
                  </a:txBody>
                  <a:tcPr anchor="ctr" anchorCtr="0"/>
                </a:tc>
              </a:tr>
              <a:tr h="634365">
                <a:tc>
                  <a:txBody>
                    <a:bodyPr/>
                    <a:p>
                      <a:pPr indent="0" algn="l">
                        <a:buNone/>
                      </a:pPr>
                      <a:r>
                        <a:rPr 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第八章 电缆</a:t>
                      </a:r>
                      <a:endParaRPr lang="en-US" alt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仿宋" panose="02010609060101010101" charset="-122"/>
                        </a:rPr>
                        <a:t>177</a:t>
                      </a:r>
                      <a:endParaRPr lang="en-US" altLang="en-US" sz="14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仿宋" panose="02010609060101010101" charset="-122"/>
                        </a:rPr>
                        <a:t>138</a:t>
                      </a:r>
                      <a:endParaRPr lang="en-US" altLang="en-US" sz="14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仿宋" panose="02010609060101010101" charset="-122"/>
                        </a:rPr>
                        <a:t>17</a:t>
                      </a:r>
                      <a:endParaRPr lang="en-US" altLang="en-US" sz="14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仿宋" panose="02010609060101010101" charset="-122"/>
                        </a:rPr>
                        <a:t>298</a:t>
                      </a:r>
                      <a:endParaRPr lang="en-US" altLang="en-US" sz="14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buNone/>
                      </a:pPr>
                      <a:r>
                        <a:rPr 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增加地下定向钻孔敷管、电缆穿刺线夹、T型接线端子安装定额节；删除电缆防腐、缠石棉绳、刷漆、剥皮定额节，增加防火包安装、防火堵料安装（按t计算）、复合电缆支架项目；删除排管外混凝土包封、混凝土电缆槽安装、桥架支撑架</a:t>
                      </a:r>
                      <a:endParaRPr lang="en-US" alt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r>
              <a:tr h="634365">
                <a:tc>
                  <a:txBody>
                    <a:bodyPr/>
                    <a:p>
                      <a:pPr indent="0" algn="l">
                        <a:buNone/>
                      </a:pPr>
                      <a:r>
                        <a:rPr 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第九章 防雷及接地装置</a:t>
                      </a:r>
                      <a:endParaRPr lang="en-US" alt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仿宋" panose="02010609060101010101" charset="-122"/>
                        </a:rPr>
                        <a:t>66</a:t>
                      </a:r>
                      <a:endParaRPr lang="en-US" altLang="en-US" sz="14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仿宋" panose="02010609060101010101" charset="-122"/>
                        </a:rPr>
                        <a:t>15</a:t>
                      </a:r>
                      <a:endParaRPr lang="en-US" altLang="en-US" sz="14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仿宋" panose="02010609060101010101" charset="-122"/>
                        </a:rPr>
                        <a:t> </a:t>
                      </a:r>
                      <a:endParaRPr lang="en-US" altLang="en-US" sz="14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仿宋" panose="02010609060101010101" charset="-122"/>
                        </a:rPr>
                        <a:t>81</a:t>
                      </a:r>
                      <a:endParaRPr lang="en-US" altLang="en-US" sz="14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buNone/>
                      </a:pPr>
                      <a:r>
                        <a:rPr lang="en-US" sz="1400" b="1">
                          <a:solidFill>
                            <a:schemeClr val="tx1"/>
                          </a:solidFill>
                          <a:latin typeface="微软雅黑" panose="020B0503020204020204" pitchFamily="34" charset="-122"/>
                          <a:ea typeface="微软雅黑" panose="020B0503020204020204" pitchFamily="34" charset="-122"/>
                          <a:cs typeface="仿宋" panose="02010609060101010101" charset="-122"/>
                        </a:rPr>
                        <a:t>增加设备防雷装置、桩承台接地、保护接地、等电位装置、铺地漆布等定额节</a:t>
                      </a:r>
                      <a:endParaRPr lang="en-US" altLang="en-US" sz="14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r>
              <a:tr h="546735">
                <a:tc>
                  <a:txBody>
                    <a:bodyPr/>
                    <a:p>
                      <a:pPr indent="0" algn="l">
                        <a:buNone/>
                      </a:pPr>
                      <a:r>
                        <a:rPr 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第十章 10kV以下架空线路</a:t>
                      </a:r>
                      <a:endParaRPr lang="en-US" alt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仿宋" panose="02010609060101010101" charset="-122"/>
                        </a:rPr>
                        <a:t>75</a:t>
                      </a:r>
                      <a:endParaRPr lang="en-US" altLang="en-US" sz="14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仿宋" panose="02010609060101010101" charset="-122"/>
                        </a:rPr>
                        <a:t>3</a:t>
                      </a:r>
                      <a:endParaRPr lang="en-US" altLang="en-US" sz="14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仿宋" panose="02010609060101010101" charset="-122"/>
                        </a:rPr>
                        <a:t> </a:t>
                      </a:r>
                      <a:endParaRPr lang="en-US" altLang="en-US" sz="14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仿宋" panose="02010609060101010101" charset="-122"/>
                        </a:rPr>
                        <a:t>78</a:t>
                      </a:r>
                      <a:endParaRPr lang="en-US" altLang="en-US" sz="14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buNone/>
                      </a:pPr>
                      <a:r>
                        <a:rPr lang="en-US" sz="1400" b="1">
                          <a:solidFill>
                            <a:schemeClr val="tx1"/>
                          </a:solidFill>
                          <a:latin typeface="微软雅黑" panose="020B0503020204020204" pitchFamily="34" charset="-122"/>
                          <a:ea typeface="微软雅黑" panose="020B0503020204020204" pitchFamily="34" charset="-122"/>
                          <a:cs typeface="仿宋" panose="02010609060101010101" charset="-122"/>
                        </a:rPr>
                        <a:t>增加大弯距砼电杆组立项目</a:t>
                      </a:r>
                      <a:endParaRPr lang="en-US" altLang="en-US" sz="14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r>
              <a:tr h="546735">
                <a:tc>
                  <a:txBody>
                    <a:bodyPr/>
                    <a:p>
                      <a:pPr indent="0" algn="l">
                        <a:buNone/>
                      </a:pPr>
                      <a:r>
                        <a:rPr 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第十一章 电气调整</a:t>
                      </a:r>
                      <a:endParaRPr lang="en-US" alt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仿宋" panose="02010609060101010101" charset="-122"/>
                        </a:rPr>
                        <a:t>138</a:t>
                      </a:r>
                      <a:endParaRPr lang="en-US" altLang="en-US" sz="14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仿宋" panose="02010609060101010101" charset="-122"/>
                        </a:rPr>
                        <a:t>3</a:t>
                      </a:r>
                      <a:endParaRPr lang="en-US" altLang="en-US" sz="14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仿宋" panose="02010609060101010101" charset="-122"/>
                        </a:rPr>
                        <a:t> </a:t>
                      </a:r>
                      <a:endParaRPr lang="en-US" altLang="en-US" sz="14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仿宋" panose="02010609060101010101" charset="-122"/>
                        </a:rPr>
                        <a:t>141</a:t>
                      </a:r>
                      <a:endParaRPr lang="en-US" altLang="en-US" sz="14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buNone/>
                      </a:pPr>
                      <a:r>
                        <a:rPr lang="en-US" sz="1400" b="1">
                          <a:solidFill>
                            <a:schemeClr val="tx1"/>
                          </a:solidFill>
                          <a:latin typeface="微软雅黑" panose="020B0503020204020204" pitchFamily="34" charset="-122"/>
                          <a:ea typeface="微软雅黑" panose="020B0503020204020204" pitchFamily="34" charset="-122"/>
                          <a:cs typeface="仿宋" panose="02010609060101010101" charset="-122"/>
                        </a:rPr>
                        <a:t>增加配电智能系统调试定额节</a:t>
                      </a:r>
                      <a:endParaRPr lang="en-US" altLang="en-US" sz="14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r>
              <a:tr h="546735">
                <a:tc>
                  <a:txBody>
                    <a:bodyPr/>
                    <a:p>
                      <a:pPr indent="0" algn="l">
                        <a:buNone/>
                      </a:pPr>
                      <a:r>
                        <a:rPr 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第十二章 配管、配线</a:t>
                      </a:r>
                      <a:endParaRPr lang="en-US" alt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仿宋" panose="02010609060101010101" charset="-122"/>
                        </a:rPr>
                        <a:t>422</a:t>
                      </a:r>
                      <a:endParaRPr lang="en-US" altLang="en-US" sz="14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仿宋" panose="02010609060101010101" charset="-122"/>
                        </a:rPr>
                        <a:t>27</a:t>
                      </a:r>
                      <a:endParaRPr lang="en-US" altLang="en-US" sz="14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仿宋" panose="02010609060101010101" charset="-122"/>
                        </a:rPr>
                        <a:t> </a:t>
                      </a:r>
                      <a:endParaRPr lang="en-US" altLang="en-US" sz="14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仿宋" panose="02010609060101010101" charset="-122"/>
                        </a:rPr>
                        <a:t>449</a:t>
                      </a:r>
                      <a:endParaRPr lang="en-US" altLang="en-US" sz="14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buNone/>
                      </a:pPr>
                      <a:r>
                        <a:rPr lang="en-US" sz="1400" b="1">
                          <a:solidFill>
                            <a:schemeClr val="tx1"/>
                          </a:solidFill>
                          <a:latin typeface="微软雅黑" panose="020B0503020204020204" pitchFamily="34" charset="-122"/>
                          <a:ea typeface="微软雅黑" panose="020B0503020204020204" pitchFamily="34" charset="-122"/>
                          <a:cs typeface="仿宋" panose="02010609060101010101" charset="-122"/>
                        </a:rPr>
                        <a:t>增加线槽敷设、阻燃波纹电线管敷设、配管砖凿槽、砌块墙凿槽定额节</a:t>
                      </a:r>
                      <a:endParaRPr lang="en-US" altLang="en-US" sz="14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r>
              <a:tr h="546735">
                <a:tc>
                  <a:txBody>
                    <a:bodyPr/>
                    <a:p>
                      <a:pPr indent="0" algn="l">
                        <a:buNone/>
                      </a:pPr>
                      <a:r>
                        <a:rPr 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第十三章 照明器具</a:t>
                      </a:r>
                      <a:endParaRPr lang="en-US" alt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仿宋" panose="02010609060101010101" charset="-122"/>
                        </a:rPr>
                        <a:t>335</a:t>
                      </a:r>
                      <a:endParaRPr lang="en-US" altLang="en-US" sz="14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仿宋" panose="02010609060101010101" charset="-122"/>
                        </a:rPr>
                        <a:t>14</a:t>
                      </a:r>
                      <a:endParaRPr lang="en-US" altLang="en-US" sz="14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仿宋" panose="02010609060101010101" charset="-122"/>
                        </a:rPr>
                        <a:t>1</a:t>
                      </a:r>
                      <a:endParaRPr lang="en-US" altLang="en-US" sz="14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仿宋" panose="02010609060101010101" charset="-122"/>
                        </a:rPr>
                        <a:t>348</a:t>
                      </a:r>
                      <a:endParaRPr lang="en-US" altLang="en-US" sz="14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buNone/>
                      </a:pPr>
                      <a:r>
                        <a:rPr lang="en-US" sz="1400" b="1">
                          <a:solidFill>
                            <a:schemeClr val="tx1"/>
                          </a:solidFill>
                          <a:latin typeface="微软雅黑" panose="020B0503020204020204" pitchFamily="34" charset="-122"/>
                          <a:ea typeface="微软雅黑" panose="020B0503020204020204" pitchFamily="34" charset="-122"/>
                          <a:cs typeface="仿宋" panose="02010609060101010101" charset="-122"/>
                        </a:rPr>
                        <a:t>增加楼宇亮化灯安装定额节，以及树挂彩灯、嵌入式地灯等项目</a:t>
                      </a:r>
                      <a:endParaRPr lang="en-US" altLang="en-US" sz="14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r>
              <a:tr h="546735">
                <a:tc>
                  <a:txBody>
                    <a:bodyPr/>
                    <a:p>
                      <a:pPr indent="0" algn="l">
                        <a:buNone/>
                      </a:pPr>
                      <a:r>
                        <a:rPr 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第十四章 路灯设备安装</a:t>
                      </a:r>
                      <a:endParaRPr lang="en-US" alt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仿宋" panose="02010609060101010101" charset="-122"/>
                        </a:rPr>
                        <a:t>126</a:t>
                      </a:r>
                      <a:endParaRPr lang="en-US" altLang="en-US" sz="14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仿宋" panose="02010609060101010101" charset="-122"/>
                        </a:rPr>
                        <a:t>7</a:t>
                      </a:r>
                      <a:endParaRPr lang="en-US" altLang="en-US" sz="14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仿宋" panose="02010609060101010101" charset="-122"/>
                        </a:rPr>
                        <a:t>8</a:t>
                      </a:r>
                      <a:endParaRPr lang="en-US" altLang="en-US" sz="14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仿宋" panose="02010609060101010101" charset="-122"/>
                        </a:rPr>
                        <a:t>125</a:t>
                      </a:r>
                      <a:endParaRPr lang="en-US" altLang="en-US" sz="14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buNone/>
                      </a:pPr>
                      <a:r>
                        <a:rPr lang="en-US" sz="1400" b="1">
                          <a:solidFill>
                            <a:schemeClr val="tx1"/>
                          </a:solidFill>
                          <a:latin typeface="微软雅黑" panose="020B0503020204020204" pitchFamily="34" charset="-122"/>
                          <a:ea typeface="微软雅黑" panose="020B0503020204020204" pitchFamily="34" charset="-122"/>
                          <a:cs typeface="仿宋" panose="02010609060101010101" charset="-122"/>
                        </a:rPr>
                        <a:t>增加路灯金属杆安装定额节；删除交通信号灯和灯杆安装定额节</a:t>
                      </a:r>
                      <a:endParaRPr lang="en-US" altLang="en-US" sz="14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r>
              <a:tr h="546735">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合    计</a:t>
                      </a:r>
                      <a:endParaRPr lang="en-US" alt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solidFill>
                      <a:schemeClr val="bg1">
                        <a:lumMod val="75000"/>
                      </a:schemeClr>
                    </a:solidFill>
                  </a:tcP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仿宋" panose="02010609060101010101" charset="-122"/>
                        </a:rPr>
                        <a:t>2011</a:t>
                      </a:r>
                      <a:endParaRPr lang="en-US" altLang="en-US" sz="14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solidFill>
                      <a:schemeClr val="bg1">
                        <a:lumMod val="75000"/>
                      </a:schemeClr>
                    </a:solidFill>
                  </a:tcP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仿宋" panose="02010609060101010101" charset="-122"/>
                        </a:rPr>
                        <a:t>307</a:t>
                      </a:r>
                      <a:endParaRPr lang="en-US" altLang="en-US" sz="14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solidFill>
                      <a:schemeClr val="bg1">
                        <a:lumMod val="75000"/>
                      </a:schemeClr>
                    </a:solidFill>
                  </a:tcP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仿宋" panose="02010609060101010101" charset="-122"/>
                        </a:rPr>
                        <a:t>206</a:t>
                      </a:r>
                      <a:endParaRPr lang="en-US" altLang="en-US" sz="14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solidFill>
                      <a:schemeClr val="bg1">
                        <a:lumMod val="75000"/>
                      </a:schemeClr>
                    </a:solidFill>
                  </a:tcP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仿宋" panose="02010609060101010101" charset="-122"/>
                        </a:rPr>
                        <a:t>2112</a:t>
                      </a:r>
                      <a:endParaRPr lang="en-US" altLang="en-US" sz="14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solidFill>
                      <a:schemeClr val="bg1">
                        <a:lumMod val="75000"/>
                      </a:schemeClr>
                    </a:solidFill>
                  </a:tcPr>
                </a:tc>
                <a:tc>
                  <a:txBody>
                    <a:bodyPr/>
                    <a:p>
                      <a:pPr indent="0">
                        <a:buNone/>
                      </a:pPr>
                      <a:r>
                        <a:rPr lang="en-US" sz="1400" b="1">
                          <a:solidFill>
                            <a:schemeClr val="tx1"/>
                          </a:solidFill>
                          <a:latin typeface="微软雅黑" panose="020B0503020204020204" pitchFamily="34" charset="-122"/>
                          <a:ea typeface="微软雅黑" panose="020B0503020204020204" pitchFamily="34" charset="-122"/>
                          <a:cs typeface="仿宋" panose="02010609060101010101" charset="-122"/>
                        </a:rPr>
                        <a:t>删除电梯电气装置安装整章</a:t>
                      </a:r>
                      <a:endParaRPr lang="en-US" altLang="en-US" sz="14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solidFill>
                      <a:schemeClr val="bg1">
                        <a:lumMod val="75000"/>
                      </a:schemeClr>
                    </a:solidFill>
                  </a:tcPr>
                </a:tc>
              </a:tr>
            </a:tbl>
          </a:graphicData>
        </a:graphic>
      </p:graphicFrame>
      <p:sp>
        <p:nvSpPr>
          <p:cNvPr id="5" name="日期占位符 4"/>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3"/>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5" name="组合 4"/>
          <p:cNvGrpSpPr/>
          <p:nvPr/>
        </p:nvGrpSpPr>
        <p:grpSpPr>
          <a:xfrm>
            <a:off x="278130" y="271780"/>
            <a:ext cx="11635740" cy="686435"/>
            <a:chOff x="438" y="428"/>
            <a:chExt cx="18324" cy="1081"/>
          </a:xfrm>
        </p:grpSpPr>
        <p:cxnSp>
          <p:nvCxnSpPr>
            <p:cNvPr id="14" name="直接连接符 13"/>
            <p:cNvCxnSpPr/>
            <p:nvPr/>
          </p:nvCxnSpPr>
          <p:spPr>
            <a:xfrm>
              <a:off x="438" y="1509"/>
              <a:ext cx="18325" cy="0"/>
            </a:xfrm>
            <a:prstGeom prst="line">
              <a:avLst/>
            </a:prstGeom>
            <a:ln w="12700" cmpd="sng">
              <a:solidFill>
                <a:srgbClr val="0BA29B"/>
              </a:solidFill>
              <a:prstDash val="dash"/>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533" y="455"/>
              <a:ext cx="850" cy="850"/>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200" b="1">
                  <a:latin typeface="+mj-ea"/>
                  <a:ea typeface="+mj-ea"/>
                </a:rPr>
                <a:t>1</a:t>
              </a:r>
              <a:endParaRPr lang="en-US" altLang="zh-CN" sz="2200" b="1">
                <a:latin typeface="+mj-ea"/>
                <a:ea typeface="+mj-ea"/>
              </a:endParaRPr>
            </a:p>
          </p:txBody>
        </p:sp>
        <p:grpSp>
          <p:nvGrpSpPr>
            <p:cNvPr id="3" name="组合 2"/>
            <p:cNvGrpSpPr/>
            <p:nvPr/>
          </p:nvGrpSpPr>
          <p:grpSpPr>
            <a:xfrm>
              <a:off x="1708" y="428"/>
              <a:ext cx="4436" cy="852"/>
              <a:chOff x="1708" y="428"/>
              <a:chExt cx="4436" cy="852"/>
            </a:xfrm>
          </p:grpSpPr>
          <p:sp>
            <p:nvSpPr>
              <p:cNvPr id="17" name="椭圆 16"/>
              <p:cNvSpPr/>
              <p:nvPr/>
            </p:nvSpPr>
            <p:spPr>
              <a:xfrm>
                <a:off x="1708" y="430"/>
                <a:ext cx="850" cy="850"/>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椭圆 17"/>
              <p:cNvSpPr/>
              <p:nvPr/>
            </p:nvSpPr>
            <p:spPr>
              <a:xfrm>
                <a:off x="5294" y="428"/>
                <a:ext cx="850" cy="850"/>
              </a:xfrm>
              <a:prstGeom prst="ellipse">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矩形 18"/>
              <p:cNvSpPr/>
              <p:nvPr/>
            </p:nvSpPr>
            <p:spPr>
              <a:xfrm>
                <a:off x="2125" y="428"/>
                <a:ext cx="3591" cy="850"/>
              </a:xfrm>
              <a:prstGeom prst="rect">
                <a:avLst/>
              </a:prstGeom>
              <a:solidFill>
                <a:srgbClr val="0CB6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200" b="1">
                    <a:latin typeface="+mj-ea"/>
                    <a:ea typeface="+mj-ea"/>
                  </a:rPr>
                  <a:t>修编原因及概况</a:t>
                </a:r>
                <a:endParaRPr lang="zh-CN" altLang="en-US" sz="2200" b="1">
                  <a:latin typeface="+mj-ea"/>
                  <a:ea typeface="+mj-ea"/>
                </a:endParaRPr>
              </a:p>
            </p:txBody>
          </p:sp>
        </p:grpSp>
      </p:grpSp>
      <p:sp>
        <p:nvSpPr>
          <p:cNvPr id="2" name="标题 1"/>
          <p:cNvSpPr>
            <a:spLocks noGrp="1"/>
          </p:cNvSpPr>
          <p:nvPr>
            <p:ph type="ctrTitle"/>
            <p:custDataLst>
              <p:tags r:id="rId2"/>
            </p:custDataLst>
          </p:nvPr>
        </p:nvSpPr>
        <p:spPr>
          <a:xfrm>
            <a:off x="1196340" y="1067435"/>
            <a:ext cx="9799320" cy="4237355"/>
          </a:xfrm>
        </p:spPr>
        <p:txBody>
          <a:bodyPr>
            <a:normAutofit/>
          </a:bodyPr>
          <a:p>
            <a:pPr algn="l">
              <a:lnSpc>
                <a:spcPct val="200000"/>
              </a:lnSpc>
              <a:spcBef>
                <a:spcPts val="1200"/>
              </a:spcBef>
              <a:spcAft>
                <a:spcPts val="1200"/>
              </a:spcAft>
            </a:pPr>
            <a:r>
              <a:rPr lang="zh-CN" altLang="zh-CN" sz="2000">
                <a:solidFill>
                  <a:schemeClr val="tx1"/>
                </a:solidFill>
              </a:rPr>
              <a:t>　　第五阶段为定额修编专家评审阶段。经征求意见并修改完成后，于19年11月底召开安装工程消耗量标准专家评审会。与会评审专家对定额修编工作一致肯定，原则上通过了提交的专家评审稿，并对其中仍存在的问题提出修改意见。各编制组参照专家意见，结合市场实际情况，对定额修编进行了最后的修改与调整，并于19年底生成报批稿，全面完成了新定额的修编工作。</a:t>
            </a:r>
            <a:endParaRPr lang="zh-CN" altLang="zh-CN" sz="2000">
              <a:solidFill>
                <a:schemeClr val="tx1"/>
              </a:solidFill>
            </a:endParaRPr>
          </a:p>
        </p:txBody>
      </p:sp>
      <p:sp>
        <p:nvSpPr>
          <p:cNvPr id="6" name="日期占位符 5"/>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3"/>
    </p:custData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23164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第四册  电气设备安装工程</a:t>
            </a:r>
            <a:endParaRPr lang="zh-CN" altLang="en-US" sz="2400" b="1"/>
          </a:p>
        </p:txBody>
      </p:sp>
      <p:cxnSp>
        <p:nvCxnSpPr>
          <p:cNvPr id="6" name="直接连接符 5"/>
          <p:cNvCxnSpPr/>
          <p:nvPr/>
        </p:nvCxnSpPr>
        <p:spPr>
          <a:xfrm flipV="1">
            <a:off x="5173345" y="79502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993775"/>
            <a:ext cx="10619105" cy="5092700"/>
          </a:xfrm>
          <a:prstGeom prst="rect">
            <a:avLst/>
          </a:prstGeom>
          <a:noFill/>
        </p:spPr>
        <p:txBody>
          <a:bodyPr wrap="square" rtlCol="0">
            <a:spAutoFit/>
          </a:bodyPr>
          <a:p>
            <a:pPr indent="0" fontAlgn="auto">
              <a:lnSpc>
                <a:spcPct val="200000"/>
              </a:lnSpc>
            </a:pP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rPr>
              <a:t>（二）各项费用规定的变化</a:t>
            </a:r>
            <a:endPar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endParaRPr>
          </a:p>
          <a:p>
            <a:pPr indent="457200" fontAlgn="auto">
              <a:lnSpc>
                <a:spcPts val="3800"/>
              </a:lnSpc>
            </a:pPr>
            <a:r>
              <a:rPr lang="zh-CN" altLang="en-US" b="1">
                <a:solidFill>
                  <a:schemeClr val="tx1"/>
                </a:solidFill>
                <a:latin typeface="黑体" panose="02010609060101010101" charset="-122"/>
                <a:ea typeface="黑体" panose="02010609060101010101" charset="-122"/>
                <a:cs typeface="黑体" panose="02010609060101010101" charset="-122"/>
              </a:rPr>
              <a:t>1、在竖井（管道井）、管廊、层高2.2m以下转换层内施工，其人工费乘以系数1.2（竖井内敷设电缆和母线槽项目除外）。封闭式插接母线槽在竖井内安装时，其人工费和机械费乘以系数2.0；在单段高度3.6m以内的竖井内敷设电缆时，执行普通电缆相应项目乘以系数1.3，在</a:t>
            </a:r>
            <a:r>
              <a:rPr lang="zh-CN" altLang="en-US" b="1">
                <a:solidFill>
                  <a:schemeClr val="tx1"/>
                </a:solidFill>
                <a:latin typeface="黑体" panose="02010609060101010101" charset="-122"/>
                <a:ea typeface="黑体" panose="02010609060101010101" charset="-122"/>
                <a:cs typeface="黑体" panose="02010609060101010101" charset="-122"/>
                <a:sym typeface="+mn-ea"/>
              </a:rPr>
              <a:t>单段高度大于3.6m的竖井内敷设电缆时，执行竖直通道电缆敷设项目。</a:t>
            </a:r>
            <a:endParaRPr lang="zh-CN" altLang="en-US" b="1">
              <a:solidFill>
                <a:schemeClr val="tx1"/>
              </a:solidFill>
              <a:latin typeface="黑体" panose="02010609060101010101" charset="-122"/>
              <a:ea typeface="黑体" panose="02010609060101010101" charset="-122"/>
              <a:cs typeface="黑体" panose="02010609060101010101" charset="-122"/>
              <a:sym typeface="+mn-ea"/>
            </a:endParaRPr>
          </a:p>
          <a:p>
            <a:pPr indent="457200" fontAlgn="auto">
              <a:lnSpc>
                <a:spcPts val="3800"/>
              </a:lnSpc>
            </a:pPr>
            <a:r>
              <a:rPr lang="en-US" altLang="zh-CN" b="1">
                <a:solidFill>
                  <a:schemeClr val="tx1"/>
                </a:solidFill>
                <a:latin typeface="黑体" panose="02010609060101010101" charset="-122"/>
                <a:ea typeface="黑体" panose="02010609060101010101" charset="-122"/>
                <a:cs typeface="黑体" panose="02010609060101010101" charset="-122"/>
              </a:rPr>
              <a:t>2</a:t>
            </a:r>
            <a:r>
              <a:rPr lang="zh-CN" altLang="en-US" b="1">
                <a:solidFill>
                  <a:schemeClr val="tx1"/>
                </a:solidFill>
                <a:latin typeface="黑体" panose="02010609060101010101" charset="-122"/>
                <a:ea typeface="黑体" panose="02010609060101010101" charset="-122"/>
                <a:cs typeface="黑体" panose="02010609060101010101" charset="-122"/>
              </a:rPr>
              <a:t>、在封闭吊顶天棚内施工，其人工费乘以系数1.5。</a:t>
            </a:r>
            <a:endParaRPr lang="zh-CN" altLang="en-US" b="1">
              <a:solidFill>
                <a:schemeClr val="tx1"/>
              </a:solidFill>
              <a:latin typeface="黑体" panose="02010609060101010101" charset="-122"/>
              <a:ea typeface="黑体" panose="02010609060101010101" charset="-122"/>
              <a:cs typeface="黑体" panose="02010609060101010101" charset="-122"/>
            </a:endParaRPr>
          </a:p>
          <a:p>
            <a:pPr indent="457200" fontAlgn="auto">
              <a:lnSpc>
                <a:spcPts val="3800"/>
              </a:lnSpc>
            </a:pPr>
            <a:r>
              <a:rPr lang="en-US" altLang="zh-CN" b="1">
                <a:solidFill>
                  <a:schemeClr val="tx1"/>
                </a:solidFill>
                <a:latin typeface="黑体" panose="02010609060101010101" charset="-122"/>
                <a:ea typeface="黑体" panose="02010609060101010101" charset="-122"/>
                <a:cs typeface="黑体" panose="02010609060101010101" charset="-122"/>
              </a:rPr>
              <a:t>3</a:t>
            </a:r>
            <a:r>
              <a:rPr lang="zh-CN" altLang="en-US" b="1">
                <a:solidFill>
                  <a:schemeClr val="tx1"/>
                </a:solidFill>
                <a:latin typeface="黑体" panose="02010609060101010101" charset="-122"/>
                <a:ea typeface="黑体" panose="02010609060101010101" charset="-122"/>
                <a:cs typeface="黑体" panose="02010609060101010101" charset="-122"/>
              </a:rPr>
              <a:t>、拆除费用＝（本册相应安装项目的人工费+机械费）×拆除系数</a:t>
            </a:r>
            <a:endParaRPr lang="zh-CN" altLang="en-US" b="1">
              <a:solidFill>
                <a:schemeClr val="tx1"/>
              </a:solidFill>
              <a:latin typeface="黑体" panose="02010609060101010101" charset="-122"/>
              <a:ea typeface="黑体" panose="02010609060101010101" charset="-122"/>
              <a:cs typeface="黑体" panose="02010609060101010101" charset="-122"/>
            </a:endParaRPr>
          </a:p>
          <a:p>
            <a:pPr indent="457200" fontAlgn="auto">
              <a:lnSpc>
                <a:spcPts val="3800"/>
              </a:lnSpc>
            </a:pPr>
            <a:r>
              <a:rPr lang="zh-CN" altLang="en-US" b="1">
                <a:solidFill>
                  <a:schemeClr val="tx1"/>
                </a:solidFill>
                <a:latin typeface="黑体" panose="02010609060101010101" charset="-122"/>
                <a:ea typeface="黑体" panose="02010609060101010101" charset="-122"/>
                <a:cs typeface="黑体" panose="02010609060101010101" charset="-122"/>
              </a:rPr>
              <a:t>保护性拆除系数见附表，破坏性拆除系数为保护性拆除系数的50%。</a:t>
            </a:r>
            <a:endParaRPr lang="zh-CN" altLang="en-US" b="1">
              <a:solidFill>
                <a:schemeClr val="tx1"/>
              </a:solidFill>
              <a:latin typeface="黑体" panose="02010609060101010101" charset="-122"/>
              <a:ea typeface="黑体" panose="02010609060101010101" charset="-122"/>
              <a:cs typeface="黑体" panose="02010609060101010101" charset="-122"/>
            </a:endParaRPr>
          </a:p>
          <a:p>
            <a:pPr indent="457200" fontAlgn="auto">
              <a:lnSpc>
                <a:spcPts val="3800"/>
              </a:lnSpc>
            </a:pPr>
            <a:r>
              <a:rPr lang="zh-CN" altLang="en-US" b="1">
                <a:solidFill>
                  <a:schemeClr val="tx1"/>
                </a:solidFill>
                <a:latin typeface="黑体" panose="02010609060101010101" charset="-122"/>
                <a:ea typeface="黑体" panose="02010609060101010101" charset="-122"/>
                <a:cs typeface="黑体" panose="02010609060101010101" charset="-122"/>
              </a:rPr>
              <a:t>遇有破旧房屋倒塌或其他自然灾害，随建筑物共同拆除和灯器具、管线及设备等确无使用价值者，不计取此项费用 。</a:t>
            </a:r>
            <a:endParaRPr lang="zh-CN" altLang="en-US" b="1">
              <a:solidFill>
                <a:schemeClr val="tx1"/>
              </a:solidFill>
              <a:latin typeface="黑体" panose="02010609060101010101" charset="-122"/>
              <a:ea typeface="黑体" panose="02010609060101010101" charset="-122"/>
              <a:cs typeface="黑体" panose="02010609060101010101" charset="-122"/>
            </a:endParaRPr>
          </a:p>
        </p:txBody>
      </p:sp>
      <p:cxnSp>
        <p:nvCxnSpPr>
          <p:cNvPr id="3" name="直接连接符 2"/>
          <p:cNvCxnSpPr/>
          <p:nvPr/>
        </p:nvCxnSpPr>
        <p:spPr>
          <a:xfrm flipV="1">
            <a:off x="5576570" y="874395"/>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23164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第四册  电气设备安装工程</a:t>
            </a:r>
            <a:endParaRPr lang="zh-CN" altLang="en-US" sz="2400" b="1"/>
          </a:p>
        </p:txBody>
      </p:sp>
      <p:cxnSp>
        <p:nvCxnSpPr>
          <p:cNvPr id="6" name="直接连接符 5"/>
          <p:cNvCxnSpPr/>
          <p:nvPr/>
        </p:nvCxnSpPr>
        <p:spPr>
          <a:xfrm flipV="1">
            <a:off x="5173345" y="79502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V="1">
            <a:off x="5576570" y="874395"/>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4" name="表格 3"/>
          <p:cNvGraphicFramePr/>
          <p:nvPr>
            <p:custDataLst>
              <p:tags r:id="rId2"/>
            </p:custDataLst>
          </p:nvPr>
        </p:nvGraphicFramePr>
        <p:xfrm>
          <a:off x="878205" y="1178560"/>
          <a:ext cx="10310495" cy="4788535"/>
        </p:xfrm>
        <a:graphic>
          <a:graphicData uri="http://schemas.openxmlformats.org/drawingml/2006/table">
            <a:tbl>
              <a:tblPr firstRow="1" bandRow="1">
                <a:tableStyleId>{5C22544A-7EE6-4342-B048-85BDC9FD1C3A}</a:tableStyleId>
              </a:tblPr>
              <a:tblGrid>
                <a:gridCol w="729615"/>
                <a:gridCol w="2707215"/>
                <a:gridCol w="1718415"/>
                <a:gridCol w="680720"/>
                <a:gridCol w="2756110"/>
                <a:gridCol w="1718415"/>
              </a:tblGrid>
              <a:tr h="784225">
                <a:tc gridSpan="6">
                  <a:txBody>
                    <a:bodyPr/>
                    <a:p>
                      <a:pPr indent="0" algn="ctr">
                        <a:buNone/>
                      </a:pPr>
                      <a:r>
                        <a:rPr lang="zh-CN" altLang="en-US" sz="1800" b="1">
                          <a:solidFill>
                            <a:schemeClr val="tx1"/>
                          </a:solidFill>
                          <a:latin typeface="微软雅黑" panose="020B0503020204020204" pitchFamily="34" charset="-122"/>
                          <a:ea typeface="微软雅黑" panose="020B0503020204020204" pitchFamily="34" charset="-122"/>
                          <a:cs typeface="仿宋" panose="02010609060101010101" charset="-122"/>
                        </a:rPr>
                        <a:t>保护性拆除系数表</a:t>
                      </a:r>
                      <a:endParaRPr lang="zh-CN" altLang="en-US" sz="1800" b="1">
                        <a:solidFill>
                          <a:schemeClr val="tx1"/>
                        </a:solidFill>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solidFill>
                      <a:schemeClr val="accent2">
                        <a:lumMod val="40000"/>
                        <a:lumOff val="60000"/>
                      </a:schemeClr>
                    </a:solidFill>
                  </a:tcPr>
                </a:tc>
                <a:tc hMerge="1">
                  <a:tcPr marL="68580" marR="68580" marT="0" marB="0" vert="horz" anchor="ctr"/>
                </a:tc>
                <a:tc hMerge="1">
                  <a:tcPr marL="68580" marR="68580" marT="0" marB="0" vert="horz" anchor="ctr"/>
                </a:tc>
                <a:tc hMerge="1">
                  <a:tcPr marL="68580" marR="68580" marT="0" marB="0" vert="horz" anchor="ctr"/>
                </a:tc>
                <a:tc hMerge="1">
                  <a:tcPr marL="68580" marR="68580" marT="0" marB="0" vert="horz" anchor="ctr"/>
                </a:tc>
                <a:tc hMerge="1">
                  <a:tcPr marL="68580" marR="68580" marT="0" marB="0" vert="horz" anchor="ctr"/>
                </a:tc>
              </a:tr>
              <a:tr h="568325">
                <a:tc>
                  <a:txBody>
                    <a:bodyPr/>
                    <a:p>
                      <a:pPr indent="0" algn="ctr">
                        <a:buNone/>
                      </a:pPr>
                      <a:r>
                        <a:rPr lang="en-US" sz="1600" b="1">
                          <a:latin typeface="黑体" panose="02010609060101010101" charset="-122"/>
                          <a:ea typeface="黑体" panose="02010609060101010101" charset="-122"/>
                          <a:cs typeface="仿宋" panose="02010609060101010101" charset="-122"/>
                        </a:rPr>
                        <a:t>序号</a:t>
                      </a:r>
                      <a:endParaRPr lang="en-US" altLang="en-US" sz="1600" b="1">
                        <a:latin typeface="黑体" panose="02010609060101010101" charset="-122"/>
                        <a:ea typeface="黑体" panose="02010609060101010101" charset="-122"/>
                        <a:cs typeface="仿宋" panose="02010609060101010101" charset="-122"/>
                      </a:endParaRPr>
                    </a:p>
                  </a:txBody>
                  <a:tcPr marL="68580" marR="68580" marT="0" marB="0" vert="horz" anchor="ctr">
                    <a:solidFill>
                      <a:schemeClr val="accent2">
                        <a:lumMod val="60000"/>
                        <a:lumOff val="40000"/>
                      </a:schemeClr>
                    </a:solidFill>
                  </a:tcPr>
                </a:tc>
                <a:tc>
                  <a:txBody>
                    <a:bodyPr/>
                    <a:p>
                      <a:pPr indent="0" algn="ctr">
                        <a:buNone/>
                      </a:pPr>
                      <a:r>
                        <a:rPr lang="en-US" sz="1600" b="1">
                          <a:latin typeface="黑体" panose="02010609060101010101" charset="-122"/>
                          <a:ea typeface="黑体" panose="02010609060101010101" charset="-122"/>
                          <a:cs typeface="仿宋" panose="02010609060101010101" charset="-122"/>
                        </a:rPr>
                        <a:t>名称</a:t>
                      </a:r>
                      <a:endParaRPr lang="en-US" altLang="en-US" sz="16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600" b="1">
                          <a:latin typeface="黑体" panose="02010609060101010101" charset="-122"/>
                          <a:ea typeface="黑体" panose="02010609060101010101" charset="-122"/>
                          <a:cs typeface="仿宋" panose="02010609060101010101" charset="-122"/>
                        </a:rPr>
                        <a:t>拆除系数</a:t>
                      </a:r>
                      <a:endParaRPr lang="en-US" altLang="en-US" sz="16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600" b="1">
                          <a:latin typeface="黑体" panose="02010609060101010101" charset="-122"/>
                          <a:ea typeface="黑体" panose="02010609060101010101" charset="-122"/>
                          <a:cs typeface="仿宋" panose="02010609060101010101" charset="-122"/>
                        </a:rPr>
                        <a:t>序号</a:t>
                      </a:r>
                      <a:endParaRPr lang="en-US" altLang="en-US" sz="1600" b="1">
                        <a:latin typeface="黑体" panose="02010609060101010101" charset="-122"/>
                        <a:ea typeface="黑体" panose="02010609060101010101" charset="-122"/>
                        <a:cs typeface="仿宋" panose="02010609060101010101" charset="-122"/>
                      </a:endParaRPr>
                    </a:p>
                  </a:txBody>
                  <a:tcPr marL="68580" marR="68580" marT="0" marB="0" vert="horz" anchor="ctr">
                    <a:solidFill>
                      <a:schemeClr val="accent2">
                        <a:lumMod val="60000"/>
                        <a:lumOff val="40000"/>
                      </a:schemeClr>
                    </a:solidFill>
                  </a:tcPr>
                </a:tc>
                <a:tc>
                  <a:txBody>
                    <a:bodyPr/>
                    <a:p>
                      <a:pPr indent="0" algn="ctr">
                        <a:buNone/>
                      </a:pPr>
                      <a:r>
                        <a:rPr lang="en-US" sz="1600" b="1">
                          <a:latin typeface="黑体" panose="02010609060101010101" charset="-122"/>
                          <a:ea typeface="黑体" panose="02010609060101010101" charset="-122"/>
                          <a:cs typeface="仿宋" panose="02010609060101010101" charset="-122"/>
                        </a:rPr>
                        <a:t>名称</a:t>
                      </a:r>
                      <a:endParaRPr lang="en-US" altLang="en-US" sz="16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600" b="1">
                          <a:latin typeface="黑体" panose="02010609060101010101" charset="-122"/>
                          <a:ea typeface="黑体" panose="02010609060101010101" charset="-122"/>
                          <a:cs typeface="仿宋" panose="02010609060101010101" charset="-122"/>
                        </a:rPr>
                        <a:t>拆除系数</a:t>
                      </a:r>
                      <a:endParaRPr lang="en-US" altLang="en-US" sz="1600" b="1">
                        <a:latin typeface="黑体" panose="02010609060101010101" charset="-122"/>
                        <a:ea typeface="黑体" panose="02010609060101010101" charset="-122"/>
                        <a:cs typeface="仿宋" panose="02010609060101010101" charset="-122"/>
                      </a:endParaRPr>
                    </a:p>
                  </a:txBody>
                  <a:tcPr marL="68580" marR="68580" marT="0" marB="0" vert="horz" anchor="ctr"/>
                </a:tc>
              </a:tr>
              <a:tr h="568325">
                <a:tc>
                  <a:txBody>
                    <a:bodyPr/>
                    <a:p>
                      <a:pPr indent="0" algn="ctr">
                        <a:buNone/>
                      </a:pPr>
                      <a:r>
                        <a:rPr lang="en-US" sz="1600" b="1">
                          <a:latin typeface="黑体" panose="02010609060101010101" charset="-122"/>
                          <a:ea typeface="黑体" panose="02010609060101010101" charset="-122"/>
                          <a:cs typeface="仿宋" panose="02010609060101010101" charset="-122"/>
                        </a:rPr>
                        <a:t>1</a:t>
                      </a:r>
                      <a:endParaRPr lang="en-US" altLang="en-US" sz="1600" b="1">
                        <a:latin typeface="黑体" panose="02010609060101010101" charset="-122"/>
                        <a:ea typeface="黑体" panose="02010609060101010101" charset="-122"/>
                        <a:cs typeface="仿宋" panose="02010609060101010101" charset="-122"/>
                      </a:endParaRPr>
                    </a:p>
                  </a:txBody>
                  <a:tcPr marL="68580" marR="68580" marT="0" marB="0" vert="horz" anchor="ctr">
                    <a:solidFill>
                      <a:schemeClr val="accent2">
                        <a:lumMod val="60000"/>
                        <a:lumOff val="40000"/>
                      </a:schemeClr>
                    </a:solidFill>
                  </a:tcPr>
                </a:tc>
                <a:tc>
                  <a:txBody>
                    <a:bodyPr/>
                    <a:p>
                      <a:pPr indent="0">
                        <a:buNone/>
                      </a:pPr>
                      <a:r>
                        <a:rPr lang="en-US" sz="1600" b="1">
                          <a:latin typeface="黑体" panose="02010609060101010101" charset="-122"/>
                          <a:ea typeface="黑体" panose="02010609060101010101" charset="-122"/>
                          <a:cs typeface="仿宋" panose="02010609060101010101" charset="-122"/>
                        </a:rPr>
                        <a:t>变压器及配电装置</a:t>
                      </a:r>
                      <a:endParaRPr lang="en-US" altLang="en-US" sz="16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600" b="1">
                          <a:latin typeface="黑体" panose="02010609060101010101" charset="-122"/>
                          <a:ea typeface="黑体" panose="02010609060101010101" charset="-122"/>
                          <a:cs typeface="仿宋" panose="02010609060101010101" charset="-122"/>
                        </a:rPr>
                        <a:t>0.5</a:t>
                      </a:r>
                      <a:endParaRPr lang="en-US" altLang="en-US" sz="16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600" b="1">
                          <a:latin typeface="黑体" panose="02010609060101010101" charset="-122"/>
                          <a:ea typeface="黑体" panose="02010609060101010101" charset="-122"/>
                          <a:cs typeface="仿宋" panose="02010609060101010101" charset="-122"/>
                        </a:rPr>
                        <a:t>6</a:t>
                      </a:r>
                      <a:endParaRPr lang="en-US" altLang="en-US" sz="1600" b="1">
                        <a:latin typeface="黑体" panose="02010609060101010101" charset="-122"/>
                        <a:ea typeface="黑体" panose="02010609060101010101" charset="-122"/>
                        <a:cs typeface="仿宋" panose="02010609060101010101" charset="-122"/>
                      </a:endParaRPr>
                    </a:p>
                  </a:txBody>
                  <a:tcPr marL="68580" marR="68580" marT="0" marB="0" vert="horz" anchor="ctr">
                    <a:solidFill>
                      <a:schemeClr val="accent2">
                        <a:lumMod val="60000"/>
                        <a:lumOff val="40000"/>
                      </a:schemeClr>
                    </a:solidFill>
                  </a:tcPr>
                </a:tc>
                <a:tc>
                  <a:txBody>
                    <a:bodyPr/>
                    <a:p>
                      <a:pPr indent="0">
                        <a:buNone/>
                      </a:pPr>
                      <a:r>
                        <a:rPr lang="en-US" sz="1600" b="1">
                          <a:latin typeface="黑体" panose="02010609060101010101" charset="-122"/>
                          <a:ea typeface="黑体" panose="02010609060101010101" charset="-122"/>
                          <a:cs typeface="仿宋" panose="02010609060101010101" charset="-122"/>
                        </a:rPr>
                        <a:t>控制电缆</a:t>
                      </a:r>
                      <a:endParaRPr lang="en-US" altLang="en-US" sz="16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600" b="1">
                          <a:latin typeface="黑体" panose="02010609060101010101" charset="-122"/>
                          <a:ea typeface="黑体" panose="02010609060101010101" charset="-122"/>
                          <a:cs typeface="仿宋" panose="02010609060101010101" charset="-122"/>
                        </a:rPr>
                        <a:t>0.45</a:t>
                      </a:r>
                      <a:endParaRPr lang="en-US" altLang="en-US" sz="1600" b="1">
                        <a:latin typeface="黑体" panose="02010609060101010101" charset="-122"/>
                        <a:ea typeface="黑体" panose="02010609060101010101" charset="-122"/>
                        <a:cs typeface="仿宋" panose="02010609060101010101" charset="-122"/>
                      </a:endParaRPr>
                    </a:p>
                  </a:txBody>
                  <a:tcPr marL="68580" marR="68580" marT="0" marB="0" vert="horz" anchor="ctr"/>
                </a:tc>
              </a:tr>
              <a:tr h="568325">
                <a:tc>
                  <a:txBody>
                    <a:bodyPr/>
                    <a:p>
                      <a:pPr indent="0" algn="ctr">
                        <a:buNone/>
                      </a:pPr>
                      <a:r>
                        <a:rPr lang="en-US" sz="1600" b="1">
                          <a:latin typeface="黑体" panose="02010609060101010101" charset="-122"/>
                          <a:ea typeface="黑体" panose="02010609060101010101" charset="-122"/>
                          <a:cs typeface="仿宋" panose="02010609060101010101" charset="-122"/>
                        </a:rPr>
                        <a:t>2</a:t>
                      </a:r>
                      <a:endParaRPr lang="en-US" altLang="en-US" sz="1600" b="1">
                        <a:latin typeface="黑体" panose="02010609060101010101" charset="-122"/>
                        <a:ea typeface="黑体" panose="02010609060101010101" charset="-122"/>
                        <a:cs typeface="仿宋" panose="02010609060101010101" charset="-122"/>
                      </a:endParaRPr>
                    </a:p>
                  </a:txBody>
                  <a:tcPr marL="68580" marR="68580" marT="0" marB="0" vert="horz" anchor="ctr">
                    <a:solidFill>
                      <a:schemeClr val="accent2">
                        <a:lumMod val="60000"/>
                        <a:lumOff val="40000"/>
                      </a:schemeClr>
                    </a:solidFill>
                  </a:tcPr>
                </a:tc>
                <a:tc>
                  <a:txBody>
                    <a:bodyPr/>
                    <a:p>
                      <a:pPr indent="0">
                        <a:buNone/>
                      </a:pPr>
                      <a:r>
                        <a:rPr lang="en-US" sz="1600" b="1">
                          <a:latin typeface="黑体" panose="02010609060101010101" charset="-122"/>
                          <a:ea typeface="黑体" panose="02010609060101010101" charset="-122"/>
                          <a:cs typeface="仿宋" panose="02010609060101010101" charset="-122"/>
                        </a:rPr>
                        <a:t>母线及绝缘子</a:t>
                      </a:r>
                      <a:endParaRPr lang="en-US" altLang="en-US" sz="16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600" b="1">
                          <a:latin typeface="黑体" panose="02010609060101010101" charset="-122"/>
                          <a:ea typeface="黑体" panose="02010609060101010101" charset="-122"/>
                          <a:cs typeface="仿宋" panose="02010609060101010101" charset="-122"/>
                        </a:rPr>
                        <a:t>0.45</a:t>
                      </a:r>
                      <a:endParaRPr lang="en-US" altLang="en-US" sz="16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600" b="1">
                          <a:latin typeface="黑体" panose="02010609060101010101" charset="-122"/>
                          <a:ea typeface="黑体" panose="02010609060101010101" charset="-122"/>
                          <a:cs typeface="仿宋" panose="02010609060101010101" charset="-122"/>
                        </a:rPr>
                        <a:t>7</a:t>
                      </a:r>
                      <a:endParaRPr lang="en-US" altLang="en-US" sz="1600" b="1">
                        <a:latin typeface="黑体" panose="02010609060101010101" charset="-122"/>
                        <a:ea typeface="黑体" panose="02010609060101010101" charset="-122"/>
                        <a:cs typeface="仿宋" panose="02010609060101010101" charset="-122"/>
                      </a:endParaRPr>
                    </a:p>
                  </a:txBody>
                  <a:tcPr marL="68580" marR="68580" marT="0" marB="0" vert="horz" anchor="ctr">
                    <a:solidFill>
                      <a:schemeClr val="accent2">
                        <a:lumMod val="60000"/>
                        <a:lumOff val="40000"/>
                      </a:schemeClr>
                    </a:solidFill>
                  </a:tcPr>
                </a:tc>
                <a:tc>
                  <a:txBody>
                    <a:bodyPr/>
                    <a:p>
                      <a:pPr indent="0">
                        <a:buNone/>
                      </a:pPr>
                      <a:r>
                        <a:rPr lang="en-US" sz="1600" b="1">
                          <a:latin typeface="黑体" panose="02010609060101010101" charset="-122"/>
                          <a:ea typeface="黑体" panose="02010609060101010101" charset="-122"/>
                          <a:cs typeface="仿宋" panose="02010609060101010101" charset="-122"/>
                        </a:rPr>
                        <a:t>照明器具</a:t>
                      </a:r>
                      <a:endParaRPr lang="en-US" altLang="en-US" sz="16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600" b="1">
                          <a:latin typeface="黑体" panose="02010609060101010101" charset="-122"/>
                          <a:ea typeface="黑体" panose="02010609060101010101" charset="-122"/>
                          <a:cs typeface="仿宋" panose="02010609060101010101" charset="-122"/>
                        </a:rPr>
                        <a:t>0.35</a:t>
                      </a:r>
                      <a:endParaRPr lang="en-US" altLang="en-US" sz="1600" b="1">
                        <a:latin typeface="黑体" panose="02010609060101010101" charset="-122"/>
                        <a:ea typeface="黑体" panose="02010609060101010101" charset="-122"/>
                        <a:cs typeface="仿宋" panose="02010609060101010101" charset="-122"/>
                      </a:endParaRPr>
                    </a:p>
                  </a:txBody>
                  <a:tcPr marL="68580" marR="68580" marT="0" marB="0" vert="horz" anchor="ctr"/>
                </a:tc>
              </a:tr>
              <a:tr h="568325">
                <a:tc>
                  <a:txBody>
                    <a:bodyPr/>
                    <a:p>
                      <a:pPr indent="0" algn="ctr">
                        <a:buNone/>
                      </a:pPr>
                      <a:r>
                        <a:rPr lang="en-US" sz="1600" b="1">
                          <a:latin typeface="黑体" panose="02010609060101010101" charset="-122"/>
                          <a:ea typeface="黑体" panose="02010609060101010101" charset="-122"/>
                          <a:cs typeface="仿宋" panose="02010609060101010101" charset="-122"/>
                        </a:rPr>
                        <a:t>3</a:t>
                      </a:r>
                      <a:endParaRPr lang="en-US" altLang="en-US" sz="1600" b="1">
                        <a:latin typeface="黑体" panose="02010609060101010101" charset="-122"/>
                        <a:ea typeface="黑体" panose="02010609060101010101" charset="-122"/>
                        <a:cs typeface="仿宋" panose="02010609060101010101" charset="-122"/>
                      </a:endParaRPr>
                    </a:p>
                  </a:txBody>
                  <a:tcPr marL="68580" marR="68580" marT="0" marB="0" vert="horz" anchor="ctr">
                    <a:solidFill>
                      <a:schemeClr val="accent2">
                        <a:lumMod val="60000"/>
                        <a:lumOff val="40000"/>
                      </a:schemeClr>
                    </a:solidFill>
                  </a:tcPr>
                </a:tc>
                <a:tc>
                  <a:txBody>
                    <a:bodyPr/>
                    <a:p>
                      <a:pPr indent="0">
                        <a:buNone/>
                      </a:pPr>
                      <a:r>
                        <a:rPr lang="en-US" sz="1600" b="1">
                          <a:latin typeface="黑体" panose="02010609060101010101" charset="-122"/>
                          <a:ea typeface="黑体" panose="02010609060101010101" charset="-122"/>
                          <a:cs typeface="仿宋" panose="02010609060101010101" charset="-122"/>
                        </a:rPr>
                        <a:t>电缆桥架</a:t>
                      </a:r>
                      <a:endParaRPr lang="en-US" altLang="en-US" sz="16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600" b="1">
                          <a:latin typeface="黑体" panose="02010609060101010101" charset="-122"/>
                          <a:ea typeface="黑体" panose="02010609060101010101" charset="-122"/>
                          <a:cs typeface="仿宋" panose="02010609060101010101" charset="-122"/>
                        </a:rPr>
                        <a:t>0.40</a:t>
                      </a:r>
                      <a:endParaRPr lang="en-US" altLang="en-US" sz="16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600" b="1">
                          <a:latin typeface="黑体" panose="02010609060101010101" charset="-122"/>
                          <a:ea typeface="黑体" panose="02010609060101010101" charset="-122"/>
                          <a:cs typeface="仿宋" panose="02010609060101010101" charset="-122"/>
                        </a:rPr>
                        <a:t>8</a:t>
                      </a:r>
                      <a:endParaRPr lang="en-US" altLang="en-US" sz="1600" b="1">
                        <a:latin typeface="黑体" panose="02010609060101010101" charset="-122"/>
                        <a:ea typeface="黑体" panose="02010609060101010101" charset="-122"/>
                        <a:cs typeface="仿宋" panose="02010609060101010101" charset="-122"/>
                      </a:endParaRPr>
                    </a:p>
                  </a:txBody>
                  <a:tcPr marL="68580" marR="68580" marT="0" marB="0" vert="horz" anchor="ctr">
                    <a:solidFill>
                      <a:schemeClr val="accent2">
                        <a:lumMod val="60000"/>
                        <a:lumOff val="40000"/>
                      </a:schemeClr>
                    </a:solidFill>
                  </a:tcPr>
                </a:tc>
                <a:tc>
                  <a:txBody>
                    <a:bodyPr/>
                    <a:p>
                      <a:pPr indent="0">
                        <a:buNone/>
                      </a:pPr>
                      <a:r>
                        <a:rPr lang="en-US" sz="1600" b="1">
                          <a:latin typeface="黑体" panose="02010609060101010101" charset="-122"/>
                          <a:ea typeface="黑体" panose="02010609060101010101" charset="-122"/>
                          <a:cs typeface="仿宋" panose="02010609060101010101" charset="-122"/>
                        </a:rPr>
                        <a:t>开关插座</a:t>
                      </a:r>
                      <a:endParaRPr lang="en-US" altLang="en-US" sz="16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600" b="1">
                          <a:latin typeface="黑体" panose="02010609060101010101" charset="-122"/>
                          <a:ea typeface="黑体" panose="02010609060101010101" charset="-122"/>
                          <a:cs typeface="仿宋" panose="02010609060101010101" charset="-122"/>
                        </a:rPr>
                        <a:t>0.3</a:t>
                      </a:r>
                      <a:endParaRPr lang="en-US" altLang="en-US" sz="1600" b="1">
                        <a:latin typeface="黑体" panose="02010609060101010101" charset="-122"/>
                        <a:ea typeface="黑体" panose="02010609060101010101" charset="-122"/>
                        <a:cs typeface="仿宋" panose="02010609060101010101" charset="-122"/>
                      </a:endParaRPr>
                    </a:p>
                  </a:txBody>
                  <a:tcPr marL="68580" marR="68580" marT="0" marB="0" vert="horz" anchor="ctr"/>
                </a:tc>
              </a:tr>
              <a:tr h="865505">
                <a:tc>
                  <a:txBody>
                    <a:bodyPr/>
                    <a:p>
                      <a:pPr indent="0" algn="ctr">
                        <a:buNone/>
                      </a:pPr>
                      <a:r>
                        <a:rPr lang="en-US" sz="1600" b="1">
                          <a:latin typeface="黑体" panose="02010609060101010101" charset="-122"/>
                          <a:ea typeface="黑体" panose="02010609060101010101" charset="-122"/>
                          <a:cs typeface="仿宋" panose="02010609060101010101" charset="-122"/>
                        </a:rPr>
                        <a:t>4</a:t>
                      </a:r>
                      <a:endParaRPr lang="en-US" altLang="en-US" sz="1600" b="1">
                        <a:latin typeface="黑体" panose="02010609060101010101" charset="-122"/>
                        <a:ea typeface="黑体" panose="02010609060101010101" charset="-122"/>
                        <a:cs typeface="仿宋" panose="02010609060101010101" charset="-122"/>
                      </a:endParaRPr>
                    </a:p>
                  </a:txBody>
                  <a:tcPr marL="68580" marR="68580" marT="0" marB="0" vert="horz" anchor="ctr">
                    <a:solidFill>
                      <a:schemeClr val="accent2">
                        <a:lumMod val="60000"/>
                        <a:lumOff val="40000"/>
                      </a:schemeClr>
                    </a:solidFill>
                  </a:tcPr>
                </a:tc>
                <a:tc>
                  <a:txBody>
                    <a:bodyPr/>
                    <a:p>
                      <a:pPr indent="0">
                        <a:buNone/>
                      </a:pPr>
                      <a:r>
                        <a:rPr lang="en-US" sz="1600" b="1">
                          <a:latin typeface="黑体" panose="02010609060101010101" charset="-122"/>
                          <a:ea typeface="黑体" panose="02010609060101010101" charset="-122"/>
                          <a:cs typeface="黑体" panose="02010609060101010101" charset="-122"/>
                        </a:rPr>
                        <a:t>控制屏台、操作台、配电盘(箱)及端子箱</a:t>
                      </a:r>
                      <a:endParaRPr lang="en-US" altLang="en-US" sz="1600" b="1">
                        <a:latin typeface="黑体" panose="02010609060101010101" charset="-122"/>
                        <a:ea typeface="黑体" panose="02010609060101010101" charset="-122"/>
                        <a:cs typeface="黑体" panose="02010609060101010101" charset="-122"/>
                      </a:endParaRPr>
                    </a:p>
                  </a:txBody>
                  <a:tcPr marL="68580" marR="68580" marT="0" marB="0" vert="horz" anchor="ctr"/>
                </a:tc>
                <a:tc>
                  <a:txBody>
                    <a:bodyPr/>
                    <a:p>
                      <a:pPr indent="0" algn="ctr">
                        <a:buNone/>
                      </a:pPr>
                      <a:r>
                        <a:rPr lang="en-US" sz="1600" b="1">
                          <a:latin typeface="黑体" panose="02010609060101010101" charset="-122"/>
                          <a:ea typeface="黑体" panose="02010609060101010101" charset="-122"/>
                          <a:cs typeface="仿宋" panose="02010609060101010101" charset="-122"/>
                        </a:rPr>
                        <a:t>0.45</a:t>
                      </a:r>
                      <a:endParaRPr lang="en-US" altLang="en-US" sz="16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600" b="1">
                          <a:latin typeface="黑体" panose="02010609060101010101" charset="-122"/>
                          <a:ea typeface="黑体" panose="02010609060101010101" charset="-122"/>
                          <a:cs typeface="仿宋" panose="02010609060101010101" charset="-122"/>
                        </a:rPr>
                        <a:t>9</a:t>
                      </a:r>
                      <a:endParaRPr lang="en-US" altLang="en-US" sz="1600" b="1">
                        <a:latin typeface="黑体" panose="02010609060101010101" charset="-122"/>
                        <a:ea typeface="黑体" panose="02010609060101010101" charset="-122"/>
                        <a:cs typeface="仿宋" panose="02010609060101010101" charset="-122"/>
                      </a:endParaRPr>
                    </a:p>
                  </a:txBody>
                  <a:tcPr marL="68580" marR="68580" marT="0" marB="0" vert="horz" anchor="ctr">
                    <a:solidFill>
                      <a:schemeClr val="accent2">
                        <a:lumMod val="60000"/>
                        <a:lumOff val="40000"/>
                      </a:schemeClr>
                    </a:solidFill>
                  </a:tcPr>
                </a:tc>
                <a:tc>
                  <a:txBody>
                    <a:bodyPr/>
                    <a:p>
                      <a:pPr indent="0">
                        <a:buNone/>
                      </a:pPr>
                      <a:r>
                        <a:rPr lang="en-US" sz="1600" b="1">
                          <a:latin typeface="黑体" panose="02010609060101010101" charset="-122"/>
                          <a:ea typeface="黑体" panose="02010609060101010101" charset="-122"/>
                          <a:cs typeface="黑体" panose="02010609060101010101" charset="-122"/>
                        </a:rPr>
                        <a:t>10千伏以下配电线路</a:t>
                      </a:r>
                      <a:endParaRPr lang="en-US" altLang="en-US" sz="1600" b="1">
                        <a:latin typeface="黑体" panose="02010609060101010101" charset="-122"/>
                        <a:ea typeface="黑体" panose="02010609060101010101" charset="-122"/>
                        <a:cs typeface="黑体" panose="02010609060101010101" charset="-122"/>
                      </a:endParaRPr>
                    </a:p>
                  </a:txBody>
                  <a:tcPr marL="68580" marR="68580" marT="0" marB="0" vert="horz" anchor="ctr"/>
                </a:tc>
                <a:tc>
                  <a:txBody>
                    <a:bodyPr/>
                    <a:p>
                      <a:pPr indent="0" algn="ctr">
                        <a:buNone/>
                      </a:pPr>
                      <a:r>
                        <a:rPr lang="en-US" sz="1600" b="1">
                          <a:latin typeface="黑体" panose="02010609060101010101" charset="-122"/>
                          <a:ea typeface="黑体" panose="02010609060101010101" charset="-122"/>
                          <a:cs typeface="仿宋" panose="02010609060101010101" charset="-122"/>
                        </a:rPr>
                        <a:t>0.55</a:t>
                      </a:r>
                      <a:endParaRPr lang="en-US" altLang="en-US" sz="1600" b="1">
                        <a:latin typeface="黑体" panose="02010609060101010101" charset="-122"/>
                        <a:ea typeface="黑体" panose="02010609060101010101" charset="-122"/>
                        <a:cs typeface="仿宋" panose="02010609060101010101" charset="-122"/>
                      </a:endParaRPr>
                    </a:p>
                  </a:txBody>
                  <a:tcPr marL="68580" marR="68580" marT="0" marB="0" vert="horz" anchor="ctr"/>
                </a:tc>
              </a:tr>
              <a:tr h="865505">
                <a:tc>
                  <a:txBody>
                    <a:bodyPr/>
                    <a:p>
                      <a:pPr indent="0" algn="ctr">
                        <a:buNone/>
                      </a:pPr>
                      <a:r>
                        <a:rPr lang="en-US" sz="1600" b="1">
                          <a:latin typeface="黑体" panose="02010609060101010101" charset="-122"/>
                          <a:ea typeface="黑体" panose="02010609060101010101" charset="-122"/>
                          <a:cs typeface="仿宋" panose="02010609060101010101" charset="-122"/>
                        </a:rPr>
                        <a:t>5</a:t>
                      </a:r>
                      <a:endParaRPr lang="en-US" altLang="en-US" sz="1600" b="1">
                        <a:latin typeface="黑体" panose="02010609060101010101" charset="-122"/>
                        <a:ea typeface="黑体" panose="02010609060101010101" charset="-122"/>
                        <a:cs typeface="仿宋" panose="02010609060101010101" charset="-122"/>
                      </a:endParaRPr>
                    </a:p>
                  </a:txBody>
                  <a:tcPr marL="68580" marR="68580" marT="0" marB="0" vert="horz" anchor="ctr">
                    <a:solidFill>
                      <a:schemeClr val="accent2">
                        <a:lumMod val="60000"/>
                        <a:lumOff val="40000"/>
                      </a:schemeClr>
                    </a:solidFill>
                  </a:tcPr>
                </a:tc>
                <a:tc>
                  <a:txBody>
                    <a:bodyPr/>
                    <a:p>
                      <a:pPr indent="0">
                        <a:buNone/>
                      </a:pPr>
                      <a:r>
                        <a:rPr lang="en-US" sz="1600" b="1">
                          <a:latin typeface="黑体" panose="02010609060101010101" charset="-122"/>
                          <a:ea typeface="黑体" panose="02010609060101010101" charset="-122"/>
                          <a:cs typeface="黑体" panose="02010609060101010101" charset="-122"/>
                        </a:rPr>
                        <a:t>10千伏以下电力电缆（不包括挖土)</a:t>
                      </a:r>
                      <a:endParaRPr lang="en-US" altLang="en-US" sz="1600" b="1">
                        <a:latin typeface="黑体" panose="02010609060101010101" charset="-122"/>
                        <a:ea typeface="黑体" panose="02010609060101010101" charset="-122"/>
                        <a:cs typeface="黑体" panose="02010609060101010101" charset="-122"/>
                      </a:endParaRPr>
                    </a:p>
                  </a:txBody>
                  <a:tcPr marL="68580" marR="68580" marT="0" marB="0" vert="horz" anchor="ctr"/>
                </a:tc>
                <a:tc>
                  <a:txBody>
                    <a:bodyPr/>
                    <a:p>
                      <a:pPr indent="0" algn="ctr">
                        <a:buNone/>
                      </a:pPr>
                      <a:r>
                        <a:rPr lang="en-US" sz="1600" b="1">
                          <a:latin typeface="黑体" panose="02010609060101010101" charset="-122"/>
                          <a:ea typeface="黑体" panose="02010609060101010101" charset="-122"/>
                          <a:cs typeface="仿宋" panose="02010609060101010101" charset="-122"/>
                        </a:rPr>
                        <a:t>0.50</a:t>
                      </a:r>
                      <a:endParaRPr lang="en-US" altLang="en-US" sz="16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600" b="1">
                          <a:latin typeface="黑体" panose="02010609060101010101" charset="-122"/>
                          <a:ea typeface="黑体" panose="02010609060101010101" charset="-122"/>
                          <a:cs typeface="仿宋" panose="02010609060101010101" charset="-122"/>
                        </a:rPr>
                        <a:t>10</a:t>
                      </a:r>
                      <a:endParaRPr lang="en-US" altLang="en-US" sz="1600" b="1">
                        <a:latin typeface="黑体" panose="02010609060101010101" charset="-122"/>
                        <a:ea typeface="黑体" panose="02010609060101010101" charset="-122"/>
                        <a:cs typeface="仿宋" panose="02010609060101010101" charset="-122"/>
                      </a:endParaRPr>
                    </a:p>
                  </a:txBody>
                  <a:tcPr marL="68580" marR="68580" marT="0" marB="0" vert="horz" anchor="ctr">
                    <a:solidFill>
                      <a:schemeClr val="accent2">
                        <a:lumMod val="60000"/>
                        <a:lumOff val="40000"/>
                      </a:schemeClr>
                    </a:solidFill>
                  </a:tcPr>
                </a:tc>
                <a:tc>
                  <a:txBody>
                    <a:bodyPr/>
                    <a:p>
                      <a:pPr indent="0">
                        <a:buNone/>
                      </a:pPr>
                      <a:r>
                        <a:rPr lang="en-US" sz="1600" b="1">
                          <a:latin typeface="黑体" panose="02010609060101010101" charset="-122"/>
                          <a:ea typeface="黑体" panose="02010609060101010101" charset="-122"/>
                          <a:cs typeface="仿宋" panose="02010609060101010101" charset="-122"/>
                        </a:rPr>
                        <a:t>防雷及接地装置</a:t>
                      </a:r>
                      <a:endParaRPr lang="en-US" altLang="en-US" sz="16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600" b="1">
                          <a:latin typeface="黑体" panose="02010609060101010101" charset="-122"/>
                          <a:ea typeface="黑体" panose="02010609060101010101" charset="-122"/>
                          <a:cs typeface="仿宋" panose="02010609060101010101" charset="-122"/>
                        </a:rPr>
                        <a:t>0.50</a:t>
                      </a:r>
                      <a:endParaRPr lang="en-US" altLang="en-US" sz="1600" b="1">
                        <a:latin typeface="黑体" panose="02010609060101010101" charset="-122"/>
                        <a:ea typeface="黑体" panose="02010609060101010101" charset="-122"/>
                        <a:cs typeface="仿宋" panose="02010609060101010101" charset="-122"/>
                      </a:endParaRPr>
                    </a:p>
                  </a:txBody>
                  <a:tcPr marL="68580" marR="68580" marT="0" marB="0" vert="horz" anchor="ctr"/>
                </a:tc>
              </a:tr>
            </a:tbl>
          </a:graphicData>
        </a:graphic>
      </p:graphicFrame>
      <p:sp>
        <p:nvSpPr>
          <p:cNvPr id="5" name="日期占位符 4"/>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000"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xit" presetSubtype="21" fill="hold" nodeType="clickEffect">
                                  <p:stCondLst>
                                    <p:cond delay="0"/>
                                  </p:stCondLst>
                                  <p:childTnLst>
                                    <p:animEffect transition="out" filter="barn(inVertical)">
                                      <p:cBhvr>
                                        <p:cTn id="13" dur="500"/>
                                        <p:tgtEl>
                                          <p:spTgt spid="4"/>
                                        </p:tgtEl>
                                      </p:cBhvr>
                                    </p:animEffect>
                                    <p:set>
                                      <p:cBhvr>
                                        <p:cTn id="14"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23164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第四册  电气设备安装工程</a:t>
            </a:r>
            <a:endParaRPr lang="zh-CN" altLang="en-US" sz="2400" b="1"/>
          </a:p>
        </p:txBody>
      </p:sp>
      <p:cxnSp>
        <p:nvCxnSpPr>
          <p:cNvPr id="6" name="直接连接符 5"/>
          <p:cNvCxnSpPr/>
          <p:nvPr/>
        </p:nvCxnSpPr>
        <p:spPr>
          <a:xfrm flipV="1">
            <a:off x="5173345" y="79502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822325"/>
            <a:ext cx="10619105" cy="5502910"/>
          </a:xfrm>
          <a:prstGeom prst="rect">
            <a:avLst/>
          </a:prstGeom>
          <a:noFill/>
        </p:spPr>
        <p:txBody>
          <a:bodyPr wrap="square" rtlCol="0">
            <a:spAutoFit/>
          </a:bodyPr>
          <a:p>
            <a:pPr indent="0" fontAlgn="auto">
              <a:lnSpc>
                <a:spcPct val="200000"/>
              </a:lnSpc>
            </a:pP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rPr>
              <a:t>（三）</a:t>
            </a: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sym typeface="+mn-ea"/>
              </a:rPr>
              <a:t>人工、材料、机械台班的确定</a:t>
            </a:r>
            <a:endPar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endParaRPr>
          </a:p>
          <a:p>
            <a:pPr indent="457200" fontAlgn="auto">
              <a:lnSpc>
                <a:spcPts val="3400"/>
              </a:lnSpc>
            </a:pPr>
            <a:r>
              <a:rPr lang="zh-CN" sz="1600" b="1">
                <a:solidFill>
                  <a:schemeClr val="tx1"/>
                </a:solidFill>
                <a:latin typeface="黑体" panose="02010609060101010101" charset="-122"/>
                <a:ea typeface="黑体" panose="02010609060101010101" charset="-122"/>
                <a:cs typeface="黑体" panose="02010609060101010101" charset="-122"/>
              </a:rPr>
              <a:t>本次修编</a:t>
            </a:r>
            <a:r>
              <a:rPr sz="1600" b="1">
                <a:solidFill>
                  <a:schemeClr val="tx1"/>
                </a:solidFill>
                <a:latin typeface="黑体" panose="02010609060101010101" charset="-122"/>
                <a:ea typeface="黑体" panose="02010609060101010101" charset="-122"/>
                <a:cs typeface="黑体" panose="02010609060101010101" charset="-122"/>
              </a:rPr>
              <a:t>结合14消耗量标准和15全统定额，对人、材、机作了相应的调整和修订。</a:t>
            </a:r>
            <a:endParaRPr sz="1600" b="1">
              <a:solidFill>
                <a:schemeClr val="tx1"/>
              </a:solidFill>
              <a:latin typeface="黑体" panose="02010609060101010101" charset="-122"/>
              <a:ea typeface="黑体" panose="02010609060101010101" charset="-122"/>
              <a:cs typeface="黑体" panose="02010609060101010101" charset="-122"/>
            </a:endParaRPr>
          </a:p>
          <a:p>
            <a:pPr indent="457200" fontAlgn="auto">
              <a:lnSpc>
                <a:spcPts val="3400"/>
              </a:lnSpc>
            </a:pPr>
            <a:r>
              <a:rPr sz="1600" b="1">
                <a:solidFill>
                  <a:schemeClr val="tx1"/>
                </a:solidFill>
                <a:latin typeface="黑体" panose="02010609060101010101" charset="-122"/>
                <a:ea typeface="黑体" panose="02010609060101010101" charset="-122"/>
                <a:cs typeface="黑体" panose="02010609060101010101" charset="-122"/>
              </a:rPr>
              <a:t>1、人工：对14消耗量标准执行过程中反馈与市场偏差较大的项目进行测算与调整。整体人工费调整幅度为±10%~15%</a:t>
            </a:r>
            <a:r>
              <a:rPr lang="zh-CN" sz="1600" b="1">
                <a:solidFill>
                  <a:schemeClr val="tx1"/>
                </a:solidFill>
                <a:latin typeface="黑体" panose="02010609060101010101" charset="-122"/>
                <a:ea typeface="黑体" panose="02010609060101010101" charset="-122"/>
                <a:cs typeface="黑体" panose="02010609060101010101" charset="-122"/>
              </a:rPr>
              <a:t>以内</a:t>
            </a:r>
            <a:r>
              <a:rPr sz="1600" b="1">
                <a:solidFill>
                  <a:schemeClr val="tx1"/>
                </a:solidFill>
                <a:latin typeface="黑体" panose="02010609060101010101" charset="-122"/>
                <a:ea typeface="黑体" panose="02010609060101010101" charset="-122"/>
                <a:cs typeface="黑体" panose="02010609060101010101" charset="-122"/>
              </a:rPr>
              <a:t>，部分子目根据调研反映</a:t>
            </a:r>
            <a:r>
              <a:rPr sz="1600" b="1">
                <a:solidFill>
                  <a:schemeClr val="tx1"/>
                </a:solidFill>
                <a:latin typeface="黑体" panose="02010609060101010101" charset="-122"/>
                <a:ea typeface="黑体" panose="02010609060101010101" charset="-122"/>
                <a:cs typeface="黑体" panose="02010609060101010101" charset="-122"/>
                <a:sym typeface="+mn-ea"/>
              </a:rPr>
              <a:t>与市场实际水平偏差较大</a:t>
            </a:r>
            <a:r>
              <a:rPr sz="1600" b="1">
                <a:solidFill>
                  <a:schemeClr val="tx1"/>
                </a:solidFill>
                <a:latin typeface="黑体" panose="02010609060101010101" charset="-122"/>
                <a:ea typeface="黑体" panose="02010609060101010101" charset="-122"/>
                <a:cs typeface="黑体" panose="02010609060101010101" charset="-122"/>
              </a:rPr>
              <a:t>，因此人工</a:t>
            </a:r>
            <a:r>
              <a:rPr lang="zh-CN" sz="1600" b="1">
                <a:solidFill>
                  <a:schemeClr val="tx1"/>
                </a:solidFill>
                <a:latin typeface="黑体" panose="02010609060101010101" charset="-122"/>
                <a:ea typeface="黑体" panose="02010609060101010101" charset="-122"/>
                <a:cs typeface="黑体" panose="02010609060101010101" charset="-122"/>
              </a:rPr>
              <a:t>调整</a:t>
            </a:r>
            <a:r>
              <a:rPr sz="1600" b="1">
                <a:solidFill>
                  <a:schemeClr val="tx1"/>
                </a:solidFill>
                <a:latin typeface="黑体" panose="02010609060101010101" charset="-122"/>
                <a:ea typeface="黑体" panose="02010609060101010101" charset="-122"/>
                <a:cs typeface="黑体" panose="02010609060101010101" charset="-122"/>
              </a:rPr>
              <a:t>幅度相对较大。</a:t>
            </a:r>
            <a:endParaRPr sz="1600" b="1">
              <a:solidFill>
                <a:schemeClr val="tx1"/>
              </a:solidFill>
              <a:latin typeface="黑体" panose="02010609060101010101" charset="-122"/>
              <a:ea typeface="黑体" panose="02010609060101010101" charset="-122"/>
              <a:cs typeface="黑体" panose="02010609060101010101" charset="-122"/>
            </a:endParaRPr>
          </a:p>
          <a:p>
            <a:pPr indent="457200" fontAlgn="auto">
              <a:lnSpc>
                <a:spcPts val="3400"/>
              </a:lnSpc>
            </a:pPr>
            <a:r>
              <a:rPr lang="zh-CN" sz="1600" b="1">
                <a:solidFill>
                  <a:schemeClr val="tx1"/>
                </a:solidFill>
                <a:latin typeface="黑体" panose="02010609060101010101" charset="-122"/>
                <a:ea typeface="黑体" panose="02010609060101010101" charset="-122"/>
                <a:cs typeface="黑体" panose="02010609060101010101" charset="-122"/>
              </a:rPr>
              <a:t>因目前矿物绝缘电缆使用愈加广泛，此次</a:t>
            </a:r>
            <a:r>
              <a:rPr sz="1600" b="1">
                <a:solidFill>
                  <a:schemeClr val="tx1"/>
                </a:solidFill>
                <a:latin typeface="黑体" panose="02010609060101010101" charset="-122"/>
                <a:ea typeface="黑体" panose="02010609060101010101" charset="-122"/>
                <a:cs typeface="黑体" panose="02010609060101010101" charset="-122"/>
              </a:rPr>
              <a:t>修编进行了详细调研，</a:t>
            </a:r>
            <a:r>
              <a:rPr lang="zh-CN" sz="1600" b="1">
                <a:solidFill>
                  <a:schemeClr val="tx1"/>
                </a:solidFill>
                <a:latin typeface="黑体" panose="02010609060101010101" charset="-122"/>
                <a:ea typeface="黑体" panose="02010609060101010101" charset="-122"/>
                <a:cs typeface="黑体" panose="02010609060101010101" charset="-122"/>
              </a:rPr>
              <a:t>对</a:t>
            </a:r>
            <a:r>
              <a:rPr sz="1600" b="1">
                <a:solidFill>
                  <a:schemeClr val="tx1"/>
                </a:solidFill>
                <a:latin typeface="黑体" panose="02010609060101010101" charset="-122"/>
                <a:ea typeface="黑体" panose="02010609060101010101" charset="-122"/>
                <a:cs typeface="黑体" panose="02010609060101010101" charset="-122"/>
              </a:rPr>
              <a:t>14消耗量标准补充子目中的刚性</a:t>
            </a:r>
            <a:r>
              <a:rPr lang="zh-CN" sz="1600" b="1">
                <a:solidFill>
                  <a:schemeClr val="tx1"/>
                </a:solidFill>
                <a:latin typeface="黑体" panose="02010609060101010101" charset="-122"/>
                <a:ea typeface="黑体" panose="02010609060101010101" charset="-122"/>
                <a:cs typeface="黑体" panose="02010609060101010101" charset="-122"/>
              </a:rPr>
              <a:t>矿物</a:t>
            </a:r>
            <a:r>
              <a:rPr sz="1600" b="1">
                <a:solidFill>
                  <a:schemeClr val="tx1"/>
                </a:solidFill>
                <a:latin typeface="黑体" panose="02010609060101010101" charset="-122"/>
                <a:ea typeface="黑体" panose="02010609060101010101" charset="-122"/>
                <a:cs typeface="黑体" panose="02010609060101010101" charset="-122"/>
              </a:rPr>
              <a:t>电缆敷设</a:t>
            </a:r>
            <a:r>
              <a:rPr lang="zh-CN" sz="1600" b="1">
                <a:solidFill>
                  <a:schemeClr val="tx1"/>
                </a:solidFill>
                <a:latin typeface="黑体" panose="02010609060101010101" charset="-122"/>
                <a:ea typeface="黑体" panose="02010609060101010101" charset="-122"/>
                <a:cs typeface="黑体" panose="02010609060101010101" charset="-122"/>
              </a:rPr>
              <a:t>人</a:t>
            </a:r>
            <a:r>
              <a:rPr sz="1600" b="1">
                <a:solidFill>
                  <a:schemeClr val="tx1"/>
                </a:solidFill>
                <a:latin typeface="黑体" panose="02010609060101010101" charset="-122"/>
                <a:ea typeface="黑体" panose="02010609060101010101" charset="-122"/>
                <a:cs typeface="黑体" panose="02010609060101010101" charset="-122"/>
              </a:rPr>
              <a:t>工</a:t>
            </a:r>
            <a:r>
              <a:rPr lang="zh-CN" sz="1600" b="1">
                <a:solidFill>
                  <a:schemeClr val="tx1"/>
                </a:solidFill>
                <a:latin typeface="黑体" panose="02010609060101010101" charset="-122"/>
                <a:ea typeface="黑体" panose="02010609060101010101" charset="-122"/>
                <a:cs typeface="黑体" panose="02010609060101010101" charset="-122"/>
              </a:rPr>
              <a:t>进行了</a:t>
            </a:r>
            <a:r>
              <a:rPr sz="1600" b="1">
                <a:solidFill>
                  <a:schemeClr val="tx1"/>
                </a:solidFill>
                <a:latin typeface="黑体" panose="02010609060101010101" charset="-122"/>
                <a:ea typeface="黑体" panose="02010609060101010101" charset="-122"/>
                <a:cs typeface="黑体" panose="02010609060101010101" charset="-122"/>
              </a:rPr>
              <a:t>测算对比分析，</a:t>
            </a:r>
            <a:r>
              <a:rPr lang="zh-CN" sz="1600" b="1">
                <a:solidFill>
                  <a:schemeClr val="tx1"/>
                </a:solidFill>
                <a:latin typeface="黑体" panose="02010609060101010101" charset="-122"/>
                <a:ea typeface="黑体" panose="02010609060101010101" charset="-122"/>
                <a:cs typeface="黑体" panose="02010609060101010101" charset="-122"/>
              </a:rPr>
              <a:t>并予以</a:t>
            </a:r>
            <a:r>
              <a:rPr sz="1600" b="1">
                <a:solidFill>
                  <a:schemeClr val="tx1"/>
                </a:solidFill>
                <a:latin typeface="黑体" panose="02010609060101010101" charset="-122"/>
                <a:ea typeface="黑体" panose="02010609060101010101" charset="-122"/>
                <a:cs typeface="黑体" panose="02010609060101010101" charset="-122"/>
              </a:rPr>
              <a:t>调整</a:t>
            </a:r>
            <a:r>
              <a:rPr lang="zh-CN" sz="1600" b="1">
                <a:solidFill>
                  <a:schemeClr val="tx1"/>
                </a:solidFill>
                <a:latin typeface="黑体" panose="02010609060101010101" charset="-122"/>
                <a:ea typeface="黑体" panose="02010609060101010101" charset="-122"/>
                <a:cs typeface="黑体" panose="02010609060101010101" charset="-122"/>
              </a:rPr>
              <a:t>。此次还</a:t>
            </a:r>
            <a:r>
              <a:rPr sz="1600" b="1">
                <a:solidFill>
                  <a:schemeClr val="tx1"/>
                </a:solidFill>
                <a:latin typeface="黑体" panose="02010609060101010101" charset="-122"/>
                <a:ea typeface="黑体" panose="02010609060101010101" charset="-122"/>
                <a:cs typeface="黑体" panose="02010609060101010101" charset="-122"/>
              </a:rPr>
              <a:t>增加了柔性矿物电缆敷设</a:t>
            </a:r>
            <a:r>
              <a:rPr lang="zh-CN" sz="1600" b="1">
                <a:solidFill>
                  <a:schemeClr val="tx1"/>
                </a:solidFill>
                <a:latin typeface="黑体" panose="02010609060101010101" charset="-122"/>
                <a:ea typeface="黑体" panose="02010609060101010101" charset="-122"/>
                <a:cs typeface="黑体" panose="02010609060101010101" charset="-122"/>
              </a:rPr>
              <a:t>的相关规定及调整系数</a:t>
            </a:r>
            <a:r>
              <a:rPr sz="1600" b="1">
                <a:solidFill>
                  <a:schemeClr val="tx1"/>
                </a:solidFill>
                <a:latin typeface="黑体" panose="02010609060101010101" charset="-122"/>
                <a:ea typeface="黑体" panose="02010609060101010101" charset="-122"/>
                <a:cs typeface="黑体" panose="02010609060101010101" charset="-122"/>
              </a:rPr>
              <a:t>。</a:t>
            </a:r>
            <a:endParaRPr sz="1600" b="1">
              <a:solidFill>
                <a:schemeClr val="tx1"/>
              </a:solidFill>
              <a:latin typeface="黑体" panose="02010609060101010101" charset="-122"/>
              <a:ea typeface="黑体" panose="02010609060101010101" charset="-122"/>
              <a:cs typeface="黑体" panose="02010609060101010101" charset="-122"/>
            </a:endParaRPr>
          </a:p>
          <a:p>
            <a:pPr indent="457200" fontAlgn="auto">
              <a:lnSpc>
                <a:spcPts val="3400"/>
              </a:lnSpc>
            </a:pPr>
            <a:r>
              <a:rPr sz="1600" b="1">
                <a:solidFill>
                  <a:schemeClr val="tx1"/>
                </a:solidFill>
                <a:latin typeface="黑体" panose="02010609060101010101" charset="-122"/>
                <a:ea typeface="黑体" panose="02010609060101010101" charset="-122"/>
                <a:cs typeface="黑体" panose="02010609060101010101" charset="-122"/>
              </a:rPr>
              <a:t>2、材料消耗量的确定：材料、成品、半成品均按品种、规格逐一列出。对于用量很少、价值较低的零星材料，综合以其他材料费以“元”表示，按相应项目中计价材料的1.8%限额计取，主要包括：标签、麻绳、塑料布、毛刷、锯条、砂纸、棉纱头、白布、破布、洗涤剂、石灰粉等。。</a:t>
            </a:r>
            <a:endParaRPr sz="1600" b="1">
              <a:solidFill>
                <a:schemeClr val="tx1"/>
              </a:solidFill>
              <a:latin typeface="黑体" panose="02010609060101010101" charset="-122"/>
              <a:ea typeface="黑体" panose="02010609060101010101" charset="-122"/>
              <a:cs typeface="黑体" panose="02010609060101010101" charset="-122"/>
            </a:endParaRPr>
          </a:p>
          <a:p>
            <a:pPr indent="457200" fontAlgn="auto">
              <a:lnSpc>
                <a:spcPts val="3400"/>
              </a:lnSpc>
            </a:pPr>
            <a:r>
              <a:rPr sz="1600" b="1">
                <a:solidFill>
                  <a:schemeClr val="tx1"/>
                </a:solidFill>
                <a:latin typeface="黑体" panose="02010609060101010101" charset="-122"/>
                <a:ea typeface="黑体" panose="02010609060101010101" charset="-122"/>
                <a:cs typeface="黑体" panose="02010609060101010101" charset="-122"/>
              </a:rPr>
              <a:t>3、机械台班</a:t>
            </a:r>
            <a:r>
              <a:rPr lang="zh-CN" sz="1600" b="1">
                <a:solidFill>
                  <a:schemeClr val="tx1"/>
                </a:solidFill>
                <a:latin typeface="黑体" panose="02010609060101010101" charset="-122"/>
                <a:ea typeface="黑体" panose="02010609060101010101" charset="-122"/>
                <a:cs typeface="黑体" panose="02010609060101010101" charset="-122"/>
              </a:rPr>
              <a:t>和</a:t>
            </a:r>
            <a:r>
              <a:rPr sz="1600" b="1">
                <a:solidFill>
                  <a:schemeClr val="tx1"/>
                </a:solidFill>
                <a:latin typeface="黑体" panose="02010609060101010101" charset="-122"/>
                <a:ea typeface="黑体" panose="02010609060101010101" charset="-122"/>
                <a:cs typeface="黑体" panose="02010609060101010101" charset="-122"/>
                <a:sym typeface="+mn-ea"/>
              </a:rPr>
              <a:t>仪器仪表</a:t>
            </a:r>
            <a:r>
              <a:rPr sz="1600" b="1">
                <a:solidFill>
                  <a:schemeClr val="tx1"/>
                </a:solidFill>
                <a:latin typeface="黑体" panose="02010609060101010101" charset="-122"/>
                <a:ea typeface="黑体" panose="02010609060101010101" charset="-122"/>
                <a:cs typeface="黑体" panose="02010609060101010101" charset="-122"/>
              </a:rPr>
              <a:t>的确定：以14消耗量标准为基础，对不合理及错误部分的机械台班量</a:t>
            </a:r>
            <a:r>
              <a:rPr lang="zh-CN" sz="1600" b="1">
                <a:solidFill>
                  <a:schemeClr val="tx1"/>
                </a:solidFill>
                <a:latin typeface="黑体" panose="02010609060101010101" charset="-122"/>
                <a:ea typeface="黑体" panose="02010609060101010101" charset="-122"/>
                <a:cs typeface="黑体" panose="02010609060101010101" charset="-122"/>
              </a:rPr>
              <a:t>，</a:t>
            </a:r>
            <a:r>
              <a:rPr sz="1600" b="1">
                <a:latin typeface="黑体" panose="02010609060101010101" charset="-122"/>
                <a:ea typeface="黑体" panose="02010609060101010101" charset="-122"/>
                <a:cs typeface="黑体" panose="02010609060101010101" charset="-122"/>
                <a:sym typeface="+mn-ea"/>
              </a:rPr>
              <a:t>借用15全统定额和现场调研数据资料补充</a:t>
            </a:r>
            <a:r>
              <a:rPr sz="1600" b="1">
                <a:solidFill>
                  <a:schemeClr val="tx1"/>
                </a:solidFill>
                <a:latin typeface="黑体" panose="02010609060101010101" charset="-122"/>
                <a:ea typeface="黑体" panose="02010609060101010101" charset="-122"/>
                <a:cs typeface="黑体" panose="02010609060101010101" charset="-122"/>
              </a:rPr>
              <a:t>调整，达到相对平衡、合理</a:t>
            </a:r>
            <a:r>
              <a:rPr lang="zh-CN" sz="1600" b="1">
                <a:solidFill>
                  <a:schemeClr val="tx1"/>
                </a:solidFill>
                <a:latin typeface="黑体" panose="02010609060101010101" charset="-122"/>
                <a:ea typeface="黑体" panose="02010609060101010101" charset="-122"/>
                <a:cs typeface="黑体" panose="02010609060101010101" charset="-122"/>
              </a:rPr>
              <a:t>；</a:t>
            </a:r>
            <a:r>
              <a:rPr sz="1600" b="1">
                <a:solidFill>
                  <a:schemeClr val="tx1"/>
                </a:solidFill>
                <a:latin typeface="黑体" panose="02010609060101010101" charset="-122"/>
                <a:ea typeface="黑体" panose="02010609060101010101" charset="-122"/>
                <a:cs typeface="黑体" panose="02010609060101010101" charset="-122"/>
              </a:rPr>
              <a:t>淘</a:t>
            </a:r>
            <a:r>
              <a:rPr lang="zh-CN" sz="1600" b="1">
                <a:solidFill>
                  <a:schemeClr val="tx1"/>
                </a:solidFill>
                <a:latin typeface="黑体" panose="02010609060101010101" charset="-122"/>
                <a:ea typeface="黑体" panose="02010609060101010101" charset="-122"/>
                <a:cs typeface="黑体" panose="02010609060101010101" charset="-122"/>
              </a:rPr>
              <a:t>汰原用的</a:t>
            </a:r>
            <a:r>
              <a:rPr sz="1600" b="1">
                <a:solidFill>
                  <a:schemeClr val="tx1"/>
                </a:solidFill>
                <a:latin typeface="黑体" panose="02010609060101010101" charset="-122"/>
                <a:ea typeface="黑体" panose="02010609060101010101" charset="-122"/>
                <a:cs typeface="黑体" panose="02010609060101010101" charset="-122"/>
              </a:rPr>
              <a:t>老旧仪器仪表型号，按市场的主流仪器仪表型号合理补充台班量。</a:t>
            </a:r>
            <a:endParaRPr sz="1600" b="1">
              <a:solidFill>
                <a:schemeClr val="tx1"/>
              </a:solidFill>
              <a:latin typeface="黑体" panose="02010609060101010101" charset="-122"/>
              <a:ea typeface="黑体" panose="02010609060101010101" charset="-122"/>
              <a:cs typeface="黑体" panose="02010609060101010101" charset="-122"/>
            </a:endParaRPr>
          </a:p>
        </p:txBody>
      </p:sp>
      <p:cxnSp>
        <p:nvCxnSpPr>
          <p:cNvPr id="3" name="直接连接符 2"/>
          <p:cNvCxnSpPr/>
          <p:nvPr/>
        </p:nvCxnSpPr>
        <p:spPr>
          <a:xfrm flipV="1">
            <a:off x="5576570" y="874395"/>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23164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第四册  电气设备安装工程</a:t>
            </a:r>
            <a:endParaRPr lang="zh-CN" altLang="en-US" sz="2400" b="1"/>
          </a:p>
        </p:txBody>
      </p:sp>
      <p:cxnSp>
        <p:nvCxnSpPr>
          <p:cNvPr id="6" name="直接连接符 5"/>
          <p:cNvCxnSpPr/>
          <p:nvPr/>
        </p:nvCxnSpPr>
        <p:spPr>
          <a:xfrm flipV="1">
            <a:off x="5173345" y="79502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822325"/>
            <a:ext cx="10619105" cy="5502910"/>
          </a:xfrm>
          <a:prstGeom prst="rect">
            <a:avLst/>
          </a:prstGeom>
          <a:noFill/>
        </p:spPr>
        <p:txBody>
          <a:bodyPr wrap="square" rtlCol="0">
            <a:spAutoFit/>
          </a:bodyPr>
          <a:p>
            <a:pPr indent="0" fontAlgn="auto">
              <a:lnSpc>
                <a:spcPct val="200000"/>
              </a:lnSpc>
            </a:pP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rPr>
              <a:t>（四）</a:t>
            </a: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sym typeface="+mn-ea"/>
              </a:rPr>
              <a:t>其他需要说明的问题</a:t>
            </a:r>
            <a:endPar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sym typeface="+mn-ea"/>
            </a:endParaRPr>
          </a:p>
          <a:p>
            <a:pPr indent="457200" fontAlgn="auto">
              <a:lnSpc>
                <a:spcPts val="3400"/>
              </a:lnSpc>
            </a:pPr>
            <a:r>
              <a:rPr lang="en-US" sz="1600" b="1">
                <a:latin typeface="黑体" panose="02010609060101010101" charset="-122"/>
                <a:ea typeface="黑体" panose="02010609060101010101" charset="-122"/>
                <a:cs typeface="黑体" panose="02010609060101010101" charset="-122"/>
              </a:rPr>
              <a:t>1</a:t>
            </a:r>
            <a:r>
              <a:rPr sz="1600" b="1">
                <a:latin typeface="黑体" panose="02010609060101010101" charset="-122"/>
                <a:ea typeface="黑体" panose="02010609060101010101" charset="-122"/>
                <a:cs typeface="黑体" panose="02010609060101010101" charset="-122"/>
              </a:rPr>
              <a:t>、沥青路面开挖相关子目将路面厚度跨度由原来的150mm以下</a:t>
            </a:r>
            <a:r>
              <a:rPr lang="zh-CN" sz="1600" b="1">
                <a:latin typeface="黑体" panose="02010609060101010101" charset="-122"/>
                <a:ea typeface="黑体" panose="02010609060101010101" charset="-122"/>
                <a:cs typeface="黑体" panose="02010609060101010101" charset="-122"/>
              </a:rPr>
              <a:t>和</a:t>
            </a:r>
            <a:r>
              <a:rPr sz="1600" b="1">
                <a:latin typeface="黑体" panose="02010609060101010101" charset="-122"/>
                <a:ea typeface="黑体" panose="02010609060101010101" charset="-122"/>
                <a:cs typeface="黑体" panose="02010609060101010101" charset="-122"/>
              </a:rPr>
              <a:t>250mm以下，改为：70mm以下</a:t>
            </a:r>
            <a:r>
              <a:rPr lang="zh-CN" sz="1600" b="1">
                <a:latin typeface="黑体" panose="02010609060101010101" charset="-122"/>
                <a:ea typeface="黑体" panose="02010609060101010101" charset="-122"/>
                <a:cs typeface="黑体" panose="02010609060101010101" charset="-122"/>
              </a:rPr>
              <a:t>和</a:t>
            </a:r>
            <a:r>
              <a:rPr sz="1600" b="1">
                <a:latin typeface="黑体" panose="02010609060101010101" charset="-122"/>
                <a:ea typeface="黑体" panose="02010609060101010101" charset="-122"/>
                <a:cs typeface="黑体" panose="02010609060101010101" charset="-122"/>
              </a:rPr>
              <a:t>150mm以下，符合实际路面规格；</a:t>
            </a:r>
            <a:endParaRPr sz="1600" b="1">
              <a:latin typeface="黑体" panose="02010609060101010101" charset="-122"/>
              <a:ea typeface="黑体" panose="02010609060101010101" charset="-122"/>
              <a:cs typeface="黑体" panose="02010609060101010101" charset="-122"/>
            </a:endParaRPr>
          </a:p>
          <a:p>
            <a:pPr indent="457200" fontAlgn="auto">
              <a:lnSpc>
                <a:spcPts val="3400"/>
              </a:lnSpc>
            </a:pPr>
            <a:r>
              <a:rPr lang="en-US" sz="1600" b="1">
                <a:latin typeface="黑体" panose="02010609060101010101" charset="-122"/>
                <a:ea typeface="黑体" panose="02010609060101010101" charset="-122"/>
                <a:cs typeface="黑体" panose="02010609060101010101" charset="-122"/>
              </a:rPr>
              <a:t>2</a:t>
            </a:r>
            <a:r>
              <a:rPr sz="1600" b="1">
                <a:latin typeface="黑体" panose="02010609060101010101" charset="-122"/>
                <a:ea typeface="黑体" panose="02010609060101010101" charset="-122"/>
                <a:cs typeface="黑体" panose="02010609060101010101" charset="-122"/>
              </a:rPr>
              <a:t>、桥架安装子目中</a:t>
            </a:r>
            <a:r>
              <a:rPr lang="zh-CN" sz="1600" b="1">
                <a:latin typeface="黑体" panose="02010609060101010101" charset="-122"/>
                <a:ea typeface="黑体" panose="02010609060101010101" charset="-122"/>
                <a:cs typeface="黑体" panose="02010609060101010101" charset="-122"/>
              </a:rPr>
              <a:t>将</a:t>
            </a:r>
            <a:r>
              <a:rPr sz="1600" b="1">
                <a:latin typeface="黑体" panose="02010609060101010101" charset="-122"/>
                <a:ea typeface="黑体" panose="02010609060101010101" charset="-122"/>
                <a:cs typeface="黑体" panose="02010609060101010101" charset="-122"/>
              </a:rPr>
              <a:t>盖板、隔板消耗量</a:t>
            </a:r>
            <a:r>
              <a:rPr lang="zh-CN" sz="1600" b="1">
                <a:latin typeface="黑体" panose="02010609060101010101" charset="-122"/>
                <a:ea typeface="黑体" panose="02010609060101010101" charset="-122"/>
                <a:cs typeface="黑体" panose="02010609060101010101" charset="-122"/>
              </a:rPr>
              <a:t>取消</a:t>
            </a:r>
            <a:r>
              <a:rPr sz="1600" b="1">
                <a:latin typeface="黑体" panose="02010609060101010101" charset="-122"/>
                <a:ea typeface="黑体" panose="02010609060101010101" charset="-122"/>
                <a:cs typeface="黑体" panose="02010609060101010101" charset="-122"/>
              </a:rPr>
              <a:t>，纳入电缆桥架主材中；桥架安装子目工作内容中</a:t>
            </a:r>
            <a:r>
              <a:rPr lang="zh-CN" sz="1600" b="1">
                <a:latin typeface="黑体" panose="02010609060101010101" charset="-122"/>
                <a:ea typeface="黑体" panose="02010609060101010101" charset="-122"/>
                <a:cs typeface="黑体" panose="02010609060101010101" charset="-122"/>
              </a:rPr>
              <a:t>增加</a:t>
            </a:r>
            <a:r>
              <a:rPr sz="1600" b="1">
                <a:latin typeface="黑体" panose="02010609060101010101" charset="-122"/>
                <a:ea typeface="黑体" panose="02010609060101010101" charset="-122"/>
                <a:cs typeface="黑体" panose="02010609060101010101" charset="-122"/>
              </a:rPr>
              <a:t>接地跨接。</a:t>
            </a:r>
            <a:endParaRPr sz="1600" b="1">
              <a:latin typeface="黑体" panose="02010609060101010101" charset="-122"/>
              <a:ea typeface="黑体" panose="02010609060101010101" charset="-122"/>
              <a:cs typeface="黑体" panose="02010609060101010101" charset="-122"/>
            </a:endParaRPr>
          </a:p>
          <a:p>
            <a:pPr indent="457200" fontAlgn="auto">
              <a:lnSpc>
                <a:spcPts val="3400"/>
              </a:lnSpc>
            </a:pPr>
            <a:r>
              <a:rPr lang="en-US" sz="1600" b="1">
                <a:latin typeface="黑体" panose="02010609060101010101" charset="-122"/>
                <a:ea typeface="黑体" panose="02010609060101010101" charset="-122"/>
                <a:cs typeface="黑体" panose="02010609060101010101" charset="-122"/>
              </a:rPr>
              <a:t>3</a:t>
            </a:r>
            <a:r>
              <a:rPr sz="1600" b="1">
                <a:latin typeface="黑体" panose="02010609060101010101" charset="-122"/>
                <a:ea typeface="黑体" panose="02010609060101010101" charset="-122"/>
                <a:cs typeface="黑体" panose="02010609060101010101" charset="-122"/>
              </a:rPr>
              <a:t>、电缆保护管埋地敷设，其土方量凡有施工图注明的,按施工图计算；无施工图的，一般按沟深0.9m、沟宽按最外边的保护管两侧边缘外各增加0.3m工作面计算。</a:t>
            </a:r>
            <a:endParaRPr sz="1600" b="1">
              <a:latin typeface="黑体" panose="02010609060101010101" charset="-122"/>
              <a:ea typeface="黑体" panose="02010609060101010101" charset="-122"/>
              <a:cs typeface="黑体" panose="02010609060101010101" charset="-122"/>
            </a:endParaRPr>
          </a:p>
          <a:p>
            <a:pPr indent="457200" fontAlgn="auto">
              <a:lnSpc>
                <a:spcPts val="3400"/>
              </a:lnSpc>
            </a:pPr>
            <a:r>
              <a:rPr lang="en-US" sz="1600" b="1">
                <a:latin typeface="黑体" panose="02010609060101010101" charset="-122"/>
                <a:ea typeface="黑体" panose="02010609060101010101" charset="-122"/>
                <a:cs typeface="黑体" panose="02010609060101010101" charset="-122"/>
              </a:rPr>
              <a:t>4</a:t>
            </a:r>
            <a:r>
              <a:rPr lang="zh-CN" altLang="en-US" sz="1600" b="1">
                <a:latin typeface="黑体" panose="02010609060101010101" charset="-122"/>
                <a:ea typeface="黑体" panose="02010609060101010101" charset="-122"/>
                <a:cs typeface="黑体" panose="02010609060101010101" charset="-122"/>
              </a:rPr>
              <a:t>、</a:t>
            </a:r>
            <a:r>
              <a:rPr sz="1600" b="1">
                <a:latin typeface="黑体" panose="02010609060101010101" charset="-122"/>
                <a:ea typeface="黑体" panose="02010609060101010101" charset="-122"/>
                <a:cs typeface="黑体" panose="02010609060101010101" charset="-122"/>
              </a:rPr>
              <a:t>地下定向钻敷管工程量计算，均按施工图设计长度以延长米计算，其中主材含量按实际用量进行调整。计算方法如下：地下定向钻孔敷管（单管），直径110mm，工程量20m，按地下定向钻孔敷管（单管）直径110mm，30m以下一处，主材含量按设计长度加损耗率2.5%进行调整，调整为20×1.025=20.5m。</a:t>
            </a:r>
            <a:r>
              <a:rPr lang="zh-CN" sz="1600" b="1">
                <a:latin typeface="黑体" panose="02010609060101010101" charset="-122"/>
                <a:ea typeface="黑体" panose="02010609060101010101" charset="-122"/>
                <a:cs typeface="黑体" panose="02010609060101010101" charset="-122"/>
              </a:rPr>
              <a:t>当设计长度</a:t>
            </a:r>
            <a:r>
              <a:rPr sz="1600" b="1">
                <a:latin typeface="黑体" panose="02010609060101010101" charset="-122"/>
                <a:ea typeface="黑体" panose="02010609060101010101" charset="-122"/>
                <a:cs typeface="黑体" panose="02010609060101010101" charset="-122"/>
              </a:rPr>
              <a:t>超过30m</a:t>
            </a:r>
            <a:r>
              <a:rPr lang="zh-CN" sz="1600" b="1">
                <a:latin typeface="黑体" panose="02010609060101010101" charset="-122"/>
                <a:ea typeface="黑体" panose="02010609060101010101" charset="-122"/>
                <a:cs typeface="黑体" panose="02010609060101010101" charset="-122"/>
              </a:rPr>
              <a:t>时</a:t>
            </a:r>
            <a:r>
              <a:rPr sz="1600" b="1">
                <a:latin typeface="黑体" panose="02010609060101010101" charset="-122"/>
                <a:ea typeface="黑体" panose="02010609060101010101" charset="-122"/>
                <a:cs typeface="黑体" panose="02010609060101010101" charset="-122"/>
              </a:rPr>
              <a:t>，超过部分工程量另执行</a:t>
            </a:r>
            <a:r>
              <a:rPr lang="en-US" sz="1600" b="1">
                <a:latin typeface="黑体" panose="02010609060101010101" charset="-122"/>
                <a:ea typeface="黑体" panose="02010609060101010101" charset="-122"/>
                <a:cs typeface="黑体" panose="02010609060101010101" charset="-122"/>
              </a:rPr>
              <a:t>“</a:t>
            </a:r>
            <a:r>
              <a:rPr sz="1600" b="1">
                <a:latin typeface="黑体" panose="02010609060101010101" charset="-122"/>
                <a:ea typeface="黑体" panose="02010609060101010101" charset="-122"/>
                <a:cs typeface="黑体" panose="02010609060101010101" charset="-122"/>
              </a:rPr>
              <a:t>每增加1m</a:t>
            </a:r>
            <a:r>
              <a:rPr lang="en-US" sz="1600" b="1">
                <a:latin typeface="黑体" panose="02010609060101010101" charset="-122"/>
                <a:ea typeface="黑体" panose="02010609060101010101" charset="-122"/>
                <a:cs typeface="黑体" panose="02010609060101010101" charset="-122"/>
              </a:rPr>
              <a:t>”</a:t>
            </a:r>
            <a:r>
              <a:rPr sz="1600" b="1">
                <a:latin typeface="黑体" panose="02010609060101010101" charset="-122"/>
                <a:ea typeface="黑体" panose="02010609060101010101" charset="-122"/>
                <a:cs typeface="黑体" panose="02010609060101010101" charset="-122"/>
              </a:rPr>
              <a:t>项目</a:t>
            </a:r>
            <a:r>
              <a:rPr lang="zh-CN" sz="1600" b="1">
                <a:latin typeface="黑体" panose="02010609060101010101" charset="-122"/>
                <a:ea typeface="黑体" panose="02010609060101010101" charset="-122"/>
                <a:cs typeface="黑体" panose="02010609060101010101" charset="-122"/>
              </a:rPr>
              <a:t>进行调整</a:t>
            </a:r>
            <a:r>
              <a:rPr sz="1600" b="1">
                <a:latin typeface="黑体" panose="02010609060101010101" charset="-122"/>
                <a:ea typeface="黑体" panose="02010609060101010101" charset="-122"/>
                <a:cs typeface="黑体" panose="02010609060101010101" charset="-122"/>
              </a:rPr>
              <a:t>。</a:t>
            </a:r>
            <a:endParaRPr sz="1600" b="1">
              <a:latin typeface="黑体" panose="02010609060101010101" charset="-122"/>
              <a:ea typeface="黑体" panose="02010609060101010101" charset="-122"/>
              <a:cs typeface="黑体" panose="02010609060101010101" charset="-122"/>
            </a:endParaRPr>
          </a:p>
          <a:p>
            <a:pPr indent="457200" fontAlgn="auto">
              <a:lnSpc>
                <a:spcPts val="3400"/>
              </a:lnSpc>
            </a:pPr>
            <a:r>
              <a:rPr lang="en-US" sz="1600" b="1">
                <a:latin typeface="黑体" panose="02010609060101010101" charset="-122"/>
                <a:ea typeface="黑体" panose="02010609060101010101" charset="-122"/>
                <a:cs typeface="黑体" panose="02010609060101010101" charset="-122"/>
              </a:rPr>
              <a:t>5</a:t>
            </a:r>
            <a:r>
              <a:rPr sz="1600" b="1">
                <a:latin typeface="黑体" panose="02010609060101010101" charset="-122"/>
                <a:ea typeface="黑体" panose="02010609060101010101" charset="-122"/>
                <a:cs typeface="黑体" panose="02010609060101010101" charset="-122"/>
              </a:rPr>
              <a:t>、地下定向钻敷管一次敷管超过9管时，可拆分为两项敷管计算，分别执行项目乘以系数0.8，具体方法如下：10管按两项5管计算，均乘以系数0.8；11管按一项5管、一项6管计算，均乘以0.8。以此类推。</a:t>
            </a:r>
            <a:endParaRPr sz="1600" b="1">
              <a:latin typeface="黑体" panose="02010609060101010101" charset="-122"/>
              <a:ea typeface="黑体" panose="02010609060101010101" charset="-122"/>
              <a:cs typeface="黑体" panose="02010609060101010101" charset="-122"/>
            </a:endParaRPr>
          </a:p>
        </p:txBody>
      </p:sp>
      <p:cxnSp>
        <p:nvCxnSpPr>
          <p:cNvPr id="3" name="直接连接符 2"/>
          <p:cNvCxnSpPr/>
          <p:nvPr/>
        </p:nvCxnSpPr>
        <p:spPr>
          <a:xfrm flipV="1">
            <a:off x="5576570" y="874395"/>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23164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第四册  电气设备安装工程</a:t>
            </a:r>
            <a:endParaRPr lang="zh-CN" altLang="en-US" sz="2400" b="1"/>
          </a:p>
        </p:txBody>
      </p:sp>
      <p:cxnSp>
        <p:nvCxnSpPr>
          <p:cNvPr id="6" name="直接连接符 5"/>
          <p:cNvCxnSpPr/>
          <p:nvPr/>
        </p:nvCxnSpPr>
        <p:spPr>
          <a:xfrm flipV="1">
            <a:off x="5173345" y="79502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974725"/>
            <a:ext cx="10619105" cy="4338320"/>
          </a:xfrm>
          <a:prstGeom prst="rect">
            <a:avLst/>
          </a:prstGeom>
          <a:noFill/>
        </p:spPr>
        <p:txBody>
          <a:bodyPr wrap="square" rtlCol="0">
            <a:spAutoFit/>
          </a:bodyPr>
          <a:p>
            <a:pPr indent="457200" fontAlgn="auto">
              <a:lnSpc>
                <a:spcPct val="200000"/>
              </a:lnSpc>
            </a:pPr>
            <a:r>
              <a:rPr lang="en-US" sz="1600" b="1">
                <a:solidFill>
                  <a:schemeClr val="tx1"/>
                </a:solidFill>
                <a:latin typeface="黑体" panose="02010609060101010101" charset="-122"/>
                <a:ea typeface="黑体" panose="02010609060101010101" charset="-122"/>
                <a:cs typeface="黑体" panose="02010609060101010101" charset="-122"/>
              </a:rPr>
              <a:t>6</a:t>
            </a:r>
            <a:r>
              <a:rPr sz="1600" b="1">
                <a:solidFill>
                  <a:schemeClr val="tx1"/>
                </a:solidFill>
                <a:latin typeface="黑体" panose="02010609060101010101" charset="-122"/>
                <a:ea typeface="黑体" panose="02010609060101010101" charset="-122"/>
                <a:cs typeface="黑体" panose="02010609060101010101" charset="-122"/>
              </a:rPr>
              <a:t>、电力电缆敷设项目是按照三芯及三芯连地考虑的。25mm2以下电力电缆敷设及电缆头制安，</a:t>
            </a:r>
            <a:r>
              <a:rPr lang="zh-CN" sz="1600" b="1">
                <a:solidFill>
                  <a:schemeClr val="tx1"/>
                </a:solidFill>
                <a:latin typeface="黑体" panose="02010609060101010101" charset="-122"/>
                <a:ea typeface="黑体" panose="02010609060101010101" charset="-122"/>
                <a:cs typeface="黑体" panose="02010609060101010101" charset="-122"/>
              </a:rPr>
              <a:t>执行</a:t>
            </a:r>
            <a:r>
              <a:rPr sz="1600" b="1">
                <a:solidFill>
                  <a:schemeClr val="tx1"/>
                </a:solidFill>
                <a:latin typeface="黑体" panose="02010609060101010101" charset="-122"/>
                <a:ea typeface="黑体" panose="02010609060101010101" charset="-122"/>
                <a:cs typeface="黑体" panose="02010609060101010101" charset="-122"/>
              </a:rPr>
              <a:t>35mm2以下电力电缆敷设</a:t>
            </a:r>
            <a:r>
              <a:rPr lang="zh-CN" sz="1600" b="1">
                <a:solidFill>
                  <a:schemeClr val="tx1"/>
                </a:solidFill>
                <a:latin typeface="黑体" panose="02010609060101010101" charset="-122"/>
                <a:ea typeface="黑体" panose="02010609060101010101" charset="-122"/>
                <a:cs typeface="黑体" panose="02010609060101010101" charset="-122"/>
              </a:rPr>
              <a:t>或</a:t>
            </a:r>
            <a:r>
              <a:rPr sz="1600" b="1">
                <a:solidFill>
                  <a:schemeClr val="tx1"/>
                </a:solidFill>
                <a:latin typeface="黑体" panose="02010609060101010101" charset="-122"/>
                <a:ea typeface="黑体" panose="02010609060101010101" charset="-122"/>
                <a:cs typeface="黑体" panose="02010609060101010101" charset="-122"/>
              </a:rPr>
              <a:t>电缆头制安项目乘以规定的调整系数</a:t>
            </a:r>
            <a:r>
              <a:rPr lang="zh-CN" sz="1600" b="1">
                <a:solidFill>
                  <a:schemeClr val="tx1"/>
                </a:solidFill>
                <a:latin typeface="黑体" panose="02010609060101010101" charset="-122"/>
                <a:ea typeface="黑体" panose="02010609060101010101" charset="-122"/>
                <a:cs typeface="黑体" panose="02010609060101010101" charset="-122"/>
              </a:rPr>
              <a:t>。</a:t>
            </a:r>
            <a:r>
              <a:rPr sz="1600" b="1">
                <a:solidFill>
                  <a:schemeClr val="tx1"/>
                </a:solidFill>
                <a:latin typeface="黑体" panose="02010609060101010101" charset="-122"/>
                <a:ea typeface="黑体" panose="02010609060101010101" charset="-122"/>
                <a:cs typeface="黑体" panose="02010609060101010101" charset="-122"/>
              </a:rPr>
              <a:t>此次修编补充了6mm2以下电缆相应系数</a:t>
            </a:r>
            <a:r>
              <a:rPr lang="zh-CN" sz="1600" b="1">
                <a:solidFill>
                  <a:schemeClr val="tx1"/>
                </a:solidFill>
                <a:latin typeface="黑体" panose="02010609060101010101" charset="-122"/>
                <a:ea typeface="黑体" panose="02010609060101010101" charset="-122"/>
                <a:cs typeface="黑体" panose="02010609060101010101" charset="-122"/>
              </a:rPr>
              <a:t>。</a:t>
            </a:r>
            <a:r>
              <a:rPr sz="1600" b="1">
                <a:solidFill>
                  <a:schemeClr val="tx1"/>
                </a:solidFill>
                <a:latin typeface="黑体" panose="02010609060101010101" charset="-122"/>
                <a:ea typeface="黑体" panose="02010609060101010101" charset="-122"/>
                <a:cs typeface="黑体" panose="02010609060101010101" charset="-122"/>
              </a:rPr>
              <a:t>35mm2以下～400mm2以下</a:t>
            </a:r>
            <a:r>
              <a:rPr lang="zh-CN" sz="1600" b="1">
                <a:solidFill>
                  <a:schemeClr val="tx1"/>
                </a:solidFill>
                <a:latin typeface="黑体" panose="02010609060101010101" charset="-122"/>
                <a:ea typeface="黑体" panose="02010609060101010101" charset="-122"/>
                <a:cs typeface="黑体" panose="02010609060101010101" charset="-122"/>
              </a:rPr>
              <a:t>单、双芯</a:t>
            </a:r>
            <a:r>
              <a:rPr sz="1600" b="1">
                <a:solidFill>
                  <a:schemeClr val="tx1"/>
                </a:solidFill>
                <a:latin typeface="黑体" panose="02010609060101010101" charset="-122"/>
                <a:ea typeface="黑体" panose="02010609060101010101" charset="-122"/>
                <a:cs typeface="黑体" panose="02010609060101010101" charset="-122"/>
              </a:rPr>
              <a:t>电力电缆敷设及电缆头制安，执行对应截面的电力电缆敷设和电缆头制安相应项目并乘以规定的调整系数；400mm2以上单芯电力电缆敷设及电缆头制安，执行400mm2以下电力电缆敷设及电缆头制安并乘以规定的系数。</a:t>
            </a:r>
            <a:endParaRPr sz="1600" b="1">
              <a:solidFill>
                <a:schemeClr val="tx1"/>
              </a:solidFill>
              <a:latin typeface="黑体" panose="02010609060101010101" charset="-122"/>
              <a:ea typeface="黑体" panose="02010609060101010101" charset="-122"/>
              <a:cs typeface="黑体" panose="02010609060101010101" charset="-122"/>
            </a:endParaRPr>
          </a:p>
          <a:p>
            <a:pPr indent="457200" fontAlgn="auto">
              <a:lnSpc>
                <a:spcPct val="200000"/>
              </a:lnSpc>
            </a:pPr>
            <a:endParaRPr sz="800" b="1">
              <a:solidFill>
                <a:schemeClr val="tx1"/>
              </a:solidFill>
              <a:latin typeface="黑体" panose="02010609060101010101" charset="-122"/>
              <a:ea typeface="黑体" panose="02010609060101010101" charset="-122"/>
              <a:cs typeface="黑体" panose="02010609060101010101" charset="-122"/>
            </a:endParaRPr>
          </a:p>
          <a:p>
            <a:pPr indent="457200" fontAlgn="auto">
              <a:lnSpc>
                <a:spcPct val="200000"/>
              </a:lnSpc>
            </a:pPr>
            <a:r>
              <a:rPr lang="en-US" sz="1600" b="1">
                <a:solidFill>
                  <a:schemeClr val="tx1"/>
                </a:solidFill>
                <a:latin typeface="黑体" panose="02010609060101010101" charset="-122"/>
                <a:ea typeface="黑体" panose="02010609060101010101" charset="-122"/>
                <a:cs typeface="黑体" panose="02010609060101010101" charset="-122"/>
              </a:rPr>
              <a:t>7</a:t>
            </a:r>
            <a:r>
              <a:rPr sz="1600" b="1">
                <a:solidFill>
                  <a:schemeClr val="tx1"/>
                </a:solidFill>
                <a:latin typeface="黑体" panose="02010609060101010101" charset="-122"/>
                <a:ea typeface="黑体" panose="02010609060101010101" charset="-122"/>
                <a:cs typeface="黑体" panose="02010609060101010101" charset="-122"/>
              </a:rPr>
              <a:t>、如电缆芯数为五芯以上（含五芯），每增加一芯，相应项目增加30%。即五芯电缆乘以系数1.3，六芯电缆乘以系数1.6，以此类推。</a:t>
            </a:r>
            <a:r>
              <a:rPr b="1">
                <a:solidFill>
                  <a:srgbClr val="FF0000"/>
                </a:solidFill>
                <a:latin typeface="黑体" panose="02010609060101010101" charset="-122"/>
                <a:ea typeface="黑体" panose="02010609060101010101" charset="-122"/>
                <a:cs typeface="黑体" panose="02010609060101010101" charset="-122"/>
              </a:rPr>
              <a:t>此系数在对应截面的三芯及三芯连地系数的基础上连乘。</a:t>
            </a:r>
            <a:endParaRPr b="1">
              <a:solidFill>
                <a:srgbClr val="FF0000"/>
              </a:solidFill>
              <a:latin typeface="黑体" panose="02010609060101010101" charset="-122"/>
              <a:ea typeface="黑体" panose="02010609060101010101" charset="-122"/>
              <a:cs typeface="黑体" panose="02010609060101010101" charset="-122"/>
            </a:endParaRPr>
          </a:p>
          <a:p>
            <a:pPr indent="457200" fontAlgn="auto">
              <a:lnSpc>
                <a:spcPct val="200000"/>
              </a:lnSpc>
            </a:pPr>
            <a:r>
              <a:rPr sz="1600" b="1">
                <a:solidFill>
                  <a:schemeClr val="tx1"/>
                </a:solidFill>
                <a:latin typeface="黑体" panose="02010609060101010101" charset="-122"/>
                <a:ea typeface="黑体" panose="02010609060101010101" charset="-122"/>
                <a:cs typeface="黑体" panose="02010609060101010101" charset="-122"/>
              </a:rPr>
              <a:t>例：10mm2以下五芯电力电缆敷设，执行35mm2以下电力电缆敷设项目并乘以</a:t>
            </a:r>
            <a:r>
              <a:rPr lang="zh-CN" sz="1600" b="1">
                <a:solidFill>
                  <a:schemeClr val="tx1"/>
                </a:solidFill>
                <a:latin typeface="黑体" panose="02010609060101010101" charset="-122"/>
                <a:ea typeface="黑体" panose="02010609060101010101" charset="-122"/>
                <a:cs typeface="黑体" panose="02010609060101010101" charset="-122"/>
              </a:rPr>
              <a:t>调整系数</a:t>
            </a:r>
            <a:r>
              <a:rPr sz="1600" b="1">
                <a:solidFill>
                  <a:schemeClr val="tx1"/>
                </a:solidFill>
                <a:latin typeface="黑体" panose="02010609060101010101" charset="-122"/>
                <a:ea typeface="黑体" panose="02010609060101010101" charset="-122"/>
                <a:cs typeface="黑体" panose="02010609060101010101" charset="-122"/>
              </a:rPr>
              <a:t>：0.4×1.3＝0.52  。</a:t>
            </a:r>
            <a:endParaRPr sz="1600" b="1">
              <a:solidFill>
                <a:schemeClr val="tx1"/>
              </a:solidFill>
              <a:latin typeface="黑体" panose="02010609060101010101" charset="-122"/>
              <a:ea typeface="黑体" panose="02010609060101010101" charset="-122"/>
              <a:cs typeface="黑体" panose="02010609060101010101" charset="-122"/>
            </a:endParaRPr>
          </a:p>
          <a:p>
            <a:pPr indent="457200" fontAlgn="auto">
              <a:lnSpc>
                <a:spcPct val="200000"/>
              </a:lnSpc>
            </a:pPr>
            <a:r>
              <a:rPr lang="zh-CN" sz="1600" b="1">
                <a:solidFill>
                  <a:schemeClr val="tx1"/>
                </a:solidFill>
                <a:latin typeface="黑体" panose="02010609060101010101" charset="-122"/>
                <a:ea typeface="黑体" panose="02010609060101010101" charset="-122"/>
                <a:cs typeface="黑体" panose="02010609060101010101" charset="-122"/>
              </a:rPr>
              <a:t>　　</a:t>
            </a:r>
            <a:r>
              <a:rPr lang="en-US" altLang="zh-CN" sz="1600" b="1">
                <a:solidFill>
                  <a:schemeClr val="tx1"/>
                </a:solidFill>
                <a:latin typeface="黑体" panose="02010609060101010101" charset="-122"/>
                <a:ea typeface="黑体" panose="02010609060101010101" charset="-122"/>
                <a:cs typeface="黑体" panose="02010609060101010101" charset="-122"/>
              </a:rPr>
              <a:t>70</a:t>
            </a:r>
            <a:r>
              <a:rPr sz="1600" b="1">
                <a:latin typeface="黑体" panose="02010609060101010101" charset="-122"/>
                <a:ea typeface="黑体" panose="02010609060101010101" charset="-122"/>
                <a:cs typeface="黑体" panose="02010609060101010101" charset="-122"/>
                <a:sym typeface="+mn-ea"/>
              </a:rPr>
              <a:t>mm2以下</a:t>
            </a:r>
            <a:r>
              <a:rPr lang="zh-CN" sz="1600" b="1">
                <a:latin typeface="黑体" panose="02010609060101010101" charset="-122"/>
                <a:ea typeface="黑体" panose="02010609060101010101" charset="-122"/>
                <a:cs typeface="黑体" panose="02010609060101010101" charset="-122"/>
                <a:sym typeface="+mn-ea"/>
              </a:rPr>
              <a:t>六</a:t>
            </a:r>
            <a:r>
              <a:rPr sz="1600" b="1">
                <a:latin typeface="黑体" panose="02010609060101010101" charset="-122"/>
                <a:ea typeface="黑体" panose="02010609060101010101" charset="-122"/>
                <a:cs typeface="黑体" panose="02010609060101010101" charset="-122"/>
                <a:sym typeface="+mn-ea"/>
              </a:rPr>
              <a:t>芯电力电缆敷设，执行</a:t>
            </a:r>
            <a:r>
              <a:rPr lang="en-US" sz="1600" b="1">
                <a:latin typeface="黑体" panose="02010609060101010101" charset="-122"/>
                <a:ea typeface="黑体" panose="02010609060101010101" charset="-122"/>
                <a:cs typeface="黑体" panose="02010609060101010101" charset="-122"/>
                <a:sym typeface="+mn-ea"/>
              </a:rPr>
              <a:t>70</a:t>
            </a:r>
            <a:r>
              <a:rPr sz="1600" b="1">
                <a:latin typeface="黑体" panose="02010609060101010101" charset="-122"/>
                <a:ea typeface="黑体" panose="02010609060101010101" charset="-122"/>
                <a:cs typeface="黑体" panose="02010609060101010101" charset="-122"/>
                <a:sym typeface="+mn-ea"/>
              </a:rPr>
              <a:t>mm2以下电力电缆敷设项目并乘以</a:t>
            </a:r>
            <a:r>
              <a:rPr lang="zh-CN" sz="1600" b="1">
                <a:latin typeface="黑体" panose="02010609060101010101" charset="-122"/>
                <a:ea typeface="黑体" panose="02010609060101010101" charset="-122"/>
                <a:cs typeface="黑体" panose="02010609060101010101" charset="-122"/>
                <a:sym typeface="+mn-ea"/>
              </a:rPr>
              <a:t>调整系数</a:t>
            </a:r>
            <a:r>
              <a:rPr lang="en-US" sz="1600" b="1">
                <a:latin typeface="黑体" panose="02010609060101010101" charset="-122"/>
                <a:ea typeface="黑体" panose="02010609060101010101" charset="-122"/>
                <a:cs typeface="黑体" panose="02010609060101010101" charset="-122"/>
                <a:sym typeface="+mn-ea"/>
              </a:rPr>
              <a:t>1.6  </a:t>
            </a:r>
            <a:r>
              <a:rPr sz="1600" b="1">
                <a:latin typeface="黑体" panose="02010609060101010101" charset="-122"/>
                <a:ea typeface="黑体" panose="02010609060101010101" charset="-122"/>
                <a:cs typeface="黑体" panose="02010609060101010101" charset="-122"/>
                <a:sym typeface="+mn-ea"/>
              </a:rPr>
              <a:t>。</a:t>
            </a:r>
            <a:endParaRPr lang="en-US" altLang="zh-CN" sz="1600" b="1">
              <a:solidFill>
                <a:schemeClr val="tx1"/>
              </a:solidFill>
              <a:latin typeface="黑体" panose="02010609060101010101" charset="-122"/>
              <a:ea typeface="黑体" panose="02010609060101010101" charset="-122"/>
              <a:cs typeface="黑体" panose="02010609060101010101" charset="-122"/>
            </a:endParaRPr>
          </a:p>
        </p:txBody>
      </p:sp>
      <p:cxnSp>
        <p:nvCxnSpPr>
          <p:cNvPr id="3" name="直接连接符 2"/>
          <p:cNvCxnSpPr/>
          <p:nvPr/>
        </p:nvCxnSpPr>
        <p:spPr>
          <a:xfrm flipV="1">
            <a:off x="5576570" y="874395"/>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23164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第四册 电气设备安装工程</a:t>
            </a:r>
            <a:endParaRPr lang="zh-CN" altLang="en-US" sz="2400" b="1"/>
          </a:p>
        </p:txBody>
      </p:sp>
      <p:cxnSp>
        <p:nvCxnSpPr>
          <p:cNvPr id="6" name="直接连接符 5"/>
          <p:cNvCxnSpPr/>
          <p:nvPr/>
        </p:nvCxnSpPr>
        <p:spPr>
          <a:xfrm flipV="1">
            <a:off x="5173345" y="79502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2639695" y="974725"/>
            <a:ext cx="5419090" cy="368300"/>
          </a:xfrm>
          <a:prstGeom prst="rect">
            <a:avLst/>
          </a:prstGeom>
          <a:noFill/>
        </p:spPr>
        <p:txBody>
          <a:bodyPr wrap="square" rtlCol="0">
            <a:spAutoFit/>
          </a:bodyPr>
          <a:p>
            <a:pPr indent="0" algn="ctr"/>
            <a:r>
              <a:rPr lang="zh-CN" b="1">
                <a:latin typeface="微软雅黑" panose="020B0503020204020204" pitchFamily="34" charset="-122"/>
                <a:ea typeface="微软雅黑" panose="020B0503020204020204" pitchFamily="34" charset="-122"/>
                <a:sym typeface="+mn-ea"/>
              </a:rPr>
              <a:t>电力电缆敷设及电缆头制安调整系数表</a:t>
            </a:r>
            <a:endParaRPr lang="zh-CN" b="1">
              <a:latin typeface="微软雅黑" panose="020B0503020204020204" pitchFamily="34" charset="-122"/>
              <a:ea typeface="微软雅黑" panose="020B0503020204020204" pitchFamily="34" charset="-122"/>
              <a:cs typeface="黑体" panose="02010609060101010101" charset="-122"/>
              <a:sym typeface="+mn-ea"/>
            </a:endParaRPr>
          </a:p>
        </p:txBody>
      </p:sp>
      <p:cxnSp>
        <p:nvCxnSpPr>
          <p:cNvPr id="3" name="直接连接符 2"/>
          <p:cNvCxnSpPr/>
          <p:nvPr/>
        </p:nvCxnSpPr>
        <p:spPr>
          <a:xfrm flipV="1">
            <a:off x="5576570" y="874395"/>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4" name="表格 3"/>
          <p:cNvGraphicFramePr/>
          <p:nvPr>
            <p:custDataLst>
              <p:tags r:id="rId2"/>
            </p:custDataLst>
          </p:nvPr>
        </p:nvGraphicFramePr>
        <p:xfrm>
          <a:off x="1162050" y="1426845"/>
          <a:ext cx="9999980" cy="4978400"/>
        </p:xfrm>
        <a:graphic>
          <a:graphicData uri="http://schemas.openxmlformats.org/drawingml/2006/table">
            <a:tbl>
              <a:tblPr firstRow="1" bandRow="1">
                <a:tableStyleId>{5940675A-B579-460E-94D1-54222C63F5DA}</a:tableStyleId>
              </a:tblPr>
              <a:tblGrid>
                <a:gridCol w="1461770"/>
                <a:gridCol w="1756410"/>
                <a:gridCol w="3723005"/>
                <a:gridCol w="1473200"/>
                <a:gridCol w="1585595"/>
              </a:tblGrid>
              <a:tr h="355600">
                <a:tc gridSpan="2">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规格名称</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执行项目</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电缆敷设</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电缆头制安(铜芯)</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55600">
                <a:tc rowSpan="2">
                  <a:txBody>
                    <a:bodyPr/>
                    <a:p>
                      <a:pPr indent="0" algn="ctr">
                        <a:buNone/>
                      </a:pPr>
                      <a:r>
                        <a:rPr lang="en-US" sz="1400" b="1">
                          <a:latin typeface="微软雅黑" panose="020B0503020204020204" pitchFamily="34" charset="-122"/>
                          <a:ea typeface="微软雅黑" panose="020B0503020204020204" pitchFamily="34" charset="-122"/>
                          <a:cs typeface="微软雅黑" panose="020B0503020204020204" pitchFamily="34" charset="-122"/>
                        </a:rPr>
                        <a:t>6mm²以下</a:t>
                      </a:r>
                      <a:endParaRPr lang="en-US" altLang="en-US" sz="14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三芯及三芯连地</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rowSpan="8">
                  <a:txBody>
                    <a:bodyPr/>
                    <a:p>
                      <a:pPr indent="0" algn="ctr">
                        <a:buNone/>
                      </a:pPr>
                      <a:r>
                        <a:rPr lang="en-US" sz="1400" b="1">
                          <a:latin typeface="微软雅黑" panose="020B0503020204020204" pitchFamily="34" charset="-122"/>
                          <a:ea typeface="微软雅黑" panose="020B0503020204020204" pitchFamily="34" charset="-122"/>
                          <a:cs typeface="微软雅黑" panose="020B0503020204020204" pitchFamily="34" charset="-122"/>
                        </a:rPr>
                        <a:t>35mm²以下电缆敷设</a:t>
                      </a:r>
                      <a:endParaRPr lang="en-US" sz="1400" b="1">
                        <a:latin typeface="微软雅黑" panose="020B0503020204020204" pitchFamily="34" charset="-122"/>
                        <a:ea typeface="微软雅黑" panose="020B0503020204020204" pitchFamily="34" charset="-122"/>
                        <a:cs typeface="微软雅黑" panose="020B0503020204020204" pitchFamily="34" charset="-122"/>
                      </a:endParaRPr>
                    </a:p>
                    <a:p>
                      <a:pPr indent="0" algn="ctr">
                        <a:buNone/>
                      </a:pPr>
                      <a:r>
                        <a:rPr lang="en-US" sz="1400" b="1">
                          <a:latin typeface="微软雅黑" panose="020B0503020204020204" pitchFamily="34" charset="-122"/>
                          <a:ea typeface="微软雅黑" panose="020B0503020204020204" pitchFamily="34" charset="-122"/>
                          <a:cs typeface="微软雅黑" panose="020B0503020204020204" pitchFamily="34" charset="-122"/>
                        </a:rPr>
                        <a:t>及电缆头制作安装项目</a:t>
                      </a:r>
                      <a:endParaRPr lang="en-US" altLang="en-US" sz="14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0.25</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0.3</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5560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双芯、单芯</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0.2</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0.15</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55600">
                <a:tc rowSpan="2">
                  <a:txBody>
                    <a:bodyPr/>
                    <a:p>
                      <a:pPr indent="0" algn="ctr">
                        <a:buNone/>
                      </a:pPr>
                      <a:r>
                        <a:rPr lang="en-US" sz="1400" b="1">
                          <a:latin typeface="微软雅黑" panose="020B0503020204020204" pitchFamily="34" charset="-122"/>
                          <a:ea typeface="微软雅黑" panose="020B0503020204020204" pitchFamily="34" charset="-122"/>
                          <a:cs typeface="微软雅黑" panose="020B0503020204020204" pitchFamily="34" charset="-122"/>
                        </a:rPr>
                        <a:t>10mm²以下</a:t>
                      </a:r>
                      <a:endParaRPr lang="en-US" altLang="en-US" sz="14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三芯及三芯连地</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0.4</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0.4</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5560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双芯、单芯</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0.3</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0.2</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55600">
                <a:tc rowSpan="2">
                  <a:txBody>
                    <a:bodyPr/>
                    <a:p>
                      <a:pPr indent="0" algn="ctr">
                        <a:buNone/>
                      </a:pPr>
                      <a:r>
                        <a:rPr lang="en-US" sz="1400" b="1">
                          <a:latin typeface="微软雅黑" panose="020B0503020204020204" pitchFamily="34" charset="-122"/>
                          <a:ea typeface="微软雅黑" panose="020B0503020204020204" pitchFamily="34" charset="-122"/>
                          <a:cs typeface="微软雅黑" panose="020B0503020204020204" pitchFamily="34" charset="-122"/>
                        </a:rPr>
                        <a:t>25mm²以下</a:t>
                      </a:r>
                      <a:endParaRPr lang="en-US" altLang="en-US" sz="14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三芯及三芯连地</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0.6</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0.6</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5560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双芯、单芯</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0.4</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0.3</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55600">
                <a:tc rowSpan="2">
                  <a:txBody>
                    <a:bodyPr/>
                    <a:p>
                      <a:pPr indent="0" algn="ctr">
                        <a:buNone/>
                      </a:pPr>
                      <a:r>
                        <a:rPr lang="en-US" sz="1400" b="1">
                          <a:latin typeface="微软雅黑" panose="020B0503020204020204" pitchFamily="34" charset="-122"/>
                          <a:ea typeface="微软雅黑" panose="020B0503020204020204" pitchFamily="34" charset="-122"/>
                          <a:cs typeface="微软雅黑" panose="020B0503020204020204" pitchFamily="34" charset="-122"/>
                        </a:rPr>
                        <a:t>35mm²以下</a:t>
                      </a:r>
                      <a:endParaRPr lang="en-US" altLang="en-US" sz="14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双芯</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0.5</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0.4</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5560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单芯</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0.3</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0.3</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55600">
                <a:tc rowSpan="2">
                  <a:txBody>
                    <a:bodyPr/>
                    <a:p>
                      <a:pPr indent="0" algn="ctr">
                        <a:buNone/>
                      </a:pPr>
                      <a:r>
                        <a:rPr lang="en-US" sz="1400" b="1">
                          <a:latin typeface="微软雅黑" panose="020B0503020204020204" pitchFamily="34" charset="-122"/>
                          <a:ea typeface="微软雅黑" panose="020B0503020204020204" pitchFamily="34" charset="-122"/>
                          <a:cs typeface="微软雅黑" panose="020B0503020204020204" pitchFamily="34" charset="-122"/>
                        </a:rPr>
                        <a:t>400mm²以下</a:t>
                      </a:r>
                      <a:endParaRPr lang="en-US" altLang="en-US" sz="14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双芯</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rowSpan="2">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对应截面的电缆敷设及</a:t>
                      </a:r>
                      <a:endParaRPr lang="en-US" sz="1400" b="1">
                        <a:latin typeface="微软雅黑" panose="020B0503020204020204" pitchFamily="34" charset="-122"/>
                        <a:ea typeface="微软雅黑" panose="020B0503020204020204" pitchFamily="34" charset="-122"/>
                        <a:cs typeface="宋体" panose="02010600030101010101" pitchFamily="2" charset="-122"/>
                      </a:endParaRPr>
                    </a:p>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电缆头制作安装相应项目</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0.85</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0.85</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5560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单芯</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0.67</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0.67</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55600">
                <a:tc>
                  <a:txBody>
                    <a:bodyPr/>
                    <a:p>
                      <a:pPr indent="0" algn="ctr">
                        <a:buNone/>
                      </a:pPr>
                      <a:r>
                        <a:rPr lang="en-US" sz="1400" b="1">
                          <a:latin typeface="微软雅黑" panose="020B0503020204020204" pitchFamily="34" charset="-122"/>
                          <a:ea typeface="微软雅黑" panose="020B0503020204020204" pitchFamily="34" charset="-122"/>
                          <a:cs typeface="微软雅黑" panose="020B0503020204020204" pitchFamily="34" charset="-122"/>
                        </a:rPr>
                        <a:t>800 mm²以下</a:t>
                      </a:r>
                      <a:endParaRPr lang="en-US" altLang="en-US" sz="14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单芯</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rowSpan="3">
                  <a:txBody>
                    <a:bodyPr/>
                    <a:p>
                      <a:pPr indent="0" algn="ctr">
                        <a:buNone/>
                      </a:pPr>
                      <a:r>
                        <a:rPr lang="en-US" sz="1400" b="1">
                          <a:latin typeface="微软雅黑" panose="020B0503020204020204" pitchFamily="34" charset="-122"/>
                          <a:ea typeface="微软雅黑" panose="020B0503020204020204" pitchFamily="34" charset="-122"/>
                          <a:cs typeface="微软雅黑" panose="020B0503020204020204" pitchFamily="34" charset="-122"/>
                        </a:rPr>
                        <a:t>400mm²以下电缆敷设</a:t>
                      </a:r>
                      <a:endParaRPr lang="en-US" sz="1400" b="1">
                        <a:latin typeface="微软雅黑" panose="020B0503020204020204" pitchFamily="34" charset="-122"/>
                        <a:ea typeface="微软雅黑" panose="020B0503020204020204" pitchFamily="34" charset="-122"/>
                        <a:cs typeface="微软雅黑" panose="020B0503020204020204" pitchFamily="34" charset="-122"/>
                      </a:endParaRPr>
                    </a:p>
                    <a:p>
                      <a:pPr indent="0" algn="ctr">
                        <a:buNone/>
                      </a:pPr>
                      <a:r>
                        <a:rPr lang="en-US" sz="1400" b="1">
                          <a:latin typeface="微软雅黑" panose="020B0503020204020204" pitchFamily="34" charset="-122"/>
                          <a:ea typeface="微软雅黑" panose="020B0503020204020204" pitchFamily="34" charset="-122"/>
                          <a:cs typeface="微软雅黑" panose="020B0503020204020204" pitchFamily="34" charset="-122"/>
                        </a:rPr>
                        <a:t>及电缆头制作安装项目</a:t>
                      </a:r>
                      <a:endParaRPr lang="en-US" altLang="en-US" sz="14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1.0</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1.0</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55600">
                <a:tc>
                  <a:txBody>
                    <a:bodyPr/>
                    <a:p>
                      <a:pPr indent="0" algn="ctr">
                        <a:buNone/>
                      </a:pPr>
                      <a:r>
                        <a:rPr lang="en-US" sz="1400" b="1">
                          <a:latin typeface="微软雅黑" panose="020B0503020204020204" pitchFamily="34" charset="-122"/>
                          <a:ea typeface="微软雅黑" panose="020B0503020204020204" pitchFamily="34" charset="-122"/>
                          <a:cs typeface="微软雅黑" panose="020B0503020204020204" pitchFamily="34" charset="-122"/>
                        </a:rPr>
                        <a:t>1000 mm²以下</a:t>
                      </a:r>
                      <a:endParaRPr lang="en-US" altLang="en-US" sz="14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单芯</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1.25</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1.25</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55600">
                <a:tc>
                  <a:txBody>
                    <a:bodyPr/>
                    <a:p>
                      <a:pPr indent="0" algn="ctr">
                        <a:buNone/>
                      </a:pPr>
                      <a:r>
                        <a:rPr lang="en-US" sz="1400" b="1">
                          <a:latin typeface="微软雅黑" panose="020B0503020204020204" pitchFamily="34" charset="-122"/>
                          <a:ea typeface="微软雅黑" panose="020B0503020204020204" pitchFamily="34" charset="-122"/>
                          <a:cs typeface="微软雅黑" panose="020B0503020204020204" pitchFamily="34" charset="-122"/>
                        </a:rPr>
                        <a:t>1600 mm²以下</a:t>
                      </a:r>
                      <a:endParaRPr lang="en-US" altLang="en-US" sz="14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单芯</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1.85</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微软雅黑" panose="020B0503020204020204" pitchFamily="34" charset="-122"/>
                          <a:ea typeface="微软雅黑" panose="020B0503020204020204" pitchFamily="34" charset="-122"/>
                          <a:cs typeface="宋体" panose="02010600030101010101" pitchFamily="2" charset="-122"/>
                        </a:rPr>
                        <a:t>1.85</a:t>
                      </a:r>
                      <a:endParaRPr lang="en-US" altLang="en-US" sz="14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5" name="日期占位符 4"/>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3"/>
    </p:custData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23164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第四册  电气设备安装工程</a:t>
            </a:r>
            <a:endParaRPr lang="zh-CN" altLang="en-US" sz="2400" b="1"/>
          </a:p>
        </p:txBody>
      </p:sp>
      <p:cxnSp>
        <p:nvCxnSpPr>
          <p:cNvPr id="6" name="直接连接符 5"/>
          <p:cNvCxnSpPr/>
          <p:nvPr/>
        </p:nvCxnSpPr>
        <p:spPr>
          <a:xfrm flipV="1">
            <a:off x="5173345" y="79502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2956560" y="1268095"/>
            <a:ext cx="6090920" cy="368300"/>
          </a:xfrm>
          <a:prstGeom prst="rect">
            <a:avLst/>
          </a:prstGeom>
          <a:noFill/>
        </p:spPr>
        <p:txBody>
          <a:bodyPr wrap="square" rtlCol="0">
            <a:spAutoFit/>
          </a:bodyPr>
          <a:p>
            <a:pPr indent="0" algn="ctr"/>
            <a:r>
              <a:rPr lang="en-US" altLang="zh-CN" b="1">
                <a:latin typeface="微软雅黑" panose="020B0503020204020204" pitchFamily="34" charset="-122"/>
                <a:ea typeface="微软雅黑" panose="020B0503020204020204" pitchFamily="34" charset="-122"/>
                <a:sym typeface="+mn-ea"/>
              </a:rPr>
              <a:t>14</a:t>
            </a:r>
            <a:r>
              <a:rPr lang="zh-CN" altLang="en-US" b="1">
                <a:latin typeface="微软雅黑" panose="020B0503020204020204" pitchFamily="34" charset="-122"/>
                <a:ea typeface="微软雅黑" panose="020B0503020204020204" pitchFamily="34" charset="-122"/>
                <a:sym typeface="+mn-ea"/>
              </a:rPr>
              <a:t>消耗量标准</a:t>
            </a:r>
            <a:r>
              <a:rPr lang="zh-CN" altLang="en-US" b="1">
                <a:latin typeface="微软雅黑" panose="020B0503020204020204" pitchFamily="34" charset="-122"/>
                <a:ea typeface="微软雅黑" panose="020B0503020204020204" pitchFamily="34" charset="-122"/>
                <a:sym typeface="+mn-ea"/>
              </a:rPr>
              <a:t>中</a:t>
            </a:r>
            <a:r>
              <a:rPr lang="zh-CN" b="1">
                <a:latin typeface="微软雅黑" panose="020B0503020204020204" pitchFamily="34" charset="-122"/>
                <a:ea typeface="微软雅黑" panose="020B0503020204020204" pitchFamily="34" charset="-122"/>
                <a:sym typeface="+mn-ea"/>
              </a:rPr>
              <a:t>电力电缆敷设及电缆头制安调整系数</a:t>
            </a:r>
            <a:endParaRPr lang="zh-CN" b="1">
              <a:latin typeface="微软雅黑" panose="020B0503020204020204" pitchFamily="34" charset="-122"/>
              <a:ea typeface="微软雅黑" panose="020B0503020204020204" pitchFamily="34" charset="-122"/>
              <a:cs typeface="黑体" panose="02010609060101010101" charset="-122"/>
              <a:sym typeface="+mn-ea"/>
            </a:endParaRPr>
          </a:p>
        </p:txBody>
      </p:sp>
      <p:cxnSp>
        <p:nvCxnSpPr>
          <p:cNvPr id="3" name="直接连接符 2"/>
          <p:cNvCxnSpPr/>
          <p:nvPr/>
        </p:nvCxnSpPr>
        <p:spPr>
          <a:xfrm flipV="1">
            <a:off x="5576570" y="874395"/>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pic>
        <p:nvPicPr>
          <p:cNvPr id="5" name="图片 4" descr="微信图片_20200813210317"/>
          <p:cNvPicPr>
            <a:picLocks noChangeAspect="1"/>
          </p:cNvPicPr>
          <p:nvPr/>
        </p:nvPicPr>
        <p:blipFill>
          <a:blip r:embed="rId2"/>
          <a:stretch>
            <a:fillRect/>
          </a:stretch>
        </p:blipFill>
        <p:spPr>
          <a:xfrm>
            <a:off x="1186180" y="1947545"/>
            <a:ext cx="9820275" cy="704850"/>
          </a:xfrm>
          <a:prstGeom prst="rect">
            <a:avLst/>
          </a:prstGeom>
        </p:spPr>
      </p:pic>
      <p:pic>
        <p:nvPicPr>
          <p:cNvPr id="8" name="图片 7" descr="微信图片_20200813210325"/>
          <p:cNvPicPr>
            <a:picLocks noChangeAspect="1"/>
          </p:cNvPicPr>
          <p:nvPr/>
        </p:nvPicPr>
        <p:blipFill>
          <a:blip r:embed="rId3"/>
          <a:stretch>
            <a:fillRect/>
          </a:stretch>
        </p:blipFill>
        <p:spPr>
          <a:xfrm>
            <a:off x="1167130" y="2547620"/>
            <a:ext cx="9820275" cy="3676650"/>
          </a:xfrm>
          <a:prstGeom prst="rect">
            <a:avLst/>
          </a:prstGeom>
        </p:spPr>
      </p:pic>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4"/>
    </p:custData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23164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第四册  电气设备安装工程</a:t>
            </a:r>
            <a:endParaRPr lang="zh-CN" altLang="en-US" sz="2400" b="1"/>
          </a:p>
        </p:txBody>
      </p:sp>
      <p:cxnSp>
        <p:nvCxnSpPr>
          <p:cNvPr id="6" name="直接连接符 5"/>
          <p:cNvCxnSpPr/>
          <p:nvPr/>
        </p:nvCxnSpPr>
        <p:spPr>
          <a:xfrm flipV="1">
            <a:off x="5173345" y="79502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1203325"/>
            <a:ext cx="10619105" cy="4523105"/>
          </a:xfrm>
          <a:prstGeom prst="rect">
            <a:avLst/>
          </a:prstGeom>
          <a:noFill/>
        </p:spPr>
        <p:txBody>
          <a:bodyPr wrap="square" rtlCol="0">
            <a:spAutoFit/>
          </a:bodyPr>
          <a:p>
            <a:pPr indent="457200" fontAlgn="auto">
              <a:lnSpc>
                <a:spcPct val="200000"/>
              </a:lnSpc>
            </a:pPr>
            <a:r>
              <a:rPr lang="en-US" sz="1600" b="1">
                <a:solidFill>
                  <a:schemeClr val="tx1"/>
                </a:solidFill>
                <a:latin typeface="黑体" panose="02010609060101010101" charset="-122"/>
                <a:ea typeface="黑体" panose="02010609060101010101" charset="-122"/>
                <a:cs typeface="黑体" panose="02010609060101010101" charset="-122"/>
              </a:rPr>
              <a:t>8</a:t>
            </a:r>
            <a:r>
              <a:rPr sz="1600" b="1">
                <a:solidFill>
                  <a:schemeClr val="tx1"/>
                </a:solidFill>
                <a:latin typeface="黑体" panose="02010609060101010101" charset="-122"/>
                <a:ea typeface="黑体" panose="02010609060101010101" charset="-122"/>
                <a:cs typeface="黑体" panose="02010609060101010101" charset="-122"/>
              </a:rPr>
              <a:t>、矿物绝缘电缆相应子目适用于刚性矿物绝缘电缆的电缆敷设和电缆头制作安装。柔性矿物绝缘电缆执行同规格普通电力电缆相应项目及调整系数。如柔性矿物绝缘电缆带金属外护套，则执行相应项目，人工和机械乘以系数1.2。</a:t>
            </a:r>
            <a:endParaRPr sz="1600" b="1">
              <a:solidFill>
                <a:schemeClr val="tx1"/>
              </a:solidFill>
              <a:latin typeface="黑体" panose="02010609060101010101" charset="-122"/>
              <a:ea typeface="黑体" panose="02010609060101010101" charset="-122"/>
              <a:cs typeface="黑体" panose="02010609060101010101" charset="-122"/>
            </a:endParaRPr>
          </a:p>
          <a:p>
            <a:pPr indent="457200" fontAlgn="auto">
              <a:lnSpc>
                <a:spcPct val="200000"/>
              </a:lnSpc>
            </a:pPr>
            <a:endParaRPr sz="1600" b="1">
              <a:solidFill>
                <a:schemeClr val="tx1"/>
              </a:solidFill>
              <a:latin typeface="黑体" panose="02010609060101010101" charset="-122"/>
              <a:ea typeface="黑体" panose="02010609060101010101" charset="-122"/>
              <a:cs typeface="黑体" panose="02010609060101010101" charset="-122"/>
            </a:endParaRPr>
          </a:p>
          <a:p>
            <a:pPr indent="457200" fontAlgn="auto">
              <a:lnSpc>
                <a:spcPct val="200000"/>
              </a:lnSpc>
            </a:pPr>
            <a:r>
              <a:rPr lang="en-US" sz="1600" b="1">
                <a:solidFill>
                  <a:schemeClr val="tx1"/>
                </a:solidFill>
                <a:latin typeface="黑体" panose="02010609060101010101" charset="-122"/>
                <a:ea typeface="黑体" panose="02010609060101010101" charset="-122"/>
                <a:cs typeface="黑体" panose="02010609060101010101" charset="-122"/>
              </a:rPr>
              <a:t>9</a:t>
            </a:r>
            <a:r>
              <a:rPr sz="1600" b="1">
                <a:solidFill>
                  <a:schemeClr val="tx1"/>
                </a:solidFill>
                <a:latin typeface="黑体" panose="02010609060101010101" charset="-122"/>
                <a:ea typeface="黑体" panose="02010609060101010101" charset="-122"/>
                <a:cs typeface="黑体" panose="02010609060101010101" charset="-122"/>
              </a:rPr>
              <a:t>、此次修编时保留了轻型铁构件制作、安装</a:t>
            </a:r>
            <a:r>
              <a:rPr lang="zh-CN" sz="1600" b="1">
                <a:solidFill>
                  <a:schemeClr val="tx1"/>
                </a:solidFill>
                <a:latin typeface="黑体" panose="02010609060101010101" charset="-122"/>
                <a:ea typeface="黑体" panose="02010609060101010101" charset="-122"/>
                <a:cs typeface="黑体" panose="02010609060101010101" charset="-122"/>
              </a:rPr>
              <a:t>项目</a:t>
            </a:r>
            <a:r>
              <a:rPr sz="1600" b="1">
                <a:solidFill>
                  <a:schemeClr val="tx1"/>
                </a:solidFill>
                <a:latin typeface="黑体" panose="02010609060101010101" charset="-122"/>
                <a:ea typeface="黑体" panose="02010609060101010101" charset="-122"/>
                <a:cs typeface="黑体" panose="02010609060101010101" charset="-122"/>
              </a:rPr>
              <a:t>，删除了14消耗量标准中的一般铁构件制作安装子目，发生时执行《第十册 给排水、采暖、燃气工程》中支架制作安装中相应项目。</a:t>
            </a:r>
            <a:endParaRPr sz="1600" b="1">
              <a:solidFill>
                <a:schemeClr val="tx1"/>
              </a:solidFill>
              <a:latin typeface="黑体" panose="02010609060101010101" charset="-122"/>
              <a:ea typeface="黑体" panose="02010609060101010101" charset="-122"/>
              <a:cs typeface="黑体" panose="02010609060101010101" charset="-122"/>
            </a:endParaRPr>
          </a:p>
          <a:p>
            <a:pPr indent="457200" fontAlgn="auto">
              <a:lnSpc>
                <a:spcPct val="200000"/>
              </a:lnSpc>
            </a:pPr>
            <a:endParaRPr sz="1600" b="1">
              <a:solidFill>
                <a:schemeClr val="tx1"/>
              </a:solidFill>
              <a:latin typeface="黑体" panose="02010609060101010101" charset="-122"/>
              <a:ea typeface="黑体" panose="02010609060101010101" charset="-122"/>
              <a:cs typeface="黑体" panose="02010609060101010101" charset="-122"/>
            </a:endParaRPr>
          </a:p>
          <a:p>
            <a:pPr indent="457200" fontAlgn="auto">
              <a:lnSpc>
                <a:spcPct val="200000"/>
              </a:lnSpc>
            </a:pPr>
            <a:r>
              <a:rPr lang="en-US" sz="1600" b="1">
                <a:solidFill>
                  <a:schemeClr val="tx1"/>
                </a:solidFill>
                <a:latin typeface="黑体" panose="02010609060101010101" charset="-122"/>
                <a:ea typeface="黑体" panose="02010609060101010101" charset="-122"/>
                <a:cs typeface="黑体" panose="02010609060101010101" charset="-122"/>
              </a:rPr>
              <a:t>10</a:t>
            </a:r>
            <a:r>
              <a:rPr sz="1600" b="1">
                <a:solidFill>
                  <a:schemeClr val="tx1"/>
                </a:solidFill>
                <a:latin typeface="黑体" panose="02010609060101010101" charset="-122"/>
                <a:ea typeface="黑体" panose="02010609060101010101" charset="-122"/>
                <a:cs typeface="黑体" panose="02010609060101010101" charset="-122"/>
              </a:rPr>
              <a:t>、灯具安装项目包括灯具组装、安装、测量绝缘及一般灯具的试亮工作（不包括调试工作）。路灯安装项目包括灯柱、灯架安装，不包括基础与土方施工。适用于工厂、小区内路灯工程。</a:t>
            </a:r>
            <a:endParaRPr sz="1600" b="1">
              <a:solidFill>
                <a:schemeClr val="tx1"/>
              </a:solidFill>
              <a:latin typeface="黑体" panose="02010609060101010101" charset="-122"/>
              <a:ea typeface="黑体" panose="02010609060101010101" charset="-122"/>
              <a:cs typeface="黑体" panose="02010609060101010101" charset="-122"/>
            </a:endParaRPr>
          </a:p>
        </p:txBody>
      </p:sp>
      <p:cxnSp>
        <p:nvCxnSpPr>
          <p:cNvPr id="3" name="直接连接符 2"/>
          <p:cNvCxnSpPr/>
          <p:nvPr/>
        </p:nvCxnSpPr>
        <p:spPr>
          <a:xfrm flipV="1">
            <a:off x="5576570" y="874395"/>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23164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第五册  建筑智能化工程</a:t>
            </a:r>
            <a:endParaRPr lang="zh-CN" altLang="en-US" sz="2400" b="1"/>
          </a:p>
        </p:txBody>
      </p:sp>
      <p:cxnSp>
        <p:nvCxnSpPr>
          <p:cNvPr id="5" name="直接连接符 4"/>
          <p:cNvCxnSpPr/>
          <p:nvPr/>
        </p:nvCxnSpPr>
        <p:spPr>
          <a:xfrm flipV="1">
            <a:off x="5570220" y="87757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889000"/>
            <a:ext cx="10619105" cy="5631180"/>
          </a:xfrm>
          <a:prstGeom prst="rect">
            <a:avLst/>
          </a:prstGeom>
          <a:noFill/>
        </p:spPr>
        <p:txBody>
          <a:bodyPr wrap="square" rtlCol="0">
            <a:spAutoFit/>
          </a:bodyPr>
          <a:p>
            <a:pPr indent="0" fontAlgn="auto">
              <a:lnSpc>
                <a:spcPct val="200000"/>
              </a:lnSpc>
            </a:pP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rPr>
              <a:t>（一）子目变化情况</a:t>
            </a:r>
            <a:endPar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endParaRPr>
          </a:p>
          <a:p>
            <a:pPr indent="457200" fontAlgn="auto">
              <a:lnSpc>
                <a:spcPct val="200000"/>
              </a:lnSpc>
            </a:pPr>
            <a:r>
              <a:rPr lang="zh-CN" altLang="en-US" sz="1600" b="1">
                <a:latin typeface="黑体" panose="02010609060101010101" charset="-122"/>
                <a:ea typeface="黑体" panose="02010609060101010101" charset="-122"/>
                <a:cs typeface="黑体" panose="02010609060101010101" charset="-122"/>
              </a:rPr>
              <a:t>本次修编，主要是依照国家13清单计算规范设置项目，以14消耗量标准和15全统定额为基础，并参考北京、浙江、福建等相关定额进行编制及调整，同时按照历次编制工作会议要求修改完善。</a:t>
            </a:r>
            <a:endParaRPr lang="zh-CN" altLang="en-US" sz="1600" b="1">
              <a:latin typeface="黑体" panose="02010609060101010101" charset="-122"/>
              <a:ea typeface="黑体" panose="02010609060101010101" charset="-122"/>
              <a:cs typeface="黑体" panose="02010609060101010101" charset="-122"/>
            </a:endParaRPr>
          </a:p>
          <a:p>
            <a:pPr indent="457200" fontAlgn="auto">
              <a:lnSpc>
                <a:spcPct val="200000"/>
              </a:lnSpc>
            </a:pPr>
            <a:r>
              <a:rPr lang="zh-CN" altLang="en-US" sz="1600" b="1">
                <a:latin typeface="黑体" panose="02010609060101010101" charset="-122"/>
                <a:ea typeface="黑体" panose="02010609060101010101" charset="-122"/>
                <a:cs typeface="黑体" panose="02010609060101010101" charset="-122"/>
              </a:rPr>
              <a:t>本册标准此次修编后共883个子目，与14消耗量标准相比增加465了个子目，删减了499个子目。主要变化为：将14消耗量标准中的通信系统设备安装工程、室外架空光缆、大对数电缆、埋地缆线等内容移至《第十一册 通信设备及线路工程》；将停车场管理系统设备安装工程并入楼宇安全防范系统设备安装工程章节，新增停车场管理车辆引导找车系统、会议设备系统；电源安装和建筑防雷接地装置相关子目删除，执行《第四册 电气设备安装工程》相应项目，仅保留弱电设备用避雷器安装；扩声、背景音乐系统设备安装工程根据专家意见调音台子目设置过密以及音箱子目设置不合理等原因，参考国家定额重新进行了项目的划分；本次修编考虑到智能化工程更新换代速度快的特征，在子目的设置中删除了一些滞后的、淘汰的模拟设备，补充、增加了一些数字化设备及相关专业（系统）的调试、测试和试运行等项目。</a:t>
            </a:r>
            <a:endParaRPr lang="zh-CN" altLang="en-US" sz="1600"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23164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第五册  建筑智能化工程</a:t>
            </a:r>
            <a:endParaRPr lang="zh-CN" altLang="en-US" sz="2400" b="1"/>
          </a:p>
        </p:txBody>
      </p:sp>
      <p:cxnSp>
        <p:nvCxnSpPr>
          <p:cNvPr id="5" name="直接连接符 4"/>
          <p:cNvCxnSpPr/>
          <p:nvPr/>
        </p:nvCxnSpPr>
        <p:spPr>
          <a:xfrm flipV="1">
            <a:off x="5570220" y="87757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3" name="表格 2"/>
          <p:cNvGraphicFramePr/>
          <p:nvPr>
            <p:custDataLst>
              <p:tags r:id="rId2"/>
            </p:custDataLst>
          </p:nvPr>
        </p:nvGraphicFramePr>
        <p:xfrm>
          <a:off x="1212850" y="1157605"/>
          <a:ext cx="9732645" cy="4949190"/>
        </p:xfrm>
        <a:graphic>
          <a:graphicData uri="http://schemas.openxmlformats.org/drawingml/2006/table">
            <a:tbl>
              <a:tblPr firstRow="1" bandRow="1">
                <a:tableStyleId>{5C22544A-7EE6-4342-B048-85BDC9FD1C3A}</a:tableStyleId>
              </a:tblPr>
              <a:tblGrid>
                <a:gridCol w="3947795"/>
                <a:gridCol w="1446212"/>
                <a:gridCol w="1446212"/>
                <a:gridCol w="1446212"/>
                <a:gridCol w="1446212"/>
              </a:tblGrid>
              <a:tr h="549910">
                <a:tc>
                  <a:txBody>
                    <a:bodyPr/>
                    <a:p>
                      <a:pPr indent="0" algn="ctr">
                        <a:buNone/>
                      </a:pPr>
                      <a:r>
                        <a:rPr lang="en-US" sz="1600" b="1">
                          <a:latin typeface="微软雅黑" panose="020B0503020204020204" pitchFamily="34" charset="-122"/>
                          <a:ea typeface="微软雅黑" panose="020B0503020204020204" pitchFamily="34" charset="-122"/>
                          <a:cs typeface="仿宋" panose="02010609060101010101" charset="-122"/>
                        </a:rPr>
                        <a:t>章节名称</a:t>
                      </a:r>
                      <a:endParaRPr lang="en-US" altLang="en-US" sz="16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600" b="1">
                          <a:latin typeface="微软雅黑" panose="020B0503020204020204" pitchFamily="34" charset="-122"/>
                          <a:ea typeface="微软雅黑" panose="020B0503020204020204" pitchFamily="34" charset="-122"/>
                          <a:cs typeface="微软雅黑" panose="020B0503020204020204" pitchFamily="34" charset="-122"/>
                        </a:rPr>
                        <a:t>14标准子目数</a:t>
                      </a:r>
                      <a:endParaRPr lang="en-US" altLang="en-US" sz="16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600" b="1">
                          <a:latin typeface="微软雅黑" panose="020B0503020204020204" pitchFamily="34" charset="-122"/>
                          <a:ea typeface="微软雅黑" panose="020B0503020204020204" pitchFamily="34" charset="-122"/>
                          <a:cs typeface="仿宋" panose="02010609060101010101" charset="-122"/>
                        </a:rPr>
                        <a:t>增加子目</a:t>
                      </a:r>
                      <a:endParaRPr lang="en-US" altLang="en-US" sz="16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600" b="1">
                          <a:latin typeface="微软雅黑" panose="020B0503020204020204" pitchFamily="34" charset="-122"/>
                          <a:ea typeface="微软雅黑" panose="020B0503020204020204" pitchFamily="34" charset="-122"/>
                          <a:cs typeface="仿宋" panose="02010609060101010101" charset="-122"/>
                        </a:rPr>
                        <a:t>删除子目</a:t>
                      </a:r>
                      <a:endParaRPr lang="en-US" altLang="en-US" sz="16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600" b="1">
                          <a:latin typeface="微软雅黑" panose="020B0503020204020204" pitchFamily="34" charset="-122"/>
                          <a:ea typeface="微软雅黑" panose="020B0503020204020204" pitchFamily="34" charset="-122"/>
                          <a:cs typeface="微软雅黑" panose="020B0503020204020204" pitchFamily="34" charset="-122"/>
                        </a:rPr>
                        <a:t>20标准子目数</a:t>
                      </a:r>
                      <a:endParaRPr lang="en-US" altLang="en-US" sz="16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r>
              <a:tr h="549910">
                <a:tc>
                  <a:txBody>
                    <a:bodyPr/>
                    <a:p>
                      <a:pPr indent="0" algn="l">
                        <a:buNone/>
                      </a:pPr>
                      <a:r>
                        <a:rPr lang="en-US" sz="1600" b="1">
                          <a:latin typeface="微软雅黑" panose="020B0503020204020204" pitchFamily="34" charset="-122"/>
                          <a:ea typeface="微软雅黑" panose="020B0503020204020204" pitchFamily="34" charset="-122"/>
                          <a:cs typeface="微软雅黑" panose="020B0503020204020204" pitchFamily="34" charset="-122"/>
                        </a:rPr>
                        <a:t>第一章 计算机网络系统设备安装</a:t>
                      </a:r>
                      <a:endParaRPr lang="en-US" altLang="en-US" sz="16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600" b="1">
                          <a:latin typeface="微软雅黑" panose="020B0503020204020204" pitchFamily="34" charset="-122"/>
                          <a:ea typeface="微软雅黑" panose="020B0503020204020204" pitchFamily="34" charset="-122"/>
                          <a:cs typeface="仿宋" panose="02010609060101010101" charset="-122"/>
                        </a:rPr>
                        <a:t>71</a:t>
                      </a:r>
                      <a:endParaRPr lang="en-US" altLang="en-US" sz="16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600" b="1">
                          <a:latin typeface="微软雅黑" panose="020B0503020204020204" pitchFamily="34" charset="-122"/>
                          <a:ea typeface="微软雅黑" panose="020B0503020204020204" pitchFamily="34" charset="-122"/>
                          <a:cs typeface="仿宋" panose="02010609060101010101" charset="-122"/>
                        </a:rPr>
                        <a:t>87</a:t>
                      </a:r>
                      <a:endParaRPr lang="en-US" altLang="en-US" sz="16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600" b="1">
                          <a:latin typeface="微软雅黑" panose="020B0503020204020204" pitchFamily="34" charset="-122"/>
                          <a:ea typeface="微软雅黑" panose="020B0503020204020204" pitchFamily="34" charset="-122"/>
                          <a:cs typeface="仿宋" panose="02010609060101010101" charset="-122"/>
                        </a:rPr>
                        <a:t>51</a:t>
                      </a:r>
                      <a:endParaRPr lang="en-US" altLang="en-US" sz="16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600" b="1">
                          <a:latin typeface="微软雅黑" panose="020B0503020204020204" pitchFamily="34" charset="-122"/>
                          <a:ea typeface="微软雅黑" panose="020B0503020204020204" pitchFamily="34" charset="-122"/>
                          <a:cs typeface="仿宋" panose="02010609060101010101" charset="-122"/>
                        </a:rPr>
                        <a:t>107</a:t>
                      </a:r>
                      <a:endParaRPr lang="en-US" altLang="en-US" sz="16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r>
              <a:tr h="549910">
                <a:tc>
                  <a:txBody>
                    <a:bodyPr/>
                    <a:p>
                      <a:pPr indent="0">
                        <a:buNone/>
                      </a:pPr>
                      <a:r>
                        <a:rPr lang="en-US" sz="1600" b="1">
                          <a:latin typeface="微软雅黑" panose="020B0503020204020204" pitchFamily="34" charset="-122"/>
                          <a:ea typeface="微软雅黑" panose="020B0503020204020204" pitchFamily="34" charset="-122"/>
                          <a:cs typeface="微软雅黑" panose="020B0503020204020204" pitchFamily="34" charset="-122"/>
                        </a:rPr>
                        <a:t>第二章 综合布线系统</a:t>
                      </a:r>
                      <a:endParaRPr lang="en-US" altLang="en-US" sz="16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600" b="1">
                          <a:latin typeface="微软雅黑" panose="020B0503020204020204" pitchFamily="34" charset="-122"/>
                          <a:ea typeface="微软雅黑" panose="020B0503020204020204" pitchFamily="34" charset="-122"/>
                          <a:cs typeface="仿宋" panose="02010609060101010101" charset="-122"/>
                        </a:rPr>
                        <a:t>356</a:t>
                      </a:r>
                      <a:endParaRPr lang="en-US" altLang="en-US" sz="16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600" b="1">
                          <a:latin typeface="微软雅黑" panose="020B0503020204020204" pitchFamily="34" charset="-122"/>
                          <a:ea typeface="微软雅黑" panose="020B0503020204020204" pitchFamily="34" charset="-122"/>
                          <a:cs typeface="仿宋" panose="02010609060101010101" charset="-122"/>
                        </a:rPr>
                        <a:t>41</a:t>
                      </a:r>
                      <a:endParaRPr lang="en-US" altLang="en-US" sz="16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600" b="1">
                          <a:latin typeface="微软雅黑" panose="020B0503020204020204" pitchFamily="34" charset="-122"/>
                          <a:ea typeface="微软雅黑" panose="020B0503020204020204" pitchFamily="34" charset="-122"/>
                          <a:cs typeface="仿宋" panose="02010609060101010101" charset="-122"/>
                        </a:rPr>
                        <a:t>321</a:t>
                      </a:r>
                      <a:endParaRPr lang="en-US" altLang="en-US" sz="16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600" b="1">
                          <a:latin typeface="微软雅黑" panose="020B0503020204020204" pitchFamily="34" charset="-122"/>
                          <a:ea typeface="微软雅黑" panose="020B0503020204020204" pitchFamily="34" charset="-122"/>
                          <a:cs typeface="仿宋" panose="02010609060101010101" charset="-122"/>
                        </a:rPr>
                        <a:t>76</a:t>
                      </a:r>
                      <a:endParaRPr lang="en-US" altLang="en-US" sz="16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r>
              <a:tr h="549910">
                <a:tc>
                  <a:txBody>
                    <a:bodyPr/>
                    <a:p>
                      <a:pPr indent="0">
                        <a:buNone/>
                      </a:pPr>
                      <a:r>
                        <a:rPr lang="en-US" sz="1600" b="1">
                          <a:latin typeface="微软雅黑" panose="020B0503020204020204" pitchFamily="34" charset="-122"/>
                          <a:ea typeface="微软雅黑" panose="020B0503020204020204" pitchFamily="34" charset="-122"/>
                          <a:cs typeface="微软雅黑" panose="020B0503020204020204" pitchFamily="34" charset="-122"/>
                        </a:rPr>
                        <a:t>第三章 建筑设备监控系统安装</a:t>
                      </a:r>
                      <a:endParaRPr lang="en-US" altLang="en-US" sz="16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600" b="1">
                          <a:latin typeface="微软雅黑" panose="020B0503020204020204" pitchFamily="34" charset="-122"/>
                          <a:ea typeface="微软雅黑" panose="020B0503020204020204" pitchFamily="34" charset="-122"/>
                          <a:cs typeface="仿宋" panose="02010609060101010101" charset="-122"/>
                        </a:rPr>
                        <a:t>138</a:t>
                      </a:r>
                      <a:endParaRPr lang="en-US" altLang="en-US" sz="16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600" b="1">
                          <a:latin typeface="微软雅黑" panose="020B0503020204020204" pitchFamily="34" charset="-122"/>
                          <a:ea typeface="微软雅黑" panose="020B0503020204020204" pitchFamily="34" charset="-122"/>
                          <a:cs typeface="仿宋" panose="02010609060101010101" charset="-122"/>
                        </a:rPr>
                        <a:t>49</a:t>
                      </a:r>
                      <a:endParaRPr lang="en-US" altLang="en-US" sz="16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600" b="1">
                          <a:latin typeface="微软雅黑" panose="020B0503020204020204" pitchFamily="34" charset="-122"/>
                          <a:ea typeface="微软雅黑" panose="020B0503020204020204" pitchFamily="34" charset="-122"/>
                          <a:cs typeface="仿宋" panose="02010609060101010101" charset="-122"/>
                        </a:rPr>
                        <a:t>43</a:t>
                      </a:r>
                      <a:endParaRPr lang="en-US" altLang="en-US" sz="16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600" b="1">
                          <a:latin typeface="微软雅黑" panose="020B0503020204020204" pitchFamily="34" charset="-122"/>
                          <a:ea typeface="微软雅黑" panose="020B0503020204020204" pitchFamily="34" charset="-122"/>
                          <a:cs typeface="仿宋" panose="02010609060101010101" charset="-122"/>
                        </a:rPr>
                        <a:t>144</a:t>
                      </a:r>
                      <a:endParaRPr lang="en-US" altLang="en-US" sz="16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r>
              <a:tr h="549910">
                <a:tc>
                  <a:txBody>
                    <a:bodyPr/>
                    <a:p>
                      <a:pPr indent="0">
                        <a:buNone/>
                      </a:pPr>
                      <a:r>
                        <a:rPr lang="en-US" sz="1600" b="1">
                          <a:latin typeface="微软雅黑" panose="020B0503020204020204" pitchFamily="34" charset="-122"/>
                          <a:ea typeface="微软雅黑" panose="020B0503020204020204" pitchFamily="34" charset="-122"/>
                          <a:cs typeface="微软雅黑" panose="020B0503020204020204" pitchFamily="34" charset="-122"/>
                        </a:rPr>
                        <a:t>第四章 有线电视系统设备安装</a:t>
                      </a:r>
                      <a:endParaRPr lang="en-US" altLang="en-US" sz="16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600" b="1">
                          <a:latin typeface="微软雅黑" panose="020B0503020204020204" pitchFamily="34" charset="-122"/>
                          <a:ea typeface="微软雅黑" panose="020B0503020204020204" pitchFamily="34" charset="-122"/>
                          <a:cs typeface="仿宋" panose="02010609060101010101" charset="-122"/>
                        </a:rPr>
                        <a:t>112</a:t>
                      </a:r>
                      <a:endParaRPr lang="en-US" altLang="en-US" sz="16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600" b="1">
                          <a:latin typeface="微软雅黑" panose="020B0503020204020204" pitchFamily="34" charset="-122"/>
                          <a:ea typeface="微软雅黑" panose="020B0503020204020204" pitchFamily="34" charset="-122"/>
                          <a:cs typeface="仿宋" panose="02010609060101010101" charset="-122"/>
                        </a:rPr>
                        <a:t>16</a:t>
                      </a:r>
                      <a:endParaRPr lang="en-US" altLang="en-US" sz="16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600" b="1">
                          <a:latin typeface="微软雅黑" panose="020B0503020204020204" pitchFamily="34" charset="-122"/>
                          <a:ea typeface="微软雅黑" panose="020B0503020204020204" pitchFamily="34" charset="-122"/>
                          <a:cs typeface="仿宋" panose="02010609060101010101" charset="-122"/>
                        </a:rPr>
                        <a:t>26</a:t>
                      </a:r>
                      <a:endParaRPr lang="en-US" altLang="en-US" sz="16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600" b="1">
                          <a:latin typeface="微软雅黑" panose="020B0503020204020204" pitchFamily="34" charset="-122"/>
                          <a:ea typeface="微软雅黑" panose="020B0503020204020204" pitchFamily="34" charset="-122"/>
                          <a:cs typeface="仿宋" panose="02010609060101010101" charset="-122"/>
                        </a:rPr>
                        <a:t>102</a:t>
                      </a:r>
                      <a:endParaRPr lang="en-US" altLang="en-US" sz="16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r>
              <a:tr h="549910">
                <a:tc>
                  <a:txBody>
                    <a:bodyPr/>
                    <a:p>
                      <a:pPr indent="0">
                        <a:buNone/>
                      </a:pPr>
                      <a:r>
                        <a:rPr lang="en-US" sz="1600" b="1">
                          <a:latin typeface="微软雅黑" panose="020B0503020204020204" pitchFamily="34" charset="-122"/>
                          <a:ea typeface="微软雅黑" panose="020B0503020204020204" pitchFamily="34" charset="-122"/>
                          <a:cs typeface="微软雅黑" panose="020B0503020204020204" pitchFamily="34" charset="-122"/>
                        </a:rPr>
                        <a:t>第五章 扩声、背景音乐系统设备安装</a:t>
                      </a:r>
                      <a:endParaRPr lang="en-US" altLang="en-US" sz="16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600" b="1">
                          <a:latin typeface="微软雅黑" panose="020B0503020204020204" pitchFamily="34" charset="-122"/>
                          <a:ea typeface="微软雅黑" panose="020B0503020204020204" pitchFamily="34" charset="-122"/>
                          <a:cs typeface="仿宋" panose="02010609060101010101" charset="-122"/>
                        </a:rPr>
                        <a:t>145</a:t>
                      </a:r>
                      <a:endParaRPr lang="en-US" altLang="en-US" sz="16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600" b="1">
                          <a:latin typeface="微软雅黑" panose="020B0503020204020204" pitchFamily="34" charset="-122"/>
                          <a:ea typeface="微软雅黑" panose="020B0503020204020204" pitchFamily="34" charset="-122"/>
                          <a:cs typeface="仿宋" panose="02010609060101010101" charset="-122"/>
                        </a:rPr>
                        <a:t>189</a:t>
                      </a:r>
                      <a:endParaRPr lang="en-US" altLang="en-US" sz="16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600" b="1">
                          <a:latin typeface="微软雅黑" panose="020B0503020204020204" pitchFamily="34" charset="-122"/>
                          <a:ea typeface="微软雅黑" panose="020B0503020204020204" pitchFamily="34" charset="-122"/>
                          <a:cs typeface="仿宋" panose="02010609060101010101" charset="-122"/>
                        </a:rPr>
                        <a:t>98</a:t>
                      </a:r>
                      <a:endParaRPr lang="en-US" altLang="en-US" sz="16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600" b="1">
                          <a:latin typeface="微软雅黑" panose="020B0503020204020204" pitchFamily="34" charset="-122"/>
                          <a:ea typeface="微软雅黑" panose="020B0503020204020204" pitchFamily="34" charset="-122"/>
                          <a:cs typeface="仿宋" panose="02010609060101010101" charset="-122"/>
                        </a:rPr>
                        <a:t>236</a:t>
                      </a:r>
                      <a:endParaRPr lang="en-US" altLang="en-US" sz="16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r>
              <a:tr h="549910">
                <a:tc>
                  <a:txBody>
                    <a:bodyPr/>
                    <a:p>
                      <a:pPr indent="0">
                        <a:buNone/>
                      </a:pPr>
                      <a:r>
                        <a:rPr lang="en-US" sz="1600" b="1">
                          <a:latin typeface="微软雅黑" panose="020B0503020204020204" pitchFamily="34" charset="-122"/>
                          <a:ea typeface="微软雅黑" panose="020B0503020204020204" pitchFamily="34" charset="-122"/>
                          <a:cs typeface="微软雅黑" panose="020B0503020204020204" pitchFamily="34" charset="-122"/>
                        </a:rPr>
                        <a:t>第六章 楼宇安全防范系统设备安装</a:t>
                      </a:r>
                      <a:endParaRPr lang="en-US" altLang="en-US" sz="16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600" b="1">
                          <a:latin typeface="微软雅黑" panose="020B0503020204020204" pitchFamily="34" charset="-122"/>
                          <a:ea typeface="微软雅黑" panose="020B0503020204020204" pitchFamily="34" charset="-122"/>
                          <a:cs typeface="仿宋" panose="02010609060101010101" charset="-122"/>
                        </a:rPr>
                        <a:t>198</a:t>
                      </a:r>
                      <a:endParaRPr lang="en-US" altLang="en-US" sz="16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600" b="1">
                          <a:latin typeface="微软雅黑" panose="020B0503020204020204" pitchFamily="34" charset="-122"/>
                          <a:ea typeface="微软雅黑" panose="020B0503020204020204" pitchFamily="34" charset="-122"/>
                          <a:cs typeface="仿宋" panose="02010609060101010101" charset="-122"/>
                        </a:rPr>
                        <a:t>67</a:t>
                      </a:r>
                      <a:endParaRPr lang="en-US" altLang="en-US" sz="16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600" b="1">
                          <a:latin typeface="微软雅黑" panose="020B0503020204020204" pitchFamily="34" charset="-122"/>
                          <a:ea typeface="微软雅黑" panose="020B0503020204020204" pitchFamily="34" charset="-122"/>
                          <a:cs typeface="仿宋" panose="02010609060101010101" charset="-122"/>
                        </a:rPr>
                        <a:t>63</a:t>
                      </a:r>
                      <a:endParaRPr lang="en-US" altLang="en-US" sz="16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600" b="1">
                          <a:latin typeface="微软雅黑" panose="020B0503020204020204" pitchFamily="34" charset="-122"/>
                          <a:ea typeface="微软雅黑" panose="020B0503020204020204" pitchFamily="34" charset="-122"/>
                          <a:cs typeface="仿宋" panose="02010609060101010101" charset="-122"/>
                        </a:rPr>
                        <a:t>202</a:t>
                      </a:r>
                      <a:endParaRPr lang="en-US" altLang="en-US" sz="16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r>
              <a:tr h="549910">
                <a:tc>
                  <a:txBody>
                    <a:bodyPr/>
                    <a:p>
                      <a:pPr indent="0">
                        <a:buNone/>
                      </a:pPr>
                      <a:r>
                        <a:rPr lang="en-US" sz="1600" b="1">
                          <a:latin typeface="微软雅黑" panose="020B0503020204020204" pitchFamily="34" charset="-122"/>
                          <a:ea typeface="微软雅黑" panose="020B0503020204020204" pitchFamily="34" charset="-122"/>
                          <a:cs typeface="微软雅黑" panose="020B0503020204020204" pitchFamily="34" charset="-122"/>
                        </a:rPr>
                        <a:t>第七章 智能建筑设备防雷接地装置安装</a:t>
                      </a:r>
                      <a:endParaRPr lang="en-US" altLang="en-US" sz="16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600" b="1">
                          <a:latin typeface="微软雅黑" panose="020B0503020204020204" pitchFamily="34" charset="-122"/>
                          <a:ea typeface="微软雅黑" panose="020B0503020204020204" pitchFamily="34" charset="-122"/>
                          <a:cs typeface="仿宋" panose="02010609060101010101" charset="-122"/>
                        </a:rPr>
                        <a:t>70</a:t>
                      </a:r>
                      <a:endParaRPr lang="en-US" altLang="en-US" sz="16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600" b="1">
                          <a:latin typeface="微软雅黑" panose="020B0503020204020204" pitchFamily="34" charset="-122"/>
                          <a:ea typeface="微软雅黑" panose="020B0503020204020204" pitchFamily="34" charset="-122"/>
                          <a:cs typeface="仿宋" panose="02010609060101010101" charset="-122"/>
                        </a:rPr>
                        <a:t>0</a:t>
                      </a:r>
                      <a:endParaRPr lang="en-US" altLang="en-US" sz="16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600" b="1">
                          <a:latin typeface="微软雅黑" panose="020B0503020204020204" pitchFamily="34" charset="-122"/>
                          <a:ea typeface="微软雅黑" panose="020B0503020204020204" pitchFamily="34" charset="-122"/>
                          <a:cs typeface="仿宋" panose="02010609060101010101" charset="-122"/>
                        </a:rPr>
                        <a:t>54</a:t>
                      </a:r>
                      <a:endParaRPr lang="en-US" altLang="en-US" sz="16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600" b="1">
                          <a:latin typeface="微软雅黑" panose="020B0503020204020204" pitchFamily="34" charset="-122"/>
                          <a:ea typeface="微软雅黑" panose="020B0503020204020204" pitchFamily="34" charset="-122"/>
                          <a:cs typeface="仿宋" panose="02010609060101010101" charset="-122"/>
                        </a:rPr>
                        <a:t>16</a:t>
                      </a:r>
                      <a:endParaRPr lang="en-US" altLang="en-US" sz="16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r>
              <a:tr h="549910">
                <a:tc>
                  <a:txBody>
                    <a:bodyPr/>
                    <a:p>
                      <a:pPr indent="0" algn="ctr">
                        <a:buNone/>
                      </a:pPr>
                      <a:r>
                        <a:rPr lang="en-US" sz="1600" b="1">
                          <a:solidFill>
                            <a:schemeClr val="tx1"/>
                          </a:solidFill>
                          <a:latin typeface="黑体" panose="02010609060101010101" charset="-122"/>
                          <a:ea typeface="黑体" panose="02010609060101010101" charset="-122"/>
                          <a:cs typeface="楷体" panose="02010609060101010101" charset="-122"/>
                        </a:rPr>
                        <a:t>合      计</a:t>
                      </a:r>
                      <a:endParaRPr lang="en-US" altLang="en-US" sz="1600" b="1">
                        <a:solidFill>
                          <a:schemeClr val="tx1"/>
                        </a:solidFill>
                        <a:latin typeface="黑体" panose="02010609060101010101" charset="-122"/>
                        <a:ea typeface="黑体" panose="02010609060101010101" charset="-122"/>
                        <a:cs typeface="楷体" panose="02010609060101010101" charset="-122"/>
                      </a:endParaRPr>
                    </a:p>
                  </a:txBody>
                  <a:tcPr marL="68580" marR="68580" marT="0" marB="0" vert="horz" anchor="ctr">
                    <a:solidFill>
                      <a:schemeClr val="bg1">
                        <a:lumMod val="75000"/>
                      </a:schemeClr>
                    </a:solidFill>
                  </a:tcPr>
                </a:tc>
                <a:tc>
                  <a:txBody>
                    <a:bodyPr/>
                    <a:p>
                      <a:pPr algn="ctr">
                        <a:buClrTx/>
                        <a:buSzTx/>
                        <a:buFontTx/>
                        <a:buNone/>
                      </a:pPr>
                      <a:r>
                        <a:rPr lang="en-US" sz="1600" b="1">
                          <a:latin typeface="微软雅黑" panose="020B0503020204020204" pitchFamily="34" charset="-122"/>
                          <a:ea typeface="微软雅黑" panose="020B0503020204020204" pitchFamily="34" charset="-122"/>
                          <a:cs typeface="仿宋" panose="02010609060101010101" charset="-122"/>
                        </a:rPr>
                        <a:t>1090</a:t>
                      </a:r>
                      <a:endParaRPr lang="en-US" sz="16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solidFill>
                      <a:schemeClr val="bg1">
                        <a:lumMod val="75000"/>
                      </a:schemeClr>
                    </a:solidFill>
                  </a:tcPr>
                </a:tc>
                <a:tc>
                  <a:txBody>
                    <a:bodyPr/>
                    <a:p>
                      <a:pPr algn="ctr">
                        <a:buClrTx/>
                        <a:buSzTx/>
                        <a:buFontTx/>
                        <a:buNone/>
                      </a:pPr>
                      <a:r>
                        <a:rPr lang="en-US" sz="1600" b="1">
                          <a:latin typeface="微软雅黑" panose="020B0503020204020204" pitchFamily="34" charset="-122"/>
                          <a:ea typeface="微软雅黑" panose="020B0503020204020204" pitchFamily="34" charset="-122"/>
                          <a:cs typeface="仿宋" panose="02010609060101010101" charset="-122"/>
                        </a:rPr>
                        <a:t>449</a:t>
                      </a:r>
                      <a:endParaRPr lang="en-US" sz="16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solidFill>
                      <a:schemeClr val="bg1">
                        <a:lumMod val="75000"/>
                      </a:schemeClr>
                    </a:solidFill>
                  </a:tcPr>
                </a:tc>
                <a:tc>
                  <a:txBody>
                    <a:bodyPr/>
                    <a:p>
                      <a:pPr algn="ctr">
                        <a:buClrTx/>
                        <a:buSzTx/>
                        <a:buFontTx/>
                        <a:buNone/>
                      </a:pPr>
                      <a:r>
                        <a:rPr lang="en-US" sz="1600" b="1">
                          <a:latin typeface="微软雅黑" panose="020B0503020204020204" pitchFamily="34" charset="-122"/>
                          <a:ea typeface="微软雅黑" panose="020B0503020204020204" pitchFamily="34" charset="-122"/>
                          <a:cs typeface="仿宋" panose="02010609060101010101" charset="-122"/>
                        </a:rPr>
                        <a:t>656</a:t>
                      </a:r>
                      <a:endParaRPr lang="en-US" sz="16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solidFill>
                      <a:schemeClr val="bg1">
                        <a:lumMod val="75000"/>
                      </a:schemeClr>
                    </a:solidFill>
                  </a:tcPr>
                </a:tc>
                <a:tc>
                  <a:txBody>
                    <a:bodyPr/>
                    <a:p>
                      <a:pPr algn="ctr">
                        <a:buClrTx/>
                        <a:buSzTx/>
                        <a:buFontTx/>
                        <a:buNone/>
                      </a:pPr>
                      <a:r>
                        <a:rPr lang="en-US" sz="1600" b="1">
                          <a:latin typeface="微软雅黑" panose="020B0503020204020204" pitchFamily="34" charset="-122"/>
                          <a:ea typeface="微软雅黑" panose="020B0503020204020204" pitchFamily="34" charset="-122"/>
                          <a:cs typeface="仿宋" panose="02010609060101010101" charset="-122"/>
                        </a:rPr>
                        <a:t>883</a:t>
                      </a:r>
                      <a:endParaRPr lang="en-US" sz="16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solidFill>
                      <a:schemeClr val="bg1">
                        <a:lumMod val="75000"/>
                      </a:schemeClr>
                    </a:solidFill>
                  </a:tcPr>
                </a:tc>
              </a:tr>
            </a:tbl>
          </a:graphicData>
        </a:graphic>
      </p:graphicFrame>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3"/>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5" name="组合 4"/>
          <p:cNvGrpSpPr/>
          <p:nvPr/>
        </p:nvGrpSpPr>
        <p:grpSpPr>
          <a:xfrm>
            <a:off x="278130" y="271780"/>
            <a:ext cx="11635740" cy="686435"/>
            <a:chOff x="438" y="428"/>
            <a:chExt cx="18324" cy="1081"/>
          </a:xfrm>
          <a:solidFill>
            <a:srgbClr val="56A4F4"/>
          </a:solidFill>
        </p:grpSpPr>
        <p:cxnSp>
          <p:nvCxnSpPr>
            <p:cNvPr id="14" name="直接连接符 13"/>
            <p:cNvCxnSpPr/>
            <p:nvPr/>
          </p:nvCxnSpPr>
          <p:spPr>
            <a:xfrm>
              <a:off x="438" y="1509"/>
              <a:ext cx="18325" cy="0"/>
            </a:xfrm>
            <a:prstGeom prst="line">
              <a:avLst/>
            </a:prstGeom>
            <a:grpFill/>
            <a:ln w="12700" cmpd="sng">
              <a:solidFill>
                <a:srgbClr val="56A4F4"/>
              </a:solidFill>
              <a:prstDash val="dash"/>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533" y="455"/>
              <a:ext cx="850" cy="8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200" b="1">
                  <a:latin typeface="+mj-ea"/>
                  <a:ea typeface="+mj-ea"/>
                </a:rPr>
                <a:t>2</a:t>
              </a:r>
              <a:endParaRPr lang="en-US" altLang="zh-CN" sz="2200" b="1">
                <a:latin typeface="+mj-ea"/>
                <a:ea typeface="+mj-ea"/>
              </a:endParaRPr>
            </a:p>
          </p:txBody>
        </p:sp>
        <p:grpSp>
          <p:nvGrpSpPr>
            <p:cNvPr id="3" name="组合 2"/>
            <p:cNvGrpSpPr/>
            <p:nvPr/>
          </p:nvGrpSpPr>
          <p:grpSpPr>
            <a:xfrm>
              <a:off x="1708" y="428"/>
              <a:ext cx="4436" cy="852"/>
              <a:chOff x="1708" y="428"/>
              <a:chExt cx="4436" cy="852"/>
            </a:xfrm>
            <a:grpFill/>
          </p:grpSpPr>
          <p:sp>
            <p:nvSpPr>
              <p:cNvPr id="17" name="椭圆 16"/>
              <p:cNvSpPr/>
              <p:nvPr/>
            </p:nvSpPr>
            <p:spPr>
              <a:xfrm>
                <a:off x="1708" y="430"/>
                <a:ext cx="850" cy="8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椭圆 17"/>
              <p:cNvSpPr/>
              <p:nvPr/>
            </p:nvSpPr>
            <p:spPr>
              <a:xfrm>
                <a:off x="5294" y="428"/>
                <a:ext cx="850" cy="8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矩形 18"/>
              <p:cNvSpPr/>
              <p:nvPr/>
            </p:nvSpPr>
            <p:spPr>
              <a:xfrm>
                <a:off x="2125" y="428"/>
                <a:ext cx="3591" cy="8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200" b="1">
                    <a:latin typeface="+mj-ea"/>
                    <a:ea typeface="+mj-ea"/>
                  </a:rPr>
                  <a:t>修编依据</a:t>
                </a:r>
                <a:endParaRPr lang="zh-CN" altLang="en-US" sz="2200" b="1">
                  <a:latin typeface="+mj-ea"/>
                  <a:ea typeface="+mj-ea"/>
                </a:endParaRPr>
              </a:p>
            </p:txBody>
          </p:sp>
        </p:grpSp>
      </p:grpSp>
      <p:sp>
        <p:nvSpPr>
          <p:cNvPr id="2" name="标题 1"/>
          <p:cNvSpPr>
            <a:spLocks noGrp="1"/>
          </p:cNvSpPr>
          <p:nvPr>
            <p:ph type="ctrTitle"/>
            <p:custDataLst>
              <p:tags r:id="rId2"/>
            </p:custDataLst>
          </p:nvPr>
        </p:nvSpPr>
        <p:spPr>
          <a:xfrm>
            <a:off x="1196340" y="1067435"/>
            <a:ext cx="10074910" cy="4938395"/>
          </a:xfrm>
        </p:spPr>
        <p:txBody>
          <a:bodyPr>
            <a:normAutofit fontScale="90000"/>
          </a:bodyPr>
          <a:p>
            <a:pPr algn="l">
              <a:lnSpc>
                <a:spcPct val="200000"/>
              </a:lnSpc>
              <a:spcBef>
                <a:spcPts val="1200"/>
              </a:spcBef>
              <a:spcAft>
                <a:spcPts val="1200"/>
              </a:spcAft>
            </a:pPr>
            <a:r>
              <a:rPr lang="zh-CN" altLang="en-US" sz="2110" dirty="0">
                <a:solidFill>
                  <a:schemeClr val="tx1"/>
                </a:solidFill>
                <a:sym typeface="+mn-ea"/>
              </a:rPr>
              <a:t>　　本次消耗量标准修编是以《通用安装工程工程量计算规范》</a:t>
            </a:r>
            <a:r>
              <a:rPr lang="en-US" altLang="zh-CN" sz="2110" dirty="0">
                <a:solidFill>
                  <a:schemeClr val="tx1"/>
                </a:solidFill>
                <a:sym typeface="+mn-ea"/>
              </a:rPr>
              <a:t>(</a:t>
            </a:r>
            <a:r>
              <a:rPr lang="zh-CN" altLang="en-US" sz="2110" dirty="0">
                <a:solidFill>
                  <a:schemeClr val="tx1"/>
                </a:solidFill>
                <a:sym typeface="+mn-ea"/>
              </a:rPr>
              <a:t>GB50856-2013</a:t>
            </a:r>
            <a:r>
              <a:rPr lang="en-US" altLang="zh-CN" sz="2110" dirty="0">
                <a:solidFill>
                  <a:schemeClr val="tx1"/>
                </a:solidFill>
                <a:sym typeface="+mn-ea"/>
              </a:rPr>
              <a:t>)</a:t>
            </a:r>
            <a:r>
              <a:rPr lang="zh-CN" altLang="en-US" sz="2110" dirty="0">
                <a:solidFill>
                  <a:schemeClr val="tx1"/>
                </a:solidFill>
                <a:sym typeface="+mn-ea"/>
              </a:rPr>
              <a:t>为蓝本，在《通用安装工程消耗量定额</a:t>
            </a:r>
            <a:r>
              <a:rPr lang="en-US" altLang="zh-CN" sz="2110" dirty="0">
                <a:solidFill>
                  <a:schemeClr val="tx1"/>
                </a:solidFill>
                <a:sym typeface="+mn-ea"/>
              </a:rPr>
              <a:t>》(TY02-31-2015)</a:t>
            </a:r>
            <a:r>
              <a:rPr lang="zh-CN" altLang="en-US" sz="2110" dirty="0">
                <a:solidFill>
                  <a:schemeClr val="tx1"/>
                </a:solidFill>
                <a:sym typeface="+mn-ea"/>
              </a:rPr>
              <a:t>及2014版《湖南省安装工程消耗量标准》的基础上，结合我省实际，根据现行国家相关标准、规范等编制的。</a:t>
            </a:r>
            <a:br>
              <a:rPr lang="zh-CN" altLang="en-US" sz="2110" dirty="0">
                <a:solidFill>
                  <a:schemeClr val="tx1"/>
                </a:solidFill>
                <a:sym typeface="+mn-ea"/>
              </a:rPr>
            </a:br>
            <a:r>
              <a:rPr lang="zh-CN" altLang="en-US" sz="2110" dirty="0">
                <a:solidFill>
                  <a:schemeClr val="tx1"/>
                </a:solidFill>
                <a:sym typeface="+mn-ea"/>
              </a:rPr>
              <a:t>　　修编过程中与《通用安装工程工程量计算规范》（GB50856-2013）中项目划分、项目编码、项目名称、计算单位、工作内容、工程量计算规则等进行合理衔接和调整，以增强新消耗量标准</a:t>
            </a:r>
            <a:r>
              <a:rPr lang="zh-CN" altLang="en-US" sz="2110" dirty="0">
                <a:solidFill>
                  <a:schemeClr val="tx1"/>
                </a:solidFill>
                <a:sym typeface="+mn-ea"/>
              </a:rPr>
              <a:t>在清单计价模式下的使用便利性；项目设置符合我省实际，基本满足我省安装工程的需求。</a:t>
            </a:r>
            <a:endParaRPr lang="zh-CN" altLang="en-US" sz="2110" dirty="0">
              <a:solidFill>
                <a:schemeClr val="tx1"/>
              </a:solidFill>
              <a:sym typeface="+mn-ea"/>
            </a:endParaRPr>
          </a:p>
        </p:txBody>
      </p:sp>
      <p:sp>
        <p:nvSpPr>
          <p:cNvPr id="7" name="矩形 6"/>
          <p:cNvSpPr/>
          <p:nvPr/>
        </p:nvSpPr>
        <p:spPr>
          <a:xfrm>
            <a:off x="-10160" y="6488430"/>
            <a:ext cx="12211050" cy="384810"/>
          </a:xfrm>
          <a:prstGeom prst="rect">
            <a:avLst/>
          </a:prstGeom>
          <a:solidFill>
            <a:srgbClr val="297FF3">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日期占位符 5"/>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3"/>
    </p:custData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23164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第五册  建筑智能化工程</a:t>
            </a:r>
            <a:endParaRPr lang="zh-CN" altLang="en-US" sz="2400" b="1"/>
          </a:p>
        </p:txBody>
      </p:sp>
      <p:cxnSp>
        <p:nvCxnSpPr>
          <p:cNvPr id="5" name="直接连接符 4"/>
          <p:cNvCxnSpPr/>
          <p:nvPr/>
        </p:nvCxnSpPr>
        <p:spPr>
          <a:xfrm flipV="1">
            <a:off x="5570220" y="87757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889000"/>
            <a:ext cx="10619105" cy="4970780"/>
          </a:xfrm>
          <a:prstGeom prst="rect">
            <a:avLst/>
          </a:prstGeom>
          <a:noFill/>
        </p:spPr>
        <p:txBody>
          <a:bodyPr wrap="square" rtlCol="0">
            <a:spAutoFit/>
          </a:bodyPr>
          <a:p>
            <a:pPr indent="0" fontAlgn="auto">
              <a:lnSpc>
                <a:spcPct val="200000"/>
              </a:lnSpc>
            </a:pP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rPr>
              <a:t>（二）与其他册的界限划分</a:t>
            </a:r>
            <a:endPar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endParaRPr>
          </a:p>
          <a:p>
            <a:pPr indent="457200" fontAlgn="auto">
              <a:lnSpc>
                <a:spcPct val="220000"/>
              </a:lnSpc>
            </a:pPr>
            <a:r>
              <a:rPr lang="zh-CN" altLang="en-US" b="1">
                <a:latin typeface="黑体" panose="02010609060101010101" charset="-122"/>
                <a:ea typeface="黑体" panose="02010609060101010101" charset="-122"/>
                <a:cs typeface="黑体" panose="02010609060101010101" charset="-122"/>
              </a:rPr>
              <a:t>1.电源线、控制电缆敷设、电缆支架、桥架安装、电线槽、电线管敷设、电缆沟工程、剔堵沟槽、电缆保护管敷设以及UPS电源及附属设施、配电箱、电气机柜等安装，执行《第四册 电气设备安装工程》相应项目。 </a:t>
            </a:r>
            <a:endParaRPr lang="zh-CN" altLang="en-US" b="1">
              <a:latin typeface="黑体" panose="02010609060101010101" charset="-122"/>
              <a:ea typeface="黑体" panose="02010609060101010101" charset="-122"/>
              <a:cs typeface="黑体" panose="02010609060101010101" charset="-122"/>
            </a:endParaRPr>
          </a:p>
          <a:p>
            <a:pPr indent="457200" fontAlgn="auto">
              <a:lnSpc>
                <a:spcPct val="220000"/>
              </a:lnSpc>
            </a:pPr>
            <a:r>
              <a:rPr lang="zh-CN" altLang="en-US" b="1">
                <a:latin typeface="黑体" panose="02010609060101010101" charset="-122"/>
                <a:ea typeface="黑体" panose="02010609060101010101" charset="-122"/>
                <a:cs typeface="黑体" panose="02010609060101010101" charset="-122"/>
              </a:rPr>
              <a:t>2.预留孔洞、打洞、堵洞、支吊架制作安装，执行《第十册 给排水、采暖、燃气工程》相应项目。  </a:t>
            </a:r>
            <a:endParaRPr lang="zh-CN" altLang="en-US" b="1">
              <a:latin typeface="黑体" panose="02010609060101010101" charset="-122"/>
              <a:ea typeface="黑体" panose="02010609060101010101" charset="-122"/>
              <a:cs typeface="黑体" panose="02010609060101010101" charset="-122"/>
            </a:endParaRPr>
          </a:p>
          <a:p>
            <a:pPr indent="457200" fontAlgn="auto">
              <a:lnSpc>
                <a:spcPct val="220000"/>
              </a:lnSpc>
            </a:pPr>
            <a:r>
              <a:rPr lang="zh-CN" altLang="en-US" b="1">
                <a:latin typeface="黑体" panose="02010609060101010101" charset="-122"/>
                <a:ea typeface="黑体" panose="02010609060101010101" charset="-122"/>
                <a:cs typeface="黑体" panose="02010609060101010101" charset="-122"/>
              </a:rPr>
              <a:t>3、光缆、光纤敷设、光纤熔接、光缆接续、光缆成端、测试，执行《第十一册 通信设备及线路工程》相应项目。</a:t>
            </a:r>
            <a:endParaRPr lang="zh-CN" altLang="en-US" b="1">
              <a:latin typeface="黑体" panose="02010609060101010101" charset="-122"/>
              <a:ea typeface="黑体" panose="02010609060101010101" charset="-122"/>
              <a:cs typeface="黑体" panose="02010609060101010101" charset="-122"/>
            </a:endParaRPr>
          </a:p>
          <a:p>
            <a:pPr indent="457200" fontAlgn="auto">
              <a:lnSpc>
                <a:spcPct val="220000"/>
              </a:lnSpc>
            </a:pPr>
            <a:r>
              <a:rPr lang="en-US" altLang="zh-CN" b="1">
                <a:latin typeface="黑体" panose="02010609060101010101" charset="-122"/>
                <a:ea typeface="黑体" panose="02010609060101010101" charset="-122"/>
                <a:cs typeface="黑体" panose="02010609060101010101" charset="-122"/>
              </a:rPr>
              <a:t>4</a:t>
            </a:r>
            <a:r>
              <a:rPr lang="zh-CN" altLang="en-US" b="1">
                <a:latin typeface="黑体" panose="02010609060101010101" charset="-122"/>
                <a:ea typeface="黑体" panose="02010609060101010101" charset="-122"/>
                <a:cs typeface="黑体" panose="02010609060101010101" charset="-122"/>
              </a:rPr>
              <a:t>、建筑防雷、接地执行第四册《电气设备安装工程》相应项目。</a:t>
            </a:r>
            <a:endParaRPr lang="zh-CN" altLang="en-US"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23164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第五册  建筑智能化工程</a:t>
            </a:r>
            <a:endParaRPr lang="zh-CN" altLang="en-US" sz="2400" b="1"/>
          </a:p>
        </p:txBody>
      </p:sp>
      <p:cxnSp>
        <p:nvCxnSpPr>
          <p:cNvPr id="5" name="直接连接符 4"/>
          <p:cNvCxnSpPr/>
          <p:nvPr/>
        </p:nvCxnSpPr>
        <p:spPr>
          <a:xfrm flipV="1">
            <a:off x="5570220" y="87757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889000"/>
            <a:ext cx="10619105" cy="4970780"/>
          </a:xfrm>
          <a:prstGeom prst="rect">
            <a:avLst/>
          </a:prstGeom>
          <a:noFill/>
        </p:spPr>
        <p:txBody>
          <a:bodyPr wrap="square" rtlCol="0">
            <a:spAutoFit/>
          </a:bodyPr>
          <a:p>
            <a:pPr indent="0" fontAlgn="auto">
              <a:lnSpc>
                <a:spcPct val="200000"/>
              </a:lnSpc>
            </a:pP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rPr>
              <a:t>（三）各项费用的规定</a:t>
            </a: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sym typeface="+mn-ea"/>
              </a:rPr>
              <a:t>的变化</a:t>
            </a:r>
            <a:endPar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endParaRPr>
          </a:p>
          <a:p>
            <a:pPr indent="457200" fontAlgn="auto">
              <a:lnSpc>
                <a:spcPct val="220000"/>
              </a:lnSpc>
            </a:pPr>
            <a:r>
              <a:rPr lang="zh-CN" altLang="en-US" b="1">
                <a:latin typeface="黑体" panose="02010609060101010101" charset="-122"/>
                <a:ea typeface="黑体" panose="02010609060101010101" charset="-122"/>
                <a:cs typeface="黑体" panose="02010609060101010101" charset="-122"/>
              </a:rPr>
              <a:t>1、脚手架搭拆费按人工费的5%计算，其中人工费占35%；</a:t>
            </a:r>
            <a:endParaRPr lang="zh-CN" altLang="en-US" b="1">
              <a:latin typeface="黑体" panose="02010609060101010101" charset="-122"/>
              <a:ea typeface="黑体" panose="02010609060101010101" charset="-122"/>
              <a:cs typeface="黑体" panose="02010609060101010101" charset="-122"/>
            </a:endParaRPr>
          </a:p>
          <a:p>
            <a:pPr indent="457200" fontAlgn="auto">
              <a:lnSpc>
                <a:spcPct val="220000"/>
              </a:lnSpc>
            </a:pPr>
            <a:r>
              <a:rPr lang="zh-CN" altLang="en-US" b="1">
                <a:latin typeface="黑体" panose="02010609060101010101" charset="-122"/>
                <a:ea typeface="黑体" panose="02010609060101010101" charset="-122"/>
                <a:cs typeface="黑体" panose="02010609060101010101" charset="-122"/>
              </a:rPr>
              <a:t>2、操作高度增加费：操作物高度距离楼地面5m以上时，超过部分工程量人工费乘以规定系数计算。</a:t>
            </a:r>
            <a:endParaRPr lang="zh-CN" altLang="en-US" b="1">
              <a:latin typeface="黑体" panose="02010609060101010101" charset="-122"/>
              <a:ea typeface="黑体" panose="02010609060101010101" charset="-122"/>
              <a:cs typeface="黑体" panose="02010609060101010101" charset="-122"/>
            </a:endParaRPr>
          </a:p>
          <a:p>
            <a:pPr indent="457200" fontAlgn="auto">
              <a:lnSpc>
                <a:spcPct val="220000"/>
              </a:lnSpc>
            </a:pPr>
            <a:r>
              <a:rPr lang="zh-CN" altLang="en-US" b="1">
                <a:latin typeface="黑体" panose="02010609060101010101" charset="-122"/>
                <a:ea typeface="黑体" panose="02010609060101010101" charset="-122"/>
                <a:cs typeface="黑体" panose="02010609060101010101" charset="-122"/>
              </a:rPr>
              <a:t>3、高层施工增加费：建筑物层数大于6层或高度大于20m以上、</a:t>
            </a:r>
            <a:r>
              <a:rPr lang="zh-CN" altLang="en-US" b="1">
                <a:latin typeface="黑体" panose="02010609060101010101" charset="-122"/>
                <a:ea typeface="黑体" panose="02010609060101010101" charset="-122"/>
                <a:cs typeface="黑体" panose="02010609060101010101" charset="-122"/>
                <a:sym typeface="+mn-ea"/>
              </a:rPr>
              <a:t>地下深度10m以上时</a:t>
            </a:r>
            <a:r>
              <a:rPr lang="zh-CN" altLang="en-US" b="1">
                <a:latin typeface="黑体" panose="02010609060101010101" charset="-122"/>
                <a:ea typeface="黑体" panose="02010609060101010101" charset="-122"/>
                <a:cs typeface="黑体" panose="02010609060101010101" charset="-122"/>
              </a:rPr>
              <a:t>可计取高层施工增加费。</a:t>
            </a:r>
            <a:endParaRPr lang="zh-CN" altLang="en-US" b="1">
              <a:latin typeface="黑体" panose="02010609060101010101" charset="-122"/>
              <a:ea typeface="黑体" panose="02010609060101010101" charset="-122"/>
              <a:cs typeface="黑体" panose="02010609060101010101" charset="-122"/>
            </a:endParaRPr>
          </a:p>
          <a:p>
            <a:pPr indent="457200" fontAlgn="auto">
              <a:lnSpc>
                <a:spcPct val="220000"/>
              </a:lnSpc>
            </a:pPr>
            <a:r>
              <a:rPr lang="zh-CN" altLang="en-US" b="1">
                <a:latin typeface="黑体" panose="02010609060101010101" charset="-122"/>
                <a:ea typeface="黑体" panose="02010609060101010101" charset="-122"/>
                <a:cs typeface="黑体" panose="02010609060101010101" charset="-122"/>
              </a:rPr>
              <a:t>4、在竖井、管道井、管廊、层高2.2m及以下转换层内施工，其人工费乘以系数1.2。</a:t>
            </a:r>
            <a:endParaRPr lang="zh-CN" altLang="en-US" b="1">
              <a:latin typeface="黑体" panose="02010609060101010101" charset="-122"/>
              <a:ea typeface="黑体" panose="02010609060101010101" charset="-122"/>
              <a:cs typeface="黑体" panose="02010609060101010101" charset="-122"/>
            </a:endParaRPr>
          </a:p>
          <a:p>
            <a:pPr indent="457200" fontAlgn="auto">
              <a:lnSpc>
                <a:spcPct val="220000"/>
              </a:lnSpc>
            </a:pPr>
            <a:r>
              <a:rPr lang="zh-CN" altLang="en-US" b="1">
                <a:latin typeface="黑体" panose="02010609060101010101" charset="-122"/>
                <a:ea typeface="黑体" panose="02010609060101010101" charset="-122"/>
                <a:cs typeface="黑体" panose="02010609060101010101" charset="-122"/>
              </a:rPr>
              <a:t>5、在封闭吊顶天棚内施工，其人工费乘以系数1.5。</a:t>
            </a:r>
            <a:endParaRPr lang="zh-CN" altLang="en-US" b="1">
              <a:latin typeface="黑体" panose="02010609060101010101" charset="-122"/>
              <a:ea typeface="黑体" panose="02010609060101010101" charset="-122"/>
              <a:cs typeface="黑体" panose="02010609060101010101" charset="-122"/>
            </a:endParaRPr>
          </a:p>
          <a:p>
            <a:pPr indent="457200" fontAlgn="auto">
              <a:lnSpc>
                <a:spcPct val="220000"/>
              </a:lnSpc>
            </a:pPr>
            <a:r>
              <a:rPr lang="zh-CN" altLang="en-US" b="1">
                <a:latin typeface="黑体" panose="02010609060101010101" charset="-122"/>
                <a:ea typeface="黑体" panose="02010609060101010101" charset="-122"/>
                <a:cs typeface="黑体" panose="02010609060101010101" charset="-122"/>
              </a:rPr>
              <a:t>6.如系统中已自带应用软件，不再另行单独计取。</a:t>
            </a:r>
            <a:endParaRPr lang="zh-CN" altLang="en-US"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231640"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第五册  建筑智能化工程</a:t>
            </a:r>
            <a:endParaRPr lang="zh-CN" altLang="en-US" sz="2400" b="1"/>
          </a:p>
        </p:txBody>
      </p:sp>
      <p:cxnSp>
        <p:nvCxnSpPr>
          <p:cNvPr id="5" name="直接连接符 4"/>
          <p:cNvCxnSpPr/>
          <p:nvPr/>
        </p:nvCxnSpPr>
        <p:spPr>
          <a:xfrm flipV="1">
            <a:off x="5570220" y="87757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4173855"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889000"/>
            <a:ext cx="10619105" cy="4619625"/>
          </a:xfrm>
          <a:prstGeom prst="rect">
            <a:avLst/>
          </a:prstGeom>
          <a:noFill/>
        </p:spPr>
        <p:txBody>
          <a:bodyPr wrap="square" rtlCol="0">
            <a:spAutoFit/>
          </a:bodyPr>
          <a:p>
            <a:pPr indent="457200" fontAlgn="auto">
              <a:lnSpc>
                <a:spcPct val="230000"/>
              </a:lnSpc>
            </a:pP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rPr>
              <a:t>（三）各项费用的规定</a:t>
            </a: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sym typeface="+mn-ea"/>
              </a:rPr>
              <a:t>的变化</a:t>
            </a:r>
            <a:endPar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endParaRPr>
          </a:p>
          <a:p>
            <a:pPr indent="457200" fontAlgn="auto">
              <a:lnSpc>
                <a:spcPct val="230000"/>
              </a:lnSpc>
            </a:pPr>
            <a:r>
              <a:rPr lang="zh-CN" altLang="en-US" b="1">
                <a:latin typeface="黑体" panose="02010609060101010101" charset="-122"/>
                <a:ea typeface="黑体" panose="02010609060101010101" charset="-122"/>
                <a:cs typeface="黑体" panose="02010609060101010101" charset="-122"/>
              </a:rPr>
              <a:t>7.按照《智能建筑工程质量验收规范》</a:t>
            </a:r>
            <a:r>
              <a:rPr lang="en-US" altLang="zh-CN" b="1">
                <a:latin typeface="黑体" panose="02010609060101010101" charset="-122"/>
                <a:ea typeface="黑体" panose="02010609060101010101" charset="-122"/>
                <a:cs typeface="黑体" panose="02010609060101010101" charset="-122"/>
              </a:rPr>
              <a:t>(</a:t>
            </a:r>
            <a:r>
              <a:rPr lang="zh-CN" altLang="en-US" b="1">
                <a:latin typeface="黑体" panose="02010609060101010101" charset="-122"/>
                <a:ea typeface="黑体" panose="02010609060101010101" charset="-122"/>
                <a:cs typeface="黑体" panose="02010609060101010101" charset="-122"/>
              </a:rPr>
              <a:t>GB50339-2013</a:t>
            </a:r>
            <a:r>
              <a:rPr lang="en-US" altLang="zh-CN" b="1">
                <a:latin typeface="黑体" panose="02010609060101010101" charset="-122"/>
                <a:ea typeface="黑体" panose="02010609060101010101" charset="-122"/>
                <a:cs typeface="黑体" panose="02010609060101010101" charset="-122"/>
              </a:rPr>
              <a:t>)</a:t>
            </a:r>
            <a:r>
              <a:rPr lang="zh-CN" altLang="en-US" b="1">
                <a:latin typeface="黑体" panose="02010609060101010101" charset="-122"/>
                <a:ea typeface="黑体" panose="02010609060101010101" charset="-122"/>
                <a:cs typeface="黑体" panose="02010609060101010101" charset="-122"/>
              </a:rPr>
              <a:t>3.1.3条款要求，在册说明中规定“本标准所涉及到的系统试运行</a:t>
            </a:r>
            <a:r>
              <a:rPr lang="en-US" altLang="zh-CN" b="1">
                <a:latin typeface="黑体" panose="02010609060101010101" charset="-122"/>
                <a:ea typeface="黑体" panose="02010609060101010101" charset="-122"/>
                <a:cs typeface="黑体" panose="02010609060101010101" charset="-122"/>
              </a:rPr>
              <a:t>(</a:t>
            </a:r>
            <a:r>
              <a:rPr lang="zh-CN" altLang="en-US" b="1">
                <a:latin typeface="黑体" panose="02010609060101010101" charset="-122"/>
                <a:ea typeface="黑体" panose="02010609060101010101" charset="-122"/>
                <a:cs typeface="黑体" panose="02010609060101010101" charset="-122"/>
              </a:rPr>
              <a:t>除有特殊要求外</a:t>
            </a:r>
            <a:r>
              <a:rPr lang="en-US" altLang="zh-CN" b="1">
                <a:latin typeface="黑体" panose="02010609060101010101" charset="-122"/>
                <a:ea typeface="黑体" panose="02010609060101010101" charset="-122"/>
                <a:cs typeface="黑体" panose="02010609060101010101" charset="-122"/>
              </a:rPr>
              <a:t>)</a:t>
            </a:r>
            <a:r>
              <a:rPr lang="zh-CN" altLang="en-US" b="1">
                <a:latin typeface="黑体" panose="02010609060101010101" charset="-122"/>
                <a:ea typeface="黑体" panose="02010609060101010101" charset="-122"/>
                <a:cs typeface="黑体" panose="02010609060101010101" charset="-122"/>
              </a:rPr>
              <a:t>是按连续无故障运行120小时考虑的，超出时费用另行计算”。</a:t>
            </a:r>
            <a:endParaRPr lang="zh-CN" altLang="en-US" b="1">
              <a:latin typeface="黑体" panose="02010609060101010101" charset="-122"/>
              <a:ea typeface="黑体" panose="02010609060101010101" charset="-122"/>
              <a:cs typeface="黑体" panose="02010609060101010101" charset="-122"/>
            </a:endParaRPr>
          </a:p>
          <a:p>
            <a:pPr indent="457200" fontAlgn="auto">
              <a:lnSpc>
                <a:spcPct val="230000"/>
              </a:lnSpc>
            </a:pPr>
            <a:r>
              <a:rPr lang="zh-CN" altLang="en-US" b="1">
                <a:latin typeface="黑体" panose="02010609060101010101" charset="-122"/>
                <a:ea typeface="黑体" panose="02010609060101010101" charset="-122"/>
                <a:cs typeface="黑体" panose="02010609060101010101" charset="-122"/>
              </a:rPr>
              <a:t>8.本标准涉及的各个系统，在项目实施工程中使用的水、电、气等费用，按实际发生的费用计取。</a:t>
            </a:r>
            <a:endParaRPr lang="zh-CN" altLang="en-US" b="1">
              <a:latin typeface="黑体" panose="02010609060101010101" charset="-122"/>
              <a:ea typeface="黑体" panose="02010609060101010101" charset="-122"/>
              <a:cs typeface="黑体" panose="02010609060101010101" charset="-122"/>
            </a:endParaRPr>
          </a:p>
          <a:p>
            <a:pPr indent="457200" fontAlgn="auto">
              <a:lnSpc>
                <a:spcPct val="230000"/>
              </a:lnSpc>
            </a:pPr>
            <a:r>
              <a:rPr lang="en-US" altLang="zh-CN" b="1">
                <a:latin typeface="黑体" panose="02010609060101010101" charset="-122"/>
                <a:ea typeface="黑体" panose="02010609060101010101" charset="-122"/>
                <a:cs typeface="黑体" panose="02010609060101010101" charset="-122"/>
              </a:rPr>
              <a:t>9</a:t>
            </a:r>
            <a:r>
              <a:rPr lang="zh-CN" altLang="en-US" b="1">
                <a:latin typeface="黑体" panose="02010609060101010101" charset="-122"/>
                <a:ea typeface="黑体" panose="02010609060101010101" charset="-122"/>
                <a:cs typeface="黑体" panose="02010609060101010101" charset="-122"/>
              </a:rPr>
              <a:t>、本册标准的设备、天线等安装工程按成套购置考虑，包括构件、标准件、附件和设备内部连线。</a:t>
            </a:r>
            <a:endParaRPr lang="zh-CN" altLang="en-US" b="1">
              <a:latin typeface="黑体" panose="02010609060101010101" charset="-122"/>
              <a:ea typeface="黑体" panose="02010609060101010101" charset="-122"/>
              <a:cs typeface="黑体" panose="02010609060101010101" charset="-122"/>
            </a:endParaRPr>
          </a:p>
          <a:p>
            <a:pPr indent="457200" fontAlgn="auto">
              <a:lnSpc>
                <a:spcPct val="230000"/>
              </a:lnSpc>
            </a:pPr>
            <a:r>
              <a:rPr lang="en-US" altLang="zh-CN" b="1">
                <a:latin typeface="黑体" panose="02010609060101010101" charset="-122"/>
                <a:ea typeface="黑体" panose="02010609060101010101" charset="-122"/>
                <a:cs typeface="黑体" panose="02010609060101010101" charset="-122"/>
              </a:rPr>
              <a:t>10</a:t>
            </a:r>
            <a:r>
              <a:rPr lang="zh-CN" altLang="en-US" b="1">
                <a:latin typeface="黑体" panose="02010609060101010101" charset="-122"/>
                <a:ea typeface="黑体" panose="02010609060101010101" charset="-122"/>
                <a:cs typeface="黑体" panose="02010609060101010101" charset="-122"/>
              </a:rPr>
              <a:t>、本册标准未包含为配合业主或认证单位验收测试而发生的费用，发生时由甲乙双方在合同中协商确定。</a:t>
            </a:r>
            <a:endParaRPr lang="zh-CN" altLang="en-US"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第六册  自动化控制仪表安装工程</a:t>
            </a:r>
            <a:endParaRPr lang="zh-CN" altLang="en-US" sz="2400" b="1"/>
          </a:p>
        </p:txBody>
      </p:sp>
      <p:cxnSp>
        <p:nvCxnSpPr>
          <p:cNvPr id="5" name="直接连接符 4"/>
          <p:cNvCxnSpPr/>
          <p:nvPr/>
        </p:nvCxnSpPr>
        <p:spPr>
          <a:xfrm flipV="1">
            <a:off x="5570220" y="877570"/>
            <a:ext cx="504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504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946150"/>
            <a:ext cx="10619105" cy="5415915"/>
          </a:xfrm>
          <a:prstGeom prst="rect">
            <a:avLst/>
          </a:prstGeom>
          <a:noFill/>
        </p:spPr>
        <p:txBody>
          <a:bodyPr wrap="square" rtlCol="0">
            <a:spAutoFit/>
          </a:bodyPr>
          <a:p>
            <a:pPr indent="0" fontAlgn="auto">
              <a:lnSpc>
                <a:spcPct val="200000"/>
              </a:lnSpc>
            </a:pP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rPr>
              <a:t>（一）子目变化情况</a:t>
            </a:r>
            <a:endPar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rPr>
              <a:t>本册共十章，44节，共916个子目，与14消耗量标准相比增加了526个子目，删减了212个子目。</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rPr>
              <a:t>子目增减的主要原因为：增加部分在市场上已经广泛使用的新设备、新技术、新工艺；删除部分技术落后、市场上已不使用的设备；对子目划分方式及子目步距进行调整；“第五章 安全、视频及控制系统”和“第八章 自动化线路、通信”为此次新增章节，主要是考虑工业建筑中相应系统的特性，与民用建筑的安装环境和要求差异大、部分设备与线缆在民用建筑中不采用，不适宜参照智能化册或通信册执行；“第六章 工业计算机安装与试验”与14消耗量标准相比，章节划分与子目设置均有较大变化，分为工业计算机系统安装（计算机柜、台设备安装、外部设备安装试验、网络设备安装试验）、管理计算机试验（经营管理和过程管理）、基础自动化硬件检查试验（固定和可编程仪表安装试验、现场总仪表安装试验、计算机系统硬件检查试验）和基础自动化系统软件功能试验四大部分。</a:t>
            </a:r>
            <a:endParaRPr lang="zh-CN" altLang="en-US" sz="1700"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第六册  自动化控制仪表安装工程</a:t>
            </a:r>
            <a:endParaRPr lang="zh-CN" altLang="en-US" sz="2400" b="1"/>
          </a:p>
        </p:txBody>
      </p:sp>
      <p:cxnSp>
        <p:nvCxnSpPr>
          <p:cNvPr id="5" name="直接连接符 4"/>
          <p:cNvCxnSpPr/>
          <p:nvPr/>
        </p:nvCxnSpPr>
        <p:spPr>
          <a:xfrm flipV="1">
            <a:off x="5570220" y="877570"/>
            <a:ext cx="504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504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3" name="表格 2"/>
          <p:cNvGraphicFramePr/>
          <p:nvPr>
            <p:custDataLst>
              <p:tags r:id="rId2"/>
            </p:custDataLst>
          </p:nvPr>
        </p:nvGraphicFramePr>
        <p:xfrm>
          <a:off x="1212850" y="1157605"/>
          <a:ext cx="9732645" cy="5048250"/>
        </p:xfrm>
        <a:graphic>
          <a:graphicData uri="http://schemas.openxmlformats.org/drawingml/2006/table">
            <a:tbl>
              <a:tblPr firstRow="1" bandRow="1">
                <a:tableStyleId>{5C22544A-7EE6-4342-B048-85BDC9FD1C3A}</a:tableStyleId>
              </a:tblPr>
              <a:tblGrid>
                <a:gridCol w="3947795"/>
                <a:gridCol w="1446212"/>
                <a:gridCol w="1446212"/>
                <a:gridCol w="1446212"/>
                <a:gridCol w="1446212"/>
              </a:tblGrid>
              <a:tr h="431165">
                <a:tc>
                  <a:txBody>
                    <a:bodyPr/>
                    <a:p>
                      <a:pPr indent="0" algn="ctr">
                        <a:buNone/>
                      </a:pPr>
                      <a:r>
                        <a:rPr lang="en-US" sz="1600" b="1">
                          <a:latin typeface="微软雅黑" panose="020B0503020204020204" pitchFamily="34" charset="-122"/>
                          <a:ea typeface="微软雅黑" panose="020B0503020204020204" pitchFamily="34" charset="-122"/>
                          <a:cs typeface="仿宋" panose="02010609060101010101" charset="-122"/>
                        </a:rPr>
                        <a:t>章节名称</a:t>
                      </a:r>
                      <a:endParaRPr lang="en-US" altLang="en-US" sz="16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600" b="1">
                          <a:latin typeface="微软雅黑" panose="020B0503020204020204" pitchFamily="34" charset="-122"/>
                          <a:ea typeface="微软雅黑" panose="020B0503020204020204" pitchFamily="34" charset="-122"/>
                          <a:cs typeface="微软雅黑" panose="020B0503020204020204" pitchFamily="34" charset="-122"/>
                        </a:rPr>
                        <a:t>14标准子目数</a:t>
                      </a:r>
                      <a:endParaRPr lang="en-US" altLang="en-US" sz="16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600" b="1">
                          <a:latin typeface="微软雅黑" panose="020B0503020204020204" pitchFamily="34" charset="-122"/>
                          <a:ea typeface="微软雅黑" panose="020B0503020204020204" pitchFamily="34" charset="-122"/>
                          <a:cs typeface="仿宋" panose="02010609060101010101" charset="-122"/>
                        </a:rPr>
                        <a:t>增加子目</a:t>
                      </a:r>
                      <a:endParaRPr lang="en-US" altLang="en-US" sz="16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600" b="1">
                          <a:latin typeface="微软雅黑" panose="020B0503020204020204" pitchFamily="34" charset="-122"/>
                          <a:ea typeface="微软雅黑" panose="020B0503020204020204" pitchFamily="34" charset="-122"/>
                          <a:cs typeface="仿宋" panose="02010609060101010101" charset="-122"/>
                        </a:rPr>
                        <a:t>删除子目</a:t>
                      </a:r>
                      <a:endParaRPr lang="en-US" altLang="en-US" sz="16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tc>
                <a:tc>
                  <a:txBody>
                    <a:bodyPr/>
                    <a:p>
                      <a:pPr indent="0" algn="ctr">
                        <a:buNone/>
                      </a:pPr>
                      <a:r>
                        <a:rPr lang="en-US" sz="1600" b="1">
                          <a:latin typeface="微软雅黑" panose="020B0503020204020204" pitchFamily="34" charset="-122"/>
                          <a:ea typeface="微软雅黑" panose="020B0503020204020204" pitchFamily="34" charset="-122"/>
                          <a:cs typeface="微软雅黑" panose="020B0503020204020204" pitchFamily="34" charset="-122"/>
                        </a:rPr>
                        <a:t>20标准子目数</a:t>
                      </a:r>
                      <a:endParaRPr lang="en-US" altLang="en-US" sz="16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r>
              <a:tr h="419735">
                <a:tc>
                  <a:txBody>
                    <a:bodyPr/>
                    <a:p>
                      <a:pPr indent="0">
                        <a:buNone/>
                      </a:pPr>
                      <a:r>
                        <a:rPr 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第一章 过程检测仪表</a:t>
                      </a:r>
                      <a:endParaRPr lang="en-US" alt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119</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74</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19</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174</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r>
              <a:tr h="419735">
                <a:tc>
                  <a:txBody>
                    <a:bodyPr/>
                    <a:p>
                      <a:pPr indent="0">
                        <a:buNone/>
                      </a:pPr>
                      <a:r>
                        <a:rPr 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第二章 过程控制仪表</a:t>
                      </a:r>
                      <a:endParaRPr lang="en-US" alt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191</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20</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79</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132</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r>
              <a:tr h="419735">
                <a:tc>
                  <a:txBody>
                    <a:bodyPr/>
                    <a:p>
                      <a:pPr indent="0">
                        <a:buNone/>
                      </a:pPr>
                      <a:r>
                        <a:rPr 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第三章 机械量监控装置</a:t>
                      </a:r>
                      <a:endParaRPr lang="en-US" alt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33</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8</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5</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36</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r>
              <a:tr h="419735">
                <a:tc>
                  <a:txBody>
                    <a:bodyPr/>
                    <a:p>
                      <a:pPr indent="0">
                        <a:buNone/>
                      </a:pPr>
                      <a:r>
                        <a:rPr 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第四章 过程分析及环境监测装置</a:t>
                      </a:r>
                      <a:endParaRPr lang="en-US" alt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38</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39</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5</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72</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r>
              <a:tr h="419735">
                <a:tc>
                  <a:txBody>
                    <a:bodyPr/>
                    <a:p>
                      <a:pPr indent="0">
                        <a:buNone/>
                      </a:pPr>
                      <a:r>
                        <a:rPr 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第五章 安全、视频及控制系统</a:t>
                      </a:r>
                      <a:endParaRPr lang="en-US" alt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0</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109</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 </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109</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r>
              <a:tr h="419735">
                <a:tc>
                  <a:txBody>
                    <a:bodyPr/>
                    <a:p>
                      <a:pPr indent="0">
                        <a:buNone/>
                      </a:pPr>
                      <a:r>
                        <a:rPr 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第六章 工业计算机安装与试验</a:t>
                      </a:r>
                      <a:endParaRPr lang="en-US" alt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104</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127</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79</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152</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r>
              <a:tr h="419735">
                <a:tc>
                  <a:txBody>
                    <a:bodyPr/>
                    <a:p>
                      <a:pPr indent="0">
                        <a:buNone/>
                      </a:pPr>
                      <a:r>
                        <a:rPr 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第七章 仪表管路敷设、伴热及脱脂</a:t>
                      </a:r>
                      <a:endParaRPr lang="en-US" alt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46</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34</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15</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65</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r>
              <a:tr h="419735">
                <a:tc>
                  <a:txBody>
                    <a:bodyPr/>
                    <a:p>
                      <a:pPr indent="0">
                        <a:buNone/>
                      </a:pPr>
                      <a:r>
                        <a:rPr 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第八章 自动化线路、通信</a:t>
                      </a:r>
                      <a:endParaRPr lang="en-US" alt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0</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89</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 </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89</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r>
              <a:tr h="419735">
                <a:tc>
                  <a:txBody>
                    <a:bodyPr/>
                    <a:p>
                      <a:pPr indent="0">
                        <a:buNone/>
                      </a:pPr>
                      <a:r>
                        <a:rPr 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第九章 仪表盘、箱、柜及附件安装</a:t>
                      </a:r>
                      <a:endParaRPr lang="en-US" alt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36</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10</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5</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41</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r>
              <a:tr h="419735">
                <a:tc>
                  <a:txBody>
                    <a:bodyPr/>
                    <a:p>
                      <a:pPr indent="0">
                        <a:buNone/>
                      </a:pPr>
                      <a:r>
                        <a:rPr 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第十章 仪表附件安装制作</a:t>
                      </a:r>
                      <a:endParaRPr lang="en-US" altLang="en-US" sz="14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35</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16</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5</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c>
                  <a:txBody>
                    <a:bodyPr/>
                    <a:p>
                      <a:pPr indent="0" algn="ctr">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46</a:t>
                      </a:r>
                      <a:endParaRPr lang="en-US" alt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tc>
              </a:tr>
              <a:tr h="419735">
                <a:tc>
                  <a:txBody>
                    <a:bodyPr/>
                    <a:p>
                      <a:pPr indent="0" algn="ctr">
                        <a:buNone/>
                      </a:pPr>
                      <a:r>
                        <a:rPr lang="en-US" sz="1600" b="1">
                          <a:solidFill>
                            <a:schemeClr val="tx1"/>
                          </a:solidFill>
                          <a:latin typeface="黑体" panose="02010609060101010101" charset="-122"/>
                          <a:ea typeface="黑体" panose="02010609060101010101" charset="-122"/>
                          <a:cs typeface="楷体" panose="02010609060101010101" charset="-122"/>
                        </a:rPr>
                        <a:t>合      计</a:t>
                      </a:r>
                      <a:endParaRPr lang="en-US" altLang="en-US" sz="1600" b="1">
                        <a:solidFill>
                          <a:schemeClr val="tx1"/>
                        </a:solidFill>
                        <a:latin typeface="黑体" panose="02010609060101010101" charset="-122"/>
                        <a:ea typeface="黑体" panose="02010609060101010101" charset="-122"/>
                        <a:cs typeface="楷体" panose="02010609060101010101" charset="-122"/>
                      </a:endParaRPr>
                    </a:p>
                  </a:txBody>
                  <a:tcPr marL="68580" marR="68580" marT="0" marB="0" vert="horz" anchor="ctr">
                    <a:solidFill>
                      <a:schemeClr val="bg1">
                        <a:lumMod val="75000"/>
                      </a:schemeClr>
                    </a:solidFill>
                  </a:tcPr>
                </a:tc>
                <a:tc>
                  <a:txBody>
                    <a:bodyPr/>
                    <a:p>
                      <a:pPr algn="ctr">
                        <a:buClrTx/>
                        <a:buSzTx/>
                        <a:buFontTx/>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602</a:t>
                      </a:r>
                      <a:endParaRPr 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solidFill>
                      <a:schemeClr val="bg1">
                        <a:lumMod val="75000"/>
                      </a:schemeClr>
                    </a:solidFill>
                  </a:tcPr>
                </a:tc>
                <a:tc>
                  <a:txBody>
                    <a:bodyPr/>
                    <a:p>
                      <a:pPr algn="ctr">
                        <a:buClrTx/>
                        <a:buSzTx/>
                        <a:buFontTx/>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526</a:t>
                      </a:r>
                      <a:endParaRPr 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solidFill>
                      <a:schemeClr val="bg1">
                        <a:lumMod val="75000"/>
                      </a:schemeClr>
                    </a:solidFill>
                  </a:tcPr>
                </a:tc>
                <a:tc>
                  <a:txBody>
                    <a:bodyPr/>
                    <a:p>
                      <a:pPr algn="ctr">
                        <a:buClrTx/>
                        <a:buSzTx/>
                        <a:buFontTx/>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212</a:t>
                      </a:r>
                      <a:endParaRPr 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solidFill>
                      <a:schemeClr val="bg1">
                        <a:lumMod val="75000"/>
                      </a:schemeClr>
                    </a:solidFill>
                  </a:tcPr>
                </a:tc>
                <a:tc>
                  <a:txBody>
                    <a:bodyPr/>
                    <a:p>
                      <a:pPr algn="ctr">
                        <a:buClrTx/>
                        <a:buSzTx/>
                        <a:buFontTx/>
                        <a:buNone/>
                      </a:pPr>
                      <a:r>
                        <a:rPr lang="en-US" sz="1400" b="1">
                          <a:solidFill>
                            <a:schemeClr val="tx1"/>
                          </a:solidFill>
                          <a:latin typeface="微软雅黑" panose="020B0503020204020204" pitchFamily="34" charset="-122"/>
                          <a:ea typeface="微软雅黑" panose="020B0503020204020204" pitchFamily="34" charset="-122"/>
                          <a:cs typeface="楷体" panose="02010609060101010101" charset="-122"/>
                        </a:rPr>
                        <a:t>916</a:t>
                      </a:r>
                      <a:endParaRPr lang="en-US" sz="1400" b="1">
                        <a:solidFill>
                          <a:schemeClr val="tx1"/>
                        </a:solidFill>
                        <a:latin typeface="微软雅黑" panose="020B0503020204020204" pitchFamily="34" charset="-122"/>
                        <a:ea typeface="微软雅黑" panose="020B0503020204020204" pitchFamily="34" charset="-122"/>
                        <a:cs typeface="楷体" panose="02010609060101010101" charset="-122"/>
                      </a:endParaRPr>
                    </a:p>
                  </a:txBody>
                  <a:tcPr marL="68580" marR="68580" marT="0" marB="0" vert="horz" anchor="ctr">
                    <a:solidFill>
                      <a:schemeClr val="bg1">
                        <a:lumMod val="75000"/>
                      </a:schemeClr>
                    </a:solidFill>
                  </a:tcPr>
                </a:tc>
              </a:tr>
            </a:tbl>
          </a:graphicData>
        </a:graphic>
      </p:graphicFrame>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3"/>
    </p:custData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第六册  自动化控制仪表安装工程</a:t>
            </a:r>
            <a:endParaRPr lang="zh-CN" altLang="en-US" sz="2400" b="1"/>
          </a:p>
        </p:txBody>
      </p:sp>
      <p:cxnSp>
        <p:nvCxnSpPr>
          <p:cNvPr id="5" name="直接连接符 4"/>
          <p:cNvCxnSpPr/>
          <p:nvPr/>
        </p:nvCxnSpPr>
        <p:spPr>
          <a:xfrm flipV="1">
            <a:off x="5570220" y="877570"/>
            <a:ext cx="504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504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946150"/>
            <a:ext cx="10866120" cy="4939030"/>
          </a:xfrm>
          <a:prstGeom prst="rect">
            <a:avLst/>
          </a:prstGeom>
          <a:noFill/>
        </p:spPr>
        <p:txBody>
          <a:bodyPr wrap="square" rtlCol="0">
            <a:spAutoFit/>
          </a:bodyPr>
          <a:p>
            <a:pPr indent="0" fontAlgn="auto">
              <a:lnSpc>
                <a:spcPct val="200000"/>
              </a:lnSpc>
            </a:pP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rPr>
              <a:t>（二）工程量计算规则的变化情况</a:t>
            </a:r>
            <a:endPar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endParaRPr>
          </a:p>
          <a:p>
            <a:pPr indent="457200" fontAlgn="auto">
              <a:lnSpc>
                <a:spcPts val="3300"/>
              </a:lnSpc>
            </a:pPr>
            <a:r>
              <a:rPr lang="zh-CN" altLang="en-US" sz="1600" b="1">
                <a:latin typeface="黑体" panose="02010609060101010101" charset="-122"/>
                <a:ea typeface="黑体" panose="02010609060101010101" charset="-122"/>
                <a:cs typeface="黑体" panose="02010609060101010101" charset="-122"/>
              </a:rPr>
              <a:t>1、按《自动化仪表工程施工及质量验收规范》GB50093-2013要求，仪表和计算机“调试”改为“试验”。</a:t>
            </a:r>
            <a:endParaRPr lang="zh-CN" altLang="en-US" sz="1600" b="1">
              <a:latin typeface="黑体" panose="02010609060101010101" charset="-122"/>
              <a:ea typeface="黑体" panose="02010609060101010101" charset="-122"/>
              <a:cs typeface="黑体" panose="02010609060101010101" charset="-122"/>
            </a:endParaRPr>
          </a:p>
          <a:p>
            <a:pPr indent="457200" fontAlgn="auto">
              <a:lnSpc>
                <a:spcPts val="3300"/>
              </a:lnSpc>
            </a:pPr>
            <a:r>
              <a:rPr lang="zh-CN" altLang="en-US" sz="1600" b="1">
                <a:latin typeface="黑体" panose="02010609060101010101" charset="-122"/>
                <a:ea typeface="黑体" panose="02010609060101010101" charset="-122"/>
                <a:cs typeface="黑体" panose="02010609060101010101" charset="-122"/>
              </a:rPr>
              <a:t>2、温度压力仪表安装试验：14消耗量标准中温度计采用抽查检验，每批量按25％抽查，一批不少于4支，没被抽检的温度计与室温校对。本册标准按GB50093-2013规范要求，热电偶（阻）在常温下检查是否正常和损坏状态，不进行热电性能试验，因此人工减少；明确负温度计不检验，其他全部检验；压力仪表全部校验，校验完毕后加封；对检验不合格的仪表返回制造厂或按淘汰处理。</a:t>
            </a:r>
            <a:endParaRPr lang="zh-CN" altLang="en-US" sz="1600" b="1">
              <a:latin typeface="黑体" panose="02010609060101010101" charset="-122"/>
              <a:ea typeface="黑体" panose="02010609060101010101" charset="-122"/>
              <a:cs typeface="黑体" panose="02010609060101010101" charset="-122"/>
            </a:endParaRPr>
          </a:p>
          <a:p>
            <a:pPr indent="457200" fontAlgn="auto">
              <a:lnSpc>
                <a:spcPts val="3300"/>
              </a:lnSpc>
            </a:pPr>
            <a:r>
              <a:rPr lang="zh-CN" altLang="en-US" sz="1600" b="1">
                <a:latin typeface="黑体" panose="02010609060101010101" charset="-122"/>
                <a:ea typeface="黑体" panose="02010609060101010101" charset="-122"/>
                <a:cs typeface="黑体" panose="02010609060101010101" charset="-122"/>
              </a:rPr>
              <a:t>3、差压、流量计安装试验：管道上用法兰连接的在线安装流量计，其法兰、法兰螺栓、法兰垫片由管道配置，仪表配合管道专业安装，只列出配合安装工日和配合工业管道试压、吹扫工作。采用直插法安装流量计由仪表专业安装，法兰螺栓和法兰垫片由仪表专业提供，预留孔和法兰焊接由管道专业完成。</a:t>
            </a:r>
            <a:endParaRPr lang="zh-CN" altLang="en-US" sz="1600" b="1">
              <a:latin typeface="黑体" panose="02010609060101010101" charset="-122"/>
              <a:ea typeface="黑体" panose="02010609060101010101" charset="-122"/>
              <a:cs typeface="黑体" panose="02010609060101010101" charset="-122"/>
            </a:endParaRPr>
          </a:p>
          <a:p>
            <a:pPr indent="457200" fontAlgn="auto">
              <a:lnSpc>
                <a:spcPts val="3300"/>
              </a:lnSpc>
            </a:pPr>
            <a:r>
              <a:rPr lang="zh-CN" altLang="en-US" sz="1600" b="1">
                <a:latin typeface="黑体" panose="02010609060101010101" charset="-122"/>
                <a:ea typeface="黑体" panose="02010609060101010101" charset="-122"/>
                <a:cs typeface="黑体" panose="02010609060101010101" charset="-122"/>
              </a:rPr>
              <a:t>4、电缆不分控制电缆和双绞或多绞电缆，统称自动化电缆敷设，适用控制电缆、仪表电源电缆、屏蔽或非屏蔽电缆（线）、补偿导线（缆）等仪表所用电缆（线）。敷设综合考虑沿桥架支架、电缆沟或穿管敷设，不区分安装方式。</a:t>
            </a:r>
            <a:endParaRPr lang="zh-CN" altLang="en-US" sz="1600"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第六册  自动化控制仪表安装工程</a:t>
            </a:r>
            <a:endParaRPr lang="zh-CN" altLang="en-US" sz="2400" b="1"/>
          </a:p>
        </p:txBody>
      </p:sp>
      <p:cxnSp>
        <p:nvCxnSpPr>
          <p:cNvPr id="5" name="直接连接符 4"/>
          <p:cNvCxnSpPr/>
          <p:nvPr/>
        </p:nvCxnSpPr>
        <p:spPr>
          <a:xfrm flipV="1">
            <a:off x="5570220" y="877570"/>
            <a:ext cx="504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504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946150"/>
            <a:ext cx="10866120" cy="4682490"/>
          </a:xfrm>
          <a:prstGeom prst="rect">
            <a:avLst/>
          </a:prstGeom>
          <a:noFill/>
        </p:spPr>
        <p:txBody>
          <a:bodyPr wrap="square" rtlCol="0">
            <a:spAutoFit/>
          </a:bodyPr>
          <a:p>
            <a:pPr indent="0" fontAlgn="auto">
              <a:lnSpc>
                <a:spcPct val="200000"/>
              </a:lnSpc>
            </a:pP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rPr>
              <a:t>（二）</a:t>
            </a: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sym typeface="+mn-ea"/>
              </a:rPr>
              <a:t>人工水平变化情况</a:t>
            </a:r>
            <a:endPar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sym typeface="+mn-ea"/>
            </a:endParaRPr>
          </a:p>
          <a:p>
            <a:pPr indent="0" fontAlgn="auto">
              <a:lnSpc>
                <a:spcPct val="200000"/>
              </a:lnSpc>
            </a:pPr>
            <a:endParaRPr lang="zh-CN" altLang="en-US" sz="800" b="1">
              <a:solidFill>
                <a:srgbClr val="0000FF"/>
              </a:solidFill>
              <a:latin typeface="微软雅黑" panose="020B0503020204020204" pitchFamily="34" charset="-122"/>
              <a:ea typeface="微软雅黑" panose="020B0503020204020204" pitchFamily="34" charset="-122"/>
              <a:cs typeface="黑体" panose="02010609060101010101" charset="-122"/>
            </a:endParaRPr>
          </a:p>
          <a:p>
            <a:pPr indent="457200" fontAlgn="auto">
              <a:lnSpc>
                <a:spcPts val="4000"/>
              </a:lnSpc>
            </a:pPr>
            <a:r>
              <a:rPr lang="zh-CN" altLang="en-US" b="1">
                <a:latin typeface="黑体" panose="02010609060101010101" charset="-122"/>
                <a:ea typeface="黑体" panose="02010609060101010101" charset="-122"/>
                <a:cs typeface="黑体" panose="02010609060101010101" charset="-122"/>
              </a:rPr>
              <a:t>由于科技发展及技术进步，仪表产品的先进性和集成性得到很大发展，仪表安装从施工工艺上来说日益简单，施工难度有效降低。施工方法的改变和小型施工机具的应用，提高了工效和施工水平，加快了施工进度。部分仪表安装方便，调试内容减少，如变送器安装，流量仪表调试、智能仪表试验等，调试检测的人工费降低。在工业管道或设备上安装的仪表，如一次元件、流量仪表、调节阀等都是配合安装，也减少了人工。</a:t>
            </a:r>
            <a:endParaRPr lang="zh-CN" altLang="en-US" b="1">
              <a:latin typeface="黑体" panose="02010609060101010101" charset="-122"/>
              <a:ea typeface="黑体" panose="02010609060101010101" charset="-122"/>
              <a:cs typeface="黑体" panose="02010609060101010101" charset="-122"/>
            </a:endParaRPr>
          </a:p>
          <a:p>
            <a:pPr indent="457200" fontAlgn="auto">
              <a:lnSpc>
                <a:spcPct val="100000"/>
              </a:lnSpc>
            </a:pPr>
            <a:endParaRPr lang="zh-CN" altLang="en-US" sz="900" b="1">
              <a:latin typeface="黑体" panose="02010609060101010101" charset="-122"/>
              <a:ea typeface="黑体" panose="02010609060101010101" charset="-122"/>
              <a:cs typeface="黑体" panose="02010609060101010101" charset="-122"/>
            </a:endParaRPr>
          </a:p>
          <a:p>
            <a:pPr indent="457200" fontAlgn="auto">
              <a:lnSpc>
                <a:spcPts val="4000"/>
              </a:lnSpc>
            </a:pPr>
            <a:r>
              <a:rPr lang="zh-CN" altLang="en-US" b="1">
                <a:latin typeface="黑体" panose="02010609060101010101" charset="-122"/>
                <a:ea typeface="黑体" panose="02010609060101010101" charset="-122"/>
                <a:cs typeface="黑体" panose="02010609060101010101" charset="-122"/>
              </a:rPr>
              <a:t>计算机调试按施工规范取消部分功能测试内容后，所消耗的人工降低。同时由于工业计算机安装调试日臻成熟，调试水平提高，也造成人工的降低。</a:t>
            </a:r>
            <a:endParaRPr lang="zh-CN" altLang="en-US"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第七册  通风空调工程</a:t>
            </a:r>
            <a:endParaRPr lang="zh-CN" altLang="en-US" sz="2400" b="1"/>
          </a:p>
        </p:txBody>
      </p:sp>
      <p:cxnSp>
        <p:nvCxnSpPr>
          <p:cNvPr id="5" name="直接连接符 4"/>
          <p:cNvCxnSpPr/>
          <p:nvPr/>
        </p:nvCxnSpPr>
        <p:spPr>
          <a:xfrm flipV="1">
            <a:off x="5570220" y="877570"/>
            <a:ext cx="43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43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946150"/>
            <a:ext cx="10619105" cy="4369435"/>
          </a:xfrm>
          <a:prstGeom prst="rect">
            <a:avLst/>
          </a:prstGeom>
          <a:noFill/>
        </p:spPr>
        <p:txBody>
          <a:bodyPr wrap="square" rtlCol="0">
            <a:spAutoFit/>
          </a:bodyPr>
          <a:p>
            <a:pPr indent="0" fontAlgn="auto">
              <a:lnSpc>
                <a:spcPct val="200000"/>
              </a:lnSpc>
            </a:pPr>
            <a:r>
              <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rPr>
              <a:t>（一）子目变化情况</a:t>
            </a:r>
            <a:endParaRPr lang="zh-CN" altLang="en-US" sz="2000" b="1">
              <a:solidFill>
                <a:srgbClr val="0000FF"/>
              </a:solidFill>
              <a:latin typeface="微软雅黑" panose="020B0503020204020204" pitchFamily="34" charset="-122"/>
              <a:ea typeface="微软雅黑" panose="020B0503020204020204" pitchFamily="34" charset="-122"/>
              <a:cs typeface="黑体" panose="02010609060101010101" charset="-122"/>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rPr>
              <a:t>本册共设5章613个子目，与14消耗量标准相比，此次修编新增220个子目，删除低温热水辐射供暖系统安装、风口制作、柚木风口安装等29个子目。</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rPr>
              <a:t>此次修编，本册在项目设置上有较大变化。</a:t>
            </a:r>
            <a:r>
              <a:rPr lang="zh-CN" altLang="en-US" sz="1700" b="1">
                <a:latin typeface="黑体" panose="02010609060101010101" charset="-122"/>
                <a:ea typeface="黑体" panose="02010609060101010101" charset="-122"/>
                <a:cs typeface="黑体" panose="02010609060101010101" charset="-122"/>
                <a:sym typeface="+mn-ea"/>
              </a:rPr>
              <a:t>14消耗量标准</a:t>
            </a:r>
            <a:r>
              <a:rPr lang="zh-CN" altLang="en-US" sz="1700" b="1">
                <a:latin typeface="黑体" panose="02010609060101010101" charset="-122"/>
                <a:ea typeface="黑体" panose="02010609060101010101" charset="-122"/>
                <a:cs typeface="黑体" panose="02010609060101010101" charset="-122"/>
              </a:rPr>
              <a:t>共设16章，</a:t>
            </a:r>
            <a:r>
              <a:rPr lang="zh-CN" altLang="en-US" sz="1700" b="1">
                <a:latin typeface="黑体" panose="02010609060101010101" charset="-122"/>
                <a:ea typeface="黑体" panose="02010609060101010101" charset="-122"/>
                <a:cs typeface="黑体" panose="02010609060101010101" charset="-122"/>
                <a:sym typeface="+mn-ea"/>
              </a:rPr>
              <a:t>薄钢板材质风管</a:t>
            </a:r>
            <a:r>
              <a:rPr lang="zh-CN" altLang="en-US" sz="1700" b="1">
                <a:latin typeface="黑体" panose="02010609060101010101" charset="-122"/>
                <a:ea typeface="黑体" panose="02010609060101010101" charset="-122"/>
                <a:cs typeface="黑体" panose="02010609060101010101" charset="-122"/>
              </a:rPr>
              <a:t>按风管、阀门、风口、风帽、罩类等不同部件分别按章节列项，同时其他材质的风管（净化风管和不锈钢板、铝板、塑料、玻璃钢、复合型、复合保温板风管）</a:t>
            </a:r>
            <a:r>
              <a:rPr lang="zh-CN" altLang="en-US" sz="1700" b="1">
                <a:latin typeface="黑体" panose="02010609060101010101" charset="-122"/>
                <a:ea typeface="黑体" panose="02010609060101010101" charset="-122"/>
                <a:cs typeface="黑体" panose="02010609060101010101" charset="-122"/>
                <a:sym typeface="+mn-ea"/>
              </a:rPr>
              <a:t>又与其相应的</a:t>
            </a:r>
            <a:r>
              <a:rPr lang="zh-CN" altLang="en-US" sz="1700" b="1">
                <a:latin typeface="黑体" panose="02010609060101010101" charset="-122"/>
                <a:ea typeface="黑体" panose="02010609060101010101" charset="-122"/>
                <a:cs typeface="黑体" panose="02010609060101010101" charset="-122"/>
              </a:rPr>
              <a:t>部件一起按材质分章节列项。此次修编参照13清单规范和15全统定额，按照通风空调末端设备及部件、风管及配件、风管部件来分列章节，另外还设置了多联机铜管系统安装和人防设施安装两章，供多联机系统和人防设施专用。</a:t>
            </a:r>
            <a:endParaRPr lang="zh-CN" altLang="en-US" sz="1700"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第七册  通风空调工程</a:t>
            </a:r>
            <a:endParaRPr lang="zh-CN" altLang="en-US" sz="2400" b="1"/>
          </a:p>
        </p:txBody>
      </p:sp>
      <p:cxnSp>
        <p:nvCxnSpPr>
          <p:cNvPr id="5" name="直接连接符 4"/>
          <p:cNvCxnSpPr/>
          <p:nvPr/>
        </p:nvCxnSpPr>
        <p:spPr>
          <a:xfrm flipV="1">
            <a:off x="5570220" y="877570"/>
            <a:ext cx="43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43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3" name="表格 2"/>
          <p:cNvGraphicFramePr/>
          <p:nvPr>
            <p:custDataLst>
              <p:tags r:id="rId2"/>
            </p:custDataLst>
          </p:nvPr>
        </p:nvGraphicFramePr>
        <p:xfrm>
          <a:off x="1200785" y="1006475"/>
          <a:ext cx="4655820" cy="5354320"/>
        </p:xfrm>
        <a:graphic>
          <a:graphicData uri="http://schemas.openxmlformats.org/drawingml/2006/table">
            <a:tbl>
              <a:tblPr firstRow="1" bandRow="1">
                <a:tableStyleId>{5C22544A-7EE6-4342-B048-85BDC9FD1C3A}</a:tableStyleId>
              </a:tblPr>
              <a:tblGrid>
                <a:gridCol w="1378585"/>
                <a:gridCol w="3277235"/>
              </a:tblGrid>
              <a:tr h="334645">
                <a:tc>
                  <a:txBody>
                    <a:bodyPr/>
                    <a:p>
                      <a:pPr indent="0" algn="ctr">
                        <a:buNone/>
                      </a:pPr>
                      <a:r>
                        <a:rPr lang="en-US" sz="1200" b="1">
                          <a:solidFill>
                            <a:schemeClr val="tx1"/>
                          </a:solidFill>
                          <a:latin typeface="黑体" panose="02010609060101010101" charset="-122"/>
                          <a:ea typeface="黑体" panose="02010609060101010101" charset="-122"/>
                          <a:cs typeface="仿宋" panose="02010609060101010101" charset="-122"/>
                        </a:rPr>
                        <a:t>第一章</a:t>
                      </a:r>
                      <a:endParaRPr lang="en-US" altLang="en-US" sz="1200" b="1">
                        <a:solidFill>
                          <a:schemeClr val="tx1"/>
                        </a:solidFill>
                        <a:latin typeface="黑体" panose="02010609060101010101" charset="-122"/>
                        <a:ea typeface="黑体" panose="02010609060101010101" charset="-122"/>
                        <a:cs typeface="仿宋" panose="02010609060101010101" charset="-122"/>
                      </a:endParaRPr>
                    </a:p>
                  </a:txBody>
                  <a:tcPr marL="68580" marR="68580" marT="0" marB="0" vert="horz" anchor="ctr">
                    <a:lnL w="12700" cmpd="sng">
                      <a:solidFill>
                        <a:schemeClr val="tx1"/>
                      </a:solidFill>
                      <a:prstDash val="solid"/>
                    </a:lnL>
                    <a:lnT w="12700" cmpd="sng">
                      <a:solidFill>
                        <a:schemeClr val="tx1"/>
                      </a:solidFill>
                      <a:prstDash val="solid"/>
                    </a:lnT>
                    <a:solidFill>
                      <a:srgbClr val="EAEFFA"/>
                    </a:solidFill>
                  </a:tcPr>
                </a:tc>
                <a:tc>
                  <a:txBody>
                    <a:bodyPr/>
                    <a:p>
                      <a:pPr indent="0">
                        <a:buNone/>
                      </a:pPr>
                      <a:r>
                        <a:rPr lang="en-US" sz="1200" b="1">
                          <a:solidFill>
                            <a:schemeClr val="tx1"/>
                          </a:solidFill>
                          <a:latin typeface="黑体" panose="02010609060101010101" charset="-122"/>
                          <a:ea typeface="黑体" panose="02010609060101010101" charset="-122"/>
                          <a:cs typeface="仿宋" panose="02010609060101010101" charset="-122"/>
                        </a:rPr>
                        <a:t>薄钢板通风管道制作安装</a:t>
                      </a:r>
                      <a:endParaRPr lang="en-US" altLang="en-US" sz="1200" b="1">
                        <a:solidFill>
                          <a:schemeClr val="tx1"/>
                        </a:solidFill>
                        <a:latin typeface="黑体" panose="02010609060101010101" charset="-122"/>
                        <a:ea typeface="黑体" panose="02010609060101010101" charset="-122"/>
                        <a:cs typeface="仿宋" panose="02010609060101010101" charset="-122"/>
                      </a:endParaRPr>
                    </a:p>
                  </a:txBody>
                  <a:tcPr marL="68580" marR="68580" marT="0" marB="0" vert="horz" anchor="ctr">
                    <a:lnR w="12700" cmpd="sng">
                      <a:solidFill>
                        <a:schemeClr val="tx1"/>
                      </a:solidFill>
                      <a:prstDash val="solid"/>
                    </a:lnR>
                    <a:lnT w="12700" cmpd="sng">
                      <a:solidFill>
                        <a:schemeClr val="tx1"/>
                      </a:solidFill>
                      <a:prstDash val="solid"/>
                    </a:lnT>
                    <a:solidFill>
                      <a:srgbClr val="EAEFFA"/>
                    </a:solidFill>
                  </a:tcPr>
                </a:tc>
              </a:tr>
              <a:tr h="334645">
                <a:tc>
                  <a:txBody>
                    <a:bodyPr/>
                    <a:p>
                      <a:pPr indent="0" algn="ctr">
                        <a:buNone/>
                      </a:pPr>
                      <a:r>
                        <a:rPr lang="en-US" sz="1200" b="1">
                          <a:latin typeface="黑体" panose="02010609060101010101" charset="-122"/>
                          <a:ea typeface="黑体" panose="02010609060101010101" charset="-122"/>
                          <a:cs typeface="仿宋" panose="02010609060101010101" charset="-122"/>
                        </a:rPr>
                        <a:t>第二章</a:t>
                      </a:r>
                      <a:endParaRPr lang="en-US" altLang="en-US" sz="1200" b="1">
                        <a:latin typeface="黑体" panose="02010609060101010101" charset="-122"/>
                        <a:ea typeface="黑体" panose="02010609060101010101" charset="-122"/>
                        <a:cs typeface="仿宋" panose="02010609060101010101" charset="-122"/>
                      </a:endParaRPr>
                    </a:p>
                  </a:txBody>
                  <a:tcPr marL="68580" marR="68580" marT="0" marB="0" vert="horz" anchor="ctr">
                    <a:lnL w="12700" cmpd="sng">
                      <a:solidFill>
                        <a:schemeClr val="tx1"/>
                      </a:solidFill>
                      <a:prstDash val="solid"/>
                    </a:lnL>
                  </a:tcPr>
                </a:tc>
                <a:tc>
                  <a:txBody>
                    <a:bodyPr/>
                    <a:p>
                      <a:pPr indent="0">
                        <a:buNone/>
                      </a:pPr>
                      <a:r>
                        <a:rPr lang="en-US" sz="1200" b="1">
                          <a:latin typeface="黑体" panose="02010609060101010101" charset="-122"/>
                          <a:ea typeface="黑体" panose="02010609060101010101" charset="-122"/>
                          <a:cs typeface="仿宋" panose="02010609060101010101" charset="-122"/>
                        </a:rPr>
                        <a:t>风管阀门制作安装</a:t>
                      </a:r>
                      <a:endParaRPr lang="en-US" altLang="en-US" sz="1200" b="1">
                        <a:latin typeface="黑体" panose="02010609060101010101" charset="-122"/>
                        <a:ea typeface="黑体" panose="02010609060101010101" charset="-122"/>
                        <a:cs typeface="仿宋" panose="02010609060101010101" charset="-122"/>
                      </a:endParaRPr>
                    </a:p>
                  </a:txBody>
                  <a:tcPr marL="68580" marR="68580" marT="0" marB="0" vert="horz" anchor="ctr">
                    <a:lnR w="12700" cmpd="sng">
                      <a:solidFill>
                        <a:schemeClr val="tx1"/>
                      </a:solidFill>
                      <a:prstDash val="solid"/>
                    </a:lnR>
                  </a:tcPr>
                </a:tc>
              </a:tr>
              <a:tr h="334645">
                <a:tc>
                  <a:txBody>
                    <a:bodyPr/>
                    <a:p>
                      <a:pPr indent="0" algn="ctr">
                        <a:buNone/>
                      </a:pPr>
                      <a:r>
                        <a:rPr lang="en-US" sz="1200" b="1">
                          <a:latin typeface="黑体" panose="02010609060101010101" charset="-122"/>
                          <a:ea typeface="黑体" panose="02010609060101010101" charset="-122"/>
                          <a:cs typeface="仿宋" panose="02010609060101010101" charset="-122"/>
                        </a:rPr>
                        <a:t>第三章</a:t>
                      </a:r>
                      <a:endParaRPr lang="en-US" altLang="en-US" sz="1200" b="1">
                        <a:latin typeface="黑体" panose="02010609060101010101" charset="-122"/>
                        <a:ea typeface="黑体" panose="02010609060101010101" charset="-122"/>
                        <a:cs typeface="仿宋" panose="02010609060101010101" charset="-122"/>
                      </a:endParaRPr>
                    </a:p>
                  </a:txBody>
                  <a:tcPr marL="68580" marR="68580" marT="0" marB="0" vert="horz" anchor="ctr">
                    <a:lnL w="12700" cmpd="sng">
                      <a:solidFill>
                        <a:schemeClr val="tx1"/>
                      </a:solidFill>
                      <a:prstDash val="solid"/>
                    </a:lnL>
                  </a:tcPr>
                </a:tc>
                <a:tc>
                  <a:txBody>
                    <a:bodyPr/>
                    <a:p>
                      <a:pPr indent="0">
                        <a:buNone/>
                      </a:pPr>
                      <a:r>
                        <a:rPr lang="en-US" sz="1200" b="1">
                          <a:latin typeface="黑体" panose="02010609060101010101" charset="-122"/>
                          <a:ea typeface="黑体" panose="02010609060101010101" charset="-122"/>
                          <a:cs typeface="仿宋" panose="02010609060101010101" charset="-122"/>
                        </a:rPr>
                        <a:t>风口制作安装</a:t>
                      </a:r>
                      <a:endParaRPr lang="en-US" altLang="en-US" sz="1200" b="1">
                        <a:latin typeface="黑体" panose="02010609060101010101" charset="-122"/>
                        <a:ea typeface="黑体" panose="02010609060101010101" charset="-122"/>
                        <a:cs typeface="仿宋" panose="02010609060101010101" charset="-122"/>
                      </a:endParaRPr>
                    </a:p>
                  </a:txBody>
                  <a:tcPr marL="68580" marR="68580" marT="0" marB="0" vert="horz" anchor="ctr">
                    <a:lnR w="12700" cmpd="sng">
                      <a:solidFill>
                        <a:schemeClr val="tx1"/>
                      </a:solidFill>
                      <a:prstDash val="solid"/>
                    </a:lnR>
                  </a:tcPr>
                </a:tc>
              </a:tr>
              <a:tr h="334645">
                <a:tc>
                  <a:txBody>
                    <a:bodyPr/>
                    <a:p>
                      <a:pPr indent="0" algn="ctr">
                        <a:buNone/>
                      </a:pPr>
                      <a:r>
                        <a:rPr lang="en-US" sz="1200" b="1">
                          <a:latin typeface="黑体" panose="02010609060101010101" charset="-122"/>
                          <a:ea typeface="黑体" panose="02010609060101010101" charset="-122"/>
                          <a:cs typeface="仿宋" panose="02010609060101010101" charset="-122"/>
                        </a:rPr>
                        <a:t>第四章</a:t>
                      </a:r>
                      <a:endParaRPr lang="en-US" altLang="en-US" sz="1200" b="1">
                        <a:latin typeface="黑体" panose="02010609060101010101" charset="-122"/>
                        <a:ea typeface="黑体" panose="02010609060101010101" charset="-122"/>
                        <a:cs typeface="仿宋" panose="02010609060101010101" charset="-122"/>
                      </a:endParaRPr>
                    </a:p>
                  </a:txBody>
                  <a:tcPr marL="68580" marR="68580" marT="0" marB="0" vert="horz" anchor="ctr">
                    <a:lnL w="12700" cmpd="sng">
                      <a:solidFill>
                        <a:schemeClr val="tx1"/>
                      </a:solidFill>
                      <a:prstDash val="solid"/>
                    </a:lnL>
                  </a:tcPr>
                </a:tc>
                <a:tc>
                  <a:txBody>
                    <a:bodyPr/>
                    <a:p>
                      <a:pPr indent="0">
                        <a:buNone/>
                      </a:pPr>
                      <a:r>
                        <a:rPr lang="en-US" sz="1200" b="1">
                          <a:latin typeface="黑体" panose="02010609060101010101" charset="-122"/>
                          <a:ea typeface="黑体" panose="02010609060101010101" charset="-122"/>
                          <a:cs typeface="仿宋" panose="02010609060101010101" charset="-122"/>
                        </a:rPr>
                        <a:t>风帽制作安装</a:t>
                      </a:r>
                      <a:endParaRPr lang="en-US" altLang="en-US" sz="1200" b="1">
                        <a:latin typeface="黑体" panose="02010609060101010101" charset="-122"/>
                        <a:ea typeface="黑体" panose="02010609060101010101" charset="-122"/>
                        <a:cs typeface="仿宋" panose="02010609060101010101" charset="-122"/>
                      </a:endParaRPr>
                    </a:p>
                  </a:txBody>
                  <a:tcPr marL="68580" marR="68580" marT="0" marB="0" vert="horz" anchor="ctr">
                    <a:lnR w="12700" cmpd="sng">
                      <a:solidFill>
                        <a:schemeClr val="tx1"/>
                      </a:solidFill>
                      <a:prstDash val="solid"/>
                    </a:lnR>
                  </a:tcPr>
                </a:tc>
              </a:tr>
              <a:tr h="334645">
                <a:tc>
                  <a:txBody>
                    <a:bodyPr/>
                    <a:p>
                      <a:pPr indent="0" algn="ctr">
                        <a:buNone/>
                      </a:pPr>
                      <a:r>
                        <a:rPr lang="en-US" sz="1200" b="1">
                          <a:latin typeface="黑体" panose="02010609060101010101" charset="-122"/>
                          <a:ea typeface="黑体" panose="02010609060101010101" charset="-122"/>
                          <a:cs typeface="仿宋" panose="02010609060101010101" charset="-122"/>
                        </a:rPr>
                        <a:t>第五章</a:t>
                      </a:r>
                      <a:endParaRPr lang="en-US" altLang="en-US" sz="1200" b="1">
                        <a:latin typeface="黑体" panose="02010609060101010101" charset="-122"/>
                        <a:ea typeface="黑体" panose="02010609060101010101" charset="-122"/>
                        <a:cs typeface="仿宋" panose="02010609060101010101" charset="-122"/>
                      </a:endParaRPr>
                    </a:p>
                  </a:txBody>
                  <a:tcPr marL="68580" marR="68580" marT="0" marB="0" vert="horz" anchor="ctr">
                    <a:lnL w="12700" cmpd="sng">
                      <a:solidFill>
                        <a:schemeClr val="tx1"/>
                      </a:solidFill>
                      <a:prstDash val="solid"/>
                    </a:lnL>
                  </a:tcPr>
                </a:tc>
                <a:tc>
                  <a:txBody>
                    <a:bodyPr/>
                    <a:p>
                      <a:pPr indent="0">
                        <a:buNone/>
                      </a:pPr>
                      <a:r>
                        <a:rPr lang="en-US" sz="1200" b="1">
                          <a:latin typeface="黑体" panose="02010609060101010101" charset="-122"/>
                          <a:ea typeface="黑体" panose="02010609060101010101" charset="-122"/>
                          <a:cs typeface="仿宋" panose="02010609060101010101" charset="-122"/>
                        </a:rPr>
                        <a:t>罩类制作安装</a:t>
                      </a:r>
                      <a:endParaRPr lang="en-US" altLang="en-US" sz="1200" b="1">
                        <a:latin typeface="黑体" panose="02010609060101010101" charset="-122"/>
                        <a:ea typeface="黑体" panose="02010609060101010101" charset="-122"/>
                        <a:cs typeface="仿宋" panose="02010609060101010101" charset="-122"/>
                      </a:endParaRPr>
                    </a:p>
                  </a:txBody>
                  <a:tcPr marL="68580" marR="68580" marT="0" marB="0" vert="horz" anchor="ctr">
                    <a:lnR w="12700" cmpd="sng">
                      <a:solidFill>
                        <a:schemeClr val="tx1"/>
                      </a:solidFill>
                      <a:prstDash val="solid"/>
                    </a:lnR>
                  </a:tcPr>
                </a:tc>
              </a:tr>
              <a:tr h="334645">
                <a:tc>
                  <a:txBody>
                    <a:bodyPr/>
                    <a:p>
                      <a:pPr indent="0" algn="ctr">
                        <a:buNone/>
                      </a:pPr>
                      <a:r>
                        <a:rPr lang="en-US" sz="1200" b="1">
                          <a:latin typeface="黑体" panose="02010609060101010101" charset="-122"/>
                          <a:ea typeface="黑体" panose="02010609060101010101" charset="-122"/>
                          <a:cs typeface="仿宋" panose="02010609060101010101" charset="-122"/>
                        </a:rPr>
                        <a:t>第六章</a:t>
                      </a:r>
                      <a:endParaRPr lang="en-US" altLang="en-US" sz="1200" b="1">
                        <a:latin typeface="黑体" panose="02010609060101010101" charset="-122"/>
                        <a:ea typeface="黑体" panose="02010609060101010101" charset="-122"/>
                        <a:cs typeface="仿宋" panose="02010609060101010101" charset="-122"/>
                      </a:endParaRPr>
                    </a:p>
                  </a:txBody>
                  <a:tcPr marL="68580" marR="68580" marT="0" marB="0" vert="horz" anchor="ctr">
                    <a:lnL w="12700" cmpd="sng">
                      <a:solidFill>
                        <a:schemeClr val="tx1"/>
                      </a:solidFill>
                      <a:prstDash val="solid"/>
                    </a:lnL>
                  </a:tcPr>
                </a:tc>
                <a:tc>
                  <a:txBody>
                    <a:bodyPr/>
                    <a:p>
                      <a:pPr indent="0">
                        <a:buNone/>
                      </a:pPr>
                      <a:r>
                        <a:rPr lang="en-US" sz="1200" b="1">
                          <a:latin typeface="黑体" panose="02010609060101010101" charset="-122"/>
                          <a:ea typeface="黑体" panose="02010609060101010101" charset="-122"/>
                          <a:cs typeface="仿宋" panose="02010609060101010101" charset="-122"/>
                        </a:rPr>
                        <a:t>消声器制作安装</a:t>
                      </a:r>
                      <a:endParaRPr lang="en-US" altLang="en-US" sz="1200" b="1">
                        <a:latin typeface="黑体" panose="02010609060101010101" charset="-122"/>
                        <a:ea typeface="黑体" panose="02010609060101010101" charset="-122"/>
                        <a:cs typeface="仿宋" panose="02010609060101010101" charset="-122"/>
                      </a:endParaRPr>
                    </a:p>
                  </a:txBody>
                  <a:tcPr marL="68580" marR="68580" marT="0" marB="0" vert="horz" anchor="ctr">
                    <a:lnR w="12700" cmpd="sng">
                      <a:solidFill>
                        <a:schemeClr val="tx1"/>
                      </a:solidFill>
                      <a:prstDash val="solid"/>
                    </a:lnR>
                  </a:tcPr>
                </a:tc>
              </a:tr>
              <a:tr h="334645">
                <a:tc>
                  <a:txBody>
                    <a:bodyPr/>
                    <a:p>
                      <a:pPr indent="0" algn="ctr">
                        <a:buNone/>
                      </a:pPr>
                      <a:r>
                        <a:rPr lang="en-US" sz="1200" b="1">
                          <a:latin typeface="黑体" panose="02010609060101010101" charset="-122"/>
                          <a:ea typeface="黑体" panose="02010609060101010101" charset="-122"/>
                          <a:cs typeface="仿宋" panose="02010609060101010101" charset="-122"/>
                        </a:rPr>
                        <a:t>第七章</a:t>
                      </a:r>
                      <a:endParaRPr lang="en-US" altLang="en-US" sz="1200" b="1">
                        <a:latin typeface="黑体" panose="02010609060101010101" charset="-122"/>
                        <a:ea typeface="黑体" panose="02010609060101010101" charset="-122"/>
                        <a:cs typeface="仿宋" panose="02010609060101010101" charset="-122"/>
                      </a:endParaRPr>
                    </a:p>
                  </a:txBody>
                  <a:tcPr marL="68580" marR="68580" marT="0" marB="0" vert="horz" anchor="ctr">
                    <a:lnL w="12700" cmpd="sng">
                      <a:solidFill>
                        <a:schemeClr val="tx1"/>
                      </a:solidFill>
                      <a:prstDash val="solid"/>
                    </a:lnL>
                  </a:tcPr>
                </a:tc>
                <a:tc>
                  <a:txBody>
                    <a:bodyPr/>
                    <a:p>
                      <a:pPr indent="0">
                        <a:buNone/>
                      </a:pPr>
                      <a:r>
                        <a:rPr lang="en-US" sz="1200" b="1">
                          <a:latin typeface="黑体" panose="02010609060101010101" charset="-122"/>
                          <a:ea typeface="黑体" panose="02010609060101010101" charset="-122"/>
                          <a:cs typeface="仿宋" panose="02010609060101010101" charset="-122"/>
                        </a:rPr>
                        <a:t>空调部件及设备支架制作安装</a:t>
                      </a:r>
                      <a:endParaRPr lang="en-US" altLang="en-US" sz="1200" b="1">
                        <a:latin typeface="黑体" panose="02010609060101010101" charset="-122"/>
                        <a:ea typeface="黑体" panose="02010609060101010101" charset="-122"/>
                        <a:cs typeface="仿宋" panose="02010609060101010101" charset="-122"/>
                      </a:endParaRPr>
                    </a:p>
                  </a:txBody>
                  <a:tcPr marL="68580" marR="68580" marT="0" marB="0" vert="horz" anchor="ctr">
                    <a:lnR w="12700" cmpd="sng">
                      <a:solidFill>
                        <a:schemeClr val="tx1"/>
                      </a:solidFill>
                      <a:prstDash val="solid"/>
                    </a:lnR>
                  </a:tcPr>
                </a:tc>
              </a:tr>
              <a:tr h="334645">
                <a:tc>
                  <a:txBody>
                    <a:bodyPr/>
                    <a:p>
                      <a:pPr indent="0" algn="ctr">
                        <a:buNone/>
                      </a:pPr>
                      <a:r>
                        <a:rPr lang="en-US" sz="1200" b="1">
                          <a:latin typeface="黑体" panose="02010609060101010101" charset="-122"/>
                          <a:ea typeface="黑体" panose="02010609060101010101" charset="-122"/>
                          <a:cs typeface="仿宋" panose="02010609060101010101" charset="-122"/>
                        </a:rPr>
                        <a:t>第八章</a:t>
                      </a:r>
                      <a:endParaRPr lang="en-US" altLang="en-US" sz="1200" b="1">
                        <a:latin typeface="黑体" panose="02010609060101010101" charset="-122"/>
                        <a:ea typeface="黑体" panose="02010609060101010101" charset="-122"/>
                        <a:cs typeface="仿宋" panose="02010609060101010101" charset="-122"/>
                      </a:endParaRPr>
                    </a:p>
                  </a:txBody>
                  <a:tcPr marL="68580" marR="68580" marT="0" marB="0" vert="horz" anchor="ctr">
                    <a:lnL w="12700" cmpd="sng">
                      <a:solidFill>
                        <a:schemeClr val="tx1"/>
                      </a:solidFill>
                      <a:prstDash val="solid"/>
                    </a:lnL>
                  </a:tcPr>
                </a:tc>
                <a:tc>
                  <a:txBody>
                    <a:bodyPr/>
                    <a:p>
                      <a:pPr indent="0">
                        <a:buNone/>
                      </a:pPr>
                      <a:r>
                        <a:rPr lang="en-US" sz="1200" b="1">
                          <a:latin typeface="黑体" panose="02010609060101010101" charset="-122"/>
                          <a:ea typeface="黑体" panose="02010609060101010101" charset="-122"/>
                          <a:cs typeface="仿宋" panose="02010609060101010101" charset="-122"/>
                        </a:rPr>
                        <a:t>通风机及空调末端设备安装</a:t>
                      </a:r>
                      <a:endParaRPr lang="en-US" altLang="en-US" sz="1200" b="1">
                        <a:latin typeface="黑体" panose="02010609060101010101" charset="-122"/>
                        <a:ea typeface="黑体" panose="02010609060101010101" charset="-122"/>
                        <a:cs typeface="仿宋" panose="02010609060101010101" charset="-122"/>
                      </a:endParaRPr>
                    </a:p>
                  </a:txBody>
                  <a:tcPr marL="68580" marR="68580" marT="0" marB="0" vert="horz" anchor="ctr">
                    <a:lnR w="12700" cmpd="sng">
                      <a:solidFill>
                        <a:schemeClr val="tx1"/>
                      </a:solidFill>
                      <a:prstDash val="solid"/>
                    </a:lnR>
                  </a:tcPr>
                </a:tc>
              </a:tr>
              <a:tr h="334645">
                <a:tc>
                  <a:txBody>
                    <a:bodyPr/>
                    <a:p>
                      <a:pPr indent="0" algn="ctr">
                        <a:buNone/>
                      </a:pPr>
                      <a:r>
                        <a:rPr lang="en-US" sz="1200" b="1">
                          <a:latin typeface="黑体" panose="02010609060101010101" charset="-122"/>
                          <a:ea typeface="黑体" panose="02010609060101010101" charset="-122"/>
                          <a:cs typeface="仿宋" panose="02010609060101010101" charset="-122"/>
                        </a:rPr>
                        <a:t>第九章</a:t>
                      </a:r>
                      <a:endParaRPr lang="en-US" altLang="en-US" sz="1200" b="1">
                        <a:latin typeface="黑体" panose="02010609060101010101" charset="-122"/>
                        <a:ea typeface="黑体" panose="02010609060101010101" charset="-122"/>
                        <a:cs typeface="仿宋" panose="02010609060101010101" charset="-122"/>
                      </a:endParaRPr>
                    </a:p>
                  </a:txBody>
                  <a:tcPr marL="68580" marR="68580" marT="0" marB="0" vert="horz" anchor="ctr">
                    <a:lnL w="12700" cmpd="sng">
                      <a:solidFill>
                        <a:schemeClr val="tx1"/>
                      </a:solidFill>
                      <a:prstDash val="solid"/>
                    </a:lnL>
                  </a:tcPr>
                </a:tc>
                <a:tc>
                  <a:txBody>
                    <a:bodyPr/>
                    <a:p>
                      <a:pPr indent="0">
                        <a:buNone/>
                      </a:pPr>
                      <a:r>
                        <a:rPr lang="en-US" sz="1200" b="1">
                          <a:latin typeface="黑体" panose="02010609060101010101" charset="-122"/>
                          <a:ea typeface="黑体" panose="02010609060101010101" charset="-122"/>
                          <a:cs typeface="仿宋" panose="02010609060101010101" charset="-122"/>
                        </a:rPr>
                        <a:t>净化通风管道及部件制作安装</a:t>
                      </a:r>
                      <a:endParaRPr lang="en-US" altLang="en-US" sz="1200" b="1">
                        <a:latin typeface="黑体" panose="02010609060101010101" charset="-122"/>
                        <a:ea typeface="黑体" panose="02010609060101010101" charset="-122"/>
                        <a:cs typeface="仿宋" panose="02010609060101010101" charset="-122"/>
                      </a:endParaRPr>
                    </a:p>
                  </a:txBody>
                  <a:tcPr marL="68580" marR="68580" marT="0" marB="0" vert="horz" anchor="ctr">
                    <a:lnR w="12700" cmpd="sng">
                      <a:solidFill>
                        <a:schemeClr val="tx1"/>
                      </a:solidFill>
                      <a:prstDash val="solid"/>
                    </a:lnR>
                  </a:tcPr>
                </a:tc>
              </a:tr>
              <a:tr h="334645">
                <a:tc>
                  <a:txBody>
                    <a:bodyPr/>
                    <a:p>
                      <a:pPr indent="0" algn="ctr">
                        <a:buNone/>
                      </a:pPr>
                      <a:r>
                        <a:rPr lang="en-US" sz="1200" b="1">
                          <a:latin typeface="黑体" panose="02010609060101010101" charset="-122"/>
                          <a:ea typeface="黑体" panose="02010609060101010101" charset="-122"/>
                          <a:cs typeface="仿宋" panose="02010609060101010101" charset="-122"/>
                        </a:rPr>
                        <a:t>第十章</a:t>
                      </a:r>
                      <a:endParaRPr lang="en-US" altLang="en-US" sz="1200" b="1">
                        <a:latin typeface="黑体" panose="02010609060101010101" charset="-122"/>
                        <a:ea typeface="黑体" panose="02010609060101010101" charset="-122"/>
                        <a:cs typeface="仿宋" panose="02010609060101010101" charset="-122"/>
                      </a:endParaRPr>
                    </a:p>
                  </a:txBody>
                  <a:tcPr marL="68580" marR="68580" marT="0" marB="0" vert="horz" anchor="ctr">
                    <a:lnL w="12700" cmpd="sng">
                      <a:solidFill>
                        <a:schemeClr val="tx1"/>
                      </a:solidFill>
                      <a:prstDash val="solid"/>
                    </a:lnL>
                  </a:tcPr>
                </a:tc>
                <a:tc>
                  <a:txBody>
                    <a:bodyPr/>
                    <a:p>
                      <a:pPr indent="0">
                        <a:buNone/>
                      </a:pPr>
                      <a:r>
                        <a:rPr lang="en-US" sz="1200" b="1">
                          <a:latin typeface="黑体" panose="02010609060101010101" charset="-122"/>
                          <a:ea typeface="黑体" panose="02010609060101010101" charset="-122"/>
                          <a:cs typeface="仿宋" panose="02010609060101010101" charset="-122"/>
                        </a:rPr>
                        <a:t>不锈钢板通风管道及部件制作安装</a:t>
                      </a:r>
                      <a:endParaRPr lang="en-US" altLang="en-US" sz="1200" b="1">
                        <a:latin typeface="黑体" panose="02010609060101010101" charset="-122"/>
                        <a:ea typeface="黑体" panose="02010609060101010101" charset="-122"/>
                        <a:cs typeface="仿宋" panose="02010609060101010101" charset="-122"/>
                      </a:endParaRPr>
                    </a:p>
                  </a:txBody>
                  <a:tcPr marL="68580" marR="68580" marT="0" marB="0" vert="horz" anchor="ctr">
                    <a:lnR w="12700" cmpd="sng">
                      <a:solidFill>
                        <a:schemeClr val="tx1"/>
                      </a:solidFill>
                      <a:prstDash val="solid"/>
                    </a:lnR>
                  </a:tcPr>
                </a:tc>
              </a:tr>
              <a:tr h="334645">
                <a:tc>
                  <a:txBody>
                    <a:bodyPr/>
                    <a:p>
                      <a:pPr indent="0" algn="ctr">
                        <a:buNone/>
                      </a:pPr>
                      <a:r>
                        <a:rPr lang="en-US" sz="1200" b="1">
                          <a:latin typeface="黑体" panose="02010609060101010101" charset="-122"/>
                          <a:ea typeface="黑体" panose="02010609060101010101" charset="-122"/>
                          <a:cs typeface="仿宋" panose="02010609060101010101" charset="-122"/>
                        </a:rPr>
                        <a:t>第十一章</a:t>
                      </a:r>
                      <a:endParaRPr lang="en-US" altLang="en-US" sz="1200" b="1">
                        <a:latin typeface="黑体" panose="02010609060101010101" charset="-122"/>
                        <a:ea typeface="黑体" panose="02010609060101010101" charset="-122"/>
                        <a:cs typeface="仿宋" panose="02010609060101010101" charset="-122"/>
                      </a:endParaRPr>
                    </a:p>
                  </a:txBody>
                  <a:tcPr marL="68580" marR="68580" marT="0" marB="0" vert="horz" anchor="ctr">
                    <a:lnL w="12700" cmpd="sng">
                      <a:solidFill>
                        <a:schemeClr val="tx1"/>
                      </a:solidFill>
                      <a:prstDash val="solid"/>
                    </a:lnL>
                  </a:tcPr>
                </a:tc>
                <a:tc>
                  <a:txBody>
                    <a:bodyPr/>
                    <a:p>
                      <a:pPr indent="0">
                        <a:buNone/>
                      </a:pPr>
                      <a:r>
                        <a:rPr lang="en-US" sz="1200" b="1">
                          <a:latin typeface="黑体" panose="02010609060101010101" charset="-122"/>
                          <a:ea typeface="黑体" panose="02010609060101010101" charset="-122"/>
                          <a:cs typeface="仿宋" panose="02010609060101010101" charset="-122"/>
                        </a:rPr>
                        <a:t>铝板通风管道及部件制作安装</a:t>
                      </a:r>
                      <a:endParaRPr lang="en-US" altLang="en-US" sz="1200" b="1">
                        <a:latin typeface="黑体" panose="02010609060101010101" charset="-122"/>
                        <a:ea typeface="黑体" panose="02010609060101010101" charset="-122"/>
                        <a:cs typeface="仿宋" panose="02010609060101010101" charset="-122"/>
                      </a:endParaRPr>
                    </a:p>
                  </a:txBody>
                  <a:tcPr marL="68580" marR="68580" marT="0" marB="0" vert="horz" anchor="ctr">
                    <a:lnR w="12700" cmpd="sng">
                      <a:solidFill>
                        <a:schemeClr val="tx1"/>
                      </a:solidFill>
                      <a:prstDash val="solid"/>
                    </a:lnR>
                  </a:tcPr>
                </a:tc>
              </a:tr>
              <a:tr h="334645">
                <a:tc>
                  <a:txBody>
                    <a:bodyPr/>
                    <a:p>
                      <a:pPr indent="0" algn="ctr">
                        <a:buNone/>
                      </a:pPr>
                      <a:r>
                        <a:rPr lang="en-US" sz="1200" b="1">
                          <a:latin typeface="黑体" panose="02010609060101010101" charset="-122"/>
                          <a:ea typeface="黑体" panose="02010609060101010101" charset="-122"/>
                          <a:cs typeface="仿宋" panose="02010609060101010101" charset="-122"/>
                        </a:rPr>
                        <a:t>第十二章</a:t>
                      </a:r>
                      <a:endParaRPr lang="en-US" altLang="en-US" sz="1200" b="1">
                        <a:latin typeface="黑体" panose="02010609060101010101" charset="-122"/>
                        <a:ea typeface="黑体" panose="02010609060101010101" charset="-122"/>
                        <a:cs typeface="仿宋" panose="02010609060101010101" charset="-122"/>
                      </a:endParaRPr>
                    </a:p>
                  </a:txBody>
                  <a:tcPr marL="68580" marR="68580" marT="0" marB="0" vert="horz" anchor="ctr">
                    <a:lnL w="12700" cmpd="sng">
                      <a:solidFill>
                        <a:schemeClr val="tx1"/>
                      </a:solidFill>
                      <a:prstDash val="solid"/>
                    </a:lnL>
                  </a:tcPr>
                </a:tc>
                <a:tc>
                  <a:txBody>
                    <a:bodyPr/>
                    <a:p>
                      <a:pPr indent="0">
                        <a:buNone/>
                      </a:pPr>
                      <a:r>
                        <a:rPr lang="en-US" sz="1200" b="1">
                          <a:latin typeface="黑体" panose="02010609060101010101" charset="-122"/>
                          <a:ea typeface="黑体" panose="02010609060101010101" charset="-122"/>
                          <a:cs typeface="仿宋" panose="02010609060101010101" charset="-122"/>
                        </a:rPr>
                        <a:t>塑料通风管道及部件制作安装</a:t>
                      </a:r>
                      <a:endParaRPr lang="en-US" altLang="en-US" sz="1200" b="1">
                        <a:latin typeface="黑体" panose="02010609060101010101" charset="-122"/>
                        <a:ea typeface="黑体" panose="02010609060101010101" charset="-122"/>
                        <a:cs typeface="仿宋" panose="02010609060101010101" charset="-122"/>
                      </a:endParaRPr>
                    </a:p>
                  </a:txBody>
                  <a:tcPr marL="68580" marR="68580" marT="0" marB="0" vert="horz" anchor="ctr">
                    <a:lnR w="12700" cmpd="sng">
                      <a:solidFill>
                        <a:schemeClr val="tx1"/>
                      </a:solidFill>
                      <a:prstDash val="solid"/>
                    </a:lnR>
                  </a:tcPr>
                </a:tc>
              </a:tr>
              <a:tr h="334645">
                <a:tc>
                  <a:txBody>
                    <a:bodyPr/>
                    <a:p>
                      <a:pPr indent="0" algn="ctr">
                        <a:buNone/>
                      </a:pPr>
                      <a:r>
                        <a:rPr lang="en-US" sz="1200" b="1">
                          <a:latin typeface="黑体" panose="02010609060101010101" charset="-122"/>
                          <a:ea typeface="黑体" panose="02010609060101010101" charset="-122"/>
                          <a:cs typeface="仿宋" panose="02010609060101010101" charset="-122"/>
                        </a:rPr>
                        <a:t>第十三章</a:t>
                      </a:r>
                      <a:endParaRPr lang="en-US" altLang="en-US" sz="1200" b="1">
                        <a:latin typeface="黑体" panose="02010609060101010101" charset="-122"/>
                        <a:ea typeface="黑体" panose="02010609060101010101" charset="-122"/>
                        <a:cs typeface="仿宋" panose="02010609060101010101" charset="-122"/>
                      </a:endParaRPr>
                    </a:p>
                  </a:txBody>
                  <a:tcPr marL="68580" marR="68580" marT="0" marB="0" vert="horz" anchor="ctr">
                    <a:lnL w="12700" cmpd="sng">
                      <a:solidFill>
                        <a:schemeClr val="tx1"/>
                      </a:solidFill>
                      <a:prstDash val="solid"/>
                    </a:lnL>
                  </a:tcPr>
                </a:tc>
                <a:tc>
                  <a:txBody>
                    <a:bodyPr/>
                    <a:p>
                      <a:pPr indent="0">
                        <a:buNone/>
                      </a:pPr>
                      <a:r>
                        <a:rPr lang="en-US" sz="1200" b="1">
                          <a:latin typeface="黑体" panose="02010609060101010101" charset="-122"/>
                          <a:ea typeface="黑体" panose="02010609060101010101" charset="-122"/>
                          <a:cs typeface="仿宋" panose="02010609060101010101" charset="-122"/>
                        </a:rPr>
                        <a:t>玻璃钢通风管道及部件安装</a:t>
                      </a:r>
                      <a:endParaRPr lang="en-US" altLang="en-US" sz="1200" b="1">
                        <a:latin typeface="黑体" panose="02010609060101010101" charset="-122"/>
                        <a:ea typeface="黑体" panose="02010609060101010101" charset="-122"/>
                        <a:cs typeface="仿宋" panose="02010609060101010101" charset="-122"/>
                      </a:endParaRPr>
                    </a:p>
                  </a:txBody>
                  <a:tcPr marL="68580" marR="68580" marT="0" marB="0" vert="horz" anchor="ctr">
                    <a:lnR w="12700" cmpd="sng">
                      <a:solidFill>
                        <a:schemeClr val="tx1"/>
                      </a:solidFill>
                      <a:prstDash val="solid"/>
                    </a:lnR>
                  </a:tcPr>
                </a:tc>
              </a:tr>
              <a:tr h="334645">
                <a:tc>
                  <a:txBody>
                    <a:bodyPr/>
                    <a:p>
                      <a:pPr indent="0" algn="ctr">
                        <a:buNone/>
                      </a:pPr>
                      <a:r>
                        <a:rPr lang="en-US" sz="1200" b="1">
                          <a:latin typeface="黑体" panose="02010609060101010101" charset="-122"/>
                          <a:ea typeface="黑体" panose="02010609060101010101" charset="-122"/>
                          <a:cs typeface="仿宋" panose="02010609060101010101" charset="-122"/>
                        </a:rPr>
                        <a:t>第十四章</a:t>
                      </a:r>
                      <a:endParaRPr lang="en-US" altLang="en-US" sz="1200" b="1">
                        <a:latin typeface="黑体" panose="02010609060101010101" charset="-122"/>
                        <a:ea typeface="黑体" panose="02010609060101010101" charset="-122"/>
                        <a:cs typeface="仿宋" panose="02010609060101010101" charset="-122"/>
                      </a:endParaRPr>
                    </a:p>
                  </a:txBody>
                  <a:tcPr marL="68580" marR="68580" marT="0" marB="0" vert="horz" anchor="ctr">
                    <a:lnL w="12700" cmpd="sng">
                      <a:solidFill>
                        <a:schemeClr val="tx1"/>
                      </a:solidFill>
                      <a:prstDash val="solid"/>
                    </a:lnL>
                  </a:tcPr>
                </a:tc>
                <a:tc>
                  <a:txBody>
                    <a:bodyPr/>
                    <a:p>
                      <a:pPr indent="0">
                        <a:buNone/>
                      </a:pPr>
                      <a:r>
                        <a:rPr lang="en-US" sz="1200" b="1">
                          <a:latin typeface="黑体" panose="02010609060101010101" charset="-122"/>
                          <a:ea typeface="黑体" panose="02010609060101010101" charset="-122"/>
                          <a:cs typeface="仿宋" panose="02010609060101010101" charset="-122"/>
                        </a:rPr>
                        <a:t>复合型风管制作安装</a:t>
                      </a:r>
                      <a:endParaRPr lang="en-US" altLang="en-US" sz="1200" b="1">
                        <a:latin typeface="黑体" panose="02010609060101010101" charset="-122"/>
                        <a:ea typeface="黑体" panose="02010609060101010101" charset="-122"/>
                        <a:cs typeface="仿宋" panose="02010609060101010101" charset="-122"/>
                      </a:endParaRPr>
                    </a:p>
                  </a:txBody>
                  <a:tcPr marL="68580" marR="68580" marT="0" marB="0" vert="horz" anchor="ctr">
                    <a:lnR w="12700" cmpd="sng">
                      <a:solidFill>
                        <a:schemeClr val="tx1"/>
                      </a:solidFill>
                      <a:prstDash val="solid"/>
                    </a:lnR>
                  </a:tcPr>
                </a:tc>
              </a:tr>
              <a:tr h="334645">
                <a:tc>
                  <a:txBody>
                    <a:bodyPr/>
                    <a:p>
                      <a:pPr indent="0" algn="ctr">
                        <a:buNone/>
                      </a:pPr>
                      <a:r>
                        <a:rPr lang="en-US" sz="1200" b="1">
                          <a:latin typeface="黑体" panose="02010609060101010101" charset="-122"/>
                          <a:ea typeface="黑体" panose="02010609060101010101" charset="-122"/>
                          <a:cs typeface="仿宋" panose="02010609060101010101" charset="-122"/>
                        </a:rPr>
                        <a:t>第十五章</a:t>
                      </a:r>
                      <a:endParaRPr lang="en-US" altLang="en-US" sz="1200" b="1">
                        <a:latin typeface="黑体" panose="02010609060101010101" charset="-122"/>
                        <a:ea typeface="黑体" panose="02010609060101010101" charset="-122"/>
                        <a:cs typeface="仿宋" panose="02010609060101010101" charset="-122"/>
                      </a:endParaRPr>
                    </a:p>
                  </a:txBody>
                  <a:tcPr marL="68580" marR="68580" marT="0" marB="0" vert="horz" anchor="ctr">
                    <a:lnL w="12700" cmpd="sng">
                      <a:solidFill>
                        <a:schemeClr val="tx1"/>
                      </a:solidFill>
                      <a:prstDash val="solid"/>
                    </a:lnL>
                  </a:tcPr>
                </a:tc>
                <a:tc>
                  <a:txBody>
                    <a:bodyPr/>
                    <a:p>
                      <a:pPr indent="0">
                        <a:buNone/>
                      </a:pPr>
                      <a:r>
                        <a:rPr lang="en-US" sz="1200" b="1">
                          <a:latin typeface="黑体" panose="02010609060101010101" charset="-122"/>
                          <a:ea typeface="黑体" panose="02010609060101010101" charset="-122"/>
                          <a:cs typeface="仿宋" panose="02010609060101010101" charset="-122"/>
                        </a:rPr>
                        <a:t>复合保温板风管制作安装</a:t>
                      </a:r>
                      <a:endParaRPr lang="en-US" altLang="en-US" sz="1200" b="1">
                        <a:latin typeface="黑体" panose="02010609060101010101" charset="-122"/>
                        <a:ea typeface="黑体" panose="02010609060101010101" charset="-122"/>
                        <a:cs typeface="仿宋" panose="02010609060101010101" charset="-122"/>
                      </a:endParaRPr>
                    </a:p>
                  </a:txBody>
                  <a:tcPr marL="68580" marR="68580" marT="0" marB="0" vert="horz" anchor="ctr">
                    <a:lnR w="12700" cmpd="sng">
                      <a:solidFill>
                        <a:schemeClr val="tx1"/>
                      </a:solidFill>
                      <a:prstDash val="solid"/>
                    </a:lnR>
                  </a:tcPr>
                </a:tc>
              </a:tr>
              <a:tr h="334645">
                <a:tc>
                  <a:txBody>
                    <a:bodyPr/>
                    <a:p>
                      <a:pPr indent="0" algn="ctr">
                        <a:buNone/>
                      </a:pPr>
                      <a:r>
                        <a:rPr lang="en-US" sz="1200" b="1">
                          <a:latin typeface="黑体" panose="02010609060101010101" charset="-122"/>
                          <a:ea typeface="黑体" panose="02010609060101010101" charset="-122"/>
                          <a:cs typeface="仿宋" panose="02010609060101010101" charset="-122"/>
                        </a:rPr>
                        <a:t>第十六章</a:t>
                      </a:r>
                      <a:endParaRPr lang="en-US" altLang="en-US" sz="1200" b="1">
                        <a:latin typeface="黑体" panose="02010609060101010101" charset="-122"/>
                        <a:ea typeface="黑体" panose="02010609060101010101" charset="-122"/>
                        <a:cs typeface="仿宋" panose="02010609060101010101" charset="-122"/>
                      </a:endParaRPr>
                    </a:p>
                  </a:txBody>
                  <a:tcPr marL="68580" marR="68580" marT="0" marB="0" vert="horz" anchor="ctr">
                    <a:lnL w="12700" cmpd="sng">
                      <a:solidFill>
                        <a:schemeClr val="tx1"/>
                      </a:solidFill>
                      <a:prstDash val="solid"/>
                    </a:lnL>
                    <a:lnB w="12700" cmpd="sng">
                      <a:solidFill>
                        <a:schemeClr val="tx1"/>
                      </a:solidFill>
                      <a:prstDash val="solid"/>
                    </a:lnB>
                  </a:tcPr>
                </a:tc>
                <a:tc>
                  <a:txBody>
                    <a:bodyPr/>
                    <a:p>
                      <a:pPr indent="0">
                        <a:buNone/>
                      </a:pPr>
                      <a:r>
                        <a:rPr lang="en-US" sz="1200" b="1">
                          <a:latin typeface="黑体" panose="02010609060101010101" charset="-122"/>
                          <a:ea typeface="黑体" panose="02010609060101010101" charset="-122"/>
                          <a:cs typeface="仿宋" panose="02010609060101010101" charset="-122"/>
                        </a:rPr>
                        <a:t>低温热水辐射供暖系统安装</a:t>
                      </a:r>
                      <a:endParaRPr lang="en-US" altLang="en-US" sz="1200" b="1">
                        <a:latin typeface="黑体" panose="02010609060101010101" charset="-122"/>
                        <a:ea typeface="黑体" panose="02010609060101010101" charset="-122"/>
                        <a:cs typeface="仿宋" panose="02010609060101010101" charset="-122"/>
                      </a:endParaRPr>
                    </a:p>
                  </a:txBody>
                  <a:tcPr marL="68580" marR="68580" marT="0" marB="0" vert="horz" anchor="ctr">
                    <a:lnR w="12700" cmpd="sng">
                      <a:solidFill>
                        <a:schemeClr val="tx1"/>
                      </a:solidFill>
                      <a:prstDash val="solid"/>
                    </a:lnR>
                    <a:lnB w="12700" cmpd="sng">
                      <a:solidFill>
                        <a:schemeClr val="tx1"/>
                      </a:solidFill>
                      <a:prstDash val="solid"/>
                    </a:lnB>
                  </a:tcPr>
                </a:tc>
              </a:tr>
            </a:tbl>
          </a:graphicData>
        </a:graphic>
      </p:graphicFrame>
      <p:sp>
        <p:nvSpPr>
          <p:cNvPr id="10" name="文本框 9"/>
          <p:cNvSpPr txBox="1"/>
          <p:nvPr/>
        </p:nvSpPr>
        <p:spPr>
          <a:xfrm>
            <a:off x="508000" y="2413635"/>
            <a:ext cx="494665" cy="2030095"/>
          </a:xfrm>
          <a:prstGeom prst="rect">
            <a:avLst/>
          </a:prstGeom>
          <a:noFill/>
        </p:spPr>
        <p:txBody>
          <a:bodyPr wrap="square" rtlCol="0">
            <a:spAutoFit/>
          </a:bodyPr>
          <a:p>
            <a:r>
              <a:rPr lang="en-US" altLang="zh-CN" b="1">
                <a:latin typeface="微软雅黑" panose="020B0503020204020204" pitchFamily="34" charset="-122"/>
                <a:ea typeface="微软雅黑" panose="020B0503020204020204" pitchFamily="34" charset="-122"/>
                <a:cs typeface="微软雅黑" panose="020B0503020204020204" pitchFamily="34" charset="-122"/>
              </a:rPr>
              <a:t>14</a:t>
            </a:r>
            <a:r>
              <a:rPr lang="zh-CN" altLang="en-US" b="1">
                <a:latin typeface="微软雅黑" panose="020B0503020204020204" pitchFamily="34" charset="-122"/>
                <a:ea typeface="微软雅黑" panose="020B0503020204020204" pitchFamily="34" charset="-122"/>
                <a:cs typeface="微软雅黑" panose="020B0503020204020204" pitchFamily="34" charset="-122"/>
              </a:rPr>
              <a:t>定额章节划分</a:t>
            </a:r>
            <a:endParaRPr lang="zh-CN" altLang="en-US" b="1">
              <a:latin typeface="微软雅黑" panose="020B0503020204020204" pitchFamily="34" charset="-122"/>
              <a:ea typeface="微软雅黑" panose="020B0503020204020204" pitchFamily="34" charset="-122"/>
              <a:cs typeface="微软雅黑" panose="020B0503020204020204" pitchFamily="34" charset="-122"/>
            </a:endParaRPr>
          </a:p>
        </p:txBody>
      </p:sp>
      <p:graphicFrame>
        <p:nvGraphicFramePr>
          <p:cNvPr id="11" name="表格 10"/>
          <p:cNvGraphicFramePr/>
          <p:nvPr>
            <p:custDataLst>
              <p:tags r:id="rId3"/>
            </p:custDataLst>
          </p:nvPr>
        </p:nvGraphicFramePr>
        <p:xfrm>
          <a:off x="6692900" y="2164715"/>
          <a:ext cx="4866640" cy="3038475"/>
        </p:xfrm>
        <a:graphic>
          <a:graphicData uri="http://schemas.openxmlformats.org/drawingml/2006/table">
            <a:tbl>
              <a:tblPr firstRow="1" bandRow="1">
                <a:tableStyleId>{5C22544A-7EE6-4342-B048-85BDC9FD1C3A}</a:tableStyleId>
              </a:tblPr>
              <a:tblGrid>
                <a:gridCol w="1616710"/>
                <a:gridCol w="3249930"/>
              </a:tblGrid>
              <a:tr h="607695">
                <a:tc>
                  <a:txBody>
                    <a:bodyPr/>
                    <a:p>
                      <a:pPr indent="0" algn="ctr">
                        <a:buNone/>
                      </a:pPr>
                      <a:r>
                        <a:rPr lang="en-US" sz="1400" b="1">
                          <a:solidFill>
                            <a:schemeClr val="tx1"/>
                          </a:solidFill>
                          <a:latin typeface="黑体" panose="02010609060101010101" charset="-122"/>
                          <a:ea typeface="黑体" panose="02010609060101010101" charset="-122"/>
                          <a:cs typeface="仿宋" panose="02010609060101010101" charset="-122"/>
                        </a:rPr>
                        <a:t>第一章</a:t>
                      </a:r>
                      <a:endParaRPr lang="en-US" altLang="en-US" sz="1400" b="1">
                        <a:solidFill>
                          <a:schemeClr val="tx1"/>
                        </a:solidFill>
                        <a:latin typeface="黑体" panose="02010609060101010101" charset="-122"/>
                        <a:ea typeface="黑体" panose="02010609060101010101" charset="-122"/>
                        <a:cs typeface="仿宋" panose="02010609060101010101" charset="-122"/>
                      </a:endParaRPr>
                    </a:p>
                  </a:txBody>
                  <a:tcPr marL="68580" marR="68580" marT="0" marB="0" vert="horz" anchor="ctr">
                    <a:lnL w="12700" cmpd="sng">
                      <a:solidFill>
                        <a:schemeClr val="tx1"/>
                      </a:solidFill>
                      <a:prstDash val="solid"/>
                    </a:lnL>
                    <a:lnT w="12700" cmpd="sng">
                      <a:solidFill>
                        <a:schemeClr val="tx1"/>
                      </a:solidFill>
                      <a:prstDash val="solid"/>
                    </a:lnT>
                    <a:solidFill>
                      <a:srgbClr val="EAEFFA"/>
                    </a:solidFill>
                  </a:tcPr>
                </a:tc>
                <a:tc>
                  <a:txBody>
                    <a:bodyPr/>
                    <a:p>
                      <a:pPr indent="0">
                        <a:buNone/>
                      </a:pPr>
                      <a:r>
                        <a:rPr lang="en-US" sz="1400" b="1">
                          <a:solidFill>
                            <a:schemeClr val="tx1"/>
                          </a:solidFill>
                          <a:latin typeface="黑体" panose="02010609060101010101" charset="-122"/>
                          <a:ea typeface="黑体" panose="02010609060101010101" charset="-122"/>
                          <a:cs typeface="仿宋" panose="02010609060101010101" charset="-122"/>
                        </a:rPr>
                        <a:t>通风空调设备及部件制作安装</a:t>
                      </a:r>
                      <a:endParaRPr lang="en-US" altLang="en-US" sz="1400" b="1">
                        <a:solidFill>
                          <a:schemeClr val="tx1"/>
                        </a:solidFill>
                        <a:latin typeface="黑体" panose="02010609060101010101" charset="-122"/>
                        <a:ea typeface="黑体" panose="02010609060101010101" charset="-122"/>
                        <a:cs typeface="仿宋" panose="02010609060101010101" charset="-122"/>
                      </a:endParaRPr>
                    </a:p>
                  </a:txBody>
                  <a:tcPr marL="68580" marR="68580" marT="0" marB="0" vert="horz" anchor="ctr">
                    <a:lnR w="12700" cmpd="sng">
                      <a:solidFill>
                        <a:schemeClr val="tx1"/>
                      </a:solidFill>
                      <a:prstDash val="solid"/>
                    </a:lnR>
                    <a:lnT w="12700" cmpd="sng">
                      <a:solidFill>
                        <a:schemeClr val="tx1"/>
                      </a:solidFill>
                      <a:prstDash val="solid"/>
                    </a:lnT>
                    <a:solidFill>
                      <a:srgbClr val="EAEFFA"/>
                    </a:solidFill>
                  </a:tcPr>
                </a:tc>
              </a:tr>
              <a:tr h="607695">
                <a:tc>
                  <a:txBody>
                    <a:bodyPr/>
                    <a:p>
                      <a:pPr indent="0" algn="ctr">
                        <a:buNone/>
                      </a:pPr>
                      <a:r>
                        <a:rPr lang="en-US" sz="1400" b="1">
                          <a:latin typeface="黑体" panose="02010609060101010101" charset="-122"/>
                          <a:ea typeface="黑体" panose="02010609060101010101" charset="-122"/>
                          <a:cs typeface="仿宋" panose="02010609060101010101" charset="-122"/>
                        </a:rPr>
                        <a:t>第二章</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lnL w="12700" cmpd="sng">
                      <a:solidFill>
                        <a:schemeClr val="tx1"/>
                      </a:solidFill>
                      <a:prstDash val="solid"/>
                    </a:lnL>
                  </a:tcPr>
                </a:tc>
                <a:tc>
                  <a:txBody>
                    <a:bodyPr/>
                    <a:p>
                      <a:pPr indent="0">
                        <a:buNone/>
                      </a:pPr>
                      <a:r>
                        <a:rPr lang="en-US" sz="1400" b="1">
                          <a:latin typeface="黑体" panose="02010609060101010101" charset="-122"/>
                          <a:ea typeface="黑体" panose="02010609060101010101" charset="-122"/>
                          <a:cs typeface="仿宋" panose="02010609060101010101" charset="-122"/>
                        </a:rPr>
                        <a:t>通风管道及配件制作安装</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lnR w="12700" cmpd="sng">
                      <a:solidFill>
                        <a:schemeClr val="tx1"/>
                      </a:solidFill>
                      <a:prstDash val="solid"/>
                    </a:lnR>
                  </a:tcPr>
                </a:tc>
              </a:tr>
              <a:tr h="607695">
                <a:tc>
                  <a:txBody>
                    <a:bodyPr/>
                    <a:p>
                      <a:pPr indent="0" algn="ctr">
                        <a:buNone/>
                      </a:pPr>
                      <a:r>
                        <a:rPr lang="en-US" sz="1400" b="1">
                          <a:latin typeface="黑体" panose="02010609060101010101" charset="-122"/>
                          <a:ea typeface="黑体" panose="02010609060101010101" charset="-122"/>
                          <a:cs typeface="仿宋" panose="02010609060101010101" charset="-122"/>
                        </a:rPr>
                        <a:t>第三章</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lnL w="12700" cmpd="sng">
                      <a:solidFill>
                        <a:schemeClr val="tx1"/>
                      </a:solidFill>
                      <a:prstDash val="solid"/>
                    </a:lnL>
                  </a:tcPr>
                </a:tc>
                <a:tc>
                  <a:txBody>
                    <a:bodyPr/>
                    <a:p>
                      <a:pPr indent="0">
                        <a:buNone/>
                      </a:pPr>
                      <a:r>
                        <a:rPr lang="en-US" sz="1400" b="1">
                          <a:latin typeface="黑体" panose="02010609060101010101" charset="-122"/>
                          <a:ea typeface="黑体" panose="02010609060101010101" charset="-122"/>
                          <a:cs typeface="仿宋" panose="02010609060101010101" charset="-122"/>
                        </a:rPr>
                        <a:t>通风管道部件制作安装</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lnR w="12700" cmpd="sng">
                      <a:solidFill>
                        <a:schemeClr val="tx1"/>
                      </a:solidFill>
                      <a:prstDash val="solid"/>
                    </a:lnR>
                  </a:tcPr>
                </a:tc>
              </a:tr>
              <a:tr h="607695">
                <a:tc>
                  <a:txBody>
                    <a:bodyPr/>
                    <a:p>
                      <a:pPr indent="0" algn="ctr">
                        <a:buNone/>
                      </a:pPr>
                      <a:r>
                        <a:rPr lang="en-US" sz="1400" b="1">
                          <a:latin typeface="黑体" panose="02010609060101010101" charset="-122"/>
                          <a:ea typeface="黑体" panose="02010609060101010101" charset="-122"/>
                          <a:cs typeface="仿宋" panose="02010609060101010101" charset="-122"/>
                        </a:rPr>
                        <a:t>第四章</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lnL w="12700" cmpd="sng">
                      <a:solidFill>
                        <a:schemeClr val="tx1"/>
                      </a:solidFill>
                      <a:prstDash val="solid"/>
                    </a:lnL>
                  </a:tcPr>
                </a:tc>
                <a:tc>
                  <a:txBody>
                    <a:bodyPr/>
                    <a:p>
                      <a:pPr indent="0">
                        <a:buNone/>
                      </a:pPr>
                      <a:r>
                        <a:rPr lang="en-US" sz="1400" b="1">
                          <a:latin typeface="黑体" panose="02010609060101010101" charset="-122"/>
                          <a:ea typeface="黑体" panose="02010609060101010101" charset="-122"/>
                          <a:cs typeface="仿宋" panose="02010609060101010101" charset="-122"/>
                        </a:rPr>
                        <a:t>多联机铜管系统安装</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lnR w="12700" cmpd="sng">
                      <a:solidFill>
                        <a:schemeClr val="tx1"/>
                      </a:solidFill>
                      <a:prstDash val="solid"/>
                    </a:lnR>
                  </a:tcPr>
                </a:tc>
              </a:tr>
              <a:tr h="607695">
                <a:tc>
                  <a:txBody>
                    <a:bodyPr/>
                    <a:p>
                      <a:pPr indent="0" algn="ctr">
                        <a:buNone/>
                      </a:pPr>
                      <a:r>
                        <a:rPr lang="en-US" sz="1400" b="1">
                          <a:latin typeface="黑体" panose="02010609060101010101" charset="-122"/>
                          <a:ea typeface="黑体" panose="02010609060101010101" charset="-122"/>
                          <a:cs typeface="仿宋" panose="02010609060101010101" charset="-122"/>
                        </a:rPr>
                        <a:t>第五章</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lnL w="12700" cmpd="sng">
                      <a:solidFill>
                        <a:schemeClr val="tx1"/>
                      </a:solidFill>
                      <a:prstDash val="solid"/>
                    </a:lnL>
                    <a:lnB w="12700" cmpd="sng">
                      <a:solidFill>
                        <a:schemeClr val="tx1"/>
                      </a:solidFill>
                      <a:prstDash val="solid"/>
                    </a:lnB>
                  </a:tcPr>
                </a:tc>
                <a:tc>
                  <a:txBody>
                    <a:bodyPr/>
                    <a:p>
                      <a:pPr indent="0">
                        <a:buNone/>
                      </a:pPr>
                      <a:r>
                        <a:rPr lang="en-US" sz="1400" b="1">
                          <a:latin typeface="黑体" panose="02010609060101010101" charset="-122"/>
                          <a:ea typeface="黑体" panose="02010609060101010101" charset="-122"/>
                          <a:cs typeface="仿宋" panose="02010609060101010101" charset="-122"/>
                        </a:rPr>
                        <a:t>人防设施安装</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lnR w="12700" cmpd="sng">
                      <a:solidFill>
                        <a:schemeClr val="tx1"/>
                      </a:solidFill>
                      <a:prstDash val="solid"/>
                    </a:lnR>
                    <a:lnB w="12700" cmpd="sng">
                      <a:solidFill>
                        <a:schemeClr val="tx1"/>
                      </a:solidFill>
                      <a:prstDash val="solid"/>
                    </a:lnB>
                  </a:tcPr>
                </a:tc>
              </a:tr>
            </a:tbl>
          </a:graphicData>
        </a:graphic>
      </p:graphicFrame>
      <p:sp>
        <p:nvSpPr>
          <p:cNvPr id="13" name="文本框 12"/>
          <p:cNvSpPr txBox="1"/>
          <p:nvPr/>
        </p:nvSpPr>
        <p:spPr>
          <a:xfrm>
            <a:off x="8089900" y="1691005"/>
            <a:ext cx="1889125" cy="368300"/>
          </a:xfrm>
          <a:prstGeom prst="rect">
            <a:avLst/>
          </a:prstGeom>
          <a:noFill/>
        </p:spPr>
        <p:txBody>
          <a:bodyPr wrap="square" rtlCol="0">
            <a:spAutoFit/>
          </a:bodyPr>
          <a:p>
            <a:r>
              <a:rPr lang="en-US" altLang="zh-CN" b="1">
                <a:latin typeface="微软雅黑" panose="020B0503020204020204" pitchFamily="34" charset="-122"/>
                <a:ea typeface="微软雅黑" panose="020B0503020204020204" pitchFamily="34" charset="-122"/>
                <a:cs typeface="微软雅黑" panose="020B0503020204020204" pitchFamily="34" charset="-122"/>
                <a:sym typeface="+mn-ea"/>
              </a:rPr>
              <a:t>20</a:t>
            </a:r>
            <a:r>
              <a:rPr lang="zh-CN" altLang="en-US" b="1">
                <a:latin typeface="微软雅黑" panose="020B0503020204020204" pitchFamily="34" charset="-122"/>
                <a:ea typeface="微软雅黑" panose="020B0503020204020204" pitchFamily="34" charset="-122"/>
                <a:cs typeface="微软雅黑" panose="020B0503020204020204" pitchFamily="34" charset="-122"/>
                <a:sym typeface="+mn-ea"/>
              </a:rPr>
              <a:t>定额章节划分</a:t>
            </a:r>
            <a:endParaRPr lang="zh-CN" altLang="en-US" b="1">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par>
                                <p:cTn id="8" presetID="9"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ssolv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blinds(horizontal)">
                                      <p:cBhvr>
                                        <p:cTn id="15" dur="500"/>
                                        <p:tgtEl>
                                          <p:spTgt spid="13"/>
                                        </p:tgtEl>
                                      </p:cBhvr>
                                    </p:animEffect>
                                  </p:childTnLst>
                                </p:cTn>
                              </p:par>
                              <p:par>
                                <p:cTn id="16" presetID="3" presetClass="entr" presetSubtype="10" fill="hold"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blinds(horizontal)">
                                      <p:cBhvr>
                                        <p:cTn id="1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Lst>
  </p:timing>
</p:sld>
</file>

<file path=ppt/slides/slide7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第七册  通风空调工程</a:t>
            </a:r>
            <a:endParaRPr lang="zh-CN" altLang="en-US" sz="2400" b="1"/>
          </a:p>
        </p:txBody>
      </p:sp>
      <p:cxnSp>
        <p:nvCxnSpPr>
          <p:cNvPr id="5" name="直接连接符 4"/>
          <p:cNvCxnSpPr/>
          <p:nvPr/>
        </p:nvCxnSpPr>
        <p:spPr>
          <a:xfrm flipV="1">
            <a:off x="5570220" y="877570"/>
            <a:ext cx="43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43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1159510"/>
            <a:ext cx="10619105" cy="4939030"/>
          </a:xfrm>
          <a:prstGeom prst="rect">
            <a:avLst/>
          </a:prstGeom>
          <a:noFill/>
        </p:spPr>
        <p:txBody>
          <a:bodyPr wrap="square" rtlCol="0">
            <a:spAutoFit/>
          </a:bodyPr>
          <a:p>
            <a:pPr indent="457200" fontAlgn="auto">
              <a:lnSpc>
                <a:spcPts val="4200"/>
              </a:lnSpc>
            </a:pPr>
            <a:r>
              <a:rPr lang="zh-CN" altLang="en-US" b="1">
                <a:latin typeface="黑体" panose="02010609060101010101" charset="-122"/>
                <a:ea typeface="黑体" panose="02010609060101010101" charset="-122"/>
                <a:cs typeface="黑体" panose="02010609060101010101" charset="-122"/>
              </a:rPr>
              <a:t>此次修编主要变化：</a:t>
            </a:r>
            <a:endParaRPr lang="zh-CN" altLang="en-US" b="1">
              <a:latin typeface="黑体" panose="02010609060101010101" charset="-122"/>
              <a:ea typeface="黑体" panose="02010609060101010101" charset="-122"/>
              <a:cs typeface="黑体" panose="02010609060101010101" charset="-122"/>
            </a:endParaRPr>
          </a:p>
          <a:p>
            <a:pPr indent="457200" fontAlgn="auto">
              <a:lnSpc>
                <a:spcPts val="4200"/>
              </a:lnSpc>
            </a:pPr>
            <a:r>
              <a:rPr lang="en-US" altLang="zh-CN" b="1">
                <a:latin typeface="黑体" panose="02010609060101010101" charset="-122"/>
                <a:ea typeface="黑体" panose="02010609060101010101" charset="-122"/>
                <a:cs typeface="黑体" panose="02010609060101010101" charset="-122"/>
              </a:rPr>
              <a:t>1</a:t>
            </a:r>
            <a:r>
              <a:rPr lang="zh-CN" altLang="en-US" b="1">
                <a:latin typeface="黑体" panose="02010609060101010101" charset="-122"/>
                <a:ea typeface="黑体" panose="02010609060101010101" charset="-122"/>
                <a:cs typeface="黑体" panose="02010609060101010101" charset="-122"/>
              </a:rPr>
              <a:t>、根据现行的《通风与空调工程施工质量验收规范》，镀锌薄钢板矩形法兰风管和共板法兰风管的钢板厚度取决于长边的长度，因此修编时，将矩形风管子目设置由原来的按风管断面周长区分，改为按风管长边长划分，步距按照以上规范做了相应调整。</a:t>
            </a:r>
            <a:endParaRPr lang="zh-CN" altLang="en-US" b="1">
              <a:latin typeface="黑体" panose="02010609060101010101" charset="-122"/>
              <a:ea typeface="黑体" panose="02010609060101010101" charset="-122"/>
              <a:cs typeface="黑体" panose="02010609060101010101" charset="-122"/>
            </a:endParaRPr>
          </a:p>
          <a:p>
            <a:pPr indent="457200" fontAlgn="auto">
              <a:lnSpc>
                <a:spcPts val="4200"/>
              </a:lnSpc>
            </a:pPr>
            <a:r>
              <a:rPr lang="en-US" altLang="zh-CN" b="1">
                <a:latin typeface="黑体" panose="02010609060101010101" charset="-122"/>
                <a:ea typeface="黑体" panose="02010609060101010101" charset="-122"/>
                <a:cs typeface="黑体" panose="02010609060101010101" charset="-122"/>
              </a:rPr>
              <a:t>2</a:t>
            </a:r>
            <a:r>
              <a:rPr lang="zh-CN" altLang="en-US" b="1">
                <a:latin typeface="黑体" panose="02010609060101010101" charset="-122"/>
                <a:ea typeface="黑体" panose="02010609060101010101" charset="-122"/>
                <a:cs typeface="黑体" panose="02010609060101010101" charset="-122"/>
              </a:rPr>
              <a:t>、镀锌薄钢板共板法兰风管是目前已广泛</a:t>
            </a:r>
            <a:r>
              <a:rPr lang="zh-CN" altLang="en-US" b="1">
                <a:latin typeface="黑体" panose="02010609060101010101" charset="-122"/>
                <a:ea typeface="黑体" panose="02010609060101010101" charset="-122"/>
                <a:cs typeface="黑体" panose="02010609060101010101" charset="-122"/>
                <a:sym typeface="+mn-ea"/>
              </a:rPr>
              <a:t>使用</a:t>
            </a:r>
            <a:r>
              <a:rPr lang="zh-CN" altLang="en-US" b="1">
                <a:latin typeface="黑体" panose="02010609060101010101" charset="-122"/>
                <a:ea typeface="黑体" panose="02010609060101010101" charset="-122"/>
                <a:cs typeface="黑体" panose="02010609060101010101" charset="-122"/>
              </a:rPr>
              <a:t>的新工艺，此次修编时新增</a:t>
            </a:r>
            <a:r>
              <a:rPr lang="zh-CN" altLang="en-US" b="1">
                <a:latin typeface="黑体" panose="02010609060101010101" charset="-122"/>
                <a:ea typeface="黑体" panose="02010609060101010101" charset="-122"/>
                <a:cs typeface="黑体" panose="02010609060101010101" charset="-122"/>
                <a:sym typeface="+mn-ea"/>
              </a:rPr>
              <a:t>镀锌薄钢板共板法兰风管制作安装，计5个子目</a:t>
            </a:r>
            <a:r>
              <a:rPr lang="zh-CN" altLang="en-US" b="1">
                <a:latin typeface="黑体" panose="02010609060101010101" charset="-122"/>
                <a:ea typeface="黑体" panose="02010609060101010101" charset="-122"/>
                <a:cs typeface="黑体" panose="02010609060101010101" charset="-122"/>
              </a:rPr>
              <a:t>。</a:t>
            </a:r>
            <a:endParaRPr lang="zh-CN" altLang="en-US" b="1">
              <a:latin typeface="黑体" panose="02010609060101010101" charset="-122"/>
              <a:ea typeface="黑体" panose="02010609060101010101" charset="-122"/>
              <a:cs typeface="黑体" panose="02010609060101010101" charset="-122"/>
            </a:endParaRPr>
          </a:p>
          <a:p>
            <a:pPr indent="457200" fontAlgn="auto">
              <a:lnSpc>
                <a:spcPts val="4200"/>
              </a:lnSpc>
            </a:pPr>
            <a:r>
              <a:rPr lang="en-US" altLang="zh-CN" b="1">
                <a:latin typeface="黑体" panose="02010609060101010101" charset="-122"/>
                <a:ea typeface="黑体" panose="02010609060101010101" charset="-122"/>
                <a:cs typeface="黑体" panose="02010609060101010101" charset="-122"/>
              </a:rPr>
              <a:t>3</a:t>
            </a:r>
            <a:r>
              <a:rPr lang="zh-CN" altLang="en-US" b="1">
                <a:latin typeface="黑体" panose="02010609060101010101" charset="-122"/>
                <a:ea typeface="黑体" panose="02010609060101010101" charset="-122"/>
                <a:cs typeface="黑体" panose="02010609060101010101" charset="-122"/>
              </a:rPr>
              <a:t>、风管与设备之间的软管（帆布）接口，在14消耗量标准执行过程中反馈其水平与市场实际差异较大。对此我们经过几个项目的多次调研和现场实测，调整了型钢用量。当设计不用帆布而采用其他材料</a:t>
            </a:r>
            <a:r>
              <a:rPr lang="zh-CN" altLang="en-US" b="1">
                <a:latin typeface="黑体" panose="02010609060101010101" charset="-122"/>
                <a:ea typeface="黑体" panose="02010609060101010101" charset="-122"/>
                <a:cs typeface="黑体" panose="02010609060101010101" charset="-122"/>
                <a:sym typeface="+mn-ea"/>
              </a:rPr>
              <a:t>做软管</a:t>
            </a:r>
            <a:r>
              <a:rPr lang="zh-CN" altLang="en-US" b="1">
                <a:latin typeface="黑体" panose="02010609060101010101" charset="-122"/>
                <a:ea typeface="黑体" panose="02010609060101010101" charset="-122"/>
                <a:cs typeface="黑体" panose="02010609060101010101" charset="-122"/>
              </a:rPr>
              <a:t>时，主材可以调整。</a:t>
            </a:r>
            <a:endParaRPr lang="zh-CN" altLang="en-US"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5" name="组合 4"/>
          <p:cNvGrpSpPr/>
          <p:nvPr/>
        </p:nvGrpSpPr>
        <p:grpSpPr>
          <a:xfrm>
            <a:off x="278130" y="271780"/>
            <a:ext cx="11635740" cy="686435"/>
            <a:chOff x="438" y="428"/>
            <a:chExt cx="18324" cy="1081"/>
          </a:xfrm>
          <a:solidFill>
            <a:srgbClr val="56A4F4"/>
          </a:solidFill>
        </p:grpSpPr>
        <p:cxnSp>
          <p:nvCxnSpPr>
            <p:cNvPr id="14" name="直接连接符 13"/>
            <p:cNvCxnSpPr/>
            <p:nvPr/>
          </p:nvCxnSpPr>
          <p:spPr>
            <a:xfrm>
              <a:off x="438" y="1509"/>
              <a:ext cx="18325" cy="0"/>
            </a:xfrm>
            <a:prstGeom prst="line">
              <a:avLst/>
            </a:prstGeom>
            <a:grpFill/>
            <a:ln w="12700" cmpd="sng">
              <a:solidFill>
                <a:srgbClr val="56A4F4"/>
              </a:solidFill>
              <a:prstDash val="dash"/>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533" y="455"/>
              <a:ext cx="850" cy="8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200" b="1">
                  <a:latin typeface="+mj-ea"/>
                  <a:ea typeface="+mj-ea"/>
                </a:rPr>
                <a:t>2</a:t>
              </a:r>
              <a:endParaRPr lang="en-US" altLang="zh-CN" sz="2200" b="1">
                <a:latin typeface="+mj-ea"/>
                <a:ea typeface="+mj-ea"/>
              </a:endParaRPr>
            </a:p>
          </p:txBody>
        </p:sp>
        <p:grpSp>
          <p:nvGrpSpPr>
            <p:cNvPr id="3" name="组合 2"/>
            <p:cNvGrpSpPr/>
            <p:nvPr/>
          </p:nvGrpSpPr>
          <p:grpSpPr>
            <a:xfrm>
              <a:off x="1708" y="428"/>
              <a:ext cx="4436" cy="852"/>
              <a:chOff x="1708" y="428"/>
              <a:chExt cx="4436" cy="852"/>
            </a:xfrm>
            <a:grpFill/>
          </p:grpSpPr>
          <p:sp>
            <p:nvSpPr>
              <p:cNvPr id="17" name="椭圆 16"/>
              <p:cNvSpPr/>
              <p:nvPr/>
            </p:nvSpPr>
            <p:spPr>
              <a:xfrm>
                <a:off x="1708" y="430"/>
                <a:ext cx="850" cy="8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椭圆 17"/>
              <p:cNvSpPr/>
              <p:nvPr/>
            </p:nvSpPr>
            <p:spPr>
              <a:xfrm>
                <a:off x="5294" y="428"/>
                <a:ext cx="850" cy="8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矩形 18"/>
              <p:cNvSpPr/>
              <p:nvPr/>
            </p:nvSpPr>
            <p:spPr>
              <a:xfrm>
                <a:off x="2125" y="428"/>
                <a:ext cx="3591" cy="8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200" b="1">
                    <a:latin typeface="+mj-ea"/>
                    <a:ea typeface="+mj-ea"/>
                  </a:rPr>
                  <a:t>修编依据</a:t>
                </a:r>
                <a:endParaRPr lang="zh-CN" altLang="en-US" sz="2200" b="1">
                  <a:latin typeface="+mj-ea"/>
                  <a:ea typeface="+mj-ea"/>
                </a:endParaRPr>
              </a:p>
            </p:txBody>
          </p:sp>
        </p:grpSp>
      </p:grpSp>
      <p:sp>
        <p:nvSpPr>
          <p:cNvPr id="2" name="标题 1"/>
          <p:cNvSpPr>
            <a:spLocks noGrp="1"/>
          </p:cNvSpPr>
          <p:nvPr>
            <p:ph type="ctrTitle"/>
            <p:custDataLst>
              <p:tags r:id="rId2"/>
            </p:custDataLst>
          </p:nvPr>
        </p:nvSpPr>
        <p:spPr>
          <a:xfrm>
            <a:off x="1196340" y="1067435"/>
            <a:ext cx="9799320" cy="5293360"/>
          </a:xfrm>
        </p:spPr>
        <p:txBody>
          <a:bodyPr>
            <a:normAutofit fontScale="90000"/>
          </a:bodyPr>
          <a:p>
            <a:pPr algn="l">
              <a:lnSpc>
                <a:spcPct val="200000"/>
              </a:lnSpc>
              <a:spcBef>
                <a:spcPts val="1200"/>
              </a:spcBef>
              <a:spcAft>
                <a:spcPts val="1200"/>
              </a:spcAft>
            </a:pPr>
            <a:r>
              <a:rPr lang="zh-CN" altLang="zh-CN" sz="2000">
                <a:solidFill>
                  <a:schemeClr val="tx1"/>
                </a:solidFill>
              </a:rPr>
              <a:t>1、国家建筑安装工程现行设计规范、工程施工及验收规范、工程质量检验标准和施工安全检查标准、材料质量标准等；</a:t>
            </a:r>
            <a:br>
              <a:rPr lang="zh-CN" altLang="zh-CN" sz="2000">
                <a:solidFill>
                  <a:schemeClr val="tx1"/>
                </a:solidFill>
              </a:rPr>
            </a:br>
            <a:r>
              <a:rPr lang="zh-CN" altLang="zh-CN" sz="2000">
                <a:solidFill>
                  <a:schemeClr val="tx1"/>
                </a:solidFill>
              </a:rPr>
              <a:t>2、国家现行的相关标准图集；</a:t>
            </a:r>
            <a:br>
              <a:rPr lang="zh-CN" altLang="zh-CN" sz="2000">
                <a:solidFill>
                  <a:schemeClr val="tx1"/>
                </a:solidFill>
              </a:rPr>
            </a:br>
            <a:r>
              <a:rPr lang="zh-CN" altLang="zh-CN" sz="2000">
                <a:solidFill>
                  <a:schemeClr val="tx1"/>
                </a:solidFill>
              </a:rPr>
              <a:t>3、《建设工程工程量清单计价规范》(GB 50500-2013)、《通用安装工程工程量计算规范》(GB 50856-2013)、《通用安装工程消耗量定额》(TY02-31-2015)、《建设工程施工机械台班费用编制规则（增值税版）》、《建设工程施工仪器仪表台班费用编制规则（增值税版）》；</a:t>
            </a:r>
            <a:br>
              <a:rPr lang="zh-CN" altLang="zh-CN" sz="2000">
                <a:solidFill>
                  <a:schemeClr val="tx1"/>
                </a:solidFill>
              </a:rPr>
            </a:br>
            <a:r>
              <a:rPr lang="zh-CN" altLang="zh-CN" sz="2000">
                <a:solidFill>
                  <a:schemeClr val="tx1"/>
                </a:solidFill>
              </a:rPr>
              <a:t>4、相关施工项目现场人、材、机的测算以及调研资料；</a:t>
            </a:r>
            <a:br>
              <a:rPr lang="zh-CN" altLang="zh-CN" sz="2000">
                <a:solidFill>
                  <a:schemeClr val="tx1"/>
                </a:solidFill>
              </a:rPr>
            </a:br>
            <a:r>
              <a:rPr lang="zh-CN" altLang="zh-CN" sz="2000">
                <a:solidFill>
                  <a:schemeClr val="tx1"/>
                </a:solidFill>
              </a:rPr>
              <a:t>5、14消耗量标准以及执行以来收集反馈的意见和建议；</a:t>
            </a:r>
            <a:br>
              <a:rPr lang="zh-CN" altLang="zh-CN" sz="2000">
                <a:solidFill>
                  <a:schemeClr val="tx1"/>
                </a:solidFill>
              </a:rPr>
            </a:br>
            <a:r>
              <a:rPr lang="zh-CN" altLang="zh-CN" sz="2000">
                <a:solidFill>
                  <a:schemeClr val="tx1"/>
                </a:solidFill>
              </a:rPr>
              <a:t>6、其他外省现行的相关计价依据。</a:t>
            </a:r>
            <a:endParaRPr lang="zh-CN" altLang="zh-CN" sz="2000">
              <a:solidFill>
                <a:schemeClr val="tx1"/>
              </a:solidFill>
            </a:endParaRPr>
          </a:p>
        </p:txBody>
      </p:sp>
      <p:sp>
        <p:nvSpPr>
          <p:cNvPr id="16" name="爆炸形 1 15"/>
          <p:cNvSpPr/>
          <p:nvPr/>
        </p:nvSpPr>
        <p:spPr>
          <a:xfrm>
            <a:off x="894080" y="2707005"/>
            <a:ext cx="335915" cy="286385"/>
          </a:xfrm>
          <a:prstGeom prst="irregularSeal1">
            <a:avLst/>
          </a:prstGeom>
          <a:solidFill>
            <a:srgbClr val="17A9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0" name="爆炸形 1 19"/>
          <p:cNvSpPr/>
          <p:nvPr/>
        </p:nvSpPr>
        <p:spPr>
          <a:xfrm>
            <a:off x="897255" y="2167255"/>
            <a:ext cx="335915" cy="286385"/>
          </a:xfrm>
          <a:prstGeom prst="irregularSeal1">
            <a:avLst/>
          </a:prstGeom>
          <a:solidFill>
            <a:srgbClr val="17A9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爆炸形 1 20"/>
          <p:cNvSpPr/>
          <p:nvPr/>
        </p:nvSpPr>
        <p:spPr>
          <a:xfrm>
            <a:off x="894080" y="1067435"/>
            <a:ext cx="335915" cy="286385"/>
          </a:xfrm>
          <a:prstGeom prst="irregularSeal1">
            <a:avLst/>
          </a:prstGeom>
          <a:solidFill>
            <a:srgbClr val="17A9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爆炸形 1 21"/>
          <p:cNvSpPr/>
          <p:nvPr/>
        </p:nvSpPr>
        <p:spPr>
          <a:xfrm>
            <a:off x="897255" y="4890770"/>
            <a:ext cx="335915" cy="286385"/>
          </a:xfrm>
          <a:prstGeom prst="irregularSeal1">
            <a:avLst/>
          </a:prstGeom>
          <a:solidFill>
            <a:srgbClr val="17A9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3" name="爆炸形 1 22"/>
          <p:cNvSpPr/>
          <p:nvPr/>
        </p:nvSpPr>
        <p:spPr>
          <a:xfrm>
            <a:off x="897255" y="5432425"/>
            <a:ext cx="335915" cy="286385"/>
          </a:xfrm>
          <a:prstGeom prst="irregularSeal1">
            <a:avLst/>
          </a:prstGeom>
          <a:solidFill>
            <a:srgbClr val="17A9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4" name="爆炸形 1 23"/>
          <p:cNvSpPr/>
          <p:nvPr/>
        </p:nvSpPr>
        <p:spPr>
          <a:xfrm>
            <a:off x="897255" y="5984875"/>
            <a:ext cx="335915" cy="286385"/>
          </a:xfrm>
          <a:prstGeom prst="irregularSeal1">
            <a:avLst/>
          </a:prstGeom>
          <a:solidFill>
            <a:srgbClr val="17A9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日期占位符 5"/>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3"/>
    </p:custData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第七册  通风空调工程</a:t>
            </a:r>
            <a:endParaRPr lang="zh-CN" altLang="en-US" sz="2400" b="1"/>
          </a:p>
        </p:txBody>
      </p:sp>
      <p:cxnSp>
        <p:nvCxnSpPr>
          <p:cNvPr id="5" name="直接连接符 4"/>
          <p:cNvCxnSpPr/>
          <p:nvPr/>
        </p:nvCxnSpPr>
        <p:spPr>
          <a:xfrm flipV="1">
            <a:off x="5570220" y="877570"/>
            <a:ext cx="43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43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946150"/>
            <a:ext cx="10619105" cy="5349240"/>
          </a:xfrm>
          <a:prstGeom prst="rect">
            <a:avLst/>
          </a:prstGeom>
          <a:noFill/>
        </p:spPr>
        <p:txBody>
          <a:bodyPr wrap="square" rtlCol="0">
            <a:spAutoFit/>
          </a:bodyPr>
          <a:p>
            <a:pPr indent="457200" fontAlgn="auto">
              <a:lnSpc>
                <a:spcPts val="4100"/>
              </a:lnSpc>
            </a:pPr>
            <a:r>
              <a:rPr lang="en-US" altLang="zh-CN" b="1">
                <a:latin typeface="黑体" panose="02010609060101010101" charset="-122"/>
                <a:ea typeface="黑体" panose="02010609060101010101" charset="-122"/>
                <a:cs typeface="黑体" panose="02010609060101010101" charset="-122"/>
                <a:sym typeface="+mn-ea"/>
              </a:rPr>
              <a:t>4</a:t>
            </a:r>
            <a:r>
              <a:rPr lang="zh-CN" altLang="en-US" b="1">
                <a:latin typeface="黑体" panose="02010609060101010101" charset="-122"/>
                <a:ea typeface="黑体" panose="02010609060101010101" charset="-122"/>
                <a:cs typeface="黑体" panose="02010609060101010101" charset="-122"/>
                <a:sym typeface="+mn-ea"/>
              </a:rPr>
              <a:t>、调节阀和风口等项目，在14定额中设置了制作和安装子目，是按大多数情况下为现场制作考虑。随着施工技术和验收标准的提高，目前实际施工中调节阀和风口均为成品安装，故此次修编删除了原有的调节阀和风口的现场制作子目，同时补充完善了阀门和风口的安装规格。</a:t>
            </a:r>
            <a:endParaRPr lang="zh-CN" altLang="en-US" b="1">
              <a:latin typeface="黑体" panose="02010609060101010101" charset="-122"/>
              <a:ea typeface="黑体" panose="02010609060101010101" charset="-122"/>
              <a:cs typeface="黑体" panose="02010609060101010101" charset="-122"/>
            </a:endParaRPr>
          </a:p>
          <a:p>
            <a:pPr indent="457200" fontAlgn="auto">
              <a:lnSpc>
                <a:spcPts val="4100"/>
              </a:lnSpc>
            </a:pPr>
            <a:r>
              <a:rPr lang="en-US" altLang="zh-CN" b="1">
                <a:latin typeface="黑体" panose="02010609060101010101" charset="-122"/>
                <a:ea typeface="黑体" panose="02010609060101010101" charset="-122"/>
                <a:cs typeface="黑体" panose="02010609060101010101" charset="-122"/>
              </a:rPr>
              <a:t>5</a:t>
            </a:r>
            <a:r>
              <a:rPr lang="zh-CN" altLang="en-US" b="1">
                <a:latin typeface="黑体" panose="02010609060101010101" charset="-122"/>
                <a:ea typeface="黑体" panose="02010609060101010101" charset="-122"/>
                <a:cs typeface="黑体" panose="02010609060101010101" charset="-122"/>
              </a:rPr>
              <a:t>、第三章的风口安装中，保留了铝合金风口安装子目，增加了碳钢风口安装部分子目。删除了柚木风口及柚木散流器子目9个。</a:t>
            </a:r>
            <a:endParaRPr lang="zh-CN" altLang="en-US" b="1">
              <a:latin typeface="黑体" panose="02010609060101010101" charset="-122"/>
              <a:ea typeface="黑体" panose="02010609060101010101" charset="-122"/>
              <a:cs typeface="黑体" panose="02010609060101010101" charset="-122"/>
            </a:endParaRPr>
          </a:p>
          <a:p>
            <a:pPr indent="457200" fontAlgn="auto">
              <a:lnSpc>
                <a:spcPts val="4100"/>
              </a:lnSpc>
            </a:pPr>
            <a:r>
              <a:rPr lang="en-US" altLang="zh-CN" b="1">
                <a:latin typeface="黑体" panose="02010609060101010101" charset="-122"/>
                <a:ea typeface="黑体" panose="02010609060101010101" charset="-122"/>
                <a:cs typeface="黑体" panose="02010609060101010101" charset="-122"/>
              </a:rPr>
              <a:t>6</a:t>
            </a:r>
            <a:r>
              <a:rPr lang="zh-CN" altLang="en-US" b="1">
                <a:latin typeface="黑体" panose="02010609060101010101" charset="-122"/>
                <a:ea typeface="黑体" panose="02010609060101010101" charset="-122"/>
                <a:cs typeface="黑体" panose="02010609060101010101" charset="-122"/>
              </a:rPr>
              <a:t>、</a:t>
            </a:r>
            <a:r>
              <a:rPr b="1">
                <a:latin typeface="黑体" panose="02010609060101010101" charset="-122"/>
                <a:ea typeface="黑体" panose="02010609060101010101" charset="-122"/>
                <a:cs typeface="黑体" panose="02010609060101010101" charset="-122"/>
                <a:sym typeface="+mn-ea"/>
              </a:rPr>
              <a:t>14定额中通风机按风机型号划分子目，</a:t>
            </a:r>
            <a:r>
              <a:rPr lang="zh-CN" b="1">
                <a:latin typeface="黑体" panose="02010609060101010101" charset="-122"/>
                <a:ea typeface="黑体" panose="02010609060101010101" charset="-122"/>
                <a:cs typeface="黑体" panose="02010609060101010101" charset="-122"/>
                <a:sym typeface="+mn-ea"/>
              </a:rPr>
              <a:t>而</a:t>
            </a:r>
            <a:r>
              <a:rPr b="1">
                <a:latin typeface="黑体" panose="02010609060101010101" charset="-122"/>
                <a:ea typeface="黑体" panose="02010609060101010101" charset="-122"/>
                <a:cs typeface="黑体" panose="02010609060101010101" charset="-122"/>
                <a:sym typeface="+mn-ea"/>
              </a:rPr>
              <a:t>实际</a:t>
            </a:r>
            <a:r>
              <a:rPr lang="zh-CN" b="1">
                <a:latin typeface="黑体" panose="02010609060101010101" charset="-122"/>
                <a:ea typeface="黑体" panose="02010609060101010101" charset="-122"/>
                <a:cs typeface="黑体" panose="02010609060101010101" charset="-122"/>
                <a:sym typeface="+mn-ea"/>
              </a:rPr>
              <a:t>工程中</a:t>
            </a:r>
            <a:r>
              <a:rPr b="1">
                <a:latin typeface="黑体" panose="02010609060101010101" charset="-122"/>
                <a:ea typeface="黑体" panose="02010609060101010101" charset="-122"/>
                <a:cs typeface="黑体" panose="02010609060101010101" charset="-122"/>
                <a:sym typeface="+mn-ea"/>
              </a:rPr>
              <a:t>设计</a:t>
            </a:r>
            <a:r>
              <a:rPr lang="zh-CN" b="1">
                <a:latin typeface="黑体" panose="02010609060101010101" charset="-122"/>
                <a:ea typeface="黑体" panose="02010609060101010101" charset="-122"/>
                <a:cs typeface="黑体" panose="02010609060101010101" charset="-122"/>
                <a:sym typeface="+mn-ea"/>
              </a:rPr>
              <a:t>方</a:t>
            </a:r>
            <a:r>
              <a:rPr b="1">
                <a:latin typeface="黑体" panose="02010609060101010101" charset="-122"/>
                <a:ea typeface="黑体" panose="02010609060101010101" charset="-122"/>
                <a:cs typeface="黑体" panose="02010609060101010101" charset="-122"/>
                <a:sym typeface="+mn-ea"/>
              </a:rPr>
              <a:t>通常</a:t>
            </a:r>
            <a:r>
              <a:rPr lang="zh-CN" b="1">
                <a:latin typeface="黑体" panose="02010609060101010101" charset="-122"/>
                <a:ea typeface="黑体" panose="02010609060101010101" charset="-122"/>
                <a:cs typeface="黑体" panose="02010609060101010101" charset="-122"/>
                <a:sym typeface="+mn-ea"/>
              </a:rPr>
              <a:t>仅</a:t>
            </a:r>
            <a:r>
              <a:rPr b="1">
                <a:latin typeface="黑体" panose="02010609060101010101" charset="-122"/>
                <a:ea typeface="黑体" panose="02010609060101010101" charset="-122"/>
                <a:cs typeface="黑体" panose="02010609060101010101" charset="-122"/>
                <a:sym typeface="+mn-ea"/>
              </a:rPr>
              <a:t>给出技术参数，</a:t>
            </a:r>
            <a:r>
              <a:rPr lang="zh-CN" b="1">
                <a:latin typeface="黑体" panose="02010609060101010101" charset="-122"/>
                <a:ea typeface="黑体" panose="02010609060101010101" charset="-122"/>
                <a:cs typeface="黑体" panose="02010609060101010101" charset="-122"/>
                <a:sym typeface="+mn-ea"/>
              </a:rPr>
              <a:t>造成定额子目在使用上的不方便，</a:t>
            </a:r>
            <a:r>
              <a:rPr b="1">
                <a:latin typeface="黑体" panose="02010609060101010101" charset="-122"/>
                <a:ea typeface="黑体" panose="02010609060101010101" charset="-122"/>
                <a:cs typeface="黑体" panose="02010609060101010101" charset="-122"/>
                <a:sym typeface="+mn-ea"/>
              </a:rPr>
              <a:t>此次修编调整为按风量划分子目。</a:t>
            </a:r>
            <a:r>
              <a:rPr lang="zh-CN" altLang="en-US" b="1">
                <a:latin typeface="黑体" panose="02010609060101010101" charset="-122"/>
                <a:ea typeface="黑体" panose="02010609060101010101" charset="-122"/>
                <a:cs typeface="黑体" panose="02010609060101010101" charset="-122"/>
              </a:rPr>
              <a:t>还增加了</a:t>
            </a:r>
            <a:r>
              <a:rPr lang="zh-CN" altLang="en-US" b="1">
                <a:latin typeface="黑体" panose="02010609060101010101" charset="-122"/>
                <a:ea typeface="黑体" panose="02010609060101010101" charset="-122"/>
                <a:cs typeface="黑体" panose="02010609060101010101" charset="-122"/>
                <a:sym typeface="+mn-ea"/>
              </a:rPr>
              <a:t>风机箱</a:t>
            </a:r>
            <a:r>
              <a:rPr lang="zh-CN" altLang="en-US" b="1">
                <a:latin typeface="黑体" panose="02010609060101010101" charset="-122"/>
                <a:ea typeface="黑体" panose="02010609060101010101" charset="-122"/>
                <a:cs typeface="黑体" panose="02010609060101010101" charset="-122"/>
              </a:rPr>
              <a:t>减震台座上安装子目。</a:t>
            </a:r>
            <a:endParaRPr lang="zh-CN" altLang="en-US" b="1">
              <a:latin typeface="黑体" panose="02010609060101010101" charset="-122"/>
              <a:ea typeface="黑体" panose="02010609060101010101" charset="-122"/>
              <a:cs typeface="黑体" panose="02010609060101010101" charset="-122"/>
            </a:endParaRPr>
          </a:p>
          <a:p>
            <a:pPr indent="457200" fontAlgn="auto">
              <a:lnSpc>
                <a:spcPts val="4100"/>
              </a:lnSpc>
            </a:pPr>
            <a:r>
              <a:rPr lang="en-US" altLang="zh-CN" b="1">
                <a:latin typeface="黑体" panose="02010609060101010101" charset="-122"/>
                <a:ea typeface="黑体" panose="02010609060101010101" charset="-122"/>
                <a:cs typeface="黑体" panose="02010609060101010101" charset="-122"/>
              </a:rPr>
              <a:t>7</a:t>
            </a:r>
            <a:r>
              <a:rPr lang="zh-CN" altLang="en-US" b="1">
                <a:latin typeface="黑体" panose="02010609060101010101" charset="-122"/>
                <a:ea typeface="黑体" panose="02010609060101010101" charset="-122"/>
                <a:cs typeface="黑体" panose="02010609060101010101" charset="-122"/>
              </a:rPr>
              <a:t>、空调器安装增加了组合式空调机组安装、多联体空调机室外机和VAV变风量末端装置三项共14个子目; 风机盘管在原来的落地式和吊顶式两种安装形式的基础上，增加了壁挂式和卡式嵌入式两种安装形式。多联机室内机安装区别安装形式执行风机盘管子目。</a:t>
            </a:r>
            <a:endParaRPr lang="zh-CN" altLang="en-US" sz="1700"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第七册  通风空调工程</a:t>
            </a:r>
            <a:endParaRPr lang="zh-CN" altLang="en-US" sz="2400" b="1"/>
          </a:p>
        </p:txBody>
      </p:sp>
      <p:cxnSp>
        <p:nvCxnSpPr>
          <p:cNvPr id="5" name="直接连接符 4"/>
          <p:cNvCxnSpPr/>
          <p:nvPr/>
        </p:nvCxnSpPr>
        <p:spPr>
          <a:xfrm flipV="1">
            <a:off x="5570220" y="877570"/>
            <a:ext cx="43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43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1108075"/>
            <a:ext cx="10619105" cy="4692650"/>
          </a:xfrm>
          <a:prstGeom prst="rect">
            <a:avLst/>
          </a:prstGeom>
          <a:noFill/>
        </p:spPr>
        <p:txBody>
          <a:bodyPr wrap="square" rtlCol="0">
            <a:spAutoFit/>
          </a:bodyPr>
          <a:p>
            <a:pPr indent="457200" fontAlgn="auto">
              <a:lnSpc>
                <a:spcPct val="220000"/>
              </a:lnSpc>
            </a:pPr>
            <a:r>
              <a:rPr lang="en-US" altLang="zh-CN" sz="1700" b="1">
                <a:latin typeface="黑体" panose="02010609060101010101" charset="-122"/>
                <a:ea typeface="黑体" panose="02010609060101010101" charset="-122"/>
                <a:cs typeface="黑体" panose="02010609060101010101" charset="-122"/>
              </a:rPr>
              <a:t>8</a:t>
            </a:r>
            <a:r>
              <a:rPr lang="zh-CN" altLang="en-US" sz="1700" b="1">
                <a:latin typeface="黑体" panose="02010609060101010101" charset="-122"/>
                <a:ea typeface="黑体" panose="02010609060101010101" charset="-122"/>
                <a:cs typeface="黑体" panose="02010609060101010101" charset="-122"/>
              </a:rPr>
              <a:t>、第四章多联机铜管系统安装是针对目前逐渐广泛使用的多联机空调系统而新增的项目，包括了多联机的铜管安装、调试、保温绝热等子目，以供多联机系统专用。相应项目经过现场考察、实地调研、搜集资料、对已往工程预算、结算的分析、测算，在充分掌握工艺、材料、施工机械的前提下进行编制。    </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20000"/>
              </a:lnSpc>
            </a:pPr>
            <a:r>
              <a:rPr lang="zh-CN" altLang="en-US" sz="1700" b="1">
                <a:latin typeface="黑体" panose="02010609060101010101" charset="-122"/>
                <a:ea typeface="黑体" panose="02010609060101010101" charset="-122"/>
                <a:cs typeface="黑体" panose="02010609060101010101" charset="-122"/>
              </a:rPr>
              <a:t>多联机铜管安装的特点是管道规格的小型化，焊接工艺的独特性（焊接不能产生氧化，全过程需要充满氮气施焊）以及管件（分歧管）的专用性和试压、抽真空、保温、充冷媒等一系列工艺的要求。本节编制了铜管安装、管件安装、氮气吹扫、气密性试验、真空干燥、充灌冷媒、橡塑管绝热保温等项目计有55个子目。</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20000"/>
              </a:lnSpc>
            </a:pPr>
            <a:r>
              <a:rPr lang="en-US" altLang="zh-CN" sz="1700" b="1">
                <a:latin typeface="黑体" panose="02010609060101010101" charset="-122"/>
                <a:ea typeface="黑体" panose="02010609060101010101" charset="-122"/>
                <a:cs typeface="黑体" panose="02010609060101010101" charset="-122"/>
              </a:rPr>
              <a:t>9</a:t>
            </a:r>
            <a:r>
              <a:rPr lang="zh-CN" altLang="en-US" sz="1700" b="1">
                <a:latin typeface="黑体" panose="02010609060101010101" charset="-122"/>
                <a:ea typeface="黑体" panose="02010609060101010101" charset="-122"/>
                <a:cs typeface="黑体" panose="02010609060101010101" charset="-122"/>
              </a:rPr>
              <a:t>、第五章人防设施安装中包含了人防两用风机、LWP滤尘器、毒气报警器、除湿器等设备和密闭阀、波导窗等附件，是参照15全统定额编制，共有两个定额节30个子目。</a:t>
            </a:r>
            <a:endParaRPr lang="zh-CN" altLang="en-US" sz="1700"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第七册  通风空调工程</a:t>
            </a:r>
            <a:endParaRPr lang="zh-CN" altLang="en-US" sz="2400" b="1"/>
          </a:p>
        </p:txBody>
      </p:sp>
      <p:cxnSp>
        <p:nvCxnSpPr>
          <p:cNvPr id="5" name="直接连接符 4"/>
          <p:cNvCxnSpPr/>
          <p:nvPr/>
        </p:nvCxnSpPr>
        <p:spPr>
          <a:xfrm flipV="1">
            <a:off x="5570220" y="877570"/>
            <a:ext cx="43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43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946150"/>
            <a:ext cx="10619105" cy="5354320"/>
          </a:xfrm>
          <a:prstGeom prst="rect">
            <a:avLst/>
          </a:prstGeom>
          <a:noFill/>
        </p:spPr>
        <p:txBody>
          <a:bodyPr wrap="square" rtlCol="0">
            <a:spAutoFit/>
          </a:bodyPr>
          <a:p>
            <a:pPr indent="0" fontAlgn="auto">
              <a:lnSpc>
                <a:spcPct val="200000"/>
              </a:lnSpc>
            </a:pPr>
            <a:r>
              <a:rPr lang="zh-CN" altLang="en-US" b="1">
                <a:solidFill>
                  <a:srgbClr val="0000FF"/>
                </a:solidFill>
                <a:latin typeface="微软雅黑" panose="020B0503020204020204" pitchFamily="34" charset="-122"/>
                <a:ea typeface="微软雅黑" panose="020B0503020204020204" pitchFamily="34" charset="-122"/>
                <a:cs typeface="黑体" panose="02010609060101010101" charset="-122"/>
                <a:sym typeface="+mn-ea"/>
              </a:rPr>
              <a:t>（二） </a:t>
            </a:r>
            <a:r>
              <a:rPr lang="zh-CN" altLang="en-US" b="1">
                <a:solidFill>
                  <a:srgbClr val="0000FF"/>
                </a:solidFill>
                <a:latin typeface="微软雅黑" panose="020B0503020204020204" pitchFamily="34" charset="-122"/>
                <a:ea typeface="微软雅黑" panose="020B0503020204020204" pitchFamily="34" charset="-122"/>
                <a:cs typeface="黑体" panose="02010609060101010101" charset="-122"/>
                <a:sym typeface="+mn-ea"/>
              </a:rPr>
              <a:t>需要说明的问题</a:t>
            </a:r>
            <a:endParaRPr lang="zh-CN" altLang="en-US" b="1">
              <a:solidFill>
                <a:srgbClr val="0000FF"/>
              </a:solidFill>
              <a:latin typeface="微软雅黑" panose="020B0503020204020204" pitchFamily="34" charset="-122"/>
              <a:ea typeface="微软雅黑" panose="020B0503020204020204" pitchFamily="34" charset="-122"/>
              <a:cs typeface="黑体" panose="02010609060101010101" charset="-122"/>
              <a:sym typeface="+mn-ea"/>
            </a:endParaRPr>
          </a:p>
          <a:p>
            <a:pPr indent="457200" fontAlgn="auto">
              <a:lnSpc>
                <a:spcPct val="200000"/>
              </a:lnSpc>
            </a:pPr>
            <a:r>
              <a:rPr lang="en-US" sz="1700" b="1">
                <a:latin typeface="黑体" panose="02010609060101010101" charset="-122"/>
                <a:ea typeface="黑体" panose="02010609060101010101" charset="-122"/>
                <a:cs typeface="黑体" panose="02010609060101010101" charset="-122"/>
              </a:rPr>
              <a:t>1</a:t>
            </a:r>
            <a:r>
              <a:rPr sz="1700" b="1">
                <a:latin typeface="黑体" panose="02010609060101010101" charset="-122"/>
                <a:ea typeface="黑体" panose="02010609060101010101" charset="-122"/>
                <a:cs typeface="黑体" panose="02010609060101010101" charset="-122"/>
              </a:rPr>
              <a:t>、本册薄钢板通风管道、风管法兰、支架及部分碳钢部件安装项目中已包含除锈、刷漆等工作内容，不得重复计算。其他</a:t>
            </a:r>
            <a:r>
              <a:rPr lang="zh-CN" sz="1700" b="1">
                <a:latin typeface="黑体" panose="02010609060101010101" charset="-122"/>
                <a:ea typeface="黑体" panose="02010609060101010101" charset="-122"/>
                <a:cs typeface="黑体" panose="02010609060101010101" charset="-122"/>
              </a:rPr>
              <a:t>在</a:t>
            </a:r>
            <a:r>
              <a:rPr sz="1700" b="1">
                <a:latin typeface="黑体" panose="02010609060101010101" charset="-122"/>
                <a:ea typeface="黑体" panose="02010609060101010101" charset="-122"/>
                <a:cs typeface="黑体" panose="02010609060101010101" charset="-122"/>
              </a:rPr>
              <a:t>项目中未包含的除锈、刷漆、防腐蚀、绝热等工作内容，应执行第十二册相应项目。</a:t>
            </a:r>
            <a:endParaRPr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altLang="zh-CN" sz="1700" b="1">
                <a:latin typeface="黑体" panose="02010609060101010101" charset="-122"/>
                <a:ea typeface="黑体" panose="02010609060101010101" charset="-122"/>
                <a:cs typeface="黑体" panose="02010609060101010101" charset="-122"/>
              </a:rPr>
              <a:t>2</a:t>
            </a:r>
            <a:r>
              <a:rPr lang="zh-CN" altLang="en-US" sz="1700" b="1">
                <a:latin typeface="黑体" panose="02010609060101010101" charset="-122"/>
                <a:ea typeface="黑体" panose="02010609060101010101" charset="-122"/>
                <a:cs typeface="黑体" panose="02010609060101010101" charset="-122"/>
              </a:rPr>
              <a:t>、各类风管均按设计图示规格、长度以展开面积计算，不扣除检查孔、测定孔、送风口、吸风口等所占面积，也不计算风管、管口重叠部分面积。风管长度计算时以设计图示中心线长度（主管与支管以其中心线交点划分）为准，包括弯头、变径管、天圆地方等管件的长度，不包括风管部件所占长度，也不计算封端头的面积。风管计算展开面积时，直径或边长以风管的内壁尺寸计算。</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altLang="zh-CN" sz="1700" b="1">
                <a:latin typeface="黑体" panose="02010609060101010101" charset="-122"/>
                <a:ea typeface="黑体" panose="02010609060101010101" charset="-122"/>
                <a:cs typeface="黑体" panose="02010609060101010101" charset="-122"/>
              </a:rPr>
              <a:t>3</a:t>
            </a:r>
            <a:r>
              <a:rPr lang="zh-CN" altLang="en-US" sz="1700" b="1">
                <a:latin typeface="黑体" panose="02010609060101010101" charset="-122"/>
                <a:ea typeface="黑体" panose="02010609060101010101" charset="-122"/>
                <a:cs typeface="黑体" panose="02010609060101010101" charset="-122"/>
              </a:rPr>
              <a:t>、</a:t>
            </a:r>
            <a:r>
              <a:rPr lang="zh-CN" altLang="en-US" sz="1700" b="1">
                <a:latin typeface="黑体" panose="02010609060101010101" charset="-122"/>
                <a:ea typeface="黑体" panose="02010609060101010101" charset="-122"/>
                <a:cs typeface="黑体" panose="02010609060101010101" charset="-122"/>
              </a:rPr>
              <a:t>风管及管件、部件在企业加工厂制作的，从企业加工厂到施工现场的场外运输可按第三册《静置设备与工艺金属结构安装工程》中“钢材半成品运输”相应项目计算。但对于企业加工厂与施工现场不在同一城区时不适用此项计算场外运输费，此时应按长途运输相关规定计算长途运输费用。</a:t>
            </a:r>
            <a:endParaRPr lang="zh-CN" altLang="en-US" sz="1700"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第七册  通风空调工程</a:t>
            </a:r>
            <a:endParaRPr lang="zh-CN" altLang="en-US" sz="2400" b="1"/>
          </a:p>
        </p:txBody>
      </p:sp>
      <p:cxnSp>
        <p:nvCxnSpPr>
          <p:cNvPr id="5" name="直接连接符 4"/>
          <p:cNvCxnSpPr/>
          <p:nvPr/>
        </p:nvCxnSpPr>
        <p:spPr>
          <a:xfrm flipV="1">
            <a:off x="5570220" y="877570"/>
            <a:ext cx="43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43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946150"/>
            <a:ext cx="10619105" cy="5169535"/>
          </a:xfrm>
          <a:prstGeom prst="rect">
            <a:avLst/>
          </a:prstGeom>
          <a:noFill/>
        </p:spPr>
        <p:txBody>
          <a:bodyPr wrap="square" rtlCol="0">
            <a:spAutoFit/>
          </a:bodyPr>
          <a:p>
            <a:pPr indent="457200" fontAlgn="auto">
              <a:lnSpc>
                <a:spcPts val="4400"/>
              </a:lnSpc>
            </a:pPr>
            <a:r>
              <a:rPr lang="en-US" sz="1700" b="1">
                <a:latin typeface="黑体" panose="02010609060101010101" charset="-122"/>
                <a:ea typeface="黑体" panose="02010609060101010101" charset="-122"/>
                <a:cs typeface="黑体" panose="02010609060101010101" charset="-122"/>
              </a:rPr>
              <a:t>4</a:t>
            </a:r>
            <a:r>
              <a:rPr sz="1700" b="1">
                <a:latin typeface="黑体" panose="02010609060101010101" charset="-122"/>
                <a:ea typeface="黑体" panose="02010609060101010101" charset="-122"/>
                <a:cs typeface="黑体" panose="02010609060101010101" charset="-122"/>
              </a:rPr>
              <a:t>、通风、除尘设备为专供通风工程配套的各种风机及除尘设备。其他工业用风机(如热力设备用风机)及除尘设备安装执行</a:t>
            </a:r>
            <a:r>
              <a:rPr sz="1700" b="1">
                <a:latin typeface="黑体" panose="02010609060101010101" charset="-122"/>
                <a:ea typeface="黑体" panose="02010609060101010101" charset="-122"/>
                <a:cs typeface="黑体" panose="02010609060101010101" charset="-122"/>
                <a:sym typeface="+mn-ea"/>
              </a:rPr>
              <a:t>《第一册 机械设备安装工程》</a:t>
            </a:r>
            <a:r>
              <a:rPr lang="zh-CN" sz="1700" b="1">
                <a:latin typeface="黑体" panose="02010609060101010101" charset="-122"/>
                <a:ea typeface="黑体" panose="02010609060101010101" charset="-122"/>
                <a:cs typeface="黑体" panose="02010609060101010101" charset="-122"/>
              </a:rPr>
              <a:t>或</a:t>
            </a:r>
            <a:r>
              <a:rPr sz="1700" b="1">
                <a:latin typeface="黑体" panose="02010609060101010101" charset="-122"/>
                <a:ea typeface="黑体" panose="02010609060101010101" charset="-122"/>
                <a:cs typeface="黑体" panose="02010609060101010101" charset="-122"/>
                <a:sym typeface="+mn-ea"/>
              </a:rPr>
              <a:t>《第</a:t>
            </a:r>
            <a:r>
              <a:rPr lang="zh-CN" sz="1700" b="1">
                <a:latin typeface="黑体" panose="02010609060101010101" charset="-122"/>
                <a:ea typeface="黑体" panose="02010609060101010101" charset="-122"/>
                <a:cs typeface="黑体" panose="02010609060101010101" charset="-122"/>
                <a:sym typeface="+mn-ea"/>
              </a:rPr>
              <a:t>二</a:t>
            </a:r>
            <a:r>
              <a:rPr sz="1700" b="1">
                <a:latin typeface="黑体" panose="02010609060101010101" charset="-122"/>
                <a:ea typeface="黑体" panose="02010609060101010101" charset="-122"/>
                <a:cs typeface="黑体" panose="02010609060101010101" charset="-122"/>
                <a:sym typeface="+mn-ea"/>
              </a:rPr>
              <a:t>册 </a:t>
            </a:r>
            <a:r>
              <a:rPr lang="zh-CN" sz="1700" b="1">
                <a:latin typeface="黑体" panose="02010609060101010101" charset="-122"/>
                <a:ea typeface="黑体" panose="02010609060101010101" charset="-122"/>
                <a:cs typeface="黑体" panose="02010609060101010101" charset="-122"/>
                <a:sym typeface="+mn-ea"/>
              </a:rPr>
              <a:t>热力</a:t>
            </a:r>
            <a:r>
              <a:rPr sz="1700" b="1">
                <a:latin typeface="黑体" panose="02010609060101010101" charset="-122"/>
                <a:ea typeface="黑体" panose="02010609060101010101" charset="-122"/>
                <a:cs typeface="黑体" panose="02010609060101010101" charset="-122"/>
                <a:sym typeface="+mn-ea"/>
              </a:rPr>
              <a:t>设备安装工程》</a:t>
            </a:r>
            <a:r>
              <a:rPr sz="1700" b="1">
                <a:latin typeface="黑体" panose="02010609060101010101" charset="-122"/>
                <a:ea typeface="黑体" panose="02010609060101010101" charset="-122"/>
                <a:cs typeface="黑体" panose="02010609060101010101" charset="-122"/>
              </a:rPr>
              <a:t>相应项目。</a:t>
            </a:r>
            <a:endParaRPr sz="1700" b="1">
              <a:latin typeface="黑体" panose="02010609060101010101" charset="-122"/>
              <a:ea typeface="黑体" panose="02010609060101010101" charset="-122"/>
              <a:cs typeface="黑体" panose="02010609060101010101" charset="-122"/>
            </a:endParaRPr>
          </a:p>
          <a:p>
            <a:pPr indent="457200" fontAlgn="auto">
              <a:lnSpc>
                <a:spcPts val="4400"/>
              </a:lnSpc>
            </a:pPr>
            <a:r>
              <a:rPr lang="en-US" sz="1700" b="1">
                <a:latin typeface="黑体" panose="02010609060101010101" charset="-122"/>
                <a:ea typeface="黑体" panose="02010609060101010101" charset="-122"/>
                <a:cs typeface="黑体" panose="02010609060101010101" charset="-122"/>
              </a:rPr>
              <a:t>5</a:t>
            </a:r>
            <a:r>
              <a:rPr sz="1700" b="1">
                <a:latin typeface="黑体" panose="02010609060101010101" charset="-122"/>
                <a:ea typeface="黑体" panose="02010609060101010101" charset="-122"/>
                <a:cs typeface="黑体" panose="02010609060101010101" charset="-122"/>
              </a:rPr>
              <a:t>、空调系统中的管道配管执行《第十册 给排水、采暖、燃气工程》相应项目，制冷机机房、锅炉房管道配管执行《第八册 工业管道工程》相应项目。</a:t>
            </a:r>
            <a:endParaRPr sz="1700" b="1">
              <a:latin typeface="黑体" panose="02010609060101010101" charset="-122"/>
              <a:ea typeface="黑体" panose="02010609060101010101" charset="-122"/>
              <a:cs typeface="黑体" panose="02010609060101010101" charset="-122"/>
            </a:endParaRPr>
          </a:p>
          <a:p>
            <a:pPr indent="457200" fontAlgn="auto">
              <a:lnSpc>
                <a:spcPts val="4400"/>
              </a:lnSpc>
            </a:pPr>
            <a:r>
              <a:rPr lang="en-US" sz="1700" b="1">
                <a:latin typeface="黑体" panose="02010609060101010101" charset="-122"/>
                <a:ea typeface="黑体" panose="02010609060101010101" charset="-122"/>
                <a:cs typeface="黑体" panose="02010609060101010101" charset="-122"/>
              </a:rPr>
              <a:t>6</a:t>
            </a:r>
            <a:r>
              <a:rPr sz="1700" b="1">
                <a:latin typeface="黑体" panose="02010609060101010101" charset="-122"/>
                <a:ea typeface="黑体" panose="02010609060101010101" charset="-122"/>
                <a:cs typeface="黑体" panose="02010609060101010101" charset="-122"/>
              </a:rPr>
              <a:t>、风管制作安装子目未包括风管穿墙、穿楼板的孔洞修补以及设备基础砌筑等，发生时执行《湖南省建筑工程消耗量标准》中相应项目。</a:t>
            </a:r>
            <a:endParaRPr sz="1700" b="1">
              <a:latin typeface="黑体" panose="02010609060101010101" charset="-122"/>
              <a:ea typeface="黑体" panose="02010609060101010101" charset="-122"/>
              <a:cs typeface="黑体" panose="02010609060101010101" charset="-122"/>
            </a:endParaRPr>
          </a:p>
          <a:p>
            <a:pPr indent="457200" fontAlgn="auto">
              <a:lnSpc>
                <a:spcPts val="4400"/>
              </a:lnSpc>
            </a:pPr>
            <a:r>
              <a:rPr lang="en-US" sz="1700" b="1">
                <a:latin typeface="黑体" panose="02010609060101010101" charset="-122"/>
                <a:ea typeface="黑体" panose="02010609060101010101" charset="-122"/>
                <a:cs typeface="黑体" panose="02010609060101010101" charset="-122"/>
              </a:rPr>
              <a:t>7</a:t>
            </a:r>
            <a:r>
              <a:rPr sz="1700" b="1">
                <a:latin typeface="黑体" panose="02010609060101010101" charset="-122"/>
                <a:ea typeface="黑体" panose="02010609060101010101" charset="-122"/>
                <a:cs typeface="黑体" panose="02010609060101010101" charset="-122"/>
              </a:rPr>
              <a:t>、项目内未包括的设备钢基础、管道支架，单件质量在100kg以内的，执行《第十册 给排水、采暖、燃气工程》相应项目，单件质量在100kg以上的，执行《第</a:t>
            </a:r>
            <a:r>
              <a:rPr lang="zh-CN" sz="1700" b="1">
                <a:latin typeface="黑体" panose="02010609060101010101" charset="-122"/>
                <a:ea typeface="黑体" panose="02010609060101010101" charset="-122"/>
                <a:cs typeface="黑体" panose="02010609060101010101" charset="-122"/>
              </a:rPr>
              <a:t>三</a:t>
            </a:r>
            <a:r>
              <a:rPr sz="1700" b="1">
                <a:latin typeface="黑体" panose="02010609060101010101" charset="-122"/>
                <a:ea typeface="黑体" panose="02010609060101010101" charset="-122"/>
                <a:cs typeface="黑体" panose="02010609060101010101" charset="-122"/>
              </a:rPr>
              <a:t>册 静置设备与金属结构制作安装工程》相应项目。</a:t>
            </a:r>
            <a:endParaRPr sz="1700" b="1">
              <a:latin typeface="黑体" panose="02010609060101010101" charset="-122"/>
              <a:ea typeface="黑体" panose="02010609060101010101" charset="-122"/>
              <a:cs typeface="黑体" panose="02010609060101010101" charset="-122"/>
            </a:endParaRPr>
          </a:p>
          <a:p>
            <a:pPr indent="457200" fontAlgn="auto">
              <a:lnSpc>
                <a:spcPts val="4400"/>
              </a:lnSpc>
            </a:pPr>
            <a:r>
              <a:rPr lang="en-US" sz="1700" b="1">
                <a:latin typeface="黑体" panose="02010609060101010101" charset="-122"/>
                <a:ea typeface="黑体" panose="02010609060101010101" charset="-122"/>
                <a:cs typeface="黑体" panose="02010609060101010101" charset="-122"/>
              </a:rPr>
              <a:t>8</a:t>
            </a:r>
            <a:r>
              <a:rPr sz="1700" b="1">
                <a:latin typeface="黑体" panose="02010609060101010101" charset="-122"/>
                <a:ea typeface="黑体" panose="02010609060101010101" charset="-122"/>
                <a:cs typeface="黑体" panose="02010609060101010101" charset="-122"/>
              </a:rPr>
              <a:t>、空调工程的玻璃钢冷却塔、空调水泵的安装执行《第一册 机械设备安装工程》相应项目。</a:t>
            </a:r>
            <a:endParaRPr sz="1700"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第七册  通风空调工程</a:t>
            </a:r>
            <a:endParaRPr lang="zh-CN" altLang="en-US" sz="2400" b="1"/>
          </a:p>
        </p:txBody>
      </p:sp>
      <p:cxnSp>
        <p:nvCxnSpPr>
          <p:cNvPr id="5" name="直接连接符 4"/>
          <p:cNvCxnSpPr/>
          <p:nvPr/>
        </p:nvCxnSpPr>
        <p:spPr>
          <a:xfrm flipV="1">
            <a:off x="5570220" y="877570"/>
            <a:ext cx="43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43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946150"/>
            <a:ext cx="10619105" cy="2738120"/>
          </a:xfrm>
          <a:prstGeom prst="rect">
            <a:avLst/>
          </a:prstGeom>
          <a:noFill/>
        </p:spPr>
        <p:txBody>
          <a:bodyPr wrap="square" rtlCol="0">
            <a:spAutoFit/>
          </a:bodyPr>
          <a:p>
            <a:pPr indent="0" fontAlgn="auto">
              <a:lnSpc>
                <a:spcPct val="200000"/>
              </a:lnSpc>
            </a:pPr>
            <a:r>
              <a:rPr lang="zh-CN" altLang="en-US" b="1">
                <a:solidFill>
                  <a:srgbClr val="0000FF"/>
                </a:solidFill>
                <a:latin typeface="微软雅黑" panose="020B0503020204020204" pitchFamily="34" charset="-122"/>
                <a:ea typeface="微软雅黑" panose="020B0503020204020204" pitchFamily="34" charset="-122"/>
                <a:cs typeface="黑体" panose="02010609060101010101" charset="-122"/>
                <a:sym typeface="+mn-ea"/>
              </a:rPr>
              <a:t>（三） 多联机管路系统的冷媒加注计算示例</a:t>
            </a:r>
            <a:endParaRPr lang="zh-CN" altLang="en-US" b="1">
              <a:solidFill>
                <a:srgbClr val="0000FF"/>
              </a:solidFill>
              <a:latin typeface="微软雅黑" panose="020B0503020204020204" pitchFamily="34" charset="-122"/>
              <a:ea typeface="微软雅黑" panose="020B0503020204020204" pitchFamily="34" charset="-122"/>
              <a:cs typeface="黑体" panose="02010609060101010101" charset="-122"/>
              <a:sym typeface="+mn-ea"/>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rPr>
              <a:t>冷媒加注是在系统安装测试合格之后进行。系统管路冷媒加注的计算公式如下：</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rPr>
              <a:t>　　　追加制冷剂量R＝配管冷媒追加量A＋Σ每个模块冷媒追加量B</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rPr>
              <a:t>1、配管冷媒追加量A计算方法如下：</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rPr>
              <a:t>　　　配管冷媒追加量A= Σ液管长度×每米液管制冷剂追加量</a:t>
            </a:r>
            <a:endParaRPr lang="zh-CN" altLang="en-US" sz="1700" b="1">
              <a:latin typeface="黑体" panose="02010609060101010101" charset="-122"/>
              <a:ea typeface="黑体" panose="02010609060101010101" charset="-122"/>
              <a:cs typeface="黑体" panose="02010609060101010101" charset="-122"/>
            </a:endParaRPr>
          </a:p>
        </p:txBody>
      </p:sp>
      <p:graphicFrame>
        <p:nvGraphicFramePr>
          <p:cNvPr id="4" name="表格 3"/>
          <p:cNvGraphicFramePr/>
          <p:nvPr>
            <p:custDataLst>
              <p:tags r:id="rId2"/>
            </p:custDataLst>
          </p:nvPr>
        </p:nvGraphicFramePr>
        <p:xfrm>
          <a:off x="1296035" y="4349115"/>
          <a:ext cx="9066530" cy="1207770"/>
        </p:xfrm>
        <a:graphic>
          <a:graphicData uri="http://schemas.openxmlformats.org/drawingml/2006/table">
            <a:tbl>
              <a:tblPr firstRow="1" bandRow="1">
                <a:tableStyleId>{5C22544A-7EE6-4342-B048-85BDC9FD1C3A}</a:tableStyleId>
              </a:tblPr>
              <a:tblGrid>
                <a:gridCol w="1482090"/>
                <a:gridCol w="948055"/>
                <a:gridCol w="948055"/>
                <a:gridCol w="948055"/>
                <a:gridCol w="948055"/>
                <a:gridCol w="948055"/>
                <a:gridCol w="948055"/>
                <a:gridCol w="948055"/>
                <a:gridCol w="948055"/>
              </a:tblGrid>
              <a:tr h="735330">
                <a:tc>
                  <a:txBody>
                    <a:bodyPr/>
                    <a:p>
                      <a:pPr indent="0" algn="ctr">
                        <a:buNone/>
                      </a:pPr>
                      <a:r>
                        <a:rPr lang="en-US" sz="1400" b="1">
                          <a:solidFill>
                            <a:schemeClr val="tx1"/>
                          </a:solidFill>
                          <a:latin typeface="黑体" panose="02010609060101010101" charset="-122"/>
                          <a:ea typeface="黑体" panose="02010609060101010101" charset="-122"/>
                          <a:cs typeface="黑体" panose="02010609060101010101" charset="-122"/>
                        </a:rPr>
                        <a:t>液管直径（mm）</a:t>
                      </a:r>
                      <a:endParaRPr lang="en-US" altLang="en-US" sz="1400" b="1">
                        <a:solidFill>
                          <a:schemeClr val="tx1"/>
                        </a:solidFill>
                        <a:latin typeface="黑体" panose="02010609060101010101" charset="-122"/>
                        <a:ea typeface="黑体" panose="02010609060101010101" charset="-122"/>
                        <a:cs typeface="黑体" panose="02010609060101010101" charset="-122"/>
                      </a:endParaRPr>
                    </a:p>
                  </a:txBody>
                  <a:tcPr marL="68580" marR="68580" marT="0" marB="0" vert="horz" anchor="ctr">
                    <a:solidFill>
                      <a:srgbClr val="B4C7EF"/>
                    </a:solidFill>
                  </a:tcPr>
                </a:tc>
                <a:tc>
                  <a:txBody>
                    <a:bodyPr/>
                    <a:p>
                      <a:pPr indent="0" algn="ctr">
                        <a:buNone/>
                      </a:pPr>
                      <a:r>
                        <a:rPr lang="en-US" sz="1400" b="1">
                          <a:solidFill>
                            <a:schemeClr val="tx1"/>
                          </a:solidFill>
                          <a:latin typeface="黑体" panose="02010609060101010101" charset="-122"/>
                          <a:ea typeface="黑体" panose="02010609060101010101" charset="-122"/>
                          <a:cs typeface="仿宋" panose="02010609060101010101" charset="-122"/>
                        </a:rPr>
                        <a:t>Φ28.6</a:t>
                      </a:r>
                      <a:endParaRPr lang="en-US" altLang="en-US" sz="1400" b="1">
                        <a:solidFill>
                          <a:schemeClr val="tx1"/>
                        </a:solidFill>
                        <a:latin typeface="黑体" panose="02010609060101010101" charset="-122"/>
                        <a:ea typeface="黑体" panose="02010609060101010101" charset="-122"/>
                        <a:cs typeface="仿宋" panose="02010609060101010101" charset="-122"/>
                      </a:endParaRPr>
                    </a:p>
                  </a:txBody>
                  <a:tcPr marL="68580" marR="68580" marT="0" marB="0" vert="horz" anchor="ctr">
                    <a:solidFill>
                      <a:srgbClr val="B4C7EF"/>
                    </a:solidFill>
                  </a:tcPr>
                </a:tc>
                <a:tc>
                  <a:txBody>
                    <a:bodyPr/>
                    <a:p>
                      <a:pPr indent="0" algn="ctr">
                        <a:buNone/>
                      </a:pPr>
                      <a:r>
                        <a:rPr lang="en-US" sz="1400" b="1">
                          <a:solidFill>
                            <a:schemeClr val="tx1"/>
                          </a:solidFill>
                          <a:latin typeface="黑体" panose="02010609060101010101" charset="-122"/>
                          <a:ea typeface="黑体" panose="02010609060101010101" charset="-122"/>
                          <a:cs typeface="仿宋" panose="02010609060101010101" charset="-122"/>
                        </a:rPr>
                        <a:t>Φ25.4</a:t>
                      </a:r>
                      <a:endParaRPr lang="en-US" altLang="en-US" sz="1400" b="1">
                        <a:solidFill>
                          <a:schemeClr val="tx1"/>
                        </a:solidFill>
                        <a:latin typeface="黑体" panose="02010609060101010101" charset="-122"/>
                        <a:ea typeface="黑体" panose="02010609060101010101" charset="-122"/>
                        <a:cs typeface="仿宋" panose="02010609060101010101" charset="-122"/>
                      </a:endParaRPr>
                    </a:p>
                  </a:txBody>
                  <a:tcPr marL="68580" marR="68580" marT="0" marB="0" vert="horz" anchor="ctr">
                    <a:solidFill>
                      <a:srgbClr val="B4C7EF"/>
                    </a:solidFill>
                  </a:tcPr>
                </a:tc>
                <a:tc>
                  <a:txBody>
                    <a:bodyPr/>
                    <a:p>
                      <a:pPr indent="0" algn="ctr">
                        <a:buNone/>
                      </a:pPr>
                      <a:r>
                        <a:rPr lang="en-US" sz="1400" b="1">
                          <a:solidFill>
                            <a:schemeClr val="tx1"/>
                          </a:solidFill>
                          <a:latin typeface="黑体" panose="02010609060101010101" charset="-122"/>
                          <a:ea typeface="黑体" panose="02010609060101010101" charset="-122"/>
                          <a:cs typeface="仿宋" panose="02010609060101010101" charset="-122"/>
                        </a:rPr>
                        <a:t>Φ22.2</a:t>
                      </a:r>
                      <a:endParaRPr lang="en-US" altLang="en-US" sz="1400" b="1">
                        <a:solidFill>
                          <a:schemeClr val="tx1"/>
                        </a:solidFill>
                        <a:latin typeface="黑体" panose="02010609060101010101" charset="-122"/>
                        <a:ea typeface="黑体" panose="02010609060101010101" charset="-122"/>
                        <a:cs typeface="仿宋" panose="02010609060101010101" charset="-122"/>
                      </a:endParaRPr>
                    </a:p>
                  </a:txBody>
                  <a:tcPr marL="68580" marR="68580" marT="0" marB="0" vert="horz" anchor="ctr">
                    <a:solidFill>
                      <a:srgbClr val="B4C7EF"/>
                    </a:solidFill>
                  </a:tcPr>
                </a:tc>
                <a:tc>
                  <a:txBody>
                    <a:bodyPr/>
                    <a:p>
                      <a:pPr indent="0" algn="ctr">
                        <a:buNone/>
                      </a:pPr>
                      <a:r>
                        <a:rPr lang="en-US" sz="1400" b="1">
                          <a:solidFill>
                            <a:schemeClr val="tx1"/>
                          </a:solidFill>
                          <a:latin typeface="黑体" panose="02010609060101010101" charset="-122"/>
                          <a:ea typeface="黑体" panose="02010609060101010101" charset="-122"/>
                          <a:cs typeface="仿宋" panose="02010609060101010101" charset="-122"/>
                        </a:rPr>
                        <a:t>Φ19.05</a:t>
                      </a:r>
                      <a:endParaRPr lang="en-US" altLang="en-US" sz="1400" b="1">
                        <a:solidFill>
                          <a:schemeClr val="tx1"/>
                        </a:solidFill>
                        <a:latin typeface="黑体" panose="02010609060101010101" charset="-122"/>
                        <a:ea typeface="黑体" panose="02010609060101010101" charset="-122"/>
                        <a:cs typeface="仿宋" panose="02010609060101010101" charset="-122"/>
                      </a:endParaRPr>
                    </a:p>
                  </a:txBody>
                  <a:tcPr marL="68580" marR="68580" marT="0" marB="0" vert="horz" anchor="ctr">
                    <a:solidFill>
                      <a:srgbClr val="B4C7EF"/>
                    </a:solidFill>
                  </a:tcPr>
                </a:tc>
                <a:tc>
                  <a:txBody>
                    <a:bodyPr/>
                    <a:p>
                      <a:pPr indent="0" algn="ctr">
                        <a:buNone/>
                      </a:pPr>
                      <a:r>
                        <a:rPr lang="en-US" sz="1400" b="1">
                          <a:solidFill>
                            <a:schemeClr val="tx1"/>
                          </a:solidFill>
                          <a:latin typeface="黑体" panose="02010609060101010101" charset="-122"/>
                          <a:ea typeface="黑体" panose="02010609060101010101" charset="-122"/>
                          <a:cs typeface="仿宋" panose="02010609060101010101" charset="-122"/>
                        </a:rPr>
                        <a:t>Φ15.9</a:t>
                      </a:r>
                      <a:endParaRPr lang="en-US" altLang="en-US" sz="1400" b="1">
                        <a:solidFill>
                          <a:schemeClr val="tx1"/>
                        </a:solidFill>
                        <a:latin typeface="黑体" panose="02010609060101010101" charset="-122"/>
                        <a:ea typeface="黑体" panose="02010609060101010101" charset="-122"/>
                        <a:cs typeface="仿宋" panose="02010609060101010101" charset="-122"/>
                      </a:endParaRPr>
                    </a:p>
                  </a:txBody>
                  <a:tcPr marL="68580" marR="68580" marT="0" marB="0" vert="horz" anchor="ctr">
                    <a:solidFill>
                      <a:srgbClr val="B4C7EF"/>
                    </a:solidFill>
                  </a:tcPr>
                </a:tc>
                <a:tc>
                  <a:txBody>
                    <a:bodyPr/>
                    <a:p>
                      <a:pPr indent="0" algn="ctr">
                        <a:buNone/>
                      </a:pPr>
                      <a:r>
                        <a:rPr lang="en-US" sz="1400" b="1">
                          <a:solidFill>
                            <a:schemeClr val="tx1"/>
                          </a:solidFill>
                          <a:latin typeface="黑体" panose="02010609060101010101" charset="-122"/>
                          <a:ea typeface="黑体" panose="02010609060101010101" charset="-122"/>
                          <a:cs typeface="仿宋" panose="02010609060101010101" charset="-122"/>
                        </a:rPr>
                        <a:t>Φ12.7</a:t>
                      </a:r>
                      <a:endParaRPr lang="en-US" altLang="en-US" sz="1400" b="1">
                        <a:solidFill>
                          <a:schemeClr val="tx1"/>
                        </a:solidFill>
                        <a:latin typeface="黑体" panose="02010609060101010101" charset="-122"/>
                        <a:ea typeface="黑体" panose="02010609060101010101" charset="-122"/>
                        <a:cs typeface="仿宋" panose="02010609060101010101" charset="-122"/>
                      </a:endParaRPr>
                    </a:p>
                  </a:txBody>
                  <a:tcPr marL="68580" marR="68580" marT="0" marB="0" vert="horz" anchor="ctr">
                    <a:solidFill>
                      <a:srgbClr val="B4C7EF"/>
                    </a:solidFill>
                  </a:tcPr>
                </a:tc>
                <a:tc>
                  <a:txBody>
                    <a:bodyPr/>
                    <a:p>
                      <a:pPr indent="0" algn="ctr">
                        <a:buNone/>
                      </a:pPr>
                      <a:r>
                        <a:rPr lang="en-US" sz="1400" b="1">
                          <a:solidFill>
                            <a:schemeClr val="tx1"/>
                          </a:solidFill>
                          <a:latin typeface="黑体" panose="02010609060101010101" charset="-122"/>
                          <a:ea typeface="黑体" panose="02010609060101010101" charset="-122"/>
                          <a:cs typeface="仿宋" panose="02010609060101010101" charset="-122"/>
                        </a:rPr>
                        <a:t>Φ9.52</a:t>
                      </a:r>
                      <a:endParaRPr lang="en-US" altLang="en-US" sz="1400" b="1">
                        <a:solidFill>
                          <a:schemeClr val="tx1"/>
                        </a:solidFill>
                        <a:latin typeface="黑体" panose="02010609060101010101" charset="-122"/>
                        <a:ea typeface="黑体" panose="02010609060101010101" charset="-122"/>
                        <a:cs typeface="仿宋" panose="02010609060101010101" charset="-122"/>
                      </a:endParaRPr>
                    </a:p>
                  </a:txBody>
                  <a:tcPr marL="68580" marR="68580" marT="0" marB="0" vert="horz" anchor="ctr">
                    <a:solidFill>
                      <a:srgbClr val="B4C7EF"/>
                    </a:solidFill>
                  </a:tcPr>
                </a:tc>
                <a:tc>
                  <a:txBody>
                    <a:bodyPr/>
                    <a:p>
                      <a:pPr indent="0" algn="ctr">
                        <a:buNone/>
                      </a:pPr>
                      <a:r>
                        <a:rPr lang="en-US" sz="1400" b="1">
                          <a:solidFill>
                            <a:schemeClr val="tx1"/>
                          </a:solidFill>
                          <a:latin typeface="黑体" panose="02010609060101010101" charset="-122"/>
                          <a:ea typeface="黑体" panose="02010609060101010101" charset="-122"/>
                          <a:cs typeface="仿宋" panose="02010609060101010101" charset="-122"/>
                        </a:rPr>
                        <a:t>Φ6.35</a:t>
                      </a:r>
                      <a:endParaRPr lang="en-US" altLang="en-US" sz="1400" b="1">
                        <a:solidFill>
                          <a:schemeClr val="tx1"/>
                        </a:solidFill>
                        <a:latin typeface="黑体" panose="02010609060101010101" charset="-122"/>
                        <a:ea typeface="黑体" panose="02010609060101010101" charset="-122"/>
                        <a:cs typeface="仿宋" panose="02010609060101010101" charset="-122"/>
                      </a:endParaRPr>
                    </a:p>
                  </a:txBody>
                  <a:tcPr marL="68580" marR="68580" marT="0" marB="0" vert="horz" anchor="ctr">
                    <a:solidFill>
                      <a:srgbClr val="B4C7EF"/>
                    </a:solidFill>
                  </a:tcPr>
                </a:tc>
              </a:tr>
              <a:tr h="472440">
                <a:tc>
                  <a:txBody>
                    <a:bodyPr/>
                    <a:p>
                      <a:pPr indent="0" algn="ctr">
                        <a:buNone/>
                      </a:pPr>
                      <a:r>
                        <a:rPr lang="zh-CN" altLang="en-US" sz="1400" b="1">
                          <a:solidFill>
                            <a:schemeClr val="tx1"/>
                          </a:solidFill>
                          <a:latin typeface="黑体" panose="02010609060101010101" charset="-122"/>
                          <a:ea typeface="黑体" panose="02010609060101010101" charset="-122"/>
                          <a:cs typeface="仿宋" panose="02010609060101010101" charset="-122"/>
                        </a:rPr>
                        <a:t>冷媒追加量（</a:t>
                      </a:r>
                      <a:r>
                        <a:rPr lang="en-US" sz="1400" b="1">
                          <a:solidFill>
                            <a:schemeClr val="tx1"/>
                          </a:solidFill>
                          <a:latin typeface="黑体" panose="02010609060101010101" charset="-122"/>
                          <a:ea typeface="黑体" panose="02010609060101010101" charset="-122"/>
                          <a:cs typeface="仿宋" panose="02010609060101010101" charset="-122"/>
                        </a:rPr>
                        <a:t>kg/m</a:t>
                      </a:r>
                      <a:r>
                        <a:rPr lang="zh-CN" altLang="en-US" sz="1400" b="1">
                          <a:solidFill>
                            <a:schemeClr val="tx1"/>
                          </a:solidFill>
                          <a:latin typeface="黑体" panose="02010609060101010101" charset="-122"/>
                          <a:ea typeface="黑体" panose="02010609060101010101" charset="-122"/>
                          <a:cs typeface="仿宋" panose="02010609060101010101" charset="-122"/>
                        </a:rPr>
                        <a:t>）</a:t>
                      </a:r>
                      <a:endParaRPr lang="zh-CN" altLang="en-US" sz="1400" b="1">
                        <a:solidFill>
                          <a:schemeClr val="tx1"/>
                        </a:solidFill>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solidFill>
                            <a:schemeClr val="tx1"/>
                          </a:solidFill>
                          <a:latin typeface="黑体" panose="02010609060101010101" charset="-122"/>
                          <a:ea typeface="黑体" panose="02010609060101010101" charset="-122"/>
                          <a:cs typeface="仿宋" panose="02010609060101010101" charset="-122"/>
                        </a:rPr>
                        <a:t>0.680</a:t>
                      </a:r>
                      <a:endParaRPr lang="en-US" altLang="en-US" sz="1400" b="1">
                        <a:solidFill>
                          <a:schemeClr val="tx1"/>
                        </a:solidFill>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solidFill>
                            <a:schemeClr val="tx1"/>
                          </a:solidFill>
                          <a:latin typeface="黑体" panose="02010609060101010101" charset="-122"/>
                          <a:ea typeface="黑体" panose="02010609060101010101" charset="-122"/>
                          <a:cs typeface="仿宋" panose="02010609060101010101" charset="-122"/>
                        </a:rPr>
                        <a:t>0.520</a:t>
                      </a:r>
                      <a:endParaRPr lang="en-US" altLang="en-US" sz="1400" b="1">
                        <a:solidFill>
                          <a:schemeClr val="tx1"/>
                        </a:solidFill>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solidFill>
                            <a:schemeClr val="tx1"/>
                          </a:solidFill>
                          <a:latin typeface="黑体" panose="02010609060101010101" charset="-122"/>
                          <a:ea typeface="黑体" panose="02010609060101010101" charset="-122"/>
                          <a:cs typeface="仿宋" panose="02010609060101010101" charset="-122"/>
                        </a:rPr>
                        <a:t>0.350</a:t>
                      </a:r>
                      <a:endParaRPr lang="en-US" altLang="en-US" sz="1400" b="1">
                        <a:solidFill>
                          <a:schemeClr val="tx1"/>
                        </a:solidFill>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solidFill>
                            <a:schemeClr val="tx1"/>
                          </a:solidFill>
                          <a:latin typeface="黑体" panose="02010609060101010101" charset="-122"/>
                          <a:ea typeface="黑体" panose="02010609060101010101" charset="-122"/>
                          <a:cs typeface="仿宋" panose="02010609060101010101" charset="-122"/>
                        </a:rPr>
                        <a:t>0.250</a:t>
                      </a:r>
                      <a:endParaRPr lang="en-US" altLang="en-US" sz="1400" b="1">
                        <a:solidFill>
                          <a:schemeClr val="tx1"/>
                        </a:solidFill>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solidFill>
                            <a:schemeClr val="tx1"/>
                          </a:solidFill>
                          <a:latin typeface="黑体" panose="02010609060101010101" charset="-122"/>
                          <a:ea typeface="黑体" panose="02010609060101010101" charset="-122"/>
                          <a:cs typeface="仿宋" panose="02010609060101010101" charset="-122"/>
                        </a:rPr>
                        <a:t>0.170</a:t>
                      </a:r>
                      <a:endParaRPr lang="en-US" altLang="en-US" sz="1400" b="1">
                        <a:solidFill>
                          <a:schemeClr val="tx1"/>
                        </a:solidFill>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solidFill>
                            <a:schemeClr val="tx1"/>
                          </a:solidFill>
                          <a:latin typeface="黑体" panose="02010609060101010101" charset="-122"/>
                          <a:ea typeface="黑体" panose="02010609060101010101" charset="-122"/>
                          <a:cs typeface="仿宋" panose="02010609060101010101" charset="-122"/>
                        </a:rPr>
                        <a:t>0.110</a:t>
                      </a:r>
                      <a:endParaRPr lang="en-US" altLang="en-US" sz="1400" b="1">
                        <a:solidFill>
                          <a:schemeClr val="tx1"/>
                        </a:solidFill>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solidFill>
                            <a:schemeClr val="tx1"/>
                          </a:solidFill>
                          <a:latin typeface="黑体" panose="02010609060101010101" charset="-122"/>
                          <a:ea typeface="黑体" panose="02010609060101010101" charset="-122"/>
                          <a:cs typeface="仿宋" panose="02010609060101010101" charset="-122"/>
                        </a:rPr>
                        <a:t>0.054</a:t>
                      </a:r>
                      <a:endParaRPr lang="en-US" altLang="en-US" sz="1400" b="1">
                        <a:solidFill>
                          <a:schemeClr val="tx1"/>
                        </a:solidFill>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solidFill>
                            <a:schemeClr val="tx1"/>
                          </a:solidFill>
                          <a:latin typeface="黑体" panose="02010609060101010101" charset="-122"/>
                          <a:ea typeface="黑体" panose="02010609060101010101" charset="-122"/>
                          <a:cs typeface="仿宋" panose="02010609060101010101" charset="-122"/>
                        </a:rPr>
                        <a:t>0.022</a:t>
                      </a:r>
                      <a:endParaRPr lang="en-US" altLang="en-US" sz="1400" b="1">
                        <a:solidFill>
                          <a:schemeClr val="tx1"/>
                        </a:solidFill>
                        <a:latin typeface="黑体" panose="02010609060101010101" charset="-122"/>
                        <a:ea typeface="黑体" panose="02010609060101010101" charset="-122"/>
                        <a:cs typeface="仿宋" panose="02010609060101010101" charset="-122"/>
                      </a:endParaRPr>
                    </a:p>
                  </a:txBody>
                  <a:tcPr marL="68580" marR="68580" marT="0" marB="0" vert="horz" anchor="ctr"/>
                </a:tc>
              </a:tr>
            </a:tbl>
          </a:graphicData>
        </a:graphic>
      </p:graphicFrame>
      <p:sp>
        <p:nvSpPr>
          <p:cNvPr id="10" name="文本框 9"/>
          <p:cNvSpPr txBox="1"/>
          <p:nvPr/>
        </p:nvSpPr>
        <p:spPr>
          <a:xfrm>
            <a:off x="4613910" y="3915410"/>
            <a:ext cx="2270760" cy="337185"/>
          </a:xfrm>
          <a:prstGeom prst="rect">
            <a:avLst/>
          </a:prstGeom>
          <a:noFill/>
          <a:ln w="9525">
            <a:noFill/>
          </a:ln>
        </p:spPr>
        <p:txBody>
          <a:bodyPr wrap="square">
            <a:spAutoFit/>
          </a:bodyPr>
          <a:p>
            <a:pPr indent="0" algn="ctr" fontAlgn="auto"/>
            <a:r>
              <a:rPr lang="zh-CN" sz="1600" b="1">
                <a:solidFill>
                  <a:srgbClr val="0000FF"/>
                </a:solidFill>
                <a:latin typeface="黑体" panose="02010609060101010101" charset="-122"/>
                <a:ea typeface="黑体" panose="02010609060101010101" charset="-122"/>
              </a:rPr>
              <a:t>铜管冷媒追加量表</a:t>
            </a:r>
            <a:endParaRPr lang="zh-CN" altLang="en-US" sz="1600" b="1">
              <a:solidFill>
                <a:srgbClr val="0000FF"/>
              </a:solidFill>
              <a:latin typeface="黑体" panose="02010609060101010101" charset="-122"/>
              <a:ea typeface="黑体" panose="02010609060101010101" charset="-122"/>
            </a:endParaRPr>
          </a:p>
        </p:txBody>
      </p:sp>
      <p:sp>
        <p:nvSpPr>
          <p:cNvPr id="3" name="日期占位符 2"/>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8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第七册  通风空调工程</a:t>
            </a:r>
            <a:endParaRPr lang="zh-CN" altLang="en-US" sz="2400" b="1"/>
          </a:p>
        </p:txBody>
      </p:sp>
      <p:cxnSp>
        <p:nvCxnSpPr>
          <p:cNvPr id="5" name="直接连接符 4"/>
          <p:cNvCxnSpPr/>
          <p:nvPr/>
        </p:nvCxnSpPr>
        <p:spPr>
          <a:xfrm flipV="1">
            <a:off x="5570220" y="877570"/>
            <a:ext cx="43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43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946150"/>
            <a:ext cx="10619105" cy="614045"/>
          </a:xfrm>
          <a:prstGeom prst="rect">
            <a:avLst/>
          </a:prstGeom>
          <a:noFill/>
        </p:spPr>
        <p:txBody>
          <a:bodyPr wrap="square" rtlCol="0">
            <a:spAutoFit/>
          </a:bodyPr>
          <a:p>
            <a:pPr indent="0" fontAlgn="auto">
              <a:lnSpc>
                <a:spcPct val="200000"/>
              </a:lnSpc>
            </a:pPr>
            <a:r>
              <a:rPr lang="zh-CN" altLang="en-US" sz="1700" b="1">
                <a:latin typeface="黑体" panose="02010609060101010101" charset="-122"/>
                <a:ea typeface="黑体" panose="02010609060101010101" charset="-122"/>
                <a:cs typeface="黑体" panose="02010609060101010101" charset="-122"/>
              </a:rPr>
              <a:t>2、Σ每个模块冷媒追加量B计算方法如下：</a:t>
            </a:r>
            <a:endParaRPr lang="zh-CN" altLang="en-US" sz="1700" b="1">
              <a:latin typeface="黑体" panose="02010609060101010101" charset="-122"/>
              <a:ea typeface="黑体" panose="02010609060101010101" charset="-122"/>
              <a:cs typeface="黑体" panose="02010609060101010101" charset="-122"/>
            </a:endParaRPr>
          </a:p>
        </p:txBody>
      </p:sp>
      <p:sp>
        <p:nvSpPr>
          <p:cNvPr id="10" name="文本框 9"/>
          <p:cNvSpPr txBox="1"/>
          <p:nvPr/>
        </p:nvSpPr>
        <p:spPr>
          <a:xfrm>
            <a:off x="5008245" y="1928495"/>
            <a:ext cx="5726430" cy="337185"/>
          </a:xfrm>
          <a:prstGeom prst="rect">
            <a:avLst/>
          </a:prstGeom>
          <a:noFill/>
          <a:ln w="9525">
            <a:noFill/>
          </a:ln>
        </p:spPr>
        <p:txBody>
          <a:bodyPr wrap="square">
            <a:spAutoFit/>
          </a:bodyPr>
          <a:p>
            <a:pPr indent="0" fontAlgn="auto"/>
            <a:r>
              <a:rPr lang="zh-CN" sz="1600" b="1">
                <a:latin typeface="黑体" panose="02010609060101010101" charset="-122"/>
                <a:ea typeface="黑体" panose="02010609060101010101" charset="-122"/>
              </a:rPr>
              <a:t>室外机冷媒追加量（</a:t>
            </a:r>
            <a:r>
              <a:rPr lang="en-US" altLang="zh-CN" sz="1600" b="1">
                <a:latin typeface="黑体" panose="02010609060101010101" charset="-122"/>
                <a:ea typeface="黑体" panose="02010609060101010101" charset="-122"/>
              </a:rPr>
              <a:t>B</a:t>
            </a:r>
            <a:r>
              <a:rPr lang="zh-CN" altLang="en-US" sz="1600" b="1">
                <a:latin typeface="黑体" panose="02010609060101010101" charset="-122"/>
                <a:ea typeface="黑体" panose="02010609060101010101" charset="-122"/>
              </a:rPr>
              <a:t>）</a:t>
            </a:r>
            <a:r>
              <a:rPr lang="zh-CN" sz="1600" b="1">
                <a:latin typeface="黑体" panose="02010609060101010101" charset="-122"/>
                <a:ea typeface="黑体" panose="02010609060101010101" charset="-122"/>
              </a:rPr>
              <a:t>　　　　　　　　　　　　单位： kg</a:t>
            </a:r>
            <a:endParaRPr lang="zh-CN" sz="1600" b="1">
              <a:latin typeface="黑体" panose="02010609060101010101" charset="-122"/>
              <a:ea typeface="黑体" panose="02010609060101010101" charset="-122"/>
            </a:endParaRPr>
          </a:p>
        </p:txBody>
      </p:sp>
      <p:graphicFrame>
        <p:nvGraphicFramePr>
          <p:cNvPr id="3" name="表格 2"/>
          <p:cNvGraphicFramePr/>
          <p:nvPr>
            <p:custDataLst>
              <p:tags r:id="rId2"/>
            </p:custDataLst>
          </p:nvPr>
        </p:nvGraphicFramePr>
        <p:xfrm>
          <a:off x="1027430" y="2265680"/>
          <a:ext cx="9925050" cy="3561080"/>
        </p:xfrm>
        <a:graphic>
          <a:graphicData uri="http://schemas.openxmlformats.org/drawingml/2006/table">
            <a:tbl>
              <a:tblPr firstRow="1" bandRow="1">
                <a:tableStyleId>{5C22544A-7EE6-4342-B048-85BDC9FD1C3A}</a:tableStyleId>
              </a:tblPr>
              <a:tblGrid>
                <a:gridCol w="1605915"/>
                <a:gridCol w="1256030"/>
                <a:gridCol w="883920"/>
                <a:gridCol w="880110"/>
                <a:gridCol w="883920"/>
                <a:gridCol w="883285"/>
                <a:gridCol w="883920"/>
                <a:gridCol w="881380"/>
                <a:gridCol w="882650"/>
                <a:gridCol w="883920"/>
              </a:tblGrid>
              <a:tr h="354330">
                <a:tc rowSpan="2">
                  <a:txBody>
                    <a:bodyPr/>
                    <a:p>
                      <a:pPr algn="ctr">
                        <a:buNone/>
                      </a:pPr>
                      <a:r>
                        <a:rPr lang="zh-CN" altLang="en-US" sz="1500" b="1">
                          <a:latin typeface="黑体" panose="02010609060101010101" charset="-122"/>
                          <a:ea typeface="黑体" panose="02010609060101010101" charset="-122"/>
                          <a:cs typeface="黑体" panose="02010609060101010101" charset="-122"/>
                        </a:rPr>
                        <a:t>内外机额定容量</a:t>
                      </a:r>
                      <a:endParaRPr lang="zh-CN" altLang="en-US" sz="1500" b="1">
                        <a:latin typeface="黑体" panose="02010609060101010101" charset="-122"/>
                        <a:ea typeface="黑体" panose="02010609060101010101" charset="-122"/>
                        <a:cs typeface="黑体" panose="02010609060101010101" charset="-122"/>
                      </a:endParaRPr>
                    </a:p>
                    <a:p>
                      <a:pPr algn="ctr">
                        <a:buNone/>
                      </a:pPr>
                      <a:r>
                        <a:rPr lang="zh-CN" altLang="en-US" sz="1500" b="1">
                          <a:latin typeface="黑体" panose="02010609060101010101" charset="-122"/>
                          <a:ea typeface="黑体" panose="02010609060101010101" charset="-122"/>
                          <a:cs typeface="黑体" panose="02010609060101010101" charset="-122"/>
                        </a:rPr>
                        <a:t>配置率 C</a:t>
                      </a:r>
                      <a:endParaRPr lang="zh-CN" altLang="en-US" sz="1500" b="1">
                        <a:latin typeface="黑体" panose="02010609060101010101" charset="-122"/>
                        <a:ea typeface="黑体" panose="02010609060101010101" charset="-122"/>
                        <a:cs typeface="黑体" panose="02010609060101010101" charset="-122"/>
                      </a:endParaRPr>
                    </a:p>
                  </a:txBody>
                  <a:tcPr anchor="ctr" anchorCtr="0"/>
                </a:tc>
                <a:tc rowSpan="2">
                  <a:txBody>
                    <a:bodyPr/>
                    <a:p>
                      <a:pPr algn="ctr">
                        <a:buNone/>
                      </a:pPr>
                      <a:r>
                        <a:rPr lang="en-US" altLang="zh-CN" sz="1500" b="1">
                          <a:latin typeface="黑体" panose="02010609060101010101" charset="-122"/>
                          <a:ea typeface="黑体" panose="02010609060101010101" charset="-122"/>
                        </a:rPr>
                        <a:t>内机配置</a:t>
                      </a:r>
                      <a:endParaRPr lang="en-US" altLang="zh-CN" sz="1500" b="1">
                        <a:latin typeface="黑体" panose="02010609060101010101" charset="-122"/>
                        <a:ea typeface="黑体" panose="02010609060101010101" charset="-122"/>
                      </a:endParaRPr>
                    </a:p>
                    <a:p>
                      <a:pPr algn="ctr">
                        <a:buNone/>
                      </a:pPr>
                      <a:r>
                        <a:rPr lang="en-US" altLang="zh-CN" sz="1500" b="1">
                          <a:latin typeface="黑体" panose="02010609060101010101" charset="-122"/>
                          <a:ea typeface="黑体" panose="02010609060101010101" charset="-122"/>
                        </a:rPr>
                        <a:t>数量</a:t>
                      </a:r>
                      <a:endParaRPr lang="en-US" altLang="zh-CN" sz="1500" b="1">
                        <a:latin typeface="黑体" panose="02010609060101010101" charset="-122"/>
                        <a:ea typeface="黑体" panose="02010609060101010101" charset="-122"/>
                        <a:cs typeface="黑体" panose="02010609060101010101" charset="-122"/>
                      </a:endParaRPr>
                    </a:p>
                  </a:txBody>
                  <a:tcPr anchor="ctr" anchorCtr="0"/>
                </a:tc>
                <a:tc gridSpan="8">
                  <a:txBody>
                    <a:bodyPr/>
                    <a:p>
                      <a:pPr algn="ctr">
                        <a:buNone/>
                      </a:pPr>
                      <a:r>
                        <a:rPr lang="zh-CN" altLang="en-US" sz="1500" b="1">
                          <a:latin typeface="黑体" panose="02010609060101010101" charset="-122"/>
                          <a:ea typeface="黑体" panose="02010609060101010101" charset="-122"/>
                          <a:cs typeface="黑体" panose="02010609060101010101" charset="-122"/>
                        </a:rPr>
                        <a:t>室外机容量（kw）</a:t>
                      </a:r>
                      <a:endParaRPr lang="zh-CN" altLang="en-US" sz="1500" b="1">
                        <a:latin typeface="黑体" panose="02010609060101010101" charset="-122"/>
                        <a:ea typeface="黑体" panose="02010609060101010101" charset="-122"/>
                        <a:cs typeface="黑体" panose="02010609060101010101" charset="-122"/>
                      </a:endParaRPr>
                    </a:p>
                  </a:txBody>
                  <a:tcPr/>
                </a:tc>
                <a:tc hMerge="1">
                  <a:tcPr/>
                </a:tc>
                <a:tc hMerge="1">
                  <a:tcPr/>
                </a:tc>
                <a:tc hMerge="1">
                  <a:tcPr/>
                </a:tc>
                <a:tc hMerge="1">
                  <a:tcPr/>
                </a:tc>
                <a:tc hMerge="1">
                  <a:tcPr/>
                </a:tc>
                <a:tc hMerge="1">
                  <a:tcPr/>
                </a:tc>
                <a:tc hMerge="1">
                  <a:tcPr/>
                </a:tc>
              </a:tr>
              <a:tr h="369570">
                <a:tc vMerge="1">
                  <a:tcPr anchor="ctr" anchorCtr="0"/>
                </a:tc>
                <a:tc vMerge="1">
                  <a:tcPr marL="68580" marR="68580" marT="0" marB="0" vert="horz" anchor="ctr" anchorCtr="0"/>
                </a:tc>
                <a:tc>
                  <a:txBody>
                    <a:bodyPr/>
                    <a:p>
                      <a:pPr indent="0" algn="ctr">
                        <a:buNone/>
                      </a:pPr>
                      <a:r>
                        <a:rPr lang="en-US" sz="1500" b="1">
                          <a:solidFill>
                            <a:schemeClr val="bg1"/>
                          </a:solidFill>
                          <a:latin typeface="黑体" panose="02010609060101010101" charset="-122"/>
                          <a:ea typeface="黑体" panose="02010609060101010101" charset="-122"/>
                          <a:cs typeface="仿宋" panose="02010609060101010101" charset="-122"/>
                        </a:rPr>
                        <a:t>22.4</a:t>
                      </a:r>
                      <a:endParaRPr lang="en-US" altLang="en-US" sz="1500" b="1">
                        <a:solidFill>
                          <a:schemeClr val="bg1"/>
                        </a:solidFill>
                        <a:latin typeface="黑体" panose="02010609060101010101" charset="-122"/>
                        <a:ea typeface="黑体" panose="02010609060101010101" charset="-122"/>
                        <a:cs typeface="仿宋" panose="02010609060101010101" charset="-122"/>
                      </a:endParaRPr>
                    </a:p>
                  </a:txBody>
                  <a:tcPr marL="68580" marR="68580" marT="0" marB="0" vert="horz" anchor="ctr">
                    <a:lnB>
                      <a:noFill/>
                    </a:lnB>
                    <a:solidFill>
                      <a:srgbClr val="6096E6"/>
                    </a:solidFill>
                  </a:tcPr>
                </a:tc>
                <a:tc>
                  <a:txBody>
                    <a:bodyPr/>
                    <a:p>
                      <a:pPr indent="0" algn="ctr">
                        <a:buNone/>
                      </a:pPr>
                      <a:r>
                        <a:rPr lang="en-US" sz="1500" b="1">
                          <a:solidFill>
                            <a:schemeClr val="bg1"/>
                          </a:solidFill>
                          <a:latin typeface="黑体" panose="02010609060101010101" charset="-122"/>
                          <a:ea typeface="黑体" panose="02010609060101010101" charset="-122"/>
                          <a:cs typeface="仿宋" panose="02010609060101010101" charset="-122"/>
                        </a:rPr>
                        <a:t>28</a:t>
                      </a:r>
                      <a:endParaRPr lang="en-US" altLang="en-US" sz="1500" b="1">
                        <a:solidFill>
                          <a:schemeClr val="bg1"/>
                        </a:solidFill>
                        <a:latin typeface="黑体" panose="02010609060101010101" charset="-122"/>
                        <a:ea typeface="黑体" panose="02010609060101010101" charset="-122"/>
                        <a:cs typeface="仿宋" panose="02010609060101010101" charset="-122"/>
                      </a:endParaRPr>
                    </a:p>
                  </a:txBody>
                  <a:tcPr marL="68580" marR="68580" marT="0" marB="0" vert="horz" anchor="ctr">
                    <a:lnB>
                      <a:noFill/>
                    </a:lnB>
                    <a:solidFill>
                      <a:srgbClr val="6096E6"/>
                    </a:solidFill>
                  </a:tcPr>
                </a:tc>
                <a:tc>
                  <a:txBody>
                    <a:bodyPr/>
                    <a:p>
                      <a:pPr indent="0" algn="ctr">
                        <a:buNone/>
                      </a:pPr>
                      <a:r>
                        <a:rPr lang="en-US" sz="1500" b="1">
                          <a:solidFill>
                            <a:schemeClr val="bg1"/>
                          </a:solidFill>
                          <a:latin typeface="黑体" panose="02010609060101010101" charset="-122"/>
                          <a:ea typeface="黑体" panose="02010609060101010101" charset="-122"/>
                          <a:cs typeface="仿宋" panose="02010609060101010101" charset="-122"/>
                        </a:rPr>
                        <a:t>33.5</a:t>
                      </a:r>
                      <a:endParaRPr lang="en-US" altLang="en-US" sz="1500" b="1">
                        <a:solidFill>
                          <a:schemeClr val="bg1"/>
                        </a:solidFill>
                        <a:latin typeface="黑体" panose="02010609060101010101" charset="-122"/>
                        <a:ea typeface="黑体" panose="02010609060101010101" charset="-122"/>
                        <a:cs typeface="仿宋" panose="02010609060101010101" charset="-122"/>
                      </a:endParaRPr>
                    </a:p>
                  </a:txBody>
                  <a:tcPr marL="68580" marR="68580" marT="0" marB="0" vert="horz" anchor="ctr">
                    <a:lnB>
                      <a:noFill/>
                    </a:lnB>
                    <a:solidFill>
                      <a:srgbClr val="6096E6"/>
                    </a:solidFill>
                  </a:tcPr>
                </a:tc>
                <a:tc>
                  <a:txBody>
                    <a:bodyPr/>
                    <a:p>
                      <a:pPr indent="0" algn="ctr">
                        <a:buNone/>
                      </a:pPr>
                      <a:r>
                        <a:rPr lang="en-US" sz="1500" b="1">
                          <a:solidFill>
                            <a:schemeClr val="bg1"/>
                          </a:solidFill>
                          <a:latin typeface="黑体" panose="02010609060101010101" charset="-122"/>
                          <a:ea typeface="黑体" panose="02010609060101010101" charset="-122"/>
                          <a:cs typeface="仿宋" panose="02010609060101010101" charset="-122"/>
                        </a:rPr>
                        <a:t>40</a:t>
                      </a:r>
                      <a:endParaRPr lang="en-US" altLang="en-US" sz="1500" b="1">
                        <a:solidFill>
                          <a:schemeClr val="bg1"/>
                        </a:solidFill>
                        <a:latin typeface="黑体" panose="02010609060101010101" charset="-122"/>
                        <a:ea typeface="黑体" panose="02010609060101010101" charset="-122"/>
                        <a:cs typeface="仿宋" panose="02010609060101010101" charset="-122"/>
                      </a:endParaRPr>
                    </a:p>
                  </a:txBody>
                  <a:tcPr marL="68580" marR="68580" marT="0" marB="0" vert="horz" anchor="ctr">
                    <a:lnB>
                      <a:noFill/>
                    </a:lnB>
                    <a:solidFill>
                      <a:srgbClr val="6096E6"/>
                    </a:solidFill>
                  </a:tcPr>
                </a:tc>
                <a:tc>
                  <a:txBody>
                    <a:bodyPr/>
                    <a:p>
                      <a:pPr indent="0" algn="ctr">
                        <a:buNone/>
                      </a:pPr>
                      <a:r>
                        <a:rPr lang="en-US" sz="1500" b="1">
                          <a:solidFill>
                            <a:schemeClr val="bg1"/>
                          </a:solidFill>
                          <a:latin typeface="黑体" panose="02010609060101010101" charset="-122"/>
                          <a:ea typeface="黑体" panose="02010609060101010101" charset="-122"/>
                          <a:cs typeface="仿宋" panose="02010609060101010101" charset="-122"/>
                        </a:rPr>
                        <a:t>45</a:t>
                      </a:r>
                      <a:endParaRPr lang="en-US" altLang="en-US" sz="1500" b="1">
                        <a:solidFill>
                          <a:schemeClr val="bg1"/>
                        </a:solidFill>
                        <a:latin typeface="黑体" panose="02010609060101010101" charset="-122"/>
                        <a:ea typeface="黑体" panose="02010609060101010101" charset="-122"/>
                        <a:cs typeface="仿宋" panose="02010609060101010101" charset="-122"/>
                      </a:endParaRPr>
                    </a:p>
                  </a:txBody>
                  <a:tcPr marL="68580" marR="68580" marT="0" marB="0" vert="horz" anchor="ctr">
                    <a:lnB>
                      <a:noFill/>
                    </a:lnB>
                    <a:solidFill>
                      <a:srgbClr val="6096E6"/>
                    </a:solidFill>
                  </a:tcPr>
                </a:tc>
                <a:tc>
                  <a:txBody>
                    <a:bodyPr/>
                    <a:p>
                      <a:pPr indent="0" algn="ctr">
                        <a:buNone/>
                      </a:pPr>
                      <a:r>
                        <a:rPr lang="en-US" sz="1500" b="1">
                          <a:solidFill>
                            <a:schemeClr val="bg1"/>
                          </a:solidFill>
                          <a:latin typeface="黑体" panose="02010609060101010101" charset="-122"/>
                          <a:ea typeface="黑体" panose="02010609060101010101" charset="-122"/>
                          <a:cs typeface="仿宋" panose="02010609060101010101" charset="-122"/>
                        </a:rPr>
                        <a:t>50.4</a:t>
                      </a:r>
                      <a:endParaRPr lang="en-US" altLang="en-US" sz="1500" b="1">
                        <a:solidFill>
                          <a:schemeClr val="bg1"/>
                        </a:solidFill>
                        <a:latin typeface="黑体" panose="02010609060101010101" charset="-122"/>
                        <a:ea typeface="黑体" panose="02010609060101010101" charset="-122"/>
                        <a:cs typeface="仿宋" panose="02010609060101010101" charset="-122"/>
                      </a:endParaRPr>
                    </a:p>
                  </a:txBody>
                  <a:tcPr marL="68580" marR="68580" marT="0" marB="0" vert="horz" anchor="ctr">
                    <a:lnB>
                      <a:noFill/>
                    </a:lnB>
                    <a:solidFill>
                      <a:srgbClr val="6096E6"/>
                    </a:solidFill>
                  </a:tcPr>
                </a:tc>
                <a:tc>
                  <a:txBody>
                    <a:bodyPr/>
                    <a:p>
                      <a:pPr indent="0" algn="ctr">
                        <a:buNone/>
                      </a:pPr>
                      <a:r>
                        <a:rPr lang="en-US" sz="1500" b="1">
                          <a:solidFill>
                            <a:schemeClr val="bg1"/>
                          </a:solidFill>
                          <a:latin typeface="黑体" panose="02010609060101010101" charset="-122"/>
                          <a:ea typeface="黑体" panose="02010609060101010101" charset="-122"/>
                          <a:cs typeface="仿宋" panose="02010609060101010101" charset="-122"/>
                        </a:rPr>
                        <a:t>56</a:t>
                      </a:r>
                      <a:endParaRPr lang="en-US" altLang="en-US" sz="1500" b="1">
                        <a:solidFill>
                          <a:schemeClr val="bg1"/>
                        </a:solidFill>
                        <a:latin typeface="黑体" panose="02010609060101010101" charset="-122"/>
                        <a:ea typeface="黑体" panose="02010609060101010101" charset="-122"/>
                        <a:cs typeface="仿宋" panose="02010609060101010101" charset="-122"/>
                      </a:endParaRPr>
                    </a:p>
                  </a:txBody>
                  <a:tcPr marL="68580" marR="68580" marT="0" marB="0" vert="horz" anchor="ctr">
                    <a:lnB>
                      <a:noFill/>
                    </a:lnB>
                    <a:solidFill>
                      <a:srgbClr val="6096E6"/>
                    </a:solidFill>
                  </a:tcPr>
                </a:tc>
                <a:tc>
                  <a:txBody>
                    <a:bodyPr/>
                    <a:p>
                      <a:pPr indent="0" algn="ctr">
                        <a:buNone/>
                      </a:pPr>
                      <a:r>
                        <a:rPr lang="en-US" sz="1500" b="1">
                          <a:solidFill>
                            <a:schemeClr val="bg1"/>
                          </a:solidFill>
                          <a:latin typeface="黑体" panose="02010609060101010101" charset="-122"/>
                          <a:ea typeface="黑体" panose="02010609060101010101" charset="-122"/>
                          <a:cs typeface="仿宋" panose="02010609060101010101" charset="-122"/>
                        </a:rPr>
                        <a:t>61.5</a:t>
                      </a:r>
                      <a:endParaRPr lang="en-US" altLang="en-US" sz="1500" b="1">
                        <a:solidFill>
                          <a:schemeClr val="bg1"/>
                        </a:solidFill>
                        <a:latin typeface="黑体" panose="02010609060101010101" charset="-122"/>
                        <a:ea typeface="黑体" panose="02010609060101010101" charset="-122"/>
                        <a:cs typeface="仿宋" panose="02010609060101010101" charset="-122"/>
                      </a:endParaRPr>
                    </a:p>
                  </a:txBody>
                  <a:tcPr marL="68580" marR="68580" marT="0" marB="0" vert="horz" anchor="ctr">
                    <a:lnB>
                      <a:noFill/>
                    </a:lnB>
                    <a:solidFill>
                      <a:srgbClr val="6096E6"/>
                    </a:solidFill>
                  </a:tcPr>
                </a:tc>
              </a:tr>
              <a:tr h="354965">
                <a:tc rowSpan="2">
                  <a:txBody>
                    <a:bodyPr/>
                    <a:p>
                      <a:pPr indent="0" algn="ctr">
                        <a:buNone/>
                      </a:pPr>
                      <a:r>
                        <a:rPr lang="en-US" sz="1500" b="1">
                          <a:solidFill>
                            <a:schemeClr val="bg1"/>
                          </a:solidFill>
                          <a:latin typeface="黑体" panose="02010609060101010101" charset="-122"/>
                          <a:ea typeface="黑体" panose="02010609060101010101" charset="-122"/>
                          <a:cs typeface="仿宋" panose="02010609060101010101" charset="-122"/>
                        </a:rPr>
                        <a:t>50%≤C≤70%</a:t>
                      </a:r>
                      <a:endParaRPr lang="en-US" sz="1500" b="1">
                        <a:solidFill>
                          <a:schemeClr val="bg1"/>
                        </a:solidFill>
                        <a:latin typeface="黑体" panose="02010609060101010101" charset="-122"/>
                        <a:ea typeface="黑体" panose="02010609060101010101" charset="-122"/>
                        <a:cs typeface="仿宋" panose="02010609060101010101" charset="-122"/>
                      </a:endParaRPr>
                    </a:p>
                    <a:p>
                      <a:pPr indent="0" algn="ctr">
                        <a:buNone/>
                      </a:pPr>
                      <a:r>
                        <a:rPr lang="en-US" altLang="zh-CN" sz="1500" b="1">
                          <a:solidFill>
                            <a:schemeClr val="bg1"/>
                          </a:solidFill>
                          <a:latin typeface="黑体" panose="02010609060101010101" charset="-122"/>
                          <a:ea typeface="黑体" panose="02010609060101010101" charset="-122"/>
                        </a:rPr>
                        <a:t> </a:t>
                      </a:r>
                      <a:endParaRPr lang="en-US" altLang="zh-CN" sz="1500" b="1">
                        <a:solidFill>
                          <a:schemeClr val="bg1"/>
                        </a:solidFill>
                        <a:latin typeface="黑体" panose="02010609060101010101" charset="-122"/>
                        <a:ea typeface="黑体" panose="02010609060101010101" charset="-122"/>
                        <a:cs typeface="仿宋" panose="02010609060101010101" charset="-122"/>
                      </a:endParaRPr>
                    </a:p>
                  </a:txBody>
                  <a:tcPr marL="68580" marR="68580" marT="0" marB="0" vert="horz" anchor="ctr">
                    <a:solidFill>
                      <a:srgbClr val="6096E6"/>
                    </a:solidFill>
                  </a:tcPr>
                </a:tc>
                <a:tc>
                  <a:txBody>
                    <a:bodyPr/>
                    <a:p>
                      <a:pPr indent="0" algn="ctr">
                        <a:buNone/>
                      </a:pPr>
                      <a:r>
                        <a:rPr lang="en-US" sz="1500" b="1">
                          <a:solidFill>
                            <a:schemeClr val="bg1"/>
                          </a:solidFill>
                          <a:latin typeface="黑体" panose="02010609060101010101" charset="-122"/>
                          <a:ea typeface="黑体" panose="02010609060101010101" charset="-122"/>
                          <a:cs typeface="仿宋" panose="02010609060101010101" charset="-122"/>
                        </a:rPr>
                        <a:t>≤ 4</a:t>
                      </a:r>
                      <a:endParaRPr lang="en-US" altLang="en-US" sz="1500" b="1">
                        <a:solidFill>
                          <a:schemeClr val="bg1"/>
                        </a:solidFill>
                        <a:latin typeface="黑体" panose="02010609060101010101" charset="-122"/>
                        <a:ea typeface="黑体" panose="02010609060101010101" charset="-122"/>
                        <a:cs typeface="仿宋" panose="02010609060101010101" charset="-122"/>
                      </a:endParaRPr>
                    </a:p>
                  </a:txBody>
                  <a:tcPr marL="68580" marR="68580" marT="0" marB="0" vert="horz" anchor="ctr">
                    <a:solidFill>
                      <a:srgbClr val="6096E6"/>
                    </a:solidFill>
                  </a:tcPr>
                </a:tc>
                <a:tc>
                  <a:txBody>
                    <a:bodyPr/>
                    <a:p>
                      <a:pPr indent="0" algn="ctr">
                        <a:buNone/>
                      </a:pPr>
                      <a:r>
                        <a:rPr lang="en-US" sz="1400" b="1">
                          <a:latin typeface="黑体" panose="02010609060101010101" charset="-122"/>
                          <a:ea typeface="黑体" panose="02010609060101010101" charset="-122"/>
                          <a:cs typeface="仿宋" panose="02010609060101010101" charset="-122"/>
                        </a:rPr>
                        <a:t>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lnT>
                      <a:noFill/>
                    </a:lnT>
                  </a:tcPr>
                </a:tc>
                <a:tc>
                  <a:txBody>
                    <a:bodyPr/>
                    <a:p>
                      <a:pPr indent="0" algn="ctr">
                        <a:buNone/>
                      </a:pPr>
                      <a:r>
                        <a:rPr lang="en-US" sz="1400" b="1">
                          <a:latin typeface="黑体" panose="02010609060101010101" charset="-122"/>
                          <a:ea typeface="黑体" panose="02010609060101010101" charset="-122"/>
                          <a:cs typeface="仿宋" panose="02010609060101010101" charset="-122"/>
                        </a:rPr>
                        <a:t>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lnT>
                      <a:noFill/>
                    </a:lnT>
                  </a:tcPr>
                </a:tc>
                <a:tc>
                  <a:txBody>
                    <a:bodyPr/>
                    <a:p>
                      <a:pPr indent="0" algn="ctr">
                        <a:buNone/>
                      </a:pPr>
                      <a:r>
                        <a:rPr lang="en-US" sz="1400" b="1">
                          <a:latin typeface="黑体" panose="02010609060101010101" charset="-122"/>
                          <a:ea typeface="黑体" panose="02010609060101010101" charset="-122"/>
                          <a:cs typeface="仿宋" panose="02010609060101010101" charset="-122"/>
                        </a:rPr>
                        <a:t>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lnT>
                      <a:noFill/>
                    </a:lnT>
                  </a:tcPr>
                </a:tc>
                <a:tc>
                  <a:txBody>
                    <a:bodyPr/>
                    <a:p>
                      <a:pPr indent="0" algn="ctr">
                        <a:buNone/>
                      </a:pPr>
                      <a:r>
                        <a:rPr lang="en-US" sz="1400" b="1">
                          <a:latin typeface="黑体" panose="02010609060101010101" charset="-122"/>
                          <a:ea typeface="黑体" panose="02010609060101010101" charset="-122"/>
                          <a:cs typeface="仿宋" panose="02010609060101010101" charset="-122"/>
                        </a:rPr>
                        <a:t>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lnT>
                      <a:noFill/>
                    </a:lnT>
                  </a:tcPr>
                </a:tc>
                <a:tc>
                  <a:txBody>
                    <a:bodyPr/>
                    <a:p>
                      <a:pPr indent="0" algn="ctr">
                        <a:buNone/>
                      </a:pPr>
                      <a:r>
                        <a:rPr lang="en-US" sz="1400" b="1">
                          <a:latin typeface="黑体" panose="02010609060101010101" charset="-122"/>
                          <a:ea typeface="黑体" panose="02010609060101010101" charset="-122"/>
                          <a:cs typeface="仿宋" panose="02010609060101010101" charset="-122"/>
                        </a:rPr>
                        <a:t>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lnT>
                      <a:noFill/>
                    </a:lnT>
                  </a:tcPr>
                </a:tc>
                <a:tc>
                  <a:txBody>
                    <a:bodyPr/>
                    <a:p>
                      <a:pPr indent="0" algn="ctr">
                        <a:buNone/>
                      </a:pPr>
                      <a:r>
                        <a:rPr lang="en-US" sz="1400" b="1">
                          <a:latin typeface="黑体" panose="02010609060101010101" charset="-122"/>
                          <a:ea typeface="黑体" panose="02010609060101010101" charset="-122"/>
                          <a:cs typeface="仿宋" panose="02010609060101010101" charset="-122"/>
                        </a:rPr>
                        <a:t>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lnT>
                      <a:noFill/>
                    </a:lnT>
                  </a:tcPr>
                </a:tc>
                <a:tc>
                  <a:txBody>
                    <a:bodyPr/>
                    <a:p>
                      <a:pPr indent="0" algn="ctr">
                        <a:buNone/>
                      </a:pPr>
                      <a:r>
                        <a:rPr lang="en-US" sz="1400" b="1">
                          <a:latin typeface="黑体" panose="02010609060101010101" charset="-122"/>
                          <a:ea typeface="黑体" panose="02010609060101010101" charset="-122"/>
                          <a:cs typeface="仿宋" panose="02010609060101010101" charset="-122"/>
                        </a:rPr>
                        <a:t>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lnT>
                      <a:noFill/>
                    </a:lnT>
                  </a:tcPr>
                </a:tc>
                <a:tc>
                  <a:txBody>
                    <a:bodyPr/>
                    <a:p>
                      <a:pPr indent="0" algn="ctr">
                        <a:buNone/>
                      </a:pPr>
                      <a:r>
                        <a:rPr lang="en-US" sz="1400" b="1">
                          <a:latin typeface="黑体" panose="02010609060101010101" charset="-122"/>
                          <a:ea typeface="黑体" panose="02010609060101010101" charset="-122"/>
                          <a:cs typeface="仿宋" panose="02010609060101010101" charset="-122"/>
                        </a:rPr>
                        <a:t>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lnT>
                      <a:noFill/>
                    </a:lnT>
                  </a:tcPr>
                </a:tc>
              </a:tr>
              <a:tr h="353695">
                <a:tc vMerge="1">
                  <a:tcPr marL="68580" marR="68580" marT="0" marB="0" vert="horz" anchor="ctr"/>
                </a:tc>
                <a:tc>
                  <a:txBody>
                    <a:bodyPr/>
                    <a:p>
                      <a:pPr indent="0" algn="ctr">
                        <a:buNone/>
                      </a:pPr>
                      <a:r>
                        <a:rPr lang="en-US" sz="1500" b="1">
                          <a:solidFill>
                            <a:schemeClr val="bg1"/>
                          </a:solidFill>
                          <a:latin typeface="黑体" panose="02010609060101010101" charset="-122"/>
                          <a:ea typeface="黑体" panose="02010609060101010101" charset="-122"/>
                          <a:cs typeface="黑体" panose="02010609060101010101" charset="-122"/>
                        </a:rPr>
                        <a:t>＞ 4</a:t>
                      </a:r>
                      <a:endParaRPr lang="en-US" altLang="en-US" sz="1500" b="1">
                        <a:solidFill>
                          <a:schemeClr val="bg1"/>
                        </a:solidFill>
                        <a:latin typeface="黑体" panose="02010609060101010101" charset="-122"/>
                        <a:ea typeface="黑体" panose="02010609060101010101" charset="-122"/>
                        <a:cs typeface="黑体" panose="02010609060101010101" charset="-122"/>
                      </a:endParaRPr>
                    </a:p>
                  </a:txBody>
                  <a:tcPr marL="68580" marR="68580" marT="0" marB="0" vert="horz" anchor="ctr">
                    <a:solidFill>
                      <a:srgbClr val="6096E6"/>
                    </a:solidFill>
                  </a:tcPr>
                </a:tc>
                <a:tc>
                  <a:txBody>
                    <a:bodyPr/>
                    <a:p>
                      <a:pPr indent="0" algn="ctr">
                        <a:buNone/>
                      </a:pPr>
                      <a:r>
                        <a:rPr lang="en-US" sz="1400" b="1">
                          <a:latin typeface="黑体" panose="02010609060101010101" charset="-122"/>
                          <a:ea typeface="黑体" panose="02010609060101010101" charset="-122"/>
                          <a:cs typeface="仿宋" panose="02010609060101010101" charset="-122"/>
                        </a:rPr>
                        <a:t>0.5</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0.5</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0.5</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0.5</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0.5</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0.5</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1.0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1.5</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r>
              <a:tr h="355600">
                <a:tc rowSpan="2">
                  <a:txBody>
                    <a:bodyPr/>
                    <a:p>
                      <a:pPr indent="0" algn="ctr">
                        <a:buNone/>
                      </a:pPr>
                      <a:r>
                        <a:rPr lang="en-US" sz="1500" b="1">
                          <a:solidFill>
                            <a:schemeClr val="bg1"/>
                          </a:solidFill>
                          <a:latin typeface="黑体" panose="02010609060101010101" charset="-122"/>
                          <a:ea typeface="黑体" panose="02010609060101010101" charset="-122"/>
                          <a:cs typeface="黑体" panose="02010609060101010101" charset="-122"/>
                        </a:rPr>
                        <a:t>70%＜C≤90%</a:t>
                      </a:r>
                      <a:endParaRPr lang="en-US" sz="1500" b="1">
                        <a:solidFill>
                          <a:schemeClr val="bg1"/>
                        </a:solidFill>
                        <a:latin typeface="黑体" panose="02010609060101010101" charset="-122"/>
                        <a:ea typeface="黑体" panose="02010609060101010101" charset="-122"/>
                        <a:cs typeface="黑体" panose="02010609060101010101" charset="-122"/>
                      </a:endParaRPr>
                    </a:p>
                    <a:p>
                      <a:pPr indent="0" algn="ctr">
                        <a:buNone/>
                      </a:pPr>
                      <a:r>
                        <a:rPr lang="en-US" altLang="zh-CN" sz="1500" b="1">
                          <a:solidFill>
                            <a:schemeClr val="bg1"/>
                          </a:solidFill>
                          <a:latin typeface="黑体" panose="02010609060101010101" charset="-122"/>
                          <a:ea typeface="黑体" panose="02010609060101010101" charset="-122"/>
                          <a:cs typeface="黑体" panose="02010609060101010101" charset="-122"/>
                        </a:rPr>
                        <a:t> </a:t>
                      </a:r>
                      <a:endParaRPr lang="en-US" altLang="zh-CN" sz="1500" b="1">
                        <a:solidFill>
                          <a:schemeClr val="bg1"/>
                        </a:solidFill>
                        <a:latin typeface="黑体" panose="02010609060101010101" charset="-122"/>
                        <a:ea typeface="黑体" panose="02010609060101010101" charset="-122"/>
                        <a:cs typeface="黑体" panose="02010609060101010101" charset="-122"/>
                      </a:endParaRPr>
                    </a:p>
                  </a:txBody>
                  <a:tcPr marL="68580" marR="68580" marT="0" marB="0" vert="horz" anchor="ctr">
                    <a:solidFill>
                      <a:srgbClr val="6096E6"/>
                    </a:solidFill>
                  </a:tcPr>
                </a:tc>
                <a:tc>
                  <a:txBody>
                    <a:bodyPr/>
                    <a:p>
                      <a:pPr indent="0" algn="ctr">
                        <a:buNone/>
                      </a:pPr>
                      <a:r>
                        <a:rPr lang="en-US" sz="1500" b="1">
                          <a:solidFill>
                            <a:schemeClr val="bg1"/>
                          </a:solidFill>
                          <a:latin typeface="黑体" panose="02010609060101010101" charset="-122"/>
                          <a:ea typeface="黑体" panose="02010609060101010101" charset="-122"/>
                          <a:cs typeface="仿宋" panose="02010609060101010101" charset="-122"/>
                        </a:rPr>
                        <a:t>≤ 4</a:t>
                      </a:r>
                      <a:endParaRPr lang="en-US" altLang="en-US" sz="1500" b="1">
                        <a:solidFill>
                          <a:schemeClr val="bg1"/>
                        </a:solidFill>
                        <a:latin typeface="黑体" panose="02010609060101010101" charset="-122"/>
                        <a:ea typeface="黑体" panose="02010609060101010101" charset="-122"/>
                        <a:cs typeface="仿宋" panose="02010609060101010101" charset="-122"/>
                      </a:endParaRPr>
                    </a:p>
                  </a:txBody>
                  <a:tcPr marL="68580" marR="68580" marT="0" marB="0" vert="horz" anchor="ctr">
                    <a:solidFill>
                      <a:srgbClr val="6096E6"/>
                    </a:solidFill>
                  </a:tcPr>
                </a:tc>
                <a:tc>
                  <a:txBody>
                    <a:bodyPr/>
                    <a:p>
                      <a:pPr indent="0" algn="ctr">
                        <a:buNone/>
                      </a:pPr>
                      <a:r>
                        <a:rPr lang="en-US" sz="1400" b="1">
                          <a:latin typeface="黑体" panose="02010609060101010101" charset="-122"/>
                          <a:ea typeface="黑体" panose="02010609060101010101" charset="-122"/>
                          <a:cs typeface="仿宋" panose="02010609060101010101" charset="-122"/>
                        </a:rPr>
                        <a:t>0.5</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0.5</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1.0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1.5</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1.5</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1.5</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2.0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2.0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r>
              <a:tr h="354330">
                <a:tc vMerge="1">
                  <a:tcPr marL="68580" marR="68580" marT="0" marB="0" vert="horz" anchor="ctr"/>
                </a:tc>
                <a:tc>
                  <a:txBody>
                    <a:bodyPr/>
                    <a:p>
                      <a:pPr indent="0" algn="ctr">
                        <a:buNone/>
                      </a:pPr>
                      <a:r>
                        <a:rPr lang="en-US" sz="1500" b="1">
                          <a:solidFill>
                            <a:schemeClr val="bg1"/>
                          </a:solidFill>
                          <a:latin typeface="黑体" panose="02010609060101010101" charset="-122"/>
                          <a:ea typeface="黑体" panose="02010609060101010101" charset="-122"/>
                          <a:cs typeface="黑体" panose="02010609060101010101" charset="-122"/>
                        </a:rPr>
                        <a:t>＞ 4</a:t>
                      </a:r>
                      <a:endParaRPr lang="en-US" altLang="en-US" sz="1500" b="1">
                        <a:solidFill>
                          <a:schemeClr val="bg1"/>
                        </a:solidFill>
                        <a:latin typeface="黑体" panose="02010609060101010101" charset="-122"/>
                        <a:ea typeface="黑体" panose="02010609060101010101" charset="-122"/>
                        <a:cs typeface="黑体" panose="02010609060101010101" charset="-122"/>
                      </a:endParaRPr>
                    </a:p>
                  </a:txBody>
                  <a:tcPr marL="68580" marR="68580" marT="0" marB="0" vert="horz" anchor="ctr">
                    <a:solidFill>
                      <a:srgbClr val="6096E6"/>
                    </a:solidFill>
                  </a:tcPr>
                </a:tc>
                <a:tc>
                  <a:txBody>
                    <a:bodyPr/>
                    <a:p>
                      <a:pPr indent="0" algn="ctr">
                        <a:buNone/>
                      </a:pPr>
                      <a:r>
                        <a:rPr lang="en-US" sz="1400" b="1">
                          <a:latin typeface="黑体" panose="02010609060101010101" charset="-122"/>
                          <a:ea typeface="黑体" panose="02010609060101010101" charset="-122"/>
                          <a:cs typeface="仿宋" panose="02010609060101010101" charset="-122"/>
                        </a:rPr>
                        <a:t>1.0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1.0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1.5</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2.0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2.0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2.5</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3.0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3.5</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r>
              <a:tr h="354965">
                <a:tc rowSpan="2">
                  <a:txBody>
                    <a:bodyPr/>
                    <a:p>
                      <a:pPr indent="0" algn="ctr">
                        <a:buNone/>
                      </a:pPr>
                      <a:r>
                        <a:rPr lang="en-US" sz="1500" b="1">
                          <a:solidFill>
                            <a:schemeClr val="bg1"/>
                          </a:solidFill>
                          <a:latin typeface="黑体" panose="02010609060101010101" charset="-122"/>
                          <a:ea typeface="黑体" panose="02010609060101010101" charset="-122"/>
                          <a:cs typeface="黑体" panose="02010609060101010101" charset="-122"/>
                        </a:rPr>
                        <a:t>90%＜C≤105%</a:t>
                      </a:r>
                      <a:endParaRPr lang="en-US" sz="1500" b="1">
                        <a:solidFill>
                          <a:schemeClr val="bg1"/>
                        </a:solidFill>
                        <a:latin typeface="黑体" panose="02010609060101010101" charset="-122"/>
                        <a:ea typeface="黑体" panose="02010609060101010101" charset="-122"/>
                        <a:cs typeface="黑体" panose="02010609060101010101" charset="-122"/>
                      </a:endParaRPr>
                    </a:p>
                    <a:p>
                      <a:pPr indent="0" algn="ctr">
                        <a:buNone/>
                      </a:pPr>
                      <a:r>
                        <a:rPr lang="en-US" altLang="zh-CN" sz="1500" b="1">
                          <a:solidFill>
                            <a:schemeClr val="bg1"/>
                          </a:solidFill>
                          <a:latin typeface="黑体" panose="02010609060101010101" charset="-122"/>
                          <a:ea typeface="黑体" panose="02010609060101010101" charset="-122"/>
                          <a:cs typeface="黑体" panose="02010609060101010101" charset="-122"/>
                        </a:rPr>
                        <a:t> </a:t>
                      </a:r>
                      <a:endParaRPr lang="en-US" altLang="zh-CN" sz="1500" b="1">
                        <a:solidFill>
                          <a:schemeClr val="bg1"/>
                        </a:solidFill>
                        <a:latin typeface="黑体" panose="02010609060101010101" charset="-122"/>
                        <a:ea typeface="黑体" panose="02010609060101010101" charset="-122"/>
                        <a:cs typeface="黑体" panose="02010609060101010101" charset="-122"/>
                      </a:endParaRPr>
                    </a:p>
                  </a:txBody>
                  <a:tcPr marL="68580" marR="68580" marT="0" marB="0" vert="horz" anchor="ctr">
                    <a:solidFill>
                      <a:srgbClr val="6096E6"/>
                    </a:solidFill>
                  </a:tcPr>
                </a:tc>
                <a:tc>
                  <a:txBody>
                    <a:bodyPr/>
                    <a:p>
                      <a:pPr indent="0" algn="ctr">
                        <a:buNone/>
                      </a:pPr>
                      <a:r>
                        <a:rPr lang="en-US" sz="1500" b="1">
                          <a:solidFill>
                            <a:schemeClr val="bg1"/>
                          </a:solidFill>
                          <a:latin typeface="黑体" panose="02010609060101010101" charset="-122"/>
                          <a:ea typeface="黑体" panose="02010609060101010101" charset="-122"/>
                          <a:cs typeface="仿宋" panose="02010609060101010101" charset="-122"/>
                        </a:rPr>
                        <a:t>≤ 4</a:t>
                      </a:r>
                      <a:endParaRPr lang="en-US" altLang="en-US" sz="1500" b="1">
                        <a:solidFill>
                          <a:schemeClr val="bg1"/>
                        </a:solidFill>
                        <a:latin typeface="黑体" panose="02010609060101010101" charset="-122"/>
                        <a:ea typeface="黑体" panose="02010609060101010101" charset="-122"/>
                        <a:cs typeface="仿宋" panose="02010609060101010101" charset="-122"/>
                      </a:endParaRPr>
                    </a:p>
                  </a:txBody>
                  <a:tcPr marL="68580" marR="68580" marT="0" marB="0" vert="horz" anchor="ctr">
                    <a:solidFill>
                      <a:srgbClr val="6096E6"/>
                    </a:solidFill>
                  </a:tcPr>
                </a:tc>
                <a:tc>
                  <a:txBody>
                    <a:bodyPr/>
                    <a:p>
                      <a:pPr indent="0" algn="ctr">
                        <a:buNone/>
                      </a:pPr>
                      <a:r>
                        <a:rPr lang="en-US" sz="1400" b="1">
                          <a:latin typeface="黑体" panose="02010609060101010101" charset="-122"/>
                          <a:ea typeface="黑体" panose="02010609060101010101" charset="-122"/>
                          <a:cs typeface="仿宋" panose="02010609060101010101" charset="-122"/>
                        </a:rPr>
                        <a:t>1.0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1.0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1.5</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2.0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2.0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2.5</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3.0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3.5</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r>
              <a:tr h="354330">
                <a:tc vMerge="1">
                  <a:tcPr marL="68580" marR="68580" marT="0" marB="0" vert="horz" anchor="ctr"/>
                </a:tc>
                <a:tc>
                  <a:txBody>
                    <a:bodyPr/>
                    <a:p>
                      <a:pPr indent="0" algn="ctr">
                        <a:buNone/>
                      </a:pPr>
                      <a:r>
                        <a:rPr lang="en-US" sz="1500" b="1">
                          <a:solidFill>
                            <a:schemeClr val="bg1"/>
                          </a:solidFill>
                          <a:latin typeface="黑体" panose="02010609060101010101" charset="-122"/>
                          <a:ea typeface="黑体" panose="02010609060101010101" charset="-122"/>
                          <a:cs typeface="黑体" panose="02010609060101010101" charset="-122"/>
                        </a:rPr>
                        <a:t>＞ 4</a:t>
                      </a:r>
                      <a:endParaRPr lang="en-US" altLang="en-US" sz="1500" b="1">
                        <a:solidFill>
                          <a:schemeClr val="bg1"/>
                        </a:solidFill>
                        <a:latin typeface="黑体" panose="02010609060101010101" charset="-122"/>
                        <a:ea typeface="黑体" panose="02010609060101010101" charset="-122"/>
                        <a:cs typeface="黑体" panose="02010609060101010101" charset="-122"/>
                      </a:endParaRPr>
                    </a:p>
                  </a:txBody>
                  <a:tcPr marL="68580" marR="68580" marT="0" marB="0" vert="horz" anchor="ctr">
                    <a:solidFill>
                      <a:srgbClr val="6096E6"/>
                    </a:solidFill>
                  </a:tcPr>
                </a:tc>
                <a:tc>
                  <a:txBody>
                    <a:bodyPr/>
                    <a:p>
                      <a:pPr indent="0" algn="ctr">
                        <a:buNone/>
                      </a:pPr>
                      <a:r>
                        <a:rPr lang="en-US" sz="1400" b="1">
                          <a:latin typeface="黑体" panose="02010609060101010101" charset="-122"/>
                          <a:ea typeface="黑体" panose="02010609060101010101" charset="-122"/>
                          <a:cs typeface="仿宋" panose="02010609060101010101" charset="-122"/>
                        </a:rPr>
                        <a:t>2.0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2.0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3.0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3.5</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3.5</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4.0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4.5</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5.0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r>
              <a:tr h="354965">
                <a:tc rowSpan="2">
                  <a:txBody>
                    <a:bodyPr/>
                    <a:p>
                      <a:pPr indent="0" algn="ctr">
                        <a:buNone/>
                      </a:pPr>
                      <a:r>
                        <a:rPr lang="en-US" sz="1500" b="1">
                          <a:solidFill>
                            <a:schemeClr val="bg1"/>
                          </a:solidFill>
                          <a:latin typeface="黑体" panose="02010609060101010101" charset="-122"/>
                          <a:ea typeface="黑体" panose="02010609060101010101" charset="-122"/>
                          <a:cs typeface="黑体" panose="02010609060101010101" charset="-122"/>
                        </a:rPr>
                        <a:t>105%＜C≤135%</a:t>
                      </a:r>
                      <a:endParaRPr lang="en-US" sz="1500" b="1">
                        <a:solidFill>
                          <a:schemeClr val="bg1"/>
                        </a:solidFill>
                        <a:latin typeface="黑体" panose="02010609060101010101" charset="-122"/>
                        <a:ea typeface="黑体" panose="02010609060101010101" charset="-122"/>
                        <a:cs typeface="黑体" panose="02010609060101010101" charset="-122"/>
                      </a:endParaRPr>
                    </a:p>
                  </a:txBody>
                  <a:tcPr marL="68580" marR="68580" marT="0" marB="0" vert="horz" anchor="ctr">
                    <a:solidFill>
                      <a:srgbClr val="6096E6"/>
                    </a:solidFill>
                  </a:tcPr>
                </a:tc>
                <a:tc>
                  <a:txBody>
                    <a:bodyPr/>
                    <a:p>
                      <a:pPr indent="0" algn="ctr">
                        <a:buNone/>
                      </a:pPr>
                      <a:r>
                        <a:rPr lang="en-US" sz="1500" b="1">
                          <a:solidFill>
                            <a:schemeClr val="bg1"/>
                          </a:solidFill>
                          <a:latin typeface="黑体" panose="02010609060101010101" charset="-122"/>
                          <a:ea typeface="黑体" panose="02010609060101010101" charset="-122"/>
                          <a:cs typeface="仿宋" panose="02010609060101010101" charset="-122"/>
                        </a:rPr>
                        <a:t>≤ 4</a:t>
                      </a:r>
                      <a:endParaRPr lang="en-US" altLang="en-US" sz="1500" b="1">
                        <a:solidFill>
                          <a:schemeClr val="bg1"/>
                        </a:solidFill>
                        <a:latin typeface="黑体" panose="02010609060101010101" charset="-122"/>
                        <a:ea typeface="黑体" panose="02010609060101010101" charset="-122"/>
                        <a:cs typeface="仿宋" panose="02010609060101010101" charset="-122"/>
                      </a:endParaRPr>
                    </a:p>
                  </a:txBody>
                  <a:tcPr marL="68580" marR="68580" marT="0" marB="0" vert="horz" anchor="ctr">
                    <a:solidFill>
                      <a:srgbClr val="6096E6"/>
                    </a:solidFill>
                  </a:tcPr>
                </a:tc>
                <a:tc>
                  <a:txBody>
                    <a:bodyPr/>
                    <a:p>
                      <a:pPr indent="0" algn="ctr">
                        <a:buNone/>
                      </a:pPr>
                      <a:r>
                        <a:rPr lang="en-US" sz="1400" b="1">
                          <a:latin typeface="黑体" panose="02010609060101010101" charset="-122"/>
                          <a:ea typeface="黑体" panose="02010609060101010101" charset="-122"/>
                          <a:cs typeface="仿宋" panose="02010609060101010101" charset="-122"/>
                        </a:rPr>
                        <a:t>2.0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2.0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2.5</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3.0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3.0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3.5</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4.0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4.0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r>
              <a:tr h="354330">
                <a:tc vMerge="1">
                  <a:tcPr marL="68580" marR="68580" marT="0" marB="0" vert="horz" anchor="ctr"/>
                </a:tc>
                <a:tc>
                  <a:txBody>
                    <a:bodyPr/>
                    <a:p>
                      <a:pPr indent="0" algn="ctr">
                        <a:buNone/>
                      </a:pPr>
                      <a:r>
                        <a:rPr lang="en-US" sz="1500" b="1">
                          <a:solidFill>
                            <a:schemeClr val="bg1"/>
                          </a:solidFill>
                          <a:latin typeface="黑体" panose="02010609060101010101" charset="-122"/>
                          <a:ea typeface="黑体" panose="02010609060101010101" charset="-122"/>
                          <a:cs typeface="黑体" panose="02010609060101010101" charset="-122"/>
                        </a:rPr>
                        <a:t>＞ 4</a:t>
                      </a:r>
                      <a:endParaRPr lang="en-US" altLang="en-US" sz="1500" b="1">
                        <a:solidFill>
                          <a:schemeClr val="bg1"/>
                        </a:solidFill>
                        <a:latin typeface="黑体" panose="02010609060101010101" charset="-122"/>
                        <a:ea typeface="黑体" panose="02010609060101010101" charset="-122"/>
                        <a:cs typeface="黑体" panose="02010609060101010101" charset="-122"/>
                      </a:endParaRPr>
                    </a:p>
                  </a:txBody>
                  <a:tcPr marL="68580" marR="68580" marT="0" marB="0" vert="horz" anchor="ctr">
                    <a:solidFill>
                      <a:srgbClr val="6096E6"/>
                    </a:solidFill>
                  </a:tcPr>
                </a:tc>
                <a:tc>
                  <a:txBody>
                    <a:bodyPr/>
                    <a:p>
                      <a:pPr indent="0" algn="ctr">
                        <a:buNone/>
                      </a:pPr>
                      <a:r>
                        <a:rPr lang="en-US" sz="1400" b="1">
                          <a:latin typeface="黑体" panose="02010609060101010101" charset="-122"/>
                          <a:ea typeface="黑体" panose="02010609060101010101" charset="-122"/>
                          <a:cs typeface="仿宋" panose="02010609060101010101" charset="-122"/>
                        </a:rPr>
                        <a:t>3.5</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3.5</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4.0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5.0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5.0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5.5</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6.0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c>
                  <a:txBody>
                    <a:bodyPr/>
                    <a:p>
                      <a:pPr indent="0" algn="ctr">
                        <a:buNone/>
                      </a:pPr>
                      <a:r>
                        <a:rPr lang="en-US" sz="1400" b="1">
                          <a:latin typeface="黑体" panose="02010609060101010101" charset="-122"/>
                          <a:ea typeface="黑体" panose="02010609060101010101" charset="-122"/>
                          <a:cs typeface="仿宋" panose="02010609060101010101" charset="-122"/>
                        </a:rPr>
                        <a:t>6.0</a:t>
                      </a:r>
                      <a:endParaRPr lang="en-US" altLang="en-US" sz="1400" b="1">
                        <a:latin typeface="黑体" panose="02010609060101010101" charset="-122"/>
                        <a:ea typeface="黑体" panose="02010609060101010101" charset="-122"/>
                        <a:cs typeface="仿宋" panose="02010609060101010101" charset="-122"/>
                      </a:endParaRPr>
                    </a:p>
                  </a:txBody>
                  <a:tcPr marL="68580" marR="68580" marT="0" marB="0" vert="horz" anchor="ctr"/>
                </a:tc>
              </a:tr>
            </a:tbl>
          </a:graphicData>
        </a:graphic>
      </p:graphicFrame>
      <p:sp>
        <p:nvSpPr>
          <p:cNvPr id="4" name="文本框 3"/>
          <p:cNvSpPr txBox="1"/>
          <p:nvPr/>
        </p:nvSpPr>
        <p:spPr>
          <a:xfrm>
            <a:off x="1261745" y="1560195"/>
            <a:ext cx="8455025" cy="368300"/>
          </a:xfrm>
          <a:prstGeom prst="rect">
            <a:avLst/>
          </a:prstGeom>
          <a:noFill/>
        </p:spPr>
        <p:txBody>
          <a:bodyPr wrap="square" rtlCol="0">
            <a:spAutoFit/>
          </a:bodyPr>
          <a:p>
            <a:r>
              <a:rPr lang="zh-CN" altLang="en-US" b="1">
                <a:latin typeface="黑体" panose="02010609060101010101" charset="-122"/>
                <a:ea typeface="黑体" panose="02010609060101010101" charset="-122"/>
                <a:cs typeface="黑体" panose="02010609060101010101" charset="-122"/>
                <a:sym typeface="+mn-ea"/>
              </a:rPr>
              <a:t>内外机额定容量配置率 C＝室内机额定制冷量总和 / 室外机额定制冷量总和</a:t>
            </a:r>
            <a:endParaRPr lang="zh-CN" altLang="en-US"/>
          </a:p>
        </p:txBody>
      </p:sp>
      <p:sp>
        <p:nvSpPr>
          <p:cNvPr id="11" name="文本框 10"/>
          <p:cNvSpPr txBox="1"/>
          <p:nvPr/>
        </p:nvSpPr>
        <p:spPr>
          <a:xfrm>
            <a:off x="679450" y="5762625"/>
            <a:ext cx="10273030" cy="783590"/>
          </a:xfrm>
          <a:prstGeom prst="rect">
            <a:avLst/>
          </a:prstGeom>
          <a:noFill/>
        </p:spPr>
        <p:txBody>
          <a:bodyPr wrap="square" rtlCol="0" anchor="t">
            <a:spAutoFit/>
          </a:bodyPr>
          <a:p>
            <a:pPr indent="457200" fontAlgn="auto">
              <a:lnSpc>
                <a:spcPct val="150000"/>
              </a:lnSpc>
            </a:pPr>
            <a:r>
              <a:rPr lang="zh-CN" altLang="en-US" sz="1500" b="1">
                <a:latin typeface="黑体" panose="02010609060101010101" charset="-122"/>
                <a:ea typeface="黑体" panose="02010609060101010101" charset="-122"/>
                <a:cs typeface="黑体" panose="02010609060101010101" charset="-122"/>
                <a:sym typeface="+mn-ea"/>
              </a:rPr>
              <a:t>注：① 如果室内机全部为全新风，则每个模块制冷剂追加量 B 均为0。</a:t>
            </a:r>
            <a:endParaRPr lang="zh-CN" altLang="en-US" sz="1500" b="1">
              <a:latin typeface="黑体" panose="02010609060101010101" charset="-122"/>
              <a:ea typeface="黑体" panose="02010609060101010101" charset="-122"/>
              <a:cs typeface="黑体" panose="02010609060101010101" charset="-122"/>
            </a:endParaRPr>
          </a:p>
          <a:p>
            <a:pPr indent="457200" fontAlgn="auto">
              <a:lnSpc>
                <a:spcPct val="150000"/>
              </a:lnSpc>
            </a:pPr>
            <a:r>
              <a:rPr lang="zh-CN" altLang="en-US" sz="1500" b="1">
                <a:latin typeface="黑体" panose="02010609060101010101" charset="-122"/>
                <a:ea typeface="黑体" panose="02010609060101010101" charset="-122"/>
                <a:cs typeface="黑体" panose="02010609060101010101" charset="-122"/>
                <a:sym typeface="+mn-ea"/>
              </a:rPr>
              <a:t>　　② 若新风机和普通多联室内机混拼时，灌注的方法按全部是普通室内机的方法灌注。</a:t>
            </a:r>
            <a:endParaRPr lang="zh-CN" altLang="en-US" sz="1500"/>
          </a:p>
        </p:txBody>
      </p:sp>
      <p:sp>
        <p:nvSpPr>
          <p:cNvPr id="8" name="日期占位符 7"/>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8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第七册  通风空调工程</a:t>
            </a:r>
            <a:endParaRPr lang="zh-CN" altLang="en-US" sz="2400" b="1"/>
          </a:p>
        </p:txBody>
      </p:sp>
      <p:cxnSp>
        <p:nvCxnSpPr>
          <p:cNvPr id="5" name="直接连接符 4"/>
          <p:cNvCxnSpPr/>
          <p:nvPr/>
        </p:nvCxnSpPr>
        <p:spPr>
          <a:xfrm flipV="1">
            <a:off x="5570220" y="877570"/>
            <a:ext cx="43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43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946150"/>
            <a:ext cx="10619105" cy="5354320"/>
          </a:xfrm>
          <a:prstGeom prst="rect">
            <a:avLst/>
          </a:prstGeom>
          <a:noFill/>
        </p:spPr>
        <p:txBody>
          <a:bodyPr wrap="square" rtlCol="0">
            <a:spAutoFit/>
          </a:bodyPr>
          <a:p>
            <a:pPr indent="0" fontAlgn="auto">
              <a:lnSpc>
                <a:spcPct val="200000"/>
              </a:lnSpc>
            </a:pPr>
            <a:r>
              <a:rPr lang="zh-CN" b="1">
                <a:solidFill>
                  <a:srgbClr val="0000FF"/>
                </a:solidFill>
                <a:latin typeface="微软雅黑" panose="020B0503020204020204" pitchFamily="34" charset="-122"/>
                <a:ea typeface="微软雅黑" panose="020B0503020204020204" pitchFamily="34" charset="-122"/>
                <a:sym typeface="+mn-ea"/>
              </a:rPr>
              <a:t>多联机空调系统冷媒追加量计算示例一 ：</a:t>
            </a:r>
            <a:endParaRPr lang="zh-CN" sz="1700" b="1">
              <a:ea typeface="仿宋" panose="02010609060101010101" charset="-122"/>
              <a:sym typeface="+mn-ea"/>
            </a:endParaRPr>
          </a:p>
          <a:p>
            <a:pPr indent="0" fontAlgn="auto">
              <a:lnSpc>
                <a:spcPct val="200000"/>
              </a:lnSpc>
            </a:pPr>
            <a:r>
              <a:rPr lang="zh-CN" sz="1700" b="1">
                <a:latin typeface="黑体" panose="02010609060101010101" charset="-122"/>
                <a:ea typeface="黑体" panose="02010609060101010101" charset="-122"/>
                <a:cs typeface="黑体" panose="02010609060101010101" charset="-122"/>
                <a:sym typeface="+mn-ea"/>
              </a:rPr>
              <a:t>例1：室外机由容量为28kw、45kw两个模块组成，室内机由5台容量为14kw的风管机组成；液管长度如下表：</a:t>
            </a:r>
            <a:endParaRPr lang="zh-CN" sz="1700" b="1">
              <a:latin typeface="黑体" panose="02010609060101010101" charset="-122"/>
              <a:ea typeface="黑体" panose="02010609060101010101" charset="-122"/>
              <a:cs typeface="黑体" panose="02010609060101010101" charset="-122"/>
              <a:sym typeface="+mn-ea"/>
            </a:endParaRPr>
          </a:p>
          <a:p>
            <a:pPr indent="0" fontAlgn="auto">
              <a:lnSpc>
                <a:spcPct val="200000"/>
              </a:lnSpc>
            </a:pPr>
            <a:r>
              <a:rPr lang="zh-CN" sz="1700" b="1">
                <a:latin typeface="黑体" panose="02010609060101010101" charset="-122"/>
                <a:ea typeface="黑体" panose="02010609060101010101" charset="-122"/>
                <a:cs typeface="黑体" panose="02010609060101010101" charset="-122"/>
                <a:sym typeface="+mn-ea"/>
              </a:rPr>
              <a:t>　</a:t>
            </a:r>
            <a:endParaRPr lang="zh-CN" sz="1700" b="1">
              <a:latin typeface="黑体" panose="02010609060101010101" charset="-122"/>
              <a:ea typeface="黑体" panose="02010609060101010101" charset="-122"/>
              <a:cs typeface="黑体" panose="02010609060101010101" charset="-122"/>
              <a:sym typeface="+mn-ea"/>
            </a:endParaRPr>
          </a:p>
          <a:p>
            <a:pPr indent="0" fontAlgn="auto">
              <a:lnSpc>
                <a:spcPct val="200000"/>
              </a:lnSpc>
            </a:pPr>
            <a:endParaRPr lang="zh-CN" sz="1700" b="1">
              <a:latin typeface="黑体" panose="02010609060101010101" charset="-122"/>
              <a:ea typeface="黑体" panose="02010609060101010101" charset="-122"/>
              <a:cs typeface="黑体" panose="02010609060101010101" charset="-122"/>
              <a:sym typeface="+mn-ea"/>
            </a:endParaRPr>
          </a:p>
          <a:p>
            <a:pPr indent="0" fontAlgn="auto">
              <a:lnSpc>
                <a:spcPct val="200000"/>
              </a:lnSpc>
            </a:pPr>
            <a:r>
              <a:rPr lang="zh-CN" sz="1700" b="1">
                <a:latin typeface="黑体" panose="02010609060101010101" charset="-122"/>
                <a:ea typeface="黑体" panose="02010609060101010101" charset="-122"/>
                <a:cs typeface="黑体" panose="02010609060101010101" charset="-122"/>
                <a:sym typeface="+mn-ea"/>
              </a:rPr>
              <a:t>计算系统冷媒追加量：</a:t>
            </a:r>
            <a:endParaRPr lang="zh-CN" sz="1700" b="1">
              <a:latin typeface="黑体" panose="02010609060101010101" charset="-122"/>
              <a:ea typeface="黑体" panose="02010609060101010101" charset="-122"/>
              <a:cs typeface="黑体" panose="02010609060101010101" charset="-122"/>
              <a:sym typeface="+mn-ea"/>
            </a:endParaRPr>
          </a:p>
          <a:p>
            <a:pPr indent="0" fontAlgn="auto">
              <a:lnSpc>
                <a:spcPct val="200000"/>
              </a:lnSpc>
            </a:pPr>
            <a:r>
              <a:rPr lang="zh-CN" sz="1700" b="1">
                <a:latin typeface="黑体" panose="02010609060101010101" charset="-122"/>
                <a:ea typeface="黑体" panose="02010609060101010101" charset="-122"/>
                <a:cs typeface="黑体" panose="02010609060101010101" charset="-122"/>
                <a:sym typeface="+mn-ea"/>
              </a:rPr>
              <a:t>① 室外机</a:t>
            </a:r>
            <a:r>
              <a:rPr lang="zh-CN" sz="1700" b="1">
                <a:latin typeface="黑体" panose="02010609060101010101" charset="-122"/>
                <a:ea typeface="黑体" panose="02010609060101010101" charset="-122"/>
                <a:cs typeface="黑体" panose="02010609060101010101" charset="-122"/>
                <a:sym typeface="+mn-ea"/>
              </a:rPr>
              <a:t>冷媒追加量</a:t>
            </a:r>
            <a:r>
              <a:rPr lang="en-US" altLang="zh-CN" sz="1700" b="1">
                <a:latin typeface="黑体" panose="02010609060101010101" charset="-122"/>
                <a:ea typeface="黑体" panose="02010609060101010101" charset="-122"/>
                <a:cs typeface="黑体" panose="02010609060101010101" charset="-122"/>
                <a:sym typeface="+mn-ea"/>
              </a:rPr>
              <a:t>B</a:t>
            </a:r>
            <a:r>
              <a:rPr lang="zh-CN" sz="1700" b="1">
                <a:latin typeface="黑体" panose="02010609060101010101" charset="-122"/>
                <a:ea typeface="黑体" panose="02010609060101010101" charset="-122"/>
                <a:cs typeface="黑体" panose="02010609060101010101" charset="-122"/>
                <a:sym typeface="+mn-ea"/>
              </a:rPr>
              <a:t>：</a:t>
            </a:r>
            <a:endParaRPr lang="zh-CN" sz="1700" b="1">
              <a:latin typeface="黑体" panose="02010609060101010101" charset="-122"/>
              <a:ea typeface="黑体" panose="02010609060101010101" charset="-122"/>
              <a:cs typeface="黑体" panose="02010609060101010101" charset="-122"/>
              <a:sym typeface="+mn-ea"/>
            </a:endParaRPr>
          </a:p>
          <a:p>
            <a:pPr indent="0" fontAlgn="auto">
              <a:lnSpc>
                <a:spcPct val="200000"/>
              </a:lnSpc>
            </a:pPr>
            <a:r>
              <a:rPr lang="zh-CN" sz="1700" b="1">
                <a:latin typeface="黑体" panose="02010609060101010101" charset="-122"/>
                <a:ea typeface="黑体" panose="02010609060101010101" charset="-122"/>
                <a:cs typeface="黑体" panose="02010609060101010101" charset="-122"/>
                <a:sym typeface="+mn-ea"/>
              </a:rPr>
              <a:t>　　内外机额定容量配置率 C＝</a:t>
            </a:r>
            <a:r>
              <a:rPr lang="zh-CN" altLang="en-US" sz="1700" b="1">
                <a:latin typeface="黑体" panose="02010609060101010101" charset="-122"/>
                <a:ea typeface="黑体" panose="02010609060101010101" charset="-122"/>
                <a:cs typeface="黑体" panose="02010609060101010101" charset="-122"/>
                <a:sym typeface="+mn-ea"/>
              </a:rPr>
              <a:t>室内机额定制冷量总和/室外机额定制冷量总和＝</a:t>
            </a:r>
            <a:r>
              <a:rPr lang="zh-CN" sz="1700" b="1">
                <a:latin typeface="黑体" panose="02010609060101010101" charset="-122"/>
                <a:ea typeface="黑体" panose="02010609060101010101" charset="-122"/>
                <a:cs typeface="黑体" panose="02010609060101010101" charset="-122"/>
                <a:sym typeface="+mn-ea"/>
              </a:rPr>
              <a:t>14×5/（28+45）＝96%　　室内机大于4台，由室外机冷媒追加量表查得：容量28kw模块机的制冷剂追加量 B1＝2.0kg　　　　　　　　　　　　　　　　　　　　　　 容量45kw模块机的制冷剂追加量 B2＝3.5kg　　Σ每个模块冷媒追加量 B＝2.0＋3.5＝5.5kg</a:t>
            </a:r>
            <a:endParaRPr lang="zh-CN" altLang="en-US" sz="1700" b="1">
              <a:latin typeface="黑体" panose="02010609060101010101" charset="-122"/>
              <a:ea typeface="黑体" panose="02010609060101010101" charset="-122"/>
              <a:cs typeface="黑体" panose="02010609060101010101" charset="-122"/>
            </a:endParaRPr>
          </a:p>
        </p:txBody>
      </p:sp>
      <p:graphicFrame>
        <p:nvGraphicFramePr>
          <p:cNvPr id="13" name="表格 12"/>
          <p:cNvGraphicFramePr/>
          <p:nvPr>
            <p:custDataLst>
              <p:tags r:id="rId2"/>
            </p:custDataLst>
          </p:nvPr>
        </p:nvGraphicFramePr>
        <p:xfrm>
          <a:off x="1349375" y="2049145"/>
          <a:ext cx="9157335" cy="970280"/>
        </p:xfrm>
        <a:graphic>
          <a:graphicData uri="http://schemas.openxmlformats.org/drawingml/2006/table">
            <a:tbl>
              <a:tblPr firstRow="1" bandRow="1">
                <a:tableStyleId>{5940675A-B579-460E-94D1-54222C63F5DA}</a:tableStyleId>
              </a:tblPr>
              <a:tblGrid>
                <a:gridCol w="2112010"/>
                <a:gridCol w="995045"/>
                <a:gridCol w="1010920"/>
                <a:gridCol w="995045"/>
                <a:gridCol w="1010920"/>
                <a:gridCol w="1010920"/>
                <a:gridCol w="1011555"/>
                <a:gridCol w="1010920"/>
              </a:tblGrid>
              <a:tr h="485140">
                <a:tc>
                  <a:txBody>
                    <a:bodyPr/>
                    <a:p>
                      <a:pPr indent="0" algn="ctr">
                        <a:buNone/>
                      </a:pPr>
                      <a:r>
                        <a:rPr lang="en-US" sz="1500" b="1">
                          <a:latin typeface="黑体" panose="02010609060101010101" charset="-122"/>
                          <a:ea typeface="黑体" panose="02010609060101010101" charset="-122"/>
                          <a:cs typeface="黑体" panose="02010609060101010101" charset="-122"/>
                        </a:rPr>
                        <a:t>铜管直径（mm）</a:t>
                      </a:r>
                      <a:endParaRPr lang="en-US" altLang="en-US" sz="1500" b="1">
                        <a:latin typeface="黑体" panose="02010609060101010101" charset="-122"/>
                        <a:ea typeface="黑体" panose="02010609060101010101" charset="-122"/>
                        <a:cs typeface="黑体"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500" b="1">
                          <a:latin typeface="黑体" panose="02010609060101010101" charset="-122"/>
                          <a:ea typeface="黑体" panose="02010609060101010101" charset="-122"/>
                          <a:cs typeface="仿宋" panose="02010609060101010101" charset="-122"/>
                        </a:rPr>
                        <a:t>9.52</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500" b="1">
                          <a:latin typeface="黑体" panose="02010609060101010101" charset="-122"/>
                          <a:ea typeface="黑体" panose="02010609060101010101" charset="-122"/>
                          <a:cs typeface="仿宋" panose="02010609060101010101" charset="-122"/>
                        </a:rPr>
                        <a:t>12.7</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500" b="1">
                          <a:latin typeface="黑体" panose="02010609060101010101" charset="-122"/>
                          <a:ea typeface="黑体" panose="02010609060101010101" charset="-122"/>
                          <a:cs typeface="仿宋" panose="02010609060101010101" charset="-122"/>
                        </a:rPr>
                        <a:t>15.9</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500" b="1">
                          <a:latin typeface="黑体" panose="02010609060101010101" charset="-122"/>
                          <a:ea typeface="黑体" panose="02010609060101010101" charset="-122"/>
                          <a:cs typeface="仿宋" panose="02010609060101010101" charset="-122"/>
                        </a:rPr>
                        <a:t>19.05</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500" b="1">
                          <a:latin typeface="黑体" panose="02010609060101010101" charset="-122"/>
                          <a:ea typeface="黑体" panose="02010609060101010101" charset="-122"/>
                          <a:cs typeface="仿宋" panose="02010609060101010101" charset="-122"/>
                        </a:rPr>
                        <a:t>22.2</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500" b="1">
                          <a:latin typeface="黑体" panose="02010609060101010101" charset="-122"/>
                          <a:ea typeface="黑体" panose="02010609060101010101" charset="-122"/>
                          <a:cs typeface="仿宋" panose="02010609060101010101" charset="-122"/>
                        </a:rPr>
                        <a:t>25.4</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500" b="1">
                          <a:latin typeface="黑体" panose="02010609060101010101" charset="-122"/>
                          <a:ea typeface="黑体" panose="02010609060101010101" charset="-122"/>
                          <a:cs typeface="仿宋" panose="02010609060101010101" charset="-122"/>
                        </a:rPr>
                        <a:t>28.6</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85140">
                <a:tc>
                  <a:txBody>
                    <a:bodyPr/>
                    <a:p>
                      <a:pPr indent="0" algn="ctr">
                        <a:buNone/>
                      </a:pPr>
                      <a:r>
                        <a:rPr lang="en-US" sz="1500" b="1">
                          <a:latin typeface="黑体" panose="02010609060101010101" charset="-122"/>
                          <a:ea typeface="黑体" panose="02010609060101010101" charset="-122"/>
                          <a:cs typeface="黑体" panose="02010609060101010101" charset="-122"/>
                        </a:rPr>
                        <a:t>铜管长（m）</a:t>
                      </a:r>
                      <a:endParaRPr lang="en-US" altLang="en-US" sz="1500" b="1">
                        <a:latin typeface="黑体" panose="02010609060101010101" charset="-122"/>
                        <a:ea typeface="黑体" panose="02010609060101010101" charset="-122"/>
                        <a:cs typeface="黑体"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500" b="1">
                          <a:latin typeface="黑体" panose="02010609060101010101" charset="-122"/>
                          <a:ea typeface="黑体" panose="02010609060101010101" charset="-122"/>
                          <a:cs typeface="仿宋" panose="02010609060101010101" charset="-122"/>
                        </a:rPr>
                        <a:t>70.04</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500" b="1">
                          <a:latin typeface="黑体" panose="02010609060101010101" charset="-122"/>
                          <a:ea typeface="黑体" panose="02010609060101010101" charset="-122"/>
                          <a:cs typeface="仿宋" panose="02010609060101010101" charset="-122"/>
                        </a:rPr>
                        <a:t>24.123</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500" b="1">
                          <a:latin typeface="黑体" panose="02010609060101010101" charset="-122"/>
                          <a:ea typeface="黑体" panose="02010609060101010101" charset="-122"/>
                          <a:cs typeface="仿宋" panose="02010609060101010101" charset="-122"/>
                        </a:rPr>
                        <a:t>51.51</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500" b="1">
                          <a:latin typeface="黑体" panose="02010609060101010101" charset="-122"/>
                          <a:ea typeface="黑体" panose="02010609060101010101" charset="-122"/>
                          <a:cs typeface="仿宋" panose="02010609060101010101" charset="-122"/>
                        </a:rPr>
                        <a:t>27.302</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500" b="1">
                          <a:latin typeface="黑体" panose="02010609060101010101" charset="-122"/>
                          <a:ea typeface="黑体" panose="02010609060101010101" charset="-122"/>
                          <a:cs typeface="仿宋" panose="02010609060101010101" charset="-122"/>
                        </a:rPr>
                        <a:t>18.326</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500" b="1">
                          <a:latin typeface="黑体" panose="02010609060101010101" charset="-122"/>
                          <a:ea typeface="黑体" panose="02010609060101010101" charset="-122"/>
                          <a:cs typeface="仿宋" panose="02010609060101010101" charset="-122"/>
                        </a:rPr>
                        <a:t>23.494</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500" b="1">
                          <a:latin typeface="黑体" panose="02010609060101010101" charset="-122"/>
                          <a:ea typeface="黑体" panose="02010609060101010101" charset="-122"/>
                          <a:cs typeface="仿宋" panose="02010609060101010101" charset="-122"/>
                        </a:rPr>
                        <a:t>10.404</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3"/>
    </p:custData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第七册  通风空调工程</a:t>
            </a:r>
            <a:endParaRPr lang="zh-CN" altLang="en-US" sz="2400" b="1"/>
          </a:p>
        </p:txBody>
      </p:sp>
      <p:cxnSp>
        <p:nvCxnSpPr>
          <p:cNvPr id="5" name="直接连接符 4"/>
          <p:cNvCxnSpPr/>
          <p:nvPr/>
        </p:nvCxnSpPr>
        <p:spPr>
          <a:xfrm flipV="1">
            <a:off x="5570220" y="877570"/>
            <a:ext cx="43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43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946150"/>
            <a:ext cx="10619105" cy="1168400"/>
          </a:xfrm>
          <a:prstGeom prst="rect">
            <a:avLst/>
          </a:prstGeom>
          <a:noFill/>
        </p:spPr>
        <p:txBody>
          <a:bodyPr wrap="square" rtlCol="0">
            <a:spAutoFit/>
          </a:bodyPr>
          <a:p>
            <a:pPr indent="0" fontAlgn="auto">
              <a:lnSpc>
                <a:spcPct val="200000"/>
              </a:lnSpc>
            </a:pPr>
            <a:r>
              <a:rPr lang="zh-CN" b="1">
                <a:solidFill>
                  <a:srgbClr val="0000FF"/>
                </a:solidFill>
                <a:latin typeface="微软雅黑" panose="020B0503020204020204" pitchFamily="34" charset="-122"/>
                <a:ea typeface="微软雅黑" panose="020B0503020204020204" pitchFamily="34" charset="-122"/>
                <a:sym typeface="+mn-ea"/>
              </a:rPr>
              <a:t>多联机空调系统冷媒追加量计算示例</a:t>
            </a:r>
            <a:r>
              <a:rPr lang="zh-CN" altLang="en-US" b="1">
                <a:solidFill>
                  <a:srgbClr val="0000FF"/>
                </a:solidFill>
                <a:latin typeface="微软雅黑" panose="020B0503020204020204" pitchFamily="34" charset="-122"/>
                <a:ea typeface="微软雅黑" panose="020B0503020204020204" pitchFamily="34" charset="-122"/>
                <a:sym typeface="+mn-ea"/>
              </a:rPr>
              <a:t>一</a:t>
            </a:r>
            <a:r>
              <a:rPr lang="en-US" altLang="zh-CN" b="1">
                <a:solidFill>
                  <a:srgbClr val="0000FF"/>
                </a:solidFill>
                <a:latin typeface="微软雅黑" panose="020B0503020204020204" pitchFamily="34" charset="-122"/>
                <a:ea typeface="微软雅黑" panose="020B0503020204020204" pitchFamily="34" charset="-122"/>
                <a:sym typeface="+mn-ea"/>
              </a:rPr>
              <a:t> </a:t>
            </a:r>
            <a:r>
              <a:rPr lang="zh-CN" b="1">
                <a:solidFill>
                  <a:srgbClr val="0000FF"/>
                </a:solidFill>
                <a:latin typeface="微软雅黑" panose="020B0503020204020204" pitchFamily="34" charset="-122"/>
                <a:ea typeface="微软雅黑" panose="020B0503020204020204" pitchFamily="34" charset="-122"/>
                <a:sym typeface="+mn-ea"/>
              </a:rPr>
              <a:t>：</a:t>
            </a:r>
            <a:endParaRPr lang="zh-CN" sz="1700" b="1">
              <a:ea typeface="仿宋" panose="02010609060101010101" charset="-122"/>
              <a:sym typeface="+mn-ea"/>
            </a:endParaRPr>
          </a:p>
          <a:p>
            <a:pPr indent="0" fontAlgn="auto">
              <a:lnSpc>
                <a:spcPct val="200000"/>
              </a:lnSpc>
            </a:pPr>
            <a:r>
              <a:rPr lang="zh-CN" altLang="en-US" sz="1700" b="1">
                <a:latin typeface="黑体" panose="02010609060101010101" charset="-122"/>
                <a:ea typeface="黑体" panose="02010609060101010101" charset="-122"/>
                <a:cs typeface="黑体" panose="02010609060101010101" charset="-122"/>
              </a:rPr>
              <a:t>② </a:t>
            </a:r>
            <a:r>
              <a:rPr lang="zh-CN" altLang="en-US" sz="1700" b="1">
                <a:latin typeface="黑体" panose="02010609060101010101" charset="-122"/>
                <a:ea typeface="黑体" panose="02010609060101010101" charset="-122"/>
                <a:cs typeface="黑体" panose="02010609060101010101" charset="-122"/>
                <a:sym typeface="+mn-ea"/>
              </a:rPr>
              <a:t>配管冷媒追加量</a:t>
            </a:r>
            <a:r>
              <a:rPr lang="en-US" altLang="zh-CN" sz="1700" b="1">
                <a:latin typeface="黑体" panose="02010609060101010101" charset="-122"/>
                <a:ea typeface="黑体" panose="02010609060101010101" charset="-122"/>
                <a:cs typeface="黑体" panose="02010609060101010101" charset="-122"/>
                <a:sym typeface="+mn-ea"/>
              </a:rPr>
              <a:t>A</a:t>
            </a:r>
            <a:r>
              <a:rPr lang="zh-CN" altLang="en-US" sz="1700" b="1">
                <a:latin typeface="黑体" panose="02010609060101010101" charset="-122"/>
                <a:ea typeface="黑体" panose="02010609060101010101" charset="-122"/>
                <a:cs typeface="黑体" panose="02010609060101010101" charset="-122"/>
                <a:sym typeface="+mn-ea"/>
              </a:rPr>
              <a:t>：  </a:t>
            </a:r>
            <a:r>
              <a:rPr lang="zh-CN" altLang="en-US" sz="1700" b="1">
                <a:latin typeface="黑体" panose="02010609060101010101" charset="-122"/>
                <a:ea typeface="黑体" panose="02010609060101010101" charset="-122"/>
                <a:cs typeface="黑体" panose="02010609060101010101" charset="-122"/>
              </a:rPr>
              <a:t>配管冷媒追加量A＝Σ液管长度×每米液管制冷剂追加量</a:t>
            </a:r>
            <a:endParaRPr lang="zh-CN" altLang="en-US" sz="1700" b="1">
              <a:latin typeface="黑体" panose="02010609060101010101" charset="-122"/>
              <a:ea typeface="黑体" panose="02010609060101010101" charset="-122"/>
              <a:cs typeface="黑体" panose="02010609060101010101" charset="-122"/>
            </a:endParaRPr>
          </a:p>
        </p:txBody>
      </p:sp>
      <p:graphicFrame>
        <p:nvGraphicFramePr>
          <p:cNvPr id="3" name="表格 2"/>
          <p:cNvGraphicFramePr/>
          <p:nvPr>
            <p:custDataLst>
              <p:tags r:id="rId2"/>
            </p:custDataLst>
          </p:nvPr>
        </p:nvGraphicFramePr>
        <p:xfrm>
          <a:off x="1349375" y="2209165"/>
          <a:ext cx="9157335" cy="1940560"/>
        </p:xfrm>
        <a:graphic>
          <a:graphicData uri="http://schemas.openxmlformats.org/drawingml/2006/table">
            <a:tbl>
              <a:tblPr firstRow="1" bandRow="1">
                <a:tableStyleId>{5940675A-B579-460E-94D1-54222C63F5DA}</a:tableStyleId>
              </a:tblPr>
              <a:tblGrid>
                <a:gridCol w="2112010"/>
                <a:gridCol w="995045"/>
                <a:gridCol w="1010920"/>
                <a:gridCol w="995045"/>
                <a:gridCol w="1010920"/>
                <a:gridCol w="1010920"/>
                <a:gridCol w="1011555"/>
                <a:gridCol w="1010920"/>
              </a:tblGrid>
              <a:tr h="485140">
                <a:tc>
                  <a:txBody>
                    <a:bodyPr/>
                    <a:p>
                      <a:pPr indent="0" algn="ctr">
                        <a:buNone/>
                      </a:pPr>
                      <a:r>
                        <a:rPr lang="en-US" sz="1500" b="1">
                          <a:latin typeface="黑体" panose="02010609060101010101" charset="-122"/>
                          <a:ea typeface="黑体" panose="02010609060101010101" charset="-122"/>
                          <a:cs typeface="黑体" panose="02010609060101010101" charset="-122"/>
                        </a:rPr>
                        <a:t>铜管直径（mm）</a:t>
                      </a:r>
                      <a:endParaRPr lang="en-US" altLang="en-US" sz="1500" b="1">
                        <a:latin typeface="黑体" panose="02010609060101010101" charset="-122"/>
                        <a:ea typeface="黑体" panose="02010609060101010101" charset="-122"/>
                        <a:cs typeface="黑体"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500" b="1">
                          <a:latin typeface="黑体" panose="02010609060101010101" charset="-122"/>
                          <a:ea typeface="黑体" panose="02010609060101010101" charset="-122"/>
                          <a:cs typeface="仿宋" panose="02010609060101010101" charset="-122"/>
                        </a:rPr>
                        <a:t>9.52</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500" b="1">
                          <a:latin typeface="黑体" panose="02010609060101010101" charset="-122"/>
                          <a:ea typeface="黑体" panose="02010609060101010101" charset="-122"/>
                          <a:cs typeface="仿宋" panose="02010609060101010101" charset="-122"/>
                        </a:rPr>
                        <a:t>12.7</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500" b="1">
                          <a:latin typeface="黑体" panose="02010609060101010101" charset="-122"/>
                          <a:ea typeface="黑体" panose="02010609060101010101" charset="-122"/>
                          <a:cs typeface="仿宋" panose="02010609060101010101" charset="-122"/>
                        </a:rPr>
                        <a:t>15.9</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500" b="1">
                          <a:latin typeface="黑体" panose="02010609060101010101" charset="-122"/>
                          <a:ea typeface="黑体" panose="02010609060101010101" charset="-122"/>
                          <a:cs typeface="仿宋" panose="02010609060101010101" charset="-122"/>
                        </a:rPr>
                        <a:t>19.05</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500" b="1">
                          <a:latin typeface="黑体" panose="02010609060101010101" charset="-122"/>
                          <a:ea typeface="黑体" panose="02010609060101010101" charset="-122"/>
                          <a:cs typeface="仿宋" panose="02010609060101010101" charset="-122"/>
                        </a:rPr>
                        <a:t>22.2</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500" b="1">
                          <a:latin typeface="黑体" panose="02010609060101010101" charset="-122"/>
                          <a:ea typeface="黑体" panose="02010609060101010101" charset="-122"/>
                          <a:cs typeface="仿宋" panose="02010609060101010101" charset="-122"/>
                        </a:rPr>
                        <a:t>25.4</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500" b="1">
                          <a:latin typeface="黑体" panose="02010609060101010101" charset="-122"/>
                          <a:ea typeface="黑体" panose="02010609060101010101" charset="-122"/>
                          <a:cs typeface="仿宋" panose="02010609060101010101" charset="-122"/>
                        </a:rPr>
                        <a:t>28.6</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85140">
                <a:tc>
                  <a:txBody>
                    <a:bodyPr/>
                    <a:p>
                      <a:pPr indent="0" algn="ctr">
                        <a:buNone/>
                      </a:pPr>
                      <a:r>
                        <a:rPr lang="en-US" sz="1500" b="1">
                          <a:latin typeface="黑体" panose="02010609060101010101" charset="-122"/>
                          <a:ea typeface="黑体" panose="02010609060101010101" charset="-122"/>
                          <a:cs typeface="黑体" panose="02010609060101010101" charset="-122"/>
                        </a:rPr>
                        <a:t>铜管长（m）</a:t>
                      </a:r>
                      <a:endParaRPr lang="en-US" altLang="en-US" sz="1500" b="1">
                        <a:latin typeface="黑体" panose="02010609060101010101" charset="-122"/>
                        <a:ea typeface="黑体" panose="02010609060101010101" charset="-122"/>
                        <a:cs typeface="黑体"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500" b="1">
                          <a:latin typeface="黑体" panose="02010609060101010101" charset="-122"/>
                          <a:ea typeface="黑体" panose="02010609060101010101" charset="-122"/>
                          <a:cs typeface="仿宋" panose="02010609060101010101" charset="-122"/>
                        </a:rPr>
                        <a:t>70.04</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500" b="1">
                          <a:latin typeface="黑体" panose="02010609060101010101" charset="-122"/>
                          <a:ea typeface="黑体" panose="02010609060101010101" charset="-122"/>
                          <a:cs typeface="仿宋" panose="02010609060101010101" charset="-122"/>
                        </a:rPr>
                        <a:t>24.123</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500" b="1">
                          <a:latin typeface="黑体" panose="02010609060101010101" charset="-122"/>
                          <a:ea typeface="黑体" panose="02010609060101010101" charset="-122"/>
                          <a:cs typeface="仿宋" panose="02010609060101010101" charset="-122"/>
                        </a:rPr>
                        <a:t>51.51</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500" b="1">
                          <a:latin typeface="黑体" panose="02010609060101010101" charset="-122"/>
                          <a:ea typeface="黑体" panose="02010609060101010101" charset="-122"/>
                          <a:cs typeface="仿宋" panose="02010609060101010101" charset="-122"/>
                        </a:rPr>
                        <a:t>27.302</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500" b="1">
                          <a:latin typeface="黑体" panose="02010609060101010101" charset="-122"/>
                          <a:ea typeface="黑体" panose="02010609060101010101" charset="-122"/>
                          <a:cs typeface="仿宋" panose="02010609060101010101" charset="-122"/>
                        </a:rPr>
                        <a:t>18.326</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500" b="1">
                          <a:latin typeface="黑体" panose="02010609060101010101" charset="-122"/>
                          <a:ea typeface="黑体" panose="02010609060101010101" charset="-122"/>
                          <a:cs typeface="仿宋" panose="02010609060101010101" charset="-122"/>
                        </a:rPr>
                        <a:t>23.494</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500" b="1">
                          <a:latin typeface="黑体" panose="02010609060101010101" charset="-122"/>
                          <a:ea typeface="黑体" panose="02010609060101010101" charset="-122"/>
                          <a:cs typeface="仿宋" panose="02010609060101010101" charset="-122"/>
                        </a:rPr>
                        <a:t>10.404</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85140">
                <a:tc>
                  <a:txBody>
                    <a:bodyPr/>
                    <a:p>
                      <a:pPr algn="ctr">
                        <a:buClrTx/>
                        <a:buSzTx/>
                        <a:buFontTx/>
                        <a:buNone/>
                      </a:pPr>
                      <a:r>
                        <a:rPr lang="en-US" sz="1500" b="1">
                          <a:latin typeface="黑体" panose="02010609060101010101" charset="-122"/>
                          <a:ea typeface="黑体" panose="02010609060101010101" charset="-122"/>
                          <a:cs typeface="仿宋" panose="02010609060101010101" charset="-122"/>
                        </a:rPr>
                        <a:t>每米配管冷媒追加量（kg/m）</a:t>
                      </a:r>
                      <a:endParaRPr 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20000"/>
                        <a:lumOff val="80000"/>
                      </a:schemeClr>
                    </a:solidFill>
                  </a:tcPr>
                </a:tc>
                <a:tc>
                  <a:txBody>
                    <a:bodyPr/>
                    <a:p>
                      <a:pPr algn="ctr">
                        <a:buClrTx/>
                        <a:buSzTx/>
                        <a:buFontTx/>
                        <a:buNone/>
                      </a:pPr>
                      <a:r>
                        <a:rPr lang="en-US" sz="1500" b="1">
                          <a:latin typeface="黑体" panose="02010609060101010101" charset="-122"/>
                          <a:ea typeface="黑体" panose="02010609060101010101" charset="-122"/>
                          <a:cs typeface="仿宋" panose="02010609060101010101" charset="-122"/>
                        </a:rPr>
                        <a:t>0.054</a:t>
                      </a:r>
                      <a:endParaRPr 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20000"/>
                        <a:lumOff val="80000"/>
                      </a:schemeClr>
                    </a:solidFill>
                  </a:tcPr>
                </a:tc>
                <a:tc>
                  <a:txBody>
                    <a:bodyPr/>
                    <a:p>
                      <a:pPr algn="ctr">
                        <a:buClrTx/>
                        <a:buSzTx/>
                        <a:buFontTx/>
                        <a:buNone/>
                      </a:pPr>
                      <a:r>
                        <a:rPr lang="en-US" sz="1500" b="1">
                          <a:latin typeface="黑体" panose="02010609060101010101" charset="-122"/>
                          <a:ea typeface="黑体" panose="02010609060101010101" charset="-122"/>
                          <a:cs typeface="仿宋" panose="02010609060101010101" charset="-122"/>
                        </a:rPr>
                        <a:t>0.11</a:t>
                      </a:r>
                      <a:endParaRPr 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20000"/>
                        <a:lumOff val="80000"/>
                      </a:schemeClr>
                    </a:solidFill>
                  </a:tcPr>
                </a:tc>
                <a:tc>
                  <a:txBody>
                    <a:bodyPr/>
                    <a:p>
                      <a:pPr algn="ctr">
                        <a:buClrTx/>
                        <a:buSzTx/>
                        <a:buFontTx/>
                        <a:buNone/>
                      </a:pPr>
                      <a:r>
                        <a:rPr lang="en-US" sz="1500" b="1">
                          <a:latin typeface="黑体" panose="02010609060101010101" charset="-122"/>
                          <a:ea typeface="黑体" panose="02010609060101010101" charset="-122"/>
                          <a:cs typeface="仿宋" panose="02010609060101010101" charset="-122"/>
                        </a:rPr>
                        <a:t>0.17</a:t>
                      </a:r>
                      <a:endParaRPr 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20000"/>
                        <a:lumOff val="80000"/>
                      </a:schemeClr>
                    </a:solidFill>
                  </a:tcPr>
                </a:tc>
                <a:tc>
                  <a:txBody>
                    <a:bodyPr/>
                    <a:p>
                      <a:pPr algn="ctr">
                        <a:buClrTx/>
                        <a:buSzTx/>
                        <a:buFontTx/>
                        <a:buNone/>
                      </a:pPr>
                      <a:r>
                        <a:rPr lang="en-US" sz="1500" b="1">
                          <a:latin typeface="黑体" panose="02010609060101010101" charset="-122"/>
                          <a:ea typeface="黑体" panose="02010609060101010101" charset="-122"/>
                          <a:cs typeface="仿宋" panose="02010609060101010101" charset="-122"/>
                        </a:rPr>
                        <a:t>0.25</a:t>
                      </a:r>
                      <a:endParaRPr 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20000"/>
                        <a:lumOff val="80000"/>
                      </a:schemeClr>
                    </a:solidFill>
                  </a:tcPr>
                </a:tc>
                <a:tc>
                  <a:txBody>
                    <a:bodyPr/>
                    <a:p>
                      <a:pPr algn="ctr">
                        <a:buClrTx/>
                        <a:buSzTx/>
                        <a:buFontTx/>
                        <a:buNone/>
                      </a:pPr>
                      <a:r>
                        <a:rPr lang="en-US" sz="1500" b="1">
                          <a:latin typeface="黑体" panose="02010609060101010101" charset="-122"/>
                          <a:ea typeface="黑体" panose="02010609060101010101" charset="-122"/>
                          <a:cs typeface="仿宋" panose="02010609060101010101" charset="-122"/>
                        </a:rPr>
                        <a:t>0.35</a:t>
                      </a:r>
                      <a:endParaRPr 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20000"/>
                        <a:lumOff val="80000"/>
                      </a:schemeClr>
                    </a:solidFill>
                  </a:tcPr>
                </a:tc>
                <a:tc>
                  <a:txBody>
                    <a:bodyPr/>
                    <a:p>
                      <a:pPr algn="ctr">
                        <a:buClrTx/>
                        <a:buSzTx/>
                        <a:buFontTx/>
                        <a:buNone/>
                      </a:pPr>
                      <a:r>
                        <a:rPr lang="en-US" sz="1500" b="1">
                          <a:latin typeface="黑体" panose="02010609060101010101" charset="-122"/>
                          <a:ea typeface="黑体" panose="02010609060101010101" charset="-122"/>
                          <a:cs typeface="仿宋" panose="02010609060101010101" charset="-122"/>
                        </a:rPr>
                        <a:t>0.52</a:t>
                      </a:r>
                      <a:endParaRPr 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20000"/>
                        <a:lumOff val="80000"/>
                      </a:schemeClr>
                    </a:solidFill>
                  </a:tcPr>
                </a:tc>
                <a:tc>
                  <a:txBody>
                    <a:bodyPr/>
                    <a:p>
                      <a:pPr algn="ctr">
                        <a:buClrTx/>
                        <a:buSzTx/>
                        <a:buFontTx/>
                        <a:buNone/>
                      </a:pPr>
                      <a:r>
                        <a:rPr lang="en-US" sz="1500" b="1">
                          <a:latin typeface="黑体" panose="02010609060101010101" charset="-122"/>
                          <a:ea typeface="黑体" panose="02010609060101010101" charset="-122"/>
                          <a:cs typeface="仿宋" panose="02010609060101010101" charset="-122"/>
                        </a:rPr>
                        <a:t>0.68</a:t>
                      </a:r>
                      <a:endParaRPr 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20000"/>
                        <a:lumOff val="80000"/>
                      </a:schemeClr>
                    </a:solidFill>
                  </a:tcPr>
                </a:tc>
              </a:tr>
              <a:tr h="485140">
                <a:tc>
                  <a:txBody>
                    <a:bodyPr/>
                    <a:p>
                      <a:pPr algn="ctr">
                        <a:buClrTx/>
                        <a:buSzTx/>
                        <a:buFontTx/>
                        <a:buNone/>
                      </a:pPr>
                      <a:r>
                        <a:rPr lang="en-US" sz="1500" b="1">
                          <a:latin typeface="黑体" panose="02010609060101010101" charset="-122"/>
                          <a:ea typeface="黑体" panose="02010609060101010101" charset="-122"/>
                          <a:cs typeface="仿宋" panose="02010609060101010101" charset="-122"/>
                        </a:rPr>
                        <a:t>配管冷媒追加量（kg）</a:t>
                      </a:r>
                      <a:endParaRPr 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20000"/>
                        <a:lumOff val="80000"/>
                      </a:schemeClr>
                    </a:solidFill>
                  </a:tcPr>
                </a:tc>
                <a:tc>
                  <a:txBody>
                    <a:bodyPr/>
                    <a:p>
                      <a:pPr algn="ctr">
                        <a:buClrTx/>
                        <a:buSzTx/>
                        <a:buFontTx/>
                        <a:buNone/>
                      </a:pPr>
                      <a:r>
                        <a:rPr lang="en-US" sz="1500" b="1">
                          <a:latin typeface="黑体" panose="02010609060101010101" charset="-122"/>
                          <a:ea typeface="黑体" panose="02010609060101010101" charset="-122"/>
                          <a:cs typeface="仿宋" panose="02010609060101010101" charset="-122"/>
                        </a:rPr>
                        <a:t>3.782 </a:t>
                      </a:r>
                      <a:endParaRPr 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20000"/>
                        <a:lumOff val="80000"/>
                      </a:schemeClr>
                    </a:solidFill>
                  </a:tcPr>
                </a:tc>
                <a:tc>
                  <a:txBody>
                    <a:bodyPr/>
                    <a:p>
                      <a:pPr algn="ctr">
                        <a:buClrTx/>
                        <a:buSzTx/>
                        <a:buFontTx/>
                        <a:buNone/>
                      </a:pPr>
                      <a:r>
                        <a:rPr lang="en-US" sz="1500" b="1">
                          <a:latin typeface="黑体" panose="02010609060101010101" charset="-122"/>
                          <a:ea typeface="黑体" panose="02010609060101010101" charset="-122"/>
                          <a:cs typeface="仿宋" panose="02010609060101010101" charset="-122"/>
                        </a:rPr>
                        <a:t>2.654 </a:t>
                      </a:r>
                      <a:endParaRPr 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20000"/>
                        <a:lumOff val="80000"/>
                      </a:schemeClr>
                    </a:solidFill>
                  </a:tcPr>
                </a:tc>
                <a:tc>
                  <a:txBody>
                    <a:bodyPr/>
                    <a:p>
                      <a:pPr algn="ctr">
                        <a:buClrTx/>
                        <a:buSzTx/>
                        <a:buFontTx/>
                        <a:buNone/>
                      </a:pPr>
                      <a:r>
                        <a:rPr lang="en-US" sz="1500" b="1">
                          <a:latin typeface="黑体" panose="02010609060101010101" charset="-122"/>
                          <a:ea typeface="黑体" panose="02010609060101010101" charset="-122"/>
                          <a:cs typeface="仿宋" panose="02010609060101010101" charset="-122"/>
                        </a:rPr>
                        <a:t>8.757 </a:t>
                      </a:r>
                      <a:endParaRPr 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20000"/>
                        <a:lumOff val="80000"/>
                      </a:schemeClr>
                    </a:solidFill>
                  </a:tcPr>
                </a:tc>
                <a:tc>
                  <a:txBody>
                    <a:bodyPr/>
                    <a:p>
                      <a:pPr algn="ctr">
                        <a:buClrTx/>
                        <a:buSzTx/>
                        <a:buFontTx/>
                        <a:buNone/>
                      </a:pPr>
                      <a:r>
                        <a:rPr lang="en-US" sz="1500" b="1">
                          <a:latin typeface="黑体" panose="02010609060101010101" charset="-122"/>
                          <a:ea typeface="黑体" panose="02010609060101010101" charset="-122"/>
                          <a:cs typeface="仿宋" panose="02010609060101010101" charset="-122"/>
                        </a:rPr>
                        <a:t>6.826 </a:t>
                      </a:r>
                      <a:endParaRPr 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20000"/>
                        <a:lumOff val="80000"/>
                      </a:schemeClr>
                    </a:solidFill>
                  </a:tcPr>
                </a:tc>
                <a:tc>
                  <a:txBody>
                    <a:bodyPr/>
                    <a:p>
                      <a:pPr algn="ctr">
                        <a:buClrTx/>
                        <a:buSzTx/>
                        <a:buFontTx/>
                        <a:buNone/>
                      </a:pPr>
                      <a:r>
                        <a:rPr lang="en-US" sz="1500" b="1">
                          <a:latin typeface="黑体" panose="02010609060101010101" charset="-122"/>
                          <a:ea typeface="黑体" panose="02010609060101010101" charset="-122"/>
                          <a:cs typeface="仿宋" panose="02010609060101010101" charset="-122"/>
                        </a:rPr>
                        <a:t>6.414 </a:t>
                      </a:r>
                      <a:endParaRPr 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20000"/>
                        <a:lumOff val="80000"/>
                      </a:schemeClr>
                    </a:solidFill>
                  </a:tcPr>
                </a:tc>
                <a:tc>
                  <a:txBody>
                    <a:bodyPr/>
                    <a:p>
                      <a:pPr algn="ctr">
                        <a:buClrTx/>
                        <a:buSzTx/>
                        <a:buFontTx/>
                        <a:buNone/>
                      </a:pPr>
                      <a:r>
                        <a:rPr lang="en-US" sz="1500" b="1">
                          <a:latin typeface="黑体" panose="02010609060101010101" charset="-122"/>
                          <a:ea typeface="黑体" panose="02010609060101010101" charset="-122"/>
                          <a:cs typeface="仿宋" panose="02010609060101010101" charset="-122"/>
                        </a:rPr>
                        <a:t>12.217 </a:t>
                      </a:r>
                      <a:endParaRPr 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20000"/>
                        <a:lumOff val="80000"/>
                      </a:schemeClr>
                    </a:solidFill>
                  </a:tcPr>
                </a:tc>
                <a:tc>
                  <a:txBody>
                    <a:bodyPr/>
                    <a:p>
                      <a:pPr algn="ctr">
                        <a:buClrTx/>
                        <a:buSzTx/>
                        <a:buFontTx/>
                        <a:buNone/>
                      </a:pPr>
                      <a:r>
                        <a:rPr lang="en-US" sz="1500" b="1">
                          <a:latin typeface="黑体" panose="02010609060101010101" charset="-122"/>
                          <a:ea typeface="黑体" panose="02010609060101010101" charset="-122"/>
                          <a:cs typeface="仿宋" panose="02010609060101010101" charset="-122"/>
                        </a:rPr>
                        <a:t>7.075 </a:t>
                      </a:r>
                      <a:endParaRPr lang="en-US" sz="1500" b="1">
                        <a:latin typeface="黑体" panose="02010609060101010101" charset="-122"/>
                        <a:ea typeface="黑体"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20000"/>
                        <a:lumOff val="80000"/>
                      </a:schemeClr>
                    </a:solidFill>
                  </a:tcPr>
                </a:tc>
              </a:tr>
            </a:tbl>
          </a:graphicData>
        </a:graphic>
      </p:graphicFrame>
      <p:sp>
        <p:nvSpPr>
          <p:cNvPr id="100" name="文本框 99"/>
          <p:cNvSpPr txBox="1"/>
          <p:nvPr/>
        </p:nvSpPr>
        <p:spPr>
          <a:xfrm>
            <a:off x="741045" y="4265295"/>
            <a:ext cx="9869805" cy="1660525"/>
          </a:xfrm>
          <a:prstGeom prst="rect">
            <a:avLst/>
          </a:prstGeom>
          <a:noFill/>
          <a:ln w="9525">
            <a:noFill/>
          </a:ln>
        </p:spPr>
        <p:txBody>
          <a:bodyPr wrap="square">
            <a:spAutoFit/>
          </a:bodyPr>
          <a:p>
            <a:pPr indent="0" algn="l" fontAlgn="auto">
              <a:lnSpc>
                <a:spcPct val="200000"/>
              </a:lnSpc>
            </a:pPr>
            <a:r>
              <a:rPr lang="en-US" altLang="zh-CN" sz="1700" b="1">
                <a:latin typeface="黑体" panose="02010609060101010101" charset="-122"/>
                <a:ea typeface="黑体" panose="02010609060101010101" charset="-122"/>
                <a:cs typeface="黑体" panose="02010609060101010101" charset="-122"/>
              </a:rPr>
              <a:t>   </a:t>
            </a:r>
            <a:r>
              <a:rPr lang="zh-CN" altLang="en-US" sz="1700" b="1">
                <a:latin typeface="黑体" panose="02010609060101010101" charset="-122"/>
                <a:ea typeface="黑体" panose="02010609060101010101" charset="-122"/>
                <a:cs typeface="黑体" panose="02010609060101010101" charset="-122"/>
              </a:rPr>
              <a:t>配管冷媒追加量A ＝ 3.782＋2.654＋8.757＋6.826＋6.414＋12.217＋7.075 ＝ 47.72kg</a:t>
            </a:r>
            <a:endParaRPr lang="zh-CN" altLang="en-US" sz="1700" b="1">
              <a:latin typeface="黑体" panose="02010609060101010101" charset="-122"/>
              <a:ea typeface="黑体" panose="02010609060101010101" charset="-122"/>
              <a:cs typeface="黑体" panose="02010609060101010101" charset="-122"/>
            </a:endParaRPr>
          </a:p>
          <a:p>
            <a:pPr indent="0" algn="l" fontAlgn="auto">
              <a:lnSpc>
                <a:spcPct val="200000"/>
              </a:lnSpc>
            </a:pPr>
            <a:r>
              <a:rPr lang="zh-CN" altLang="en-US" sz="1700" b="1">
                <a:latin typeface="黑体" panose="02010609060101010101" charset="-122"/>
                <a:ea typeface="黑体" panose="02010609060101010101" charset="-122"/>
                <a:cs typeface="黑体" panose="02010609060101010101" charset="-122"/>
              </a:rPr>
              <a:t>③ 该系统总的追加制冷剂量为：</a:t>
            </a:r>
            <a:endParaRPr lang="zh-CN" altLang="en-US" sz="1700" b="1">
              <a:latin typeface="黑体" panose="02010609060101010101" charset="-122"/>
              <a:ea typeface="黑体" panose="02010609060101010101" charset="-122"/>
              <a:cs typeface="黑体" panose="02010609060101010101" charset="-122"/>
            </a:endParaRPr>
          </a:p>
          <a:p>
            <a:pPr indent="0" algn="l" fontAlgn="auto">
              <a:lnSpc>
                <a:spcPct val="200000"/>
              </a:lnSpc>
            </a:pPr>
            <a:r>
              <a:rPr lang="zh-CN" altLang="en-US" sz="1700" b="1">
                <a:latin typeface="黑体" panose="02010609060101010101" charset="-122"/>
                <a:ea typeface="黑体" panose="02010609060101010101" charset="-122"/>
                <a:cs typeface="黑体" panose="02010609060101010101" charset="-122"/>
              </a:rPr>
              <a:t>   追加制冷剂量R ＝ 配管冷媒追加量A＋Σ每个模块冷媒追加量 B ＝ </a:t>
            </a:r>
            <a:r>
              <a:rPr lang="zh-CN" altLang="en-US" sz="1700" b="1">
                <a:latin typeface="黑体" panose="02010609060101010101" charset="-122"/>
                <a:ea typeface="黑体" panose="02010609060101010101" charset="-122"/>
                <a:cs typeface="黑体" panose="02010609060101010101" charset="-122"/>
                <a:sym typeface="+mn-ea"/>
              </a:rPr>
              <a:t>47.72 </a:t>
            </a:r>
            <a:r>
              <a:rPr lang="zh-CN" altLang="en-US" sz="1700" b="1">
                <a:latin typeface="黑体" panose="02010609060101010101" charset="-122"/>
                <a:ea typeface="黑体" panose="02010609060101010101" charset="-122"/>
                <a:cs typeface="黑体" panose="02010609060101010101" charset="-122"/>
              </a:rPr>
              <a:t>＋ </a:t>
            </a:r>
            <a:r>
              <a:rPr lang="zh-CN" altLang="en-US" sz="1700" b="1">
                <a:latin typeface="黑体" panose="02010609060101010101" charset="-122"/>
                <a:ea typeface="黑体" panose="02010609060101010101" charset="-122"/>
                <a:cs typeface="黑体" panose="02010609060101010101" charset="-122"/>
                <a:sym typeface="+mn-ea"/>
              </a:rPr>
              <a:t>5.5</a:t>
            </a:r>
            <a:r>
              <a:rPr lang="zh-CN" altLang="en-US" sz="1700" b="1">
                <a:latin typeface="黑体" panose="02010609060101010101" charset="-122"/>
                <a:ea typeface="黑体" panose="02010609060101010101" charset="-122"/>
                <a:cs typeface="黑体" panose="02010609060101010101" charset="-122"/>
              </a:rPr>
              <a:t> ＝ 53.22kg</a:t>
            </a:r>
            <a:endParaRPr lang="zh-CN" altLang="en-US" sz="1700"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3"/>
    </p:custData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第七册  通风空调工程</a:t>
            </a:r>
            <a:endParaRPr lang="zh-CN" altLang="en-US" sz="2400" b="1"/>
          </a:p>
        </p:txBody>
      </p:sp>
      <p:cxnSp>
        <p:nvCxnSpPr>
          <p:cNvPr id="5" name="直接连接符 4"/>
          <p:cNvCxnSpPr/>
          <p:nvPr/>
        </p:nvCxnSpPr>
        <p:spPr>
          <a:xfrm flipV="1">
            <a:off x="5570220" y="877570"/>
            <a:ext cx="43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43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946150"/>
            <a:ext cx="10619105" cy="3415030"/>
          </a:xfrm>
          <a:prstGeom prst="rect">
            <a:avLst/>
          </a:prstGeom>
          <a:noFill/>
        </p:spPr>
        <p:txBody>
          <a:bodyPr wrap="square" rtlCol="0">
            <a:spAutoFit/>
          </a:bodyPr>
          <a:p>
            <a:pPr indent="0" fontAlgn="auto">
              <a:lnSpc>
                <a:spcPct val="200000"/>
              </a:lnSpc>
            </a:pPr>
            <a:r>
              <a:rPr lang="zh-CN" b="1">
                <a:solidFill>
                  <a:srgbClr val="0000FF"/>
                </a:solidFill>
                <a:latin typeface="微软雅黑" panose="020B0503020204020204" pitchFamily="34" charset="-122"/>
                <a:ea typeface="微软雅黑" panose="020B0503020204020204" pitchFamily="34" charset="-122"/>
                <a:sym typeface="+mn-ea"/>
              </a:rPr>
              <a:t>多联机空调系统冷媒追加量计算示例</a:t>
            </a:r>
            <a:r>
              <a:rPr lang="zh-CN" altLang="en-US" b="1">
                <a:solidFill>
                  <a:srgbClr val="0000FF"/>
                </a:solidFill>
                <a:latin typeface="微软雅黑" panose="020B0503020204020204" pitchFamily="34" charset="-122"/>
                <a:ea typeface="微软雅黑" panose="020B0503020204020204" pitchFamily="34" charset="-122"/>
                <a:sym typeface="+mn-ea"/>
              </a:rPr>
              <a:t>二</a:t>
            </a:r>
            <a:r>
              <a:rPr lang="en-US" altLang="zh-CN" b="1">
                <a:solidFill>
                  <a:srgbClr val="0000FF"/>
                </a:solidFill>
                <a:latin typeface="微软雅黑" panose="020B0503020204020204" pitchFamily="34" charset="-122"/>
                <a:ea typeface="微软雅黑" panose="020B0503020204020204" pitchFamily="34" charset="-122"/>
                <a:sym typeface="+mn-ea"/>
              </a:rPr>
              <a:t> </a:t>
            </a:r>
            <a:r>
              <a:rPr lang="zh-CN" b="1">
                <a:solidFill>
                  <a:srgbClr val="0000FF"/>
                </a:solidFill>
                <a:latin typeface="微软雅黑" panose="020B0503020204020204" pitchFamily="34" charset="-122"/>
                <a:ea typeface="微软雅黑" panose="020B0503020204020204" pitchFamily="34" charset="-122"/>
                <a:sym typeface="+mn-ea"/>
              </a:rPr>
              <a:t>：</a:t>
            </a:r>
            <a:endParaRPr lang="zh-CN" sz="1700" b="1">
              <a:ea typeface="仿宋" panose="02010609060101010101" charset="-122"/>
              <a:sym typeface="+mn-ea"/>
            </a:endParaRPr>
          </a:p>
          <a:p>
            <a:pPr indent="0" fontAlgn="auto">
              <a:lnSpc>
                <a:spcPct val="250000"/>
              </a:lnSpc>
            </a:pPr>
            <a:r>
              <a:rPr lang="zh-CN" b="1">
                <a:latin typeface="黑体" panose="02010609060101010101" charset="-122"/>
                <a:ea typeface="黑体" panose="02010609060101010101" charset="-122"/>
                <a:cs typeface="黑体" panose="02010609060101010101" charset="-122"/>
              </a:rPr>
              <a:t>例</a:t>
            </a:r>
            <a:r>
              <a:rPr lang="en-US" altLang="zh-CN" b="1">
                <a:latin typeface="黑体" panose="02010609060101010101" charset="-122"/>
                <a:ea typeface="黑体" panose="02010609060101010101" charset="-122"/>
                <a:cs typeface="黑体" panose="02010609060101010101" charset="-122"/>
              </a:rPr>
              <a:t>2</a:t>
            </a:r>
            <a:r>
              <a:rPr lang="zh-CN" altLang="en-US" b="1">
                <a:latin typeface="黑体" panose="02010609060101010101" charset="-122"/>
                <a:ea typeface="黑体" panose="02010609060101010101" charset="-122"/>
                <a:cs typeface="黑体" panose="02010609060101010101" charset="-122"/>
              </a:rPr>
              <a:t>：</a:t>
            </a:r>
            <a:r>
              <a:rPr b="1">
                <a:latin typeface="黑体" panose="02010609060101010101" charset="-122"/>
                <a:ea typeface="黑体" panose="02010609060101010101" charset="-122"/>
                <a:cs typeface="黑体" panose="02010609060101010101" charset="-122"/>
              </a:rPr>
              <a:t>室外机由容量45kw模块机组成，室内机由1台45kw的全新风室内机组成。</a:t>
            </a:r>
            <a:endParaRPr b="1">
              <a:latin typeface="黑体" panose="02010609060101010101" charset="-122"/>
              <a:ea typeface="黑体" panose="02010609060101010101" charset="-122"/>
              <a:cs typeface="黑体" panose="02010609060101010101" charset="-122"/>
            </a:endParaRPr>
          </a:p>
          <a:p>
            <a:pPr indent="0" fontAlgn="auto">
              <a:lnSpc>
                <a:spcPct val="250000"/>
              </a:lnSpc>
            </a:pPr>
            <a:r>
              <a:rPr b="1">
                <a:latin typeface="黑体" panose="02010609060101010101" charset="-122"/>
                <a:ea typeface="黑体" panose="02010609060101010101" charset="-122"/>
                <a:cs typeface="黑体" panose="02010609060101010101" charset="-122"/>
              </a:rPr>
              <a:t>     该模块机制冷剂追加量 B ＝ 0kg</a:t>
            </a:r>
            <a:endParaRPr b="1">
              <a:latin typeface="黑体" panose="02010609060101010101" charset="-122"/>
              <a:ea typeface="黑体" panose="02010609060101010101" charset="-122"/>
              <a:cs typeface="黑体" panose="02010609060101010101" charset="-122"/>
            </a:endParaRPr>
          </a:p>
          <a:p>
            <a:pPr indent="0" fontAlgn="auto">
              <a:lnSpc>
                <a:spcPct val="250000"/>
              </a:lnSpc>
            </a:pPr>
            <a:r>
              <a:rPr b="1">
                <a:latin typeface="黑体" panose="02010609060101010101" charset="-122"/>
                <a:ea typeface="黑体" panose="02010609060101010101" charset="-122"/>
                <a:cs typeface="黑体" panose="02010609060101010101" charset="-122"/>
              </a:rPr>
              <a:t>     假设配管制冷剂追加量 A ＝ 液管长度×每米液管制冷剂追加量 ＝ 5kg</a:t>
            </a:r>
            <a:endParaRPr b="1">
              <a:latin typeface="黑体" panose="02010609060101010101" charset="-122"/>
              <a:ea typeface="黑体" panose="02010609060101010101" charset="-122"/>
              <a:cs typeface="黑体" panose="02010609060101010101" charset="-122"/>
            </a:endParaRPr>
          </a:p>
          <a:p>
            <a:pPr indent="0" fontAlgn="auto">
              <a:lnSpc>
                <a:spcPct val="250000"/>
              </a:lnSpc>
            </a:pPr>
            <a:r>
              <a:rPr b="1">
                <a:latin typeface="黑体" panose="02010609060101010101" charset="-122"/>
                <a:ea typeface="黑体" panose="02010609060101010101" charset="-122"/>
                <a:cs typeface="黑体" panose="02010609060101010101" charset="-122"/>
              </a:rPr>
              <a:t>     则该系统总的制冷剂追加量 R ＝ A</a:t>
            </a:r>
            <a:r>
              <a:rPr lang="zh-CN" b="1">
                <a:latin typeface="黑体" panose="02010609060101010101" charset="-122"/>
                <a:ea typeface="黑体" panose="02010609060101010101" charset="-122"/>
                <a:cs typeface="黑体" panose="02010609060101010101" charset="-122"/>
                <a:sym typeface="+mn-ea"/>
              </a:rPr>
              <a:t>＋</a:t>
            </a:r>
            <a:r>
              <a:rPr b="1">
                <a:latin typeface="黑体" panose="02010609060101010101" charset="-122"/>
                <a:ea typeface="黑体" panose="02010609060101010101" charset="-122"/>
                <a:cs typeface="黑体" panose="02010609060101010101" charset="-122"/>
              </a:rPr>
              <a:t>B ＝ 5</a:t>
            </a:r>
            <a:r>
              <a:rPr lang="zh-CN" b="1">
                <a:latin typeface="黑体" panose="02010609060101010101" charset="-122"/>
                <a:ea typeface="黑体" panose="02010609060101010101" charset="-122"/>
                <a:cs typeface="黑体" panose="02010609060101010101" charset="-122"/>
              </a:rPr>
              <a:t>＋</a:t>
            </a:r>
            <a:r>
              <a:rPr lang="en-US" altLang="zh-CN" b="1">
                <a:latin typeface="黑体" panose="02010609060101010101" charset="-122"/>
                <a:ea typeface="黑体" panose="02010609060101010101" charset="-122"/>
                <a:cs typeface="黑体" panose="02010609060101010101" charset="-122"/>
              </a:rPr>
              <a:t>0 </a:t>
            </a:r>
            <a:r>
              <a:rPr b="1">
                <a:latin typeface="黑体" panose="02010609060101010101" charset="-122"/>
                <a:ea typeface="黑体" panose="02010609060101010101" charset="-122"/>
                <a:cs typeface="黑体" panose="02010609060101010101" charset="-122"/>
              </a:rPr>
              <a:t>＝ 5kg</a:t>
            </a:r>
            <a:endParaRPr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第八册  工业管道工程</a:t>
            </a:r>
            <a:endParaRPr lang="zh-CN" altLang="en-US" sz="2400" b="1"/>
          </a:p>
        </p:txBody>
      </p:sp>
      <p:cxnSp>
        <p:nvCxnSpPr>
          <p:cNvPr id="5" name="直接连接符 4"/>
          <p:cNvCxnSpPr/>
          <p:nvPr/>
        </p:nvCxnSpPr>
        <p:spPr>
          <a:xfrm flipV="1">
            <a:off x="5570220" y="877570"/>
            <a:ext cx="43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43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821690"/>
            <a:ext cx="10619105" cy="2365375"/>
          </a:xfrm>
          <a:prstGeom prst="rect">
            <a:avLst/>
          </a:prstGeom>
          <a:noFill/>
        </p:spPr>
        <p:txBody>
          <a:bodyPr wrap="square" rtlCol="0">
            <a:spAutoFit/>
          </a:bodyPr>
          <a:p>
            <a:pPr indent="0" fontAlgn="auto">
              <a:lnSpc>
                <a:spcPct val="170000"/>
              </a:lnSpc>
            </a:pPr>
            <a:r>
              <a:rPr lang="zh-CN" altLang="en-US" sz="1900" b="1">
                <a:solidFill>
                  <a:srgbClr val="0000FF"/>
                </a:solidFill>
                <a:latin typeface="微软雅黑" panose="020B0503020204020204" pitchFamily="34" charset="-122"/>
                <a:ea typeface="微软雅黑" panose="020B0503020204020204" pitchFamily="34" charset="-122"/>
                <a:cs typeface="黑体" panose="02010609060101010101" charset="-122"/>
              </a:rPr>
              <a:t>（一）子目变化情况</a:t>
            </a:r>
            <a:endParaRPr lang="zh-CN" altLang="en-US" sz="1900" b="1">
              <a:solidFill>
                <a:srgbClr val="0000FF"/>
              </a:solidFill>
              <a:latin typeface="微软雅黑" panose="020B0503020204020204" pitchFamily="34" charset="-122"/>
              <a:ea typeface="微软雅黑" panose="020B0503020204020204" pitchFamily="34" charset="-122"/>
              <a:cs typeface="黑体" panose="02010609060101010101" charset="-122"/>
            </a:endParaRPr>
          </a:p>
          <a:p>
            <a:pPr indent="457200" fontAlgn="auto">
              <a:lnSpc>
                <a:spcPct val="170000"/>
              </a:lnSpc>
            </a:pPr>
            <a:r>
              <a:rPr lang="zh-CN" altLang="en-US" sz="1700" b="1">
                <a:latin typeface="黑体" panose="02010609060101010101" charset="-122"/>
                <a:ea typeface="黑体" panose="02010609060101010101" charset="-122"/>
                <a:cs typeface="黑体" panose="02010609060101010101" charset="-122"/>
              </a:rPr>
              <a:t>本册以14定额和15全统定额为基础进行编制和补充完善，共八章3376个子目，与14定额相比，新增488个子目，删除209个子目。</a:t>
            </a:r>
            <a:r>
              <a:rPr sz="1700" b="1">
                <a:latin typeface="黑体" panose="02010609060101010101" charset="-122"/>
                <a:ea typeface="黑体" panose="02010609060101010101" charset="-122"/>
                <a:cs typeface="黑体" panose="02010609060101010101" charset="-122"/>
                <a:sym typeface="+mn-ea"/>
              </a:rPr>
              <a:t>此次修编，在结合14定额和15全统定额的基础上，</a:t>
            </a:r>
            <a:r>
              <a:rPr lang="zh-CN" sz="1700" b="1">
                <a:latin typeface="黑体" panose="02010609060101010101" charset="-122"/>
                <a:ea typeface="黑体" panose="02010609060101010101" charset="-122"/>
                <a:cs typeface="黑体" panose="02010609060101010101" charset="-122"/>
                <a:sym typeface="+mn-ea"/>
              </a:rPr>
              <a:t>结合市场调研反馈情况，</a:t>
            </a:r>
            <a:r>
              <a:rPr sz="1700" b="1">
                <a:latin typeface="黑体" panose="02010609060101010101" charset="-122"/>
                <a:ea typeface="黑体" panose="02010609060101010101" charset="-122"/>
                <a:cs typeface="黑体" panose="02010609060101010101" charset="-122"/>
                <a:sym typeface="+mn-ea"/>
              </a:rPr>
              <a:t>对人、材、机作了相应的调整和修订</a:t>
            </a:r>
            <a:r>
              <a:rPr lang="zh-CN" sz="1700" b="1">
                <a:latin typeface="黑体" panose="02010609060101010101" charset="-122"/>
                <a:ea typeface="黑体" panose="02010609060101010101" charset="-122"/>
                <a:cs typeface="黑体" panose="02010609060101010101" charset="-122"/>
                <a:sym typeface="+mn-ea"/>
              </a:rPr>
              <a:t>，修改了原</a:t>
            </a:r>
            <a:r>
              <a:rPr lang="en-US" altLang="zh-CN" sz="1700" b="1">
                <a:latin typeface="黑体" panose="02010609060101010101" charset="-122"/>
                <a:ea typeface="黑体" panose="02010609060101010101" charset="-122"/>
                <a:cs typeface="黑体" panose="02010609060101010101" charset="-122"/>
                <a:sym typeface="+mn-ea"/>
              </a:rPr>
              <a:t>14</a:t>
            </a:r>
            <a:r>
              <a:rPr lang="zh-CN" altLang="en-US" sz="1700" b="1">
                <a:latin typeface="黑体" panose="02010609060101010101" charset="-122"/>
                <a:ea typeface="黑体" panose="02010609060101010101" charset="-122"/>
                <a:cs typeface="黑体" panose="02010609060101010101" charset="-122"/>
                <a:sym typeface="+mn-ea"/>
              </a:rPr>
              <a:t>定额中部分不合理的数据，</a:t>
            </a:r>
            <a:r>
              <a:rPr lang="zh-CN" sz="1700" b="1">
                <a:latin typeface="黑体" panose="02010609060101010101" charset="-122"/>
                <a:ea typeface="黑体" panose="02010609060101010101" charset="-122"/>
                <a:cs typeface="黑体" panose="02010609060101010101" charset="-122"/>
                <a:sym typeface="+mn-ea"/>
              </a:rPr>
              <a:t>使本标准的水平更加贴近市场实际</a:t>
            </a:r>
            <a:r>
              <a:rPr sz="1700" b="1">
                <a:latin typeface="黑体" panose="02010609060101010101" charset="-122"/>
                <a:ea typeface="黑体" panose="02010609060101010101" charset="-122"/>
                <a:cs typeface="黑体" panose="02010609060101010101" charset="-122"/>
                <a:sym typeface="+mn-ea"/>
              </a:rPr>
              <a:t>。</a:t>
            </a:r>
            <a:endParaRPr sz="1700" b="1">
              <a:latin typeface="黑体" panose="02010609060101010101" charset="-122"/>
              <a:ea typeface="黑体" panose="02010609060101010101" charset="-122"/>
              <a:cs typeface="黑体" panose="02010609060101010101" charset="-122"/>
            </a:endParaRPr>
          </a:p>
          <a:p>
            <a:pPr indent="0" fontAlgn="auto">
              <a:lnSpc>
                <a:spcPct val="170000"/>
              </a:lnSpc>
            </a:pPr>
            <a:endParaRPr lang="zh-CN" altLang="en-US" sz="1700" b="1">
              <a:latin typeface="黑体" panose="02010609060101010101" charset="-122"/>
              <a:ea typeface="黑体" panose="02010609060101010101" charset="-122"/>
              <a:cs typeface="黑体" panose="02010609060101010101" charset="-122"/>
            </a:endParaRPr>
          </a:p>
        </p:txBody>
      </p:sp>
      <p:graphicFrame>
        <p:nvGraphicFramePr>
          <p:cNvPr id="3" name="表格 2"/>
          <p:cNvGraphicFramePr/>
          <p:nvPr>
            <p:custDataLst>
              <p:tags r:id="rId2"/>
            </p:custDataLst>
          </p:nvPr>
        </p:nvGraphicFramePr>
        <p:xfrm>
          <a:off x="1642110" y="2874645"/>
          <a:ext cx="8815705" cy="3454400"/>
        </p:xfrm>
        <a:graphic>
          <a:graphicData uri="http://schemas.openxmlformats.org/drawingml/2006/table">
            <a:tbl>
              <a:tblPr firstRow="1" bandRow="1">
                <a:tableStyleId>{5C22544A-7EE6-4342-B048-85BDC9FD1C3A}</a:tableStyleId>
              </a:tblPr>
              <a:tblGrid>
                <a:gridCol w="3128645"/>
                <a:gridCol w="1421765"/>
                <a:gridCol w="1421765"/>
                <a:gridCol w="1421765"/>
                <a:gridCol w="1421765"/>
              </a:tblGrid>
              <a:tr h="345440">
                <a:tc>
                  <a:txBody>
                    <a:bodyPr/>
                    <a:p>
                      <a:pPr indent="0" algn="ctr">
                        <a:buNone/>
                      </a:pPr>
                      <a:r>
                        <a:rPr lang="en-US" altLang="zh-CN" sz="1500" b="1">
                          <a:latin typeface="黑体" panose="02010609060101010101" charset="-122"/>
                          <a:ea typeface="黑体" panose="02010609060101010101" charset="-122"/>
                        </a:rPr>
                        <a:t>章节名称</a:t>
                      </a:r>
                      <a:endParaRPr lang="en-US" altLang="zh-CN" sz="1500" b="1">
                        <a:latin typeface="黑体" panose="02010609060101010101" charset="-122"/>
                        <a:ea typeface="黑体" panose="02010609060101010101" charset="-122"/>
                        <a:cs typeface="仿宋"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黑体" panose="02010609060101010101" charset="-122"/>
                        </a:rPr>
                        <a:t>14子目数</a:t>
                      </a:r>
                      <a:endParaRPr lang="en-US" altLang="en-US" sz="1500" b="1">
                        <a:latin typeface="黑体" panose="02010609060101010101" charset="-122"/>
                        <a:ea typeface="黑体" panose="02010609060101010101" charset="-122"/>
                        <a:cs typeface="黑体"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仿宋" panose="02010609060101010101" charset="-122"/>
                        </a:rPr>
                        <a:t>增加子目</a:t>
                      </a:r>
                      <a:endParaRPr lang="en-US" altLang="en-US" sz="1500" b="1">
                        <a:latin typeface="黑体" panose="02010609060101010101" charset="-122"/>
                        <a:ea typeface="黑体" panose="02010609060101010101" charset="-122"/>
                        <a:cs typeface="仿宋"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仿宋" panose="02010609060101010101" charset="-122"/>
                        </a:rPr>
                        <a:t>删除子目</a:t>
                      </a:r>
                      <a:endParaRPr lang="en-US" altLang="en-US" sz="1500" b="1">
                        <a:latin typeface="黑体" panose="02010609060101010101" charset="-122"/>
                        <a:ea typeface="黑体" panose="02010609060101010101" charset="-122"/>
                        <a:cs typeface="仿宋"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黑体" panose="02010609060101010101" charset="-122"/>
                        </a:rPr>
                        <a:t>20子目数</a:t>
                      </a:r>
                      <a:endParaRPr lang="en-US" altLang="en-US" sz="1500" b="1">
                        <a:latin typeface="黑体" panose="02010609060101010101" charset="-122"/>
                        <a:ea typeface="黑体" panose="02010609060101010101" charset="-122"/>
                        <a:cs typeface="黑体" panose="02010609060101010101" charset="-122"/>
                      </a:endParaRPr>
                    </a:p>
                  </a:txBody>
                  <a:tcPr marL="19050" marR="19050" marT="0" marB="0" vert="horz" anchor="ctr"/>
                </a:tc>
              </a:tr>
              <a:tr h="345440">
                <a:tc>
                  <a:txBody>
                    <a:bodyPr/>
                    <a:p>
                      <a:pPr indent="0" algn="l">
                        <a:buNone/>
                      </a:pPr>
                      <a:r>
                        <a:rPr lang="en-US" sz="1500" b="1">
                          <a:latin typeface="黑体" panose="02010609060101010101" charset="-122"/>
                          <a:ea typeface="黑体" panose="02010609060101010101" charset="-122"/>
                          <a:cs typeface="仿宋" panose="02010609060101010101" charset="-122"/>
                        </a:rPr>
                        <a:t>第一章 </a:t>
                      </a:r>
                      <a:r>
                        <a:rPr lang="en-US" altLang="zh-CN" sz="1500" b="1">
                          <a:latin typeface="黑体" panose="02010609060101010101" charset="-122"/>
                          <a:ea typeface="黑体" panose="02010609060101010101" charset="-122"/>
                        </a:rPr>
                        <a:t>管道安装</a:t>
                      </a:r>
                      <a:endParaRPr lang="en-US" sz="1500" b="1">
                        <a:latin typeface="黑体" panose="02010609060101010101" charset="-122"/>
                        <a:ea typeface="黑体" panose="02010609060101010101" charset="-122"/>
                        <a:cs typeface="仿宋"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仿宋" panose="02010609060101010101" charset="-122"/>
                        </a:rPr>
                        <a:t>650</a:t>
                      </a:r>
                      <a:endParaRPr lang="en-US" altLang="en-US" sz="1500" b="1">
                        <a:latin typeface="黑体" panose="02010609060101010101" charset="-122"/>
                        <a:ea typeface="黑体" panose="02010609060101010101" charset="-122"/>
                        <a:cs typeface="仿宋"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仿宋" panose="02010609060101010101" charset="-122"/>
                        </a:rPr>
                        <a:t>115</a:t>
                      </a:r>
                      <a:endParaRPr lang="en-US" altLang="en-US" sz="1500" b="1">
                        <a:latin typeface="黑体" panose="02010609060101010101" charset="-122"/>
                        <a:ea typeface="黑体" panose="02010609060101010101" charset="-122"/>
                        <a:cs typeface="仿宋"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仿宋" panose="02010609060101010101" charset="-122"/>
                        </a:rPr>
                        <a:t>0</a:t>
                      </a:r>
                      <a:endParaRPr lang="en-US" altLang="en-US" sz="1500" b="1">
                        <a:latin typeface="黑体" panose="02010609060101010101" charset="-122"/>
                        <a:ea typeface="黑体" panose="02010609060101010101" charset="-122"/>
                        <a:cs typeface="仿宋"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仿宋" panose="02010609060101010101" charset="-122"/>
                        </a:rPr>
                        <a:t>765</a:t>
                      </a:r>
                      <a:endParaRPr lang="en-US" altLang="en-US" sz="1500" b="1">
                        <a:latin typeface="黑体" panose="02010609060101010101" charset="-122"/>
                        <a:ea typeface="黑体" panose="02010609060101010101" charset="-122"/>
                        <a:cs typeface="仿宋" panose="02010609060101010101" charset="-122"/>
                      </a:endParaRPr>
                    </a:p>
                  </a:txBody>
                  <a:tcPr marL="19050" marR="19050" marT="0" marB="0" vert="horz" anchor="ctr"/>
                </a:tc>
              </a:tr>
              <a:tr h="345440">
                <a:tc>
                  <a:txBody>
                    <a:bodyPr/>
                    <a:p>
                      <a:pPr indent="0" algn="l">
                        <a:buNone/>
                      </a:pPr>
                      <a:r>
                        <a:rPr lang="en-US" sz="1500" b="1">
                          <a:latin typeface="黑体" panose="02010609060101010101" charset="-122"/>
                          <a:ea typeface="黑体" panose="02010609060101010101" charset="-122"/>
                          <a:cs typeface="仿宋" panose="02010609060101010101" charset="-122"/>
                        </a:rPr>
                        <a:t>第二章 </a:t>
                      </a:r>
                      <a:r>
                        <a:rPr lang="en-US" altLang="zh-CN" sz="1500" b="1">
                          <a:latin typeface="黑体" panose="02010609060101010101" charset="-122"/>
                          <a:ea typeface="黑体" panose="02010609060101010101" charset="-122"/>
                        </a:rPr>
                        <a:t>管件连接</a:t>
                      </a:r>
                      <a:endParaRPr lang="en-US" sz="1500" b="1">
                        <a:latin typeface="黑体" panose="02010609060101010101" charset="-122"/>
                        <a:ea typeface="黑体" panose="02010609060101010101" charset="-122"/>
                        <a:cs typeface="仿宋"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仿宋" panose="02010609060101010101" charset="-122"/>
                        </a:rPr>
                        <a:t>669</a:t>
                      </a:r>
                      <a:endParaRPr lang="en-US" altLang="en-US" sz="1500" b="1">
                        <a:latin typeface="黑体" panose="02010609060101010101" charset="-122"/>
                        <a:ea typeface="黑体" panose="02010609060101010101" charset="-122"/>
                        <a:cs typeface="仿宋"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仿宋" panose="02010609060101010101" charset="-122"/>
                        </a:rPr>
                        <a:t>71</a:t>
                      </a:r>
                      <a:endParaRPr lang="en-US" altLang="en-US" sz="1500" b="1">
                        <a:latin typeface="黑体" panose="02010609060101010101" charset="-122"/>
                        <a:ea typeface="黑体" panose="02010609060101010101" charset="-122"/>
                        <a:cs typeface="仿宋"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仿宋" panose="02010609060101010101" charset="-122"/>
                        </a:rPr>
                        <a:t>0</a:t>
                      </a:r>
                      <a:endParaRPr lang="en-US" altLang="en-US" sz="1500" b="1">
                        <a:latin typeface="黑体" panose="02010609060101010101" charset="-122"/>
                        <a:ea typeface="黑体" panose="02010609060101010101" charset="-122"/>
                        <a:cs typeface="仿宋"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仿宋" panose="02010609060101010101" charset="-122"/>
                        </a:rPr>
                        <a:t>740</a:t>
                      </a:r>
                      <a:endParaRPr lang="en-US" altLang="en-US" sz="1500" b="1">
                        <a:latin typeface="黑体" panose="02010609060101010101" charset="-122"/>
                        <a:ea typeface="黑体" panose="02010609060101010101" charset="-122"/>
                        <a:cs typeface="仿宋" panose="02010609060101010101" charset="-122"/>
                      </a:endParaRPr>
                    </a:p>
                  </a:txBody>
                  <a:tcPr marL="19050" marR="19050" marT="0" marB="0" vert="horz" anchor="ctr"/>
                </a:tc>
              </a:tr>
              <a:tr h="345440">
                <a:tc>
                  <a:txBody>
                    <a:bodyPr/>
                    <a:p>
                      <a:pPr indent="0" algn="l">
                        <a:buNone/>
                      </a:pPr>
                      <a:r>
                        <a:rPr lang="en-US" sz="1500" b="1">
                          <a:latin typeface="黑体" panose="02010609060101010101" charset="-122"/>
                          <a:ea typeface="黑体" panose="02010609060101010101" charset="-122"/>
                          <a:cs typeface="仿宋" panose="02010609060101010101" charset="-122"/>
                        </a:rPr>
                        <a:t>第三章 </a:t>
                      </a:r>
                      <a:r>
                        <a:rPr lang="en-US" altLang="zh-CN" sz="1500" b="1">
                          <a:latin typeface="黑体" panose="02010609060101010101" charset="-122"/>
                          <a:ea typeface="黑体" panose="02010609060101010101" charset="-122"/>
                        </a:rPr>
                        <a:t>阀门安装</a:t>
                      </a:r>
                      <a:endParaRPr lang="en-US" sz="1500" b="1">
                        <a:latin typeface="黑体" panose="02010609060101010101" charset="-122"/>
                        <a:ea typeface="黑体" panose="02010609060101010101" charset="-122"/>
                        <a:cs typeface="仿宋"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仿宋" panose="02010609060101010101" charset="-122"/>
                        </a:rPr>
                        <a:t>244</a:t>
                      </a:r>
                      <a:endParaRPr lang="en-US" altLang="en-US" sz="1500" b="1">
                        <a:latin typeface="黑体" panose="02010609060101010101" charset="-122"/>
                        <a:ea typeface="黑体" panose="02010609060101010101" charset="-122"/>
                        <a:cs typeface="仿宋"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仿宋" panose="02010609060101010101" charset="-122"/>
                        </a:rPr>
                        <a:t>120</a:t>
                      </a:r>
                      <a:endParaRPr lang="en-US" altLang="en-US" sz="1500" b="1">
                        <a:latin typeface="黑体" panose="02010609060101010101" charset="-122"/>
                        <a:ea typeface="黑体" panose="02010609060101010101" charset="-122"/>
                        <a:cs typeface="仿宋"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仿宋" panose="02010609060101010101" charset="-122"/>
                        </a:rPr>
                        <a:t>0</a:t>
                      </a:r>
                      <a:endParaRPr lang="en-US" altLang="en-US" sz="1500" b="1">
                        <a:latin typeface="黑体" panose="02010609060101010101" charset="-122"/>
                        <a:ea typeface="黑体" panose="02010609060101010101" charset="-122"/>
                        <a:cs typeface="仿宋"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仿宋" panose="02010609060101010101" charset="-122"/>
                        </a:rPr>
                        <a:t>364</a:t>
                      </a:r>
                      <a:endParaRPr lang="en-US" altLang="en-US" sz="1500" b="1">
                        <a:latin typeface="黑体" panose="02010609060101010101" charset="-122"/>
                        <a:ea typeface="黑体" panose="02010609060101010101" charset="-122"/>
                        <a:cs typeface="仿宋" panose="02010609060101010101" charset="-122"/>
                      </a:endParaRPr>
                    </a:p>
                  </a:txBody>
                  <a:tcPr marL="19050" marR="19050" marT="0" marB="0" vert="horz" anchor="ctr"/>
                </a:tc>
              </a:tr>
              <a:tr h="345440">
                <a:tc>
                  <a:txBody>
                    <a:bodyPr/>
                    <a:p>
                      <a:pPr indent="0" algn="l">
                        <a:buNone/>
                      </a:pPr>
                      <a:r>
                        <a:rPr lang="en-US" sz="1500" b="1">
                          <a:latin typeface="黑体" panose="02010609060101010101" charset="-122"/>
                          <a:ea typeface="黑体" panose="02010609060101010101" charset="-122"/>
                          <a:cs typeface="仿宋" panose="02010609060101010101" charset="-122"/>
                        </a:rPr>
                        <a:t>第四章 </a:t>
                      </a:r>
                      <a:r>
                        <a:rPr lang="en-US" altLang="zh-CN" sz="1500" b="1">
                          <a:latin typeface="黑体" panose="02010609060101010101" charset="-122"/>
                          <a:ea typeface="黑体" panose="02010609060101010101" charset="-122"/>
                        </a:rPr>
                        <a:t>法兰安装</a:t>
                      </a:r>
                      <a:endParaRPr lang="en-US" sz="1500" b="1">
                        <a:latin typeface="黑体" panose="02010609060101010101" charset="-122"/>
                        <a:ea typeface="黑体" panose="02010609060101010101" charset="-122"/>
                        <a:cs typeface="仿宋"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仿宋" panose="02010609060101010101" charset="-122"/>
                        </a:rPr>
                        <a:t>468</a:t>
                      </a:r>
                      <a:endParaRPr lang="en-US" altLang="en-US" sz="1500" b="1">
                        <a:latin typeface="黑体" panose="02010609060101010101" charset="-122"/>
                        <a:ea typeface="黑体" panose="02010609060101010101" charset="-122"/>
                        <a:cs typeface="仿宋"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仿宋" panose="02010609060101010101" charset="-122"/>
                        </a:rPr>
                        <a:t>95</a:t>
                      </a:r>
                      <a:endParaRPr lang="en-US" altLang="en-US" sz="1500" b="1">
                        <a:latin typeface="黑体" panose="02010609060101010101" charset="-122"/>
                        <a:ea typeface="黑体" panose="02010609060101010101" charset="-122"/>
                        <a:cs typeface="仿宋"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仿宋" panose="02010609060101010101" charset="-122"/>
                        </a:rPr>
                        <a:t>0</a:t>
                      </a:r>
                      <a:endParaRPr lang="en-US" altLang="en-US" sz="1500" b="1">
                        <a:latin typeface="黑体" panose="02010609060101010101" charset="-122"/>
                        <a:ea typeface="黑体" panose="02010609060101010101" charset="-122"/>
                        <a:cs typeface="仿宋"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仿宋" panose="02010609060101010101" charset="-122"/>
                        </a:rPr>
                        <a:t>563</a:t>
                      </a:r>
                      <a:endParaRPr lang="en-US" altLang="en-US" sz="1500" b="1">
                        <a:latin typeface="黑体" panose="02010609060101010101" charset="-122"/>
                        <a:ea typeface="黑体" panose="02010609060101010101" charset="-122"/>
                        <a:cs typeface="仿宋" panose="02010609060101010101" charset="-122"/>
                      </a:endParaRPr>
                    </a:p>
                  </a:txBody>
                  <a:tcPr marL="19050" marR="19050" marT="0" marB="0" vert="horz" anchor="ctr"/>
                </a:tc>
              </a:tr>
              <a:tr h="345440">
                <a:tc>
                  <a:txBody>
                    <a:bodyPr/>
                    <a:p>
                      <a:pPr indent="0" algn="l">
                        <a:buNone/>
                      </a:pPr>
                      <a:r>
                        <a:rPr lang="en-US" sz="1500" b="1">
                          <a:latin typeface="黑体" panose="02010609060101010101" charset="-122"/>
                          <a:ea typeface="黑体" panose="02010609060101010101" charset="-122"/>
                          <a:cs typeface="仿宋" panose="02010609060101010101" charset="-122"/>
                        </a:rPr>
                        <a:t>第五章 </a:t>
                      </a:r>
                      <a:r>
                        <a:rPr lang="en-US" altLang="zh-CN" sz="1500" b="1">
                          <a:latin typeface="黑体" panose="02010609060101010101" charset="-122"/>
                          <a:ea typeface="黑体" panose="02010609060101010101" charset="-122"/>
                        </a:rPr>
                        <a:t>板卷管制作与管件制作</a:t>
                      </a:r>
                      <a:endParaRPr lang="en-US" sz="1500" b="1">
                        <a:latin typeface="黑体" panose="02010609060101010101" charset="-122"/>
                        <a:ea typeface="黑体" panose="02010609060101010101" charset="-122"/>
                        <a:cs typeface="仿宋"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仿宋" panose="02010609060101010101" charset="-122"/>
                        </a:rPr>
                        <a:t>470</a:t>
                      </a:r>
                      <a:endParaRPr lang="en-US" altLang="en-US" sz="1500" b="1">
                        <a:latin typeface="黑体" panose="02010609060101010101" charset="-122"/>
                        <a:ea typeface="黑体" panose="02010609060101010101" charset="-122"/>
                        <a:cs typeface="仿宋"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仿宋" panose="02010609060101010101" charset="-122"/>
                        </a:rPr>
                        <a:t>0</a:t>
                      </a:r>
                      <a:endParaRPr lang="en-US" altLang="en-US" sz="1500" b="1">
                        <a:latin typeface="黑体" panose="02010609060101010101" charset="-122"/>
                        <a:ea typeface="黑体" panose="02010609060101010101" charset="-122"/>
                        <a:cs typeface="仿宋"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仿宋" panose="02010609060101010101" charset="-122"/>
                        </a:rPr>
                        <a:t>12</a:t>
                      </a:r>
                      <a:endParaRPr lang="en-US" altLang="en-US" sz="1500" b="1">
                        <a:latin typeface="黑体" panose="02010609060101010101" charset="-122"/>
                        <a:ea typeface="黑体" panose="02010609060101010101" charset="-122"/>
                        <a:cs typeface="仿宋"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仿宋" panose="02010609060101010101" charset="-122"/>
                        </a:rPr>
                        <a:t>458</a:t>
                      </a:r>
                      <a:endParaRPr lang="en-US" altLang="en-US" sz="1500" b="1">
                        <a:latin typeface="黑体" panose="02010609060101010101" charset="-122"/>
                        <a:ea typeface="黑体" panose="02010609060101010101" charset="-122"/>
                        <a:cs typeface="仿宋" panose="02010609060101010101" charset="-122"/>
                      </a:endParaRPr>
                    </a:p>
                  </a:txBody>
                  <a:tcPr marL="19050" marR="19050" marT="0" marB="0" vert="horz" anchor="ctr"/>
                </a:tc>
              </a:tr>
              <a:tr h="345440">
                <a:tc>
                  <a:txBody>
                    <a:bodyPr/>
                    <a:p>
                      <a:pPr indent="0" algn="l">
                        <a:buNone/>
                      </a:pPr>
                      <a:r>
                        <a:rPr lang="en-US" sz="1500" b="1">
                          <a:latin typeface="黑体" panose="02010609060101010101" charset="-122"/>
                          <a:ea typeface="黑体" panose="02010609060101010101" charset="-122"/>
                          <a:cs typeface="仿宋" panose="02010609060101010101" charset="-122"/>
                        </a:rPr>
                        <a:t>第六章 </a:t>
                      </a:r>
                      <a:r>
                        <a:rPr lang="en-US" altLang="zh-CN" sz="1500" b="1">
                          <a:latin typeface="黑体" panose="02010609060101010101" charset="-122"/>
                          <a:ea typeface="黑体" panose="02010609060101010101" charset="-122"/>
                        </a:rPr>
                        <a:t>管道压力试验、吹扫与清洗</a:t>
                      </a:r>
                      <a:endParaRPr lang="en-US" sz="1500" b="1">
                        <a:latin typeface="黑体" panose="02010609060101010101" charset="-122"/>
                        <a:ea typeface="黑体" panose="02010609060101010101" charset="-122"/>
                        <a:cs typeface="仿宋"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仿宋" panose="02010609060101010101" charset="-122"/>
                        </a:rPr>
                        <a:t>114</a:t>
                      </a:r>
                      <a:endParaRPr lang="en-US" altLang="en-US" sz="1500" b="1">
                        <a:latin typeface="黑体" panose="02010609060101010101" charset="-122"/>
                        <a:ea typeface="黑体" panose="02010609060101010101" charset="-122"/>
                        <a:cs typeface="仿宋"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仿宋" panose="02010609060101010101" charset="-122"/>
                        </a:rPr>
                        <a:t>7</a:t>
                      </a:r>
                      <a:endParaRPr lang="en-US" altLang="en-US" sz="1500" b="1">
                        <a:latin typeface="黑体" panose="02010609060101010101" charset="-122"/>
                        <a:ea typeface="黑体" panose="02010609060101010101" charset="-122"/>
                        <a:cs typeface="仿宋"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仿宋" panose="02010609060101010101" charset="-122"/>
                        </a:rPr>
                        <a:t>0</a:t>
                      </a:r>
                      <a:endParaRPr lang="en-US" altLang="en-US" sz="1500" b="1">
                        <a:latin typeface="黑体" panose="02010609060101010101" charset="-122"/>
                        <a:ea typeface="黑体" panose="02010609060101010101" charset="-122"/>
                        <a:cs typeface="仿宋"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仿宋" panose="02010609060101010101" charset="-122"/>
                        </a:rPr>
                        <a:t>121</a:t>
                      </a:r>
                      <a:endParaRPr lang="en-US" altLang="en-US" sz="1500" b="1">
                        <a:latin typeface="黑体" panose="02010609060101010101" charset="-122"/>
                        <a:ea typeface="黑体" panose="02010609060101010101" charset="-122"/>
                        <a:cs typeface="仿宋" panose="02010609060101010101" charset="-122"/>
                      </a:endParaRPr>
                    </a:p>
                  </a:txBody>
                  <a:tcPr marL="19050" marR="19050" marT="0" marB="0" vert="horz" anchor="ctr"/>
                </a:tc>
              </a:tr>
              <a:tr h="345440">
                <a:tc>
                  <a:txBody>
                    <a:bodyPr/>
                    <a:p>
                      <a:pPr indent="0" algn="l">
                        <a:buNone/>
                      </a:pPr>
                      <a:r>
                        <a:rPr lang="en-US" sz="1500" b="1">
                          <a:latin typeface="黑体" panose="02010609060101010101" charset="-122"/>
                          <a:ea typeface="黑体" panose="02010609060101010101" charset="-122"/>
                          <a:cs typeface="仿宋" panose="02010609060101010101" charset="-122"/>
                        </a:rPr>
                        <a:t>第七章 </a:t>
                      </a:r>
                      <a:r>
                        <a:rPr lang="en-US" altLang="zh-CN" sz="1500" b="1">
                          <a:latin typeface="黑体" panose="02010609060101010101" charset="-122"/>
                          <a:ea typeface="黑体" panose="02010609060101010101" charset="-122"/>
                        </a:rPr>
                        <a:t>无损探伤与焊口热处理</a:t>
                      </a:r>
                      <a:endParaRPr lang="en-US" sz="1500" b="1">
                        <a:latin typeface="黑体" panose="02010609060101010101" charset="-122"/>
                        <a:ea typeface="黑体" panose="02010609060101010101" charset="-122"/>
                        <a:cs typeface="仿宋"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仿宋" panose="02010609060101010101" charset="-122"/>
                        </a:rPr>
                        <a:t>317</a:t>
                      </a:r>
                      <a:endParaRPr lang="en-US" altLang="en-US" sz="1500" b="1">
                        <a:latin typeface="黑体" panose="02010609060101010101" charset="-122"/>
                        <a:ea typeface="黑体" panose="02010609060101010101" charset="-122"/>
                        <a:cs typeface="仿宋"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仿宋" panose="02010609060101010101" charset="-122"/>
                        </a:rPr>
                        <a:t>70</a:t>
                      </a:r>
                      <a:endParaRPr lang="en-US" altLang="en-US" sz="1500" b="1">
                        <a:latin typeface="黑体" panose="02010609060101010101" charset="-122"/>
                        <a:ea typeface="黑体" panose="02010609060101010101" charset="-122"/>
                        <a:cs typeface="仿宋"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仿宋" panose="02010609060101010101" charset="-122"/>
                        </a:rPr>
                        <a:t>179</a:t>
                      </a:r>
                      <a:endParaRPr lang="en-US" altLang="en-US" sz="1500" b="1">
                        <a:latin typeface="黑体" panose="02010609060101010101" charset="-122"/>
                        <a:ea typeface="黑体" panose="02010609060101010101" charset="-122"/>
                        <a:cs typeface="仿宋"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仿宋" panose="02010609060101010101" charset="-122"/>
                        </a:rPr>
                        <a:t>201</a:t>
                      </a:r>
                      <a:endParaRPr lang="en-US" altLang="en-US" sz="1500" b="1">
                        <a:latin typeface="黑体" panose="02010609060101010101" charset="-122"/>
                        <a:ea typeface="黑体" panose="02010609060101010101" charset="-122"/>
                        <a:cs typeface="仿宋" panose="02010609060101010101" charset="-122"/>
                      </a:endParaRPr>
                    </a:p>
                  </a:txBody>
                  <a:tcPr marL="19050" marR="19050" marT="0" marB="0" vert="horz" anchor="ctr"/>
                </a:tc>
              </a:tr>
              <a:tr h="345440">
                <a:tc>
                  <a:txBody>
                    <a:bodyPr/>
                    <a:p>
                      <a:pPr indent="0" algn="l">
                        <a:buNone/>
                      </a:pPr>
                      <a:r>
                        <a:rPr lang="en-US" sz="1500" b="1">
                          <a:latin typeface="黑体" panose="02010609060101010101" charset="-122"/>
                          <a:ea typeface="黑体" panose="02010609060101010101" charset="-122"/>
                          <a:cs typeface="仿宋" panose="02010609060101010101" charset="-122"/>
                        </a:rPr>
                        <a:t>第八章 </a:t>
                      </a:r>
                      <a:r>
                        <a:rPr lang="en-US" altLang="zh-CN" sz="1500" b="1">
                          <a:latin typeface="黑体" panose="02010609060101010101" charset="-122"/>
                          <a:ea typeface="黑体" panose="02010609060101010101" charset="-122"/>
                        </a:rPr>
                        <a:t>其他</a:t>
                      </a:r>
                      <a:endParaRPr lang="en-US" sz="1500" b="1">
                        <a:latin typeface="黑体" panose="02010609060101010101" charset="-122"/>
                        <a:ea typeface="黑体" panose="02010609060101010101" charset="-122"/>
                        <a:cs typeface="仿宋"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仿宋" panose="02010609060101010101" charset="-122"/>
                        </a:rPr>
                        <a:t>165</a:t>
                      </a:r>
                      <a:endParaRPr lang="en-US" altLang="en-US" sz="1500" b="1">
                        <a:latin typeface="黑体" panose="02010609060101010101" charset="-122"/>
                        <a:ea typeface="黑体" panose="02010609060101010101" charset="-122"/>
                        <a:cs typeface="仿宋"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仿宋" panose="02010609060101010101" charset="-122"/>
                        </a:rPr>
                        <a:t>10</a:t>
                      </a:r>
                      <a:endParaRPr lang="en-US" altLang="en-US" sz="1500" b="1">
                        <a:latin typeface="黑体" panose="02010609060101010101" charset="-122"/>
                        <a:ea typeface="黑体" panose="02010609060101010101" charset="-122"/>
                        <a:cs typeface="仿宋"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仿宋" panose="02010609060101010101" charset="-122"/>
                        </a:rPr>
                        <a:t>11</a:t>
                      </a:r>
                      <a:endParaRPr lang="en-US" altLang="en-US" sz="1500" b="1">
                        <a:latin typeface="黑体" panose="02010609060101010101" charset="-122"/>
                        <a:ea typeface="黑体" panose="02010609060101010101" charset="-122"/>
                        <a:cs typeface="仿宋"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仿宋" panose="02010609060101010101" charset="-122"/>
                        </a:rPr>
                        <a:t>164</a:t>
                      </a:r>
                      <a:endParaRPr lang="en-US" altLang="en-US" sz="1500" b="1">
                        <a:latin typeface="黑体" panose="02010609060101010101" charset="-122"/>
                        <a:ea typeface="黑体" panose="02010609060101010101" charset="-122"/>
                        <a:cs typeface="仿宋" panose="02010609060101010101" charset="-122"/>
                      </a:endParaRPr>
                    </a:p>
                  </a:txBody>
                  <a:tcPr marL="19050" marR="19050" marT="0" marB="0" vert="horz" anchor="ctr"/>
                </a:tc>
              </a:tr>
              <a:tr h="345440">
                <a:tc>
                  <a:txBody>
                    <a:bodyPr/>
                    <a:p>
                      <a:pPr algn="ctr">
                        <a:buNone/>
                      </a:pPr>
                      <a:r>
                        <a:rPr lang="zh-CN" altLang="en-US" sz="1500" b="1">
                          <a:latin typeface="黑体" panose="02010609060101010101" charset="-122"/>
                          <a:ea typeface="黑体" panose="02010609060101010101" charset="-122"/>
                        </a:rPr>
                        <a:t>合  计</a:t>
                      </a:r>
                      <a:endParaRPr lang="zh-CN" altLang="en-US" sz="1500" b="1">
                        <a:latin typeface="黑体" panose="02010609060101010101" charset="-122"/>
                        <a:ea typeface="黑体" panose="02010609060101010101" charset="-122"/>
                      </a:endParaRPr>
                    </a:p>
                  </a:txBody>
                  <a:tcPr>
                    <a:solidFill>
                      <a:srgbClr val="DCDCDC"/>
                    </a:solidFill>
                  </a:tcPr>
                </a:tc>
                <a:tc>
                  <a:txBody>
                    <a:bodyPr/>
                    <a:p>
                      <a:pPr indent="0" algn="ctr">
                        <a:buNone/>
                      </a:pPr>
                      <a:r>
                        <a:rPr lang="en-US" sz="1500" b="1">
                          <a:latin typeface="黑体" panose="02010609060101010101" charset="-122"/>
                          <a:ea typeface="黑体" panose="02010609060101010101" charset="-122"/>
                          <a:cs typeface="仿宋" panose="02010609060101010101" charset="-122"/>
                        </a:rPr>
                        <a:t>3097</a:t>
                      </a:r>
                      <a:endParaRPr lang="en-US" altLang="en-US" sz="1500" b="1">
                        <a:latin typeface="黑体" panose="02010609060101010101" charset="-122"/>
                        <a:ea typeface="黑体" panose="02010609060101010101" charset="-122"/>
                        <a:cs typeface="仿宋" panose="02010609060101010101" charset="-122"/>
                      </a:endParaRPr>
                    </a:p>
                  </a:txBody>
                  <a:tcPr marL="19050" marR="19050" marT="0" marB="0" vert="horz" anchor="ctr">
                    <a:solidFill>
                      <a:srgbClr val="DCDCDC"/>
                    </a:solidFill>
                  </a:tcPr>
                </a:tc>
                <a:tc>
                  <a:txBody>
                    <a:bodyPr/>
                    <a:p>
                      <a:pPr indent="0" algn="ctr">
                        <a:buNone/>
                      </a:pPr>
                      <a:r>
                        <a:rPr lang="en-US" sz="1500" b="1">
                          <a:latin typeface="黑体" panose="02010609060101010101" charset="-122"/>
                          <a:ea typeface="黑体" panose="02010609060101010101" charset="-122"/>
                          <a:cs typeface="仿宋" panose="02010609060101010101" charset="-122"/>
                        </a:rPr>
                        <a:t>488</a:t>
                      </a:r>
                      <a:endParaRPr lang="en-US" altLang="en-US" sz="1500" b="1">
                        <a:latin typeface="黑体" panose="02010609060101010101" charset="-122"/>
                        <a:ea typeface="黑体" panose="02010609060101010101" charset="-122"/>
                        <a:cs typeface="仿宋" panose="02010609060101010101" charset="-122"/>
                      </a:endParaRPr>
                    </a:p>
                  </a:txBody>
                  <a:tcPr marL="19050" marR="19050" marT="0" marB="0" vert="horz" anchor="ctr">
                    <a:solidFill>
                      <a:srgbClr val="DCDCDC"/>
                    </a:solidFill>
                  </a:tcPr>
                </a:tc>
                <a:tc>
                  <a:txBody>
                    <a:bodyPr/>
                    <a:p>
                      <a:pPr indent="0" algn="ctr">
                        <a:buNone/>
                      </a:pPr>
                      <a:r>
                        <a:rPr lang="en-US" sz="1500" b="1">
                          <a:latin typeface="黑体" panose="02010609060101010101" charset="-122"/>
                          <a:ea typeface="黑体" panose="02010609060101010101" charset="-122"/>
                          <a:cs typeface="仿宋" panose="02010609060101010101" charset="-122"/>
                        </a:rPr>
                        <a:t>209</a:t>
                      </a:r>
                      <a:endParaRPr lang="en-US" altLang="en-US" sz="1500" b="1">
                        <a:latin typeface="黑体" panose="02010609060101010101" charset="-122"/>
                        <a:ea typeface="黑体" panose="02010609060101010101" charset="-122"/>
                        <a:cs typeface="仿宋" panose="02010609060101010101" charset="-122"/>
                      </a:endParaRPr>
                    </a:p>
                  </a:txBody>
                  <a:tcPr marL="19050" marR="19050" marT="0" marB="0" vert="horz" anchor="ctr">
                    <a:solidFill>
                      <a:srgbClr val="DCDCDC"/>
                    </a:solidFill>
                  </a:tcPr>
                </a:tc>
                <a:tc>
                  <a:txBody>
                    <a:bodyPr/>
                    <a:p>
                      <a:pPr indent="0" algn="ctr">
                        <a:buNone/>
                      </a:pPr>
                      <a:r>
                        <a:rPr lang="en-US" sz="1500" b="1">
                          <a:latin typeface="黑体" panose="02010609060101010101" charset="-122"/>
                          <a:ea typeface="黑体" panose="02010609060101010101" charset="-122"/>
                          <a:cs typeface="仿宋" panose="02010609060101010101" charset="-122"/>
                        </a:rPr>
                        <a:t>3376</a:t>
                      </a:r>
                      <a:endParaRPr lang="en-US" altLang="en-US" sz="1500" b="1">
                        <a:latin typeface="黑体" panose="02010609060101010101" charset="-122"/>
                        <a:ea typeface="黑体" panose="02010609060101010101" charset="-122"/>
                        <a:cs typeface="仿宋" panose="02010609060101010101" charset="-122"/>
                      </a:endParaRPr>
                    </a:p>
                  </a:txBody>
                  <a:tcPr marL="19050" marR="19050" marT="0" marB="0" vert="horz" anchor="ctr">
                    <a:solidFill>
                      <a:srgbClr val="DCDCDC"/>
                    </a:solidFill>
                  </a:tcPr>
                </a:tc>
              </a:tr>
            </a:tbl>
          </a:graphicData>
        </a:graphic>
      </p:graphicFrame>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3"/>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5" name="组合 4"/>
          <p:cNvGrpSpPr/>
          <p:nvPr/>
        </p:nvGrpSpPr>
        <p:grpSpPr>
          <a:xfrm>
            <a:off x="278130" y="271780"/>
            <a:ext cx="11635740" cy="686435"/>
            <a:chOff x="438" y="428"/>
            <a:chExt cx="18324" cy="1081"/>
          </a:xfrm>
          <a:solidFill>
            <a:srgbClr val="FFAC35"/>
          </a:solidFill>
        </p:grpSpPr>
        <p:cxnSp>
          <p:nvCxnSpPr>
            <p:cNvPr id="14" name="直接连接符 13"/>
            <p:cNvCxnSpPr/>
            <p:nvPr/>
          </p:nvCxnSpPr>
          <p:spPr>
            <a:xfrm>
              <a:off x="438" y="1509"/>
              <a:ext cx="18325" cy="0"/>
            </a:xfrm>
            <a:prstGeom prst="line">
              <a:avLst/>
            </a:prstGeom>
            <a:grpFill/>
            <a:ln w="12700" cmpd="sng">
              <a:solidFill>
                <a:srgbClr val="FFAC35"/>
              </a:solidFill>
              <a:prstDash val="dash"/>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533" y="455"/>
              <a:ext cx="850" cy="8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200" b="1">
                  <a:latin typeface="+mj-ea"/>
                  <a:ea typeface="+mj-ea"/>
                </a:rPr>
                <a:t>３</a:t>
              </a:r>
              <a:endParaRPr lang="zh-CN" altLang="en-US" sz="2200" b="1">
                <a:latin typeface="+mj-ea"/>
                <a:ea typeface="+mj-ea"/>
              </a:endParaRPr>
            </a:p>
          </p:txBody>
        </p:sp>
        <p:grpSp>
          <p:nvGrpSpPr>
            <p:cNvPr id="3" name="组合 2"/>
            <p:cNvGrpSpPr/>
            <p:nvPr/>
          </p:nvGrpSpPr>
          <p:grpSpPr>
            <a:xfrm>
              <a:off x="1708" y="428"/>
              <a:ext cx="4436" cy="852"/>
              <a:chOff x="1708" y="428"/>
              <a:chExt cx="4436" cy="852"/>
            </a:xfrm>
            <a:grpFill/>
          </p:grpSpPr>
          <p:sp>
            <p:nvSpPr>
              <p:cNvPr id="17" name="椭圆 16"/>
              <p:cNvSpPr/>
              <p:nvPr/>
            </p:nvSpPr>
            <p:spPr>
              <a:xfrm>
                <a:off x="1708" y="430"/>
                <a:ext cx="850" cy="8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椭圆 17"/>
              <p:cNvSpPr/>
              <p:nvPr/>
            </p:nvSpPr>
            <p:spPr>
              <a:xfrm>
                <a:off x="5294" y="428"/>
                <a:ext cx="850" cy="8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矩形 18"/>
              <p:cNvSpPr/>
              <p:nvPr/>
            </p:nvSpPr>
            <p:spPr>
              <a:xfrm>
                <a:off x="2125" y="428"/>
                <a:ext cx="3591" cy="8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200" b="1">
                    <a:latin typeface="+mj-ea"/>
                    <a:ea typeface="+mj-ea"/>
                  </a:rPr>
                  <a:t>修编原则</a:t>
                </a:r>
                <a:endParaRPr lang="zh-CN" altLang="en-US" sz="2200" b="1">
                  <a:latin typeface="+mj-ea"/>
                  <a:ea typeface="+mj-ea"/>
                </a:endParaRPr>
              </a:p>
            </p:txBody>
          </p:sp>
        </p:grpSp>
      </p:grpSp>
      <p:sp>
        <p:nvSpPr>
          <p:cNvPr id="2" name="标题 1"/>
          <p:cNvSpPr>
            <a:spLocks noGrp="1"/>
          </p:cNvSpPr>
          <p:nvPr>
            <p:ph type="ctrTitle"/>
            <p:custDataLst>
              <p:tags r:id="rId2"/>
            </p:custDataLst>
          </p:nvPr>
        </p:nvSpPr>
        <p:spPr>
          <a:xfrm>
            <a:off x="1196340" y="1096010"/>
            <a:ext cx="9799320" cy="5205095"/>
          </a:xfrm>
          <a:noFill/>
          <a:ln>
            <a:noFill/>
          </a:ln>
          <a:extLst>
            <a:ext uri="{909E8E84-426E-40DD-AFC4-6F175D3DCCD1}">
              <a14:hiddenFill xmlns:a14="http://schemas.microsoft.com/office/drawing/2010/main">
                <a:solidFill>
                  <a:schemeClr val="accent4"/>
                </a:solidFill>
              </a14:hiddenFill>
            </a:ext>
          </a:extLst>
        </p:spPr>
        <p:style>
          <a:lnRef idx="2">
            <a:schemeClr val="accent4">
              <a:shade val="50000"/>
            </a:schemeClr>
          </a:lnRef>
          <a:fillRef idx="1">
            <a:schemeClr val="accent4"/>
          </a:fillRef>
          <a:effectRef idx="0">
            <a:schemeClr val="accent4"/>
          </a:effectRef>
          <a:fontRef idx="minor">
            <a:schemeClr val="lt1"/>
          </a:fontRef>
        </p:style>
        <p:txBody>
          <a:bodyPr>
            <a:normAutofit fontScale="90000"/>
          </a:bodyPr>
          <a:p>
            <a:pPr algn="l">
              <a:lnSpc>
                <a:spcPct val="200000"/>
              </a:lnSpc>
              <a:spcBef>
                <a:spcPts val="1200"/>
              </a:spcBef>
              <a:spcAft>
                <a:spcPts val="1200"/>
              </a:spcAft>
            </a:pPr>
            <a:r>
              <a:rPr lang="zh-CN" altLang="en-US" sz="2000">
                <a:solidFill>
                  <a:schemeClr val="tx1"/>
                </a:solidFill>
              </a:rPr>
              <a:t>　　</a:t>
            </a:r>
            <a:r>
              <a:rPr lang="zh-CN" altLang="zh-CN" sz="2000">
                <a:solidFill>
                  <a:schemeClr val="tx1"/>
                </a:solidFill>
              </a:rPr>
              <a:t>1、坚持科学合理、实事求是、简明适用、切合实际的原则，项目编排要求精简适用，相关说明条理清晰，工程量计算规则简单方便，尽量减少造价人员的劳动强度，确保社会能广泛接受、愿意用、会用、方便用。</a:t>
            </a:r>
            <a:br>
              <a:rPr lang="zh-CN" altLang="zh-CN" sz="2000">
                <a:solidFill>
                  <a:schemeClr val="tx1"/>
                </a:solidFill>
              </a:rPr>
            </a:br>
            <a:r>
              <a:rPr lang="zh-CN" altLang="zh-CN" sz="2000">
                <a:solidFill>
                  <a:schemeClr val="tx1"/>
                </a:solidFill>
              </a:rPr>
              <a:t>　　2. 定额修编符合国家、行业法律、法规、行政规范文件和现行各类建设标准及技术规范的要求，编制过程中按现行有关国家产品标准、设计、施工及验收规范、技术操作规程、质量评定标准和安全操作规程进行编制，并参考行业、地方标准；</a:t>
            </a:r>
            <a:br>
              <a:rPr lang="zh-CN" altLang="zh-CN" sz="2000">
                <a:solidFill>
                  <a:schemeClr val="tx1"/>
                </a:solidFill>
              </a:rPr>
            </a:br>
            <a:r>
              <a:rPr lang="zh-CN" altLang="zh-CN" sz="2000">
                <a:solidFill>
                  <a:schemeClr val="tx1"/>
                </a:solidFill>
              </a:rPr>
              <a:t>　　3、坚持与现行技术标准、规范相适应的原则，重点关注和调整由于新旧工程技术标准的改变引起的各消耗量种类和数量的变化，使之符合现行标准规范的要求。</a:t>
            </a:r>
            <a:br>
              <a:rPr lang="zh-CN" altLang="zh-CN" sz="2000"/>
            </a:br>
            <a:endParaRPr lang="zh-CN" altLang="zh-CN" sz="2000"/>
          </a:p>
        </p:txBody>
      </p:sp>
      <p:sp>
        <p:nvSpPr>
          <p:cNvPr id="6" name="日期占位符 5"/>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3"/>
    </p:custData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第八册  工业管道工程</a:t>
            </a:r>
            <a:endParaRPr lang="zh-CN" altLang="en-US" sz="2400" b="1"/>
          </a:p>
        </p:txBody>
      </p:sp>
      <p:cxnSp>
        <p:nvCxnSpPr>
          <p:cNvPr id="5" name="直接连接符 4"/>
          <p:cNvCxnSpPr/>
          <p:nvPr/>
        </p:nvCxnSpPr>
        <p:spPr>
          <a:xfrm flipV="1">
            <a:off x="5570220" y="877570"/>
            <a:ext cx="43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43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559435" y="1073785"/>
            <a:ext cx="11072495" cy="5323205"/>
          </a:xfrm>
          <a:prstGeom prst="rect">
            <a:avLst/>
          </a:prstGeom>
          <a:noFill/>
        </p:spPr>
        <p:txBody>
          <a:bodyPr wrap="square" rtlCol="0">
            <a:spAutoFit/>
          </a:bodyPr>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rPr>
              <a:t>主要项目设置变化：</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rPr>
              <a:t>1、管道安装增加低压碳钢伴热管（氩弧焊）、低压不锈钢伴热管（氩弧焊）、低中压螺旋卷管（氩电联焊）、低压碳钢板卷管（氩电联焊）、低中压金属软管（螺纹连接及法兰连接）、低压金属骨架复合管热熔连接等项目；</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rPr>
              <a:t>2、管件连接增加低压碳钢板卷管件（氩电联焊）、低压金属骨架复合管件（热熔焊）、低中压螺旋卷管件（氩电联焊）等项目；</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rPr>
              <a:t>3、阀门安装增加安全阀（螺纹连接及法兰连接）、安全阀调试定压增加对焊阀门（氩电联焊）等项目。原14定额中阀门安装项目中的“阀门壳体压力试验”工作内容删除，子目中涉及人、材、机消耗量相应扣除。</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rPr>
              <a:t>4、法兰安装增加低压不锈钢对焊法兰（氩弧焊及氩电联焊）、低压合金钢对焊法兰（氩弧焊及氩电联焊）</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rPr>
              <a:t>5、X光射线探伤项目删除，执行《第三册 静置设备与工艺金属结构制作安装工程》相应项目；</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altLang="zh-CN" sz="1700" b="1">
                <a:latin typeface="黑体" panose="02010609060101010101" charset="-122"/>
                <a:ea typeface="黑体" panose="02010609060101010101" charset="-122"/>
                <a:cs typeface="黑体" panose="02010609060101010101" charset="-122"/>
              </a:rPr>
              <a:t>6</a:t>
            </a:r>
            <a:r>
              <a:rPr lang="zh-CN" altLang="en-US" sz="1700" b="1">
                <a:latin typeface="黑体" panose="02010609060101010101" charset="-122"/>
                <a:ea typeface="黑体" panose="02010609060101010101" charset="-122"/>
                <a:cs typeface="黑体" panose="02010609060101010101" charset="-122"/>
              </a:rPr>
              <a:t>、管道支架制安项目删除，执行《第十册 给排水、采暖、燃气工程》相应项目。</a:t>
            </a:r>
            <a:endParaRPr lang="zh-CN" altLang="en-US" sz="1700"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第八册  工业管道工程</a:t>
            </a:r>
            <a:endParaRPr lang="zh-CN" altLang="en-US" sz="2400" b="1"/>
          </a:p>
        </p:txBody>
      </p:sp>
      <p:cxnSp>
        <p:nvCxnSpPr>
          <p:cNvPr id="5" name="直接连接符 4"/>
          <p:cNvCxnSpPr/>
          <p:nvPr/>
        </p:nvCxnSpPr>
        <p:spPr>
          <a:xfrm flipV="1">
            <a:off x="5570220" y="877570"/>
            <a:ext cx="43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43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821690"/>
            <a:ext cx="10619105" cy="5384800"/>
          </a:xfrm>
          <a:prstGeom prst="rect">
            <a:avLst/>
          </a:prstGeom>
          <a:noFill/>
        </p:spPr>
        <p:txBody>
          <a:bodyPr wrap="square" rtlCol="0">
            <a:spAutoFit/>
          </a:bodyPr>
          <a:p>
            <a:pPr indent="0" fontAlgn="auto">
              <a:lnSpc>
                <a:spcPct val="200000"/>
              </a:lnSpc>
            </a:pPr>
            <a:r>
              <a:rPr lang="zh-CN" altLang="en-US" sz="1900" b="1">
                <a:solidFill>
                  <a:srgbClr val="0000FF"/>
                </a:solidFill>
                <a:latin typeface="微软雅黑" panose="020B0503020204020204" pitchFamily="34" charset="-122"/>
                <a:ea typeface="微软雅黑" panose="020B0503020204020204" pitchFamily="34" charset="-122"/>
                <a:cs typeface="黑体" panose="02010609060101010101" charset="-122"/>
              </a:rPr>
              <a:t>（二）本册相关问题</a:t>
            </a:r>
            <a:r>
              <a:rPr lang="zh-CN" altLang="en-US" sz="1900" b="1">
                <a:solidFill>
                  <a:srgbClr val="0000FF"/>
                </a:solidFill>
                <a:latin typeface="微软雅黑" panose="020B0503020204020204" pitchFamily="34" charset="-122"/>
                <a:ea typeface="微软雅黑" panose="020B0503020204020204" pitchFamily="34" charset="-122"/>
                <a:cs typeface="黑体" panose="02010609060101010101" charset="-122"/>
                <a:sym typeface="+mn-ea"/>
              </a:rPr>
              <a:t>说明</a:t>
            </a:r>
            <a:endParaRPr lang="zh-CN" altLang="en-US" sz="1900" b="1">
              <a:solidFill>
                <a:srgbClr val="0000FF"/>
              </a:solidFill>
              <a:latin typeface="微软雅黑" panose="020B0503020204020204" pitchFamily="34" charset="-122"/>
              <a:ea typeface="微软雅黑" panose="020B0503020204020204" pitchFamily="34" charset="-122"/>
              <a:cs typeface="黑体" panose="02010609060101010101" charset="-122"/>
            </a:endParaRPr>
          </a:p>
          <a:p>
            <a:pPr indent="457200" fontAlgn="auto">
              <a:lnSpc>
                <a:spcPct val="200000"/>
              </a:lnSpc>
            </a:pPr>
            <a:r>
              <a:rPr lang="en-US" altLang="zh-CN" sz="1700" b="1">
                <a:latin typeface="黑体" panose="02010609060101010101" charset="-122"/>
                <a:ea typeface="黑体" panose="02010609060101010101" charset="-122"/>
                <a:cs typeface="黑体" panose="02010609060101010101" charset="-122"/>
              </a:rPr>
              <a:t>1</a:t>
            </a:r>
            <a:r>
              <a:rPr lang="zh-CN" altLang="en-US" sz="1700" b="1">
                <a:latin typeface="黑体" panose="02010609060101010101" charset="-122"/>
                <a:ea typeface="黑体" panose="02010609060101010101" charset="-122"/>
                <a:cs typeface="黑体" panose="02010609060101010101" charset="-122"/>
              </a:rPr>
              <a:t>、本册适用于厂区范围内的车间、装置、站、罐区及其相互之间各种生产用介质输送管道，厂区第一个连接点以内的生产用（包括生产与生活共用）管道的安装工程。</a:t>
            </a:r>
            <a:r>
              <a:rPr lang="zh-CN" altLang="en-US" sz="1700" b="1">
                <a:latin typeface="黑体" panose="02010609060101010101" charset="-122"/>
                <a:ea typeface="黑体" panose="02010609060101010101" charset="-122"/>
                <a:cs typeface="黑体" panose="02010609060101010101" charset="-122"/>
                <a:sym typeface="+mn-ea"/>
              </a:rPr>
              <a:t>锅炉房、泵房、站类管道以及建筑物内加压泵房、空调制冷机房、消防泵房的管道，执行本册标准</a:t>
            </a:r>
            <a:r>
              <a:rPr lang="zh-CN" altLang="en-US" sz="1700" b="1">
                <a:latin typeface="黑体" panose="02010609060101010101" charset="-122"/>
                <a:ea typeface="黑体" panose="02010609060101010101" charset="-122"/>
                <a:cs typeface="黑体" panose="02010609060101010101" charset="-122"/>
              </a:rPr>
              <a:t>。</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rPr>
              <a:t>给水以入口水表井为界；排水以厂区围墙外第一个污水井为界；蒸汽和煤气以入口第一个计量表（闸门）为界；锅炉房、泵房以墙皮为界。</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altLang="zh-CN" sz="1700" b="1">
                <a:latin typeface="黑体" panose="02010609060101010101" charset="-122"/>
                <a:ea typeface="黑体" panose="02010609060101010101" charset="-122"/>
                <a:cs typeface="黑体" panose="02010609060101010101" charset="-122"/>
              </a:rPr>
              <a:t>2、管道压力等级的划分：低压：0＜P≤1.6MPa</a:t>
            </a:r>
            <a:r>
              <a:rPr lang="zh-CN" altLang="en-US" sz="1700" b="1">
                <a:latin typeface="黑体" panose="02010609060101010101" charset="-122"/>
                <a:ea typeface="黑体" panose="02010609060101010101" charset="-122"/>
                <a:cs typeface="黑体" panose="02010609060101010101" charset="-122"/>
              </a:rPr>
              <a:t>；</a:t>
            </a:r>
            <a:r>
              <a:rPr lang="en-US" altLang="zh-CN" sz="1700" b="1">
                <a:latin typeface="黑体" panose="02010609060101010101" charset="-122"/>
                <a:ea typeface="黑体" panose="02010609060101010101" charset="-122"/>
                <a:cs typeface="黑体" panose="02010609060101010101" charset="-122"/>
              </a:rPr>
              <a:t>中压：1.6MPa＜P≤10MPa</a:t>
            </a:r>
            <a:r>
              <a:rPr lang="zh-CN" altLang="en-US" sz="1700" b="1">
                <a:latin typeface="黑体" panose="02010609060101010101" charset="-122"/>
                <a:ea typeface="黑体" panose="02010609060101010101" charset="-122"/>
                <a:cs typeface="黑体" panose="02010609060101010101" charset="-122"/>
              </a:rPr>
              <a:t>；</a:t>
            </a:r>
            <a:r>
              <a:rPr lang="en-US" altLang="zh-CN" sz="1700" b="1">
                <a:latin typeface="黑体" panose="02010609060101010101" charset="-122"/>
                <a:ea typeface="黑体" panose="02010609060101010101" charset="-122"/>
                <a:cs typeface="黑体" panose="02010609060101010101" charset="-122"/>
              </a:rPr>
              <a:t>高压：10MPa＜P≤42MPa</a:t>
            </a:r>
            <a:endParaRPr lang="en-US" altLang="zh-CN"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altLang="zh-CN" sz="1700" b="1">
                <a:latin typeface="黑体" panose="02010609060101010101" charset="-122"/>
                <a:ea typeface="黑体" panose="02010609060101010101" charset="-122"/>
                <a:cs typeface="黑体" panose="02010609060101010101" charset="-122"/>
              </a:rPr>
              <a:t>蒸汽管道 P≥9MPa、工作温度≥500℃时为高压。</a:t>
            </a:r>
            <a:endParaRPr lang="en-US" altLang="zh-CN"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altLang="zh-CN" sz="1700" b="1">
                <a:latin typeface="黑体" panose="02010609060101010101" charset="-122"/>
                <a:ea typeface="黑体" panose="02010609060101010101" charset="-122"/>
                <a:cs typeface="黑体" panose="02010609060101010101" charset="-122"/>
              </a:rPr>
              <a:t>3</a:t>
            </a:r>
            <a:r>
              <a:rPr lang="zh-CN" altLang="en-US" sz="1700" b="1">
                <a:latin typeface="黑体" panose="02010609060101010101" charset="-122"/>
                <a:ea typeface="黑体" panose="02010609060101010101" charset="-122"/>
                <a:cs typeface="黑体" panose="02010609060101010101" charset="-122"/>
              </a:rPr>
              <a:t>、脚手架搭拆费：根据市场调研及与15全统定额对比，由原来按人工费的2%计算，修改为按人工费的6%计算，其中人工占35%。单独承担的埋地管道工程，不计取脚手架搭拆费用。</a:t>
            </a:r>
            <a:endParaRPr lang="zh-CN" altLang="en-US" sz="1700"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第八册  工业管道工程</a:t>
            </a:r>
            <a:endParaRPr lang="zh-CN" altLang="en-US" sz="2400" b="1"/>
          </a:p>
        </p:txBody>
      </p:sp>
      <p:cxnSp>
        <p:nvCxnSpPr>
          <p:cNvPr id="5" name="直接连接符 4"/>
          <p:cNvCxnSpPr/>
          <p:nvPr/>
        </p:nvCxnSpPr>
        <p:spPr>
          <a:xfrm flipV="1">
            <a:off x="5570220" y="877570"/>
            <a:ext cx="43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43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878205" y="1265555"/>
            <a:ext cx="10299700" cy="4799965"/>
          </a:xfrm>
          <a:prstGeom prst="rect">
            <a:avLst/>
          </a:prstGeom>
          <a:noFill/>
        </p:spPr>
        <p:txBody>
          <a:bodyPr wrap="square" rtlCol="0">
            <a:spAutoFit/>
          </a:bodyPr>
          <a:p>
            <a:pPr indent="457200" fontAlgn="auto">
              <a:lnSpc>
                <a:spcPct val="200000"/>
              </a:lnSpc>
            </a:pPr>
            <a:r>
              <a:rPr lang="en-US" altLang="zh-CN" sz="1700" b="1">
                <a:latin typeface="黑体" panose="02010609060101010101" charset="-122"/>
                <a:ea typeface="黑体" panose="02010609060101010101" charset="-122"/>
                <a:cs typeface="黑体" panose="02010609060101010101" charset="-122"/>
                <a:sym typeface="+mn-ea"/>
              </a:rPr>
              <a:t>4</a:t>
            </a:r>
            <a:r>
              <a:rPr lang="zh-CN" altLang="en-US" sz="1700" b="1">
                <a:latin typeface="黑体" panose="02010609060101010101" charset="-122"/>
                <a:ea typeface="黑体" panose="02010609060101010101" charset="-122"/>
                <a:cs typeface="黑体" panose="02010609060101010101" charset="-122"/>
                <a:sym typeface="+mn-ea"/>
              </a:rPr>
              <a:t>、操作高度增加费：以设计标高正负零平面为基准，安装高度超过6m时，超过部分工程量其人工费、机械费乘以下列系数计算：</a:t>
            </a:r>
            <a:r>
              <a:rPr lang="en-US" altLang="zh-CN" sz="1700" b="1">
                <a:latin typeface="黑体" panose="02010609060101010101" charset="-122"/>
                <a:ea typeface="黑体" panose="02010609060101010101" charset="-122"/>
                <a:cs typeface="黑体" panose="02010609060101010101" charset="-122"/>
                <a:sym typeface="+mn-ea"/>
              </a:rPr>
              <a:t>20m</a:t>
            </a:r>
            <a:r>
              <a:rPr lang="zh-CN" altLang="en-US" sz="1700" b="1">
                <a:latin typeface="黑体" panose="02010609060101010101" charset="-122"/>
                <a:ea typeface="黑体" panose="02010609060101010101" charset="-122"/>
                <a:cs typeface="黑体" panose="02010609060101010101" charset="-122"/>
                <a:sym typeface="+mn-ea"/>
              </a:rPr>
              <a:t>以内系数为</a:t>
            </a:r>
            <a:r>
              <a:rPr lang="en-US" altLang="zh-CN" sz="1700" b="1">
                <a:latin typeface="黑体" panose="02010609060101010101" charset="-122"/>
                <a:ea typeface="黑体" panose="02010609060101010101" charset="-122"/>
                <a:cs typeface="黑体" panose="02010609060101010101" charset="-122"/>
                <a:sym typeface="+mn-ea"/>
              </a:rPr>
              <a:t>1.2</a:t>
            </a:r>
            <a:r>
              <a:rPr lang="zh-CN" altLang="en-US" sz="1700" b="1">
                <a:latin typeface="黑体" panose="02010609060101010101" charset="-122"/>
                <a:ea typeface="黑体" panose="02010609060101010101" charset="-122"/>
                <a:cs typeface="黑体" panose="02010609060101010101" charset="-122"/>
                <a:sym typeface="+mn-ea"/>
              </a:rPr>
              <a:t>；</a:t>
            </a:r>
            <a:r>
              <a:rPr lang="en-US" altLang="zh-CN" sz="1700" b="1">
                <a:latin typeface="黑体" panose="02010609060101010101" charset="-122"/>
                <a:ea typeface="黑体" panose="02010609060101010101" charset="-122"/>
                <a:cs typeface="黑体" panose="02010609060101010101" charset="-122"/>
                <a:sym typeface="+mn-ea"/>
              </a:rPr>
              <a:t>50m</a:t>
            </a:r>
            <a:r>
              <a:rPr lang="zh-CN" altLang="en-US" sz="1700" b="1">
                <a:latin typeface="黑体" panose="02010609060101010101" charset="-122"/>
                <a:ea typeface="黑体" panose="02010609060101010101" charset="-122"/>
                <a:cs typeface="黑体" panose="02010609060101010101" charset="-122"/>
                <a:sym typeface="+mn-ea"/>
              </a:rPr>
              <a:t>以内系数为</a:t>
            </a:r>
            <a:r>
              <a:rPr lang="en-US" altLang="zh-CN" sz="1700" b="1">
                <a:latin typeface="黑体" panose="02010609060101010101" charset="-122"/>
                <a:ea typeface="黑体" panose="02010609060101010101" charset="-122"/>
                <a:cs typeface="黑体" panose="02010609060101010101" charset="-122"/>
                <a:sym typeface="+mn-ea"/>
              </a:rPr>
              <a:t>1.5</a:t>
            </a:r>
            <a:r>
              <a:rPr lang="zh-CN" altLang="en-US" sz="1700" b="1">
                <a:latin typeface="黑体" panose="02010609060101010101" charset="-122"/>
                <a:ea typeface="黑体" panose="02010609060101010101" charset="-122"/>
                <a:cs typeface="黑体" panose="02010609060101010101" charset="-122"/>
                <a:sym typeface="+mn-ea"/>
              </a:rPr>
              <a:t>；50m以上时由甲乙双方协商计取。</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altLang="zh-CN" sz="1700" b="1">
                <a:latin typeface="黑体" panose="02010609060101010101" charset="-122"/>
                <a:ea typeface="黑体" panose="02010609060101010101" charset="-122"/>
                <a:cs typeface="黑体" panose="02010609060101010101" charset="-122"/>
              </a:rPr>
              <a:t>5</a:t>
            </a:r>
            <a:r>
              <a:rPr lang="zh-CN" altLang="en-US" sz="1700" b="1">
                <a:latin typeface="黑体" panose="02010609060101010101" charset="-122"/>
                <a:ea typeface="黑体" panose="02010609060101010101" charset="-122"/>
                <a:cs typeface="黑体" panose="02010609060101010101" charset="-122"/>
              </a:rPr>
              <a:t>、厂区外1km以外至10km以内的管道安装项目时，其人工费和机械费乘以系数1.1。</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altLang="zh-CN" sz="1700" b="1">
                <a:latin typeface="黑体" panose="02010609060101010101" charset="-122"/>
                <a:ea typeface="黑体" panose="02010609060101010101" charset="-122"/>
                <a:cs typeface="黑体" panose="02010609060101010101" charset="-122"/>
              </a:rPr>
              <a:t>6</a:t>
            </a:r>
            <a:r>
              <a:rPr lang="zh-CN" altLang="en-US" sz="1700" b="1">
                <a:latin typeface="黑体" panose="02010609060101010101" charset="-122"/>
                <a:ea typeface="黑体" panose="02010609060101010101" charset="-122"/>
                <a:cs typeface="黑体" panose="02010609060101010101" charset="-122"/>
              </a:rPr>
              <a:t>、整体封闭式（非盖板封闭）地沟管道，其人工费和机械费乘以系数1.2。</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altLang="zh-CN" sz="1700" b="1">
                <a:latin typeface="黑体" panose="02010609060101010101" charset="-122"/>
                <a:ea typeface="黑体" panose="02010609060101010101" charset="-122"/>
                <a:cs typeface="黑体" panose="02010609060101010101" charset="-122"/>
                <a:sym typeface="+mn-ea"/>
              </a:rPr>
              <a:t>7</a:t>
            </a:r>
            <a:r>
              <a:rPr lang="zh-CN" altLang="en-US" sz="1700" b="1">
                <a:latin typeface="黑体" panose="02010609060101010101" charset="-122"/>
                <a:ea typeface="黑体" panose="02010609060101010101" charset="-122"/>
                <a:cs typeface="黑体" panose="02010609060101010101" charset="-122"/>
                <a:sym typeface="+mn-ea"/>
              </a:rPr>
              <a:t>、本册设备材料划分：</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sym typeface="+mn-ea"/>
              </a:rPr>
              <a:t>设备：1、直径≥600mm的各类阀门、膨胀节、伸缩器；</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sym typeface="+mn-ea"/>
              </a:rPr>
              <a:t>　　　2、各类电动阀门；</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sym typeface="+mn-ea"/>
              </a:rPr>
              <a:t>　　　3、工艺有特殊要求的合金阀、真空阀及衬特别耐磨、耐腐蚀材料的专用阀门</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zh-CN" altLang="en-US" sz="1700" b="1">
                <a:latin typeface="黑体" panose="02010609060101010101" charset="-122"/>
                <a:ea typeface="黑体" panose="02010609060101010101" charset="-122"/>
                <a:cs typeface="黑体" panose="02010609060101010101" charset="-122"/>
                <a:sym typeface="+mn-ea"/>
              </a:rPr>
              <a:t>材料：一般管道、管件、阀门（除划分至设备外）、法兰、配件及金属结构等</a:t>
            </a:r>
            <a:endParaRPr lang="zh-CN" altLang="en-US" sz="1700"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第八册  工业管道工程</a:t>
            </a:r>
            <a:endParaRPr lang="zh-CN" altLang="en-US" sz="2400" b="1"/>
          </a:p>
        </p:txBody>
      </p:sp>
      <p:cxnSp>
        <p:nvCxnSpPr>
          <p:cNvPr id="5" name="直接连接符 4"/>
          <p:cNvCxnSpPr/>
          <p:nvPr/>
        </p:nvCxnSpPr>
        <p:spPr>
          <a:xfrm flipV="1">
            <a:off x="5570220" y="877570"/>
            <a:ext cx="43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5173345" y="795020"/>
            <a:ext cx="432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878205" y="1238885"/>
            <a:ext cx="10521950" cy="4799965"/>
          </a:xfrm>
          <a:prstGeom prst="rect">
            <a:avLst/>
          </a:prstGeom>
          <a:noFill/>
        </p:spPr>
        <p:txBody>
          <a:bodyPr wrap="square" rtlCol="0">
            <a:spAutoFit/>
          </a:bodyPr>
          <a:p>
            <a:pPr indent="457200" fontAlgn="auto">
              <a:lnSpc>
                <a:spcPct val="200000"/>
              </a:lnSpc>
            </a:pPr>
            <a:r>
              <a:rPr lang="en-US" altLang="zh-CN" sz="1700" b="1">
                <a:latin typeface="黑体" panose="02010609060101010101" charset="-122"/>
                <a:ea typeface="黑体" panose="02010609060101010101" charset="-122"/>
                <a:cs typeface="黑体" panose="02010609060101010101" charset="-122"/>
                <a:sym typeface="+mn-ea"/>
              </a:rPr>
              <a:t>8</a:t>
            </a:r>
            <a:r>
              <a:rPr lang="zh-CN" altLang="en-US" sz="1700" b="1">
                <a:latin typeface="黑体" panose="02010609060101010101" charset="-122"/>
                <a:ea typeface="黑体" panose="02010609060101010101" charset="-122"/>
                <a:cs typeface="黑体" panose="02010609060101010101" charset="-122"/>
                <a:sym typeface="+mn-ea"/>
              </a:rPr>
              <a:t>、随设备供应预制成型的设备本体管道，其安装费包括在设备安装定额内；按材料或半成品供应的，才执行本册定额。</a:t>
            </a:r>
            <a:endParaRPr lang="zh-CN" alt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sz="1700" b="1">
                <a:latin typeface="黑体" panose="02010609060101010101" charset="-122"/>
                <a:ea typeface="黑体" panose="02010609060101010101" charset="-122"/>
                <a:cs typeface="黑体" panose="02010609060101010101" charset="-122"/>
              </a:rPr>
              <a:t>9</a:t>
            </a:r>
            <a:r>
              <a:rPr sz="1700" b="1">
                <a:latin typeface="黑体" panose="02010609060101010101" charset="-122"/>
                <a:ea typeface="黑体" panose="02010609060101010101" charset="-122"/>
                <a:cs typeface="黑体" panose="02010609060101010101" charset="-122"/>
              </a:rPr>
              <a:t>、</a:t>
            </a:r>
            <a:r>
              <a:rPr lang="zh-CN" sz="1700" b="1">
                <a:latin typeface="黑体" panose="02010609060101010101" charset="-122"/>
                <a:ea typeface="黑体" panose="02010609060101010101" charset="-122"/>
                <a:cs typeface="黑体" panose="02010609060101010101" charset="-122"/>
              </a:rPr>
              <a:t>此次修编还</a:t>
            </a:r>
            <a:r>
              <a:rPr sz="1700" b="1">
                <a:latin typeface="黑体" panose="02010609060101010101" charset="-122"/>
                <a:ea typeface="黑体" panose="02010609060101010101" charset="-122"/>
                <a:cs typeface="黑体" panose="02010609060101010101" charset="-122"/>
              </a:rPr>
              <a:t>增</a:t>
            </a:r>
            <a:r>
              <a:rPr lang="zh-CN" sz="1700" b="1">
                <a:latin typeface="黑体" panose="02010609060101010101" charset="-122"/>
                <a:ea typeface="黑体" panose="02010609060101010101" charset="-122"/>
                <a:cs typeface="黑体" panose="02010609060101010101" charset="-122"/>
              </a:rPr>
              <a:t>设了</a:t>
            </a:r>
            <a:r>
              <a:rPr sz="1700" b="1">
                <a:latin typeface="黑体" panose="02010609060101010101" charset="-122"/>
                <a:ea typeface="黑体" panose="02010609060101010101" charset="-122"/>
                <a:cs typeface="黑体" panose="02010609060101010101" charset="-122"/>
                <a:sym typeface="+mn-ea"/>
              </a:rPr>
              <a:t>主要材料损耗率表和法兰安装配套螺栓重量表</a:t>
            </a:r>
            <a:r>
              <a:rPr lang="zh-CN" sz="1700" b="1">
                <a:latin typeface="黑体" panose="02010609060101010101" charset="-122"/>
                <a:ea typeface="黑体" panose="02010609060101010101" charset="-122"/>
                <a:cs typeface="黑体" panose="02010609060101010101" charset="-122"/>
                <a:sym typeface="+mn-ea"/>
              </a:rPr>
              <a:t>的</a:t>
            </a:r>
            <a:r>
              <a:rPr sz="1700" b="1">
                <a:latin typeface="黑体" panose="02010609060101010101" charset="-122"/>
                <a:ea typeface="黑体" panose="02010609060101010101" charset="-122"/>
                <a:cs typeface="黑体" panose="02010609060101010101" charset="-122"/>
              </a:rPr>
              <a:t>附录，</a:t>
            </a:r>
            <a:r>
              <a:rPr lang="zh-CN" sz="1700" b="1">
                <a:latin typeface="黑体" panose="02010609060101010101" charset="-122"/>
                <a:ea typeface="黑体" panose="02010609060101010101" charset="-122"/>
                <a:cs typeface="黑体" panose="02010609060101010101" charset="-122"/>
              </a:rPr>
              <a:t>以</a:t>
            </a:r>
            <a:r>
              <a:rPr lang="zh-CN" sz="1700" b="1">
                <a:latin typeface="黑体" panose="02010609060101010101" charset="-122"/>
                <a:ea typeface="黑体" panose="02010609060101010101" charset="-122"/>
                <a:cs typeface="黑体" panose="02010609060101010101" charset="-122"/>
              </a:rPr>
              <a:t>方便造价人员使用</a:t>
            </a:r>
            <a:r>
              <a:rPr sz="1700" b="1">
                <a:latin typeface="黑体" panose="02010609060101010101" charset="-122"/>
                <a:ea typeface="黑体" panose="02010609060101010101" charset="-122"/>
                <a:cs typeface="黑体" panose="02010609060101010101" charset="-122"/>
              </a:rPr>
              <a:t>。</a:t>
            </a:r>
            <a:endParaRPr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sz="1700" b="1">
                <a:latin typeface="黑体" panose="02010609060101010101" charset="-122"/>
                <a:ea typeface="黑体" panose="02010609060101010101" charset="-122"/>
                <a:cs typeface="黑体" panose="02010609060101010101" charset="-122"/>
              </a:rPr>
              <a:t>10</a:t>
            </a:r>
            <a:r>
              <a:rPr sz="1700" b="1">
                <a:latin typeface="黑体" panose="02010609060101010101" charset="-122"/>
                <a:ea typeface="黑体" panose="02010609060101010101" charset="-122"/>
                <a:cs typeface="黑体" panose="02010609060101010101" charset="-122"/>
              </a:rPr>
              <a:t>、柔性防水套管和刚性防水套管是依据给排水标准图集编制。柔性防水套管主要适用于管道穿墙处承受振动和管道伸缩变形，或有严密防水要求的构（建）筑物，如水池、人防墙等有特殊要求的地方；刚性防水套管适用于管道穿墙处不承受管道振动和伸缩变形的构（建）筑物。对于有地震设防要求的地区，如采用刚性防水套管，应在进入池壁或建筑物外墙的管道上就近设置柔性连接。</a:t>
            </a:r>
            <a:r>
              <a:rPr lang="zh-CN" sz="1700" b="1">
                <a:latin typeface="黑体" panose="02010609060101010101" charset="-122"/>
                <a:ea typeface="黑体" panose="02010609060101010101" charset="-122"/>
                <a:cs typeface="黑体" panose="02010609060101010101" charset="-122"/>
              </a:rPr>
              <a:t>此次修编，根据02S404 防水套管标准图集对柔性防水套管和刚性防水套管的材料消耗量进行了核实修订。</a:t>
            </a:r>
            <a:endParaRPr lang="zh-CN"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zh-CN" sz="1700" b="1">
                <a:latin typeface="黑体" panose="02010609060101010101" charset="-122"/>
                <a:ea typeface="黑体" panose="02010609060101010101" charset="-122"/>
                <a:cs typeface="黑体" panose="02010609060101010101" charset="-122"/>
              </a:rPr>
              <a:t>除了柔性防水套管和刚性防水套管以外，其他套管均执行第十册相关项目。</a:t>
            </a:r>
            <a:endParaRPr lang="zh-CN" sz="1700" b="1">
              <a:latin typeface="黑体" panose="02010609060101010101" charset="-122"/>
              <a:ea typeface="黑体" panose="02010609060101010101" charset="-122"/>
              <a:cs typeface="黑体" panose="02010609060101010101" charset="-122"/>
            </a:endParaRPr>
          </a:p>
        </p:txBody>
      </p:sp>
      <p:sp>
        <p:nvSpPr>
          <p:cNvPr id="4" name="日期占位符 3"/>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cxnSp>
        <p:nvCxnSpPr>
          <p:cNvPr id="4" name="直接连接符 3"/>
          <p:cNvCxnSpPr/>
          <p:nvPr/>
        </p:nvCxnSpPr>
        <p:spPr>
          <a:xfrm flipV="1">
            <a:off x="5570220" y="869950"/>
            <a:ext cx="360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第九册  消防工程</a:t>
            </a:r>
            <a:endParaRPr lang="zh-CN" altLang="en-US" sz="2400" b="1"/>
          </a:p>
        </p:txBody>
      </p:sp>
      <p:cxnSp>
        <p:nvCxnSpPr>
          <p:cNvPr id="6" name="直接连接符 5"/>
          <p:cNvCxnSpPr/>
          <p:nvPr/>
        </p:nvCxnSpPr>
        <p:spPr>
          <a:xfrm flipV="1">
            <a:off x="5173345" y="795020"/>
            <a:ext cx="360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1030605"/>
            <a:ext cx="10619105" cy="2809875"/>
          </a:xfrm>
          <a:prstGeom prst="rect">
            <a:avLst/>
          </a:prstGeom>
          <a:noFill/>
        </p:spPr>
        <p:txBody>
          <a:bodyPr wrap="square" rtlCol="0">
            <a:spAutoFit/>
          </a:bodyPr>
          <a:p>
            <a:pPr indent="0" fontAlgn="auto">
              <a:lnSpc>
                <a:spcPct val="170000"/>
              </a:lnSpc>
            </a:pPr>
            <a:r>
              <a:rPr lang="zh-CN" altLang="en-US" sz="1900" b="1">
                <a:solidFill>
                  <a:srgbClr val="0000FF"/>
                </a:solidFill>
                <a:latin typeface="微软雅黑" panose="020B0503020204020204" pitchFamily="34" charset="-122"/>
                <a:ea typeface="微软雅黑" panose="020B0503020204020204" pitchFamily="34" charset="-122"/>
                <a:cs typeface="黑体" panose="02010609060101010101" charset="-122"/>
              </a:rPr>
              <a:t>（一）子目变化情况</a:t>
            </a:r>
            <a:endParaRPr lang="zh-CN" altLang="en-US" sz="1900" b="1">
              <a:solidFill>
                <a:srgbClr val="0000FF"/>
              </a:solidFill>
              <a:latin typeface="微软雅黑" panose="020B0503020204020204" pitchFamily="34" charset="-122"/>
              <a:ea typeface="微软雅黑" panose="020B0503020204020204" pitchFamily="34" charset="-122"/>
              <a:cs typeface="黑体" panose="02010609060101010101" charset="-122"/>
            </a:endParaRPr>
          </a:p>
          <a:p>
            <a:pPr indent="457200" fontAlgn="auto">
              <a:lnSpc>
                <a:spcPct val="170000"/>
              </a:lnSpc>
            </a:pPr>
            <a:r>
              <a:rPr sz="1700" b="1">
                <a:latin typeface="黑体" panose="02010609060101010101" charset="-122"/>
                <a:ea typeface="黑体" panose="02010609060101010101" charset="-122"/>
                <a:cs typeface="黑体" panose="02010609060101010101" charset="-122"/>
              </a:rPr>
              <a:t>本册</a:t>
            </a:r>
            <a:r>
              <a:rPr lang="zh-CN" sz="1700" b="1">
                <a:latin typeface="黑体" panose="02010609060101010101" charset="-122"/>
                <a:ea typeface="黑体" panose="02010609060101010101" charset="-122"/>
                <a:cs typeface="黑体" panose="02010609060101010101" charset="-122"/>
              </a:rPr>
              <a:t>分</a:t>
            </a:r>
            <a:r>
              <a:rPr sz="1700" b="1">
                <a:latin typeface="黑体" panose="02010609060101010101" charset="-122"/>
                <a:ea typeface="黑体" panose="02010609060101010101" charset="-122"/>
                <a:cs typeface="黑体" panose="02010609060101010101" charset="-122"/>
              </a:rPr>
              <a:t>五章，共260个子目，与2014安装定额相比增加了63个子目，删减了52个子目。子目增减的主要原因为：增加目前在市场上已经广泛使用的产品，增加部分符合消防规范要求的新产品，对部分已经广泛使用的产品规格型号的补充增加，删除部分已被其他新工艺或新材料替代使用的项目，删除与其他册重复的项目。</a:t>
            </a:r>
            <a:r>
              <a:rPr sz="1700" b="1">
                <a:latin typeface="黑体" panose="02010609060101010101" charset="-122"/>
                <a:ea typeface="黑体" panose="02010609060101010101" charset="-122"/>
                <a:cs typeface="黑体" panose="02010609060101010101" charset="-122"/>
                <a:sym typeface="+mn-ea"/>
              </a:rPr>
              <a:t>子目增减符合消防规范的完善与技术进步的要求。新增子目的人工</a:t>
            </a:r>
            <a:r>
              <a:rPr lang="zh-CN" sz="1700" b="1">
                <a:latin typeface="黑体" panose="02010609060101010101" charset="-122"/>
                <a:ea typeface="黑体" panose="02010609060101010101" charset="-122"/>
                <a:cs typeface="黑体" panose="02010609060101010101" charset="-122"/>
                <a:sym typeface="+mn-ea"/>
              </a:rPr>
              <a:t>费</a:t>
            </a:r>
            <a:r>
              <a:rPr sz="1700" b="1">
                <a:latin typeface="黑体" panose="02010609060101010101" charset="-122"/>
                <a:ea typeface="黑体" panose="02010609060101010101" charset="-122"/>
                <a:cs typeface="黑体" panose="02010609060101010101" charset="-122"/>
                <a:sym typeface="+mn-ea"/>
              </a:rPr>
              <a:t>为现场实测确定，或参照15全统定额并结合我省实际情况调整取定。</a:t>
            </a:r>
            <a:endParaRPr sz="1700" b="1">
              <a:latin typeface="黑体" panose="02010609060101010101" charset="-122"/>
              <a:ea typeface="黑体" panose="02010609060101010101" charset="-122"/>
              <a:cs typeface="黑体" panose="02010609060101010101" charset="-122"/>
            </a:endParaRPr>
          </a:p>
        </p:txBody>
      </p:sp>
      <p:graphicFrame>
        <p:nvGraphicFramePr>
          <p:cNvPr id="3" name="表格 2"/>
          <p:cNvGraphicFramePr/>
          <p:nvPr>
            <p:custDataLst>
              <p:tags r:id="rId2"/>
            </p:custDataLst>
          </p:nvPr>
        </p:nvGraphicFramePr>
        <p:xfrm>
          <a:off x="3432810" y="3497580"/>
          <a:ext cx="6988175" cy="2884805"/>
        </p:xfrm>
        <a:graphic>
          <a:graphicData uri="http://schemas.openxmlformats.org/drawingml/2006/table">
            <a:tbl>
              <a:tblPr firstRow="1" bandRow="1">
                <a:tableStyleId>{5C22544A-7EE6-4342-B048-85BDC9FD1C3A}</a:tableStyleId>
              </a:tblPr>
              <a:tblGrid>
                <a:gridCol w="2372360"/>
                <a:gridCol w="1153795"/>
                <a:gridCol w="1153795"/>
                <a:gridCol w="1154430"/>
                <a:gridCol w="1153795"/>
              </a:tblGrid>
              <a:tr h="412115">
                <a:tc>
                  <a:txBody>
                    <a:bodyPr/>
                    <a:p>
                      <a:pPr indent="0" algn="ctr">
                        <a:buNone/>
                      </a:pPr>
                      <a:r>
                        <a:rPr lang="en-US" altLang="zh-CN" sz="1500" b="1">
                          <a:latin typeface="黑体" panose="02010609060101010101" charset="-122"/>
                          <a:ea typeface="黑体" panose="02010609060101010101" charset="-122"/>
                        </a:rPr>
                        <a:t>章节名称</a:t>
                      </a:r>
                      <a:endParaRPr lang="en-US" altLang="zh-CN" sz="1500" b="1">
                        <a:latin typeface="黑体" panose="02010609060101010101" charset="-122"/>
                        <a:ea typeface="黑体" panose="02010609060101010101" charset="-122"/>
                        <a:cs typeface="仿宋"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黑体" panose="02010609060101010101" charset="-122"/>
                        </a:rPr>
                        <a:t>14子目数</a:t>
                      </a:r>
                      <a:endParaRPr lang="en-US" altLang="en-US" sz="1500" b="1">
                        <a:latin typeface="黑体" panose="02010609060101010101" charset="-122"/>
                        <a:ea typeface="黑体" panose="02010609060101010101" charset="-122"/>
                        <a:cs typeface="黑体"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仿宋" panose="02010609060101010101" charset="-122"/>
                        </a:rPr>
                        <a:t>增加子目</a:t>
                      </a:r>
                      <a:endParaRPr lang="en-US" altLang="en-US" sz="1500" b="1">
                        <a:latin typeface="黑体" panose="02010609060101010101" charset="-122"/>
                        <a:ea typeface="黑体" panose="02010609060101010101" charset="-122"/>
                        <a:cs typeface="仿宋"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仿宋" panose="02010609060101010101" charset="-122"/>
                        </a:rPr>
                        <a:t>删除子目</a:t>
                      </a:r>
                      <a:endParaRPr lang="en-US" altLang="en-US" sz="1500" b="1">
                        <a:latin typeface="黑体" panose="02010609060101010101" charset="-122"/>
                        <a:ea typeface="黑体" panose="02010609060101010101" charset="-122"/>
                        <a:cs typeface="仿宋" panose="02010609060101010101" charset="-122"/>
                      </a:endParaRPr>
                    </a:p>
                  </a:txBody>
                  <a:tcPr marL="19050" marR="19050" marT="0" marB="0" vert="horz" anchor="ctr"/>
                </a:tc>
                <a:tc>
                  <a:txBody>
                    <a:bodyPr/>
                    <a:p>
                      <a:pPr indent="0" algn="ctr">
                        <a:buNone/>
                      </a:pPr>
                      <a:r>
                        <a:rPr lang="en-US" sz="1500" b="1">
                          <a:latin typeface="黑体" panose="02010609060101010101" charset="-122"/>
                          <a:ea typeface="黑体" panose="02010609060101010101" charset="-122"/>
                          <a:cs typeface="黑体" panose="02010609060101010101" charset="-122"/>
                        </a:rPr>
                        <a:t>20子目数</a:t>
                      </a:r>
                      <a:endParaRPr lang="en-US" altLang="en-US" sz="1500" b="1">
                        <a:latin typeface="黑体" panose="02010609060101010101" charset="-122"/>
                        <a:ea typeface="黑体" panose="02010609060101010101" charset="-122"/>
                        <a:cs typeface="黑体" panose="02010609060101010101" charset="-122"/>
                      </a:endParaRPr>
                    </a:p>
                  </a:txBody>
                  <a:tcPr marL="19050" marR="19050" marT="0" marB="0" vert="horz" anchor="ctr"/>
                </a:tc>
              </a:tr>
              <a:tr h="412115">
                <a:tc>
                  <a:txBody>
                    <a:bodyPr/>
                    <a:p>
                      <a:pPr indent="0">
                        <a:buNone/>
                      </a:pPr>
                      <a:r>
                        <a:rPr lang="en-US" sz="1500" b="1">
                          <a:latin typeface="黑体" panose="02010609060101010101" charset="-122"/>
                          <a:ea typeface="黑体" panose="02010609060101010101" charset="-122"/>
                          <a:cs typeface="黑体" panose="02010609060101010101" charset="-122"/>
                        </a:rPr>
                        <a:t>第一章 火灾自动报警系统</a:t>
                      </a:r>
                      <a:endParaRPr lang="en-US" altLang="en-US" sz="1500" b="1">
                        <a:latin typeface="黑体" panose="02010609060101010101" charset="-122"/>
                        <a:ea typeface="黑体" panose="02010609060101010101" charset="-122"/>
                        <a:cs typeface="黑体" panose="02010609060101010101" charset="-122"/>
                      </a:endParaRPr>
                    </a:p>
                  </a:txBody>
                  <a:tcPr marL="68580" marR="68580" marT="0" marB="0" vert="horz" anchor="ctr" anchorCtr="0"/>
                </a:tc>
                <a:tc>
                  <a:txBody>
                    <a:bodyPr/>
                    <a:p>
                      <a:pPr indent="0" algn="ctr">
                        <a:buNone/>
                      </a:pPr>
                      <a:r>
                        <a:rPr lang="en-US" sz="1500" b="1">
                          <a:latin typeface="黑体" panose="02010609060101010101" charset="-122"/>
                          <a:ea typeface="黑体" panose="02010609060101010101" charset="-122"/>
                          <a:cs typeface="仿宋" panose="02010609060101010101" charset="-122"/>
                        </a:rPr>
                        <a:t>72</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nchorCtr="0"/>
                </a:tc>
                <a:tc>
                  <a:txBody>
                    <a:bodyPr/>
                    <a:p>
                      <a:pPr indent="0" algn="ctr">
                        <a:buNone/>
                      </a:pPr>
                      <a:r>
                        <a:rPr lang="en-US" sz="1500" b="1">
                          <a:latin typeface="黑体" panose="02010609060101010101" charset="-122"/>
                          <a:ea typeface="黑体" panose="02010609060101010101" charset="-122"/>
                          <a:cs typeface="仿宋" panose="02010609060101010101" charset="-122"/>
                        </a:rPr>
                        <a:t>15</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nchorCtr="0"/>
                </a:tc>
                <a:tc>
                  <a:txBody>
                    <a:bodyPr/>
                    <a:p>
                      <a:pPr indent="0" algn="ctr">
                        <a:buNone/>
                      </a:pPr>
                      <a:r>
                        <a:rPr lang="en-US" sz="1500" b="1">
                          <a:latin typeface="黑体" panose="02010609060101010101" charset="-122"/>
                          <a:ea typeface="黑体" panose="02010609060101010101" charset="-122"/>
                          <a:cs typeface="仿宋" panose="02010609060101010101" charset="-122"/>
                        </a:rPr>
                        <a:t>16</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nchorCtr="0"/>
                </a:tc>
                <a:tc>
                  <a:txBody>
                    <a:bodyPr/>
                    <a:p>
                      <a:pPr indent="0" algn="ctr">
                        <a:buNone/>
                      </a:pPr>
                      <a:r>
                        <a:rPr lang="en-US" sz="1500" b="1">
                          <a:latin typeface="黑体" panose="02010609060101010101" charset="-122"/>
                          <a:ea typeface="黑体" panose="02010609060101010101" charset="-122"/>
                          <a:cs typeface="仿宋" panose="02010609060101010101" charset="-122"/>
                        </a:rPr>
                        <a:t>71</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nchorCtr="0"/>
                </a:tc>
              </a:tr>
              <a:tr h="412115">
                <a:tc>
                  <a:txBody>
                    <a:bodyPr/>
                    <a:p>
                      <a:pPr indent="0">
                        <a:buNone/>
                      </a:pPr>
                      <a:r>
                        <a:rPr lang="en-US" sz="1500" b="1">
                          <a:latin typeface="黑体" panose="02010609060101010101" charset="-122"/>
                          <a:ea typeface="黑体" panose="02010609060101010101" charset="-122"/>
                          <a:cs typeface="黑体" panose="02010609060101010101" charset="-122"/>
                        </a:rPr>
                        <a:t>第二章 水灭火系统</a:t>
                      </a:r>
                      <a:endParaRPr lang="en-US" altLang="en-US" sz="1500" b="1">
                        <a:latin typeface="黑体" panose="02010609060101010101" charset="-122"/>
                        <a:ea typeface="黑体" panose="02010609060101010101" charset="-122"/>
                        <a:cs typeface="黑体" panose="02010609060101010101" charset="-122"/>
                      </a:endParaRPr>
                    </a:p>
                  </a:txBody>
                  <a:tcPr marL="68580" marR="68580" marT="0" marB="0" vert="horz" anchor="ctr" anchorCtr="0"/>
                </a:tc>
                <a:tc>
                  <a:txBody>
                    <a:bodyPr/>
                    <a:p>
                      <a:pPr indent="0" algn="ctr">
                        <a:buNone/>
                      </a:pPr>
                      <a:r>
                        <a:rPr lang="en-US" sz="1500" b="1">
                          <a:latin typeface="黑体" panose="02010609060101010101" charset="-122"/>
                          <a:ea typeface="黑体" panose="02010609060101010101" charset="-122"/>
                          <a:cs typeface="仿宋" panose="02010609060101010101" charset="-122"/>
                        </a:rPr>
                        <a:t>96</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nchorCtr="0"/>
                </a:tc>
                <a:tc>
                  <a:txBody>
                    <a:bodyPr/>
                    <a:p>
                      <a:pPr indent="0" algn="ctr">
                        <a:buNone/>
                      </a:pPr>
                      <a:r>
                        <a:rPr lang="en-US" sz="1500" b="1">
                          <a:latin typeface="黑体" panose="02010609060101010101" charset="-122"/>
                          <a:ea typeface="黑体" panose="02010609060101010101" charset="-122"/>
                          <a:cs typeface="仿宋" panose="02010609060101010101" charset="-122"/>
                        </a:rPr>
                        <a:t>27</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nchorCtr="0"/>
                </a:tc>
                <a:tc>
                  <a:txBody>
                    <a:bodyPr/>
                    <a:p>
                      <a:pPr indent="0" algn="ctr">
                        <a:buNone/>
                      </a:pPr>
                      <a:r>
                        <a:rPr lang="en-US" sz="1500" b="1">
                          <a:latin typeface="黑体" panose="02010609060101010101" charset="-122"/>
                          <a:ea typeface="黑体" panose="02010609060101010101" charset="-122"/>
                          <a:cs typeface="仿宋" panose="02010609060101010101" charset="-122"/>
                        </a:rPr>
                        <a:t>35</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nchorCtr="0"/>
                </a:tc>
                <a:tc>
                  <a:txBody>
                    <a:bodyPr/>
                    <a:p>
                      <a:pPr indent="0" algn="ctr">
                        <a:buNone/>
                      </a:pPr>
                      <a:r>
                        <a:rPr lang="en-US" sz="1500" b="1">
                          <a:latin typeface="黑体" panose="02010609060101010101" charset="-122"/>
                          <a:ea typeface="黑体" panose="02010609060101010101" charset="-122"/>
                          <a:cs typeface="仿宋" panose="02010609060101010101" charset="-122"/>
                        </a:rPr>
                        <a:t>88</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nchorCtr="0"/>
                </a:tc>
              </a:tr>
              <a:tr h="412115">
                <a:tc>
                  <a:txBody>
                    <a:bodyPr/>
                    <a:p>
                      <a:pPr indent="0">
                        <a:buNone/>
                      </a:pPr>
                      <a:r>
                        <a:rPr lang="en-US" sz="1500" b="1">
                          <a:latin typeface="黑体" panose="02010609060101010101" charset="-122"/>
                          <a:ea typeface="黑体" panose="02010609060101010101" charset="-122"/>
                          <a:cs typeface="黑体" panose="02010609060101010101" charset="-122"/>
                        </a:rPr>
                        <a:t>第三章 气体灭火系统</a:t>
                      </a:r>
                      <a:endParaRPr lang="en-US" altLang="en-US" sz="1500" b="1">
                        <a:latin typeface="黑体" panose="02010609060101010101" charset="-122"/>
                        <a:ea typeface="黑体" panose="02010609060101010101" charset="-122"/>
                        <a:cs typeface="黑体" panose="02010609060101010101" charset="-122"/>
                      </a:endParaRPr>
                    </a:p>
                  </a:txBody>
                  <a:tcPr marL="68580" marR="68580" marT="0" marB="0" vert="horz" anchor="ctr" anchorCtr="0"/>
                </a:tc>
                <a:tc>
                  <a:txBody>
                    <a:bodyPr/>
                    <a:p>
                      <a:pPr indent="0" algn="ctr">
                        <a:buNone/>
                      </a:pPr>
                      <a:r>
                        <a:rPr lang="en-US" sz="1500" b="1">
                          <a:latin typeface="黑体" panose="02010609060101010101" charset="-122"/>
                          <a:ea typeface="黑体" panose="02010609060101010101" charset="-122"/>
                          <a:cs typeface="仿宋" panose="02010609060101010101" charset="-122"/>
                        </a:rPr>
                        <a:t>41</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nchorCtr="0"/>
                </a:tc>
                <a:tc>
                  <a:txBody>
                    <a:bodyPr/>
                    <a:p>
                      <a:pPr indent="0" algn="ctr">
                        <a:buNone/>
                      </a:pPr>
                      <a:r>
                        <a:rPr lang="en-US" sz="1500" b="1">
                          <a:latin typeface="黑体" panose="02010609060101010101" charset="-122"/>
                          <a:ea typeface="黑体" panose="02010609060101010101" charset="-122"/>
                          <a:cs typeface="仿宋" panose="02010609060101010101" charset="-122"/>
                        </a:rPr>
                        <a:t>14</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nchorCtr="0"/>
                </a:tc>
                <a:tc>
                  <a:txBody>
                    <a:bodyPr/>
                    <a:p>
                      <a:pPr indent="0" algn="ctr">
                        <a:buNone/>
                      </a:pPr>
                      <a:r>
                        <a:rPr lang="en-US" sz="1500" b="1">
                          <a:latin typeface="黑体" panose="02010609060101010101" charset="-122"/>
                          <a:ea typeface="黑体" panose="02010609060101010101" charset="-122"/>
                          <a:cs typeface="仿宋" panose="02010609060101010101" charset="-122"/>
                        </a:rPr>
                        <a:t>0</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nchorCtr="0"/>
                </a:tc>
                <a:tc>
                  <a:txBody>
                    <a:bodyPr/>
                    <a:p>
                      <a:pPr indent="0" algn="ctr">
                        <a:buNone/>
                      </a:pPr>
                      <a:r>
                        <a:rPr lang="en-US" sz="1500" b="1">
                          <a:latin typeface="黑体" panose="02010609060101010101" charset="-122"/>
                          <a:ea typeface="黑体" panose="02010609060101010101" charset="-122"/>
                          <a:cs typeface="仿宋" panose="02010609060101010101" charset="-122"/>
                        </a:rPr>
                        <a:t>55</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nchorCtr="0"/>
                </a:tc>
              </a:tr>
              <a:tr h="412115">
                <a:tc>
                  <a:txBody>
                    <a:bodyPr/>
                    <a:p>
                      <a:pPr indent="0">
                        <a:buNone/>
                      </a:pPr>
                      <a:r>
                        <a:rPr lang="en-US" sz="1500" b="1">
                          <a:latin typeface="黑体" panose="02010609060101010101" charset="-122"/>
                          <a:ea typeface="黑体" panose="02010609060101010101" charset="-122"/>
                          <a:cs typeface="黑体" panose="02010609060101010101" charset="-122"/>
                        </a:rPr>
                        <a:t>第四章 泡沫灭火系统</a:t>
                      </a:r>
                      <a:endParaRPr lang="en-US" altLang="en-US" sz="1500" b="1">
                        <a:latin typeface="黑体" panose="02010609060101010101" charset="-122"/>
                        <a:ea typeface="黑体" panose="02010609060101010101" charset="-122"/>
                        <a:cs typeface="黑体" panose="02010609060101010101" charset="-122"/>
                      </a:endParaRPr>
                    </a:p>
                  </a:txBody>
                  <a:tcPr marL="68580" marR="68580" marT="0" marB="0" vert="horz" anchor="ctr" anchorCtr="0"/>
                </a:tc>
                <a:tc>
                  <a:txBody>
                    <a:bodyPr/>
                    <a:p>
                      <a:pPr indent="0" algn="ctr">
                        <a:buNone/>
                      </a:pPr>
                      <a:r>
                        <a:rPr lang="en-US" sz="1500" b="1">
                          <a:latin typeface="黑体" panose="02010609060101010101" charset="-122"/>
                          <a:ea typeface="黑体" panose="02010609060101010101" charset="-122"/>
                          <a:cs typeface="仿宋" panose="02010609060101010101" charset="-122"/>
                        </a:rPr>
                        <a:t>16</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nchorCtr="0"/>
                </a:tc>
                <a:tc>
                  <a:txBody>
                    <a:bodyPr/>
                    <a:p>
                      <a:pPr indent="0" algn="ctr">
                        <a:buNone/>
                      </a:pPr>
                      <a:r>
                        <a:rPr lang="en-US" sz="1500" b="1">
                          <a:latin typeface="黑体" panose="02010609060101010101" charset="-122"/>
                          <a:ea typeface="黑体" panose="02010609060101010101" charset="-122"/>
                          <a:cs typeface="仿宋" panose="02010609060101010101" charset="-122"/>
                        </a:rPr>
                        <a:t>0</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nchorCtr="0"/>
                </a:tc>
                <a:tc>
                  <a:txBody>
                    <a:bodyPr/>
                    <a:p>
                      <a:pPr indent="0" algn="ctr">
                        <a:buNone/>
                      </a:pPr>
                      <a:r>
                        <a:rPr lang="en-US" sz="1500" b="1">
                          <a:latin typeface="黑体" panose="02010609060101010101" charset="-122"/>
                          <a:ea typeface="黑体" panose="02010609060101010101" charset="-122"/>
                          <a:cs typeface="仿宋" panose="02010609060101010101" charset="-122"/>
                        </a:rPr>
                        <a:t>0</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nchorCtr="0"/>
                </a:tc>
                <a:tc>
                  <a:txBody>
                    <a:bodyPr/>
                    <a:p>
                      <a:pPr indent="0" algn="ctr">
                        <a:buNone/>
                      </a:pPr>
                      <a:r>
                        <a:rPr lang="en-US" sz="1500" b="1">
                          <a:latin typeface="黑体" panose="02010609060101010101" charset="-122"/>
                          <a:ea typeface="黑体" panose="02010609060101010101" charset="-122"/>
                          <a:cs typeface="仿宋" panose="02010609060101010101" charset="-122"/>
                        </a:rPr>
                        <a:t>16</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nchorCtr="0"/>
                </a:tc>
              </a:tr>
              <a:tr h="412115">
                <a:tc>
                  <a:txBody>
                    <a:bodyPr/>
                    <a:p>
                      <a:pPr indent="0">
                        <a:buNone/>
                      </a:pPr>
                      <a:r>
                        <a:rPr lang="en-US" sz="1500" b="1">
                          <a:latin typeface="黑体" panose="02010609060101010101" charset="-122"/>
                          <a:ea typeface="黑体" panose="02010609060101010101" charset="-122"/>
                          <a:cs typeface="黑体" panose="02010609060101010101" charset="-122"/>
                        </a:rPr>
                        <a:t>第五章 消防系统调统</a:t>
                      </a:r>
                      <a:endParaRPr lang="en-US" altLang="en-US" sz="1500" b="1">
                        <a:latin typeface="黑体" panose="02010609060101010101" charset="-122"/>
                        <a:ea typeface="黑体" panose="02010609060101010101" charset="-122"/>
                        <a:cs typeface="黑体" panose="02010609060101010101" charset="-122"/>
                      </a:endParaRPr>
                    </a:p>
                  </a:txBody>
                  <a:tcPr marL="68580" marR="68580" marT="0" marB="0" vert="horz" anchor="ctr" anchorCtr="0"/>
                </a:tc>
                <a:tc>
                  <a:txBody>
                    <a:bodyPr/>
                    <a:p>
                      <a:pPr indent="0" algn="ctr">
                        <a:buNone/>
                      </a:pPr>
                      <a:r>
                        <a:rPr lang="en-US" sz="1500" b="1">
                          <a:latin typeface="黑体" panose="02010609060101010101" charset="-122"/>
                          <a:ea typeface="黑体" panose="02010609060101010101" charset="-122"/>
                          <a:cs typeface="仿宋" panose="02010609060101010101" charset="-122"/>
                        </a:rPr>
                        <a:t>24</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nchorCtr="0"/>
                </a:tc>
                <a:tc>
                  <a:txBody>
                    <a:bodyPr/>
                    <a:p>
                      <a:pPr indent="0" algn="ctr">
                        <a:buNone/>
                      </a:pPr>
                      <a:r>
                        <a:rPr lang="en-US" sz="1500" b="1">
                          <a:latin typeface="黑体" panose="02010609060101010101" charset="-122"/>
                          <a:ea typeface="黑体" panose="02010609060101010101" charset="-122"/>
                          <a:cs typeface="仿宋" panose="02010609060101010101" charset="-122"/>
                        </a:rPr>
                        <a:t>7</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nchorCtr="0"/>
                </a:tc>
                <a:tc>
                  <a:txBody>
                    <a:bodyPr/>
                    <a:p>
                      <a:pPr indent="0" algn="ctr">
                        <a:buNone/>
                      </a:pPr>
                      <a:r>
                        <a:rPr lang="en-US" sz="1500" b="1">
                          <a:latin typeface="黑体" panose="02010609060101010101" charset="-122"/>
                          <a:ea typeface="黑体" panose="02010609060101010101" charset="-122"/>
                          <a:cs typeface="仿宋" panose="02010609060101010101" charset="-122"/>
                        </a:rPr>
                        <a:t>1</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nchorCtr="0"/>
                </a:tc>
                <a:tc>
                  <a:txBody>
                    <a:bodyPr/>
                    <a:p>
                      <a:pPr indent="0" algn="ctr">
                        <a:buNone/>
                      </a:pPr>
                      <a:r>
                        <a:rPr lang="en-US" sz="1500" b="1">
                          <a:latin typeface="黑体" panose="02010609060101010101" charset="-122"/>
                          <a:ea typeface="黑体" panose="02010609060101010101" charset="-122"/>
                          <a:cs typeface="仿宋" panose="02010609060101010101" charset="-122"/>
                        </a:rPr>
                        <a:t>30</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nchorCtr="0"/>
                </a:tc>
              </a:tr>
              <a:tr h="412115">
                <a:tc>
                  <a:txBody>
                    <a:bodyPr/>
                    <a:p>
                      <a:pPr indent="0" algn="ctr">
                        <a:buNone/>
                      </a:pPr>
                      <a:r>
                        <a:rPr lang="en-US" sz="1500" b="1">
                          <a:latin typeface="黑体" panose="02010609060101010101" charset="-122"/>
                          <a:ea typeface="黑体" panose="02010609060101010101" charset="-122"/>
                          <a:cs typeface="仿宋" panose="02010609060101010101" charset="-122"/>
                        </a:rPr>
                        <a:t>合　　计</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nchorCtr="0">
                    <a:solidFill>
                      <a:srgbClr val="DCDCDC"/>
                    </a:solidFill>
                  </a:tcPr>
                </a:tc>
                <a:tc>
                  <a:txBody>
                    <a:bodyPr/>
                    <a:p>
                      <a:pPr indent="0" algn="ctr">
                        <a:buNone/>
                      </a:pPr>
                      <a:r>
                        <a:rPr lang="en-US" sz="1500" b="1">
                          <a:latin typeface="黑体" panose="02010609060101010101" charset="-122"/>
                          <a:ea typeface="黑体" panose="02010609060101010101" charset="-122"/>
                          <a:cs typeface="仿宋" panose="02010609060101010101" charset="-122"/>
                        </a:rPr>
                        <a:t>249</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nchorCtr="0">
                    <a:solidFill>
                      <a:srgbClr val="DCDCDC"/>
                    </a:solidFill>
                  </a:tcPr>
                </a:tc>
                <a:tc>
                  <a:txBody>
                    <a:bodyPr/>
                    <a:p>
                      <a:pPr indent="0" algn="ctr">
                        <a:buNone/>
                      </a:pPr>
                      <a:r>
                        <a:rPr lang="en-US" sz="1500" b="1">
                          <a:latin typeface="黑体" panose="02010609060101010101" charset="-122"/>
                          <a:ea typeface="黑体" panose="02010609060101010101" charset="-122"/>
                          <a:cs typeface="仿宋" panose="02010609060101010101" charset="-122"/>
                        </a:rPr>
                        <a:t>63</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nchorCtr="0">
                    <a:solidFill>
                      <a:srgbClr val="DCDCDC"/>
                    </a:solidFill>
                  </a:tcPr>
                </a:tc>
                <a:tc>
                  <a:txBody>
                    <a:bodyPr/>
                    <a:p>
                      <a:pPr indent="0" algn="ctr">
                        <a:buNone/>
                      </a:pPr>
                      <a:r>
                        <a:rPr lang="en-US" sz="1500" b="1">
                          <a:latin typeface="黑体" panose="02010609060101010101" charset="-122"/>
                          <a:ea typeface="黑体" panose="02010609060101010101" charset="-122"/>
                          <a:cs typeface="仿宋" panose="02010609060101010101" charset="-122"/>
                        </a:rPr>
                        <a:t>52</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nchorCtr="0">
                    <a:solidFill>
                      <a:srgbClr val="DCDCDC"/>
                    </a:solidFill>
                  </a:tcPr>
                </a:tc>
                <a:tc>
                  <a:txBody>
                    <a:bodyPr/>
                    <a:p>
                      <a:pPr indent="0" algn="ctr">
                        <a:buNone/>
                      </a:pPr>
                      <a:r>
                        <a:rPr lang="en-US" sz="1500" b="1">
                          <a:latin typeface="黑体" panose="02010609060101010101" charset="-122"/>
                          <a:ea typeface="黑体" panose="02010609060101010101" charset="-122"/>
                          <a:cs typeface="仿宋" panose="02010609060101010101" charset="-122"/>
                        </a:rPr>
                        <a:t>260</a:t>
                      </a:r>
                      <a:endParaRPr lang="en-US" altLang="en-US" sz="1500" b="1">
                        <a:latin typeface="黑体" panose="02010609060101010101" charset="-122"/>
                        <a:ea typeface="黑体" panose="02010609060101010101" charset="-122"/>
                        <a:cs typeface="仿宋" panose="02010609060101010101" charset="-122"/>
                      </a:endParaRPr>
                    </a:p>
                  </a:txBody>
                  <a:tcPr marL="68580" marR="68580" marT="0" marB="0" vert="horz" anchor="ctr" anchorCtr="0">
                    <a:solidFill>
                      <a:srgbClr val="DCDCDC"/>
                    </a:solidFill>
                  </a:tcPr>
                </a:tc>
              </a:tr>
            </a:tbl>
          </a:graphicData>
        </a:graphic>
      </p:graphicFrame>
      <p:sp>
        <p:nvSpPr>
          <p:cNvPr id="5" name="日期占位符 4"/>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3"/>
    </p:custData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cxnSp>
        <p:nvCxnSpPr>
          <p:cNvPr id="4" name="直接连接符 3"/>
          <p:cNvCxnSpPr/>
          <p:nvPr/>
        </p:nvCxnSpPr>
        <p:spPr>
          <a:xfrm flipV="1">
            <a:off x="5570220" y="869950"/>
            <a:ext cx="360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第九册  消防工程</a:t>
            </a:r>
            <a:endParaRPr lang="zh-CN" altLang="en-US" sz="2400" b="1"/>
          </a:p>
        </p:txBody>
      </p:sp>
      <p:cxnSp>
        <p:nvCxnSpPr>
          <p:cNvPr id="6" name="直接连接符 5"/>
          <p:cNvCxnSpPr/>
          <p:nvPr/>
        </p:nvCxnSpPr>
        <p:spPr>
          <a:xfrm flipV="1">
            <a:off x="5173345" y="795020"/>
            <a:ext cx="360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1030605"/>
            <a:ext cx="10619105" cy="4956810"/>
          </a:xfrm>
          <a:prstGeom prst="rect">
            <a:avLst/>
          </a:prstGeom>
          <a:noFill/>
        </p:spPr>
        <p:txBody>
          <a:bodyPr wrap="square" rtlCol="0">
            <a:spAutoFit/>
          </a:bodyPr>
          <a:p>
            <a:pPr indent="0" fontAlgn="auto">
              <a:lnSpc>
                <a:spcPct val="170000"/>
              </a:lnSpc>
            </a:pPr>
            <a:r>
              <a:rPr b="1">
                <a:latin typeface="微软雅黑" panose="020B0503020204020204" pitchFamily="34" charset="-122"/>
                <a:ea typeface="微软雅黑" panose="020B0503020204020204" pitchFamily="34" charset="-122"/>
                <a:cs typeface="黑体" panose="02010609060101010101" charset="-122"/>
              </a:rPr>
              <a:t>项目主要调整情况：</a:t>
            </a:r>
            <a:endParaRPr b="1">
              <a:latin typeface="微软雅黑" panose="020B0503020204020204" pitchFamily="34" charset="-122"/>
              <a:ea typeface="微软雅黑" panose="020B0503020204020204" pitchFamily="34" charset="-122"/>
              <a:cs typeface="黑体" panose="02010609060101010101" charset="-122"/>
            </a:endParaRPr>
          </a:p>
          <a:p>
            <a:pPr indent="0" fontAlgn="auto">
              <a:lnSpc>
                <a:spcPct val="170000"/>
              </a:lnSpc>
            </a:pPr>
            <a:endParaRPr sz="800" b="1">
              <a:latin typeface="微软雅黑" panose="020B0503020204020204" pitchFamily="34" charset="-122"/>
              <a:ea typeface="微软雅黑" panose="020B0503020204020204" pitchFamily="34" charset="-122"/>
              <a:cs typeface="黑体" panose="02010609060101010101" charset="-122"/>
            </a:endParaRPr>
          </a:p>
          <a:p>
            <a:pPr indent="457200" fontAlgn="auto">
              <a:lnSpc>
                <a:spcPct val="200000"/>
              </a:lnSpc>
            </a:pPr>
            <a:r>
              <a:rPr lang="en-US" sz="1700" b="1">
                <a:latin typeface="黑体" panose="02010609060101010101" charset="-122"/>
                <a:ea typeface="黑体" panose="02010609060101010101" charset="-122"/>
                <a:cs typeface="黑体" panose="02010609060101010101" charset="-122"/>
              </a:rPr>
              <a:t>1</a:t>
            </a:r>
            <a:r>
              <a:rPr lang="zh-CN" altLang="en-US" sz="1700" b="1">
                <a:latin typeface="黑体" panose="02010609060101010101" charset="-122"/>
                <a:ea typeface="黑体" panose="02010609060101010101" charset="-122"/>
                <a:cs typeface="黑体" panose="02010609060101010101" charset="-122"/>
              </a:rPr>
              <a:t>、</a:t>
            </a:r>
            <a:r>
              <a:rPr sz="1700" b="1">
                <a:latin typeface="黑体" panose="02010609060101010101" charset="-122"/>
                <a:ea typeface="黑体" panose="02010609060101010101" charset="-122"/>
                <a:cs typeface="黑体" panose="02010609060101010101" charset="-122"/>
              </a:rPr>
              <a:t>火灾自动报警系统：</a:t>
            </a:r>
            <a:endParaRPr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sz="1700" b="1">
                <a:latin typeface="黑体" panose="02010609060101010101" charset="-122"/>
                <a:ea typeface="黑体" panose="02010609060101010101" charset="-122"/>
                <a:cs typeface="黑体" panose="02010609060101010101" charset="-122"/>
              </a:rPr>
              <a:t>(</a:t>
            </a:r>
            <a:r>
              <a:rPr sz="1700" b="1">
                <a:latin typeface="黑体" panose="02010609060101010101" charset="-122"/>
                <a:ea typeface="黑体" panose="02010609060101010101" charset="-122"/>
                <a:cs typeface="黑体" panose="02010609060101010101" charset="-122"/>
              </a:rPr>
              <a:t>1</a:t>
            </a:r>
            <a:r>
              <a:rPr lang="en-US" sz="1700" b="1">
                <a:latin typeface="黑体" panose="02010609060101010101" charset="-122"/>
                <a:ea typeface="黑体" panose="02010609060101010101" charset="-122"/>
                <a:cs typeface="黑体" panose="02010609060101010101" charset="-122"/>
              </a:rPr>
              <a:t>)</a:t>
            </a:r>
            <a:r>
              <a:rPr sz="1700" b="1">
                <a:latin typeface="黑体" panose="02010609060101010101" charset="-122"/>
                <a:ea typeface="黑体" panose="02010609060101010101" charset="-122"/>
                <a:cs typeface="黑体" panose="02010609060101010101" charset="-122"/>
              </a:rPr>
              <a:t>根据《火灾自动报警系统设计规范》GB 50116-2013的要求，电气火灾监控系统、消防设备电源监控系统、防火门监控系统应用也越来越广泛，此次修编新增电气火灾监控探测器、消防电源监控探测器、监控模块安装相关子目。</a:t>
            </a:r>
            <a:endParaRPr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sz="1700" b="1">
                <a:latin typeface="黑体" panose="02010609060101010101" charset="-122"/>
                <a:ea typeface="黑体" panose="02010609060101010101" charset="-122"/>
                <a:cs typeface="黑体" panose="02010609060101010101" charset="-122"/>
              </a:rPr>
              <a:t>(</a:t>
            </a:r>
            <a:r>
              <a:rPr sz="1700" b="1">
                <a:latin typeface="黑体" panose="02010609060101010101" charset="-122"/>
                <a:ea typeface="黑体" panose="02010609060101010101" charset="-122"/>
                <a:cs typeface="黑体" panose="02010609060101010101" charset="-122"/>
              </a:rPr>
              <a:t>2</a:t>
            </a:r>
            <a:r>
              <a:rPr lang="en-US" sz="1700" b="1">
                <a:latin typeface="黑体" panose="02010609060101010101" charset="-122"/>
                <a:ea typeface="黑体" panose="02010609060101010101" charset="-122"/>
                <a:cs typeface="黑体" panose="02010609060101010101" charset="-122"/>
              </a:rPr>
              <a:t>)</a:t>
            </a:r>
            <a:r>
              <a:rPr sz="1700" b="1">
                <a:latin typeface="黑体" panose="02010609060101010101" charset="-122"/>
                <a:ea typeface="黑体" panose="02010609060101010101" charset="-122"/>
                <a:cs typeface="黑体" panose="02010609060101010101" charset="-122"/>
              </a:rPr>
              <a:t>智能型应急照明灯具为目前市场上日渐广泛使用的新型应急照明灯具。该灯具为集中控制型，安装时需连接电源线和信号线、编码，安装后需进行调试，以达到根据疏散通道情况自动生成最优疏散线路的目的。此次修编新增智能型应急照明灯具，按吊杆式、地埋式、吸顶式、壁挂式四种安装方式分列子目。</a:t>
            </a:r>
            <a:endParaRPr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sz="1700" b="1">
                <a:latin typeface="黑体" panose="02010609060101010101" charset="-122"/>
                <a:ea typeface="黑体" panose="02010609060101010101" charset="-122"/>
                <a:cs typeface="黑体" panose="02010609060101010101" charset="-122"/>
              </a:rPr>
              <a:t>(</a:t>
            </a:r>
            <a:r>
              <a:rPr sz="1700" b="1">
                <a:latin typeface="黑体" panose="02010609060101010101" charset="-122"/>
                <a:ea typeface="黑体" panose="02010609060101010101" charset="-122"/>
                <a:cs typeface="黑体" panose="02010609060101010101" charset="-122"/>
              </a:rPr>
              <a:t>3</a:t>
            </a:r>
            <a:r>
              <a:rPr lang="en-US" sz="1700" b="1">
                <a:latin typeface="黑体" panose="02010609060101010101" charset="-122"/>
                <a:ea typeface="黑体" panose="02010609060101010101" charset="-122"/>
                <a:cs typeface="黑体" panose="02010609060101010101" charset="-122"/>
              </a:rPr>
              <a:t>)</a:t>
            </a:r>
            <a:r>
              <a:rPr sz="1700" b="1">
                <a:latin typeface="黑体" panose="02010609060101010101" charset="-122"/>
                <a:ea typeface="黑体" panose="02010609060101010101" charset="-122"/>
                <a:cs typeface="黑体" panose="02010609060101010101" charset="-122"/>
              </a:rPr>
              <a:t>目前实际工程中多线制设备产品已逐步淘汰，此次修编删除了原14定额中有关多线制的相关子目。</a:t>
            </a:r>
            <a:endParaRPr sz="1700" b="1">
              <a:latin typeface="黑体" panose="02010609060101010101" charset="-122"/>
              <a:ea typeface="黑体" panose="02010609060101010101" charset="-122"/>
              <a:cs typeface="黑体" panose="02010609060101010101" charset="-122"/>
            </a:endParaRPr>
          </a:p>
        </p:txBody>
      </p:sp>
      <p:sp>
        <p:nvSpPr>
          <p:cNvPr id="3" name="日期占位符 2"/>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cxnSp>
        <p:nvCxnSpPr>
          <p:cNvPr id="4" name="直接连接符 3"/>
          <p:cNvCxnSpPr/>
          <p:nvPr/>
        </p:nvCxnSpPr>
        <p:spPr>
          <a:xfrm flipV="1">
            <a:off x="5570220" y="869950"/>
            <a:ext cx="360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第九册  消防工程</a:t>
            </a:r>
            <a:endParaRPr lang="zh-CN" altLang="en-US" sz="2400" b="1"/>
          </a:p>
        </p:txBody>
      </p:sp>
      <p:cxnSp>
        <p:nvCxnSpPr>
          <p:cNvPr id="6" name="直接连接符 5"/>
          <p:cNvCxnSpPr/>
          <p:nvPr/>
        </p:nvCxnSpPr>
        <p:spPr>
          <a:xfrm flipV="1">
            <a:off x="5173345" y="795020"/>
            <a:ext cx="360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1030605"/>
            <a:ext cx="10619105" cy="5323205"/>
          </a:xfrm>
          <a:prstGeom prst="rect">
            <a:avLst/>
          </a:prstGeom>
          <a:noFill/>
        </p:spPr>
        <p:txBody>
          <a:bodyPr wrap="square" rtlCol="0">
            <a:spAutoFit/>
          </a:bodyPr>
          <a:p>
            <a:pPr indent="457200" fontAlgn="auto">
              <a:lnSpc>
                <a:spcPct val="200000"/>
              </a:lnSpc>
            </a:pPr>
            <a:r>
              <a:rPr lang="en-US" sz="1700" b="1">
                <a:latin typeface="黑体" panose="02010609060101010101" charset="-122"/>
                <a:ea typeface="黑体" panose="02010609060101010101" charset="-122"/>
                <a:cs typeface="黑体" panose="02010609060101010101" charset="-122"/>
                <a:sym typeface="+mn-ea"/>
              </a:rPr>
              <a:t>2</a:t>
            </a:r>
            <a:r>
              <a:rPr lang="zh-CN" altLang="en-US" sz="1700" b="1">
                <a:latin typeface="黑体" panose="02010609060101010101" charset="-122"/>
                <a:ea typeface="黑体" panose="02010609060101010101" charset="-122"/>
                <a:cs typeface="黑体" panose="02010609060101010101" charset="-122"/>
                <a:sym typeface="+mn-ea"/>
              </a:rPr>
              <a:t>、</a:t>
            </a:r>
            <a:r>
              <a:rPr sz="1700" b="1">
                <a:latin typeface="黑体" panose="02010609060101010101" charset="-122"/>
                <a:ea typeface="黑体" panose="02010609060101010101" charset="-122"/>
                <a:cs typeface="黑体" panose="02010609060101010101" charset="-122"/>
                <a:sym typeface="+mn-ea"/>
              </a:rPr>
              <a:t>水灭火系统：</a:t>
            </a:r>
            <a:endParaRPr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altLang="zh-CN" sz="1700" b="1">
                <a:latin typeface="黑体" panose="02010609060101010101" charset="-122"/>
                <a:ea typeface="黑体" panose="02010609060101010101" charset="-122"/>
                <a:cs typeface="黑体" panose="02010609060101010101" charset="-122"/>
              </a:rPr>
              <a:t>(</a:t>
            </a:r>
            <a:r>
              <a:rPr sz="1700" b="1">
                <a:latin typeface="黑体" panose="02010609060101010101" charset="-122"/>
                <a:ea typeface="黑体" panose="02010609060101010101" charset="-122"/>
                <a:cs typeface="黑体" panose="02010609060101010101" charset="-122"/>
              </a:rPr>
              <a:t>1</a:t>
            </a:r>
            <a:r>
              <a:rPr lang="en-US" sz="1700" b="1">
                <a:latin typeface="黑体" panose="02010609060101010101" charset="-122"/>
                <a:ea typeface="黑体" panose="02010609060101010101" charset="-122"/>
                <a:cs typeface="黑体" panose="02010609060101010101" charset="-122"/>
              </a:rPr>
              <a:t>)</a:t>
            </a:r>
            <a:r>
              <a:rPr sz="1700" b="1">
                <a:latin typeface="黑体" panose="02010609060101010101" charset="-122"/>
                <a:ea typeface="黑体" panose="02010609060101010101" charset="-122"/>
                <a:cs typeface="黑体" panose="02010609060101010101" charset="-122"/>
              </a:rPr>
              <a:t>根据新规范和新的施工工艺的要求，目前实际施工中也越来越多场所的洒水喷头与配水管道采用洒水软管连接，此次修编新增洒水软管相应子目。</a:t>
            </a:r>
            <a:endParaRPr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sz="1700" b="1">
                <a:latin typeface="黑体" panose="02010609060101010101" charset="-122"/>
                <a:ea typeface="黑体" panose="02010609060101010101" charset="-122"/>
                <a:cs typeface="黑体" panose="02010609060101010101" charset="-122"/>
              </a:rPr>
              <a:t>(</a:t>
            </a:r>
            <a:r>
              <a:rPr sz="1700" b="1">
                <a:latin typeface="黑体" panose="02010609060101010101" charset="-122"/>
                <a:ea typeface="黑体" panose="02010609060101010101" charset="-122"/>
                <a:cs typeface="黑体" panose="02010609060101010101" charset="-122"/>
              </a:rPr>
              <a:t>2</a:t>
            </a:r>
            <a:r>
              <a:rPr lang="en-US" sz="1700" b="1">
                <a:latin typeface="黑体" panose="02010609060101010101" charset="-122"/>
                <a:ea typeface="黑体" panose="02010609060101010101" charset="-122"/>
                <a:cs typeface="黑体" panose="02010609060101010101" charset="-122"/>
              </a:rPr>
              <a:t>)</a:t>
            </a:r>
            <a:r>
              <a:rPr sz="1700" b="1">
                <a:latin typeface="黑体" panose="02010609060101010101" charset="-122"/>
                <a:ea typeface="黑体" panose="02010609060101010101" charset="-122"/>
                <a:cs typeface="黑体" panose="02010609060101010101" charset="-122"/>
                <a:sym typeface="+mn-ea"/>
              </a:rPr>
              <a:t>鉴于细水雾灭火系统和消防水炮的应用也越来越广泛，</a:t>
            </a:r>
            <a:r>
              <a:rPr sz="1700" b="1">
                <a:latin typeface="黑体" panose="02010609060101010101" charset="-122"/>
                <a:ea typeface="黑体" panose="02010609060101010101" charset="-122"/>
                <a:cs typeface="黑体" panose="02010609060101010101" charset="-122"/>
              </a:rPr>
              <a:t>根据</a:t>
            </a:r>
            <a:r>
              <a:rPr lang="zh-CN" sz="1700" b="1">
                <a:latin typeface="黑体" panose="02010609060101010101" charset="-122"/>
                <a:ea typeface="黑体" panose="02010609060101010101" charset="-122"/>
                <a:cs typeface="黑体" panose="02010609060101010101" charset="-122"/>
              </a:rPr>
              <a:t>相应</a:t>
            </a:r>
            <a:r>
              <a:rPr sz="1700" b="1">
                <a:latin typeface="黑体" panose="02010609060101010101" charset="-122"/>
                <a:ea typeface="黑体" panose="02010609060101010101" charset="-122"/>
                <a:cs typeface="黑体" panose="02010609060101010101" charset="-122"/>
              </a:rPr>
              <a:t>技术规范</a:t>
            </a:r>
            <a:r>
              <a:rPr lang="zh-CN" sz="1700" b="1">
                <a:latin typeface="黑体" panose="02010609060101010101" charset="-122"/>
                <a:ea typeface="黑体" panose="02010609060101010101" charset="-122"/>
                <a:cs typeface="黑体" panose="02010609060101010101" charset="-122"/>
              </a:rPr>
              <a:t>的</a:t>
            </a:r>
            <a:r>
              <a:rPr sz="1700" b="1">
                <a:latin typeface="黑体" panose="02010609060101010101" charset="-122"/>
                <a:ea typeface="黑体" panose="02010609060101010101" charset="-122"/>
                <a:cs typeface="黑体" panose="02010609060101010101" charset="-122"/>
              </a:rPr>
              <a:t>要求，此次修编新增细水雾喷头、细水雾分区控制阀组、自动寻的智能型消防水炮和模拟末端试水装置安装等相关子目。固定式消防水炮未新增定额子目，按室外地上式消火栓相应项目执行。</a:t>
            </a:r>
            <a:endParaRPr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sz="1700" b="1">
                <a:latin typeface="黑体" panose="02010609060101010101" charset="-122"/>
                <a:ea typeface="黑体" panose="02010609060101010101" charset="-122"/>
                <a:cs typeface="黑体" panose="02010609060101010101" charset="-122"/>
              </a:rPr>
              <a:t>(</a:t>
            </a:r>
            <a:r>
              <a:rPr sz="1700" b="1">
                <a:latin typeface="黑体" panose="02010609060101010101" charset="-122"/>
                <a:ea typeface="黑体" panose="02010609060101010101" charset="-122"/>
                <a:cs typeface="黑体" panose="02010609060101010101" charset="-122"/>
              </a:rPr>
              <a:t>3</a:t>
            </a:r>
            <a:r>
              <a:rPr lang="en-US" sz="1700" b="1">
                <a:latin typeface="黑体" panose="02010609060101010101" charset="-122"/>
                <a:ea typeface="黑体" panose="02010609060101010101" charset="-122"/>
                <a:cs typeface="黑体" panose="02010609060101010101" charset="-122"/>
              </a:rPr>
              <a:t>)</a:t>
            </a:r>
            <a:r>
              <a:rPr sz="1700" b="1">
                <a:latin typeface="黑体" panose="02010609060101010101" charset="-122"/>
                <a:ea typeface="黑体" panose="02010609060101010101" charset="-122"/>
                <a:cs typeface="黑体" panose="02010609060101010101" charset="-122"/>
              </a:rPr>
              <a:t>删除14定额中水流指示器安装（法兰连接），新增水流指示器沟槽法兰连接和马鞍形连接。</a:t>
            </a:r>
            <a:endParaRPr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sz="1700" b="1">
                <a:latin typeface="黑体" panose="02010609060101010101" charset="-122"/>
                <a:ea typeface="黑体" panose="02010609060101010101" charset="-122"/>
                <a:cs typeface="黑体" panose="02010609060101010101" charset="-122"/>
              </a:rPr>
              <a:t>(</a:t>
            </a:r>
            <a:r>
              <a:rPr sz="1700" b="1">
                <a:latin typeface="黑体" panose="02010609060101010101" charset="-122"/>
                <a:ea typeface="黑体" panose="02010609060101010101" charset="-122"/>
                <a:cs typeface="黑体" panose="02010609060101010101" charset="-122"/>
              </a:rPr>
              <a:t>4</a:t>
            </a:r>
            <a:r>
              <a:rPr lang="en-US" sz="1700" b="1">
                <a:latin typeface="黑体" panose="02010609060101010101" charset="-122"/>
                <a:ea typeface="黑体" panose="02010609060101010101" charset="-122"/>
                <a:cs typeface="黑体" panose="02010609060101010101" charset="-122"/>
              </a:rPr>
              <a:t>)</a:t>
            </a:r>
            <a:r>
              <a:rPr sz="1700" b="1">
                <a:latin typeface="黑体" panose="02010609060101010101" charset="-122"/>
                <a:ea typeface="黑体" panose="02010609060101010101" charset="-122"/>
                <a:cs typeface="黑体" panose="02010609060101010101" charset="-122"/>
              </a:rPr>
              <a:t>室外消火栓安装由按公称压力和管道覆土深度列项，修改为按进水口公称直径列项。</a:t>
            </a:r>
            <a:endParaRPr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sz="1700" b="1">
                <a:latin typeface="黑体" panose="02010609060101010101" charset="-122"/>
                <a:ea typeface="黑体" panose="02010609060101010101" charset="-122"/>
                <a:cs typeface="黑体" panose="02010609060101010101" charset="-122"/>
              </a:rPr>
              <a:t>(</a:t>
            </a:r>
            <a:r>
              <a:rPr sz="1700" b="1">
                <a:latin typeface="黑体" panose="02010609060101010101" charset="-122"/>
                <a:ea typeface="黑体" panose="02010609060101010101" charset="-122"/>
                <a:cs typeface="黑体" panose="02010609060101010101" charset="-122"/>
              </a:rPr>
              <a:t>5</a:t>
            </a:r>
            <a:r>
              <a:rPr lang="en-US" sz="1700" b="1">
                <a:latin typeface="黑体" panose="02010609060101010101" charset="-122"/>
                <a:ea typeface="黑体" panose="02010609060101010101" charset="-122"/>
                <a:cs typeface="黑体" panose="02010609060101010101" charset="-122"/>
              </a:rPr>
              <a:t>)</a:t>
            </a:r>
            <a:r>
              <a:rPr sz="1700" b="1">
                <a:latin typeface="黑体" panose="02010609060101010101" charset="-122"/>
                <a:ea typeface="黑体" panose="02010609060101010101" charset="-122"/>
                <a:cs typeface="黑体" panose="02010609060101010101" charset="-122"/>
              </a:rPr>
              <a:t>删除了自动消防报警信号阀安装和管道支吊架制作安装</a:t>
            </a:r>
            <a:r>
              <a:rPr lang="zh-CN" sz="1700" b="1">
                <a:latin typeface="黑体" panose="02010609060101010101" charset="-122"/>
                <a:ea typeface="黑体" panose="02010609060101010101" charset="-122"/>
                <a:cs typeface="黑体" panose="02010609060101010101" charset="-122"/>
              </a:rPr>
              <a:t>子目</a:t>
            </a:r>
            <a:r>
              <a:rPr sz="1700" b="1">
                <a:latin typeface="黑体" panose="02010609060101010101" charset="-122"/>
                <a:ea typeface="黑体" panose="02010609060101010101" charset="-122"/>
                <a:cs typeface="黑体" panose="02010609060101010101" charset="-122"/>
              </a:rPr>
              <a:t>，按第十册相应项目执行。</a:t>
            </a:r>
            <a:endParaRPr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sz="1700" b="1">
                <a:latin typeface="黑体" panose="02010609060101010101" charset="-122"/>
                <a:ea typeface="黑体" panose="02010609060101010101" charset="-122"/>
                <a:cs typeface="黑体" panose="02010609060101010101" charset="-122"/>
              </a:rPr>
              <a:t>(</a:t>
            </a:r>
            <a:r>
              <a:rPr sz="1700" b="1">
                <a:latin typeface="黑体" panose="02010609060101010101" charset="-122"/>
                <a:ea typeface="黑体" panose="02010609060101010101" charset="-122"/>
                <a:cs typeface="黑体" panose="02010609060101010101" charset="-122"/>
              </a:rPr>
              <a:t>6</a:t>
            </a:r>
            <a:r>
              <a:rPr lang="en-US" sz="1700" b="1">
                <a:latin typeface="黑体" panose="02010609060101010101" charset="-122"/>
                <a:ea typeface="黑体" panose="02010609060101010101" charset="-122"/>
                <a:cs typeface="黑体" panose="02010609060101010101" charset="-122"/>
              </a:rPr>
              <a:t>)</a:t>
            </a:r>
            <a:r>
              <a:rPr sz="1700" b="1">
                <a:latin typeface="黑体" panose="02010609060101010101" charset="-122"/>
                <a:ea typeface="黑体" panose="02010609060101010101" charset="-122"/>
                <a:cs typeface="黑体" panose="02010609060101010101" charset="-122"/>
              </a:rPr>
              <a:t>删除了自动喷水灭火系统管网水冲洗</a:t>
            </a:r>
            <a:r>
              <a:rPr lang="zh-CN" sz="1700" b="1">
                <a:latin typeface="黑体" panose="02010609060101010101" charset="-122"/>
                <a:ea typeface="黑体" panose="02010609060101010101" charset="-122"/>
                <a:cs typeface="黑体" panose="02010609060101010101" charset="-122"/>
              </a:rPr>
              <a:t>内容</a:t>
            </a:r>
            <a:r>
              <a:rPr sz="1700" b="1">
                <a:latin typeface="黑体" panose="02010609060101010101" charset="-122"/>
                <a:ea typeface="黑体" panose="02010609060101010101" charset="-122"/>
                <a:cs typeface="黑体" panose="02010609060101010101" charset="-122"/>
              </a:rPr>
              <a:t>，按第八册相应项目执行。</a:t>
            </a:r>
            <a:endParaRPr sz="1700" b="1">
              <a:latin typeface="黑体" panose="02010609060101010101" charset="-122"/>
              <a:ea typeface="黑体" panose="02010609060101010101" charset="-122"/>
              <a:cs typeface="黑体" panose="02010609060101010101" charset="-122"/>
            </a:endParaRPr>
          </a:p>
        </p:txBody>
      </p:sp>
      <p:sp>
        <p:nvSpPr>
          <p:cNvPr id="3" name="日期占位符 2"/>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cxnSp>
        <p:nvCxnSpPr>
          <p:cNvPr id="4" name="直接连接符 3"/>
          <p:cNvCxnSpPr/>
          <p:nvPr/>
        </p:nvCxnSpPr>
        <p:spPr>
          <a:xfrm flipV="1">
            <a:off x="5570220" y="869950"/>
            <a:ext cx="360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第九册  消防工程</a:t>
            </a:r>
            <a:endParaRPr lang="zh-CN" altLang="en-US" sz="2400" b="1"/>
          </a:p>
        </p:txBody>
      </p:sp>
      <p:cxnSp>
        <p:nvCxnSpPr>
          <p:cNvPr id="6" name="直接连接符 5"/>
          <p:cNvCxnSpPr/>
          <p:nvPr/>
        </p:nvCxnSpPr>
        <p:spPr>
          <a:xfrm flipV="1">
            <a:off x="5173345" y="795020"/>
            <a:ext cx="360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1030605"/>
            <a:ext cx="10619105" cy="4799965"/>
          </a:xfrm>
          <a:prstGeom prst="rect">
            <a:avLst/>
          </a:prstGeom>
          <a:noFill/>
        </p:spPr>
        <p:txBody>
          <a:bodyPr wrap="square" rtlCol="0">
            <a:spAutoFit/>
          </a:bodyPr>
          <a:p>
            <a:pPr indent="457200" fontAlgn="auto">
              <a:lnSpc>
                <a:spcPct val="200000"/>
              </a:lnSpc>
            </a:pPr>
            <a:r>
              <a:rPr lang="en-US" sz="1700" b="1">
                <a:latin typeface="黑体" panose="02010609060101010101" charset="-122"/>
                <a:ea typeface="黑体" panose="02010609060101010101" charset="-122"/>
                <a:cs typeface="黑体" panose="02010609060101010101" charset="-122"/>
              </a:rPr>
              <a:t>3</a:t>
            </a:r>
            <a:r>
              <a:rPr lang="zh-CN" altLang="en-US" sz="1700" b="1">
                <a:latin typeface="黑体" panose="02010609060101010101" charset="-122"/>
                <a:ea typeface="黑体" panose="02010609060101010101" charset="-122"/>
                <a:cs typeface="黑体" panose="02010609060101010101" charset="-122"/>
              </a:rPr>
              <a:t>、</a:t>
            </a:r>
            <a:r>
              <a:rPr sz="1700" b="1">
                <a:latin typeface="黑体" panose="02010609060101010101" charset="-122"/>
                <a:ea typeface="黑体" panose="02010609060101010101" charset="-122"/>
                <a:cs typeface="黑体" panose="02010609060101010101" charset="-122"/>
              </a:rPr>
              <a:t>气体灭火系统：主要针对新增气体灭火系统产品及型号进行修编补充。</a:t>
            </a:r>
            <a:endParaRPr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sz="1700" b="1">
                <a:latin typeface="黑体" panose="02010609060101010101" charset="-122"/>
                <a:ea typeface="黑体" panose="02010609060101010101" charset="-122"/>
                <a:cs typeface="黑体" panose="02010609060101010101" charset="-122"/>
              </a:rPr>
              <a:t>(1)</a:t>
            </a:r>
            <a:r>
              <a:rPr sz="1700" b="1">
                <a:latin typeface="黑体" panose="02010609060101010101" charset="-122"/>
                <a:ea typeface="黑体" panose="02010609060101010101" charset="-122"/>
                <a:cs typeface="黑体" panose="02010609060101010101" charset="-122"/>
              </a:rPr>
              <a:t>14定额中气体储存装置安装未区分有管网与无管网，经现场实测，有管网与无管网安装消耗量区别较大，此次新增“无管网气体灭火装置安装”相关子目。</a:t>
            </a:r>
            <a:endParaRPr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sz="1700" b="1">
                <a:latin typeface="黑体" panose="02010609060101010101" charset="-122"/>
                <a:ea typeface="黑体" panose="02010609060101010101" charset="-122"/>
                <a:cs typeface="黑体" panose="02010609060101010101" charset="-122"/>
              </a:rPr>
              <a:t>(2)</a:t>
            </a:r>
            <a:r>
              <a:rPr sz="1700" b="1">
                <a:latin typeface="黑体" panose="02010609060101010101" charset="-122"/>
                <a:ea typeface="黑体" panose="02010609060101010101" charset="-122"/>
                <a:cs typeface="黑体" panose="02010609060101010101" charset="-122"/>
              </a:rPr>
              <a:t>根据《探火管式灭火装置》GA1167-2014的要求，市场上感温自动灭火装置应用越来越广泛，此次修编新增“感温自动灭火装置”及“感温自动灭火装置释放管安装、火探管安装”相关子目。</a:t>
            </a:r>
            <a:endParaRPr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sz="1700" b="1">
                <a:latin typeface="黑体" panose="02010609060101010101" charset="-122"/>
                <a:ea typeface="黑体" panose="02010609060101010101" charset="-122"/>
                <a:cs typeface="黑体" panose="02010609060101010101" charset="-122"/>
              </a:rPr>
              <a:t>4</a:t>
            </a:r>
            <a:r>
              <a:rPr lang="zh-CN" altLang="en-US" sz="1700" b="1">
                <a:latin typeface="黑体" panose="02010609060101010101" charset="-122"/>
                <a:ea typeface="黑体" panose="02010609060101010101" charset="-122"/>
                <a:cs typeface="黑体" panose="02010609060101010101" charset="-122"/>
              </a:rPr>
              <a:t>、</a:t>
            </a:r>
            <a:r>
              <a:rPr sz="1700" b="1">
                <a:latin typeface="黑体" panose="02010609060101010101" charset="-122"/>
                <a:ea typeface="黑体" panose="02010609060101010101" charset="-122"/>
                <a:cs typeface="黑体" panose="02010609060101010101" charset="-122"/>
              </a:rPr>
              <a:t>消防系统调试：</a:t>
            </a:r>
            <a:endParaRPr sz="1700" b="1">
              <a:latin typeface="黑体" panose="02010609060101010101" charset="-122"/>
              <a:ea typeface="黑体" panose="02010609060101010101" charset="-122"/>
              <a:cs typeface="黑体" panose="02010609060101010101" charset="-122"/>
            </a:endParaRPr>
          </a:p>
          <a:p>
            <a:pPr indent="457200" fontAlgn="auto">
              <a:lnSpc>
                <a:spcPct val="200000"/>
              </a:lnSpc>
            </a:pPr>
            <a:r>
              <a:rPr sz="1700" b="1">
                <a:latin typeface="黑体" panose="02010609060101010101" charset="-122"/>
                <a:ea typeface="黑体" panose="02010609060101010101" charset="-122"/>
                <a:cs typeface="黑体" panose="02010609060101010101" charset="-122"/>
              </a:rPr>
              <a:t>新增“电气火灾监控、消防电源监控、防火门监控系统装置调试”、“智能应急照明系统调试”、“室内消火栓灭火系统调试”、“消防水炮控制装置调试”等项目，自动报警系统装置调试补充“5000点以上每增加256点”子目。</a:t>
            </a:r>
            <a:endParaRPr sz="1700" b="1">
              <a:latin typeface="黑体" panose="02010609060101010101" charset="-122"/>
              <a:ea typeface="黑体" panose="02010609060101010101" charset="-122"/>
              <a:cs typeface="黑体" panose="02010609060101010101" charset="-122"/>
            </a:endParaRPr>
          </a:p>
        </p:txBody>
      </p:sp>
      <p:sp>
        <p:nvSpPr>
          <p:cNvPr id="3" name="日期占位符 2"/>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cxnSp>
        <p:nvCxnSpPr>
          <p:cNvPr id="4" name="直接连接符 3"/>
          <p:cNvCxnSpPr/>
          <p:nvPr/>
        </p:nvCxnSpPr>
        <p:spPr>
          <a:xfrm flipV="1">
            <a:off x="5570220" y="869950"/>
            <a:ext cx="360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第九册  消防工程</a:t>
            </a:r>
            <a:endParaRPr lang="zh-CN" altLang="en-US" sz="2400" b="1"/>
          </a:p>
        </p:txBody>
      </p:sp>
      <p:cxnSp>
        <p:nvCxnSpPr>
          <p:cNvPr id="6" name="直接连接符 5"/>
          <p:cNvCxnSpPr/>
          <p:nvPr/>
        </p:nvCxnSpPr>
        <p:spPr>
          <a:xfrm flipV="1">
            <a:off x="5173345" y="795020"/>
            <a:ext cx="360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1030605"/>
            <a:ext cx="10619105" cy="5384800"/>
          </a:xfrm>
          <a:prstGeom prst="rect">
            <a:avLst/>
          </a:prstGeom>
          <a:noFill/>
        </p:spPr>
        <p:txBody>
          <a:bodyPr wrap="square" rtlCol="0">
            <a:spAutoFit/>
          </a:bodyPr>
          <a:p>
            <a:pPr indent="0" fontAlgn="auto">
              <a:lnSpc>
                <a:spcPct val="200000"/>
              </a:lnSpc>
            </a:pPr>
            <a:r>
              <a:rPr lang="zh-CN" altLang="en-US" sz="1900" b="1">
                <a:solidFill>
                  <a:srgbClr val="0000FF"/>
                </a:solidFill>
                <a:latin typeface="微软雅黑" panose="020B0503020204020204" pitchFamily="34" charset="-122"/>
                <a:ea typeface="微软雅黑" panose="020B0503020204020204" pitchFamily="34" charset="-122"/>
                <a:cs typeface="黑体" panose="02010609060101010101" charset="-122"/>
              </a:rPr>
              <a:t>（二）与其他册的界限划分</a:t>
            </a:r>
            <a:endParaRPr lang="zh-CN" altLang="en-US" sz="1900" b="1">
              <a:solidFill>
                <a:srgbClr val="0000FF"/>
              </a:solidFill>
              <a:latin typeface="微软雅黑" panose="020B0503020204020204" pitchFamily="34" charset="-122"/>
              <a:ea typeface="微软雅黑" panose="020B0503020204020204" pitchFamily="34" charset="-122"/>
              <a:cs typeface="黑体" panose="02010609060101010101" charset="-122"/>
            </a:endParaRPr>
          </a:p>
          <a:p>
            <a:pPr indent="457200" fontAlgn="auto">
              <a:lnSpc>
                <a:spcPct val="200000"/>
              </a:lnSpc>
            </a:pPr>
            <a:r>
              <a:rPr sz="1700" b="1">
                <a:latin typeface="黑体" panose="02010609060101010101" charset="-122"/>
                <a:ea typeface="黑体" panose="02010609060101010101" charset="-122"/>
                <a:cs typeface="黑体" panose="02010609060101010101" charset="-122"/>
              </a:rPr>
              <a:t>1.消防系统室内外管道以建筑物外墙皮1.5m为界，入口处设阀门者以阀门为界；室外埋地管道执行《第十册　给排水、采暖、燃气工程》中室外给水管道安装相应项目。</a:t>
            </a:r>
            <a:endParaRPr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sz="1700" b="1">
                <a:latin typeface="黑体" panose="02010609060101010101" charset="-122"/>
                <a:ea typeface="黑体" panose="02010609060101010101" charset="-122"/>
                <a:cs typeface="黑体" panose="02010609060101010101" charset="-122"/>
                <a:sym typeface="+mn-ea"/>
              </a:rPr>
              <a:t>2</a:t>
            </a:r>
            <a:r>
              <a:rPr lang="en-US" altLang="zh-CN" sz="1700" b="1">
                <a:latin typeface="黑体" panose="02010609060101010101" charset="-122"/>
                <a:ea typeface="黑体" panose="02010609060101010101" charset="-122"/>
                <a:cs typeface="黑体" panose="02010609060101010101" charset="-122"/>
                <a:sym typeface="+mn-ea"/>
              </a:rPr>
              <a:t>.</a:t>
            </a:r>
            <a:r>
              <a:rPr sz="1700" b="1">
                <a:latin typeface="黑体" panose="02010609060101010101" charset="-122"/>
                <a:ea typeface="黑体" panose="02010609060101010101" charset="-122"/>
                <a:cs typeface="黑体" panose="02010609060101010101" charset="-122"/>
                <a:sym typeface="+mn-ea"/>
              </a:rPr>
              <a:t>与市政给水管道的界限：以与市政给水管道碰头点（井）为界。</a:t>
            </a:r>
            <a:endParaRPr sz="1700" b="1">
              <a:latin typeface="黑体" panose="02010609060101010101" charset="-122"/>
              <a:ea typeface="黑体" panose="02010609060101010101" charset="-122"/>
              <a:cs typeface="黑体" panose="02010609060101010101" charset="-122"/>
              <a:sym typeface="+mn-ea"/>
            </a:endParaRPr>
          </a:p>
          <a:p>
            <a:pPr indent="457200" fontAlgn="auto">
              <a:lnSpc>
                <a:spcPct val="200000"/>
              </a:lnSpc>
            </a:pPr>
            <a:r>
              <a:rPr lang="en-US" sz="1700" b="1">
                <a:latin typeface="黑体" panose="02010609060101010101" charset="-122"/>
                <a:ea typeface="黑体" panose="02010609060101010101" charset="-122"/>
                <a:cs typeface="黑体" panose="02010609060101010101" charset="-122"/>
              </a:rPr>
              <a:t>3</a:t>
            </a:r>
            <a:r>
              <a:rPr sz="1700" b="1">
                <a:latin typeface="黑体" panose="02010609060101010101" charset="-122"/>
                <a:ea typeface="黑体" panose="02010609060101010101" charset="-122"/>
                <a:cs typeface="黑体" panose="02010609060101010101" charset="-122"/>
              </a:rPr>
              <a:t>.厂区范围内的装置、站、罐区的架空消防管道执行本册定额相应子目。</a:t>
            </a:r>
            <a:endParaRPr sz="1700" b="1">
              <a:latin typeface="黑体" panose="02010609060101010101" charset="-122"/>
              <a:ea typeface="黑体" panose="02010609060101010101" charset="-122"/>
              <a:cs typeface="黑体" panose="02010609060101010101" charset="-122"/>
            </a:endParaRPr>
          </a:p>
          <a:p>
            <a:pPr indent="457200" fontAlgn="auto">
              <a:lnSpc>
                <a:spcPct val="200000"/>
              </a:lnSpc>
            </a:pPr>
            <a:r>
              <a:rPr sz="1700" b="1">
                <a:latin typeface="黑体" panose="02010609060101010101" charset="-122"/>
                <a:ea typeface="黑体" panose="02010609060101010101" charset="-122"/>
                <a:cs typeface="黑体" panose="02010609060101010101" charset="-122"/>
              </a:rPr>
              <a:t>4.消防水系统的阀门、法兰安装、消火栓管道、室外给水管道安装及消防（钢制）水箱制作安装、一般套管的制作安装，执行《第十册 给排水、采暖、燃气工程》 相应项目；</a:t>
            </a:r>
            <a:endParaRPr sz="1700" b="1">
              <a:latin typeface="黑体" panose="02010609060101010101" charset="-122"/>
              <a:ea typeface="黑体" panose="02010609060101010101" charset="-122"/>
              <a:cs typeface="黑体" panose="02010609060101010101" charset="-122"/>
            </a:endParaRPr>
          </a:p>
          <a:p>
            <a:pPr indent="457200" fontAlgn="auto">
              <a:lnSpc>
                <a:spcPct val="200000"/>
              </a:lnSpc>
            </a:pPr>
            <a:r>
              <a:rPr sz="1700" b="1">
                <a:latin typeface="黑体" panose="02010609060101010101" charset="-122"/>
                <a:ea typeface="黑体" panose="02010609060101010101" charset="-122"/>
                <a:cs typeface="黑体" panose="02010609060101010101" charset="-122"/>
              </a:rPr>
              <a:t>5.各种消防泵的设备安装及二次灌浆，执行《第一册 机械设备安装工程》相应项目</a:t>
            </a:r>
            <a:r>
              <a:rPr lang="zh-CN" sz="1700" b="1">
                <a:latin typeface="黑体" panose="02010609060101010101" charset="-122"/>
                <a:ea typeface="黑体" panose="02010609060101010101" charset="-122"/>
                <a:cs typeface="黑体" panose="02010609060101010101" charset="-122"/>
              </a:rPr>
              <a:t>。</a:t>
            </a:r>
            <a:endParaRPr sz="1700" b="1">
              <a:latin typeface="黑体" panose="02010609060101010101" charset="-122"/>
              <a:ea typeface="黑体" panose="02010609060101010101" charset="-122"/>
              <a:cs typeface="黑体" panose="02010609060101010101" charset="-122"/>
            </a:endParaRPr>
          </a:p>
          <a:p>
            <a:pPr indent="457200" fontAlgn="auto">
              <a:lnSpc>
                <a:spcPct val="200000"/>
              </a:lnSpc>
            </a:pPr>
            <a:r>
              <a:rPr sz="1700" b="1">
                <a:latin typeface="黑体" panose="02010609060101010101" charset="-122"/>
                <a:ea typeface="黑体" panose="02010609060101010101" charset="-122"/>
                <a:cs typeface="黑体" panose="02010609060101010101" charset="-122"/>
              </a:rPr>
              <a:t>6.不锈钢管和管件、铜管和管件、泵间管道安装，管道系统强度试验、严密性试验和冲洗，刚性和柔性防水套管，执行《第八册 工业管道工程》相应项目；</a:t>
            </a:r>
            <a:endParaRPr lang="en-US" sz="1700" b="1">
              <a:latin typeface="黑体" panose="02010609060101010101" charset="-122"/>
              <a:ea typeface="黑体" panose="02010609060101010101" charset="-122"/>
              <a:cs typeface="黑体" panose="02010609060101010101" charset="-122"/>
            </a:endParaRPr>
          </a:p>
        </p:txBody>
      </p:sp>
      <p:sp>
        <p:nvSpPr>
          <p:cNvPr id="3" name="日期占位符 2"/>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cxnSp>
        <p:nvCxnSpPr>
          <p:cNvPr id="4" name="直接连接符 3"/>
          <p:cNvCxnSpPr/>
          <p:nvPr/>
        </p:nvCxnSpPr>
        <p:spPr>
          <a:xfrm flipV="1">
            <a:off x="5570220" y="869950"/>
            <a:ext cx="360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278130" y="271780"/>
            <a:ext cx="11635740" cy="686435"/>
            <a:chOff x="438" y="428"/>
            <a:chExt cx="18324" cy="1081"/>
          </a:xfrm>
          <a:solidFill>
            <a:srgbClr val="337CDF"/>
          </a:solidFill>
        </p:grpSpPr>
        <p:cxnSp>
          <p:nvCxnSpPr>
            <p:cNvPr id="14" name="直接连接符 13"/>
            <p:cNvCxnSpPr/>
            <p:nvPr/>
          </p:nvCxnSpPr>
          <p:spPr>
            <a:xfrm>
              <a:off x="438" y="1509"/>
              <a:ext cx="18325" cy="0"/>
            </a:xfrm>
            <a:prstGeom prst="line">
              <a:avLst/>
            </a:prstGeom>
            <a:grpFill/>
            <a:ln w="12700" cmpd="sng">
              <a:solidFill>
                <a:srgbClr val="28A3AA"/>
              </a:solidFill>
              <a:prstDash val="dash"/>
            </a:ln>
            <a:effectLst/>
          </p:spPr>
          <p:style>
            <a:lnRef idx="0">
              <a:schemeClr val="accent5"/>
            </a:lnRef>
            <a:fillRef idx="3">
              <a:schemeClr val="accent5"/>
            </a:fillRef>
            <a:effectRef idx="3">
              <a:schemeClr val="accent5"/>
            </a:effectRef>
            <a:fontRef idx="minor">
              <a:schemeClr val="lt1"/>
            </a:fontRef>
          </p:style>
        </p:cxnSp>
        <p:sp>
          <p:nvSpPr>
            <p:cNvPr id="15" name="椭圆 14"/>
            <p:cNvSpPr/>
            <p:nvPr/>
          </p:nvSpPr>
          <p:spPr>
            <a:xfrm>
              <a:off x="533" y="455"/>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r>
                <a:rPr lang="en-US" altLang="zh-CN" sz="2200" b="1">
                  <a:solidFill>
                    <a:schemeClr val="bg2"/>
                  </a:solidFill>
                  <a:latin typeface="+mj-ea"/>
                  <a:ea typeface="+mj-ea"/>
                </a:rPr>
                <a:t>7</a:t>
              </a:r>
              <a:endParaRPr lang="en-US" altLang="zh-CN" sz="2200" b="1">
                <a:solidFill>
                  <a:schemeClr val="bg2"/>
                </a:solidFill>
                <a:latin typeface="+mj-ea"/>
                <a:ea typeface="+mj-ea"/>
              </a:endParaRPr>
            </a:p>
          </p:txBody>
        </p:sp>
        <p:sp>
          <p:nvSpPr>
            <p:cNvPr id="17" name="椭圆 16"/>
            <p:cNvSpPr/>
            <p:nvPr/>
          </p:nvSpPr>
          <p:spPr>
            <a:xfrm>
              <a:off x="1708" y="430"/>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8" name="椭圆 17"/>
            <p:cNvSpPr/>
            <p:nvPr/>
          </p:nvSpPr>
          <p:spPr>
            <a:xfrm>
              <a:off x="6299" y="428"/>
              <a:ext cx="850" cy="850"/>
            </a:xfrm>
            <a:prstGeom prst="ellipse">
              <a:avLst/>
            </a:prstGeom>
            <a:grpFill/>
            <a:ln>
              <a:noFill/>
            </a:ln>
            <a:effectLst/>
          </p:spPr>
          <p:style>
            <a:lnRef idx="0">
              <a:schemeClr val="accent5"/>
            </a:lnRef>
            <a:fillRef idx="3">
              <a:schemeClr val="accent5"/>
            </a:fillRef>
            <a:effectRef idx="3">
              <a:schemeClr val="accent5"/>
            </a:effectRef>
            <a:fontRef idx="minor">
              <a:schemeClr val="lt1"/>
            </a:fontRef>
          </p:style>
          <p:txBody>
            <a:bodyPr rtlCol="0" anchor="ctr"/>
            <a:p>
              <a:pPr algn="ctr"/>
              <a:endParaRPr lang="zh-CN" altLang="en-US"/>
            </a:p>
          </p:txBody>
        </p:sp>
        <p:sp>
          <p:nvSpPr>
            <p:cNvPr id="19" name="矩形 18"/>
            <p:cNvSpPr/>
            <p:nvPr/>
          </p:nvSpPr>
          <p:spPr>
            <a:xfrm>
              <a:off x="2125" y="428"/>
              <a:ext cx="4568" cy="850"/>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rtlCol="0" anchor="ctr"/>
            <a:p>
              <a:pPr algn="ctr"/>
              <a:r>
                <a:rPr lang="zh-CN" altLang="en-US" sz="2200" b="1">
                  <a:solidFill>
                    <a:schemeClr val="bg2"/>
                  </a:solidFill>
                  <a:latin typeface="+mj-ea"/>
                  <a:ea typeface="+mj-ea"/>
                </a:rPr>
                <a:t>各专业册变化情况</a:t>
              </a:r>
              <a:endParaRPr lang="zh-CN" altLang="en-US" sz="2200" b="1">
                <a:solidFill>
                  <a:schemeClr val="bg2"/>
                </a:solidFill>
                <a:latin typeface="+mj-ea"/>
                <a:ea typeface="+mj-ea"/>
              </a:endParaRPr>
            </a:p>
          </p:txBody>
        </p:sp>
      </p:grpSp>
      <p:sp>
        <p:nvSpPr>
          <p:cNvPr id="2" name="文本框 1"/>
          <p:cNvSpPr txBox="1"/>
          <p:nvPr/>
        </p:nvSpPr>
        <p:spPr>
          <a:xfrm>
            <a:off x="5527040" y="313690"/>
            <a:ext cx="4893945" cy="460375"/>
          </a:xfrm>
          <a:prstGeom prst="rect">
            <a:avLst/>
          </a:prstGeom>
          <a:noFill/>
          <a:effectLst>
            <a:outerShdw blurRad="50800" dist="50800" dir="2700000" algn="tl" rotWithShape="0">
              <a:prstClr val="black">
                <a:alpha val="40000"/>
              </a:prstClr>
            </a:outerShdw>
          </a:effectLst>
        </p:spPr>
        <p:txBody>
          <a:bodyPr wrap="square" rtlCol="0">
            <a:spAutoFit/>
          </a:bodyPr>
          <a:p>
            <a:r>
              <a:rPr lang="zh-CN" altLang="en-US" sz="2400" b="1"/>
              <a:t>第九册  消防工程</a:t>
            </a:r>
            <a:endParaRPr lang="zh-CN" altLang="en-US" sz="2400" b="1"/>
          </a:p>
        </p:txBody>
      </p:sp>
      <p:cxnSp>
        <p:nvCxnSpPr>
          <p:cNvPr id="6" name="直接连接符 5"/>
          <p:cNvCxnSpPr/>
          <p:nvPr/>
        </p:nvCxnSpPr>
        <p:spPr>
          <a:xfrm flipV="1">
            <a:off x="5173345" y="795020"/>
            <a:ext cx="3600000" cy="7620"/>
          </a:xfrm>
          <a:prstGeom prst="line">
            <a:avLst/>
          </a:prstGeom>
          <a:ln w="28575" cmpd="dbl">
            <a:solidFill>
              <a:srgbClr val="2D55EA"/>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1045" y="1030605"/>
            <a:ext cx="10619105" cy="4861560"/>
          </a:xfrm>
          <a:prstGeom prst="rect">
            <a:avLst/>
          </a:prstGeom>
          <a:noFill/>
        </p:spPr>
        <p:txBody>
          <a:bodyPr wrap="square" rtlCol="0">
            <a:spAutoFit/>
          </a:bodyPr>
          <a:p>
            <a:pPr indent="0" fontAlgn="auto">
              <a:lnSpc>
                <a:spcPct val="200000"/>
              </a:lnSpc>
            </a:pPr>
            <a:r>
              <a:rPr lang="zh-CN" altLang="en-US" sz="1900" b="1">
                <a:solidFill>
                  <a:srgbClr val="0000FF"/>
                </a:solidFill>
                <a:latin typeface="微软雅黑" panose="020B0503020204020204" pitchFamily="34" charset="-122"/>
                <a:ea typeface="微软雅黑" panose="020B0503020204020204" pitchFamily="34" charset="-122"/>
                <a:cs typeface="黑体" panose="02010609060101010101" charset="-122"/>
              </a:rPr>
              <a:t>（二）与其他册的界限划分</a:t>
            </a:r>
            <a:endParaRPr lang="zh-CN" altLang="en-US" sz="1900" b="1">
              <a:solidFill>
                <a:srgbClr val="0000FF"/>
              </a:solidFill>
              <a:latin typeface="微软雅黑" panose="020B0503020204020204" pitchFamily="34" charset="-122"/>
              <a:ea typeface="微软雅黑" panose="020B0503020204020204" pitchFamily="34" charset="-122"/>
              <a:cs typeface="黑体" panose="02010609060101010101" charset="-122"/>
            </a:endParaRPr>
          </a:p>
          <a:p>
            <a:pPr indent="457200" fontAlgn="auto">
              <a:lnSpc>
                <a:spcPct val="200000"/>
              </a:lnSpc>
            </a:pPr>
            <a:r>
              <a:rPr lang="en-US" sz="1700" b="1">
                <a:latin typeface="黑体" panose="02010609060101010101" charset="-122"/>
                <a:ea typeface="黑体" panose="02010609060101010101" charset="-122"/>
                <a:cs typeface="黑体" panose="02010609060101010101" charset="-122"/>
              </a:rPr>
              <a:t>7</a:t>
            </a:r>
            <a:r>
              <a:rPr sz="1700" b="1">
                <a:latin typeface="黑体" panose="02010609060101010101" charset="-122"/>
                <a:ea typeface="黑体" panose="02010609060101010101" charset="-122"/>
                <a:cs typeface="黑体" panose="02010609060101010101" charset="-122"/>
              </a:rPr>
              <a:t>.普通型应急照明</a:t>
            </a:r>
            <a:r>
              <a:rPr lang="zh-CN" sz="1700" b="1">
                <a:latin typeface="黑体" panose="02010609060101010101" charset="-122"/>
                <a:ea typeface="黑体" panose="02010609060101010101" charset="-122"/>
                <a:cs typeface="黑体" panose="02010609060101010101" charset="-122"/>
              </a:rPr>
              <a:t>灯</a:t>
            </a:r>
            <a:r>
              <a:rPr sz="1700" b="1">
                <a:latin typeface="黑体" panose="02010609060101010101" charset="-122"/>
                <a:ea typeface="黑体" panose="02010609060101010101" charset="-122"/>
                <a:cs typeface="黑体" panose="02010609060101010101" charset="-122"/>
              </a:rPr>
              <a:t>具</a:t>
            </a:r>
            <a:r>
              <a:rPr lang="zh-CN" sz="1700" b="1">
                <a:latin typeface="黑体" panose="02010609060101010101" charset="-122"/>
                <a:ea typeface="黑体" panose="02010609060101010101" charset="-122"/>
                <a:cs typeface="黑体" panose="02010609060101010101" charset="-122"/>
              </a:rPr>
              <a:t>执行</a:t>
            </a:r>
            <a:r>
              <a:rPr sz="1700" b="1">
                <a:latin typeface="黑体" panose="02010609060101010101" charset="-122"/>
                <a:ea typeface="黑体" panose="02010609060101010101" charset="-122"/>
                <a:cs typeface="黑体" panose="02010609060101010101" charset="-122"/>
              </a:rPr>
              <a:t>《第四册 电气设备安装工程》相应项目。新型智能消防应急照明</a:t>
            </a:r>
            <a:r>
              <a:rPr lang="zh-CN" sz="1700" b="1">
                <a:latin typeface="黑体" panose="02010609060101010101" charset="-122"/>
                <a:ea typeface="黑体" panose="02010609060101010101" charset="-122"/>
                <a:cs typeface="黑体" panose="02010609060101010101" charset="-122"/>
              </a:rPr>
              <a:t>灯具安装及调试执行本册相应项目。</a:t>
            </a:r>
            <a:endParaRPr lang="zh-CN"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sz="1700" b="1">
                <a:latin typeface="黑体" panose="02010609060101010101" charset="-122"/>
                <a:ea typeface="黑体" panose="02010609060101010101" charset="-122"/>
                <a:cs typeface="黑体" panose="02010609060101010101" charset="-122"/>
              </a:rPr>
              <a:t>8</a:t>
            </a:r>
            <a:r>
              <a:rPr sz="1700" b="1">
                <a:latin typeface="黑体" panose="02010609060101010101" charset="-122"/>
                <a:ea typeface="黑体" panose="02010609060101010101" charset="-122"/>
                <a:cs typeface="黑体" panose="02010609060101010101" charset="-122"/>
              </a:rPr>
              <a:t>.</a:t>
            </a:r>
            <a:r>
              <a:rPr lang="zh-CN" sz="1700" b="1">
                <a:latin typeface="黑体" panose="02010609060101010101" charset="-122"/>
                <a:ea typeface="黑体" panose="02010609060101010101" charset="-122"/>
                <a:cs typeface="黑体" panose="02010609060101010101" charset="-122"/>
              </a:rPr>
              <a:t>管道支吊架和</a:t>
            </a:r>
            <a:r>
              <a:rPr sz="1700" b="1">
                <a:latin typeface="黑体" panose="02010609060101010101" charset="-122"/>
                <a:ea typeface="黑体" panose="02010609060101010101" charset="-122"/>
                <a:cs typeface="黑体" panose="02010609060101010101" charset="-122"/>
              </a:rPr>
              <a:t>设备支架制作安装</a:t>
            </a:r>
            <a:r>
              <a:rPr lang="zh-CN" sz="1700" b="1">
                <a:latin typeface="黑体" panose="02010609060101010101" charset="-122"/>
                <a:ea typeface="黑体" panose="02010609060101010101" charset="-122"/>
                <a:cs typeface="黑体" panose="02010609060101010101" charset="-122"/>
              </a:rPr>
              <a:t>、</a:t>
            </a:r>
            <a:r>
              <a:rPr sz="1700" b="1">
                <a:latin typeface="黑体" panose="02010609060101010101" charset="-122"/>
                <a:ea typeface="黑体" panose="02010609060101010101" charset="-122"/>
                <a:cs typeface="黑体" panose="02010609060101010101" charset="-122"/>
                <a:sym typeface="+mn-ea"/>
              </a:rPr>
              <a:t>剔槽打洞及恢复、预留孔洞</a:t>
            </a:r>
            <a:r>
              <a:rPr lang="zh-CN" sz="1700" b="1">
                <a:latin typeface="黑体" panose="02010609060101010101" charset="-122"/>
                <a:ea typeface="黑体" panose="02010609060101010101" charset="-122"/>
                <a:cs typeface="黑体" panose="02010609060101010101" charset="-122"/>
                <a:sym typeface="+mn-ea"/>
              </a:rPr>
              <a:t>等</a:t>
            </a:r>
            <a:r>
              <a:rPr sz="1700" b="1">
                <a:latin typeface="黑体" panose="02010609060101010101" charset="-122"/>
                <a:ea typeface="黑体" panose="02010609060101010101" charset="-122"/>
                <a:cs typeface="黑体" panose="02010609060101010101" charset="-122"/>
              </a:rPr>
              <a:t>执行《第十册 给排水、采暖、燃气工程》相应项目。</a:t>
            </a:r>
            <a:endParaRPr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sz="1700" b="1">
                <a:latin typeface="黑体" panose="02010609060101010101" charset="-122"/>
                <a:ea typeface="黑体" panose="02010609060101010101" charset="-122"/>
                <a:cs typeface="黑体" panose="02010609060101010101" charset="-122"/>
              </a:rPr>
              <a:t>9.设备及管道除锈、刷油及绝热工程执行《第十二册 刷油、防腐蚀、绝热工程》相应项目；</a:t>
            </a:r>
            <a:endParaRPr lang="en-US" sz="1700" b="1">
              <a:latin typeface="黑体" panose="02010609060101010101" charset="-122"/>
              <a:ea typeface="黑体" panose="02010609060101010101" charset="-122"/>
              <a:cs typeface="黑体" panose="02010609060101010101" charset="-122"/>
            </a:endParaRPr>
          </a:p>
          <a:p>
            <a:pPr indent="457200" fontAlgn="auto">
              <a:lnSpc>
                <a:spcPct val="200000"/>
              </a:lnSpc>
            </a:pPr>
            <a:r>
              <a:rPr lang="en-US" sz="1700" b="1">
                <a:latin typeface="黑体" panose="02010609060101010101" charset="-122"/>
                <a:ea typeface="黑体" panose="02010609060101010101" charset="-122"/>
                <a:cs typeface="黑体" panose="02010609060101010101" charset="-122"/>
              </a:rPr>
              <a:t>10.管沟、基坑及井类的土方开挖、回填、运输、垫层、基础、砌筑、地沟盖板预制安装、路面开挖及修复、管道混凝土支墩的项目，执行《湖南省房屋建筑与装饰工程消耗量定额》和《湖南省市政工程消耗量定额》的相应项目。</a:t>
            </a:r>
            <a:endParaRPr lang="en-US" sz="1700" b="1">
              <a:latin typeface="黑体" panose="02010609060101010101" charset="-122"/>
              <a:ea typeface="黑体" panose="02010609060101010101" charset="-122"/>
              <a:cs typeface="黑体" panose="02010609060101010101" charset="-122"/>
            </a:endParaRPr>
          </a:p>
        </p:txBody>
      </p:sp>
      <p:sp>
        <p:nvSpPr>
          <p:cNvPr id="3" name="日期占位符 2"/>
          <p:cNvSpPr>
            <a:spLocks noGrp="1"/>
          </p:cNvSpPr>
          <p:nvPr>
            <p:ph type="dt" sz="half" idx="10"/>
          </p:nvPr>
        </p:nvSpPr>
        <p:spPr>
          <a:xfrm>
            <a:off x="11696065" y="0"/>
            <a:ext cx="495935" cy="316865"/>
          </a:xfrm>
        </p:spPr>
        <p:txBody>
          <a:bodyPr>
            <a:normAutofit fontScale="90000"/>
          </a:bodyPr>
          <a:p>
            <a:fld id="{760FBDFE-C587-4B4C-A407-44438C67B59E}" type="datetime10">
              <a:rPr lang="zh-CN" altLang="en-US" smtClean="0">
                <a:solidFill>
                  <a:srgbClr val="E5E5E5"/>
                </a:solidFill>
              </a:rPr>
            </a:fld>
            <a:endParaRPr lang="zh-CN" altLang="en-US" smtClean="0">
              <a:solidFill>
                <a:srgbClr val="E5E5E5"/>
              </a:solidFill>
            </a:endParaRPr>
          </a:p>
        </p:txBody>
      </p:sp>
    </p:spTree>
    <p:custDataLst>
      <p:tags r:id="rId2"/>
    </p:custDataLst>
  </p:cSld>
  <p:clrMapOvr>
    <a:masterClrMapping/>
  </p:clrMapOvr>
  <p:timing>
    <p:tnLst>
      <p:par>
        <p:cTn id="1" dur="indefinite" restart="never" nodeType="tmRoot"/>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01.xml><?xml version="1.0" encoding="utf-8"?>
<p:tagLst xmlns:p="http://schemas.openxmlformats.org/presentationml/2006/main">
  <p:tag name="KSO_WM_UNIT_TABLE_BEAUTIFY" val="smartTable{aaf56b14-65ee-4f6e-8452-6fc5d613658a}"/>
</p:tagLst>
</file>

<file path=ppt/tags/tag10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0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0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0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0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0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0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0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11.xml><?xml version="1.0" encoding="utf-8"?>
<p:tagLst xmlns:p="http://schemas.openxmlformats.org/presentationml/2006/main">
  <p:tag name="KSO_WM_UNIT_TABLE_BEAUTIFY" val="smartTable{49e7e1cd-8730-43fe-abf5-711c41ff2f3a}"/>
</p:tagLst>
</file>

<file path=ppt/tags/tag11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13.xml><?xml version="1.0" encoding="utf-8"?>
<p:tagLst xmlns:p="http://schemas.openxmlformats.org/presentationml/2006/main">
  <p:tag name="KSO_WM_UNIT_TABLE_BEAUTIFY" val="smartTable{49e7e1cd-8730-43fe-abf5-711c41ff2f3a}"/>
</p:tagLst>
</file>

<file path=ppt/tags/tag11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1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1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1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1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1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0.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2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22.xml><?xml version="1.0" encoding="utf-8"?>
<p:tagLst xmlns:p="http://schemas.openxmlformats.org/presentationml/2006/main">
  <p:tag name="KSO_WM_UNIT_TABLE_BEAUTIFY" val="smartTable{49e7e1cd-8730-43fe-abf5-711c41ff2f3a}"/>
</p:tagLst>
</file>

<file path=ppt/tags/tag12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2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2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2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2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2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2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0.xml><?xml version="1.0" encoding="utf-8"?>
<p:tagLst xmlns:p="http://schemas.openxmlformats.org/presentationml/2006/main">
  <p:tag name="KSO_WM_UNIT_TABLE_BEAUTIFY" val="smartTable{49e7e1cd-8730-43fe-abf5-711c41ff2f3a}"/>
</p:tagLst>
</file>

<file path=ppt/tags/tag13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3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3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3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3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3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3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38.xml><?xml version="1.0" encoding="utf-8"?>
<p:tagLst xmlns:p="http://schemas.openxmlformats.org/presentationml/2006/main">
  <p:tag name="KSO_WM_UNIT_TABLE_BEAUTIFY" val="smartTable{042d0b83-6526-46d8-97cd-174fff94a371}"/>
</p:tagLst>
</file>

<file path=ppt/tags/tag13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0.xml><?xml version="1.0" encoding="utf-8"?>
<p:tagLst xmlns:p="http://schemas.openxmlformats.org/presentationml/2006/main">
  <p:tag name="KSO_WM_UNIT_TABLE_BEAUTIFY" val="smartTable{042d0b83-6526-46d8-97cd-174fff94a371}"/>
</p:tagLst>
</file>

<file path=ppt/tags/tag14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3.xml><?xml version="1.0" encoding="utf-8"?>
<p:tagLst xmlns:p="http://schemas.openxmlformats.org/presentationml/2006/main">
  <p:tag name="KSO_WM_UNIT_TABLE_BEAUTIFY" val="smartTable{f949a65b-5589-4132-a39b-00b8341773bd}"/>
</p:tagLst>
</file>

<file path=ppt/tags/tag14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8.xml><?xml version="1.0" encoding="utf-8"?>
<p:tagLst xmlns:p="http://schemas.openxmlformats.org/presentationml/2006/main">
  <p:tag name="KSO_WM_UNIT_TABLE_BEAUTIFY" val="smartTable{2e4a73a6-f978-46e1-b2d2-7663b3920ae5}"/>
</p:tagLst>
</file>

<file path=ppt/tags/tag14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5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5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53.xml><?xml version="1.0" encoding="utf-8"?>
<p:tagLst xmlns:p="http://schemas.openxmlformats.org/presentationml/2006/main">
  <p:tag name="KSO_WM_UNIT_TABLE_BEAUTIFY" val="smartTable{49e7e1cd-8730-43fe-abf5-711c41ff2f3a}"/>
</p:tagLst>
</file>

<file path=ppt/tags/tag15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5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5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5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5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59.xml><?xml version="1.0" encoding="utf-8"?>
<p:tagLst xmlns:p="http://schemas.openxmlformats.org/presentationml/2006/main">
  <p:tag name="KSO_WM_UNIT_TABLE_BEAUTIFY" val="smartTable{49e7e1cd-8730-43fe-abf5-711c41ff2f3a}"/>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0.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6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6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6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64.xml><?xml version="1.0" encoding="utf-8"?>
<p:tagLst xmlns:p="http://schemas.openxmlformats.org/presentationml/2006/main">
  <p:tag name="KSO_WM_UNIT_TABLE_BEAUTIFY" val="smartTable{8c8ef522-6a6c-44ef-a16b-41cc5ea2094a}"/>
</p:tagLst>
</file>

<file path=ppt/tags/tag165.xml><?xml version="1.0" encoding="utf-8"?>
<p:tagLst xmlns:p="http://schemas.openxmlformats.org/presentationml/2006/main">
  <p:tag name="KSO_WM_UNIT_TABLE_BEAUTIFY" val="smartTable{d912ba8c-313f-4c2f-b8c7-c49b63c72642}"/>
</p:tagLst>
</file>

<file path=ppt/tags/tag16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6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6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6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0.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7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72.xml><?xml version="1.0" encoding="utf-8"?>
<p:tagLst xmlns:p="http://schemas.openxmlformats.org/presentationml/2006/main">
  <p:tag name="KSO_WM_UNIT_TABLE_BEAUTIFY" val="smartTable{c9c85e27-4a32-4175-970f-9d5395cce496}"/>
</p:tagLst>
</file>

<file path=ppt/tags/tag17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74.xml><?xml version="1.0" encoding="utf-8"?>
<p:tagLst xmlns:p="http://schemas.openxmlformats.org/presentationml/2006/main">
  <p:tag name="KSO_WM_UNIT_TABLE_BEAUTIFY" val="smartTable{7b4e89e7-0daf-4693-82ad-dfaecfa6a81f}"/>
</p:tagLst>
</file>

<file path=ppt/tags/tag17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76.xml><?xml version="1.0" encoding="utf-8"?>
<p:tagLst xmlns:p="http://schemas.openxmlformats.org/presentationml/2006/main">
  <p:tag name="KSO_WM_UNIT_TABLE_BEAUTIFY" val="smartTable{6eef7a6d-3d97-46da-8625-f1e23f391d36}"/>
</p:tagLst>
</file>

<file path=ppt/tags/tag17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78.xml><?xml version="1.0" encoding="utf-8"?>
<p:tagLst xmlns:p="http://schemas.openxmlformats.org/presentationml/2006/main">
  <p:tag name="KSO_WM_UNIT_TABLE_BEAUTIFY" val="smartTable{6eef7a6d-3d97-46da-8625-f1e23f391d36}"/>
</p:tagLst>
</file>

<file path=ppt/tags/tag17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0.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81.xml><?xml version="1.0" encoding="utf-8"?>
<p:tagLst xmlns:p="http://schemas.openxmlformats.org/presentationml/2006/main">
  <p:tag name="KSO_WM_UNIT_TABLE_BEAUTIFY" val="smartTable{6239ecba-66c6-4de7-b4b5-fb6b7311ee12}"/>
</p:tagLst>
</file>

<file path=ppt/tags/tag18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8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8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8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8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87.xml><?xml version="1.0" encoding="utf-8"?>
<p:tagLst xmlns:p="http://schemas.openxmlformats.org/presentationml/2006/main">
  <p:tag name="KSO_WM_UNIT_TABLE_BEAUTIFY" val="smartTable{6239ecba-66c6-4de7-b4b5-fb6b7311ee12}"/>
</p:tagLst>
</file>

<file path=ppt/tags/tag18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8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0.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9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9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9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9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9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96.xml><?xml version="1.0" encoding="utf-8"?>
<p:tagLst xmlns:p="http://schemas.openxmlformats.org/presentationml/2006/main">
  <p:tag name="KSO_WM_UNIT_TABLE_BEAUTIFY" val="smartTable{079bbb15-9565-4e5c-8260-34d7ee3aa0da}"/>
</p:tagLst>
</file>

<file path=ppt/tags/tag19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9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9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00.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0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0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0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0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0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0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0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0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0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0.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1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1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1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1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1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1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1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1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1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20.xml><?xml version="1.0" encoding="utf-8"?>
<p:tagLst xmlns:p="http://schemas.openxmlformats.org/presentationml/2006/main">
  <p:tag name="KSO_WM_UNIT_TABLE_BEAUTIFY" val="smartTable{6239ecba-66c6-4de7-b4b5-fb6b7311ee12}"/>
</p:tagLst>
</file>

<file path=ppt/tags/tag22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2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23.xml><?xml version="1.0" encoding="utf-8"?>
<p:tagLst xmlns:p="http://schemas.openxmlformats.org/presentationml/2006/main">
  <p:tag name="KSO_WM_UNIT_TABLE_BEAUTIFY" val="smartTable{6239ecba-66c6-4de7-b4b5-fb6b7311ee12}"/>
</p:tagLst>
</file>

<file path=ppt/tags/tag22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2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2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27.xml><?xml version="1.0" encoding="utf-8"?>
<p:tagLst xmlns:p="http://schemas.openxmlformats.org/presentationml/2006/main">
  <p:tag name="KSO_WM_UNIT_TABLE_BEAUTIFY" val="smartTable{2ea136b3-4856-4e6d-aa91-28f5835226be}"/>
</p:tagLst>
</file>

<file path=ppt/tags/tag22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29.xml><?xml version="1.0" encoding="utf-8"?>
<p:tagLst xmlns:p="http://schemas.openxmlformats.org/presentationml/2006/main">
  <p:tag name="KSO_WM_UNIT_TABLE_BEAUTIFY" val="smartTable{9d927148-9a7a-447c-917c-c0ef605ee40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0.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3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UNIT_ISCONTENTSTITLE" val="0"/>
  <p:tag name="KSO_WM_UNIT_ISNUMDGMTITLE" val="0"/>
  <p:tag name="KSO_WM_UNIT_PRESET_TEXT" val="单击输入您的封面副标题"/>
  <p:tag name="KSO_WM_UNIT_NOCLEAR" val="0"/>
  <p:tag name="KSO_WM_UNIT_SHOW_EDIT_AREA_INDICATION" val="1"/>
  <p:tag name="KSO_WM_UNIT_VALUE" val="111"/>
  <p:tag name="KSO_WM_UNIT_HIGHLIGHT" val="0"/>
  <p:tag name="KSO_WM_UNIT_COMPATIBLE" val="0"/>
  <p:tag name="KSO_WM_UNIT_DIAGRAM_ISNUMVISUAL" val="0"/>
  <p:tag name="KSO_WM_UNIT_DIAGRAM_ISREFERUNIT" val="0"/>
  <p:tag name="KSO_WM_UNIT_TYPE" val="b"/>
  <p:tag name="KSO_WM_UNIT_INDEX" val="1"/>
  <p:tag name="KSO_WM_UNIT_ID" val="custom20205081_1*b*1"/>
  <p:tag name="KSO_WM_TEMPLATE_CATEGORY" val="custom"/>
  <p:tag name="KSO_WM_TEMPLATE_INDEX" val="20205081"/>
  <p:tag name="KSO_WM_UNIT_LAYERLEVEL" val="1"/>
  <p:tag name="KSO_WM_TAG_VERSION" val="1.0"/>
  <p:tag name="KSO_WM_BEAUTIFY_FLAG" val="#wm#"/>
</p:tagLst>
</file>

<file path=ppt/tags/tag63.xml><?xml version="1.0" encoding="utf-8"?>
<p:tagLst xmlns:p="http://schemas.openxmlformats.org/presentationml/2006/main">
  <p:tag name="KSO_WM_UNIT_ISCONTENTSTITLE" val="0"/>
  <p:tag name="KSO_WM_UNIT_ISNUMDGMTITLE" val="0"/>
  <p:tag name="KSO_WM_UNIT_PRESET_TEXT" val="单击输入您的封面副标题"/>
  <p:tag name="KSO_WM_UNIT_NOCLEAR" val="0"/>
  <p:tag name="KSO_WM_UNIT_SHOW_EDIT_AREA_INDICATION" val="1"/>
  <p:tag name="KSO_WM_UNIT_VALUE" val="111"/>
  <p:tag name="KSO_WM_UNIT_HIGHLIGHT" val="0"/>
  <p:tag name="KSO_WM_UNIT_COMPATIBLE" val="0"/>
  <p:tag name="KSO_WM_UNIT_DIAGRAM_ISNUMVISUAL" val="0"/>
  <p:tag name="KSO_WM_UNIT_DIAGRAM_ISREFERUNIT" val="0"/>
  <p:tag name="KSO_WM_UNIT_TYPE" val="b"/>
  <p:tag name="KSO_WM_UNIT_INDEX" val="1"/>
  <p:tag name="KSO_WM_UNIT_ID" val="custom20205081_1*b*1"/>
  <p:tag name="KSO_WM_TEMPLATE_CATEGORY" val="custom"/>
  <p:tag name="KSO_WM_TEMPLATE_INDEX" val="20205081"/>
  <p:tag name="KSO_WM_UNIT_LAYERLEVEL" val="1"/>
  <p:tag name="KSO_WM_TAG_VERSION" val="1.0"/>
  <p:tag name="KSO_WM_BEAUTIFY_FLAG" val="#wm#"/>
</p:tagLst>
</file>

<file path=ppt/tags/tag6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6.xml><?xml version="1.0" encoding="utf-8"?>
<p:tagLst xmlns:p="http://schemas.openxmlformats.org/presentationml/2006/main">
  <p:tag name="KSO_WM_UNIT_ISCONTENTSTITLE" val="0"/>
  <p:tag name="KSO_WM_UNIT_ISNUMDGMTITLE" val="0"/>
  <p:tag name="KSO_WM_UNIT_PRESET_TEXT" val="空白演示"/>
  <p:tag name="KSO_WM_UNIT_NOCLEAR" val="0"/>
  <p:tag name="KSO_WM_UNIT_SHOW_EDIT_AREA_INDICATION" val="1"/>
  <p:tag name="KSO_WM_UNIT_VALUE" val="28"/>
  <p:tag name="KSO_WM_UNIT_HIGHLIGHT" val="0"/>
  <p:tag name="KSO_WM_UNIT_COMPATIBLE" val="0"/>
  <p:tag name="KSO_WM_UNIT_DIAGRAM_ISNUMVISUAL" val="0"/>
  <p:tag name="KSO_WM_UNIT_DIAGRAM_ISREFERUNIT" val="0"/>
  <p:tag name="KSO_WM_UNIT_TYPE" val="a"/>
  <p:tag name="KSO_WM_UNIT_INDEX" val="1"/>
  <p:tag name="KSO_WM_UNIT_ID" val="custom20205081_1*a*1"/>
  <p:tag name="KSO_WM_TEMPLATE_CATEGORY" val="custom"/>
  <p:tag name="KSO_WM_TEMPLATE_INDEX" val="20205081"/>
  <p:tag name="KSO_WM_UNIT_LAYERLEVEL" val="1"/>
  <p:tag name="KSO_WM_TAG_VERSION" val="1.0"/>
  <p:tag name="KSO_WM_BEAUTIFY_FLAG" val="#wm#"/>
</p:tagLst>
</file>

<file path=ppt/tags/tag6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8.xml><?xml version="1.0" encoding="utf-8"?>
<p:tagLst xmlns:p="http://schemas.openxmlformats.org/presentationml/2006/main">
  <p:tag name="KSO_WM_UNIT_ISCONTENTSTITLE" val="0"/>
  <p:tag name="KSO_WM_UNIT_ISNUMDGMTITLE" val="0"/>
  <p:tag name="KSO_WM_UNIT_PRESET_TEXT" val="空白演示"/>
  <p:tag name="KSO_WM_UNIT_NOCLEAR" val="0"/>
  <p:tag name="KSO_WM_UNIT_SHOW_EDIT_AREA_INDICATION" val="1"/>
  <p:tag name="KSO_WM_UNIT_VALUE" val="28"/>
  <p:tag name="KSO_WM_UNIT_HIGHLIGHT" val="0"/>
  <p:tag name="KSO_WM_UNIT_COMPATIBLE" val="0"/>
  <p:tag name="KSO_WM_UNIT_DIAGRAM_ISNUMVISUAL" val="0"/>
  <p:tag name="KSO_WM_UNIT_DIAGRAM_ISREFERUNIT" val="0"/>
  <p:tag name="KSO_WM_UNIT_TYPE" val="a"/>
  <p:tag name="KSO_WM_UNIT_INDEX" val="1"/>
  <p:tag name="KSO_WM_UNIT_ID" val="custom20205081_1*a*1"/>
  <p:tag name="KSO_WM_TEMPLATE_CATEGORY" val="custom"/>
  <p:tag name="KSO_WM_TEMPLATE_INDEX" val="20205081"/>
  <p:tag name="KSO_WM_UNIT_LAYERLEVEL" val="1"/>
  <p:tag name="KSO_WM_TAG_VERSION" val="1.0"/>
  <p:tag name="KSO_WM_BEAUTIFY_FLAG" val="#wm#"/>
</p:tagLst>
</file>

<file path=ppt/tags/tag6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ISCONTENTSTITLE" val="0"/>
  <p:tag name="KSO_WM_UNIT_ISNUMDGMTITLE" val="0"/>
  <p:tag name="KSO_WM_UNIT_PRESET_TEXT" val="空白演示"/>
  <p:tag name="KSO_WM_UNIT_NOCLEAR" val="0"/>
  <p:tag name="KSO_WM_UNIT_SHOW_EDIT_AREA_INDICATION" val="1"/>
  <p:tag name="KSO_WM_UNIT_VALUE" val="28"/>
  <p:tag name="KSO_WM_UNIT_HIGHLIGHT" val="0"/>
  <p:tag name="KSO_WM_UNIT_COMPATIBLE" val="0"/>
  <p:tag name="KSO_WM_UNIT_DIAGRAM_ISNUMVISUAL" val="0"/>
  <p:tag name="KSO_WM_UNIT_DIAGRAM_ISREFERUNIT" val="0"/>
  <p:tag name="KSO_WM_UNIT_TYPE" val="a"/>
  <p:tag name="KSO_WM_UNIT_INDEX" val="1"/>
  <p:tag name="KSO_WM_UNIT_ID" val="custom20205081_1*a*1"/>
  <p:tag name="KSO_WM_TEMPLATE_CATEGORY" val="custom"/>
  <p:tag name="KSO_WM_TEMPLATE_INDEX" val="20205081"/>
  <p:tag name="KSO_WM_UNIT_LAYERLEVEL" val="1"/>
  <p:tag name="KSO_WM_TAG_VERSION" val="1.0"/>
  <p:tag name="KSO_WM_BEAUTIFY_FLAG" val="#wm#"/>
</p:tagLst>
</file>

<file path=ppt/tags/tag7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2.xml><?xml version="1.0" encoding="utf-8"?>
<p:tagLst xmlns:p="http://schemas.openxmlformats.org/presentationml/2006/main">
  <p:tag name="KSO_WM_UNIT_ISCONTENTSTITLE" val="0"/>
  <p:tag name="KSO_WM_UNIT_ISNUMDGMTITLE" val="0"/>
  <p:tag name="KSO_WM_UNIT_PRESET_TEXT" val="空白演示"/>
  <p:tag name="KSO_WM_UNIT_NOCLEAR" val="0"/>
  <p:tag name="KSO_WM_UNIT_SHOW_EDIT_AREA_INDICATION" val="1"/>
  <p:tag name="KSO_WM_UNIT_VALUE" val="28"/>
  <p:tag name="KSO_WM_UNIT_HIGHLIGHT" val="0"/>
  <p:tag name="KSO_WM_UNIT_COMPATIBLE" val="0"/>
  <p:tag name="KSO_WM_UNIT_DIAGRAM_ISNUMVISUAL" val="0"/>
  <p:tag name="KSO_WM_UNIT_DIAGRAM_ISREFERUNIT" val="0"/>
  <p:tag name="KSO_WM_UNIT_TYPE" val="a"/>
  <p:tag name="KSO_WM_UNIT_INDEX" val="1"/>
  <p:tag name="KSO_WM_UNIT_ID" val="custom20205081_1*a*1"/>
  <p:tag name="KSO_WM_TEMPLATE_CATEGORY" val="custom"/>
  <p:tag name="KSO_WM_TEMPLATE_INDEX" val="20205081"/>
  <p:tag name="KSO_WM_UNIT_LAYERLEVEL" val="1"/>
  <p:tag name="KSO_WM_TAG_VERSION" val="1.0"/>
  <p:tag name="KSO_WM_BEAUTIFY_FLAG" val="#wm#"/>
</p:tagLst>
</file>

<file path=ppt/tags/tag7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4.xml><?xml version="1.0" encoding="utf-8"?>
<p:tagLst xmlns:p="http://schemas.openxmlformats.org/presentationml/2006/main">
  <p:tag name="KSO_WM_UNIT_ISCONTENTSTITLE" val="0"/>
  <p:tag name="KSO_WM_UNIT_ISNUMDGMTITLE" val="0"/>
  <p:tag name="KSO_WM_UNIT_PRESET_TEXT" val="空白演示"/>
  <p:tag name="KSO_WM_UNIT_NOCLEAR" val="0"/>
  <p:tag name="KSO_WM_UNIT_SHOW_EDIT_AREA_INDICATION" val="1"/>
  <p:tag name="KSO_WM_UNIT_VALUE" val="28"/>
  <p:tag name="KSO_WM_UNIT_HIGHLIGHT" val="0"/>
  <p:tag name="KSO_WM_UNIT_COMPATIBLE" val="0"/>
  <p:tag name="KSO_WM_UNIT_DIAGRAM_ISNUMVISUAL" val="0"/>
  <p:tag name="KSO_WM_UNIT_DIAGRAM_ISREFERUNIT" val="0"/>
  <p:tag name="KSO_WM_UNIT_TYPE" val="a"/>
  <p:tag name="KSO_WM_UNIT_INDEX" val="1"/>
  <p:tag name="KSO_WM_UNIT_ID" val="custom20205081_1*a*1"/>
  <p:tag name="KSO_WM_TEMPLATE_CATEGORY" val="custom"/>
  <p:tag name="KSO_WM_TEMPLATE_INDEX" val="20205081"/>
  <p:tag name="KSO_WM_UNIT_LAYERLEVEL" val="1"/>
  <p:tag name="KSO_WM_TAG_VERSION" val="1.0"/>
  <p:tag name="KSO_WM_BEAUTIFY_FLAG" val="#wm#"/>
</p:tagLst>
</file>

<file path=ppt/tags/tag7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6.xml><?xml version="1.0" encoding="utf-8"?>
<p:tagLst xmlns:p="http://schemas.openxmlformats.org/presentationml/2006/main">
  <p:tag name="KSO_WM_UNIT_ISCONTENTSTITLE" val="0"/>
  <p:tag name="KSO_WM_UNIT_ISNUMDGMTITLE" val="0"/>
  <p:tag name="KSO_WM_UNIT_PRESET_TEXT" val="空白演示"/>
  <p:tag name="KSO_WM_UNIT_NOCLEAR" val="0"/>
  <p:tag name="KSO_WM_UNIT_SHOW_EDIT_AREA_INDICATION" val="1"/>
  <p:tag name="KSO_WM_UNIT_VALUE" val="28"/>
  <p:tag name="KSO_WM_UNIT_HIGHLIGHT" val="0"/>
  <p:tag name="KSO_WM_UNIT_COMPATIBLE" val="0"/>
  <p:tag name="KSO_WM_UNIT_DIAGRAM_ISNUMVISUAL" val="0"/>
  <p:tag name="KSO_WM_UNIT_DIAGRAM_ISREFERUNIT" val="0"/>
  <p:tag name="KSO_WM_UNIT_TYPE" val="a"/>
  <p:tag name="KSO_WM_UNIT_INDEX" val="1"/>
  <p:tag name="KSO_WM_UNIT_ID" val="custom20205081_1*a*1"/>
  <p:tag name="KSO_WM_TEMPLATE_CATEGORY" val="custom"/>
  <p:tag name="KSO_WM_TEMPLATE_INDEX" val="20205081"/>
  <p:tag name="KSO_WM_UNIT_LAYERLEVEL" val="1"/>
  <p:tag name="KSO_WM_TAG_VERSION" val="1.0"/>
  <p:tag name="KSO_WM_BEAUTIFY_FLAG" val="#wm#"/>
</p:tagLst>
</file>

<file path=ppt/tags/tag7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8.xml><?xml version="1.0" encoding="utf-8"?>
<p:tagLst xmlns:p="http://schemas.openxmlformats.org/presentationml/2006/main">
  <p:tag name="KSO_WM_UNIT_ISCONTENTSTITLE" val="0"/>
  <p:tag name="KSO_WM_UNIT_ISNUMDGMTITLE" val="0"/>
  <p:tag name="KSO_WM_UNIT_PRESET_TEXT" val="空白演示"/>
  <p:tag name="KSO_WM_UNIT_NOCLEAR" val="0"/>
  <p:tag name="KSO_WM_UNIT_SHOW_EDIT_AREA_INDICATION" val="1"/>
  <p:tag name="KSO_WM_UNIT_VALUE" val="28"/>
  <p:tag name="KSO_WM_UNIT_HIGHLIGHT" val="0"/>
  <p:tag name="KSO_WM_UNIT_COMPATIBLE" val="0"/>
  <p:tag name="KSO_WM_UNIT_DIAGRAM_ISNUMVISUAL" val="0"/>
  <p:tag name="KSO_WM_UNIT_DIAGRAM_ISREFERUNIT" val="0"/>
  <p:tag name="KSO_WM_UNIT_TYPE" val="a"/>
  <p:tag name="KSO_WM_UNIT_INDEX" val="1"/>
  <p:tag name="KSO_WM_UNIT_ID" val="custom20205081_1*a*1"/>
  <p:tag name="KSO_WM_TEMPLATE_CATEGORY" val="custom"/>
  <p:tag name="KSO_WM_TEMPLATE_INDEX" val="20205081"/>
  <p:tag name="KSO_WM_UNIT_LAYERLEVEL" val="1"/>
  <p:tag name="KSO_WM_TAG_VERSION" val="1.0"/>
  <p:tag name="KSO_WM_BEAUTIFY_FLAG" val="#wm#"/>
</p:tagLst>
</file>

<file path=ppt/tags/tag7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UNIT_ISCONTENTSTITLE" val="0"/>
  <p:tag name="KSO_WM_UNIT_ISNUMDGMTITLE" val="0"/>
  <p:tag name="KSO_WM_UNIT_PRESET_TEXT" val="空白演示"/>
  <p:tag name="KSO_WM_UNIT_NOCLEAR" val="0"/>
  <p:tag name="KSO_WM_UNIT_SHOW_EDIT_AREA_INDICATION" val="1"/>
  <p:tag name="KSO_WM_UNIT_VALUE" val="28"/>
  <p:tag name="KSO_WM_UNIT_HIGHLIGHT" val="0"/>
  <p:tag name="KSO_WM_UNIT_COMPATIBLE" val="0"/>
  <p:tag name="KSO_WM_UNIT_DIAGRAM_ISNUMVISUAL" val="0"/>
  <p:tag name="KSO_WM_UNIT_DIAGRAM_ISREFERUNIT" val="0"/>
  <p:tag name="KSO_WM_UNIT_TYPE" val="a"/>
  <p:tag name="KSO_WM_UNIT_INDEX" val="1"/>
  <p:tag name="KSO_WM_UNIT_ID" val="custom20205081_1*a*1"/>
  <p:tag name="KSO_WM_TEMPLATE_CATEGORY" val="custom"/>
  <p:tag name="KSO_WM_TEMPLATE_INDEX" val="20205081"/>
  <p:tag name="KSO_WM_UNIT_LAYERLEVEL" val="1"/>
  <p:tag name="KSO_WM_TAG_VERSION" val="1.0"/>
  <p:tag name="KSO_WM_BEAUTIFY_FLAG" val="#wm#"/>
</p:tagLst>
</file>

<file path=ppt/tags/tag8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2.xml><?xml version="1.0" encoding="utf-8"?>
<p:tagLst xmlns:p="http://schemas.openxmlformats.org/presentationml/2006/main">
  <p:tag name="KSO_WM_UNIT_ISCONTENTSTITLE" val="0"/>
  <p:tag name="KSO_WM_UNIT_ISNUMDGMTITLE" val="0"/>
  <p:tag name="KSO_WM_UNIT_PRESET_TEXT" val="空白演示"/>
  <p:tag name="KSO_WM_UNIT_NOCLEAR" val="0"/>
  <p:tag name="KSO_WM_UNIT_SHOW_EDIT_AREA_INDICATION" val="1"/>
  <p:tag name="KSO_WM_UNIT_VALUE" val="28"/>
  <p:tag name="KSO_WM_UNIT_HIGHLIGHT" val="0"/>
  <p:tag name="KSO_WM_UNIT_COMPATIBLE" val="0"/>
  <p:tag name="KSO_WM_UNIT_DIAGRAM_ISNUMVISUAL" val="0"/>
  <p:tag name="KSO_WM_UNIT_DIAGRAM_ISREFERUNIT" val="0"/>
  <p:tag name="KSO_WM_UNIT_TYPE" val="a"/>
  <p:tag name="KSO_WM_UNIT_INDEX" val="1"/>
  <p:tag name="KSO_WM_UNIT_ID" val="custom20205081_1*a*1"/>
  <p:tag name="KSO_WM_TEMPLATE_CATEGORY" val="custom"/>
  <p:tag name="KSO_WM_TEMPLATE_INDEX" val="20205081"/>
  <p:tag name="KSO_WM_UNIT_LAYERLEVEL" val="1"/>
  <p:tag name="KSO_WM_TAG_VERSION" val="1.0"/>
  <p:tag name="KSO_WM_BEAUTIFY_FLAG" val="#wm#"/>
</p:tagLst>
</file>

<file path=ppt/tags/tag8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4.xml><?xml version="1.0" encoding="utf-8"?>
<p:tagLst xmlns:p="http://schemas.openxmlformats.org/presentationml/2006/main">
  <p:tag name="KSO_WM_UNIT_ISCONTENTSTITLE" val="0"/>
  <p:tag name="KSO_WM_UNIT_ISNUMDGMTITLE" val="0"/>
  <p:tag name="KSO_WM_UNIT_PRESET_TEXT" val="空白演示"/>
  <p:tag name="KSO_WM_UNIT_NOCLEAR" val="0"/>
  <p:tag name="KSO_WM_UNIT_SHOW_EDIT_AREA_INDICATION" val="1"/>
  <p:tag name="KSO_WM_UNIT_VALUE" val="28"/>
  <p:tag name="KSO_WM_UNIT_HIGHLIGHT" val="0"/>
  <p:tag name="KSO_WM_UNIT_COMPATIBLE" val="0"/>
  <p:tag name="KSO_WM_UNIT_DIAGRAM_ISNUMVISUAL" val="0"/>
  <p:tag name="KSO_WM_UNIT_DIAGRAM_ISREFERUNIT" val="0"/>
  <p:tag name="KSO_WM_UNIT_TYPE" val="a"/>
  <p:tag name="KSO_WM_UNIT_INDEX" val="1"/>
  <p:tag name="KSO_WM_UNIT_ID" val="custom20205081_1*a*1"/>
  <p:tag name="KSO_WM_TEMPLATE_CATEGORY" val="custom"/>
  <p:tag name="KSO_WM_TEMPLATE_INDEX" val="20205081"/>
  <p:tag name="KSO_WM_UNIT_LAYERLEVEL" val="1"/>
  <p:tag name="KSO_WM_TAG_VERSION" val="1.0"/>
  <p:tag name="KSO_WM_BEAUTIFY_FLAG" val="#wm#"/>
</p:tagLst>
</file>

<file path=ppt/tags/tag8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UNIT_TABLE_BEAUTIFY" val="smartTable{476d3286-84ec-4d16-b764-82cd8014cf32}"/>
</p:tagLst>
</file>

<file path=ppt/tags/tag9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8.xml><?xml version="1.0" encoding="utf-8"?>
<p:tagLst xmlns:p="http://schemas.openxmlformats.org/presentationml/2006/main">
  <p:tag name="KSO_WM_UNIT_TABLE_BEAUTIFY" val="smartTable{11d085fe-239c-4396-97fd-d0b4fa74bc33}"/>
</p:tagLst>
</file>

<file path=ppt/tags/tag9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43472</Words>
  <Application>WPS 演示</Application>
  <PresentationFormat>宽屏</PresentationFormat>
  <Paragraphs>3978</Paragraphs>
  <Slides>132</Slides>
  <Notes>4</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132</vt:i4>
      </vt:variant>
    </vt:vector>
  </HeadingPairs>
  <TitlesOfParts>
    <vt:vector size="149" baseType="lpstr">
      <vt:lpstr>Arial</vt:lpstr>
      <vt:lpstr>宋体</vt:lpstr>
      <vt:lpstr>Wingdings</vt:lpstr>
      <vt:lpstr>微软雅黑</vt:lpstr>
      <vt:lpstr>Wingdings</vt:lpstr>
      <vt:lpstr>Stencil</vt:lpstr>
      <vt:lpstr>黑体</vt:lpstr>
      <vt:lpstr>Modern No. 20</vt:lpstr>
      <vt:lpstr>华文行楷</vt:lpstr>
      <vt:lpstr>Arial</vt:lpstr>
      <vt:lpstr>Impact</vt:lpstr>
      <vt:lpstr>Arial Unicode MS</vt:lpstr>
      <vt:lpstr>Calibri</vt:lpstr>
      <vt:lpstr>仿宋</vt:lpstr>
      <vt:lpstr>字魂58号-创中黑</vt:lpstr>
      <vt:lpstr>楷体</vt:lpstr>
      <vt:lpstr>Office 主题​​</vt:lpstr>
      <vt:lpstr>PowerPoint 演示文稿</vt:lpstr>
      <vt:lpstr>PowerPoint 演示文稿</vt:lpstr>
      <vt:lpstr>　　自2014年《湖南省安装工程消耗量标准》颁发实施以来，对于规范建设工程造价计价行为，合理确定和有效控制工程造价起到了巨大的作用。但随着14消耗量标准使用周期的增长，建筑市场条件不断在发生变化，安装工艺不断进步，各种新技术、新工艺、新材料、新设备也不断涌现和发展，同时国家部分相关施工规范、验收规范以及相关标准图集也发生了相应的变化，这些都造成原消耗量标准中部分子目的设置以及人、材、机消耗量产生一定程度上的变化。《建设工程工程量清单计价规范》(GB50500-2013)、《通用安装工程消耗量定额》(TY 02-31-2015)、《建设工程施工机械台班费用编制规则（增值税版）》、《建设工程施工仪器仪表台班费用编制规则（增值税版）》也陆续颁发执行。 　　为了更好地满足当前建筑市场发展的需求和建设工程项目工程量清单计价的需求，进一步合理确定和有效控制工程造价，湖南省建设工程造价总站组织有关市州造价站和建设、施工、咨询等相关单位的工程造价专业人员，对14消耗量标准予以修编。</vt:lpstr>
      <vt:lpstr>　　我站从2018年开始计划对2014版《湖南省建设工程计价办法》及配套的各专业消耗标准进行全面修编。经过修编机构设置和参编单位及人员确定，以及相关各项工作准备完成后，该项工作从2018年6月份正式开始。安装工程消耗量标准因为专业面广，子目量大，十二个专业册共分为七个编制小组开展定额修编工作。定额修编划分为几大阶段进行： 　　首先是项目设置阶段，讨论、确定、评审后形成项目划分稿； 　　第二是定额修编调研阶段，各专业编制组联系相关项目，进行大量的施工现场实地调研，面向施工企业、施工班组以及现场操作工人广泛收集专业分包价格以及人、材、机消耗量等相关数据； 　　第三阶段是定额编制阶段，各编制组对前一阶段收集的项目实测数据和劳务分包数据进行测算、分析和相应调整，形成子目数据，同时对14消耗量标准的执行情况，特别是定额水平进行了市场调研，并根据市场实际对其进行合理的调整修订。定额修编整体工作于2019年5月底完成，并形成定额修编初稿。</vt:lpstr>
      <vt:lpstr>　　第四阶段为定额初稿的内审和征求意见阶段。19年6月～7月份我站组织各编制组逐一对安装工程共十二个专业册分别进行了内部审查和讨论，发现并修改了初稿中存在的很多问题及错误，并对部分定额说明仍不准确、不清晰、不合理，或仍与大部分工程实际操作方式不吻合的地方进行了讨论修改。 　　9月底所有定额初稿经内部审查并修改完成以后，挂网面向社会广泛征求意见，共收集到安装工程相关意见和建议400余条，涉及范畴主要集中以下四方面: (1)总说明，册、章说明及工程量计算规则的文字表述；(2)定额项目设置和划分；(3)定额水平问题；(4)安装工程各专业册之间及与其他专业之间存在水平差等问题的意见和建议。 　　10月份我站再次组织各编制组以及相关专家，对所有专业册发现和收集的问题进行逐一认真讨论确定，并再次进行修改，同时进行典型工程的测算对比工作。</vt:lpstr>
      <vt:lpstr>　　第五阶段为定额修编专家评审阶段。经征求意见并修改完成后，于19年11月底召开安装工程消耗量标准专家评审会。与会评审专家对定额修编工作一致肯定，原则上通过了提交的专家评审稿，并对其中仍存在的问题提出修改意见。各编制组参照专家意见，结合市场实际情况，对定额修编进行了最后的修改与调整，并于19年底生成报批稿，全面完成了新定额的修编工作。</vt:lpstr>
      <vt:lpstr>　　本次消耗量标准修编是以《通用安装工程工程量计算规范》(GB50856-2013)为蓝本，在《通用安装工程消耗量定额》(TY02-31-2015)及2014版《湖南省安装工程消耗量标准》的基础上，结合我省实际，根据现行国家相关标准、规范等编制的。 　　修编过程中与《通用安装工程工程量计算规范》（GB50856-2013）中项目划分、项目编码、项目名称、计算单位、工作内容、工程量计算规则等进行合理衔接和调整，以增强新消耗量标准在清单计价模式下的使用便利性；项目设置符合我省实际，基本满足我省安装工程的需求。</vt:lpstr>
      <vt:lpstr>1、国家建筑安装工程现行设计规范、工程施工及验收规范、工程质量检验标准和施工安全检查标准、材料质量标准等； 2、国家现行的相关标准图集； 3、《建设工程工程量清单计价规范》(GB 50500-2013)、《通用安装工程工程量计算规范》(GB 50856-2013)、《通用安装工程消耗量定额》(TY02-31-2015)、《建设工程施工机械台班费用编制规则（增值税版）》、《建设工程施工仪器仪表台班费用编制规则（增值税版）》； 4、相关施工项目现场人、材、机的测算以及调研资料； 5、14消耗量标准以及执行以来收集反馈的意见和建议； 6、其他外省现行的相关计价依据。</vt:lpstr>
      <vt:lpstr>　　1、坚持科学合理、实事求是、简明适用、切合实际的原则，项目编排要求精简适用，相关说明条理清晰，工程量计算规则简单方便，尽量减少造价人员的劳动强度，确保社会能广泛接受、愿意用、会用、方便用。 　　2. 定额修编符合国家、行业法律、法规、行政规范文件和现行各类建设标准及技术规范的要求，编制过程中按现行有关国家产品标准、设计、施工及验收规范、技术操作规程、质量评定标准和安全操作规程进行编制，并参考行业、地方标准； 　　3、坚持与现行技术标准、规范相适应的原则，重点关注和调整由于新旧工程技术标准的改变引起的各消耗量种类和数量的变化，使之符合现行标准规范的要求。 </vt:lpstr>
      <vt:lpstr>　　4、坚持项目划分与现行工程计量规范相衔接的原则，尽量与13清单规范相一致或协调。项目设置按不同的工程类型、施工方法和对造价的影响等综合考虑确定。 　　5、定额编制水平符合“平均先进”的原则，反映出先进合理的设计、成熟有效的施工工艺、施工管理和大多数企业在正常施工条件下可以达到的社会平均水平。定额结构合理，定额步距大小适中，文字通俗易懂，计算方法简便，具有适应性、可操作性。 　　6、减少各专业册相同或类似定额子目设置，强化不同专业册相同或类似定额子目借用原则，进一步明确和细化有可能造成争议的定额说明和计算规则。 </vt:lpstr>
      <vt:lpstr>　　本次修编后，安装工程消耗量标准仍分为十二册，但此次修编专业册的设置与《通用安装工程工程量计算规范》(GB 50856-2013)、《通用安装工程消耗量定额》(TY 02-31-2015)保持一致，设置如下：</vt:lpstr>
      <vt:lpstr>　　原14消耗量标准中《第四册 炉窑砌筑工程》因目前实际施工中已经基本没有使用，即使少量仍使用的炉窑也属于冶金、有色、化工等专业工程，不属于通用安装工程，所以此次修编时将该册整体删除，发生时另执行相关行业定额。  　　《第十一册 通信设备及线路工程》为本次修编时新增专业册，适用于以有线接入方式实现与通信核心网络相连的接入网以及用户交换系统等各类用户网的建设工程，将通信建设工程中包括通信管道、杆路、线路及通信设备的安装等内容纳入安装工程计价依据范畴，以满足通信网络建设中通用部分的工程计价需求。</vt:lpstr>
      <vt:lpstr>　　本次修编，是根据14消耗量标准的情况，主要修编施工技术、施工方法和工艺、子目消耗量水平发生变化的项目，并补充由于新技术、新工艺、新材料等出现的新项目。对原14消耗量标准中施工技术和方法、消耗量水平无变化的项目予以保留。  　　此次修编结合目前我省现场施工实际，保留原14消耗量标准中符合建设工程实际的项目；根据市场水平调整14消耗量标准中不合理、不准确、不适用的项目；删除部分已淘汰的、落后的工艺项目。根据“四新技术”（新技术、新工艺、新材料、新设备）的推广应用，通过大量施工项目现场调研，收集相关人材机消耗数据以及劳务分包数据，并根据以上资料尽量补充编制相应项目,进一步加大了我省安装专业计价依据的覆盖面，以满足工程计价的需要。</vt:lpstr>
      <vt:lpstr>　　此次修编时还在不影响消耗量标准整体水平的前提下调整了部分子目的划分步距，对一些使用较少、占工程造价比率较小、且水平差距不大的子目进行了合并，对部分使用较多、占工程造价比率较大、且不同规格之间实际存在一定水平差距的子目进行了细化。  　　同时本次修编也着重对14消耗量标准中安装工程各专业册中存在重复的同类子目也进行了协调统一，确实属于通用项目的，仅保持在一个专业册中出现，其他专业工程发生时，按规定统一参照执行，如支吊架安装、套管安装、光缆敷设、线缆敷设等，避免了不同专业册中同类子目之间存在的水平差异问题，使消耗量标准更加简明适用。</vt:lpstr>
      <vt:lpstr>　　鉴于电梯属于特种设备，不属于通用设备，且电梯安装费用的计取市场化运作已经逐渐成熟，此次修编时将原14消耗量标准中《机械设备安装工程》和《电气设备安装工程》专业册中有关电梯安装的项目删除，包括14消耗量标准第一册中机械部分安装和第四册中电气部分安装子目。  　　根据目前市场施工实际，大量构件均采用工厂制作成品后再进行现场安装，取消了原14消耗量标准中部分专业册中的构件现场制作项目，改为工厂加工制作成品或半成品，施工现场只进行安装的项目。 　</vt:lpstr>
      <vt:lpstr>　　此次修编后，《湖南省安装工程消耗量标准》分为十二个专业册，共计111章826节，18202个子目，与14消耗量标准相比，新增5370个子目，删减3092个子目。</vt:lpstr>
      <vt:lpstr>PowerPoint 演示文稿</vt:lpstr>
      <vt:lpstr>　　2020消耗量标准中人工的表现形式发生了重大变化，子目中不再体现工日数量，而是直接以人工费形式体现，人工费水平与当前建设工程实际水平相适应。对于在14消耗量标准执行过程中市场反映定额水平与实际水平较大差距的子目，以及此次修编时补充编制的新增子目，通过对大量工程开展施工现场实地测算调研，以及广泛收集劳务分包数据调研的基础上，经测算分析后取定贴近市场实际的人工费水平。 　　同时，人工费所包含的内容也在原来的基础上进行了扩展，人工费中包含了操作工人的五险一金，即按规定支付的养老保险、失业保险、医疗保险、生育保险、工伤保险费和住房公积金，从而与市场人工费内容进一步接轨。同时以人工费形式体现，还避免了人工工日单价提升过大，导致市场劳务工资陡然上涨。</vt:lpstr>
      <vt:lpstr>　　子目中考虑选用符合国家质量标准和相应设计要求的合格产品。对于原14消耗量标准执行过程中市场反馈材料消耗量水平与实际相差较大的子目，根据工程的实际情况并结合现行施工验收规范的要求，重新计算材料的消耗量。  　　进入消耗量标准子目的周转性材料，按照不同施工方法，考虑不同工程项目类别、选取不同材料规格综合计算出一次摊销量进入子目。  　　对于用量少、低值易耗的零星材料，不列具体名称、规格型号和消耗量，合并以其他材料费形式体现，按相应项目中安装辅助材料费的一定比例计取，以“元”的形式体现。</vt:lpstr>
      <vt:lpstr> 　　本次修编取消了主材和辅材的概念，2020安装工程消耗量标准中对材料类别的描述，由14消耗量标准中的“主要材料、辅助材料和零星材料”，修改为“安装材料和消耗性材料”，安装材料属于未计价材料，在定额中以“（××）”表示，消耗性材料包括施工中消耗的材料、辅助材料、周转材料和其他材料。 　　材料损耗量的内容和范围包括：从工地仓库运至现场集中堆放地点或现场加工地点至操作或安装地点的搬运损耗、施工操作损耗和施工现场堆放损耗等。施工现场外的运输、仓库保管损耗和由于材料、成品、半成品的规格和质量不符合要求而报废的材料，不包括在损耗内；规范（设计文件）规定的预留量、搭接等不在损耗率中考虑。</vt:lpstr>
      <vt:lpstr> 　　施工机械与仪器仪表台班消耗量确定的原则是“合理”，与目前在工程现场中常用的施工机械与仪器仪表类型相协调，包括单件形成固定资产的常规施工机械与仪器仪表。台班消耗量综合考虑了机械性能、机械效率、操作水平、必要间歇时间、幅度差等因素，合理取定其消耗量。  　　本次修编时，本着与实际市场相结合的原则，对于部分市场已普遍采用租赁形式的大型、特大型施工机械台班，按租赁单价分解为台班费用组成。</vt:lpstr>
      <vt:lpstr> 　　本次机械台班费用组成参照《建设工程施工机械台班费用编制规则（增值税版）》和《建设工程施工仪器仪表台班费用编制规则（增值税版）》编制并进行调整。随着施工机械化水平的提高，根据市场调研情况对子目中部分台班及其消耗量水平做了适当调整。同时因部分小型施工机械台班费用组成发生变化，台班单价中不再包含机上人工消耗量，因些将此部分剔除的机上人工合并至子目人工费中。  　　凡单位原值2000元以内、使用年限在一年以内的的小型施工机械，不列入机械台班消耗量，作为工具用具在建筑安装工程费中的企业管理费中考虑，其消耗的燃料动力等已列入材料费内。</vt:lpstr>
      <vt:lpstr>1、脚手架搭拆费系数 　　安装工程的脚手架搭拆费用是按与土建配合施工时，搭设部分简易脚手架考虑。14消耗量标准中是按人工费的2%计取。但在执行过程中，市场调研普遍反映安装工程脚手架费用过低，无法满足需求。此次修编时，经过调研测算及结合参照15全统定额相关规定，将脚手架费率调整为按人工费的5%计取。 　　在14消耗量标准中，脚手架搭拆费为按项计取的措施费用，不参与计取管理费和利润。本次修编时增加了“其中人工占35%”，脚手架搭拆费的这部分人工费纳入安装工程人工费取费的计费基础，也需要根据规定费率计取管理费、利润和绿色施工安全防护措施项目费。 　　单独承担的埋地管道工程，不计取该项费用。</vt:lpstr>
      <vt:lpstr>2、操作高度增加费  　　14消耗量标准中安装工程的超高增加费与高层建筑增加费两个概念在使用中容易引起误解和混淆，容易将安装操作高度与整个建筑物檐口高度的超高这两个概念混淆。本次修编按将原14消耗量标准中的“超高增加费”修改为“操作高度增加费”，表述更加清晰明确。 　　操作高度增加费计取：操作物高度距离楼地面5m以上时，超过部分工程量，其人工费乘以下列系数计算。（详见各册册说明）   </vt:lpstr>
      <vt:lpstr>３、高层施工增加费： 　　本次修编中将14消耗量标准中的“高层建筑增加费”修改为“高层施工增加费”，原来的高层建筑增加费仅限于在建筑物层数大于6层或建筑物高度大于20ｍ以上，此次修编时将地下深度10ｍ以上也列入计取范围，更符合实际工程需要。同时此次修编时，对系数设置的步距差距予以加大，原来每3层（10m）一个步距，现在修改为按每6层（20m）为一个步距考虑。 　　因考虑到目前由于市场经济快速发展，超过200m以上的高层建筑与超高层建筑越来越多，市场反映需求迫切，此次修编时把高层施工增加费的步距上限扩大到78层（260m）建筑，并根据市场调研情况对高层施工增加费的费率进行了调整。</vt:lpstr>
      <vt:lpstr>PowerPoint 演示文稿</vt:lpstr>
      <vt:lpstr>PowerPoint 演示文稿</vt:lpstr>
      <vt:lpstr>４、其他措施费用：   　　各专业册均计取安装与生产同时进行施工增加费和在有害身体健康环境中施工增加费的两项措施费用，分别按分部分项人工费的10%计取。  　　此两项措施费用为按项计取，不参与取费，不计取管理费和利润。</vt:lpstr>
      <vt:lpstr>　　1.安装工程消耗量标准中所包含的水平和垂直运输运距，按设备200m、材料（含成品、半成品）300m综合取定，执行时不做调整。 　　室内以建筑物室内地平面为垂直运输基准面，室外以建筑安装现场地平面为垂直运输基准面。 　　设备包括自安装现场指定堆放地点运至安装地点的水平和垂直运输； 　　材料、成品、半成品包括自施工单位现场仓库或现场指定堆放地点运至安装地点的水平和垂直运输。</vt:lpstr>
      <vt:lpstr>　　2.根据对工业设备安装企业的调研收集情况：实际安装施工现场因为各种因素影响，所使用的吊装机具的规格型号很多时候远远高于消耗量标准中按正常施工条件下设置的吊装机具。因此在第一册机械设备安装、第二册热力设备安装和第三册静置设备安装等工业设备安装册中增加说明：“如需要使用特大型吊装机具，其进出场费需按专项方案确定另计。原子目中吊装机具扣除。”</vt:lpstr>
      <vt:lpstr>　　3.由于建筑安装工程产品的单件性、特殊性及各专业安装工程的复杂性，随着工程材料和施工工艺水平的不断提高和更新，工程定额编制的滞后性，各个单项工程的设计、施工组织设计、施工管理手段亦有所差异，因此本消耗量标准可能仍不能满足安装工程定额计价工作的需求。 　　为使这一情况得到解决，发承包（甲乙）双方应依据建设单位批准的施工组织设计方案，编制补充子目或在合同中约定或协商解决缺项项目的计价方法和方式，在该工程项目中使用。</vt:lpstr>
      <vt:lpstr>　　4.安装工程之前考虑修改为以直接费为取费基数，与其他专业保持一致。但在测算过程中发现安装工程因其特殊性，设备与主材占整个工程造价的比重过大，如果像其他专业一样改为以直接费为取费基数，将面临着设备和主材对总造价的影响过大，确定合理的费率非常困难，并且操作性差、工程造价难以把控的情况。经专家研讨，最终确定安装工程仍维持14消耗量标准取费模式，以人工费为取费基数。  　　各措施项目费的计取，如果注明“其中人工含***”，则该部分人工费参与取费，进入计取管理费、利润和绿色施工安全防护措施项目费的取费基数。如仅表述为“按人工费的%计取”，则视为按项计取的单项措施费用，不参与取费。</vt:lpstr>
      <vt:lpstr>PowerPoint 演示文稿</vt:lpstr>
      <vt:lpstr>PowerPoint 演示文稿</vt:lpstr>
      <vt:lpstr>　　</vt:lpstr>
      <vt:lpstr>　　</vt:lpstr>
      <vt:lpstr>　　</vt:lpstr>
      <vt:lpstr>　　</vt:lpstr>
      <vt:lpstr>　　</vt:lpstr>
      <vt:lpstr>PowerPoint 演示文稿</vt:lpstr>
      <vt:lpstr>PowerPoint 演示文稿</vt:lpstr>
      <vt:lpstr>　　</vt:lpstr>
      <vt:lpstr>PowerPoint 演示文稿</vt:lpstr>
      <vt:lpstr>　　</vt:lpstr>
      <vt:lpstr>　　</vt:lpstr>
      <vt:lpstr>　　</vt:lpstr>
      <vt:lpstr>　　</vt:lpstr>
      <vt:lpstr>　　</vt:lpstr>
      <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Administrator</dc:creator>
  <cp:lastModifiedBy>tiger06185</cp:lastModifiedBy>
  <cp:revision>211</cp:revision>
  <dcterms:created xsi:type="dcterms:W3CDTF">2019-06-19T02:08:00Z</dcterms:created>
  <dcterms:modified xsi:type="dcterms:W3CDTF">2020-08-24T18:12:37Z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2052-11.1.0.9912</vt:lpwstr>
  </property>
</Properties>
</file>