
<file path=[Content_Types].xml><?xml version="1.0" encoding="utf-8"?>
<Types xmlns="http://schemas.openxmlformats.org/package/2006/content-types">
  <Default Extension="png" ContentType="image/png"/>
  <Default Extension="tiff" ContentType="image/tiff"/>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6"/>
  </p:notesMasterIdLst>
  <p:handoutMasterIdLst>
    <p:handoutMasterId r:id="rId82"/>
  </p:handoutMasterIdLst>
  <p:sldIdLst>
    <p:sldId id="340" r:id="rId3"/>
    <p:sldId id="258" r:id="rId4"/>
    <p:sldId id="342" r:id="rId5"/>
    <p:sldId id="273" r:id="rId6"/>
    <p:sldId id="274" r:id="rId7"/>
    <p:sldId id="275" r:id="rId8"/>
    <p:sldId id="276" r:id="rId9"/>
    <p:sldId id="277" r:id="rId10"/>
    <p:sldId id="259" r:id="rId11"/>
    <p:sldId id="344" r:id="rId12"/>
    <p:sldId id="343" r:id="rId13"/>
    <p:sldId id="278" r:id="rId14"/>
    <p:sldId id="279" r:id="rId15"/>
    <p:sldId id="345" r:id="rId16"/>
    <p:sldId id="281" r:id="rId17"/>
    <p:sldId id="280" r:id="rId18"/>
    <p:sldId id="282" r:id="rId19"/>
    <p:sldId id="285" r:id="rId20"/>
    <p:sldId id="287" r:id="rId21"/>
    <p:sldId id="347" r:id="rId22"/>
    <p:sldId id="349" r:id="rId23"/>
    <p:sldId id="288" r:id="rId24"/>
    <p:sldId id="289" r:id="rId25"/>
    <p:sldId id="290" r:id="rId26"/>
    <p:sldId id="291" r:id="rId27"/>
    <p:sldId id="292" r:id="rId28"/>
    <p:sldId id="350" r:id="rId29"/>
    <p:sldId id="293" r:id="rId30"/>
    <p:sldId id="294" r:id="rId31"/>
    <p:sldId id="295" r:id="rId32"/>
    <p:sldId id="296" r:id="rId33"/>
    <p:sldId id="297" r:id="rId34"/>
    <p:sldId id="298" r:id="rId35"/>
    <p:sldId id="299" r:id="rId36"/>
    <p:sldId id="300" r:id="rId37"/>
    <p:sldId id="301" r:id="rId38"/>
    <p:sldId id="302" r:id="rId39"/>
    <p:sldId id="303" r:id="rId40"/>
    <p:sldId id="415" r:id="rId41"/>
    <p:sldId id="304" r:id="rId42"/>
    <p:sldId id="305" r:id="rId43"/>
    <p:sldId id="306" r:id="rId44"/>
    <p:sldId id="307" r:id="rId45"/>
    <p:sldId id="308" r:id="rId46"/>
    <p:sldId id="309" r:id="rId47"/>
    <p:sldId id="310" r:id="rId48"/>
    <p:sldId id="311" r:id="rId49"/>
    <p:sldId id="312" r:id="rId50"/>
    <p:sldId id="313" r:id="rId51"/>
    <p:sldId id="424" r:id="rId52"/>
    <p:sldId id="432" r:id="rId53"/>
    <p:sldId id="442" r:id="rId54"/>
    <p:sldId id="445" r:id="rId55"/>
    <p:sldId id="446" r:id="rId56"/>
    <p:sldId id="314" r:id="rId57"/>
    <p:sldId id="315" r:id="rId58"/>
    <p:sldId id="317" r:id="rId59"/>
    <p:sldId id="318" r:id="rId60"/>
    <p:sldId id="319" r:id="rId61"/>
    <p:sldId id="320" r:id="rId62"/>
    <p:sldId id="321" r:id="rId63"/>
    <p:sldId id="323" r:id="rId64"/>
    <p:sldId id="324" r:id="rId65"/>
    <p:sldId id="448" r:id="rId66"/>
    <p:sldId id="325" r:id="rId67"/>
    <p:sldId id="326" r:id="rId68"/>
    <p:sldId id="327" r:id="rId69"/>
    <p:sldId id="328" r:id="rId70"/>
    <p:sldId id="262" r:id="rId71"/>
    <p:sldId id="263" r:id="rId72"/>
    <p:sldId id="264" r:id="rId73"/>
    <p:sldId id="261" r:id="rId74"/>
    <p:sldId id="265" r:id="rId75"/>
    <p:sldId id="266" r:id="rId77"/>
    <p:sldId id="267" r:id="rId78"/>
    <p:sldId id="268" r:id="rId79"/>
    <p:sldId id="329" r:id="rId80"/>
    <p:sldId id="271" r:id="rId81"/>
  </p:sldIdLst>
  <p:sldSz cx="48006000" cy="27000200"/>
  <p:notesSz cx="6858000" cy="9144000"/>
  <p:defaultTex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1616710" rtl="0" fontAlgn="auto" latinLnBrk="0" hangingPunct="0">
      <a:lnSpc>
        <a:spcPct val="100000"/>
      </a:lnSpc>
      <a:spcBef>
        <a:spcPts val="0"/>
      </a:spcBef>
      <a:spcAft>
        <a:spcPts val="0"/>
      </a:spcAft>
      <a:buClrTx/>
      <a:buSzTx/>
      <a:buFontTx/>
      <a:buNone/>
      <a:defRPr kumimoji="0" sz="66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defRPr>
    </a:lvl1pPr>
    <a:lvl2pPr marL="0" marR="0" indent="228600" algn="ctr" defTabSz="1616710" rtl="0" fontAlgn="auto" latinLnBrk="0" hangingPunct="0">
      <a:lnSpc>
        <a:spcPct val="100000"/>
      </a:lnSpc>
      <a:spcBef>
        <a:spcPts val="0"/>
      </a:spcBef>
      <a:spcAft>
        <a:spcPts val="0"/>
      </a:spcAft>
      <a:buClrTx/>
      <a:buSzTx/>
      <a:buFontTx/>
      <a:buNone/>
      <a:defRPr kumimoji="0" sz="66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defRPr>
    </a:lvl2pPr>
    <a:lvl3pPr marL="0" marR="0" indent="457200" algn="ctr" defTabSz="1616710" rtl="0" fontAlgn="auto" latinLnBrk="0" hangingPunct="0">
      <a:lnSpc>
        <a:spcPct val="100000"/>
      </a:lnSpc>
      <a:spcBef>
        <a:spcPts val="0"/>
      </a:spcBef>
      <a:spcAft>
        <a:spcPts val="0"/>
      </a:spcAft>
      <a:buClrTx/>
      <a:buSzTx/>
      <a:buFontTx/>
      <a:buNone/>
      <a:defRPr kumimoji="0" sz="66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defRPr>
    </a:lvl3pPr>
    <a:lvl4pPr marL="0" marR="0" indent="685800" algn="ctr" defTabSz="1616710" rtl="0" fontAlgn="auto" latinLnBrk="0" hangingPunct="0">
      <a:lnSpc>
        <a:spcPct val="100000"/>
      </a:lnSpc>
      <a:spcBef>
        <a:spcPts val="0"/>
      </a:spcBef>
      <a:spcAft>
        <a:spcPts val="0"/>
      </a:spcAft>
      <a:buClrTx/>
      <a:buSzTx/>
      <a:buFontTx/>
      <a:buNone/>
      <a:defRPr kumimoji="0" sz="66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defRPr>
    </a:lvl4pPr>
    <a:lvl5pPr marL="0" marR="0" indent="914400" algn="ctr" defTabSz="1616710" rtl="0" fontAlgn="auto" latinLnBrk="0" hangingPunct="0">
      <a:lnSpc>
        <a:spcPct val="100000"/>
      </a:lnSpc>
      <a:spcBef>
        <a:spcPts val="0"/>
      </a:spcBef>
      <a:spcAft>
        <a:spcPts val="0"/>
      </a:spcAft>
      <a:buClrTx/>
      <a:buSzTx/>
      <a:buFontTx/>
      <a:buNone/>
      <a:defRPr kumimoji="0" sz="66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defRPr>
    </a:lvl5pPr>
    <a:lvl6pPr marL="0" marR="0" indent="1143000" algn="ctr" defTabSz="1616710" rtl="0" fontAlgn="auto" latinLnBrk="0" hangingPunct="0">
      <a:lnSpc>
        <a:spcPct val="100000"/>
      </a:lnSpc>
      <a:spcBef>
        <a:spcPts val="0"/>
      </a:spcBef>
      <a:spcAft>
        <a:spcPts val="0"/>
      </a:spcAft>
      <a:buClrTx/>
      <a:buSzTx/>
      <a:buFontTx/>
      <a:buNone/>
      <a:defRPr kumimoji="0" sz="66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defRPr>
    </a:lvl6pPr>
    <a:lvl7pPr marL="0" marR="0" indent="1371600" algn="ctr" defTabSz="1616710" rtl="0" fontAlgn="auto" latinLnBrk="0" hangingPunct="0">
      <a:lnSpc>
        <a:spcPct val="100000"/>
      </a:lnSpc>
      <a:spcBef>
        <a:spcPts val="0"/>
      </a:spcBef>
      <a:spcAft>
        <a:spcPts val="0"/>
      </a:spcAft>
      <a:buClrTx/>
      <a:buSzTx/>
      <a:buFontTx/>
      <a:buNone/>
      <a:defRPr kumimoji="0" sz="66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defRPr>
    </a:lvl7pPr>
    <a:lvl8pPr marL="0" marR="0" indent="1600200" algn="ctr" defTabSz="1616710" rtl="0" fontAlgn="auto" latinLnBrk="0" hangingPunct="0">
      <a:lnSpc>
        <a:spcPct val="100000"/>
      </a:lnSpc>
      <a:spcBef>
        <a:spcPts val="0"/>
      </a:spcBef>
      <a:spcAft>
        <a:spcPts val="0"/>
      </a:spcAft>
      <a:buClrTx/>
      <a:buSzTx/>
      <a:buFontTx/>
      <a:buNone/>
      <a:defRPr kumimoji="0" sz="66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defRPr>
    </a:lvl8pPr>
    <a:lvl9pPr marL="0" marR="0" indent="1828800" algn="ctr" defTabSz="1616710" rtl="0" fontAlgn="auto" latinLnBrk="0" hangingPunct="0">
      <a:lnSpc>
        <a:spcPct val="100000"/>
      </a:lnSpc>
      <a:spcBef>
        <a:spcPts val="0"/>
      </a:spcBef>
      <a:spcAft>
        <a:spcPts val="0"/>
      </a:spcAft>
      <a:buClrTx/>
      <a:buSzTx/>
      <a:buFontTx/>
      <a:buNone/>
      <a:defRPr kumimoji="0" sz="66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7" d="100"/>
          <a:sy n="17" d="100"/>
        </p:scale>
        <p:origin x="-654" y="-42"/>
      </p:cViewPr>
      <p:guideLst>
        <p:guide orient="horz" pos="8504"/>
        <p:guide pos="1512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5" Type="http://schemas.openxmlformats.org/officeDocument/2006/relationships/tableStyles" Target="tableStyles.xml"/><Relationship Id="rId84" Type="http://schemas.openxmlformats.org/officeDocument/2006/relationships/viewProps" Target="viewProps.xml"/><Relationship Id="rId83" Type="http://schemas.openxmlformats.org/officeDocument/2006/relationships/presProps" Target="presProps.xml"/><Relationship Id="rId82" Type="http://schemas.openxmlformats.org/officeDocument/2006/relationships/handoutMaster" Target="handoutMasters/handoutMaster1.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6.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notesMaster" Target="notesMasters/notesMaster1.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p:txBody>
      </p:sp>
      <p:sp>
        <p:nvSpPr>
          <p:cNvPr id="117" name="Shape 117"/>
          <p:cNvSpPr>
            <a:spLocks noGrp="1"/>
          </p:cNvSpPr>
          <p:nvPr>
            <p:ph type="body" sz="quarter" idx="1"/>
          </p:nvPr>
        </p:nvSpPr>
        <p:spPr>
          <a:xfrm>
            <a:off x="914400" y="4343400"/>
            <a:ext cx="5029200" cy="4114800"/>
          </a:xfrm>
          <a:prstGeom prst="rect">
            <a:avLst/>
          </a:prstGeom>
        </p:spPr>
        <p:txBody>
          <a:bodyPr/>
          <a:lstStyle/>
          <a:p/>
        </p:txBody>
      </p:sp>
    </p:spTree>
  </p:cSld>
  <p:clrMap bg1="lt1" tx1="dk1" bg2="lt2" tx2="dk2" accent1="accent1" accent2="accent2" accent3="accent3" accent4="accent4" accent5="accent5" accent6="accent6" hlink="hlink" folHlink="folHlink"/>
  <p:notesStyle>
    <a:lvl1pPr defTabSz="457200" latinLnBrk="0">
      <a:lnSpc>
        <a:spcPct val="118000"/>
      </a:lnSpc>
      <a:defRPr sz="2200">
        <a:latin typeface="Helvetica Neue" panose="02000503000000020004"/>
        <a:ea typeface="Helvetica Neue" panose="02000503000000020004"/>
        <a:cs typeface="Helvetica Neue" panose="02000503000000020004"/>
        <a:sym typeface="Helvetica Neue" panose="02000503000000020004"/>
      </a:defRPr>
    </a:lvl1pPr>
    <a:lvl2pPr indent="228600" defTabSz="457200" latinLnBrk="0">
      <a:lnSpc>
        <a:spcPct val="118000"/>
      </a:lnSpc>
      <a:defRPr sz="2200">
        <a:latin typeface="Helvetica Neue" panose="02000503000000020004"/>
        <a:ea typeface="Helvetica Neue" panose="02000503000000020004"/>
        <a:cs typeface="Helvetica Neue" panose="02000503000000020004"/>
        <a:sym typeface="Helvetica Neue" panose="02000503000000020004"/>
      </a:defRPr>
    </a:lvl2pPr>
    <a:lvl3pPr indent="457200" defTabSz="457200" latinLnBrk="0">
      <a:lnSpc>
        <a:spcPct val="118000"/>
      </a:lnSpc>
      <a:defRPr sz="2200">
        <a:latin typeface="Helvetica Neue" panose="02000503000000020004"/>
        <a:ea typeface="Helvetica Neue" panose="02000503000000020004"/>
        <a:cs typeface="Helvetica Neue" panose="02000503000000020004"/>
        <a:sym typeface="Helvetica Neue" panose="02000503000000020004"/>
      </a:defRPr>
    </a:lvl3pPr>
    <a:lvl4pPr indent="685800" defTabSz="457200" latinLnBrk="0">
      <a:lnSpc>
        <a:spcPct val="118000"/>
      </a:lnSpc>
      <a:defRPr sz="2200">
        <a:latin typeface="Helvetica Neue" panose="02000503000000020004"/>
        <a:ea typeface="Helvetica Neue" panose="02000503000000020004"/>
        <a:cs typeface="Helvetica Neue" panose="02000503000000020004"/>
        <a:sym typeface="Helvetica Neue" panose="02000503000000020004"/>
      </a:defRPr>
    </a:lvl4pPr>
    <a:lvl5pPr indent="914400" defTabSz="457200" latinLnBrk="0">
      <a:lnSpc>
        <a:spcPct val="118000"/>
      </a:lnSpc>
      <a:defRPr sz="2200">
        <a:latin typeface="Helvetica Neue" panose="02000503000000020004"/>
        <a:ea typeface="Helvetica Neue" panose="02000503000000020004"/>
        <a:cs typeface="Helvetica Neue" panose="02000503000000020004"/>
        <a:sym typeface="Helvetica Neue" panose="02000503000000020004"/>
      </a:defRPr>
    </a:lvl5pPr>
    <a:lvl6pPr indent="1143000" defTabSz="457200" latinLnBrk="0">
      <a:lnSpc>
        <a:spcPct val="118000"/>
      </a:lnSpc>
      <a:defRPr sz="2200">
        <a:latin typeface="Helvetica Neue" panose="02000503000000020004"/>
        <a:ea typeface="Helvetica Neue" panose="02000503000000020004"/>
        <a:cs typeface="Helvetica Neue" panose="02000503000000020004"/>
        <a:sym typeface="Helvetica Neue" panose="02000503000000020004"/>
      </a:defRPr>
    </a:lvl6pPr>
    <a:lvl7pPr indent="1371600" defTabSz="457200" latinLnBrk="0">
      <a:lnSpc>
        <a:spcPct val="118000"/>
      </a:lnSpc>
      <a:defRPr sz="2200">
        <a:latin typeface="Helvetica Neue" panose="02000503000000020004"/>
        <a:ea typeface="Helvetica Neue" panose="02000503000000020004"/>
        <a:cs typeface="Helvetica Neue" panose="02000503000000020004"/>
        <a:sym typeface="Helvetica Neue" panose="02000503000000020004"/>
      </a:defRPr>
    </a:lvl7pPr>
    <a:lvl8pPr indent="1600200" defTabSz="457200" latinLnBrk="0">
      <a:lnSpc>
        <a:spcPct val="118000"/>
      </a:lnSpc>
      <a:defRPr sz="2200">
        <a:latin typeface="Helvetica Neue" panose="02000503000000020004"/>
        <a:ea typeface="Helvetica Neue" panose="02000503000000020004"/>
        <a:cs typeface="Helvetica Neue" panose="02000503000000020004"/>
        <a:sym typeface="Helvetica Neue" panose="02000503000000020004"/>
      </a:defRPr>
    </a:lvl8pPr>
    <a:lvl9pPr indent="1828800" defTabSz="457200" latinLnBrk="0">
      <a:lnSpc>
        <a:spcPct val="118000"/>
      </a:lnSpc>
      <a:defRPr sz="2200">
        <a:latin typeface="Helvetica Neue" panose="02000503000000020004"/>
        <a:ea typeface="Helvetica Neue" panose="02000503000000020004"/>
        <a:cs typeface="Helvetica Neue" panose="02000503000000020004"/>
        <a:sym typeface="Helvetica Neue" panose="02000503000000020004"/>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文本占位符 2"/>
          <p:cNvSpPr>
            <a:spLocks noGrp="1"/>
          </p:cNvSpPr>
          <p:nvPr>
            <p:ph type="body" idx="1"/>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标题与副标题">
    <p:spTree>
      <p:nvGrpSpPr>
        <p:cNvPr id="1" name=""/>
        <p:cNvGrpSpPr/>
        <p:nvPr/>
      </p:nvGrpSpPr>
      <p:grpSpPr>
        <a:xfrm>
          <a:off x="0" y="0"/>
          <a:ext cx="0" cy="0"/>
          <a:chOff x="0" y="0"/>
          <a:chExt cx="0" cy="0"/>
        </a:xfrm>
      </p:grpSpPr>
      <p:sp>
        <p:nvSpPr>
          <p:cNvPr id="11" name="标题文本"/>
          <p:cNvSpPr txBox="1">
            <a:spLocks noGrp="1"/>
          </p:cNvSpPr>
          <p:nvPr>
            <p:ph type="title" hasCustomPrompt="1"/>
          </p:nvPr>
        </p:nvSpPr>
        <p:spPr>
          <a:xfrm>
            <a:off x="9518517" y="4535189"/>
            <a:ext cx="28968968" cy="9140694"/>
          </a:xfrm>
          <a:prstGeom prst="rect">
            <a:avLst/>
          </a:prstGeom>
        </p:spPr>
        <p:txBody>
          <a:bodyPr anchor="b"/>
          <a:lstStyle/>
          <a:p>
            <a:r>
              <a:t>标题文本</a:t>
            </a:r>
          </a:p>
        </p:txBody>
      </p:sp>
      <p:sp>
        <p:nvSpPr>
          <p:cNvPr id="12" name="正文级别 1…"/>
          <p:cNvSpPr txBox="1">
            <a:spLocks noGrp="1"/>
          </p:cNvSpPr>
          <p:nvPr>
            <p:ph type="body" sz="quarter" idx="1" hasCustomPrompt="1"/>
          </p:nvPr>
        </p:nvSpPr>
        <p:spPr>
          <a:xfrm>
            <a:off x="9518517" y="13957134"/>
            <a:ext cx="28968968" cy="3128930"/>
          </a:xfrm>
          <a:prstGeom prst="rect">
            <a:avLst/>
          </a:prstGeom>
        </p:spPr>
        <p:txBody>
          <a:bodyPr anchor="t"/>
          <a:lstStyle>
            <a:lvl1pPr marL="0" indent="0" algn="ctr">
              <a:spcBef>
                <a:spcPts val="0"/>
              </a:spcBef>
              <a:buSzTx/>
              <a:buNone/>
              <a:defRPr sz="10200"/>
            </a:lvl1pPr>
            <a:lvl2pPr marL="0" indent="0" algn="ctr">
              <a:spcBef>
                <a:spcPts val="0"/>
              </a:spcBef>
              <a:buSzTx/>
              <a:buNone/>
              <a:defRPr sz="10200"/>
            </a:lvl2pPr>
            <a:lvl3pPr marL="0" indent="0" algn="ctr">
              <a:spcBef>
                <a:spcPts val="0"/>
              </a:spcBef>
              <a:buSzTx/>
              <a:buNone/>
              <a:defRPr sz="10200"/>
            </a:lvl3pPr>
            <a:lvl4pPr marL="0" indent="0" algn="ctr">
              <a:spcBef>
                <a:spcPts val="0"/>
              </a:spcBef>
              <a:buSzTx/>
              <a:buNone/>
              <a:defRPr sz="10200"/>
            </a:lvl4pPr>
            <a:lvl5pPr marL="0" indent="0" algn="ctr">
              <a:spcBef>
                <a:spcPts val="0"/>
              </a:spcBef>
              <a:buSzTx/>
              <a:buNone/>
              <a:defRPr sz="10200"/>
            </a:lvl5pPr>
          </a:lstStyle>
          <a:p>
            <a:r>
              <a:t>正文级别 1</a:t>
            </a:r>
          </a:p>
          <a:p>
            <a:pPr lvl="1"/>
            <a:r>
              <a:t>正文级别 2</a:t>
            </a:r>
          </a:p>
          <a:p>
            <a:pPr lvl="2"/>
            <a:r>
              <a:t>正文级别 3</a:t>
            </a:r>
          </a:p>
          <a:p>
            <a:pPr lvl="3"/>
            <a:r>
              <a:t>正文级别 4</a:t>
            </a:r>
          </a:p>
          <a:p>
            <a:pPr lvl="4"/>
            <a:r>
              <a:t>正文级别 5</a:t>
            </a:r>
          </a:p>
        </p:txBody>
      </p:sp>
      <p:sp>
        <p:nvSpPr>
          <p:cNvPr id="13" name="幻灯片编号"/>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rPr/>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引文">
    <p:spTree>
      <p:nvGrpSpPr>
        <p:cNvPr id="1" name=""/>
        <p:cNvGrpSpPr/>
        <p:nvPr/>
      </p:nvGrpSpPr>
      <p:grpSpPr>
        <a:xfrm>
          <a:off x="0" y="0"/>
          <a:ext cx="0" cy="0"/>
          <a:chOff x="0" y="0"/>
          <a:chExt cx="0" cy="0"/>
        </a:xfrm>
      </p:grpSpPr>
      <p:sp>
        <p:nvSpPr>
          <p:cNvPr id="93" name="–Johnny Appleseed"/>
          <p:cNvSpPr txBox="1">
            <a:spLocks noGrp="1"/>
          </p:cNvSpPr>
          <p:nvPr>
            <p:ph type="body" sz="quarter" idx="13" hasCustomPrompt="1"/>
          </p:nvPr>
        </p:nvSpPr>
        <p:spPr>
          <a:xfrm>
            <a:off x="9518517" y="17613411"/>
            <a:ext cx="28968968" cy="1270001"/>
          </a:xfrm>
          <a:prstGeom prst="rect">
            <a:avLst/>
          </a:prstGeom>
        </p:spPr>
        <p:txBody>
          <a:bodyPr anchor="t">
            <a:spAutoFit/>
          </a:bodyPr>
          <a:lstStyle>
            <a:lvl1pPr marL="0" indent="0" algn="ctr">
              <a:spcBef>
                <a:spcPts val="0"/>
              </a:spcBef>
              <a:buSzTx/>
              <a:buNone/>
              <a:defRPr sz="6600" i="1"/>
            </a:lvl1pPr>
          </a:lstStyle>
          <a:p>
            <a:r>
              <a:t>–Johnny Appleseed</a:t>
            </a:r>
          </a:p>
        </p:txBody>
      </p:sp>
      <p:sp>
        <p:nvSpPr>
          <p:cNvPr id="94" name="“在此键入引文。”"/>
          <p:cNvSpPr txBox="1">
            <a:spLocks noGrp="1"/>
          </p:cNvSpPr>
          <p:nvPr>
            <p:ph type="body" sz="quarter" idx="14" hasCustomPrompt="1"/>
          </p:nvPr>
        </p:nvSpPr>
        <p:spPr>
          <a:xfrm>
            <a:off x="9518517" y="11677517"/>
            <a:ext cx="28968968" cy="1957653"/>
          </a:xfrm>
          <a:prstGeom prst="rect">
            <a:avLst/>
          </a:prstGeom>
        </p:spPr>
        <p:txBody>
          <a:bodyPr>
            <a:spAutoFit/>
          </a:bodyPr>
          <a:lstStyle>
            <a:lvl1pPr marL="0" indent="0" algn="ctr">
              <a:spcBef>
                <a:spcPts val="0"/>
              </a:spcBef>
              <a:buSzTx/>
              <a:buNone/>
              <a:defRPr sz="9400">
                <a:latin typeface="+mn-lt"/>
                <a:ea typeface="+mn-ea"/>
                <a:cs typeface="+mn-cs"/>
                <a:sym typeface="Helvetica Neue Medium"/>
              </a:defRPr>
            </a:lvl1pPr>
          </a:lstStyle>
          <a:p>
            <a:r>
              <a:t>“在此键入引文。”</a:t>
            </a:r>
          </a:p>
        </p:txBody>
      </p:sp>
      <p:sp>
        <p:nvSpPr>
          <p:cNvPr id="95" name="幻灯片编号"/>
          <p:cNvSpPr txBox="1">
            <a:spLocks noGrp="1"/>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照片">
    <p:spTree>
      <p:nvGrpSpPr>
        <p:cNvPr id="1" name=""/>
        <p:cNvGrpSpPr/>
        <p:nvPr/>
      </p:nvGrpSpPr>
      <p:grpSpPr>
        <a:xfrm>
          <a:off x="0" y="0"/>
          <a:ext cx="0" cy="0"/>
          <a:chOff x="0" y="0"/>
          <a:chExt cx="0" cy="0"/>
        </a:xfrm>
      </p:grpSpPr>
      <p:sp>
        <p:nvSpPr>
          <p:cNvPr id="102" name="图像"/>
          <p:cNvSpPr>
            <a:spLocks noGrp="1"/>
          </p:cNvSpPr>
          <p:nvPr>
            <p:ph type="pic" idx="13"/>
          </p:nvPr>
        </p:nvSpPr>
        <p:spPr>
          <a:xfrm>
            <a:off x="6002866" y="-1"/>
            <a:ext cx="36000268" cy="27000201"/>
          </a:xfrm>
          <a:prstGeom prst="rect">
            <a:avLst/>
          </a:prstGeom>
        </p:spPr>
        <p:txBody>
          <a:bodyPr lIns="91439" tIns="45719" rIns="91439" bIns="45719" anchor="t">
            <a:noAutofit/>
          </a:bodyPr>
          <a:lstStyle/>
          <a:p/>
        </p:txBody>
      </p:sp>
      <p:sp>
        <p:nvSpPr>
          <p:cNvPr id="103" name="幻灯片编号"/>
          <p:cNvSpPr txBox="1">
            <a:spLocks noGrp="1"/>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空白">
    <p:spTree>
      <p:nvGrpSpPr>
        <p:cNvPr id="1" name=""/>
        <p:cNvGrpSpPr/>
        <p:nvPr/>
      </p:nvGrpSpPr>
      <p:grpSpPr>
        <a:xfrm>
          <a:off x="0" y="0"/>
          <a:ext cx="0" cy="0"/>
          <a:chOff x="0" y="0"/>
          <a:chExt cx="0" cy="0"/>
        </a:xfrm>
      </p:grpSpPr>
      <p:sp>
        <p:nvSpPr>
          <p:cNvPr id="110" name="幻灯片编号"/>
          <p:cNvSpPr txBox="1">
            <a:spLocks noGrp="1"/>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照片 - 水平">
    <p:spTree>
      <p:nvGrpSpPr>
        <p:cNvPr id="1" name=""/>
        <p:cNvGrpSpPr/>
        <p:nvPr/>
      </p:nvGrpSpPr>
      <p:grpSpPr>
        <a:xfrm>
          <a:off x="0" y="0"/>
          <a:ext cx="0" cy="0"/>
          <a:chOff x="0" y="0"/>
          <a:chExt cx="0" cy="0"/>
        </a:xfrm>
      </p:grpSpPr>
      <p:sp>
        <p:nvSpPr>
          <p:cNvPr id="20" name="图像"/>
          <p:cNvSpPr>
            <a:spLocks noGrp="1"/>
          </p:cNvSpPr>
          <p:nvPr>
            <p:ph type="pic" sz="half" idx="13"/>
          </p:nvPr>
        </p:nvSpPr>
        <p:spPr>
          <a:xfrm>
            <a:off x="10502899" y="1863294"/>
            <a:ext cx="27000201" cy="16347779"/>
          </a:xfrm>
          <a:prstGeom prst="rect">
            <a:avLst/>
          </a:prstGeom>
        </p:spPr>
        <p:txBody>
          <a:bodyPr lIns="91439" tIns="45719" rIns="91439" bIns="45719" anchor="t">
            <a:noAutofit/>
          </a:bodyPr>
          <a:lstStyle/>
          <a:p/>
        </p:txBody>
      </p:sp>
      <p:sp>
        <p:nvSpPr>
          <p:cNvPr id="21" name="标题文本"/>
          <p:cNvSpPr txBox="1">
            <a:spLocks noGrp="1"/>
          </p:cNvSpPr>
          <p:nvPr>
            <p:ph type="title" hasCustomPrompt="1"/>
          </p:nvPr>
        </p:nvSpPr>
        <p:spPr>
          <a:xfrm>
            <a:off x="9518517" y="18597793"/>
            <a:ext cx="28968968" cy="3937530"/>
          </a:xfrm>
          <a:prstGeom prst="rect">
            <a:avLst/>
          </a:prstGeom>
        </p:spPr>
        <p:txBody>
          <a:bodyPr anchor="b"/>
          <a:lstStyle/>
          <a:p>
            <a:r>
              <a:t>标题文本</a:t>
            </a:r>
          </a:p>
        </p:txBody>
      </p:sp>
      <p:sp>
        <p:nvSpPr>
          <p:cNvPr id="22" name="正文级别 1…"/>
          <p:cNvSpPr txBox="1">
            <a:spLocks noGrp="1"/>
          </p:cNvSpPr>
          <p:nvPr>
            <p:ph type="body" sz="quarter" idx="1" hasCustomPrompt="1"/>
          </p:nvPr>
        </p:nvSpPr>
        <p:spPr>
          <a:xfrm>
            <a:off x="9518517" y="22570479"/>
            <a:ext cx="28968968" cy="3128931"/>
          </a:xfrm>
          <a:prstGeom prst="rect">
            <a:avLst/>
          </a:prstGeom>
        </p:spPr>
        <p:txBody>
          <a:bodyPr anchor="t"/>
          <a:lstStyle>
            <a:lvl1pPr marL="0" indent="0" algn="ctr">
              <a:spcBef>
                <a:spcPts val="0"/>
              </a:spcBef>
              <a:buSzTx/>
              <a:buNone/>
              <a:defRPr sz="10200"/>
            </a:lvl1pPr>
            <a:lvl2pPr marL="0" indent="0" algn="ctr">
              <a:spcBef>
                <a:spcPts val="0"/>
              </a:spcBef>
              <a:buSzTx/>
              <a:buNone/>
              <a:defRPr sz="10200"/>
            </a:lvl2pPr>
            <a:lvl3pPr marL="0" indent="0" algn="ctr">
              <a:spcBef>
                <a:spcPts val="0"/>
              </a:spcBef>
              <a:buSzTx/>
              <a:buNone/>
              <a:defRPr sz="10200"/>
            </a:lvl3pPr>
            <a:lvl4pPr marL="0" indent="0" algn="ctr">
              <a:spcBef>
                <a:spcPts val="0"/>
              </a:spcBef>
              <a:buSzTx/>
              <a:buNone/>
              <a:defRPr sz="10200"/>
            </a:lvl4pPr>
            <a:lvl5pPr marL="0" indent="0" algn="ctr">
              <a:spcBef>
                <a:spcPts val="0"/>
              </a:spcBef>
              <a:buSzTx/>
              <a:buNone/>
              <a:defRPr sz="10200"/>
            </a:lvl5pPr>
          </a:lstStyle>
          <a:p>
            <a:r>
              <a:t>正文级别 1</a:t>
            </a:r>
          </a:p>
          <a:p>
            <a:pPr lvl="1"/>
            <a:r>
              <a:t>正文级别 2</a:t>
            </a:r>
          </a:p>
          <a:p>
            <a:pPr lvl="2"/>
            <a:r>
              <a:t>正文级别 3</a:t>
            </a:r>
          </a:p>
          <a:p>
            <a:pPr lvl="3"/>
            <a:r>
              <a:t>正文级别 4</a:t>
            </a:r>
          </a:p>
          <a:p>
            <a:pPr lvl="4"/>
            <a:r>
              <a:t>正文级别 5</a:t>
            </a:r>
          </a:p>
        </p:txBody>
      </p:sp>
      <p:sp>
        <p:nvSpPr>
          <p:cNvPr id="23" name="幻灯片编号"/>
          <p:cNvSpPr txBox="1">
            <a:spLocks noGrp="1"/>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标题 - 居中">
    <p:spTree>
      <p:nvGrpSpPr>
        <p:cNvPr id="1" name=""/>
        <p:cNvGrpSpPr/>
        <p:nvPr/>
      </p:nvGrpSpPr>
      <p:grpSpPr>
        <a:xfrm>
          <a:off x="0" y="0"/>
          <a:ext cx="0" cy="0"/>
          <a:chOff x="0" y="0"/>
          <a:chExt cx="0" cy="0"/>
        </a:xfrm>
      </p:grpSpPr>
      <p:sp>
        <p:nvSpPr>
          <p:cNvPr id="30" name="标题文本"/>
          <p:cNvSpPr txBox="1">
            <a:spLocks noGrp="1"/>
          </p:cNvSpPr>
          <p:nvPr>
            <p:ph type="title" hasCustomPrompt="1"/>
          </p:nvPr>
        </p:nvSpPr>
        <p:spPr>
          <a:xfrm>
            <a:off x="9518517" y="8929753"/>
            <a:ext cx="28968968" cy="9140694"/>
          </a:xfrm>
          <a:prstGeom prst="rect">
            <a:avLst/>
          </a:prstGeom>
        </p:spPr>
        <p:txBody>
          <a:bodyPr/>
          <a:lstStyle/>
          <a:p>
            <a:r>
              <a:t>标题文本</a:t>
            </a:r>
          </a:p>
        </p:txBody>
      </p:sp>
      <p:sp>
        <p:nvSpPr>
          <p:cNvPr id="31" name="幻灯片编号"/>
          <p:cNvSpPr txBox="1">
            <a:spLocks noGrp="1"/>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照片 - 垂直">
    <p:spTree>
      <p:nvGrpSpPr>
        <p:cNvPr id="1" name=""/>
        <p:cNvGrpSpPr/>
        <p:nvPr/>
      </p:nvGrpSpPr>
      <p:grpSpPr>
        <a:xfrm>
          <a:off x="0" y="0"/>
          <a:ext cx="0" cy="0"/>
          <a:chOff x="0" y="0"/>
          <a:chExt cx="0" cy="0"/>
        </a:xfrm>
      </p:grpSpPr>
      <p:sp>
        <p:nvSpPr>
          <p:cNvPr id="38" name="图像"/>
          <p:cNvSpPr>
            <a:spLocks noGrp="1"/>
          </p:cNvSpPr>
          <p:nvPr>
            <p:ph type="pic" sz="half" idx="13"/>
          </p:nvPr>
        </p:nvSpPr>
        <p:spPr>
          <a:xfrm>
            <a:off x="24600661" y="1757825"/>
            <a:ext cx="14765735" cy="22746264"/>
          </a:xfrm>
          <a:prstGeom prst="rect">
            <a:avLst/>
          </a:prstGeom>
        </p:spPr>
        <p:txBody>
          <a:bodyPr lIns="91439" tIns="45719" rIns="91439" bIns="45719" anchor="t">
            <a:noAutofit/>
          </a:bodyPr>
          <a:lstStyle/>
          <a:p/>
        </p:txBody>
      </p:sp>
      <p:sp>
        <p:nvSpPr>
          <p:cNvPr id="39" name="标题文本"/>
          <p:cNvSpPr txBox="1">
            <a:spLocks noGrp="1"/>
          </p:cNvSpPr>
          <p:nvPr>
            <p:ph type="title" hasCustomPrompt="1"/>
          </p:nvPr>
        </p:nvSpPr>
        <p:spPr>
          <a:xfrm>
            <a:off x="8639604" y="1757825"/>
            <a:ext cx="14765735" cy="11039146"/>
          </a:xfrm>
          <a:prstGeom prst="rect">
            <a:avLst/>
          </a:prstGeom>
        </p:spPr>
        <p:txBody>
          <a:bodyPr anchor="b"/>
          <a:lstStyle>
            <a:lvl1pPr>
              <a:defRPr sz="16600"/>
            </a:lvl1pPr>
          </a:lstStyle>
          <a:p>
            <a:r>
              <a:t>标题文本</a:t>
            </a:r>
          </a:p>
        </p:txBody>
      </p:sp>
      <p:sp>
        <p:nvSpPr>
          <p:cNvPr id="40" name="正文级别 1…"/>
          <p:cNvSpPr txBox="1">
            <a:spLocks noGrp="1"/>
          </p:cNvSpPr>
          <p:nvPr>
            <p:ph type="body" sz="quarter" idx="1" hasCustomPrompt="1"/>
          </p:nvPr>
        </p:nvSpPr>
        <p:spPr>
          <a:xfrm>
            <a:off x="8639604" y="13078221"/>
            <a:ext cx="14765735" cy="11390711"/>
          </a:xfrm>
          <a:prstGeom prst="rect">
            <a:avLst/>
          </a:prstGeom>
        </p:spPr>
        <p:txBody>
          <a:bodyPr anchor="t"/>
          <a:lstStyle>
            <a:lvl1pPr marL="0" indent="0" algn="ctr">
              <a:spcBef>
                <a:spcPts val="0"/>
              </a:spcBef>
              <a:buSzTx/>
              <a:buNone/>
              <a:defRPr sz="10200"/>
            </a:lvl1pPr>
            <a:lvl2pPr marL="0" indent="0" algn="ctr">
              <a:spcBef>
                <a:spcPts val="0"/>
              </a:spcBef>
              <a:buSzTx/>
              <a:buNone/>
              <a:defRPr sz="10200"/>
            </a:lvl2pPr>
            <a:lvl3pPr marL="0" indent="0" algn="ctr">
              <a:spcBef>
                <a:spcPts val="0"/>
              </a:spcBef>
              <a:buSzTx/>
              <a:buNone/>
              <a:defRPr sz="10200"/>
            </a:lvl3pPr>
            <a:lvl4pPr marL="0" indent="0" algn="ctr">
              <a:spcBef>
                <a:spcPts val="0"/>
              </a:spcBef>
              <a:buSzTx/>
              <a:buNone/>
              <a:defRPr sz="10200"/>
            </a:lvl4pPr>
            <a:lvl5pPr marL="0" indent="0" algn="ctr">
              <a:spcBef>
                <a:spcPts val="0"/>
              </a:spcBef>
              <a:buSzTx/>
              <a:buNone/>
              <a:defRPr sz="10200"/>
            </a:lvl5pPr>
          </a:lstStyle>
          <a:p>
            <a:r>
              <a:t>正文级别 1</a:t>
            </a:r>
          </a:p>
          <a:p>
            <a:pPr lvl="1"/>
            <a:r>
              <a:t>正文级别 2</a:t>
            </a:r>
          </a:p>
          <a:p>
            <a:pPr lvl="2"/>
            <a:r>
              <a:t>正文级别 3</a:t>
            </a:r>
          </a:p>
          <a:p>
            <a:pPr lvl="3"/>
            <a:r>
              <a:t>正文级别 4</a:t>
            </a:r>
          </a:p>
          <a:p>
            <a:pPr lvl="4"/>
            <a:r>
              <a:t>正文级别 5</a:t>
            </a:r>
          </a:p>
        </p:txBody>
      </p:sp>
      <p:sp>
        <p:nvSpPr>
          <p:cNvPr id="41" name="幻灯片编号"/>
          <p:cNvSpPr txBox="1">
            <a:spLocks noGrp="1"/>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标题 - 顶部对齐">
    <p:spTree>
      <p:nvGrpSpPr>
        <p:cNvPr id="1" name=""/>
        <p:cNvGrpSpPr/>
        <p:nvPr/>
      </p:nvGrpSpPr>
      <p:grpSpPr>
        <a:xfrm>
          <a:off x="0" y="0"/>
          <a:ext cx="0" cy="0"/>
          <a:chOff x="0" y="0"/>
          <a:chExt cx="0" cy="0"/>
        </a:xfrm>
      </p:grpSpPr>
      <p:sp>
        <p:nvSpPr>
          <p:cNvPr id="48" name="标题文本"/>
          <p:cNvSpPr txBox="1">
            <a:spLocks noGrp="1"/>
          </p:cNvSpPr>
          <p:nvPr>
            <p:ph type="title" hasCustomPrompt="1"/>
          </p:nvPr>
        </p:nvSpPr>
        <p:spPr>
          <a:prstGeom prst="rect">
            <a:avLst/>
          </a:prstGeom>
        </p:spPr>
        <p:txBody>
          <a:bodyPr/>
          <a:lstStyle/>
          <a:p>
            <a:r>
              <a:t>标题文本</a:t>
            </a:r>
          </a:p>
        </p:txBody>
      </p:sp>
      <p:sp>
        <p:nvSpPr>
          <p:cNvPr id="49" name="幻灯片编号"/>
          <p:cNvSpPr txBox="1">
            <a:spLocks noGrp="1"/>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标题与项目符号">
    <p:spTree>
      <p:nvGrpSpPr>
        <p:cNvPr id="1" name=""/>
        <p:cNvGrpSpPr/>
        <p:nvPr/>
      </p:nvGrpSpPr>
      <p:grpSpPr>
        <a:xfrm>
          <a:off x="0" y="0"/>
          <a:ext cx="0" cy="0"/>
          <a:chOff x="0" y="0"/>
          <a:chExt cx="0" cy="0"/>
        </a:xfrm>
      </p:grpSpPr>
      <p:sp>
        <p:nvSpPr>
          <p:cNvPr id="56" name="标题文本"/>
          <p:cNvSpPr txBox="1">
            <a:spLocks noGrp="1"/>
          </p:cNvSpPr>
          <p:nvPr>
            <p:ph type="title" hasCustomPrompt="1"/>
          </p:nvPr>
        </p:nvSpPr>
        <p:spPr>
          <a:prstGeom prst="rect">
            <a:avLst/>
          </a:prstGeom>
        </p:spPr>
        <p:txBody>
          <a:bodyPr/>
          <a:lstStyle/>
          <a:p>
            <a:r>
              <a:t>标题文本</a:t>
            </a:r>
          </a:p>
        </p:txBody>
      </p:sp>
      <p:sp>
        <p:nvSpPr>
          <p:cNvPr id="57" name="正文级别 1…"/>
          <p:cNvSpPr txBox="1">
            <a:spLocks noGrp="1"/>
          </p:cNvSpPr>
          <p:nvPr>
            <p:ph type="body" idx="1" hasCustomPrompt="1"/>
          </p:nvPr>
        </p:nvSpPr>
        <p:spPr>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58" name="幻灯片编号"/>
          <p:cNvSpPr txBox="1">
            <a:spLocks noGrp="1"/>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标题、项目符号与照片">
    <p:spTree>
      <p:nvGrpSpPr>
        <p:cNvPr id="1" name=""/>
        <p:cNvGrpSpPr/>
        <p:nvPr/>
      </p:nvGrpSpPr>
      <p:grpSpPr>
        <a:xfrm>
          <a:off x="0" y="0"/>
          <a:ext cx="0" cy="0"/>
          <a:chOff x="0" y="0"/>
          <a:chExt cx="0" cy="0"/>
        </a:xfrm>
      </p:grpSpPr>
      <p:sp>
        <p:nvSpPr>
          <p:cNvPr id="65" name="图像"/>
          <p:cNvSpPr>
            <a:spLocks noGrp="1"/>
          </p:cNvSpPr>
          <p:nvPr>
            <p:ph type="pic" sz="quarter" idx="13"/>
          </p:nvPr>
        </p:nvSpPr>
        <p:spPr>
          <a:xfrm>
            <a:off x="24600660" y="7171928"/>
            <a:ext cx="14765735" cy="17402473"/>
          </a:xfrm>
          <a:prstGeom prst="rect">
            <a:avLst/>
          </a:prstGeom>
        </p:spPr>
        <p:txBody>
          <a:bodyPr lIns="91439" tIns="45719" rIns="91439" bIns="45719" anchor="t">
            <a:noAutofit/>
          </a:bodyPr>
          <a:lstStyle/>
          <a:p/>
        </p:txBody>
      </p:sp>
      <p:sp>
        <p:nvSpPr>
          <p:cNvPr id="66" name="标题文本"/>
          <p:cNvSpPr txBox="1">
            <a:spLocks noGrp="1"/>
          </p:cNvSpPr>
          <p:nvPr>
            <p:ph type="title" hasCustomPrompt="1"/>
          </p:nvPr>
        </p:nvSpPr>
        <p:spPr>
          <a:prstGeom prst="rect">
            <a:avLst/>
          </a:prstGeom>
        </p:spPr>
        <p:txBody>
          <a:bodyPr/>
          <a:lstStyle/>
          <a:p>
            <a:r>
              <a:t>标题文本</a:t>
            </a:r>
          </a:p>
        </p:txBody>
      </p:sp>
      <p:sp>
        <p:nvSpPr>
          <p:cNvPr id="67" name="正文级别 1…"/>
          <p:cNvSpPr txBox="1">
            <a:spLocks noGrp="1"/>
          </p:cNvSpPr>
          <p:nvPr>
            <p:ph type="body" sz="quarter" idx="1" hasCustomPrompt="1"/>
          </p:nvPr>
        </p:nvSpPr>
        <p:spPr>
          <a:xfrm>
            <a:off x="8639604" y="7171928"/>
            <a:ext cx="14765735" cy="17402473"/>
          </a:xfrm>
          <a:prstGeom prst="rect">
            <a:avLst/>
          </a:prstGeom>
        </p:spPr>
        <p:txBody>
          <a:bodyPr/>
          <a:lstStyle>
            <a:lvl1pPr marL="930910" indent="-930910">
              <a:spcBef>
                <a:spcPts val="8800"/>
              </a:spcBef>
              <a:defRPr sz="7600"/>
            </a:lvl1pPr>
            <a:lvl2pPr marL="1273810" indent="-930910">
              <a:spcBef>
                <a:spcPts val="8800"/>
              </a:spcBef>
              <a:defRPr sz="7600"/>
            </a:lvl2pPr>
            <a:lvl3pPr marL="1616710" indent="-930910">
              <a:spcBef>
                <a:spcPts val="8800"/>
              </a:spcBef>
              <a:defRPr sz="7600"/>
            </a:lvl3pPr>
            <a:lvl4pPr marL="1959610" indent="-930910">
              <a:spcBef>
                <a:spcPts val="8800"/>
              </a:spcBef>
              <a:defRPr sz="7600"/>
            </a:lvl4pPr>
            <a:lvl5pPr marL="2302510" indent="-930910">
              <a:spcBef>
                <a:spcPts val="8800"/>
              </a:spcBef>
              <a:defRPr sz="7600"/>
            </a:lvl5pPr>
          </a:lstStyle>
          <a:p>
            <a:r>
              <a:t>正文级别 1</a:t>
            </a:r>
          </a:p>
          <a:p>
            <a:pPr lvl="1"/>
            <a:r>
              <a:t>正文级别 2</a:t>
            </a:r>
          </a:p>
          <a:p>
            <a:pPr lvl="2"/>
            <a:r>
              <a:t>正文级别 3</a:t>
            </a:r>
          </a:p>
          <a:p>
            <a:pPr lvl="3"/>
            <a:r>
              <a:t>正文级别 4</a:t>
            </a:r>
          </a:p>
          <a:p>
            <a:pPr lvl="4"/>
            <a:r>
              <a:t>正文级别 5</a:t>
            </a:r>
          </a:p>
        </p:txBody>
      </p:sp>
      <p:sp>
        <p:nvSpPr>
          <p:cNvPr id="68" name="幻灯片编号"/>
          <p:cNvSpPr txBox="1">
            <a:spLocks noGrp="1"/>
          </p:cNvSpPr>
          <p:nvPr>
            <p:ph type="sldNum" sz="quarter" idx="2"/>
          </p:nvPr>
        </p:nvSpPr>
        <p:spPr>
          <a:xfrm>
            <a:off x="23535956" y="25734565"/>
            <a:ext cx="915339" cy="954353"/>
          </a:xfrm>
          <a:prstGeom prst="rect">
            <a:avLst/>
          </a:prstGeom>
        </p:spPr>
        <p:txBody>
          <a:bodyPr/>
          <a:lstStyle>
            <a:lvl1pPr>
              <a:defRPr>
                <a:latin typeface="Helvetica Light"/>
                <a:ea typeface="Helvetica Light"/>
                <a:cs typeface="Helvetica Light"/>
                <a:sym typeface="Helvetica Light"/>
              </a:defRPr>
            </a:lvl1pPr>
          </a:lstStyle>
          <a:p>
            <a:fld id="{86CB4B4D-7CA3-9044-876B-883B54F8677D}" type="slidenum">
              <a:rPr/>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项目符号">
    <p:spTree>
      <p:nvGrpSpPr>
        <p:cNvPr id="1" name=""/>
        <p:cNvGrpSpPr/>
        <p:nvPr/>
      </p:nvGrpSpPr>
      <p:grpSpPr>
        <a:xfrm>
          <a:off x="0" y="0"/>
          <a:ext cx="0" cy="0"/>
          <a:chOff x="0" y="0"/>
          <a:chExt cx="0" cy="0"/>
        </a:xfrm>
      </p:grpSpPr>
      <p:sp>
        <p:nvSpPr>
          <p:cNvPr id="75" name="正文级别 1…"/>
          <p:cNvSpPr txBox="1">
            <a:spLocks noGrp="1"/>
          </p:cNvSpPr>
          <p:nvPr>
            <p:ph type="body" idx="1" hasCustomPrompt="1"/>
          </p:nvPr>
        </p:nvSpPr>
        <p:spPr>
          <a:xfrm>
            <a:off x="8639604" y="3515650"/>
            <a:ext cx="30726792" cy="19968900"/>
          </a:xfrm>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76" name="幻灯片编号"/>
          <p:cNvSpPr txBox="1">
            <a:spLocks noGrp="1"/>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照片 - 3 联">
    <p:spTree>
      <p:nvGrpSpPr>
        <p:cNvPr id="1" name=""/>
        <p:cNvGrpSpPr/>
        <p:nvPr/>
      </p:nvGrpSpPr>
      <p:grpSpPr>
        <a:xfrm>
          <a:off x="0" y="0"/>
          <a:ext cx="0" cy="0"/>
          <a:chOff x="0" y="0"/>
          <a:chExt cx="0" cy="0"/>
        </a:xfrm>
      </p:grpSpPr>
      <p:sp>
        <p:nvSpPr>
          <p:cNvPr id="83" name="图像"/>
          <p:cNvSpPr>
            <a:spLocks noGrp="1"/>
          </p:cNvSpPr>
          <p:nvPr>
            <p:ph type="pic" sz="quarter" idx="13"/>
          </p:nvPr>
        </p:nvSpPr>
        <p:spPr>
          <a:xfrm>
            <a:off x="24600661" y="14097760"/>
            <a:ext cx="14765735" cy="10441485"/>
          </a:xfrm>
          <a:prstGeom prst="rect">
            <a:avLst/>
          </a:prstGeom>
        </p:spPr>
        <p:txBody>
          <a:bodyPr lIns="91439" tIns="45719" rIns="91439" bIns="45719" anchor="t">
            <a:noAutofit/>
          </a:bodyPr>
          <a:lstStyle/>
          <a:p/>
        </p:txBody>
      </p:sp>
      <p:sp>
        <p:nvSpPr>
          <p:cNvPr id="84" name="图像"/>
          <p:cNvSpPr>
            <a:spLocks noGrp="1"/>
          </p:cNvSpPr>
          <p:nvPr>
            <p:ph type="pic" sz="quarter" idx="14"/>
          </p:nvPr>
        </p:nvSpPr>
        <p:spPr>
          <a:xfrm>
            <a:off x="24600660" y="2460955"/>
            <a:ext cx="14765736" cy="10441484"/>
          </a:xfrm>
          <a:prstGeom prst="rect">
            <a:avLst/>
          </a:prstGeom>
        </p:spPr>
        <p:txBody>
          <a:bodyPr lIns="91439" tIns="45719" rIns="91439" bIns="45719" anchor="t">
            <a:noAutofit/>
          </a:bodyPr>
          <a:lstStyle/>
          <a:p/>
        </p:txBody>
      </p:sp>
      <p:sp>
        <p:nvSpPr>
          <p:cNvPr id="85" name="图像"/>
          <p:cNvSpPr>
            <a:spLocks noGrp="1"/>
          </p:cNvSpPr>
          <p:nvPr>
            <p:ph type="pic" sz="half" idx="15"/>
          </p:nvPr>
        </p:nvSpPr>
        <p:spPr>
          <a:xfrm>
            <a:off x="8639604" y="2460955"/>
            <a:ext cx="14765735" cy="22078290"/>
          </a:xfrm>
          <a:prstGeom prst="rect">
            <a:avLst/>
          </a:prstGeom>
        </p:spPr>
        <p:txBody>
          <a:bodyPr lIns="91439" tIns="45719" rIns="91439" bIns="45719" anchor="t">
            <a:noAutofit/>
          </a:bodyPr>
          <a:lstStyle/>
          <a:p/>
        </p:txBody>
      </p:sp>
      <p:sp>
        <p:nvSpPr>
          <p:cNvPr id="86" name="幻灯片编号"/>
          <p:cNvSpPr txBox="1">
            <a:spLocks noGrp="1"/>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文本"/>
          <p:cNvSpPr txBox="1">
            <a:spLocks noGrp="1"/>
          </p:cNvSpPr>
          <p:nvPr>
            <p:ph type="title"/>
          </p:nvPr>
        </p:nvSpPr>
        <p:spPr>
          <a:xfrm>
            <a:off x="8639604" y="703129"/>
            <a:ext cx="30726792" cy="5976608"/>
          </a:xfrm>
          <a:prstGeom prst="rect">
            <a:avLst/>
          </a:prstGeom>
          <a:ln w="25400">
            <a:miter lim="400000"/>
          </a:ln>
        </p:spPr>
        <p:txBody>
          <a:bodyPr lIns="140626" tIns="140626" rIns="140626" bIns="140626" anchor="ctr">
            <a:normAutofit/>
          </a:bodyPr>
          <a:lstStyle/>
          <a:p>
            <a:r>
              <a:t>标题文本</a:t>
            </a:r>
          </a:p>
        </p:txBody>
      </p:sp>
      <p:sp>
        <p:nvSpPr>
          <p:cNvPr id="3" name="正文级别 1…"/>
          <p:cNvSpPr txBox="1">
            <a:spLocks noGrp="1"/>
          </p:cNvSpPr>
          <p:nvPr>
            <p:ph type="body" idx="1"/>
          </p:nvPr>
        </p:nvSpPr>
        <p:spPr>
          <a:xfrm>
            <a:off x="8639604" y="7171928"/>
            <a:ext cx="30726792" cy="17402473"/>
          </a:xfrm>
          <a:prstGeom prst="rect">
            <a:avLst/>
          </a:prstGeom>
          <a:ln w="25400">
            <a:miter lim="400000"/>
          </a:ln>
        </p:spPr>
        <p:txBody>
          <a:bodyPr lIns="140626" tIns="140626" rIns="140626" bIns="140626" anchor="ctr">
            <a:normAutofit/>
          </a:bodyPr>
          <a:lstStyle/>
          <a:p>
            <a:r>
              <a:t>正文级别 1</a:t>
            </a:r>
          </a:p>
          <a:p>
            <a:pPr lvl="1"/>
            <a:r>
              <a:t>正文级别 2</a:t>
            </a:r>
          </a:p>
          <a:p>
            <a:pPr lvl="2"/>
            <a:r>
              <a:t>正文级别 3</a:t>
            </a:r>
          </a:p>
          <a:p>
            <a:pPr lvl="3"/>
            <a:r>
              <a:t>正文级别 4</a:t>
            </a:r>
          </a:p>
          <a:p>
            <a:pPr lvl="4"/>
            <a:r>
              <a:t>正文级别 5</a:t>
            </a:r>
          </a:p>
        </p:txBody>
      </p:sp>
      <p:sp>
        <p:nvSpPr>
          <p:cNvPr id="4" name="幻灯片编号"/>
          <p:cNvSpPr txBox="1">
            <a:spLocks noGrp="1"/>
          </p:cNvSpPr>
          <p:nvPr>
            <p:ph type="sldNum" sz="quarter" idx="2"/>
          </p:nvPr>
        </p:nvSpPr>
        <p:spPr>
          <a:xfrm>
            <a:off x="23535956" y="25734565"/>
            <a:ext cx="915339" cy="938144"/>
          </a:xfrm>
          <a:prstGeom prst="rect">
            <a:avLst/>
          </a:prstGeom>
          <a:ln w="25400">
            <a:miter lim="400000"/>
          </a:ln>
        </p:spPr>
        <p:txBody>
          <a:bodyPr wrap="none" lIns="140626" tIns="140626" rIns="140626" bIns="140626">
            <a:spAutoFit/>
          </a:bodyPr>
          <a:lstStyle>
            <a:lvl1pPr>
              <a:defRPr sz="4400" b="0">
                <a:latin typeface="Helvetica Neue Light"/>
                <a:ea typeface="Helvetica Neue Light"/>
                <a:cs typeface="Helvetica Neue Light"/>
                <a:sym typeface="Helvetica Neue Light"/>
              </a:defRPr>
            </a:lvl1pPr>
          </a:lstStyle>
          <a:p>
            <a:fld id="{86CB4B4D-7CA3-9044-876B-883B54F8677D}" type="slidenum">
              <a:rPr/>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1616710" rtl="0" latinLnBrk="0">
        <a:lnSpc>
          <a:spcPct val="100000"/>
        </a:lnSpc>
        <a:spcBef>
          <a:spcPts val="0"/>
        </a:spcBef>
        <a:spcAft>
          <a:spcPts val="0"/>
        </a:spcAft>
        <a:buClrTx/>
        <a:buSzTx/>
        <a:buFontTx/>
        <a:buNone/>
        <a:defRPr sz="22000" b="0" i="0" u="none" strike="noStrike" cap="none" spc="0" baseline="0">
          <a:ln>
            <a:noFill/>
          </a:ln>
          <a:solidFill>
            <a:srgbClr val="000000"/>
          </a:solidFill>
          <a:uFillTx/>
          <a:latin typeface="+mn-lt"/>
          <a:ea typeface="+mn-ea"/>
          <a:cs typeface="+mn-cs"/>
          <a:sym typeface="Helvetica Neue Medium"/>
        </a:defRPr>
      </a:lvl1pPr>
      <a:lvl2pPr marL="0" marR="0" indent="0" algn="ctr" defTabSz="1616710" rtl="0" latinLnBrk="0">
        <a:lnSpc>
          <a:spcPct val="100000"/>
        </a:lnSpc>
        <a:spcBef>
          <a:spcPts val="0"/>
        </a:spcBef>
        <a:spcAft>
          <a:spcPts val="0"/>
        </a:spcAft>
        <a:buClrTx/>
        <a:buSzTx/>
        <a:buFontTx/>
        <a:buNone/>
        <a:defRPr sz="22000" b="0" i="0" u="none" strike="noStrike" cap="none" spc="0" baseline="0">
          <a:ln>
            <a:noFill/>
          </a:ln>
          <a:solidFill>
            <a:srgbClr val="000000"/>
          </a:solidFill>
          <a:uFillTx/>
          <a:latin typeface="+mn-lt"/>
          <a:ea typeface="+mn-ea"/>
          <a:cs typeface="+mn-cs"/>
          <a:sym typeface="Helvetica Neue Medium"/>
        </a:defRPr>
      </a:lvl2pPr>
      <a:lvl3pPr marL="0" marR="0" indent="0" algn="ctr" defTabSz="1616710" rtl="0" latinLnBrk="0">
        <a:lnSpc>
          <a:spcPct val="100000"/>
        </a:lnSpc>
        <a:spcBef>
          <a:spcPts val="0"/>
        </a:spcBef>
        <a:spcAft>
          <a:spcPts val="0"/>
        </a:spcAft>
        <a:buClrTx/>
        <a:buSzTx/>
        <a:buFontTx/>
        <a:buNone/>
        <a:defRPr sz="22000" b="0" i="0" u="none" strike="noStrike" cap="none" spc="0" baseline="0">
          <a:ln>
            <a:noFill/>
          </a:ln>
          <a:solidFill>
            <a:srgbClr val="000000"/>
          </a:solidFill>
          <a:uFillTx/>
          <a:latin typeface="+mn-lt"/>
          <a:ea typeface="+mn-ea"/>
          <a:cs typeface="+mn-cs"/>
          <a:sym typeface="Helvetica Neue Medium"/>
        </a:defRPr>
      </a:lvl3pPr>
      <a:lvl4pPr marL="0" marR="0" indent="0" algn="ctr" defTabSz="1616710" rtl="0" latinLnBrk="0">
        <a:lnSpc>
          <a:spcPct val="100000"/>
        </a:lnSpc>
        <a:spcBef>
          <a:spcPts val="0"/>
        </a:spcBef>
        <a:spcAft>
          <a:spcPts val="0"/>
        </a:spcAft>
        <a:buClrTx/>
        <a:buSzTx/>
        <a:buFontTx/>
        <a:buNone/>
        <a:defRPr sz="22000" b="0" i="0" u="none" strike="noStrike" cap="none" spc="0" baseline="0">
          <a:ln>
            <a:noFill/>
          </a:ln>
          <a:solidFill>
            <a:srgbClr val="000000"/>
          </a:solidFill>
          <a:uFillTx/>
          <a:latin typeface="+mn-lt"/>
          <a:ea typeface="+mn-ea"/>
          <a:cs typeface="+mn-cs"/>
          <a:sym typeface="Helvetica Neue Medium"/>
        </a:defRPr>
      </a:lvl4pPr>
      <a:lvl5pPr marL="0" marR="0" indent="0" algn="ctr" defTabSz="1616710" rtl="0" latinLnBrk="0">
        <a:lnSpc>
          <a:spcPct val="100000"/>
        </a:lnSpc>
        <a:spcBef>
          <a:spcPts val="0"/>
        </a:spcBef>
        <a:spcAft>
          <a:spcPts val="0"/>
        </a:spcAft>
        <a:buClrTx/>
        <a:buSzTx/>
        <a:buFontTx/>
        <a:buNone/>
        <a:defRPr sz="22000" b="0" i="0" u="none" strike="noStrike" cap="none" spc="0" baseline="0">
          <a:ln>
            <a:noFill/>
          </a:ln>
          <a:solidFill>
            <a:srgbClr val="000000"/>
          </a:solidFill>
          <a:uFillTx/>
          <a:latin typeface="+mn-lt"/>
          <a:ea typeface="+mn-ea"/>
          <a:cs typeface="+mn-cs"/>
          <a:sym typeface="Helvetica Neue Medium"/>
        </a:defRPr>
      </a:lvl5pPr>
      <a:lvl6pPr marL="0" marR="0" indent="0" algn="ctr" defTabSz="1616710" rtl="0" latinLnBrk="0">
        <a:lnSpc>
          <a:spcPct val="100000"/>
        </a:lnSpc>
        <a:spcBef>
          <a:spcPts val="0"/>
        </a:spcBef>
        <a:spcAft>
          <a:spcPts val="0"/>
        </a:spcAft>
        <a:buClrTx/>
        <a:buSzTx/>
        <a:buFontTx/>
        <a:buNone/>
        <a:defRPr sz="22000" b="0" i="0" u="none" strike="noStrike" cap="none" spc="0" baseline="0">
          <a:ln>
            <a:noFill/>
          </a:ln>
          <a:solidFill>
            <a:srgbClr val="000000"/>
          </a:solidFill>
          <a:uFillTx/>
          <a:latin typeface="+mn-lt"/>
          <a:ea typeface="+mn-ea"/>
          <a:cs typeface="+mn-cs"/>
          <a:sym typeface="Helvetica Neue Medium"/>
        </a:defRPr>
      </a:lvl6pPr>
      <a:lvl7pPr marL="0" marR="0" indent="0" algn="ctr" defTabSz="1616710" rtl="0" latinLnBrk="0">
        <a:lnSpc>
          <a:spcPct val="100000"/>
        </a:lnSpc>
        <a:spcBef>
          <a:spcPts val="0"/>
        </a:spcBef>
        <a:spcAft>
          <a:spcPts val="0"/>
        </a:spcAft>
        <a:buClrTx/>
        <a:buSzTx/>
        <a:buFontTx/>
        <a:buNone/>
        <a:defRPr sz="22000" b="0" i="0" u="none" strike="noStrike" cap="none" spc="0" baseline="0">
          <a:ln>
            <a:noFill/>
          </a:ln>
          <a:solidFill>
            <a:srgbClr val="000000"/>
          </a:solidFill>
          <a:uFillTx/>
          <a:latin typeface="+mn-lt"/>
          <a:ea typeface="+mn-ea"/>
          <a:cs typeface="+mn-cs"/>
          <a:sym typeface="Helvetica Neue Medium"/>
        </a:defRPr>
      </a:lvl7pPr>
      <a:lvl8pPr marL="0" marR="0" indent="0" algn="ctr" defTabSz="1616710" rtl="0" latinLnBrk="0">
        <a:lnSpc>
          <a:spcPct val="100000"/>
        </a:lnSpc>
        <a:spcBef>
          <a:spcPts val="0"/>
        </a:spcBef>
        <a:spcAft>
          <a:spcPts val="0"/>
        </a:spcAft>
        <a:buClrTx/>
        <a:buSzTx/>
        <a:buFontTx/>
        <a:buNone/>
        <a:defRPr sz="22000" b="0" i="0" u="none" strike="noStrike" cap="none" spc="0" baseline="0">
          <a:ln>
            <a:noFill/>
          </a:ln>
          <a:solidFill>
            <a:srgbClr val="000000"/>
          </a:solidFill>
          <a:uFillTx/>
          <a:latin typeface="+mn-lt"/>
          <a:ea typeface="+mn-ea"/>
          <a:cs typeface="+mn-cs"/>
          <a:sym typeface="Helvetica Neue Medium"/>
        </a:defRPr>
      </a:lvl8pPr>
      <a:lvl9pPr marL="0" marR="0" indent="0" algn="ctr" defTabSz="1616710" rtl="0" latinLnBrk="0">
        <a:lnSpc>
          <a:spcPct val="100000"/>
        </a:lnSpc>
        <a:spcBef>
          <a:spcPts val="0"/>
        </a:spcBef>
        <a:spcAft>
          <a:spcPts val="0"/>
        </a:spcAft>
        <a:buClrTx/>
        <a:buSzTx/>
        <a:buFontTx/>
        <a:buNone/>
        <a:defRPr sz="22000" b="0" i="0" u="none" strike="noStrike" cap="none" spc="0" baseline="0">
          <a:ln>
            <a:noFill/>
          </a:ln>
          <a:solidFill>
            <a:srgbClr val="000000"/>
          </a:solidFill>
          <a:uFillTx/>
          <a:latin typeface="+mn-lt"/>
          <a:ea typeface="+mn-ea"/>
          <a:cs typeface="+mn-cs"/>
          <a:sym typeface="Helvetica Neue Medium"/>
        </a:defRPr>
      </a:lvl9pPr>
    </p:titleStyle>
    <p:bodyStyle>
      <a:lvl1pPr marL="1222375" marR="0" indent="-1222375" algn="l" defTabSz="1616710" rtl="0" latinLnBrk="0">
        <a:lnSpc>
          <a:spcPct val="100000"/>
        </a:lnSpc>
        <a:spcBef>
          <a:spcPts val="11600"/>
        </a:spcBef>
        <a:spcAft>
          <a:spcPts val="0"/>
        </a:spcAft>
        <a:buClrTx/>
        <a:buSzPct val="145000"/>
        <a:buFontTx/>
        <a:buChar char="•"/>
        <a:defRPr sz="8800" b="0" i="0" u="none" strike="noStrike" cap="none" spc="0" baseline="0">
          <a:ln>
            <a:noFill/>
          </a:ln>
          <a:solidFill>
            <a:srgbClr val="000000"/>
          </a:solidFill>
          <a:uFillTx/>
          <a:latin typeface="Helvetica Neue" panose="02000503000000020004"/>
          <a:ea typeface="Helvetica Neue" panose="02000503000000020004"/>
          <a:cs typeface="Helvetica Neue" panose="02000503000000020004"/>
          <a:sym typeface="Helvetica Neue" panose="02000503000000020004"/>
        </a:defRPr>
      </a:lvl1pPr>
      <a:lvl2pPr marL="1666875" marR="0" indent="-1222375" algn="l" defTabSz="1616710" rtl="0" latinLnBrk="0">
        <a:lnSpc>
          <a:spcPct val="100000"/>
        </a:lnSpc>
        <a:spcBef>
          <a:spcPts val="11600"/>
        </a:spcBef>
        <a:spcAft>
          <a:spcPts val="0"/>
        </a:spcAft>
        <a:buClrTx/>
        <a:buSzPct val="145000"/>
        <a:buFontTx/>
        <a:buChar char="•"/>
        <a:defRPr sz="8800" b="0" i="0" u="none" strike="noStrike" cap="none" spc="0" baseline="0">
          <a:ln>
            <a:noFill/>
          </a:ln>
          <a:solidFill>
            <a:srgbClr val="000000"/>
          </a:solidFill>
          <a:uFillTx/>
          <a:latin typeface="Helvetica Neue" panose="02000503000000020004"/>
          <a:ea typeface="Helvetica Neue" panose="02000503000000020004"/>
          <a:cs typeface="Helvetica Neue" panose="02000503000000020004"/>
          <a:sym typeface="Helvetica Neue" panose="02000503000000020004"/>
        </a:defRPr>
      </a:lvl2pPr>
      <a:lvl3pPr marL="2111375" marR="0" indent="-1222375" algn="l" defTabSz="1616710" rtl="0" latinLnBrk="0">
        <a:lnSpc>
          <a:spcPct val="100000"/>
        </a:lnSpc>
        <a:spcBef>
          <a:spcPts val="11600"/>
        </a:spcBef>
        <a:spcAft>
          <a:spcPts val="0"/>
        </a:spcAft>
        <a:buClrTx/>
        <a:buSzPct val="145000"/>
        <a:buFontTx/>
        <a:buChar char="•"/>
        <a:defRPr sz="8800" b="0" i="0" u="none" strike="noStrike" cap="none" spc="0" baseline="0">
          <a:ln>
            <a:noFill/>
          </a:ln>
          <a:solidFill>
            <a:srgbClr val="000000"/>
          </a:solidFill>
          <a:uFillTx/>
          <a:latin typeface="Helvetica Neue" panose="02000503000000020004"/>
          <a:ea typeface="Helvetica Neue" panose="02000503000000020004"/>
          <a:cs typeface="Helvetica Neue" panose="02000503000000020004"/>
          <a:sym typeface="Helvetica Neue" panose="02000503000000020004"/>
        </a:defRPr>
      </a:lvl3pPr>
      <a:lvl4pPr marL="2555875" marR="0" indent="-1222375" algn="l" defTabSz="1616710" rtl="0" latinLnBrk="0">
        <a:lnSpc>
          <a:spcPct val="100000"/>
        </a:lnSpc>
        <a:spcBef>
          <a:spcPts val="11600"/>
        </a:spcBef>
        <a:spcAft>
          <a:spcPts val="0"/>
        </a:spcAft>
        <a:buClrTx/>
        <a:buSzPct val="145000"/>
        <a:buFontTx/>
        <a:buChar char="•"/>
        <a:defRPr sz="8800" b="0" i="0" u="none" strike="noStrike" cap="none" spc="0" baseline="0">
          <a:ln>
            <a:noFill/>
          </a:ln>
          <a:solidFill>
            <a:srgbClr val="000000"/>
          </a:solidFill>
          <a:uFillTx/>
          <a:latin typeface="Helvetica Neue" panose="02000503000000020004"/>
          <a:ea typeface="Helvetica Neue" panose="02000503000000020004"/>
          <a:cs typeface="Helvetica Neue" panose="02000503000000020004"/>
          <a:sym typeface="Helvetica Neue" panose="02000503000000020004"/>
        </a:defRPr>
      </a:lvl4pPr>
      <a:lvl5pPr marL="3000375" marR="0" indent="-1222375" algn="l" defTabSz="1616710" rtl="0" latinLnBrk="0">
        <a:lnSpc>
          <a:spcPct val="100000"/>
        </a:lnSpc>
        <a:spcBef>
          <a:spcPts val="11600"/>
        </a:spcBef>
        <a:spcAft>
          <a:spcPts val="0"/>
        </a:spcAft>
        <a:buClrTx/>
        <a:buSzPct val="145000"/>
        <a:buFontTx/>
        <a:buChar char="•"/>
        <a:defRPr sz="8800" b="0" i="0" u="none" strike="noStrike" cap="none" spc="0" baseline="0">
          <a:ln>
            <a:noFill/>
          </a:ln>
          <a:solidFill>
            <a:srgbClr val="000000"/>
          </a:solidFill>
          <a:uFillTx/>
          <a:latin typeface="Helvetica Neue" panose="02000503000000020004"/>
          <a:ea typeface="Helvetica Neue" panose="02000503000000020004"/>
          <a:cs typeface="Helvetica Neue" panose="02000503000000020004"/>
          <a:sym typeface="Helvetica Neue" panose="02000503000000020004"/>
        </a:defRPr>
      </a:lvl5pPr>
      <a:lvl6pPr marL="3444875" marR="0" indent="-1222375" algn="l" defTabSz="1616710" rtl="0" latinLnBrk="0">
        <a:lnSpc>
          <a:spcPct val="100000"/>
        </a:lnSpc>
        <a:spcBef>
          <a:spcPts val="11600"/>
        </a:spcBef>
        <a:spcAft>
          <a:spcPts val="0"/>
        </a:spcAft>
        <a:buClrTx/>
        <a:buSzPct val="145000"/>
        <a:buFontTx/>
        <a:buChar char="•"/>
        <a:defRPr sz="8800" b="0" i="0" u="none" strike="noStrike" cap="none" spc="0" baseline="0">
          <a:ln>
            <a:noFill/>
          </a:ln>
          <a:solidFill>
            <a:srgbClr val="000000"/>
          </a:solidFill>
          <a:uFillTx/>
          <a:latin typeface="Helvetica Neue" panose="02000503000000020004"/>
          <a:ea typeface="Helvetica Neue" panose="02000503000000020004"/>
          <a:cs typeface="Helvetica Neue" panose="02000503000000020004"/>
          <a:sym typeface="Helvetica Neue" panose="02000503000000020004"/>
        </a:defRPr>
      </a:lvl6pPr>
      <a:lvl7pPr marL="3889375" marR="0" indent="-1222375" algn="l" defTabSz="1616710" rtl="0" latinLnBrk="0">
        <a:lnSpc>
          <a:spcPct val="100000"/>
        </a:lnSpc>
        <a:spcBef>
          <a:spcPts val="11600"/>
        </a:spcBef>
        <a:spcAft>
          <a:spcPts val="0"/>
        </a:spcAft>
        <a:buClrTx/>
        <a:buSzPct val="145000"/>
        <a:buFontTx/>
        <a:buChar char="•"/>
        <a:defRPr sz="8800" b="0" i="0" u="none" strike="noStrike" cap="none" spc="0" baseline="0">
          <a:ln>
            <a:noFill/>
          </a:ln>
          <a:solidFill>
            <a:srgbClr val="000000"/>
          </a:solidFill>
          <a:uFillTx/>
          <a:latin typeface="Helvetica Neue" panose="02000503000000020004"/>
          <a:ea typeface="Helvetica Neue" panose="02000503000000020004"/>
          <a:cs typeface="Helvetica Neue" panose="02000503000000020004"/>
          <a:sym typeface="Helvetica Neue" panose="02000503000000020004"/>
        </a:defRPr>
      </a:lvl7pPr>
      <a:lvl8pPr marL="4333875" marR="0" indent="-1222375" algn="l" defTabSz="1616710" rtl="0" latinLnBrk="0">
        <a:lnSpc>
          <a:spcPct val="100000"/>
        </a:lnSpc>
        <a:spcBef>
          <a:spcPts val="11600"/>
        </a:spcBef>
        <a:spcAft>
          <a:spcPts val="0"/>
        </a:spcAft>
        <a:buClrTx/>
        <a:buSzPct val="145000"/>
        <a:buFontTx/>
        <a:buChar char="•"/>
        <a:defRPr sz="8800" b="0" i="0" u="none" strike="noStrike" cap="none" spc="0" baseline="0">
          <a:ln>
            <a:noFill/>
          </a:ln>
          <a:solidFill>
            <a:srgbClr val="000000"/>
          </a:solidFill>
          <a:uFillTx/>
          <a:latin typeface="Helvetica Neue" panose="02000503000000020004"/>
          <a:ea typeface="Helvetica Neue" panose="02000503000000020004"/>
          <a:cs typeface="Helvetica Neue" panose="02000503000000020004"/>
          <a:sym typeface="Helvetica Neue" panose="02000503000000020004"/>
        </a:defRPr>
      </a:lvl8pPr>
      <a:lvl9pPr marL="4778375" marR="0" indent="-1222375" algn="l" defTabSz="1616710" rtl="0" latinLnBrk="0">
        <a:lnSpc>
          <a:spcPct val="100000"/>
        </a:lnSpc>
        <a:spcBef>
          <a:spcPts val="11600"/>
        </a:spcBef>
        <a:spcAft>
          <a:spcPts val="0"/>
        </a:spcAft>
        <a:buClrTx/>
        <a:buSzPct val="145000"/>
        <a:buFontTx/>
        <a:buChar char="•"/>
        <a:defRPr sz="8800" b="0" i="0" u="none" strike="noStrike" cap="none" spc="0" baseline="0">
          <a:ln>
            <a:noFill/>
          </a:ln>
          <a:solidFill>
            <a:srgbClr val="000000"/>
          </a:solidFill>
          <a:uFillTx/>
          <a:latin typeface="Helvetica Neue" panose="02000503000000020004"/>
          <a:ea typeface="Helvetica Neue" panose="02000503000000020004"/>
          <a:cs typeface="Helvetica Neue" panose="02000503000000020004"/>
          <a:sym typeface="Helvetica Neue" panose="02000503000000020004"/>
        </a:defRPr>
      </a:lvl9pPr>
    </p:bodyStyle>
    <p:otherStyle>
      <a:lvl1pPr marL="0" marR="0" indent="0" algn="ctr" defTabSz="1616710" latinLnBrk="0">
        <a:lnSpc>
          <a:spcPct val="100000"/>
        </a:lnSpc>
        <a:spcBef>
          <a:spcPts val="0"/>
        </a:spcBef>
        <a:spcAft>
          <a:spcPts val="0"/>
        </a:spcAft>
        <a:buClrTx/>
        <a:buSzTx/>
        <a:buFontTx/>
        <a:buNone/>
        <a:defRPr sz="4400" b="0" i="0" u="none" strike="noStrike" cap="none" spc="0" baseline="0">
          <a:ln>
            <a:noFill/>
          </a:ln>
          <a:solidFill>
            <a:schemeClr val="tx1"/>
          </a:solidFill>
          <a:uFillTx/>
          <a:latin typeface="+mn-lt"/>
          <a:ea typeface="+mn-ea"/>
          <a:cs typeface="+mn-cs"/>
          <a:sym typeface="Helvetica Neue Light"/>
        </a:defRPr>
      </a:lvl1pPr>
      <a:lvl2pPr marL="0" marR="0" indent="228600" algn="ctr" defTabSz="1616710" latinLnBrk="0">
        <a:lnSpc>
          <a:spcPct val="100000"/>
        </a:lnSpc>
        <a:spcBef>
          <a:spcPts val="0"/>
        </a:spcBef>
        <a:spcAft>
          <a:spcPts val="0"/>
        </a:spcAft>
        <a:buClrTx/>
        <a:buSzTx/>
        <a:buFontTx/>
        <a:buNone/>
        <a:defRPr sz="4400" b="0" i="0" u="none" strike="noStrike" cap="none" spc="0" baseline="0">
          <a:ln>
            <a:noFill/>
          </a:ln>
          <a:solidFill>
            <a:schemeClr val="tx1"/>
          </a:solidFill>
          <a:uFillTx/>
          <a:latin typeface="+mn-lt"/>
          <a:ea typeface="+mn-ea"/>
          <a:cs typeface="+mn-cs"/>
          <a:sym typeface="Helvetica Neue Light"/>
        </a:defRPr>
      </a:lvl2pPr>
      <a:lvl3pPr marL="0" marR="0" indent="457200" algn="ctr" defTabSz="1616710" latinLnBrk="0">
        <a:lnSpc>
          <a:spcPct val="100000"/>
        </a:lnSpc>
        <a:spcBef>
          <a:spcPts val="0"/>
        </a:spcBef>
        <a:spcAft>
          <a:spcPts val="0"/>
        </a:spcAft>
        <a:buClrTx/>
        <a:buSzTx/>
        <a:buFontTx/>
        <a:buNone/>
        <a:defRPr sz="4400" b="0" i="0" u="none" strike="noStrike" cap="none" spc="0" baseline="0">
          <a:ln>
            <a:noFill/>
          </a:ln>
          <a:solidFill>
            <a:schemeClr val="tx1"/>
          </a:solidFill>
          <a:uFillTx/>
          <a:latin typeface="+mn-lt"/>
          <a:ea typeface="+mn-ea"/>
          <a:cs typeface="+mn-cs"/>
          <a:sym typeface="Helvetica Neue Light"/>
        </a:defRPr>
      </a:lvl3pPr>
      <a:lvl4pPr marL="0" marR="0" indent="685800" algn="ctr" defTabSz="1616710" latinLnBrk="0">
        <a:lnSpc>
          <a:spcPct val="100000"/>
        </a:lnSpc>
        <a:spcBef>
          <a:spcPts val="0"/>
        </a:spcBef>
        <a:spcAft>
          <a:spcPts val="0"/>
        </a:spcAft>
        <a:buClrTx/>
        <a:buSzTx/>
        <a:buFontTx/>
        <a:buNone/>
        <a:defRPr sz="4400" b="0" i="0" u="none" strike="noStrike" cap="none" spc="0" baseline="0">
          <a:ln>
            <a:noFill/>
          </a:ln>
          <a:solidFill>
            <a:schemeClr val="tx1"/>
          </a:solidFill>
          <a:uFillTx/>
          <a:latin typeface="+mn-lt"/>
          <a:ea typeface="+mn-ea"/>
          <a:cs typeface="+mn-cs"/>
          <a:sym typeface="Helvetica Neue Light"/>
        </a:defRPr>
      </a:lvl4pPr>
      <a:lvl5pPr marL="0" marR="0" indent="914400" algn="ctr" defTabSz="1616710" latinLnBrk="0">
        <a:lnSpc>
          <a:spcPct val="100000"/>
        </a:lnSpc>
        <a:spcBef>
          <a:spcPts val="0"/>
        </a:spcBef>
        <a:spcAft>
          <a:spcPts val="0"/>
        </a:spcAft>
        <a:buClrTx/>
        <a:buSzTx/>
        <a:buFontTx/>
        <a:buNone/>
        <a:defRPr sz="4400" b="0" i="0" u="none" strike="noStrike" cap="none" spc="0" baseline="0">
          <a:ln>
            <a:noFill/>
          </a:ln>
          <a:solidFill>
            <a:schemeClr val="tx1"/>
          </a:solidFill>
          <a:uFillTx/>
          <a:latin typeface="+mn-lt"/>
          <a:ea typeface="+mn-ea"/>
          <a:cs typeface="+mn-cs"/>
          <a:sym typeface="Helvetica Neue Light"/>
        </a:defRPr>
      </a:lvl5pPr>
      <a:lvl6pPr marL="0" marR="0" indent="1143000" algn="ctr" defTabSz="1616710" latinLnBrk="0">
        <a:lnSpc>
          <a:spcPct val="100000"/>
        </a:lnSpc>
        <a:spcBef>
          <a:spcPts val="0"/>
        </a:spcBef>
        <a:spcAft>
          <a:spcPts val="0"/>
        </a:spcAft>
        <a:buClrTx/>
        <a:buSzTx/>
        <a:buFontTx/>
        <a:buNone/>
        <a:defRPr sz="4400" b="0" i="0" u="none" strike="noStrike" cap="none" spc="0" baseline="0">
          <a:ln>
            <a:noFill/>
          </a:ln>
          <a:solidFill>
            <a:schemeClr val="tx1"/>
          </a:solidFill>
          <a:uFillTx/>
          <a:latin typeface="+mn-lt"/>
          <a:ea typeface="+mn-ea"/>
          <a:cs typeface="+mn-cs"/>
          <a:sym typeface="Helvetica Neue Light"/>
        </a:defRPr>
      </a:lvl6pPr>
      <a:lvl7pPr marL="0" marR="0" indent="1371600" algn="ctr" defTabSz="1616710" latinLnBrk="0">
        <a:lnSpc>
          <a:spcPct val="100000"/>
        </a:lnSpc>
        <a:spcBef>
          <a:spcPts val="0"/>
        </a:spcBef>
        <a:spcAft>
          <a:spcPts val="0"/>
        </a:spcAft>
        <a:buClrTx/>
        <a:buSzTx/>
        <a:buFontTx/>
        <a:buNone/>
        <a:defRPr sz="4400" b="0" i="0" u="none" strike="noStrike" cap="none" spc="0" baseline="0">
          <a:ln>
            <a:noFill/>
          </a:ln>
          <a:solidFill>
            <a:schemeClr val="tx1"/>
          </a:solidFill>
          <a:uFillTx/>
          <a:latin typeface="+mn-lt"/>
          <a:ea typeface="+mn-ea"/>
          <a:cs typeface="+mn-cs"/>
          <a:sym typeface="Helvetica Neue Light"/>
        </a:defRPr>
      </a:lvl7pPr>
      <a:lvl8pPr marL="0" marR="0" indent="1600200" algn="ctr" defTabSz="1616710" latinLnBrk="0">
        <a:lnSpc>
          <a:spcPct val="100000"/>
        </a:lnSpc>
        <a:spcBef>
          <a:spcPts val="0"/>
        </a:spcBef>
        <a:spcAft>
          <a:spcPts val="0"/>
        </a:spcAft>
        <a:buClrTx/>
        <a:buSzTx/>
        <a:buFontTx/>
        <a:buNone/>
        <a:defRPr sz="4400" b="0" i="0" u="none" strike="noStrike" cap="none" spc="0" baseline="0">
          <a:ln>
            <a:noFill/>
          </a:ln>
          <a:solidFill>
            <a:schemeClr val="tx1"/>
          </a:solidFill>
          <a:uFillTx/>
          <a:latin typeface="+mn-lt"/>
          <a:ea typeface="+mn-ea"/>
          <a:cs typeface="+mn-cs"/>
          <a:sym typeface="Helvetica Neue Light"/>
        </a:defRPr>
      </a:lvl8pPr>
      <a:lvl9pPr marL="0" marR="0" indent="1828800" algn="ctr" defTabSz="1616710" latinLnBrk="0">
        <a:lnSpc>
          <a:spcPct val="100000"/>
        </a:lnSpc>
        <a:spcBef>
          <a:spcPts val="0"/>
        </a:spcBef>
        <a:spcAft>
          <a:spcPts val="0"/>
        </a:spcAft>
        <a:buClrTx/>
        <a:buSzTx/>
        <a:buFontTx/>
        <a:buNone/>
        <a:defRPr sz="4400"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10.png"/><Relationship Id="rId7" Type="http://schemas.openxmlformats.org/officeDocument/2006/relationships/image" Target="../media/image9.png"/><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tiff"/><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tiff"/><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2.xml"/><Relationship Id="rId7" Type="http://schemas.openxmlformats.org/officeDocument/2006/relationships/tags" Target="../tags/tag1.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tiff"/><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tiff"/><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11.png"/><Relationship Id="rId5" Type="http://schemas.openxmlformats.org/officeDocument/2006/relationships/image" Target="../media/image4.png"/><Relationship Id="rId4" Type="http://schemas.openxmlformats.org/officeDocument/2006/relationships/image" Target="../media/image3.tiff"/><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tiff"/><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tags" Target="../tags/tag3.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tiff"/><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tags" Target="../tags/tag4.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tiff"/><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tags" Target="../tags/tag5.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tiff"/><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tiff"/><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3.tiff"/><Relationship Id="rId4" Type="http://schemas.openxmlformats.org/officeDocument/2006/relationships/image" Target="../media/image2.tiff"/><Relationship Id="rId3" Type="http://schemas.openxmlformats.org/officeDocument/2006/relationships/image" Target="../media/image1.tiff"/><Relationship Id="rId2" Type="http://schemas.openxmlformats.org/officeDocument/2006/relationships/image" Target="../media/image4.png"/><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tiff"/><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image" Target="../media/image12.png"/><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tiff"/><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tags" Target="../tags/tag6.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tiff"/><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image" Target="../media/image3.png"/></Relationships>
</file>

<file path=ppt/slides/_rels/slide23.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tiff"/><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image" Target="../media/image3.pn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7.xml"/><Relationship Id="rId2" Type="http://schemas.openxmlformats.org/officeDocument/2006/relationships/image" Target="../media/image4.png"/><Relationship Id="rId1" Type="http://schemas.openxmlformats.org/officeDocument/2006/relationships/image" Target="../media/image3.png"/></Relationships>
</file>

<file path=ppt/slides/_rels/slide25.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tiff"/><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image" Target="../media/image3.png"/></Relationships>
</file>

<file path=ppt/slides/_rels/slide26.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tiff"/><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image" Target="../media/image3.png"/></Relationships>
</file>

<file path=ppt/slides/_rels/slide27.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tiff"/><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image" Target="../media/image3.png"/></Relationships>
</file>

<file path=ppt/slides/_rels/slide28.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tags" Target="../tags/tag8.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tiff"/><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image" Target="../media/image3.png"/></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9.xml"/><Relationship Id="rId2" Type="http://schemas.openxmlformats.org/officeDocument/2006/relationships/image" Target="../media/image4.png"/><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3.tiff"/><Relationship Id="rId4" Type="http://schemas.openxmlformats.org/officeDocument/2006/relationships/image" Target="../media/image2.tiff"/><Relationship Id="rId3" Type="http://schemas.openxmlformats.org/officeDocument/2006/relationships/image" Target="../media/image1.tiff"/><Relationship Id="rId2" Type="http://schemas.openxmlformats.org/officeDocument/2006/relationships/image" Target="../media/image4.png"/><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tags" Target="../tags/tag10.xml"/><Relationship Id="rId5" Type="http://schemas.openxmlformats.org/officeDocument/2006/relationships/image" Target="../media/image4.png"/><Relationship Id="rId4" Type="http://schemas.openxmlformats.org/officeDocument/2006/relationships/image" Target="../media/image3.tiff"/><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image" Target="../media/image3.png"/></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11.xml"/><Relationship Id="rId2" Type="http://schemas.openxmlformats.org/officeDocument/2006/relationships/image" Target="../media/image4.png"/><Relationship Id="rId1" Type="http://schemas.openxmlformats.org/officeDocument/2006/relationships/image" Target="../media/image3.png"/></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12.xml"/><Relationship Id="rId2" Type="http://schemas.openxmlformats.org/officeDocument/2006/relationships/image" Target="../media/image4.png"/><Relationship Id="rId1" Type="http://schemas.openxmlformats.org/officeDocument/2006/relationships/image" Target="../media/image3.png"/></Relationships>
</file>

<file path=ppt/slides/_rels/slide33.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tiff"/><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image" Target="../media/image3.png"/></Relationships>
</file>

<file path=ppt/slides/_rels/slide34.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tiff"/><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image" Target="../media/image3.png"/></Relationships>
</file>

<file path=ppt/slides/_rels/slide35.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tiff"/><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image" Target="../media/image3.png"/></Relationships>
</file>

<file path=ppt/slides/_rels/slide36.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tiff"/><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image" Target="../media/image3.png"/></Relationships>
</file>

<file path=ppt/slides/_rels/slide37.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tiff"/><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image" Target="../media/image3.png"/></Relationships>
</file>

<file path=ppt/slides/_rels/slide38.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tiff"/><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image" Target="../media/image3.png"/></Relationships>
</file>

<file path=ppt/slides/_rels/slide39.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13.png"/><Relationship Id="rId5" Type="http://schemas.openxmlformats.org/officeDocument/2006/relationships/image" Target="../media/image4.png"/><Relationship Id="rId4" Type="http://schemas.openxmlformats.org/officeDocument/2006/relationships/image" Target="../media/image3.tiff"/><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3.tiff"/><Relationship Id="rId5" Type="http://schemas.openxmlformats.org/officeDocument/2006/relationships/image" Target="../media/image6.jpeg"/><Relationship Id="rId4" Type="http://schemas.openxmlformats.org/officeDocument/2006/relationships/image" Target="../media/image2.tiff"/><Relationship Id="rId3" Type="http://schemas.openxmlformats.org/officeDocument/2006/relationships/image" Target="../media/image1.tiff"/><Relationship Id="rId2" Type="http://schemas.openxmlformats.org/officeDocument/2006/relationships/image" Target="../media/image4.png"/><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tags" Target="../tags/tag13.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tiff"/><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image" Target="../media/image3.png"/></Relationships>
</file>

<file path=ppt/slides/_rels/slide41.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tags" Target="../tags/tag14.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tiff"/><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image" Target="../media/image3.png"/></Relationships>
</file>

<file path=ppt/slides/_rels/slide42.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tiff"/><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image" Target="../media/image3.png"/></Relationships>
</file>

<file path=ppt/slides/_rels/slide43.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tiff"/><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image" Target="../media/image3.png"/></Relationships>
</file>

<file path=ppt/slides/_rels/slide44.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tiff"/><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image" Target="../media/image3.png"/></Relationships>
</file>

<file path=ppt/slides/_rels/slide45.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tags" Target="../tags/tag15.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tiff"/><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image" Target="../media/image3.png"/></Relationships>
</file>

<file path=ppt/slides/_rels/slide46.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tags" Target="../tags/tag16.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tiff"/><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image" Target="../media/image3.png"/></Relationships>
</file>

<file path=ppt/slides/_rels/slide47.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17.xml"/><Relationship Id="rId2" Type="http://schemas.openxmlformats.org/officeDocument/2006/relationships/image" Target="../media/image4.png"/><Relationship Id="rId1" Type="http://schemas.openxmlformats.org/officeDocument/2006/relationships/image" Target="../media/image3.png"/></Relationships>
</file>

<file path=ppt/slides/_rels/slide48.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tags" Target="../tags/tag18.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tiff"/><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image" Target="../media/image3.png"/></Relationships>
</file>

<file path=ppt/slides/_rels/slide49.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tiff"/><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3.tiff"/><Relationship Id="rId5" Type="http://schemas.openxmlformats.org/officeDocument/2006/relationships/image" Target="../media/image6.jpeg"/><Relationship Id="rId4" Type="http://schemas.openxmlformats.org/officeDocument/2006/relationships/image" Target="../media/image2.tiff"/><Relationship Id="rId3" Type="http://schemas.openxmlformats.org/officeDocument/2006/relationships/image" Target="../media/image1.tiff"/><Relationship Id="rId2" Type="http://schemas.openxmlformats.org/officeDocument/2006/relationships/image" Target="../media/image4.png"/><Relationship Id="rId1" Type="http://schemas.openxmlformats.org/officeDocument/2006/relationships/image" Target="../media/image3.png"/></Relationships>
</file>

<file path=ppt/slides/_rels/slide50.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14.png"/><Relationship Id="rId5" Type="http://schemas.openxmlformats.org/officeDocument/2006/relationships/image" Target="../media/image4.png"/><Relationship Id="rId4" Type="http://schemas.openxmlformats.org/officeDocument/2006/relationships/image" Target="../media/image3.tiff"/><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image" Target="../media/image3.png"/></Relationships>
</file>

<file path=ppt/slides/_rels/slide51.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image" Target="../media/image16.jpeg"/><Relationship Id="rId6" Type="http://schemas.openxmlformats.org/officeDocument/2006/relationships/image" Target="../media/image15.jpeg"/><Relationship Id="rId5" Type="http://schemas.openxmlformats.org/officeDocument/2006/relationships/image" Target="../media/image4.png"/><Relationship Id="rId4" Type="http://schemas.openxmlformats.org/officeDocument/2006/relationships/image" Target="../media/image3.tiff"/><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image" Target="../media/image3.png"/></Relationships>
</file>

<file path=ppt/slides/_rels/slide52.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17.jpeg"/><Relationship Id="rId5" Type="http://schemas.openxmlformats.org/officeDocument/2006/relationships/image" Target="../media/image4.png"/><Relationship Id="rId4" Type="http://schemas.openxmlformats.org/officeDocument/2006/relationships/image" Target="../media/image3.tiff"/><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image" Target="../media/image3.png"/></Relationships>
</file>

<file path=ppt/slides/_rels/slide53.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image" Target="../media/image19.jpeg"/><Relationship Id="rId6" Type="http://schemas.openxmlformats.org/officeDocument/2006/relationships/image" Target="../media/image18.jpeg"/><Relationship Id="rId5" Type="http://schemas.openxmlformats.org/officeDocument/2006/relationships/image" Target="../media/image4.png"/><Relationship Id="rId4" Type="http://schemas.openxmlformats.org/officeDocument/2006/relationships/image" Target="../media/image3.tiff"/><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image" Target="../media/image3.png"/></Relationships>
</file>

<file path=ppt/slides/_rels/slide54.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image" Target="../media/image21.jpeg"/><Relationship Id="rId6" Type="http://schemas.openxmlformats.org/officeDocument/2006/relationships/image" Target="../media/image20.jpeg"/><Relationship Id="rId5" Type="http://schemas.openxmlformats.org/officeDocument/2006/relationships/image" Target="../media/image4.png"/><Relationship Id="rId4" Type="http://schemas.openxmlformats.org/officeDocument/2006/relationships/image" Target="../media/image3.tiff"/><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image" Target="../media/image3.png"/></Relationships>
</file>

<file path=ppt/slides/_rels/slide55.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tags" Target="../tags/tag19.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tiff"/><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image" Target="../media/image3.png"/></Relationships>
</file>

<file path=ppt/slides/_rels/slide56.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tags" Target="../tags/tag20.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tiff"/><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image" Target="../media/image3.png"/></Relationships>
</file>

<file path=ppt/slides/_rels/slide57.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tiff"/><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image" Target="../media/image3.png"/></Relationships>
</file>

<file path=ppt/slides/_rels/slide58.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tiff"/><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image" Target="../media/image3.png"/></Relationships>
</file>

<file path=ppt/slides/_rels/slide59.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tiff"/><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3.tiff"/><Relationship Id="rId5" Type="http://schemas.openxmlformats.org/officeDocument/2006/relationships/image" Target="../media/image6.jpeg"/><Relationship Id="rId4" Type="http://schemas.openxmlformats.org/officeDocument/2006/relationships/image" Target="../media/image2.tiff"/><Relationship Id="rId3" Type="http://schemas.openxmlformats.org/officeDocument/2006/relationships/image" Target="../media/image1.tiff"/><Relationship Id="rId2" Type="http://schemas.openxmlformats.org/officeDocument/2006/relationships/image" Target="../media/image4.png"/><Relationship Id="rId1" Type="http://schemas.openxmlformats.org/officeDocument/2006/relationships/image" Target="../media/image3.png"/></Relationships>
</file>

<file path=ppt/slides/_rels/slide60.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tags" Target="../tags/tag21.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tiff"/><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image" Target="../media/image3.png"/></Relationships>
</file>

<file path=ppt/slides/_rels/slide61.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tags" Target="../tags/tag22.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tiff"/><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image" Target="../media/image3.png"/></Relationships>
</file>

<file path=ppt/slides/_rels/slide62.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tiff"/><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image" Target="../media/image3.png"/></Relationships>
</file>

<file path=ppt/slides/_rels/slide63.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tiff"/><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image" Target="../media/image3.png"/></Relationships>
</file>

<file path=ppt/slides/_rels/slide64.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tiff"/><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image" Target="../media/image3.png"/></Relationships>
</file>

<file path=ppt/slides/_rels/slide65.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tags" Target="../tags/tag23.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tiff"/><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image" Target="../media/image3.png"/></Relationships>
</file>

<file path=ppt/slides/_rels/slide66.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tiff"/><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image" Target="../media/image3.png"/></Relationships>
</file>

<file path=ppt/slides/_rels/slide67.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tiff"/><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image" Target="../media/image3.png"/></Relationships>
</file>

<file path=ppt/slides/_rels/slide68.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tiff"/><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image" Target="../media/image3.png"/></Relationships>
</file>

<file path=ppt/slides/_rels/slide69.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4.tiff"/><Relationship Id="rId4" Type="http://schemas.openxmlformats.org/officeDocument/2006/relationships/image" Target="../media/image4.png"/><Relationship Id="rId3" Type="http://schemas.openxmlformats.org/officeDocument/2006/relationships/image" Target="../media/image1.tiff"/><Relationship Id="rId2" Type="http://schemas.openxmlformats.org/officeDocument/2006/relationships/image" Target="../media/image2.tiff"/><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3.tiff"/><Relationship Id="rId5" Type="http://schemas.openxmlformats.org/officeDocument/2006/relationships/image" Target="../media/image6.jpeg"/><Relationship Id="rId4" Type="http://schemas.openxmlformats.org/officeDocument/2006/relationships/image" Target="../media/image2.tiff"/><Relationship Id="rId3" Type="http://schemas.openxmlformats.org/officeDocument/2006/relationships/image" Target="../media/image1.tiff"/><Relationship Id="rId2" Type="http://schemas.openxmlformats.org/officeDocument/2006/relationships/image" Target="../media/image4.png"/><Relationship Id="rId1" Type="http://schemas.openxmlformats.org/officeDocument/2006/relationships/image" Target="../media/image3.png"/></Relationships>
</file>

<file path=ppt/slides/_rels/slide70.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26.xml"/><Relationship Id="rId7" Type="http://schemas.openxmlformats.org/officeDocument/2006/relationships/image" Target="../media/image4.png"/><Relationship Id="rId6" Type="http://schemas.openxmlformats.org/officeDocument/2006/relationships/image" Target="../media/image7.tiff"/><Relationship Id="rId5" Type="http://schemas.openxmlformats.org/officeDocument/2006/relationships/image" Target="../media/image2.tiff"/><Relationship Id="rId4" Type="http://schemas.openxmlformats.org/officeDocument/2006/relationships/image" Target="../media/image6.tiff"/><Relationship Id="rId3" Type="http://schemas.openxmlformats.org/officeDocument/2006/relationships/image" Target="../media/image5.tiff"/><Relationship Id="rId2" Type="http://schemas.openxmlformats.org/officeDocument/2006/relationships/image" Target="../media/image1.tiff"/><Relationship Id="rId1" Type="http://schemas.openxmlformats.org/officeDocument/2006/relationships/image" Target="../media/image3.png"/></Relationships>
</file>

<file path=ppt/slides/_rels/slide71.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1.tiff"/><Relationship Id="rId4" Type="http://schemas.openxmlformats.org/officeDocument/2006/relationships/tags" Target="../tags/tag27.xml"/><Relationship Id="rId3" Type="http://schemas.openxmlformats.org/officeDocument/2006/relationships/image" Target="../media/image3.tiff"/><Relationship Id="rId2" Type="http://schemas.openxmlformats.org/officeDocument/2006/relationships/image" Target="../media/image2.tiff"/><Relationship Id="rId1" Type="http://schemas.openxmlformats.org/officeDocument/2006/relationships/image" Target="../media/image3.png"/></Relationships>
</file>

<file path=ppt/slides/_rels/slide72.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image" Target="../media/image3.tiff"/><Relationship Id="rId4" Type="http://schemas.openxmlformats.org/officeDocument/2006/relationships/image" Target="../media/image22.jpeg"/><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image" Target="../media/image3.png"/></Relationships>
</file>

<file path=ppt/slides/_rels/slide73.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image" Target="../media/image3.tiff"/><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image" Target="../media/image3.png"/></Relationships>
</file>

<file path=ppt/slides/_rels/slide74.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3.tiff"/><Relationship Id="rId5" Type="http://schemas.openxmlformats.org/officeDocument/2006/relationships/image" Target="../media/image2.tiff"/><Relationship Id="rId4" Type="http://schemas.openxmlformats.org/officeDocument/2006/relationships/image" Target="../media/image23.jpeg"/><Relationship Id="rId3" Type="http://schemas.openxmlformats.org/officeDocument/2006/relationships/image" Target="../media/image1.tiff"/><Relationship Id="rId2" Type="http://schemas.openxmlformats.org/officeDocument/2006/relationships/image" Target="../media/image4.png"/><Relationship Id="rId1" Type="http://schemas.openxmlformats.org/officeDocument/2006/relationships/image" Target="../media/image3.png"/></Relationships>
</file>

<file path=ppt/slides/_rels/slide75.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8.tiff"/><Relationship Id="rId3" Type="http://schemas.openxmlformats.org/officeDocument/2006/relationships/image" Target="../media/image1.tiff"/><Relationship Id="rId2" Type="http://schemas.openxmlformats.org/officeDocument/2006/relationships/image" Target="../media/image2.tiff"/><Relationship Id="rId1" Type="http://schemas.openxmlformats.org/officeDocument/2006/relationships/image" Target="../media/image3.png"/></Relationships>
</file>

<file path=ppt/slides/_rels/slide76.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24.jpeg"/><Relationship Id="rId4" Type="http://schemas.openxmlformats.org/officeDocument/2006/relationships/image" Target="../media/image4.png"/><Relationship Id="rId3" Type="http://schemas.openxmlformats.org/officeDocument/2006/relationships/image" Target="../media/image1.tiff"/><Relationship Id="rId2" Type="http://schemas.openxmlformats.org/officeDocument/2006/relationships/image" Target="../media/image2.tiff"/><Relationship Id="rId1" Type="http://schemas.openxmlformats.org/officeDocument/2006/relationships/image" Target="../media/image3.png"/></Relationships>
</file>

<file path=ppt/slides/_rels/slide77.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25.jpeg"/><Relationship Id="rId4" Type="http://schemas.openxmlformats.org/officeDocument/2006/relationships/image" Target="../media/image4.png"/><Relationship Id="rId3" Type="http://schemas.openxmlformats.org/officeDocument/2006/relationships/image" Target="../media/image1.tiff"/><Relationship Id="rId2" Type="http://schemas.openxmlformats.org/officeDocument/2006/relationships/image" Target="../media/image2.tiff"/><Relationship Id="rId1" Type="http://schemas.openxmlformats.org/officeDocument/2006/relationships/image" Target="../media/image3.png"/></Relationships>
</file>

<file path=ppt/slides/_rels/slide78.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image" Target="../media/image4.png"/><Relationship Id="rId6" Type="http://schemas.openxmlformats.org/officeDocument/2006/relationships/image" Target="../media/image1.tiff"/><Relationship Id="rId5" Type="http://schemas.openxmlformats.org/officeDocument/2006/relationships/image" Target="../media/image27.png"/><Relationship Id="rId4" Type="http://schemas.openxmlformats.org/officeDocument/2006/relationships/image" Target="../media/image26.png"/><Relationship Id="rId3" Type="http://schemas.openxmlformats.org/officeDocument/2006/relationships/image" Target="../media/image9.tiff"/><Relationship Id="rId2" Type="http://schemas.openxmlformats.org/officeDocument/2006/relationships/image" Target="../media/image2.tiff"/><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7.jpeg"/><Relationship Id="rId5" Type="http://schemas.openxmlformats.org/officeDocument/2006/relationships/image" Target="../media/image3.tiff"/><Relationship Id="rId4" Type="http://schemas.openxmlformats.org/officeDocument/2006/relationships/image" Target="../media/image2.tiff"/><Relationship Id="rId3" Type="http://schemas.openxmlformats.org/officeDocument/2006/relationships/image" Target="../media/image1.tiff"/><Relationship Id="rId2" Type="http://schemas.openxmlformats.org/officeDocument/2006/relationships/image" Target="../media/image4.pn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tiff"/><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alpha val="94000"/>
          </a:schemeClr>
        </a:solidFill>
        <a:effectLst/>
      </p:bgPr>
    </p:bg>
    <p:spTree>
      <p:nvGrpSpPr>
        <p:cNvPr id="1" name=""/>
        <p:cNvGrpSpPr/>
        <p:nvPr/>
      </p:nvGrpSpPr>
      <p:grpSpPr>
        <a:xfrm>
          <a:off x="0" y="0"/>
          <a:ext cx="0" cy="0"/>
          <a:chOff x="0" y="0"/>
          <a:chExt cx="0" cy="0"/>
        </a:xfrm>
      </p:grpSpPr>
      <p:pic>
        <p:nvPicPr>
          <p:cNvPr id="273" name="图像" descr="图像"/>
          <p:cNvPicPr>
            <a:picLocks noChangeAspect="1"/>
          </p:cNvPicPr>
          <p:nvPr/>
        </p:nvPicPr>
        <p:blipFill>
          <a:blip r:embed="rId1">
            <a:alphaModFix amt="50000"/>
          </a:blip>
          <a:stretch>
            <a:fillRect/>
          </a:stretch>
        </p:blipFill>
        <p:spPr>
          <a:xfrm rot="18300000">
            <a:off x="23025647" y="10701195"/>
            <a:ext cx="24555101" cy="21052883"/>
          </a:xfrm>
          <a:prstGeom prst="rect">
            <a:avLst/>
          </a:prstGeom>
          <a:ln w="3175">
            <a:miter lim="400000"/>
            <a:headEnd/>
            <a:tailEnd/>
          </a:ln>
        </p:spPr>
      </p:pic>
      <p:pic>
        <p:nvPicPr>
          <p:cNvPr id="274" name="图像" descr="图像"/>
          <p:cNvPicPr>
            <a:picLocks noChangeAspect="1"/>
          </p:cNvPicPr>
          <p:nvPr/>
        </p:nvPicPr>
        <p:blipFill>
          <a:blip r:embed="rId1">
            <a:alphaModFix amt="50000"/>
          </a:blip>
          <a:stretch>
            <a:fillRect/>
          </a:stretch>
        </p:blipFill>
        <p:spPr>
          <a:xfrm rot="3300000" flipH="1">
            <a:off x="1130962" y="10701195"/>
            <a:ext cx="24555097" cy="21052883"/>
          </a:xfrm>
          <a:prstGeom prst="rect">
            <a:avLst/>
          </a:prstGeom>
          <a:ln w="3175">
            <a:miter lim="400000"/>
            <a:headEnd/>
            <a:tailEnd/>
          </a:ln>
        </p:spPr>
      </p:pic>
      <p:pic>
        <p:nvPicPr>
          <p:cNvPr id="279" name="2.png" descr="2.png"/>
          <p:cNvPicPr>
            <a:picLocks noChangeAspect="1"/>
          </p:cNvPicPr>
          <p:nvPr/>
        </p:nvPicPr>
        <p:blipFill>
          <a:blip r:embed="rId2"/>
          <a:srcRect b="48361"/>
          <a:stretch>
            <a:fillRect/>
          </a:stretch>
        </p:blipFill>
        <p:spPr>
          <a:xfrm>
            <a:off x="11744798" y="10972772"/>
            <a:ext cx="23275235" cy="16024599"/>
          </a:xfrm>
          <a:prstGeom prst="rect">
            <a:avLst/>
          </a:prstGeom>
          <a:ln w="3175">
            <a:miter lim="400000"/>
            <a:headEnd/>
            <a:tailEnd/>
          </a:ln>
          <a:effectLst>
            <a:outerShdw blurRad="635000" dir="5400000" rotWithShape="0">
              <a:srgbClr val="000000">
                <a:alpha val="29981"/>
              </a:srgbClr>
            </a:outerShdw>
          </a:effectLst>
        </p:spPr>
      </p:pic>
      <p:sp>
        <p:nvSpPr>
          <p:cNvPr id="2" name="文本框 1"/>
          <p:cNvSpPr txBox="1"/>
          <p:nvPr/>
        </p:nvSpPr>
        <p:spPr>
          <a:xfrm>
            <a:off x="7914005" y="3449955"/>
            <a:ext cx="33656270" cy="2332990"/>
          </a:xfrm>
          <a:prstGeom prst="rect">
            <a:avLst/>
          </a:prstGeom>
          <a:noFill/>
          <a:ln w="3175"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589" tIns="140589" rIns="140589" bIns="140589" numCol="1" spcCol="38100" rtlCol="0" anchor="ctr" forceAA="0">
            <a:spAutoFit/>
          </a:bodyPr>
          <a:lstStyle/>
          <a:p>
            <a:pPr marL="0" marR="0" indent="0" algn="ctr" defTabSz="387350" rtl="0" fontAlgn="auto" latinLnBrk="0" hangingPunct="0">
              <a:lnSpc>
                <a:spcPct val="100000"/>
              </a:lnSpc>
              <a:spcBef>
                <a:spcPts val="0"/>
              </a:spcBef>
              <a:spcAft>
                <a:spcPts val="0"/>
              </a:spcAft>
              <a:buClrTx/>
              <a:buSzTx/>
              <a:buFontTx/>
              <a:buNone/>
            </a:pPr>
            <a:r>
              <a:rPr lang="en-US" sz="13335">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rPr>
              <a:t>2020</a:t>
            </a:r>
            <a:r>
              <a:rPr lang="zh-CN" altLang="en-US" sz="13335">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rPr>
              <a:t>年《湖南省</a:t>
            </a:r>
            <a:r>
              <a:rPr sz="13335">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rPr>
              <a:t>仿古建筑工程</a:t>
            </a:r>
            <a:r>
              <a:rPr lang="zh-CN" sz="13335">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rPr>
              <a:t>消耗量标准》</a:t>
            </a:r>
            <a:endParaRPr kumimoji="0" lang="zh-CN" sz="13335" b="1" i="0" u="none" strike="noStrike" cap="none" spc="0" normalizeH="0" baseline="0">
              <a:ln w="10160">
                <a:solidFill>
                  <a:schemeClr val="accent5"/>
                </a:solidFill>
                <a:prstDash val="solid"/>
              </a:ln>
              <a:solidFill>
                <a:srgbClr val="FFFFFF"/>
              </a:solidFill>
              <a:effectLst>
                <a:outerShdw blurRad="38100" dist="22860" dir="5400000" algn="tl" rotWithShape="0">
                  <a:srgbClr val="000000">
                    <a:alpha val="30000"/>
                  </a:srgbClr>
                </a:outerShdw>
              </a:effectLst>
              <a:uFillTx/>
              <a:latin typeface="Helvetica Neue" panose="02000503000000020004"/>
              <a:ea typeface="Helvetica Neue" panose="02000503000000020004"/>
              <a:cs typeface="Helvetica Neue" panose="02000503000000020004"/>
              <a:sym typeface="+mn-ea"/>
            </a:endParaRPr>
          </a:p>
        </p:txBody>
      </p:sp>
      <p:sp>
        <p:nvSpPr>
          <p:cNvPr id="11" name="文本框 10"/>
          <p:cNvSpPr txBox="1"/>
          <p:nvPr/>
        </p:nvSpPr>
        <p:spPr>
          <a:xfrm>
            <a:off x="14237970" y="7995285"/>
            <a:ext cx="19994245" cy="3937635"/>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5000" b="1">
                <a:solidFill>
                  <a:srgbClr val="7DB496"/>
                </a:solidFill>
                <a:latin typeface="黑体" panose="02010600030101010101" charset="-122"/>
                <a:ea typeface="黑体" panose="02010600030101010101" charset="-122"/>
                <a:cs typeface="汉仪刚艺体-85W" panose="00020600040101010101" charset="-122"/>
              </a:rPr>
              <a:t>交底资料</a:t>
            </a:r>
            <a:endParaRPr lang="zh-CN" altLang="en-US" sz="25000" b="1">
              <a:solidFill>
                <a:srgbClr val="7DB496"/>
              </a:solidFill>
              <a:latin typeface="黑体" panose="02010600030101010101" charset="-122"/>
              <a:ea typeface="黑体" panose="02010600030101010101" charset="-122"/>
              <a:cs typeface="汉仪刚艺体-85W" panose="00020600040101010101" charset="-122"/>
            </a:endParaRPr>
          </a:p>
        </p:txBody>
      </p:sp>
    </p:spTree>
  </p:cSld>
  <p:clrMapOvr>
    <a:masterClrMapping/>
  </p:clrMapOvr>
  <p:transition spd="med">
    <p:rand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0" y="76200"/>
            <a:ext cx="48006000" cy="26924000"/>
          </a:xfrm>
          <a:prstGeom prst="rect">
            <a:avLst/>
          </a:prstGeom>
          <a:ln w="25400">
            <a:miter lim="400000"/>
            <a:headEnd/>
            <a:tailEnd/>
          </a:ln>
        </p:spPr>
      </p:pic>
      <p:pic>
        <p:nvPicPr>
          <p:cNvPr id="186"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187" name="图像" descr="图像"/>
          <p:cNvPicPr>
            <a:picLocks noChangeAspect="1"/>
          </p:cNvPicPr>
          <p:nvPr/>
        </p:nvPicPr>
        <p:blipFill>
          <a:blip r:embed="rId3"/>
          <a:stretch>
            <a:fillRect/>
          </a:stretch>
        </p:blipFill>
        <p:spPr>
          <a:xfrm>
            <a:off x="0" y="0"/>
            <a:ext cx="7607300" cy="7607300"/>
          </a:xfrm>
          <a:prstGeom prst="rect">
            <a:avLst/>
          </a:prstGeom>
          <a:ln w="25400">
            <a:miter lim="400000"/>
            <a:headEnd/>
            <a:tailEnd/>
          </a:ln>
        </p:spPr>
      </p:pic>
      <p:pic>
        <p:nvPicPr>
          <p:cNvPr id="188" name="图像" descr="图像"/>
          <p:cNvPicPr>
            <a:picLocks noChangeAspect="1"/>
          </p:cNvPicPr>
          <p:nvPr/>
        </p:nvPicPr>
        <p:blipFill>
          <a:blip r:embed="rId4" cstate="print"/>
          <a:stretch>
            <a:fillRect/>
          </a:stretch>
        </p:blipFill>
        <p:spPr>
          <a:xfrm>
            <a:off x="1191839" y="1611002"/>
            <a:ext cx="2915756" cy="2911609"/>
          </a:xfrm>
          <a:prstGeom prst="rect">
            <a:avLst/>
          </a:prstGeom>
          <a:ln w="25400">
            <a:miter lim="400000"/>
            <a:headEnd/>
            <a:tailEnd/>
          </a:ln>
        </p:spPr>
      </p:pic>
      <p:sp>
        <p:nvSpPr>
          <p:cNvPr id="190"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193" name="永和九年，岁在癸丑，暮春之初，会于会稽山阴之兰亭，修禊事也。群贤毕至，少长咸集。…"/>
          <p:cNvSpPr txBox="1"/>
          <p:nvPr/>
        </p:nvSpPr>
        <p:spPr>
          <a:xfrm>
            <a:off x="23331566" y="6303770"/>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p:txBody>
      </p:sp>
      <p:pic>
        <p:nvPicPr>
          <p:cNvPr id="194" name="图像" descr="图像"/>
          <p:cNvPicPr>
            <a:picLocks noChangeAspect="1"/>
          </p:cNvPicPr>
          <p:nvPr/>
        </p:nvPicPr>
        <p:blipFill>
          <a:blip r:embed="rId5">
            <a:alphaModFix amt="23766"/>
          </a:blip>
          <a:srcRect b="40753"/>
          <a:stretch>
            <a:fillRect/>
          </a:stretch>
        </p:blipFill>
        <p:spPr>
          <a:xfrm>
            <a:off x="9947275" y="22454870"/>
            <a:ext cx="7607300" cy="4507111"/>
          </a:xfrm>
          <a:prstGeom prst="rect">
            <a:avLst/>
          </a:prstGeom>
          <a:ln w="25400">
            <a:miter lim="400000"/>
            <a:headEnd/>
            <a:tailEnd/>
          </a:ln>
        </p:spPr>
      </p:pic>
      <p:pic>
        <p:nvPicPr>
          <p:cNvPr id="195" name="图像" descr="图像"/>
          <p:cNvPicPr>
            <a:picLocks noChangeAspect="1"/>
          </p:cNvPicPr>
          <p:nvPr/>
        </p:nvPicPr>
        <p:blipFill>
          <a:blip r:embed="rId3">
            <a:alphaModFix amt="45000"/>
          </a:blip>
          <a:stretch>
            <a:fillRect/>
          </a:stretch>
        </p:blipFill>
        <p:spPr>
          <a:xfrm>
            <a:off x="29151262" y="3276798"/>
            <a:ext cx="7607301" cy="7607301"/>
          </a:xfrm>
          <a:prstGeom prst="rect">
            <a:avLst/>
          </a:prstGeom>
          <a:ln w="25400">
            <a:miter lim="400000"/>
            <a:headEnd/>
            <a:tailEnd/>
          </a:ln>
        </p:spPr>
      </p:pic>
      <p:pic>
        <p:nvPicPr>
          <p:cNvPr id="196" name="图像" descr="图像"/>
          <p:cNvPicPr>
            <a:picLocks noChangeAspect="1"/>
          </p:cNvPicPr>
          <p:nvPr/>
        </p:nvPicPr>
        <p:blipFill>
          <a:blip r:embed="rId6"/>
          <a:srcRect l="30784" b="1398"/>
          <a:stretch>
            <a:fillRect/>
          </a:stretch>
        </p:blipFill>
        <p:spPr>
          <a:xfrm flipH="1">
            <a:off x="32903976" y="2025582"/>
            <a:ext cx="15102024" cy="19048453"/>
          </a:xfrm>
          <a:prstGeom prst="rect">
            <a:avLst/>
          </a:prstGeom>
          <a:ln w="25400">
            <a:miter lim="400000"/>
            <a:headEnd/>
            <a:tailEnd/>
          </a:ln>
        </p:spPr>
      </p:pic>
      <p:sp>
        <p:nvSpPr>
          <p:cNvPr id="4" name="文本框 3"/>
          <p:cNvSpPr txBox="1"/>
          <p:nvPr/>
        </p:nvSpPr>
        <p:spPr>
          <a:xfrm>
            <a:off x="4107815" y="5011738"/>
            <a:ext cx="27105610" cy="16901160"/>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lang="zh-CN" altLang="en-US" sz="7200">
                <a:latin typeface="微软雅黑" panose="020B0503020204020204" charset="-122"/>
                <a:ea typeface="微软雅黑" panose="020B0503020204020204" charset="-122"/>
                <a:sym typeface="Helvetica Neue" panose="02000503000000020004"/>
              </a:rPr>
              <a:t>✯  </a:t>
            </a:r>
            <a:r>
              <a:rPr lang="zh-CN" altLang="en-US" sz="7200">
                <a:sym typeface="Helvetica Neue" panose="02000503000000020004"/>
              </a:rPr>
              <a:t>二、仿古著作</a:t>
            </a:r>
            <a:r>
              <a:rPr lang="zh-CN" altLang="en-US" sz="7200" b="0">
                <a:sym typeface="Helvetica Neue" panose="02000503000000020004"/>
              </a:rPr>
              <a:t> </a:t>
            </a:r>
            <a:endParaRPr lang="zh-CN" altLang="en-US"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1.《营造法原》：一部较完整的苏南地区传统建筑技术书。姚承祖(1866～1939)原著，该书系根据其祖传建筑做法和本人的实践经验编成。印本终张至刚增编，刘敦桢校阅。1959年出版。本书具体介绍了地面、木作、装折、石作、墙垣、屋面以及工限、园林、杂俎等营造作法，并附有图片。</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2.《清式营造则例》：是1934年中国营造学社出版的图书，作者是梁思成。书中详述了清代宫式建筑的平面布局、斗栱形制、大木构架、台基墙壁、屋顶、装修、彩画等的做法及其构件名称、权衡和功用，并附《清式营造辞解》、《各件权衡尺寸表》和《清式营造则例图版》，是梁思成研究中国清代建筑的专著，此书并非《清工部工程做法则例》的注释，而是从中提炼出清代官式建筑的做法，其各部分构件的，名称，功能，位置和尺寸，并配以28幅现代工程绘图，83幅实物照片而成。梁思成还著有《营造法式》等著作。</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pic>
        <p:nvPicPr>
          <p:cNvPr id="2" name="图片 1"/>
          <p:cNvPicPr>
            <a:picLocks noChangeAspect="1"/>
          </p:cNvPicPr>
          <p:nvPr/>
        </p:nvPicPr>
        <p:blipFill>
          <a:blip r:embed="rId7"/>
          <a:stretch>
            <a:fillRect/>
          </a:stretch>
        </p:blipFill>
        <p:spPr>
          <a:xfrm>
            <a:off x="32494220" y="2596515"/>
            <a:ext cx="7926705" cy="10823575"/>
          </a:xfrm>
          <a:prstGeom prst="rect">
            <a:avLst/>
          </a:prstGeom>
        </p:spPr>
      </p:pic>
      <p:pic>
        <p:nvPicPr>
          <p:cNvPr id="3" name="图片 2"/>
          <p:cNvPicPr>
            <a:picLocks noChangeAspect="1"/>
          </p:cNvPicPr>
          <p:nvPr/>
        </p:nvPicPr>
        <p:blipFill>
          <a:blip r:embed="rId8"/>
          <a:srcRect l="19867" t="5575" r="21567" b="5675"/>
          <a:stretch>
            <a:fillRect/>
          </a:stretch>
        </p:blipFill>
        <p:spPr>
          <a:xfrm>
            <a:off x="32494220" y="14293850"/>
            <a:ext cx="7406005" cy="11222990"/>
          </a:xfrm>
          <a:prstGeom prst="rect">
            <a:avLst/>
          </a:prstGeom>
        </p:spPr>
      </p:pic>
    </p:spTree>
  </p:cSld>
  <p:clrMapOvr>
    <a:masterClrMapping/>
  </p:clrMapOvr>
  <p:transition spd="med">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4445" y="76200"/>
            <a:ext cx="48006000" cy="26924000"/>
          </a:xfrm>
          <a:prstGeom prst="rect">
            <a:avLst/>
          </a:prstGeom>
          <a:ln w="25400">
            <a:miter lim="400000"/>
            <a:headEnd/>
            <a:tailEnd/>
          </a:ln>
        </p:spPr>
      </p:pic>
      <p:pic>
        <p:nvPicPr>
          <p:cNvPr id="186"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187" name="图像" descr="图像"/>
          <p:cNvPicPr>
            <a:picLocks noChangeAspect="1"/>
          </p:cNvPicPr>
          <p:nvPr/>
        </p:nvPicPr>
        <p:blipFill>
          <a:blip r:embed="rId3"/>
          <a:stretch>
            <a:fillRect/>
          </a:stretch>
        </p:blipFill>
        <p:spPr>
          <a:xfrm>
            <a:off x="0" y="0"/>
            <a:ext cx="7607300" cy="7607300"/>
          </a:xfrm>
          <a:prstGeom prst="rect">
            <a:avLst/>
          </a:prstGeom>
          <a:ln w="25400">
            <a:miter lim="400000"/>
            <a:headEnd/>
            <a:tailEnd/>
          </a:ln>
        </p:spPr>
      </p:pic>
      <p:pic>
        <p:nvPicPr>
          <p:cNvPr id="188" name="图像" descr="图像"/>
          <p:cNvPicPr>
            <a:picLocks noChangeAspect="1"/>
          </p:cNvPicPr>
          <p:nvPr/>
        </p:nvPicPr>
        <p:blipFill>
          <a:blip r:embed="rId4" cstate="print"/>
          <a:stretch>
            <a:fillRect/>
          </a:stretch>
        </p:blipFill>
        <p:spPr>
          <a:xfrm>
            <a:off x="1191839" y="1611002"/>
            <a:ext cx="2915756" cy="2911609"/>
          </a:xfrm>
          <a:prstGeom prst="rect">
            <a:avLst/>
          </a:prstGeom>
          <a:ln w="25400">
            <a:miter lim="400000"/>
            <a:headEnd/>
            <a:tailEnd/>
          </a:ln>
        </p:spPr>
      </p:pic>
      <p:sp>
        <p:nvSpPr>
          <p:cNvPr id="190"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193" name="永和九年，岁在癸丑，暮春之初，会于会稽山阴之兰亭，修禊事也。群贤毕至，少长咸集。…"/>
          <p:cNvSpPr txBox="1"/>
          <p:nvPr/>
        </p:nvSpPr>
        <p:spPr>
          <a:xfrm>
            <a:off x="23331566" y="6303770"/>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p:txBody>
      </p:sp>
      <p:pic>
        <p:nvPicPr>
          <p:cNvPr id="194" name="图像" descr="图像"/>
          <p:cNvPicPr>
            <a:picLocks noChangeAspect="1"/>
          </p:cNvPicPr>
          <p:nvPr/>
        </p:nvPicPr>
        <p:blipFill>
          <a:blip r:embed="rId5">
            <a:alphaModFix amt="23766"/>
          </a:blip>
          <a:srcRect b="40753"/>
          <a:stretch>
            <a:fillRect/>
          </a:stretch>
        </p:blipFill>
        <p:spPr>
          <a:xfrm>
            <a:off x="9947275" y="22454870"/>
            <a:ext cx="7607300" cy="4507111"/>
          </a:xfrm>
          <a:prstGeom prst="rect">
            <a:avLst/>
          </a:prstGeom>
          <a:ln w="25400">
            <a:miter lim="400000"/>
            <a:headEnd/>
            <a:tailEnd/>
          </a:ln>
        </p:spPr>
      </p:pic>
      <p:pic>
        <p:nvPicPr>
          <p:cNvPr id="195" name="图像" descr="图像"/>
          <p:cNvPicPr>
            <a:picLocks noChangeAspect="1"/>
          </p:cNvPicPr>
          <p:nvPr/>
        </p:nvPicPr>
        <p:blipFill>
          <a:blip r:embed="rId3">
            <a:alphaModFix amt="45000"/>
          </a:blip>
          <a:stretch>
            <a:fillRect/>
          </a:stretch>
        </p:blipFill>
        <p:spPr>
          <a:xfrm>
            <a:off x="29151262" y="3276798"/>
            <a:ext cx="7607301" cy="7607301"/>
          </a:xfrm>
          <a:prstGeom prst="rect">
            <a:avLst/>
          </a:prstGeom>
          <a:ln w="25400">
            <a:miter lim="400000"/>
            <a:headEnd/>
            <a:tailEnd/>
          </a:ln>
        </p:spPr>
      </p:pic>
      <p:pic>
        <p:nvPicPr>
          <p:cNvPr id="196" name="图像" descr="图像"/>
          <p:cNvPicPr>
            <a:picLocks noChangeAspect="1"/>
          </p:cNvPicPr>
          <p:nvPr/>
        </p:nvPicPr>
        <p:blipFill>
          <a:blip r:embed="rId6"/>
          <a:srcRect l="30784" b="1398"/>
          <a:stretch>
            <a:fillRect/>
          </a:stretch>
        </p:blipFill>
        <p:spPr>
          <a:xfrm flipH="1">
            <a:off x="32903976" y="2025582"/>
            <a:ext cx="15102024" cy="19048453"/>
          </a:xfrm>
          <a:prstGeom prst="rect">
            <a:avLst/>
          </a:prstGeom>
          <a:ln w="25400">
            <a:miter lim="400000"/>
            <a:headEnd/>
            <a:tailEnd/>
          </a:ln>
        </p:spPr>
      </p:pic>
      <p:sp>
        <p:nvSpPr>
          <p:cNvPr id="3" name="文本框 2"/>
          <p:cNvSpPr txBox="1"/>
          <p:nvPr/>
        </p:nvSpPr>
        <p:spPr>
          <a:xfrm>
            <a:off x="7607300" y="4476750"/>
            <a:ext cx="9947275" cy="1388110"/>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ctr" defTabSz="1616710" rtl="0" fontAlgn="auto" latinLnBrk="0" hangingPunct="0">
              <a:lnSpc>
                <a:spcPct val="100000"/>
              </a:lnSpc>
              <a:spcBef>
                <a:spcPts val="0"/>
              </a:spcBef>
              <a:spcAft>
                <a:spcPts val="0"/>
              </a:spcAft>
              <a:buClrTx/>
              <a:buSzTx/>
              <a:buFontTx/>
              <a:buNone/>
            </a:pPr>
            <a:r>
              <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第一章  砌筑工程</a:t>
            </a:r>
            <a:endPar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sp>
        <p:nvSpPr>
          <p:cNvPr id="4" name="文本框 3"/>
          <p:cNvSpPr txBox="1"/>
          <p:nvPr/>
        </p:nvSpPr>
        <p:spPr>
          <a:xfrm>
            <a:off x="7038975" y="6262688"/>
            <a:ext cx="25864820" cy="12468860"/>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lang="zh-CN" altLang="en-US" sz="7200" b="0">
                <a:latin typeface="微软雅黑" panose="020B0503020204020204" charset="-122"/>
                <a:ea typeface="微软雅黑" panose="020B0503020204020204" charset="-122"/>
                <a:sym typeface="Helvetica Neue" panose="02000503000000020004"/>
              </a:rPr>
              <a:t>✯  </a:t>
            </a: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一、概况</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本章包括：砖圆拱券、砌城墙、城墙垛（箭孔）；砖砌屏风墙（马头墙）、垛头、砖檐等</a:t>
            </a:r>
            <a:r>
              <a:rPr kumimoji="0" lang="en-US" altLang="zh-CN"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2</a:t>
            </a: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节，5个子目，较2014仿古标准新增了3个子目，减少了48个子目。</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b="0">
                <a:latin typeface="微软雅黑" panose="020B0503020204020204" charset="-122"/>
                <a:ea typeface="微软雅黑" panose="020B0503020204020204" charset="-122"/>
                <a:sym typeface="Helvetica Neue" panose="02000503000000020004"/>
              </a:rPr>
              <a:t>✯  </a:t>
            </a: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二、适用范围、与各章的界限划分</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因砌筑工程基本上都是现代工程做法，与建筑工程做法类似的项目，为避免重复设置，本次修编删除相关子目，遇类似项目直接套用相关子目。此次修改，只保留了房建与装饰标准中没有的仿古传统做法子目，因此对2014仿古标准的本章节及项目进行了大幅度增减和调整。仿古建筑工程中的现代做法另执行房建与装饰标准相对应子目，以系数取代水平差。</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spTree>
  </p:cSld>
  <p:clrMapOvr>
    <a:masterClrMapping/>
  </p:clrMapOvr>
  <p:transition spd="med">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4445" y="38100"/>
            <a:ext cx="48006000" cy="26924000"/>
          </a:xfrm>
          <a:prstGeom prst="rect">
            <a:avLst/>
          </a:prstGeom>
          <a:ln w="25400">
            <a:miter lim="400000"/>
            <a:headEnd/>
            <a:tailEnd/>
          </a:ln>
        </p:spPr>
      </p:pic>
      <p:pic>
        <p:nvPicPr>
          <p:cNvPr id="186"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187" name="图像" descr="图像"/>
          <p:cNvPicPr>
            <a:picLocks noChangeAspect="1"/>
          </p:cNvPicPr>
          <p:nvPr/>
        </p:nvPicPr>
        <p:blipFill>
          <a:blip r:embed="rId3"/>
          <a:stretch>
            <a:fillRect/>
          </a:stretch>
        </p:blipFill>
        <p:spPr>
          <a:xfrm>
            <a:off x="0" y="0"/>
            <a:ext cx="7607300" cy="7607300"/>
          </a:xfrm>
          <a:prstGeom prst="rect">
            <a:avLst/>
          </a:prstGeom>
          <a:ln w="25400">
            <a:miter lim="400000"/>
            <a:headEnd/>
            <a:tailEnd/>
          </a:ln>
        </p:spPr>
      </p:pic>
      <p:pic>
        <p:nvPicPr>
          <p:cNvPr id="188" name="图像" descr="图像"/>
          <p:cNvPicPr>
            <a:picLocks noChangeAspect="1"/>
          </p:cNvPicPr>
          <p:nvPr/>
        </p:nvPicPr>
        <p:blipFill>
          <a:blip r:embed="rId4" cstate="print"/>
          <a:stretch>
            <a:fillRect/>
          </a:stretch>
        </p:blipFill>
        <p:spPr>
          <a:xfrm>
            <a:off x="1191839" y="1611002"/>
            <a:ext cx="2915756" cy="2911609"/>
          </a:xfrm>
          <a:prstGeom prst="rect">
            <a:avLst/>
          </a:prstGeom>
          <a:ln w="25400">
            <a:miter lim="400000"/>
            <a:headEnd/>
            <a:tailEnd/>
          </a:ln>
        </p:spPr>
      </p:pic>
      <p:sp>
        <p:nvSpPr>
          <p:cNvPr id="190"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193" name="永和九年，岁在癸丑，暮春之初，会于会稽山阴之兰亭，修禊事也。群贤毕至，少长咸集。…"/>
          <p:cNvSpPr txBox="1"/>
          <p:nvPr/>
        </p:nvSpPr>
        <p:spPr>
          <a:xfrm>
            <a:off x="23331566" y="6303770"/>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p:txBody>
      </p:sp>
      <p:pic>
        <p:nvPicPr>
          <p:cNvPr id="194" name="图像" descr="图像"/>
          <p:cNvPicPr>
            <a:picLocks noChangeAspect="1"/>
          </p:cNvPicPr>
          <p:nvPr/>
        </p:nvPicPr>
        <p:blipFill>
          <a:blip r:embed="rId5">
            <a:alphaModFix amt="23766"/>
          </a:blip>
          <a:srcRect b="40753"/>
          <a:stretch>
            <a:fillRect/>
          </a:stretch>
        </p:blipFill>
        <p:spPr>
          <a:xfrm>
            <a:off x="9947275" y="22454870"/>
            <a:ext cx="7607300" cy="4507111"/>
          </a:xfrm>
          <a:prstGeom prst="rect">
            <a:avLst/>
          </a:prstGeom>
          <a:ln w="25400">
            <a:miter lim="400000"/>
            <a:headEnd/>
            <a:tailEnd/>
          </a:ln>
        </p:spPr>
      </p:pic>
      <p:pic>
        <p:nvPicPr>
          <p:cNvPr id="195" name="图像" descr="图像"/>
          <p:cNvPicPr>
            <a:picLocks noChangeAspect="1"/>
          </p:cNvPicPr>
          <p:nvPr/>
        </p:nvPicPr>
        <p:blipFill>
          <a:blip r:embed="rId3">
            <a:alphaModFix amt="45000"/>
          </a:blip>
          <a:stretch>
            <a:fillRect/>
          </a:stretch>
        </p:blipFill>
        <p:spPr>
          <a:xfrm>
            <a:off x="29151262" y="3276798"/>
            <a:ext cx="7607301" cy="7607301"/>
          </a:xfrm>
          <a:prstGeom prst="rect">
            <a:avLst/>
          </a:prstGeom>
          <a:ln w="25400">
            <a:miter lim="400000"/>
            <a:headEnd/>
            <a:tailEnd/>
          </a:ln>
        </p:spPr>
      </p:pic>
      <p:pic>
        <p:nvPicPr>
          <p:cNvPr id="196" name="图像" descr="图像"/>
          <p:cNvPicPr>
            <a:picLocks noChangeAspect="1"/>
          </p:cNvPicPr>
          <p:nvPr/>
        </p:nvPicPr>
        <p:blipFill>
          <a:blip r:embed="rId6"/>
          <a:srcRect l="30784" b="1398"/>
          <a:stretch>
            <a:fillRect/>
          </a:stretch>
        </p:blipFill>
        <p:spPr>
          <a:xfrm flipH="1">
            <a:off x="35077400" y="1074420"/>
            <a:ext cx="12928600" cy="16306800"/>
          </a:xfrm>
          <a:prstGeom prst="rect">
            <a:avLst/>
          </a:prstGeom>
          <a:ln w="25400">
            <a:miter lim="400000"/>
            <a:headEnd/>
            <a:tailEnd/>
          </a:ln>
        </p:spPr>
      </p:pic>
      <p:sp>
        <p:nvSpPr>
          <p:cNvPr id="4" name="文本框 3"/>
          <p:cNvSpPr txBox="1"/>
          <p:nvPr/>
        </p:nvSpPr>
        <p:spPr>
          <a:xfrm>
            <a:off x="6499860" y="1644650"/>
            <a:ext cx="25315545" cy="3604260"/>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lang="zh-CN" altLang="en-US" sz="7200">
                <a:latin typeface="微软雅黑" panose="020B0503020204020204" charset="-122"/>
                <a:ea typeface="微软雅黑" panose="020B0503020204020204" charset="-122"/>
                <a:sym typeface="Helvetica Neue" panose="02000503000000020004"/>
              </a:rPr>
              <a:t>✯  </a:t>
            </a:r>
            <a:r>
              <a:rPr lang="zh-CN" altLang="en-US" sz="7200">
                <a:sym typeface="Helvetica Neue" panose="02000503000000020004"/>
              </a:rPr>
              <a:t>三、消耗量标准变化情况</a:t>
            </a:r>
            <a:endParaRPr lang="zh-CN" altLang="en-US" sz="720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1. 子目数量变化情况见下表</a:t>
            </a:r>
            <a:r>
              <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a:t>
            </a:r>
            <a:endPar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endPar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graphicFrame>
        <p:nvGraphicFramePr>
          <p:cNvPr id="5" name="表格 4"/>
          <p:cNvGraphicFramePr/>
          <p:nvPr>
            <p:custDataLst>
              <p:tags r:id="rId7"/>
            </p:custDataLst>
          </p:nvPr>
        </p:nvGraphicFramePr>
        <p:xfrm>
          <a:off x="6500495" y="4522470"/>
          <a:ext cx="30257115" cy="6710045"/>
        </p:xfrm>
        <a:graphic>
          <a:graphicData uri="http://schemas.openxmlformats.org/drawingml/2006/table">
            <a:tbl>
              <a:tblPr firstRow="1" bandRow="1">
                <a:tableStyleId>{5940675A-B579-460E-94D1-54222C63F5DA}</a:tableStyleId>
              </a:tblPr>
              <a:tblGrid>
                <a:gridCol w="15129510"/>
                <a:gridCol w="4309745"/>
                <a:gridCol w="4023995"/>
                <a:gridCol w="3547745"/>
                <a:gridCol w="3246120"/>
              </a:tblGrid>
              <a:tr h="2419350">
                <a:tc>
                  <a:txBody>
                    <a:bodyPr/>
                    <a:lstStyle/>
                    <a:p>
                      <a:pPr algn="ctr">
                        <a:buNone/>
                      </a:pPr>
                      <a:r>
                        <a:rPr lang="zh-CN" altLang="en-US" sz="6600" b="0">
                          <a:solidFill>
                            <a:srgbClr val="000000"/>
                          </a:solidFill>
                          <a:effectLst/>
                          <a:latin typeface="Helvetica Neue" panose="02000503000000020004"/>
                          <a:ea typeface="Helvetica Neue" panose="02000503000000020004"/>
                          <a:cs typeface="Helvetica Neue" panose="02000503000000020004"/>
                        </a:rPr>
                        <a:t>工程项目名称</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2014</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子目数</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lang="zh-CN" altLang="en-US" sz="6600" b="0">
                          <a:solidFill>
                            <a:srgbClr val="000000"/>
                          </a:solidFill>
                          <a:effectLst/>
                          <a:latin typeface="Helvetica Neue" panose="02000503000000020004"/>
                          <a:ea typeface="Helvetica Neue" panose="02000503000000020004"/>
                          <a:cs typeface="Helvetica Neue" panose="02000503000000020004"/>
                        </a:rPr>
                        <a:t>2020</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p>
                      <a:pPr algn="ctr">
                        <a:buNone/>
                      </a:pPr>
                      <a:r>
                        <a:rPr lang="zh-CN" altLang="en-US" sz="6600" b="0">
                          <a:solidFill>
                            <a:srgbClr val="000000"/>
                          </a:solidFill>
                          <a:effectLst/>
                          <a:latin typeface="Helvetica Neue" panose="02000503000000020004"/>
                          <a:ea typeface="Helvetica Neue" panose="02000503000000020004"/>
                          <a:cs typeface="Helvetica Neue" panose="02000503000000020004"/>
                        </a:rPr>
                        <a:t>子目数</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增加子目”+”</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减少子目”-”</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05840">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第一章 砌筑工程</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50</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5</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3</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48</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273175">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一、砖圆拱券、砌城墙、城墙垛（箭孔）</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altLang="zh-CN" sz="6600" b="0">
                          <a:solidFill>
                            <a:srgbClr val="000000"/>
                          </a:solidFill>
                          <a:effectLst/>
                          <a:latin typeface="Helvetica Neue" panose="02000503000000020004"/>
                          <a:ea typeface="Helvetica Neue" panose="02000503000000020004"/>
                          <a:cs typeface="Helvetica Neue" panose="02000503000000020004"/>
                        </a:rPr>
                        <a:t>50</a:t>
                      </a:r>
                      <a:endParaRPr lang="en-US" altLang="zh-CN"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3</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1</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48</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744345">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二、砖砌屏风墙（马头墙）、垛头、砖檐等</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0</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2</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2</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0</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6" name="文本框 5"/>
          <p:cNvSpPr txBox="1"/>
          <p:nvPr/>
        </p:nvSpPr>
        <p:spPr>
          <a:xfrm>
            <a:off x="6499860" y="11560493"/>
            <a:ext cx="26906855" cy="5820410"/>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2. 项目设置主要变化情况：</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本标准的修编，主要是依照国家13清单规范设置项目，在2014仿古标准的基础上，参考房建与装饰标准相关子目进行设置，同时按照历次编制工作会议要求修改完善。与2014仿古标准相比，主要变化如下：</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graphicFrame>
        <p:nvGraphicFramePr>
          <p:cNvPr id="8" name="表格 7"/>
          <p:cNvGraphicFramePr/>
          <p:nvPr>
            <p:custDataLst>
              <p:tags r:id="rId8"/>
            </p:custDataLst>
          </p:nvPr>
        </p:nvGraphicFramePr>
        <p:xfrm>
          <a:off x="4389755" y="17710150"/>
          <a:ext cx="40714930" cy="7842250"/>
        </p:xfrm>
        <a:graphic>
          <a:graphicData uri="http://schemas.openxmlformats.org/drawingml/2006/table">
            <a:tbl>
              <a:tblPr firstRow="1" bandRow="1">
                <a:tableStyleId>{5940675A-B579-460E-94D1-54222C63F5DA}</a:tableStyleId>
              </a:tblPr>
              <a:tblGrid>
                <a:gridCol w="1605915"/>
                <a:gridCol w="7827010"/>
                <a:gridCol w="12606655"/>
                <a:gridCol w="18675350"/>
              </a:tblGrid>
              <a:tr h="1591310">
                <a:tc gridSpan="2">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第一章 砌筑工程</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增加项目</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删除项目</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41090">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一、</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砖圆拱券、砌城墙、城墙垛（箭孔）</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城墙垛（箭孔）</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基础垫层，砖基础、砖墙，砖柱、空斗墙、空花墙、填充墙，小型砌体、砖地沟、贴砖、毛石基础、毛石砌体，砌景石墙、蘑菇石墙，墙基防潮层</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609850">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二、</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砖砌屏风墙（马头墙）、垛头、砖檐等</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屏风墙（马头墙）、垛头、托浑、砖檐、墙帽、抛枋等</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4445" y="38100"/>
            <a:ext cx="48006000" cy="26924000"/>
          </a:xfrm>
          <a:prstGeom prst="rect">
            <a:avLst/>
          </a:prstGeom>
          <a:ln w="25400">
            <a:miter lim="400000"/>
            <a:headEnd/>
            <a:tailEnd/>
          </a:ln>
        </p:spPr>
      </p:pic>
      <p:pic>
        <p:nvPicPr>
          <p:cNvPr id="186"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187" name="图像" descr="图像"/>
          <p:cNvPicPr>
            <a:picLocks noChangeAspect="1"/>
          </p:cNvPicPr>
          <p:nvPr/>
        </p:nvPicPr>
        <p:blipFill>
          <a:blip r:embed="rId3"/>
          <a:stretch>
            <a:fillRect/>
          </a:stretch>
        </p:blipFill>
        <p:spPr>
          <a:xfrm>
            <a:off x="0" y="0"/>
            <a:ext cx="7607300" cy="7607300"/>
          </a:xfrm>
          <a:prstGeom prst="rect">
            <a:avLst/>
          </a:prstGeom>
          <a:ln w="25400">
            <a:miter lim="400000"/>
            <a:headEnd/>
            <a:tailEnd/>
          </a:ln>
        </p:spPr>
      </p:pic>
      <p:pic>
        <p:nvPicPr>
          <p:cNvPr id="188" name="图像" descr="图像"/>
          <p:cNvPicPr>
            <a:picLocks noChangeAspect="1"/>
          </p:cNvPicPr>
          <p:nvPr/>
        </p:nvPicPr>
        <p:blipFill>
          <a:blip r:embed="rId4" cstate="print"/>
          <a:stretch>
            <a:fillRect/>
          </a:stretch>
        </p:blipFill>
        <p:spPr>
          <a:xfrm>
            <a:off x="1191839" y="1611002"/>
            <a:ext cx="2915756" cy="2911609"/>
          </a:xfrm>
          <a:prstGeom prst="rect">
            <a:avLst/>
          </a:prstGeom>
          <a:ln w="25400">
            <a:miter lim="400000"/>
            <a:headEnd/>
            <a:tailEnd/>
          </a:ln>
        </p:spPr>
      </p:pic>
      <p:sp>
        <p:nvSpPr>
          <p:cNvPr id="190"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193" name="永和九年，岁在癸丑，暮春之初，会于会稽山阴之兰亭，修禊事也。群贤毕至，少长咸集。…"/>
          <p:cNvSpPr txBox="1"/>
          <p:nvPr/>
        </p:nvSpPr>
        <p:spPr>
          <a:xfrm>
            <a:off x="23331566" y="6303770"/>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p:txBody>
      </p:sp>
      <p:pic>
        <p:nvPicPr>
          <p:cNvPr id="194" name="图像" descr="图像"/>
          <p:cNvPicPr>
            <a:picLocks noChangeAspect="1"/>
          </p:cNvPicPr>
          <p:nvPr/>
        </p:nvPicPr>
        <p:blipFill>
          <a:blip r:embed="rId5">
            <a:alphaModFix amt="23766"/>
          </a:blip>
          <a:srcRect b="40753"/>
          <a:stretch>
            <a:fillRect/>
          </a:stretch>
        </p:blipFill>
        <p:spPr>
          <a:xfrm>
            <a:off x="9947275" y="22454870"/>
            <a:ext cx="7607300" cy="4507111"/>
          </a:xfrm>
          <a:prstGeom prst="rect">
            <a:avLst/>
          </a:prstGeom>
          <a:ln w="25400">
            <a:miter lim="400000"/>
            <a:headEnd/>
            <a:tailEnd/>
          </a:ln>
        </p:spPr>
      </p:pic>
      <p:pic>
        <p:nvPicPr>
          <p:cNvPr id="195" name="图像" descr="图像"/>
          <p:cNvPicPr>
            <a:picLocks noChangeAspect="1"/>
          </p:cNvPicPr>
          <p:nvPr/>
        </p:nvPicPr>
        <p:blipFill>
          <a:blip r:embed="rId3">
            <a:alphaModFix amt="45000"/>
          </a:blip>
          <a:stretch>
            <a:fillRect/>
          </a:stretch>
        </p:blipFill>
        <p:spPr>
          <a:xfrm>
            <a:off x="29151262" y="3276798"/>
            <a:ext cx="7607301" cy="7607301"/>
          </a:xfrm>
          <a:prstGeom prst="rect">
            <a:avLst/>
          </a:prstGeom>
          <a:ln w="25400">
            <a:miter lim="400000"/>
            <a:headEnd/>
            <a:tailEnd/>
          </a:ln>
        </p:spPr>
      </p:pic>
      <p:pic>
        <p:nvPicPr>
          <p:cNvPr id="196" name="图像" descr="图像"/>
          <p:cNvPicPr>
            <a:picLocks noChangeAspect="1"/>
          </p:cNvPicPr>
          <p:nvPr/>
        </p:nvPicPr>
        <p:blipFill>
          <a:blip r:embed="rId6"/>
          <a:srcRect l="30784" b="1398"/>
          <a:stretch>
            <a:fillRect/>
          </a:stretch>
        </p:blipFill>
        <p:spPr>
          <a:xfrm flipH="1">
            <a:off x="40501570" y="2025650"/>
            <a:ext cx="7504430" cy="23968075"/>
          </a:xfrm>
          <a:prstGeom prst="rect">
            <a:avLst/>
          </a:prstGeom>
          <a:ln w="25400">
            <a:miter lim="400000"/>
            <a:headEnd/>
            <a:tailEnd/>
          </a:ln>
        </p:spPr>
      </p:pic>
      <p:sp>
        <p:nvSpPr>
          <p:cNvPr id="4" name="文本框 3"/>
          <p:cNvSpPr txBox="1"/>
          <p:nvPr/>
        </p:nvSpPr>
        <p:spPr>
          <a:xfrm>
            <a:off x="3536315" y="5240655"/>
            <a:ext cx="36965255" cy="19116675"/>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lang="en-US" altLang="zh-CN" sz="7200" b="0">
                <a:sym typeface="Helvetica Neue" panose="02000503000000020004"/>
              </a:rPr>
              <a:t>  </a:t>
            </a:r>
            <a:r>
              <a:rPr lang="zh-CN" altLang="en-US" sz="7200" b="0">
                <a:sym typeface="Helvetica Neue" panose="02000503000000020004"/>
              </a:rPr>
              <a:t>3. 说明及工程量计算规则主要变化情况</a:t>
            </a:r>
            <a:endParaRPr lang="zh-CN" altLang="en-US"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b="0">
                <a:sym typeface="Helvetica Neue" panose="02000503000000020004"/>
              </a:rPr>
              <a:t> （1） “说明”部分变化情况</a:t>
            </a:r>
            <a:endParaRPr lang="zh-CN" altLang="en-US"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b="0">
                <a:sym typeface="Helvetica Neue" panose="02000503000000020004"/>
              </a:rPr>
              <a:t>  ①城墙砖规格为425×200×100，规格不同可换算，其他不变；青、红机砖为标准砖规格240×115×53，使用非标砖时可以换算，其他不变。</a:t>
            </a:r>
            <a:endParaRPr lang="zh-CN" altLang="en-US"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b="0">
                <a:sym typeface="Helvetica Neue" panose="02000503000000020004"/>
              </a:rPr>
              <a:t>  ②砂浆按干混预拌砂浆编制，定额所列砌筑种类和强度等级、砌筑专用砌筑粘结剂品种，如设计与本标准不同时，应作调整换算。</a:t>
            </a:r>
            <a:endParaRPr lang="zh-CN" altLang="en-US"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b="0">
                <a:sym typeface="Helvetica Neue" panose="02000503000000020004"/>
              </a:rPr>
              <a:t>  ③砖砌体做法与建筑工程相同者执行房建与装饰标准相应子目，单位工程建筑面积在300㎡以内的人工、机械乘系数1.2计算；云墙按建筑工程砌直形墙子目人工乘系数1.25、砖消耗量乘系数1.05；观音兜按砖砌屏风墙子目人工乘系数1.25、砖消耗量乘系数1.15；砌体子目按混水砖墙编制，如砌单面清水墙人工乘系数1.2，双面清水墙按单面清水墙人工乘系数1.15；出挑造型者无论级别均按相应子目执行，放置拉结材料及构件时另行计取。</a:t>
            </a:r>
            <a:endParaRPr lang="zh-CN" altLang="en-US"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b="0">
                <a:sym typeface="Helvetica Neue" panose="02000503000000020004"/>
              </a:rPr>
              <a:t>  ④砖砌什锦门窗洞口执行砌圆、半圆拱券子目。</a:t>
            </a:r>
            <a:endParaRPr lang="zh-CN" altLang="en-US"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b="0">
                <a:sym typeface="Helvetica Neue" panose="02000503000000020004"/>
              </a:rPr>
              <a:t> （2）“工程量计算规则”变化情况</a:t>
            </a:r>
            <a:endParaRPr lang="zh-CN" altLang="en-US"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b="0">
                <a:sym typeface="Helvetica Neue" panose="02000503000000020004"/>
              </a:rPr>
              <a:t>  ①砌圆、半圆拱券、城墙砖砌筑、城墙垛（箭孔）按设计图示尺寸以m³计算。</a:t>
            </a:r>
            <a:endParaRPr lang="zh-CN" altLang="en-US"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b="0">
                <a:sym typeface="Helvetica Neue" panose="02000503000000020004"/>
              </a:rPr>
              <a:t>  ②砌体套用建筑工程部分,按房建与装饰标准相应工程计算规则计算工程量。</a:t>
            </a:r>
            <a:endParaRPr lang="zh-CN" altLang="en-US"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b="0">
                <a:sym typeface="Helvetica Neue" panose="02000503000000020004"/>
              </a:rPr>
              <a:t>  ③屏风墙（马头墙）、云墙、观音兜、双面清水墙、垛头、拔檐、抛枋等按图示尺寸以m³计算。</a:t>
            </a:r>
            <a:endParaRPr lang="zh-CN" altLang="en-US" sz="7200" b="0">
              <a:sym typeface="Helvetica Neue" panose="02000503000000020004"/>
            </a:endParaRPr>
          </a:p>
        </p:txBody>
      </p:sp>
    </p:spTree>
  </p:cSld>
  <p:clrMapOvr>
    <a:masterClrMapping/>
  </p:clrMapOvr>
  <p:transition spd="med">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0" y="38735"/>
            <a:ext cx="48006000" cy="26924000"/>
          </a:xfrm>
          <a:prstGeom prst="rect">
            <a:avLst/>
          </a:prstGeom>
          <a:ln w="25400">
            <a:miter lim="400000"/>
            <a:headEnd/>
            <a:tailEnd/>
          </a:ln>
        </p:spPr>
      </p:pic>
      <p:pic>
        <p:nvPicPr>
          <p:cNvPr id="186"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187" name="图像" descr="图像"/>
          <p:cNvPicPr>
            <a:picLocks noChangeAspect="1"/>
          </p:cNvPicPr>
          <p:nvPr/>
        </p:nvPicPr>
        <p:blipFill>
          <a:blip r:embed="rId3"/>
          <a:stretch>
            <a:fillRect/>
          </a:stretch>
        </p:blipFill>
        <p:spPr>
          <a:xfrm>
            <a:off x="0" y="0"/>
            <a:ext cx="7607300" cy="7607300"/>
          </a:xfrm>
          <a:prstGeom prst="rect">
            <a:avLst/>
          </a:prstGeom>
          <a:ln w="25400">
            <a:miter lim="400000"/>
            <a:headEnd/>
            <a:tailEnd/>
          </a:ln>
        </p:spPr>
      </p:pic>
      <p:pic>
        <p:nvPicPr>
          <p:cNvPr id="188" name="图像" descr="图像"/>
          <p:cNvPicPr>
            <a:picLocks noChangeAspect="1"/>
          </p:cNvPicPr>
          <p:nvPr/>
        </p:nvPicPr>
        <p:blipFill>
          <a:blip r:embed="rId4" cstate="print"/>
          <a:stretch>
            <a:fillRect/>
          </a:stretch>
        </p:blipFill>
        <p:spPr>
          <a:xfrm>
            <a:off x="1191839" y="1611002"/>
            <a:ext cx="2915756" cy="2911609"/>
          </a:xfrm>
          <a:prstGeom prst="rect">
            <a:avLst/>
          </a:prstGeom>
          <a:ln w="25400">
            <a:miter lim="400000"/>
            <a:headEnd/>
            <a:tailEnd/>
          </a:ln>
        </p:spPr>
      </p:pic>
      <p:sp>
        <p:nvSpPr>
          <p:cNvPr id="190"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193" name="永和九年，岁在癸丑，暮春之初，会于会稽山阴之兰亭，修禊事也。群贤毕至，少长咸集。…"/>
          <p:cNvSpPr txBox="1"/>
          <p:nvPr/>
        </p:nvSpPr>
        <p:spPr>
          <a:xfrm>
            <a:off x="23331566" y="6303770"/>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p:txBody>
      </p:sp>
      <p:pic>
        <p:nvPicPr>
          <p:cNvPr id="194" name="图像" descr="图像"/>
          <p:cNvPicPr>
            <a:picLocks noChangeAspect="1"/>
          </p:cNvPicPr>
          <p:nvPr/>
        </p:nvPicPr>
        <p:blipFill>
          <a:blip r:embed="rId5">
            <a:alphaModFix amt="23766"/>
          </a:blip>
          <a:srcRect b="40753"/>
          <a:stretch>
            <a:fillRect/>
          </a:stretch>
        </p:blipFill>
        <p:spPr>
          <a:xfrm>
            <a:off x="9947275" y="22454870"/>
            <a:ext cx="7607300" cy="4507111"/>
          </a:xfrm>
          <a:prstGeom prst="rect">
            <a:avLst/>
          </a:prstGeom>
          <a:ln w="25400">
            <a:miter lim="400000"/>
            <a:headEnd/>
            <a:tailEnd/>
          </a:ln>
        </p:spPr>
      </p:pic>
      <p:pic>
        <p:nvPicPr>
          <p:cNvPr id="195" name="图像" descr="图像"/>
          <p:cNvPicPr>
            <a:picLocks noChangeAspect="1"/>
          </p:cNvPicPr>
          <p:nvPr/>
        </p:nvPicPr>
        <p:blipFill>
          <a:blip r:embed="rId3">
            <a:alphaModFix amt="45000"/>
          </a:blip>
          <a:stretch>
            <a:fillRect/>
          </a:stretch>
        </p:blipFill>
        <p:spPr>
          <a:xfrm>
            <a:off x="29151262" y="3276798"/>
            <a:ext cx="7607301" cy="7607301"/>
          </a:xfrm>
          <a:prstGeom prst="rect">
            <a:avLst/>
          </a:prstGeom>
          <a:ln w="25400">
            <a:miter lim="400000"/>
            <a:headEnd/>
            <a:tailEnd/>
          </a:ln>
        </p:spPr>
      </p:pic>
      <p:sp>
        <p:nvSpPr>
          <p:cNvPr id="4" name="文本框 3"/>
          <p:cNvSpPr txBox="1"/>
          <p:nvPr/>
        </p:nvSpPr>
        <p:spPr>
          <a:xfrm>
            <a:off x="3658870" y="5076508"/>
            <a:ext cx="24777700" cy="19116675"/>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lang="zh-CN" altLang="en-US" sz="7200">
                <a:latin typeface="微软雅黑" panose="020B0503020204020204" charset="-122"/>
                <a:ea typeface="微软雅黑" panose="020B0503020204020204" charset="-122"/>
                <a:sym typeface="Helvetica Neue" panose="02000503000000020004"/>
              </a:rPr>
              <a:t>✯  </a:t>
            </a:r>
            <a:r>
              <a:rPr lang="zh-CN" altLang="en-US" sz="7200">
                <a:sym typeface="Helvetica Neue" panose="02000503000000020004"/>
              </a:rPr>
              <a:t>四、与清单的衔接情况</a:t>
            </a:r>
            <a:endParaRPr lang="zh-CN" altLang="en-US" sz="720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a:sym typeface="Helvetica Neue" panose="02000503000000020004"/>
              </a:rPr>
              <a:t>   </a:t>
            </a:r>
            <a:r>
              <a:rPr lang="zh-CN" altLang="en-US" sz="7200" b="0">
                <a:sym typeface="Helvetica Neue" panose="02000503000000020004"/>
              </a:rPr>
              <a:t>本章消耗量标准的项目设置、工程量计算规则等文字表述与国家13清单计算规范基本一致。</a:t>
            </a:r>
            <a:endParaRPr lang="zh-CN" altLang="en-US" sz="720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a:latin typeface="微软雅黑" panose="020B0503020204020204" charset="-122"/>
                <a:ea typeface="微软雅黑" panose="020B0503020204020204" charset="-122"/>
                <a:sym typeface="Helvetica Neue" panose="02000503000000020004"/>
              </a:rPr>
              <a:t>✯  </a:t>
            </a:r>
            <a:r>
              <a:rPr lang="zh-CN" altLang="en-US" sz="7200">
                <a:sym typeface="Helvetica Neue" panose="02000503000000020004"/>
              </a:rPr>
              <a:t>五、人材机消耗量确定</a:t>
            </a:r>
            <a:endParaRPr lang="zh-CN" altLang="en-US" sz="720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a:sym typeface="Helvetica Neue" panose="02000503000000020004"/>
              </a:rPr>
              <a:t>   </a:t>
            </a:r>
            <a:r>
              <a:rPr lang="zh-CN" altLang="en-US" sz="7200" b="0">
                <a:sym typeface="Helvetica Neue" panose="02000503000000020004"/>
              </a:rPr>
              <a:t>1、人工：参照2014仿古标准以及房建与装饰标准相应子目消耗量乘以人工工资单价以人工费体现。</a:t>
            </a:r>
            <a:endParaRPr lang="zh-CN" altLang="en-US"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b="0">
                <a:sym typeface="Helvetica Neue" panose="02000503000000020004"/>
              </a:rPr>
              <a:t>   2、材料：参照2014仿古标准。</a:t>
            </a:r>
            <a:endParaRPr lang="zh-CN" altLang="en-US"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b="0">
                <a:sym typeface="Helvetica Neue" panose="02000503000000020004"/>
              </a:rPr>
              <a:t>   3、机械：参照2014仿古标准。</a:t>
            </a:r>
            <a:endParaRPr lang="zh-CN" altLang="en-US"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a:latin typeface="微软雅黑" panose="020B0503020204020204" charset="-122"/>
                <a:ea typeface="微软雅黑" panose="020B0503020204020204" charset="-122"/>
                <a:sym typeface="Helvetica Neue" panose="02000503000000020004"/>
              </a:rPr>
              <a:t>✯  </a:t>
            </a:r>
            <a:r>
              <a:rPr lang="zh-CN" altLang="en-US" sz="7200">
                <a:sym typeface="Helvetica Neue" panose="02000503000000020004"/>
              </a:rPr>
              <a:t>六、 本章节对应的名词解释及配图</a:t>
            </a:r>
            <a:endParaRPr lang="zh-CN" altLang="en-US" sz="720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a:sym typeface="Helvetica Neue" panose="02000503000000020004"/>
              </a:rPr>
              <a:t>   </a:t>
            </a:r>
            <a:r>
              <a:rPr lang="zh-CN" altLang="en-US" sz="7200" b="0">
                <a:sym typeface="Helvetica Neue" panose="02000503000000020004"/>
              </a:rPr>
              <a:t>1.拱券：拱和券的合称。块状料(砖、石、土坯)砌成的跨空砌体。用此法砌于墙上做门窗洞口的砌体称券;多道券并列或纵联的构筑物(水道、屋顶)称筒拱;用此法砌成的穹窿称拱壳。</a:t>
            </a:r>
            <a:endParaRPr lang="zh-CN" altLang="en-US"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b="0">
                <a:sym typeface="Helvetica Neue" panose="02000503000000020004"/>
              </a:rPr>
              <a:t>   2.屏风墙(马头墙)：山墙高出屋面随坡叠落形成阶梯形状的墙，因形似马头，称马头墙。</a:t>
            </a:r>
            <a:endParaRPr lang="zh-CN" altLang="en-US"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b="0">
                <a:sym typeface="Helvetica Neue" panose="02000503000000020004"/>
              </a:rPr>
              <a:t>   3.观音兜：山墙由下檐成曲线至脊，近脊处隆起似观音兜状者。有半观音兜及全观音兜之分。（见右图）</a:t>
            </a:r>
            <a:endParaRPr lang="zh-CN" altLang="en-US" sz="7200" b="0">
              <a:sym typeface="Helvetica Neue" panose="02000503000000020004"/>
            </a:endParaRPr>
          </a:p>
        </p:txBody>
      </p:sp>
      <p:pic>
        <p:nvPicPr>
          <p:cNvPr id="2" name="图片 -2147482624" descr="观音兜做法（立面图）"/>
          <p:cNvPicPr>
            <a:picLocks noChangeAspect="1"/>
          </p:cNvPicPr>
          <p:nvPr/>
        </p:nvPicPr>
        <p:blipFill>
          <a:blip r:embed="rId6"/>
          <a:stretch>
            <a:fillRect/>
          </a:stretch>
        </p:blipFill>
        <p:spPr>
          <a:xfrm>
            <a:off x="28437205" y="7129780"/>
            <a:ext cx="19569430" cy="19870420"/>
          </a:xfrm>
          <a:prstGeom prst="rect">
            <a:avLst/>
          </a:prstGeom>
          <a:noFill/>
          <a:ln w="9525">
            <a:noFill/>
          </a:ln>
        </p:spPr>
      </p:pic>
    </p:spTree>
  </p:cSld>
  <p:clrMapOvr>
    <a:masterClrMapping/>
  </p:clrMapOvr>
  <p:transition spd="med">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4445" y="76200"/>
            <a:ext cx="48006000" cy="26924000"/>
          </a:xfrm>
          <a:prstGeom prst="rect">
            <a:avLst/>
          </a:prstGeom>
          <a:ln w="25400">
            <a:miter lim="400000"/>
            <a:headEnd/>
            <a:tailEnd/>
          </a:ln>
        </p:spPr>
      </p:pic>
      <p:pic>
        <p:nvPicPr>
          <p:cNvPr id="186"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187" name="图像" descr="图像"/>
          <p:cNvPicPr>
            <a:picLocks noChangeAspect="1"/>
          </p:cNvPicPr>
          <p:nvPr/>
        </p:nvPicPr>
        <p:blipFill>
          <a:blip r:embed="rId3"/>
          <a:stretch>
            <a:fillRect/>
          </a:stretch>
        </p:blipFill>
        <p:spPr>
          <a:xfrm>
            <a:off x="0" y="0"/>
            <a:ext cx="7607300" cy="7607300"/>
          </a:xfrm>
          <a:prstGeom prst="rect">
            <a:avLst/>
          </a:prstGeom>
          <a:ln w="25400">
            <a:miter lim="400000"/>
            <a:headEnd/>
            <a:tailEnd/>
          </a:ln>
        </p:spPr>
      </p:pic>
      <p:pic>
        <p:nvPicPr>
          <p:cNvPr id="188" name="图像" descr="图像"/>
          <p:cNvPicPr>
            <a:picLocks noChangeAspect="1"/>
          </p:cNvPicPr>
          <p:nvPr/>
        </p:nvPicPr>
        <p:blipFill>
          <a:blip r:embed="rId4" cstate="print"/>
          <a:stretch>
            <a:fillRect/>
          </a:stretch>
        </p:blipFill>
        <p:spPr>
          <a:xfrm>
            <a:off x="1191839" y="1611002"/>
            <a:ext cx="2915756" cy="2911609"/>
          </a:xfrm>
          <a:prstGeom prst="rect">
            <a:avLst/>
          </a:prstGeom>
          <a:ln w="25400">
            <a:miter lim="400000"/>
            <a:headEnd/>
            <a:tailEnd/>
          </a:ln>
        </p:spPr>
      </p:pic>
      <p:sp>
        <p:nvSpPr>
          <p:cNvPr id="190"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193" name="永和九年，岁在癸丑，暮春之初，会于会稽山阴之兰亭，修禊事也。群贤毕至，少长咸集。…"/>
          <p:cNvSpPr txBox="1"/>
          <p:nvPr/>
        </p:nvSpPr>
        <p:spPr>
          <a:xfrm>
            <a:off x="23331566" y="6303770"/>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p:txBody>
      </p:sp>
      <p:pic>
        <p:nvPicPr>
          <p:cNvPr id="194" name="图像" descr="图像"/>
          <p:cNvPicPr>
            <a:picLocks noChangeAspect="1"/>
          </p:cNvPicPr>
          <p:nvPr/>
        </p:nvPicPr>
        <p:blipFill>
          <a:blip r:embed="rId5">
            <a:alphaModFix amt="23766"/>
          </a:blip>
          <a:srcRect b="40753"/>
          <a:stretch>
            <a:fillRect/>
          </a:stretch>
        </p:blipFill>
        <p:spPr>
          <a:xfrm>
            <a:off x="9947275" y="22454870"/>
            <a:ext cx="7607300" cy="4507111"/>
          </a:xfrm>
          <a:prstGeom prst="rect">
            <a:avLst/>
          </a:prstGeom>
          <a:ln w="25400">
            <a:miter lim="400000"/>
            <a:headEnd/>
            <a:tailEnd/>
          </a:ln>
        </p:spPr>
      </p:pic>
      <p:pic>
        <p:nvPicPr>
          <p:cNvPr id="195" name="图像" descr="图像"/>
          <p:cNvPicPr>
            <a:picLocks noChangeAspect="1"/>
          </p:cNvPicPr>
          <p:nvPr/>
        </p:nvPicPr>
        <p:blipFill>
          <a:blip r:embed="rId3">
            <a:alphaModFix amt="45000"/>
          </a:blip>
          <a:stretch>
            <a:fillRect/>
          </a:stretch>
        </p:blipFill>
        <p:spPr>
          <a:xfrm>
            <a:off x="29151262" y="3276798"/>
            <a:ext cx="7607301" cy="7607301"/>
          </a:xfrm>
          <a:prstGeom prst="rect">
            <a:avLst/>
          </a:prstGeom>
          <a:ln w="25400">
            <a:miter lim="400000"/>
            <a:headEnd/>
            <a:tailEnd/>
          </a:ln>
        </p:spPr>
      </p:pic>
      <p:pic>
        <p:nvPicPr>
          <p:cNvPr id="196" name="图像" descr="图像"/>
          <p:cNvPicPr>
            <a:picLocks noChangeAspect="1"/>
          </p:cNvPicPr>
          <p:nvPr/>
        </p:nvPicPr>
        <p:blipFill>
          <a:blip r:embed="rId6"/>
          <a:srcRect l="30784" b="1398"/>
          <a:stretch>
            <a:fillRect/>
          </a:stretch>
        </p:blipFill>
        <p:spPr>
          <a:xfrm flipH="1">
            <a:off x="32903976" y="2025582"/>
            <a:ext cx="15102024" cy="19048453"/>
          </a:xfrm>
          <a:prstGeom prst="rect">
            <a:avLst/>
          </a:prstGeom>
          <a:ln w="25400">
            <a:miter lim="400000"/>
            <a:headEnd/>
            <a:tailEnd/>
          </a:ln>
        </p:spPr>
      </p:pic>
      <p:sp>
        <p:nvSpPr>
          <p:cNvPr id="4" name="文本框 3"/>
          <p:cNvSpPr txBox="1"/>
          <p:nvPr/>
        </p:nvSpPr>
        <p:spPr>
          <a:xfrm>
            <a:off x="15664180" y="3180398"/>
            <a:ext cx="10549890" cy="1388110"/>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sz="7200">
                <a:sym typeface="Helvetica Neue" panose="02000503000000020004"/>
              </a:rPr>
              <a:t>第二章  混凝土工程</a:t>
            </a:r>
            <a:endParaRPr sz="7200">
              <a:sym typeface="Helvetica Neue" panose="02000503000000020004"/>
            </a:endParaRPr>
          </a:p>
        </p:txBody>
      </p:sp>
      <p:sp>
        <p:nvSpPr>
          <p:cNvPr id="2" name="文本框 1"/>
          <p:cNvSpPr txBox="1"/>
          <p:nvPr/>
        </p:nvSpPr>
        <p:spPr>
          <a:xfrm>
            <a:off x="4107815" y="5240338"/>
            <a:ext cx="30112970" cy="18008600"/>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lang="zh-CN" altLang="en-US" sz="7200">
                <a:latin typeface="微软雅黑" panose="020B0503020204020204" charset="-122"/>
                <a:ea typeface="微软雅黑" panose="020B0503020204020204" charset="-122"/>
                <a:sym typeface="Helvetica Neue" panose="02000503000000020004"/>
              </a:rPr>
              <a:t>✯  </a:t>
            </a:r>
            <a:r>
              <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一、概况</a:t>
            </a:r>
            <a:endPar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本章包括：现浇混凝土仿古构件、预制混凝土仿古构件制作安装共二节，其中，现浇混凝土仿古构件包括仿古柱、仿古梁、枋、桁、连机、仿古板三小节；预制混凝土仿古构件制作安装包括仿古柱制作、仿古梁、枋、桁、机制作、屋架制作、仿古板制作、仿古椽子制作、其他仿古构件制作、预制钢筋混凝土构件安装七小节，51个子目，较2014仿古标准增了19个子目，减少了62个子目。</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a:latin typeface="微软雅黑" panose="020B0503020204020204" charset="-122"/>
                <a:ea typeface="微软雅黑" panose="020B0503020204020204" charset="-122"/>
                <a:sym typeface="Helvetica Neue" panose="02000503000000020004"/>
              </a:rPr>
              <a:t>✯  </a:t>
            </a:r>
            <a:r>
              <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二、适用范围、与各章的界限划分</a:t>
            </a:r>
            <a:endPar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因混凝土工程与建筑工程中的混凝土工程通用，故此次修改，现浇混凝土构件只保留仿古建中特有的构件，预制混凝土构件考虑到实际以成品为主，所以将砼和模板合并处理，构件的运输问题，场内运输已在定额中考虑，场外运输参考房建与装饰标准，因此对2014仿古标准的本章节及项目进行了大幅度增减和调整。仿古建筑工程中的现代做法另执行房建与装饰标准混凝土工程相对应子目，以系数取代水平差。</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b="0">
                <a:latin typeface="微软雅黑" panose="020B0503020204020204" charset="-122"/>
                <a:ea typeface="微软雅黑" panose="020B0503020204020204" charset="-122"/>
                <a:sym typeface="Helvetica Neue" panose="02000503000000020004"/>
              </a:rPr>
              <a:t>✯  </a:t>
            </a: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三、消耗量标准变化情况</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1、子目数量变化情况见下表：</a:t>
            </a:r>
            <a:endPar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spTree>
  </p:cSld>
  <p:clrMapOvr>
    <a:masterClrMapping/>
  </p:clrMapOvr>
  <p:transition spd="med">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4445" y="76200"/>
            <a:ext cx="48006000" cy="26924000"/>
          </a:xfrm>
          <a:prstGeom prst="rect">
            <a:avLst/>
          </a:prstGeom>
          <a:ln w="25400">
            <a:miter lim="400000"/>
            <a:headEnd/>
            <a:tailEnd/>
          </a:ln>
        </p:spPr>
      </p:pic>
      <p:pic>
        <p:nvPicPr>
          <p:cNvPr id="186"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187" name="图像" descr="图像"/>
          <p:cNvPicPr>
            <a:picLocks noChangeAspect="1"/>
          </p:cNvPicPr>
          <p:nvPr/>
        </p:nvPicPr>
        <p:blipFill>
          <a:blip r:embed="rId3"/>
          <a:stretch>
            <a:fillRect/>
          </a:stretch>
        </p:blipFill>
        <p:spPr>
          <a:xfrm>
            <a:off x="0" y="0"/>
            <a:ext cx="7607300" cy="7607300"/>
          </a:xfrm>
          <a:prstGeom prst="rect">
            <a:avLst/>
          </a:prstGeom>
          <a:ln w="25400">
            <a:miter lim="400000"/>
            <a:headEnd/>
            <a:tailEnd/>
          </a:ln>
        </p:spPr>
      </p:pic>
      <p:pic>
        <p:nvPicPr>
          <p:cNvPr id="188" name="图像" descr="图像"/>
          <p:cNvPicPr>
            <a:picLocks noChangeAspect="1"/>
          </p:cNvPicPr>
          <p:nvPr/>
        </p:nvPicPr>
        <p:blipFill>
          <a:blip r:embed="rId4" cstate="print"/>
          <a:stretch>
            <a:fillRect/>
          </a:stretch>
        </p:blipFill>
        <p:spPr>
          <a:xfrm>
            <a:off x="1191839" y="1611002"/>
            <a:ext cx="2915756" cy="2911609"/>
          </a:xfrm>
          <a:prstGeom prst="rect">
            <a:avLst/>
          </a:prstGeom>
          <a:ln w="25400">
            <a:miter lim="400000"/>
            <a:headEnd/>
            <a:tailEnd/>
          </a:ln>
        </p:spPr>
      </p:pic>
      <p:sp>
        <p:nvSpPr>
          <p:cNvPr id="190"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193" name="永和九年，岁在癸丑，暮春之初，会于会稽山阴之兰亭，修禊事也。群贤毕至，少长咸集。…"/>
          <p:cNvSpPr txBox="1"/>
          <p:nvPr/>
        </p:nvSpPr>
        <p:spPr>
          <a:xfrm>
            <a:off x="23331566" y="6303770"/>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p:txBody>
      </p:sp>
      <p:pic>
        <p:nvPicPr>
          <p:cNvPr id="194" name="图像" descr="图像"/>
          <p:cNvPicPr>
            <a:picLocks noChangeAspect="1"/>
          </p:cNvPicPr>
          <p:nvPr/>
        </p:nvPicPr>
        <p:blipFill>
          <a:blip r:embed="rId5">
            <a:alphaModFix amt="23766"/>
          </a:blip>
          <a:srcRect b="40753"/>
          <a:stretch>
            <a:fillRect/>
          </a:stretch>
        </p:blipFill>
        <p:spPr>
          <a:xfrm>
            <a:off x="9947275" y="22454870"/>
            <a:ext cx="7607300" cy="4507111"/>
          </a:xfrm>
          <a:prstGeom prst="rect">
            <a:avLst/>
          </a:prstGeom>
          <a:ln w="25400">
            <a:miter lim="400000"/>
            <a:headEnd/>
            <a:tailEnd/>
          </a:ln>
        </p:spPr>
      </p:pic>
      <p:pic>
        <p:nvPicPr>
          <p:cNvPr id="195" name="图像" descr="图像"/>
          <p:cNvPicPr>
            <a:picLocks noChangeAspect="1"/>
          </p:cNvPicPr>
          <p:nvPr/>
        </p:nvPicPr>
        <p:blipFill>
          <a:blip r:embed="rId3">
            <a:alphaModFix amt="45000"/>
          </a:blip>
          <a:stretch>
            <a:fillRect/>
          </a:stretch>
        </p:blipFill>
        <p:spPr>
          <a:xfrm>
            <a:off x="29151262" y="3276798"/>
            <a:ext cx="7607301" cy="7607301"/>
          </a:xfrm>
          <a:prstGeom prst="rect">
            <a:avLst/>
          </a:prstGeom>
          <a:ln w="25400">
            <a:miter lim="400000"/>
            <a:headEnd/>
            <a:tailEnd/>
          </a:ln>
        </p:spPr>
      </p:pic>
      <p:pic>
        <p:nvPicPr>
          <p:cNvPr id="196" name="图像" descr="图像"/>
          <p:cNvPicPr>
            <a:picLocks noChangeAspect="1"/>
          </p:cNvPicPr>
          <p:nvPr/>
        </p:nvPicPr>
        <p:blipFill>
          <a:blip r:embed="rId6"/>
          <a:srcRect l="30784" b="1398"/>
          <a:stretch>
            <a:fillRect/>
          </a:stretch>
        </p:blipFill>
        <p:spPr>
          <a:xfrm flipH="1">
            <a:off x="32903976" y="2025582"/>
            <a:ext cx="15102024" cy="19048453"/>
          </a:xfrm>
          <a:prstGeom prst="rect">
            <a:avLst/>
          </a:prstGeom>
          <a:ln w="25400">
            <a:miter lim="400000"/>
            <a:headEnd/>
            <a:tailEnd/>
          </a:ln>
        </p:spPr>
      </p:pic>
      <p:sp>
        <p:nvSpPr>
          <p:cNvPr id="4" name="文本框 3"/>
          <p:cNvSpPr txBox="1"/>
          <p:nvPr/>
        </p:nvSpPr>
        <p:spPr>
          <a:xfrm>
            <a:off x="5982335" y="7607300"/>
            <a:ext cx="28483560" cy="8406130"/>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lang="en-US" altLang="zh-CN">
                <a:sym typeface="Helvetica Neue" panose="02000503000000020004"/>
              </a:rPr>
              <a:t>  </a:t>
            </a:r>
            <a:r>
              <a:rPr lang="zh-CN" altLang="en-US">
                <a:latin typeface="微软雅黑" panose="020B0503020204020204" charset="-122"/>
                <a:ea typeface="微软雅黑" panose="020B0503020204020204" charset="-122"/>
                <a:sym typeface="Helvetica Neue" panose="02000503000000020004"/>
              </a:rPr>
              <a:t>✯  </a:t>
            </a:r>
            <a:r>
              <a:rPr>
                <a:sym typeface="Helvetica Neue" panose="02000503000000020004"/>
              </a:rPr>
              <a:t>四、与清单的衔接情况</a:t>
            </a:r>
            <a:endParaRPr>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a:sym typeface="Helvetica Neue" panose="02000503000000020004"/>
              </a:rPr>
              <a:t>本章消耗量标准的项目设置、工程量计算规则等文字表述与国家13清单计算规范基本一致。</a:t>
            </a:r>
            <a:endParaRPr>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a:sym typeface="Helvetica Neue" panose="02000503000000020004"/>
              </a:rPr>
              <a:t>  </a:t>
            </a:r>
            <a:r>
              <a:rPr lang="zh-CN" altLang="en-US">
                <a:latin typeface="微软雅黑" panose="020B0503020204020204" charset="-122"/>
                <a:ea typeface="微软雅黑" panose="020B0503020204020204" charset="-122"/>
                <a:sym typeface="Helvetica Neue" panose="02000503000000020004"/>
              </a:rPr>
              <a:t>✯  </a:t>
            </a:r>
            <a:r>
              <a:rPr>
                <a:sym typeface="Helvetica Neue" panose="02000503000000020004"/>
              </a:rPr>
              <a:t>五、人材机消耗量确定</a:t>
            </a:r>
            <a:endParaRPr>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a:sym typeface="Helvetica Neue" panose="02000503000000020004"/>
              </a:rPr>
              <a:t>  1、人工：参照2014仿古标准以及房建与装饰标准相应子目消耗量乘以人工工资单价以人工费体现。</a:t>
            </a:r>
            <a:endParaRPr>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a:sym typeface="Helvetica Neue" panose="02000503000000020004"/>
              </a:rPr>
              <a:t>  2、材料：参照2014仿古标准。</a:t>
            </a:r>
            <a:endParaRPr>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a:sym typeface="Helvetica Neue" panose="02000503000000020004"/>
              </a:rPr>
              <a:t>  3、机械：参照2014仿古标准。</a:t>
            </a:r>
            <a:endParaRPr>
              <a:sym typeface="Helvetica Neue" panose="02000503000000020004"/>
            </a:endParaRPr>
          </a:p>
        </p:txBody>
      </p:sp>
      <p:pic>
        <p:nvPicPr>
          <p:cNvPr id="2" name="组 1.png" descr="组 1.png"/>
          <p:cNvPicPr>
            <a:picLocks noChangeAspect="1"/>
          </p:cNvPicPr>
          <p:nvPr/>
        </p:nvPicPr>
        <p:blipFill>
          <a:blip r:embed="rId1"/>
          <a:stretch>
            <a:fillRect/>
          </a:stretch>
        </p:blipFill>
        <p:spPr>
          <a:xfrm>
            <a:off x="4445" y="38100"/>
            <a:ext cx="48006000" cy="26924000"/>
          </a:xfrm>
          <a:prstGeom prst="rect">
            <a:avLst/>
          </a:prstGeom>
          <a:ln w="25400">
            <a:miter lim="400000"/>
            <a:headEnd/>
            <a:tailEnd/>
          </a:ln>
        </p:spPr>
      </p:pic>
      <p:graphicFrame>
        <p:nvGraphicFramePr>
          <p:cNvPr id="5" name="表格 4"/>
          <p:cNvGraphicFramePr/>
          <p:nvPr>
            <p:custDataLst>
              <p:tags r:id="rId7"/>
            </p:custDataLst>
          </p:nvPr>
        </p:nvGraphicFramePr>
        <p:xfrm>
          <a:off x="6590665" y="1610995"/>
          <a:ext cx="34121090" cy="24230330"/>
        </p:xfrm>
        <a:graphic>
          <a:graphicData uri="http://schemas.openxmlformats.org/drawingml/2006/table">
            <a:tbl>
              <a:tblPr firstRow="1" bandRow="1">
                <a:tableStyleId>{5940675A-B579-460E-94D1-54222C63F5DA}</a:tableStyleId>
              </a:tblPr>
              <a:tblGrid>
                <a:gridCol w="13708380"/>
                <a:gridCol w="5050155"/>
                <a:gridCol w="4288790"/>
                <a:gridCol w="5649595"/>
                <a:gridCol w="5424170"/>
              </a:tblGrid>
              <a:tr h="2011680">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工程项目名称</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2014</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子目数</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lang="zh-CN" altLang="en-US" sz="6600" b="0">
                          <a:solidFill>
                            <a:srgbClr val="000000"/>
                          </a:solidFill>
                          <a:effectLst/>
                          <a:latin typeface="Helvetica Neue" panose="02000503000000020004"/>
                          <a:ea typeface="Helvetica Neue" panose="02000503000000020004"/>
                          <a:cs typeface="Helvetica Neue" panose="02000503000000020004"/>
                        </a:rPr>
                        <a:t>2020</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p>
                      <a:pPr algn="ctr">
                        <a:buNone/>
                      </a:pPr>
                      <a:r>
                        <a:rPr lang="zh-CN" altLang="en-US" sz="6600" b="0">
                          <a:solidFill>
                            <a:srgbClr val="000000"/>
                          </a:solidFill>
                          <a:effectLst/>
                          <a:latin typeface="Helvetica Neue" panose="02000503000000020004"/>
                          <a:ea typeface="Helvetica Neue" panose="02000503000000020004"/>
                          <a:cs typeface="Helvetica Neue" panose="02000503000000020004"/>
                        </a:rPr>
                        <a:t>子目数</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增加子目”+”</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减少子目”-”</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207770">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第二章 混凝土、钢筋工程</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94</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51</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19</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62</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35380">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一、现浇混凝土</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40</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13</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7</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34</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64895">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1、基础</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8</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0</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0</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8</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64260">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2、仿古柱</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2</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3</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1</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0</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64260">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3、仿古梁</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6</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5</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4</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8</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59180">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4、仿古桁、枋、机</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3</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 </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 </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 </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64895">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5、仿古板</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6</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5</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2</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3</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97280">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6、钢丝网屋面</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4</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0</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0</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4</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64260">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7、其它</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11</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0</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0</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11</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36015">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二、预制混凝土</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54</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38</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12</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28</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59180">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1、仿古柱制作</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2</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2</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0</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0</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249680">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2、仿古梁制作</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6</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1</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0</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5</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74115">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3、屋架制作</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2</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1</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1</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2</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01065">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4、仿古桁、枋、机制作</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3</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2</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2</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3</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74115">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5、仿古板制作</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4</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2</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1</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3</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74115">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6、仿古椽子制作</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3</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5</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4</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2</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283335">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7、其它仿古构件制作</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13</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11</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0</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2</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398270">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8、预制钢筋混凝土汽车运输</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4</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0</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0</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4</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741805">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9、预制钢筋混凝土构件安装</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17</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14</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4</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7</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0" y="-8255"/>
            <a:ext cx="48006000" cy="26924000"/>
          </a:xfrm>
          <a:prstGeom prst="rect">
            <a:avLst/>
          </a:prstGeom>
          <a:ln w="25400">
            <a:miter lim="400000"/>
            <a:headEnd/>
            <a:tailEnd/>
          </a:ln>
        </p:spPr>
      </p:pic>
      <p:pic>
        <p:nvPicPr>
          <p:cNvPr id="186"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187" name="图像" descr="图像"/>
          <p:cNvPicPr>
            <a:picLocks noChangeAspect="1"/>
          </p:cNvPicPr>
          <p:nvPr/>
        </p:nvPicPr>
        <p:blipFill>
          <a:blip r:embed="rId3"/>
          <a:stretch>
            <a:fillRect/>
          </a:stretch>
        </p:blipFill>
        <p:spPr>
          <a:xfrm>
            <a:off x="0" y="0"/>
            <a:ext cx="7607300" cy="7607300"/>
          </a:xfrm>
          <a:prstGeom prst="rect">
            <a:avLst/>
          </a:prstGeom>
          <a:ln w="25400">
            <a:miter lim="400000"/>
            <a:headEnd/>
            <a:tailEnd/>
          </a:ln>
        </p:spPr>
      </p:pic>
      <p:pic>
        <p:nvPicPr>
          <p:cNvPr id="188" name="图像" descr="图像"/>
          <p:cNvPicPr>
            <a:picLocks noChangeAspect="1"/>
          </p:cNvPicPr>
          <p:nvPr/>
        </p:nvPicPr>
        <p:blipFill>
          <a:blip r:embed="rId4" cstate="print"/>
          <a:stretch>
            <a:fillRect/>
          </a:stretch>
        </p:blipFill>
        <p:spPr>
          <a:xfrm>
            <a:off x="1191839" y="1611002"/>
            <a:ext cx="2915756" cy="2911609"/>
          </a:xfrm>
          <a:prstGeom prst="rect">
            <a:avLst/>
          </a:prstGeom>
          <a:ln w="25400">
            <a:miter lim="400000"/>
            <a:headEnd/>
            <a:tailEnd/>
          </a:ln>
        </p:spPr>
      </p:pic>
      <p:sp>
        <p:nvSpPr>
          <p:cNvPr id="190"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193" name="永和九年，岁在癸丑，暮春之初，会于会稽山阴之兰亭，修禊事也。群贤毕至，少长咸集。…"/>
          <p:cNvSpPr txBox="1"/>
          <p:nvPr/>
        </p:nvSpPr>
        <p:spPr>
          <a:xfrm>
            <a:off x="23407766" y="6183755"/>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p:txBody>
      </p:sp>
      <p:pic>
        <p:nvPicPr>
          <p:cNvPr id="194" name="图像" descr="图像"/>
          <p:cNvPicPr>
            <a:picLocks noChangeAspect="1"/>
          </p:cNvPicPr>
          <p:nvPr/>
        </p:nvPicPr>
        <p:blipFill>
          <a:blip r:embed="rId5">
            <a:alphaModFix amt="23766"/>
          </a:blip>
          <a:srcRect b="40753"/>
          <a:stretch>
            <a:fillRect/>
          </a:stretch>
        </p:blipFill>
        <p:spPr>
          <a:xfrm>
            <a:off x="9947275" y="22454870"/>
            <a:ext cx="7607300" cy="4507111"/>
          </a:xfrm>
          <a:prstGeom prst="rect">
            <a:avLst/>
          </a:prstGeom>
          <a:ln w="25400">
            <a:miter lim="400000"/>
            <a:headEnd/>
            <a:tailEnd/>
          </a:ln>
        </p:spPr>
      </p:pic>
      <p:pic>
        <p:nvPicPr>
          <p:cNvPr id="195" name="图像" descr="图像"/>
          <p:cNvPicPr>
            <a:picLocks noChangeAspect="1"/>
          </p:cNvPicPr>
          <p:nvPr/>
        </p:nvPicPr>
        <p:blipFill>
          <a:blip r:embed="rId3">
            <a:alphaModFix amt="45000"/>
          </a:blip>
          <a:stretch>
            <a:fillRect/>
          </a:stretch>
        </p:blipFill>
        <p:spPr>
          <a:xfrm>
            <a:off x="29151262" y="3276798"/>
            <a:ext cx="7607301" cy="7607301"/>
          </a:xfrm>
          <a:prstGeom prst="rect">
            <a:avLst/>
          </a:prstGeom>
          <a:ln w="25400">
            <a:miter lim="400000"/>
            <a:headEnd/>
            <a:tailEnd/>
          </a:ln>
        </p:spPr>
      </p:pic>
      <p:pic>
        <p:nvPicPr>
          <p:cNvPr id="196" name="图像" descr="图像"/>
          <p:cNvPicPr>
            <a:picLocks noChangeAspect="1"/>
          </p:cNvPicPr>
          <p:nvPr/>
        </p:nvPicPr>
        <p:blipFill>
          <a:blip r:embed="rId6"/>
          <a:srcRect l="30784" b="1398"/>
          <a:stretch>
            <a:fillRect/>
          </a:stretch>
        </p:blipFill>
        <p:spPr>
          <a:xfrm flipH="1">
            <a:off x="32903976" y="2025582"/>
            <a:ext cx="15102024" cy="19048453"/>
          </a:xfrm>
          <a:prstGeom prst="rect">
            <a:avLst/>
          </a:prstGeom>
          <a:ln w="25400">
            <a:miter lim="400000"/>
            <a:headEnd/>
            <a:tailEnd/>
          </a:ln>
        </p:spPr>
      </p:pic>
      <p:sp>
        <p:nvSpPr>
          <p:cNvPr id="2" name="文本框 1"/>
          <p:cNvSpPr txBox="1"/>
          <p:nvPr/>
        </p:nvSpPr>
        <p:spPr>
          <a:xfrm>
            <a:off x="5191125" y="3616325"/>
            <a:ext cx="31567120" cy="6928485"/>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2、项目设置主要变化情况：</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本标准的修编，主要是依照国家13清单规范设置项目，在2014仿古标准的基础上，参考房建与装饰标准、2018年《全统仿古建筑工程消耗量定额》、2007年《江苏省仿古建筑工程定额》、2006年《全国仿古建筑工程预算定额湖北省统一基价表》等相关定额进行设置，同时按照历次编制工作会议要求修改完善。与2014仿古标准相比，主要变化如下：</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sp>
        <p:nvSpPr>
          <p:cNvPr id="3" name="文本框 2"/>
          <p:cNvSpPr txBox="1"/>
          <p:nvPr/>
        </p:nvSpPr>
        <p:spPr>
          <a:xfrm>
            <a:off x="7140575" y="13853160"/>
            <a:ext cx="13694410" cy="1296035"/>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ctr" defTabSz="1616710" rtl="0" fontAlgn="auto" latinLnBrk="0" hangingPunct="0">
              <a:lnSpc>
                <a:spcPct val="100000"/>
              </a:lnSpc>
              <a:spcBef>
                <a:spcPts val="0"/>
              </a:spcBef>
              <a:spcAft>
                <a:spcPts val="0"/>
              </a:spcAft>
              <a:buClrTx/>
              <a:buSzTx/>
              <a:buFontTx/>
              <a:buNone/>
            </a:pPr>
            <a:endParaRPr kumimoji="0" lang="zh-CN" altLang="en-US" sz="66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graphicFrame>
        <p:nvGraphicFramePr>
          <p:cNvPr id="5" name="表格 4"/>
          <p:cNvGraphicFramePr/>
          <p:nvPr>
            <p:custDataLst>
              <p:tags r:id="rId7"/>
            </p:custDataLst>
          </p:nvPr>
        </p:nvGraphicFramePr>
        <p:xfrm>
          <a:off x="5683885" y="10883900"/>
          <a:ext cx="30446980" cy="13793470"/>
        </p:xfrm>
        <a:graphic>
          <a:graphicData uri="http://schemas.openxmlformats.org/drawingml/2006/table">
            <a:tbl>
              <a:tblPr firstRow="1" bandRow="1">
                <a:tableStyleId>{5940675A-B579-460E-94D1-54222C63F5DA}</a:tableStyleId>
              </a:tblPr>
              <a:tblGrid>
                <a:gridCol w="1911350"/>
                <a:gridCol w="6515100"/>
                <a:gridCol w="11506200"/>
                <a:gridCol w="10514330"/>
              </a:tblGrid>
              <a:tr h="1835785">
                <a:tc gridSpan="2">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第二章 混凝土工程</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增加项目</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删除项目</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490345">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一</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现浇混凝土</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 </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 </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644650">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1</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基础</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此小节全部删除</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477010">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2</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柱</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异形柱、多边形柱</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568450">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3</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梁</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 </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并入梁、桁、枋、机</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532255">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4</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桁、枋、机</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矩形20CM以内，圆形15CM以内</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预留部位浇捣、圈梁、过梁</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530985">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5</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板</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亭屋面板6CM以内</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有梁板、平板</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338580">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6</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钢丝网屋面</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此小节全部删除</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375410">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7</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其它</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此小节全部删除</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4445" y="38100"/>
            <a:ext cx="48006000" cy="26924000"/>
          </a:xfrm>
          <a:prstGeom prst="rect">
            <a:avLst/>
          </a:prstGeom>
          <a:ln w="25400">
            <a:miter lim="400000"/>
            <a:headEnd/>
            <a:tailEnd/>
          </a:ln>
        </p:spPr>
      </p:pic>
      <p:pic>
        <p:nvPicPr>
          <p:cNvPr id="186"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187" name="图像" descr="图像"/>
          <p:cNvPicPr>
            <a:picLocks noChangeAspect="1"/>
          </p:cNvPicPr>
          <p:nvPr/>
        </p:nvPicPr>
        <p:blipFill>
          <a:blip r:embed="rId3"/>
          <a:stretch>
            <a:fillRect/>
          </a:stretch>
        </p:blipFill>
        <p:spPr>
          <a:xfrm>
            <a:off x="0" y="0"/>
            <a:ext cx="7607300" cy="7607300"/>
          </a:xfrm>
          <a:prstGeom prst="rect">
            <a:avLst/>
          </a:prstGeom>
          <a:ln w="25400">
            <a:miter lim="400000"/>
            <a:headEnd/>
            <a:tailEnd/>
          </a:ln>
        </p:spPr>
      </p:pic>
      <p:pic>
        <p:nvPicPr>
          <p:cNvPr id="188" name="图像" descr="图像"/>
          <p:cNvPicPr>
            <a:picLocks noChangeAspect="1"/>
          </p:cNvPicPr>
          <p:nvPr/>
        </p:nvPicPr>
        <p:blipFill>
          <a:blip r:embed="rId4" cstate="print"/>
          <a:stretch>
            <a:fillRect/>
          </a:stretch>
        </p:blipFill>
        <p:spPr>
          <a:xfrm>
            <a:off x="1191839" y="1611002"/>
            <a:ext cx="2915756" cy="2911609"/>
          </a:xfrm>
          <a:prstGeom prst="rect">
            <a:avLst/>
          </a:prstGeom>
          <a:ln w="25400">
            <a:miter lim="400000"/>
            <a:headEnd/>
            <a:tailEnd/>
          </a:ln>
        </p:spPr>
      </p:pic>
      <p:sp>
        <p:nvSpPr>
          <p:cNvPr id="190"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193" name="永和九年，岁在癸丑，暮春之初，会于会稽山阴之兰亭，修禊事也。群贤毕至，少长咸集。…"/>
          <p:cNvSpPr txBox="1"/>
          <p:nvPr/>
        </p:nvSpPr>
        <p:spPr>
          <a:xfrm>
            <a:off x="23407766" y="6183755"/>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p:txBody>
      </p:sp>
      <p:pic>
        <p:nvPicPr>
          <p:cNvPr id="194" name="图像" descr="图像"/>
          <p:cNvPicPr>
            <a:picLocks noChangeAspect="1"/>
          </p:cNvPicPr>
          <p:nvPr/>
        </p:nvPicPr>
        <p:blipFill>
          <a:blip r:embed="rId5">
            <a:alphaModFix amt="23766"/>
          </a:blip>
          <a:srcRect b="40753"/>
          <a:stretch>
            <a:fillRect/>
          </a:stretch>
        </p:blipFill>
        <p:spPr>
          <a:xfrm>
            <a:off x="9947275" y="22454870"/>
            <a:ext cx="7607300" cy="4507111"/>
          </a:xfrm>
          <a:prstGeom prst="rect">
            <a:avLst/>
          </a:prstGeom>
          <a:ln w="25400">
            <a:miter lim="400000"/>
            <a:headEnd/>
            <a:tailEnd/>
          </a:ln>
        </p:spPr>
      </p:pic>
      <p:pic>
        <p:nvPicPr>
          <p:cNvPr id="195" name="图像" descr="图像"/>
          <p:cNvPicPr>
            <a:picLocks noChangeAspect="1"/>
          </p:cNvPicPr>
          <p:nvPr/>
        </p:nvPicPr>
        <p:blipFill>
          <a:blip r:embed="rId3">
            <a:alphaModFix amt="45000"/>
          </a:blip>
          <a:stretch>
            <a:fillRect/>
          </a:stretch>
        </p:blipFill>
        <p:spPr>
          <a:xfrm>
            <a:off x="29151262" y="3276798"/>
            <a:ext cx="7607301" cy="7607301"/>
          </a:xfrm>
          <a:prstGeom prst="rect">
            <a:avLst/>
          </a:prstGeom>
          <a:ln w="25400">
            <a:miter lim="400000"/>
            <a:headEnd/>
            <a:tailEnd/>
          </a:ln>
        </p:spPr>
      </p:pic>
      <p:pic>
        <p:nvPicPr>
          <p:cNvPr id="196" name="图像" descr="图像"/>
          <p:cNvPicPr>
            <a:picLocks noChangeAspect="1"/>
          </p:cNvPicPr>
          <p:nvPr/>
        </p:nvPicPr>
        <p:blipFill>
          <a:blip r:embed="rId6"/>
          <a:srcRect l="30784" b="1398"/>
          <a:stretch>
            <a:fillRect/>
          </a:stretch>
        </p:blipFill>
        <p:spPr>
          <a:xfrm flipH="1">
            <a:off x="32903976" y="2025582"/>
            <a:ext cx="15102024" cy="19048453"/>
          </a:xfrm>
          <a:prstGeom prst="rect">
            <a:avLst/>
          </a:prstGeom>
          <a:ln w="25400">
            <a:miter lim="400000"/>
            <a:headEnd/>
            <a:tailEnd/>
          </a:ln>
        </p:spPr>
      </p:pic>
      <p:sp>
        <p:nvSpPr>
          <p:cNvPr id="3" name="文本框 2"/>
          <p:cNvSpPr txBox="1"/>
          <p:nvPr/>
        </p:nvSpPr>
        <p:spPr>
          <a:xfrm>
            <a:off x="7140575" y="13853160"/>
            <a:ext cx="13694410" cy="1296035"/>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ctr" defTabSz="1616710" rtl="0" fontAlgn="auto" latinLnBrk="0" hangingPunct="0">
              <a:lnSpc>
                <a:spcPct val="100000"/>
              </a:lnSpc>
              <a:spcBef>
                <a:spcPts val="0"/>
              </a:spcBef>
              <a:spcAft>
                <a:spcPts val="0"/>
              </a:spcAft>
              <a:buClrTx/>
              <a:buSzTx/>
              <a:buFontTx/>
              <a:buNone/>
            </a:pPr>
            <a:endParaRPr kumimoji="0" lang="zh-CN" altLang="en-US" sz="66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graphicFrame>
        <p:nvGraphicFramePr>
          <p:cNvPr id="4" name="表格 3"/>
          <p:cNvGraphicFramePr/>
          <p:nvPr>
            <p:custDataLst>
              <p:tags r:id="rId7"/>
            </p:custDataLst>
          </p:nvPr>
        </p:nvGraphicFramePr>
        <p:xfrm>
          <a:off x="7607300" y="3836035"/>
          <a:ext cx="26811605" cy="17238345"/>
        </p:xfrm>
        <a:graphic>
          <a:graphicData uri="http://schemas.openxmlformats.org/drawingml/2006/table">
            <a:tbl>
              <a:tblPr firstRow="1" bandRow="1">
                <a:tableStyleId>{5940675A-B579-460E-94D1-54222C63F5DA}</a:tableStyleId>
              </a:tblPr>
              <a:tblGrid>
                <a:gridCol w="1772285"/>
                <a:gridCol w="8075930"/>
                <a:gridCol w="6490335"/>
                <a:gridCol w="10473055"/>
              </a:tblGrid>
              <a:tr h="1718945">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二</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预制混凝土</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 </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 </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21055">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1</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柱</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586865">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2</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梁</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并入梁、桁、枋、机</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50290">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3</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屋架</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662430">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4</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桁、枋、机</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带卷杀、拔亥、挖底、浑面</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基础梁、过梁、异形梁</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356995">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5</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板</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平板、槽形板单肋板</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50085">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6</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椽子</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方形椽子8CM以内、圆形椽子8CM以内</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795145">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7</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其它构件</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楼梯斜梁、楼梯踏步</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025650">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8</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预制钢筋混凝土汽车运输</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此小节全部删除</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675255">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9</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预制钢筋混凝土安装</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雀替、栏板、栏杆、吴王靠</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基础梁、过梁、空心板、槽形板肋形板、平板、楼梯</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4445" y="38100"/>
            <a:ext cx="48006000" cy="26924000"/>
          </a:xfrm>
          <a:prstGeom prst="rect">
            <a:avLst/>
          </a:prstGeom>
          <a:ln w="25400">
            <a:miter lim="400000"/>
            <a:headEnd/>
            <a:tailEnd/>
          </a:ln>
        </p:spPr>
      </p:pic>
      <p:pic>
        <p:nvPicPr>
          <p:cNvPr id="186"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187" name="图像" descr="图像"/>
          <p:cNvPicPr>
            <a:picLocks noChangeAspect="1"/>
          </p:cNvPicPr>
          <p:nvPr/>
        </p:nvPicPr>
        <p:blipFill>
          <a:blip r:embed="rId3"/>
          <a:stretch>
            <a:fillRect/>
          </a:stretch>
        </p:blipFill>
        <p:spPr>
          <a:xfrm>
            <a:off x="0" y="0"/>
            <a:ext cx="7607300" cy="7607300"/>
          </a:xfrm>
          <a:prstGeom prst="rect">
            <a:avLst/>
          </a:prstGeom>
          <a:ln w="25400">
            <a:miter lim="400000"/>
            <a:headEnd/>
            <a:tailEnd/>
          </a:ln>
        </p:spPr>
      </p:pic>
      <p:pic>
        <p:nvPicPr>
          <p:cNvPr id="188" name="图像" descr="图像"/>
          <p:cNvPicPr>
            <a:picLocks noChangeAspect="1"/>
          </p:cNvPicPr>
          <p:nvPr/>
        </p:nvPicPr>
        <p:blipFill>
          <a:blip r:embed="rId4" cstate="print"/>
          <a:stretch>
            <a:fillRect/>
          </a:stretch>
        </p:blipFill>
        <p:spPr>
          <a:xfrm>
            <a:off x="1191839" y="1611002"/>
            <a:ext cx="2915756" cy="2911609"/>
          </a:xfrm>
          <a:prstGeom prst="rect">
            <a:avLst/>
          </a:prstGeom>
          <a:ln w="25400">
            <a:miter lim="400000"/>
            <a:headEnd/>
            <a:tailEnd/>
          </a:ln>
        </p:spPr>
      </p:pic>
      <p:sp>
        <p:nvSpPr>
          <p:cNvPr id="190"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193" name="永和九年，岁在癸丑，暮春之初，会于会稽山阴之兰亭，修禊事也。群贤毕至，少长咸集。…"/>
          <p:cNvSpPr txBox="1"/>
          <p:nvPr/>
        </p:nvSpPr>
        <p:spPr>
          <a:xfrm>
            <a:off x="23407766" y="6183755"/>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p:txBody>
      </p:sp>
      <p:pic>
        <p:nvPicPr>
          <p:cNvPr id="194" name="图像" descr="图像"/>
          <p:cNvPicPr>
            <a:picLocks noChangeAspect="1"/>
          </p:cNvPicPr>
          <p:nvPr/>
        </p:nvPicPr>
        <p:blipFill>
          <a:blip r:embed="rId5">
            <a:alphaModFix amt="23766"/>
          </a:blip>
          <a:srcRect b="40753"/>
          <a:stretch>
            <a:fillRect/>
          </a:stretch>
        </p:blipFill>
        <p:spPr>
          <a:xfrm>
            <a:off x="9947275" y="22454870"/>
            <a:ext cx="7607300" cy="4507111"/>
          </a:xfrm>
          <a:prstGeom prst="rect">
            <a:avLst/>
          </a:prstGeom>
          <a:ln w="25400">
            <a:miter lim="400000"/>
            <a:headEnd/>
            <a:tailEnd/>
          </a:ln>
        </p:spPr>
      </p:pic>
      <p:pic>
        <p:nvPicPr>
          <p:cNvPr id="195" name="图像" descr="图像"/>
          <p:cNvPicPr>
            <a:picLocks noChangeAspect="1"/>
          </p:cNvPicPr>
          <p:nvPr/>
        </p:nvPicPr>
        <p:blipFill>
          <a:blip r:embed="rId3">
            <a:alphaModFix amt="45000"/>
          </a:blip>
          <a:stretch>
            <a:fillRect/>
          </a:stretch>
        </p:blipFill>
        <p:spPr>
          <a:xfrm>
            <a:off x="29151262" y="3276798"/>
            <a:ext cx="7607301" cy="7607301"/>
          </a:xfrm>
          <a:prstGeom prst="rect">
            <a:avLst/>
          </a:prstGeom>
          <a:ln w="25400">
            <a:miter lim="400000"/>
            <a:headEnd/>
            <a:tailEnd/>
          </a:ln>
        </p:spPr>
      </p:pic>
      <p:pic>
        <p:nvPicPr>
          <p:cNvPr id="196" name="图像" descr="图像"/>
          <p:cNvPicPr>
            <a:picLocks noChangeAspect="1"/>
          </p:cNvPicPr>
          <p:nvPr/>
        </p:nvPicPr>
        <p:blipFill>
          <a:blip r:embed="rId6"/>
          <a:srcRect l="30784" b="1398"/>
          <a:stretch>
            <a:fillRect/>
          </a:stretch>
        </p:blipFill>
        <p:spPr>
          <a:xfrm flipH="1">
            <a:off x="42867580" y="38100"/>
            <a:ext cx="5138420" cy="26924000"/>
          </a:xfrm>
          <a:prstGeom prst="rect">
            <a:avLst/>
          </a:prstGeom>
          <a:ln w="25400">
            <a:miter lim="400000"/>
            <a:headEnd/>
            <a:tailEnd/>
          </a:ln>
        </p:spPr>
      </p:pic>
      <p:sp>
        <p:nvSpPr>
          <p:cNvPr id="3" name="文本框 2"/>
          <p:cNvSpPr txBox="1"/>
          <p:nvPr/>
        </p:nvSpPr>
        <p:spPr>
          <a:xfrm>
            <a:off x="7140575" y="13853160"/>
            <a:ext cx="13694410" cy="1296035"/>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ctr" defTabSz="1616710" rtl="0" fontAlgn="auto" latinLnBrk="0" hangingPunct="0">
              <a:lnSpc>
                <a:spcPct val="100000"/>
              </a:lnSpc>
              <a:spcBef>
                <a:spcPts val="0"/>
              </a:spcBef>
              <a:spcAft>
                <a:spcPts val="0"/>
              </a:spcAft>
              <a:buClrTx/>
              <a:buSzTx/>
              <a:buFontTx/>
              <a:buNone/>
            </a:pPr>
            <a:endParaRPr kumimoji="0" lang="zh-CN" altLang="en-US" sz="66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sp>
        <p:nvSpPr>
          <p:cNvPr id="2" name="文本框 1"/>
          <p:cNvSpPr txBox="1"/>
          <p:nvPr/>
        </p:nvSpPr>
        <p:spPr>
          <a:xfrm>
            <a:off x="4107815" y="1605915"/>
            <a:ext cx="38759130" cy="23548975"/>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lang="en-US" altLang="zh-CN" b="0">
                <a:sym typeface="Helvetica Neue" panose="02000503000000020004"/>
              </a:rPr>
              <a:t> </a:t>
            </a:r>
            <a:r>
              <a:rPr lang="zh-CN" altLang="en-US" sz="7200" b="0">
                <a:sym typeface="Helvetica Neue" panose="02000503000000020004"/>
              </a:rPr>
              <a:t>3、说明及工程量计算规则主要变化情况</a:t>
            </a:r>
            <a:endParaRPr lang="zh-CN" altLang="en-US"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b="0">
                <a:sym typeface="Helvetica Neue" panose="02000503000000020004"/>
              </a:rPr>
              <a:t>（1）“说明”部分变化情况</a:t>
            </a:r>
            <a:endParaRPr lang="zh-CN" altLang="en-US"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b="0">
                <a:sym typeface="Helvetica Neue" panose="02000503000000020004"/>
              </a:rPr>
              <a:t> ①普通混凝土构件工程执行房建与装饰标准相应子目：单位工程的混凝土工程量在30m³以内人工、机械乘以系数1.5，混凝土消耗量乘以系数1.1；单位工程的混凝土工程量在30m³至50m³以内人工、机械乘以系数1.2，混凝土消耗量乘以系数1.1。工程量计算规则按房建与装饰标准的计算规则进行计算。</a:t>
            </a:r>
            <a:endParaRPr lang="zh-CN" altLang="en-US"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b="0">
                <a:sym typeface="Helvetica Neue" panose="02000503000000020004"/>
              </a:rPr>
              <a:t> ②现浇混凝土仿古构件按商品混凝土编制。采用现场搅拌时执行相应的现浇混凝土子目，再执行房建与装饰标准中“搅拌机拌制混凝土调整费”子目，其中商品混凝土材料替换为现场搅拌混凝土。泵送混凝土按房建与装饰标准中“砼泵送费”的相应子目及规则执行。</a:t>
            </a:r>
            <a:endParaRPr lang="zh-CN" altLang="en-US"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b="0">
                <a:sym typeface="Helvetica Neue" panose="02000503000000020004"/>
              </a:rPr>
              <a:t> ③仿古异形柱指带收分、侧脚、卷杀等做法的柱构件，也包括童柱、垂莲柱、雷公柱等。仿古异形梁指带卷杀、拔亥、挖底、浑面等的梁、枋、连机、桁（檩）、梓桁等构件。</a:t>
            </a:r>
            <a:endParaRPr lang="zh-CN" altLang="en-US"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b="0">
                <a:sym typeface="Helvetica Neue" panose="02000503000000020004"/>
              </a:rPr>
              <a:t> ④戗翼板系指古典建筑中的翘角部位并连有摔网椽的翼角板；椽望板系指古典建筑中在飞檐部位并连有飞椽和出檐椽重叠之板；亭屋面板为有折水、带曲弧形的屋面板。</a:t>
            </a:r>
            <a:endParaRPr lang="zh-CN" altLang="en-US"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b="0">
                <a:sym typeface="Helvetica Neue" panose="02000503000000020004"/>
              </a:rPr>
              <a:t> ⑤中式屋架系指古典建筑中立帖式屋架，包括立柱、童柱、大梁，双步梁。</a:t>
            </a:r>
            <a:endParaRPr lang="zh-CN" altLang="en-US"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b="0">
                <a:sym typeface="Helvetica Neue" panose="02000503000000020004"/>
              </a:rPr>
              <a:t> ⑥预制混凝土构件分制作和安装两部分。制作包括浇注、振捣、养护、成品堆放等工作；安装包括构件就位、安装校正、焊接紧固及座浆灌缝等工作。</a:t>
            </a:r>
            <a:endParaRPr lang="zh-CN" altLang="en-US"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b="0">
                <a:sym typeface="Helvetica Neue" panose="02000503000000020004"/>
              </a:rPr>
              <a:t> ⑦钢筋工程执行房建与装饰标准中相应子目。单位工程钢筋用量在2t以内人工、机械乘以系数2，单位工程钢筋用量在2t至5t人工、机械乘以系数1.8，单位工程钢筋用量在5t至8t人工、机械乘以系数1.5, 单位工程钢筋用量在8t至15t人工、机械乘以系数1.2。</a:t>
            </a:r>
            <a:endParaRPr lang="zh-CN" altLang="en-US"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b="0">
                <a:sym typeface="Helvetica Neue" panose="02000503000000020004"/>
              </a:rPr>
              <a:t>（2） “工程量计算规则”变化情况</a:t>
            </a:r>
            <a:endParaRPr lang="zh-CN" altLang="en-US"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b="0">
                <a:sym typeface="Helvetica Neue" panose="02000503000000020004"/>
              </a:rPr>
              <a:t> 无</a:t>
            </a:r>
            <a:endParaRPr lang="zh-CN" altLang="en-US" sz="7200" b="0">
              <a:sym typeface="Helvetica Neue" panose="02000503000000020004"/>
            </a:endParaRPr>
          </a:p>
        </p:txBody>
      </p:sp>
    </p:spTree>
  </p:cSld>
  <p:clrMapOvr>
    <a:masterClrMapping/>
  </p:clrMapOvr>
  <p:transition spd="med">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1" name="组 1.png" descr="组 1.png"/>
          <p:cNvPicPr>
            <a:picLocks noChangeAspect="1"/>
          </p:cNvPicPr>
          <p:nvPr/>
        </p:nvPicPr>
        <p:blipFill>
          <a:blip r:embed="rId1"/>
          <a:stretch>
            <a:fillRect/>
          </a:stretch>
        </p:blipFill>
        <p:spPr>
          <a:xfrm>
            <a:off x="0" y="76200"/>
            <a:ext cx="48006000" cy="26924000"/>
          </a:xfrm>
          <a:prstGeom prst="rect">
            <a:avLst/>
          </a:prstGeom>
          <a:ln w="25400">
            <a:miter lim="400000"/>
            <a:headEnd/>
            <a:tailEnd/>
          </a:ln>
        </p:spPr>
      </p:pic>
      <p:pic>
        <p:nvPicPr>
          <p:cNvPr id="194" name="图像" descr="图像"/>
          <p:cNvPicPr>
            <a:picLocks noChangeAspect="1"/>
          </p:cNvPicPr>
          <p:nvPr/>
        </p:nvPicPr>
        <p:blipFill>
          <a:blip r:embed="rId2">
            <a:alphaModFix amt="23766"/>
          </a:blip>
          <a:srcRect b="40753"/>
          <a:stretch>
            <a:fillRect/>
          </a:stretch>
        </p:blipFill>
        <p:spPr>
          <a:xfrm>
            <a:off x="9947275" y="22454870"/>
            <a:ext cx="7607300" cy="4507111"/>
          </a:xfrm>
          <a:prstGeom prst="rect">
            <a:avLst/>
          </a:prstGeom>
          <a:ln w="25400">
            <a:miter lim="400000"/>
            <a:headEnd/>
            <a:tailEnd/>
          </a:ln>
        </p:spPr>
      </p:pic>
      <p:pic>
        <p:nvPicPr>
          <p:cNvPr id="172" name="图像" descr="图像"/>
          <p:cNvPicPr>
            <a:picLocks noChangeAspect="1"/>
          </p:cNvPicPr>
          <p:nvPr/>
        </p:nvPicPr>
        <p:blipFill>
          <a:blip r:embed="rId3"/>
          <a:stretch>
            <a:fillRect/>
          </a:stretch>
        </p:blipFill>
        <p:spPr>
          <a:xfrm>
            <a:off x="42867262" y="-8136"/>
            <a:ext cx="5143501" cy="7137401"/>
          </a:xfrm>
          <a:prstGeom prst="rect">
            <a:avLst/>
          </a:prstGeom>
          <a:ln w="25400">
            <a:miter lim="400000"/>
            <a:headEnd/>
            <a:tailEnd/>
          </a:ln>
        </p:spPr>
      </p:pic>
      <p:pic>
        <p:nvPicPr>
          <p:cNvPr id="174" name="图像" descr="图像"/>
          <p:cNvPicPr>
            <a:picLocks noChangeAspect="1"/>
          </p:cNvPicPr>
          <p:nvPr/>
        </p:nvPicPr>
        <p:blipFill>
          <a:blip r:embed="rId4"/>
          <a:stretch>
            <a:fillRect/>
          </a:stretch>
        </p:blipFill>
        <p:spPr>
          <a:xfrm>
            <a:off x="0" y="0"/>
            <a:ext cx="7607300" cy="7607300"/>
          </a:xfrm>
          <a:prstGeom prst="rect">
            <a:avLst/>
          </a:prstGeom>
          <a:ln w="25400">
            <a:miter lim="400000"/>
            <a:headEnd/>
            <a:tailEnd/>
          </a:ln>
        </p:spPr>
      </p:pic>
      <p:pic>
        <p:nvPicPr>
          <p:cNvPr id="181" name="图像" descr="图像"/>
          <p:cNvPicPr>
            <a:picLocks noChangeAspect="1"/>
          </p:cNvPicPr>
          <p:nvPr/>
        </p:nvPicPr>
        <p:blipFill>
          <a:blip r:embed="rId5" cstate="print"/>
          <a:stretch>
            <a:fillRect/>
          </a:stretch>
        </p:blipFill>
        <p:spPr>
          <a:xfrm>
            <a:off x="1191839" y="1611002"/>
            <a:ext cx="2915756" cy="2911609"/>
          </a:xfrm>
          <a:prstGeom prst="rect">
            <a:avLst/>
          </a:prstGeom>
          <a:ln w="25400">
            <a:miter lim="400000"/>
            <a:headEnd/>
            <a:tailEnd/>
          </a:ln>
        </p:spPr>
      </p:pic>
      <p:sp>
        <p:nvSpPr>
          <p:cNvPr id="182"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p>
        </p:txBody>
      </p:sp>
      <p:sp>
        <p:nvSpPr>
          <p:cNvPr id="4" name="文本框 3"/>
          <p:cNvSpPr txBox="1"/>
          <p:nvPr/>
        </p:nvSpPr>
        <p:spPr>
          <a:xfrm>
            <a:off x="4786178" y="5000563"/>
            <a:ext cx="16359302" cy="16285210"/>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algn="l"/>
            <a:r>
              <a:rPr kumimoji="0" lang="zh-CN" altLang="en-US" sz="6600" b="0" i="0" u="none" strike="noStrike" cap="none" spc="0" normalizeH="0" baseline="0" dirty="0" smtClean="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kumimoji="0" lang="zh-CN" altLang="en-US" sz="8000" b="0" i="0" u="none" strike="noStrike" cap="none" spc="0" normalizeH="0" baseline="0" dirty="0" smtClean="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为</a:t>
            </a:r>
            <a:r>
              <a:rPr kumimoji="0" lang="zh-CN" altLang="en-US" sz="8000" b="0" i="0" u="none" strike="noStrike" cap="none" spc="0" normalizeH="0" baseline="0" dirty="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方便大家对《湖南省仿古建筑工程消耗量标准》（以下简称本标准）的了解、熟悉和使用，我们编制了本标</a:t>
            </a:r>
            <a:r>
              <a:rPr kumimoji="0" lang="zh-CN" altLang="en-US" sz="8000" b="0" i="0" u="none" strike="noStrike" cap="none" spc="0" normalizeH="0" baseline="0" dirty="0" smtClean="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准</a:t>
            </a:r>
            <a:r>
              <a:rPr lang="zh-CN" altLang="en-US" sz="8000" b="0" dirty="0" smtClean="0"/>
              <a:t>的</a:t>
            </a:r>
            <a:r>
              <a:rPr kumimoji="0" lang="zh-CN" altLang="en-US" sz="8000" b="0" i="0" u="none" strike="noStrike" cap="none" spc="0" normalizeH="0" baseline="0" dirty="0" smtClean="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交</a:t>
            </a:r>
            <a:r>
              <a:rPr kumimoji="0" lang="zh-CN" altLang="en-US" sz="8000" b="0" i="0" u="none" strike="noStrike" cap="none" spc="0" normalizeH="0" baseline="0" dirty="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底资料。该交底材料叙述了仿古建筑工程消耗量标准修编的工作情况、总体概况、章节内容及部分数据的计算方法等，供工程造价从业人员在使用本标准时参照使用。交底资料与本标准不一致时，若无特别说明应以本标准为准；本标准没有说明与规定的,而交底资料上有说法时，交底资料上的说法可供执行时参照。</a:t>
            </a:r>
            <a:endParaRPr kumimoji="0" lang="zh-CN" altLang="en-US" sz="8000" b="0" i="0" u="none" strike="noStrike" cap="none" spc="0" normalizeH="0" baseline="0" dirty="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pic>
        <p:nvPicPr>
          <p:cNvPr id="596" name="F8B737D0-0C7A-40E0-B351-0F7B18D2EDD6.png" descr="F8B737D0-0C7A-40E0-B351-0F7B18D2EDD6.png"/>
          <p:cNvPicPr>
            <a:picLocks noChangeAspect="1"/>
          </p:cNvPicPr>
          <p:nvPr/>
        </p:nvPicPr>
        <p:blipFill>
          <a:blip r:embed="rId6"/>
          <a:stretch>
            <a:fillRect/>
          </a:stretch>
        </p:blipFill>
        <p:spPr>
          <a:xfrm flipH="1">
            <a:off x="20111085" y="6456680"/>
            <a:ext cx="27899360" cy="20925790"/>
          </a:xfrm>
          <a:prstGeom prst="rect">
            <a:avLst/>
          </a:prstGeom>
          <a:ln w="3175">
            <a:miter lim="400000"/>
            <a:headEnd/>
            <a:tailEnd/>
          </a:ln>
          <a:effectLst>
            <a:outerShdw blurRad="635000" dir="5400000" rotWithShape="0">
              <a:srgbClr val="000000">
                <a:alpha val="29981"/>
              </a:srgbClr>
            </a:outerShdw>
          </a:effectLst>
        </p:spPr>
      </p:pic>
    </p:spTree>
  </p:cSld>
  <p:clrMapOvr>
    <a:masterClrMapping/>
  </p:clrMapOvr>
  <p:transition spd="med">
    <p:rand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4445" y="38100"/>
            <a:ext cx="48006000" cy="26924000"/>
          </a:xfrm>
          <a:prstGeom prst="rect">
            <a:avLst/>
          </a:prstGeom>
          <a:ln w="25400">
            <a:miter lim="400000"/>
            <a:headEnd/>
            <a:tailEnd/>
          </a:ln>
        </p:spPr>
      </p:pic>
      <p:pic>
        <p:nvPicPr>
          <p:cNvPr id="186"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187" name="图像" descr="图像"/>
          <p:cNvPicPr>
            <a:picLocks noChangeAspect="1"/>
          </p:cNvPicPr>
          <p:nvPr/>
        </p:nvPicPr>
        <p:blipFill>
          <a:blip r:embed="rId3"/>
          <a:stretch>
            <a:fillRect/>
          </a:stretch>
        </p:blipFill>
        <p:spPr>
          <a:xfrm>
            <a:off x="0" y="0"/>
            <a:ext cx="7607300" cy="7607300"/>
          </a:xfrm>
          <a:prstGeom prst="rect">
            <a:avLst/>
          </a:prstGeom>
          <a:ln w="25400">
            <a:miter lim="400000"/>
            <a:headEnd/>
            <a:tailEnd/>
          </a:ln>
        </p:spPr>
      </p:pic>
      <p:pic>
        <p:nvPicPr>
          <p:cNvPr id="188" name="图像" descr="图像"/>
          <p:cNvPicPr>
            <a:picLocks noChangeAspect="1"/>
          </p:cNvPicPr>
          <p:nvPr/>
        </p:nvPicPr>
        <p:blipFill>
          <a:blip r:embed="rId4" cstate="print"/>
          <a:stretch>
            <a:fillRect/>
          </a:stretch>
        </p:blipFill>
        <p:spPr>
          <a:xfrm>
            <a:off x="1191839" y="1611002"/>
            <a:ext cx="2915756" cy="2911609"/>
          </a:xfrm>
          <a:prstGeom prst="rect">
            <a:avLst/>
          </a:prstGeom>
          <a:ln w="25400">
            <a:miter lim="400000"/>
            <a:headEnd/>
            <a:tailEnd/>
          </a:ln>
        </p:spPr>
      </p:pic>
      <p:sp>
        <p:nvSpPr>
          <p:cNvPr id="190"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193" name="永和九年，岁在癸丑，暮春之初，会于会稽山阴之兰亭，修禊事也。群贤毕至，少长咸集。…"/>
          <p:cNvSpPr txBox="1"/>
          <p:nvPr/>
        </p:nvSpPr>
        <p:spPr>
          <a:xfrm>
            <a:off x="23407766" y="6183755"/>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p:txBody>
      </p:sp>
      <p:pic>
        <p:nvPicPr>
          <p:cNvPr id="194" name="图像" descr="图像"/>
          <p:cNvPicPr>
            <a:picLocks noChangeAspect="1"/>
          </p:cNvPicPr>
          <p:nvPr/>
        </p:nvPicPr>
        <p:blipFill>
          <a:blip r:embed="rId5">
            <a:alphaModFix amt="23766"/>
          </a:blip>
          <a:srcRect b="40753"/>
          <a:stretch>
            <a:fillRect/>
          </a:stretch>
        </p:blipFill>
        <p:spPr>
          <a:xfrm>
            <a:off x="9947275" y="22454870"/>
            <a:ext cx="7607300" cy="4507111"/>
          </a:xfrm>
          <a:prstGeom prst="rect">
            <a:avLst/>
          </a:prstGeom>
          <a:ln w="25400">
            <a:miter lim="400000"/>
            <a:headEnd/>
            <a:tailEnd/>
          </a:ln>
        </p:spPr>
      </p:pic>
      <p:pic>
        <p:nvPicPr>
          <p:cNvPr id="195" name="图像" descr="图像"/>
          <p:cNvPicPr>
            <a:picLocks noChangeAspect="1"/>
          </p:cNvPicPr>
          <p:nvPr/>
        </p:nvPicPr>
        <p:blipFill>
          <a:blip r:embed="rId3">
            <a:alphaModFix amt="45000"/>
          </a:blip>
          <a:stretch>
            <a:fillRect/>
          </a:stretch>
        </p:blipFill>
        <p:spPr>
          <a:xfrm>
            <a:off x="29151262" y="3276798"/>
            <a:ext cx="7607301" cy="7607301"/>
          </a:xfrm>
          <a:prstGeom prst="rect">
            <a:avLst/>
          </a:prstGeom>
          <a:ln w="25400">
            <a:miter lim="400000"/>
            <a:headEnd/>
            <a:tailEnd/>
          </a:ln>
        </p:spPr>
      </p:pic>
      <p:pic>
        <p:nvPicPr>
          <p:cNvPr id="196" name="图像" descr="图像"/>
          <p:cNvPicPr>
            <a:picLocks noChangeAspect="1"/>
          </p:cNvPicPr>
          <p:nvPr/>
        </p:nvPicPr>
        <p:blipFill>
          <a:blip r:embed="rId6"/>
          <a:srcRect l="30784" b="1398"/>
          <a:stretch>
            <a:fillRect/>
          </a:stretch>
        </p:blipFill>
        <p:spPr>
          <a:xfrm flipH="1">
            <a:off x="41826815" y="539115"/>
            <a:ext cx="6179185" cy="26422985"/>
          </a:xfrm>
          <a:prstGeom prst="rect">
            <a:avLst/>
          </a:prstGeom>
          <a:ln w="25400">
            <a:miter lim="400000"/>
            <a:headEnd/>
            <a:tailEnd/>
          </a:ln>
        </p:spPr>
      </p:pic>
      <p:sp>
        <p:nvSpPr>
          <p:cNvPr id="3" name="文本框 2"/>
          <p:cNvSpPr txBox="1"/>
          <p:nvPr/>
        </p:nvSpPr>
        <p:spPr>
          <a:xfrm>
            <a:off x="7140575" y="13853160"/>
            <a:ext cx="13694410" cy="1296035"/>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ctr" defTabSz="1616710" rtl="0" fontAlgn="auto" latinLnBrk="0" hangingPunct="0">
              <a:lnSpc>
                <a:spcPct val="100000"/>
              </a:lnSpc>
              <a:spcBef>
                <a:spcPts val="0"/>
              </a:spcBef>
              <a:spcAft>
                <a:spcPts val="0"/>
              </a:spcAft>
              <a:buClrTx/>
              <a:buSzTx/>
              <a:buFontTx/>
              <a:buNone/>
            </a:pPr>
            <a:endParaRPr kumimoji="0" lang="zh-CN" altLang="en-US" sz="66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sp>
        <p:nvSpPr>
          <p:cNvPr id="2" name="文本框 1"/>
          <p:cNvSpPr txBox="1"/>
          <p:nvPr/>
        </p:nvSpPr>
        <p:spPr>
          <a:xfrm>
            <a:off x="4107180" y="2530158"/>
            <a:ext cx="38759765" cy="22440900"/>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lang="zh-CN" altLang="en-US" sz="7200">
                <a:sym typeface="Helvetica Neue" panose="02000503000000020004"/>
              </a:rPr>
              <a:t>✯  四、与清单的衔接情况</a:t>
            </a:r>
            <a:endParaRPr lang="zh-CN" altLang="en-US" sz="720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a:sym typeface="Helvetica Neue" panose="02000503000000020004"/>
              </a:rPr>
              <a:t>  </a:t>
            </a:r>
            <a:r>
              <a:rPr lang="zh-CN" altLang="en-US" sz="7200" b="0">
                <a:sym typeface="Helvetica Neue" panose="02000503000000020004"/>
              </a:rPr>
              <a:t>本章消耗量标准的项目设置、工程量计算规则等文字表述，基本上与国家13清单规范相一致。</a:t>
            </a:r>
            <a:endParaRPr lang="zh-CN" altLang="en-US" sz="720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a:sym typeface="Helvetica Neue" panose="02000503000000020004"/>
              </a:rPr>
              <a:t>✯  五、人材机消耗量确定</a:t>
            </a:r>
            <a:endParaRPr lang="zh-CN" altLang="en-US" sz="720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a:sym typeface="Helvetica Neue" panose="02000503000000020004"/>
              </a:rPr>
              <a:t>  </a:t>
            </a:r>
            <a:r>
              <a:rPr lang="zh-CN" altLang="en-US" sz="7200" b="0">
                <a:sym typeface="Helvetica Neue" panose="02000503000000020004"/>
              </a:rPr>
              <a:t>1、人工：参照2014仿古标准、2018年《全统仿古建筑工程消耗量定额》、2007年《江苏省仿古建筑工程定额》、2006年《全国仿古建筑工程预算定额湖北省统一基价表》人工消耗量乘以人工工资单价以人工费体现。</a:t>
            </a:r>
            <a:endParaRPr lang="zh-CN" altLang="en-US"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b="0">
                <a:sym typeface="Helvetica Neue" panose="02000503000000020004"/>
              </a:rPr>
              <a:t>  2、材料：参照2014仿古标准。</a:t>
            </a:r>
            <a:endParaRPr lang="zh-CN" altLang="en-US"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b="0">
                <a:sym typeface="Helvetica Neue" panose="02000503000000020004"/>
              </a:rPr>
              <a:t>  3、机械：参照2014仿古标准。</a:t>
            </a:r>
            <a:endParaRPr lang="zh-CN" altLang="en-US"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a:sym typeface="Helvetica Neue" panose="02000503000000020004"/>
              </a:rPr>
              <a:t>✯  六、使用当中应该注意的问题</a:t>
            </a:r>
            <a:endParaRPr lang="zh-CN" altLang="en-US" sz="720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en-US" altLang="zh-CN" sz="7200" b="0">
                <a:sym typeface="Helvetica Neue" panose="02000503000000020004"/>
              </a:rPr>
              <a:t>1</a:t>
            </a:r>
            <a:r>
              <a:rPr lang="zh-CN" altLang="en-US" sz="7200" b="0">
                <a:sym typeface="Helvetica Neue" panose="02000503000000020004"/>
              </a:rPr>
              <a:t>、普通混凝土构件工程执行房建与装饰标准相应子目：单位工程的混凝土工程量在30m³以内人工、机械乘以系数1.5，混凝土消耗量乘以系数1.1；单位工程的混凝土工程量在30m³至50m³以内人工、机械乘以系数1.2，混凝土消耗量乘以系数1.1。工程量计算规则按房建与装饰标准的计算规则进行计算。</a:t>
            </a:r>
            <a:endParaRPr lang="zh-CN" altLang="en-US"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b="0">
                <a:sym typeface="Helvetica Neue" panose="02000503000000020004"/>
              </a:rPr>
              <a:t>2、现浇混凝土仿古构件按商品混凝土编制。采用现场搅拌时执行相应的现浇混凝土子目，再执行房建与装饰标准中“搅拌机拌制混凝土调整费”子目，其中商品混凝土材料替换为现场搅拌混凝土。泵送混凝土按房建与装饰标准中“砼泵送费”的相应子目及规则执行。</a:t>
            </a:r>
            <a:endParaRPr lang="zh-CN" altLang="en-US"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b="0">
                <a:sym typeface="Helvetica Neue" panose="02000503000000020004"/>
              </a:rPr>
              <a:t>3、预制混凝土构件均按工厂加工施工工艺考虑，如现场预制及其它方式预制均按此执行。</a:t>
            </a:r>
            <a:endParaRPr lang="zh-CN" altLang="en-US"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b="0">
                <a:sym typeface="Helvetica Neue" panose="02000503000000020004"/>
              </a:rPr>
              <a:t>4、本章预制混凝土构件制作考虑混凝土干硬性标准以现场搅拌进入子目。如使用商品混凝土可以换算。</a:t>
            </a:r>
            <a:endParaRPr lang="zh-CN" altLang="en-US"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b="0">
                <a:sym typeface="Helvetica Neue" panose="02000503000000020004"/>
              </a:rPr>
              <a:t>5、本章砂浆因考虑用量较少，采用现场搅拌方式。</a:t>
            </a:r>
            <a:endParaRPr lang="zh-CN" altLang="en-US" sz="7200" b="0">
              <a:sym typeface="Helvetica Neue" panose="02000503000000020004"/>
            </a:endParaRPr>
          </a:p>
        </p:txBody>
      </p:sp>
    </p:spTree>
  </p:cSld>
  <p:clrMapOvr>
    <a:masterClrMapping/>
  </p:clrMapOvr>
  <p:transition spd="med">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0" y="38100"/>
            <a:ext cx="48006000" cy="26924000"/>
          </a:xfrm>
          <a:prstGeom prst="rect">
            <a:avLst/>
          </a:prstGeom>
          <a:ln w="25400">
            <a:miter lim="400000"/>
            <a:headEnd/>
            <a:tailEnd/>
          </a:ln>
        </p:spPr>
      </p:pic>
      <p:pic>
        <p:nvPicPr>
          <p:cNvPr id="186"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187" name="图像" descr="图像"/>
          <p:cNvPicPr>
            <a:picLocks noChangeAspect="1"/>
          </p:cNvPicPr>
          <p:nvPr/>
        </p:nvPicPr>
        <p:blipFill>
          <a:blip r:embed="rId3"/>
          <a:stretch>
            <a:fillRect/>
          </a:stretch>
        </p:blipFill>
        <p:spPr>
          <a:xfrm>
            <a:off x="0" y="0"/>
            <a:ext cx="7607300" cy="7607300"/>
          </a:xfrm>
          <a:prstGeom prst="rect">
            <a:avLst/>
          </a:prstGeom>
          <a:ln w="25400">
            <a:miter lim="400000"/>
            <a:headEnd/>
            <a:tailEnd/>
          </a:ln>
        </p:spPr>
      </p:pic>
      <p:pic>
        <p:nvPicPr>
          <p:cNvPr id="188" name="图像" descr="图像"/>
          <p:cNvPicPr>
            <a:picLocks noChangeAspect="1"/>
          </p:cNvPicPr>
          <p:nvPr/>
        </p:nvPicPr>
        <p:blipFill>
          <a:blip r:embed="rId4" cstate="print"/>
          <a:stretch>
            <a:fillRect/>
          </a:stretch>
        </p:blipFill>
        <p:spPr>
          <a:xfrm>
            <a:off x="1191839" y="1611002"/>
            <a:ext cx="2915756" cy="2911609"/>
          </a:xfrm>
          <a:prstGeom prst="rect">
            <a:avLst/>
          </a:prstGeom>
          <a:ln w="25400">
            <a:miter lim="400000"/>
            <a:headEnd/>
            <a:tailEnd/>
          </a:ln>
        </p:spPr>
      </p:pic>
      <p:sp>
        <p:nvSpPr>
          <p:cNvPr id="190"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193" name="永和九年，岁在癸丑，暮春之初，会于会稽山阴之兰亭，修禊事也。群贤毕至，少长咸集。…"/>
          <p:cNvSpPr txBox="1"/>
          <p:nvPr/>
        </p:nvSpPr>
        <p:spPr>
          <a:xfrm>
            <a:off x="23407766" y="6183755"/>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p:txBody>
      </p:sp>
      <p:pic>
        <p:nvPicPr>
          <p:cNvPr id="194" name="图像" descr="图像"/>
          <p:cNvPicPr>
            <a:picLocks noChangeAspect="1"/>
          </p:cNvPicPr>
          <p:nvPr/>
        </p:nvPicPr>
        <p:blipFill>
          <a:blip r:embed="rId5">
            <a:alphaModFix amt="23766"/>
          </a:blip>
          <a:srcRect b="40753"/>
          <a:stretch>
            <a:fillRect/>
          </a:stretch>
        </p:blipFill>
        <p:spPr>
          <a:xfrm>
            <a:off x="9947275" y="22454870"/>
            <a:ext cx="7607300" cy="4507111"/>
          </a:xfrm>
          <a:prstGeom prst="rect">
            <a:avLst/>
          </a:prstGeom>
          <a:ln w="25400">
            <a:miter lim="400000"/>
            <a:headEnd/>
            <a:tailEnd/>
          </a:ln>
        </p:spPr>
      </p:pic>
      <p:pic>
        <p:nvPicPr>
          <p:cNvPr id="195" name="图像" descr="图像"/>
          <p:cNvPicPr>
            <a:picLocks noChangeAspect="1"/>
          </p:cNvPicPr>
          <p:nvPr/>
        </p:nvPicPr>
        <p:blipFill>
          <a:blip r:embed="rId3">
            <a:alphaModFix amt="45000"/>
          </a:blip>
          <a:stretch>
            <a:fillRect/>
          </a:stretch>
        </p:blipFill>
        <p:spPr>
          <a:xfrm>
            <a:off x="29151262" y="3276798"/>
            <a:ext cx="7607301" cy="7607301"/>
          </a:xfrm>
          <a:prstGeom prst="rect">
            <a:avLst/>
          </a:prstGeom>
          <a:ln w="25400">
            <a:miter lim="400000"/>
            <a:headEnd/>
            <a:tailEnd/>
          </a:ln>
        </p:spPr>
      </p:pic>
      <p:pic>
        <p:nvPicPr>
          <p:cNvPr id="196" name="图像" descr="图像"/>
          <p:cNvPicPr>
            <a:picLocks noChangeAspect="1"/>
          </p:cNvPicPr>
          <p:nvPr/>
        </p:nvPicPr>
        <p:blipFill>
          <a:blip r:embed="rId6"/>
          <a:srcRect l="30784" b="1398"/>
          <a:stretch>
            <a:fillRect/>
          </a:stretch>
        </p:blipFill>
        <p:spPr>
          <a:xfrm flipH="1">
            <a:off x="35506025" y="11784330"/>
            <a:ext cx="12504420" cy="15215870"/>
          </a:xfrm>
          <a:prstGeom prst="rect">
            <a:avLst/>
          </a:prstGeom>
          <a:ln w="25400">
            <a:miter lim="400000"/>
            <a:headEnd/>
            <a:tailEnd/>
          </a:ln>
        </p:spPr>
      </p:pic>
      <p:sp>
        <p:nvSpPr>
          <p:cNvPr id="3" name="文本框 2"/>
          <p:cNvSpPr txBox="1"/>
          <p:nvPr/>
        </p:nvSpPr>
        <p:spPr>
          <a:xfrm>
            <a:off x="7140575" y="13853160"/>
            <a:ext cx="13694410" cy="1296035"/>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ctr" defTabSz="1616710" rtl="0" fontAlgn="auto" latinLnBrk="0" hangingPunct="0">
              <a:lnSpc>
                <a:spcPct val="100000"/>
              </a:lnSpc>
              <a:spcBef>
                <a:spcPts val="0"/>
              </a:spcBef>
              <a:spcAft>
                <a:spcPts val="0"/>
              </a:spcAft>
              <a:buClrTx/>
              <a:buSzTx/>
              <a:buFontTx/>
              <a:buNone/>
            </a:pPr>
            <a:endParaRPr kumimoji="0" lang="zh-CN" altLang="en-US" sz="66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sp>
        <p:nvSpPr>
          <p:cNvPr id="2" name="文本框 1"/>
          <p:cNvSpPr txBox="1"/>
          <p:nvPr/>
        </p:nvSpPr>
        <p:spPr>
          <a:xfrm>
            <a:off x="4107815" y="2507933"/>
            <a:ext cx="33195260" cy="9144635"/>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lang="zh-CN" altLang="en-US" sz="7200">
                <a:sym typeface="Helvetica Neue" panose="02000503000000020004"/>
              </a:rPr>
              <a:t>✯  七、本章节对应的名词解释及配图</a:t>
            </a:r>
            <a:endParaRPr lang="zh-CN" altLang="en-US" sz="720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a:sym typeface="Helvetica Neue" panose="02000503000000020004"/>
              </a:rPr>
              <a:t>  </a:t>
            </a:r>
            <a:r>
              <a:rPr lang="zh-CN" altLang="en-US" sz="7200" b="0">
                <a:sym typeface="Helvetica Neue" panose="02000503000000020004"/>
              </a:rPr>
              <a:t>1.侧脚：凡立柱，并令柱首微收向内，柱脚微出向外，谓之侧脚。</a:t>
            </a:r>
            <a:endParaRPr lang="zh-CN" altLang="en-US"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b="0">
                <a:sym typeface="Helvetica Neue" panose="02000503000000020004"/>
              </a:rPr>
              <a:t>  2.卷杀：将构件或部位的端部做成缓和的曲线或折线形式，使得构件或部位的外观显得丰满柔和。（见下图）</a:t>
            </a:r>
            <a:endParaRPr lang="zh-CN" altLang="en-US"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b="0">
                <a:sym typeface="Helvetica Neue" panose="02000503000000020004"/>
              </a:rPr>
              <a:t>  3.拔亥：扁作梁端前后各按梁厚锯去五分之一，谓之剥腮，亦称拔亥。（见下图）</a:t>
            </a:r>
            <a:endParaRPr lang="zh-CN" altLang="en-US"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b="0">
                <a:sym typeface="Helvetica Neue" panose="02000503000000020004"/>
              </a:rPr>
              <a:t>  4.挖底：梁、双步、川底部自腮嘴外向上挖去部分。（见下图）</a:t>
            </a:r>
            <a:endParaRPr lang="zh-CN" altLang="en-US"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endParaRPr lang="zh-CN" altLang="en-US" sz="7200" b="0">
              <a:sym typeface="Helvetica Neue" panose="02000503000000020004"/>
            </a:endParaRPr>
          </a:p>
        </p:txBody>
      </p:sp>
      <p:pic>
        <p:nvPicPr>
          <p:cNvPr id="4" name="图片 -2147482621" descr="卷杀、拔亥（剥腮）做法示意图）"/>
          <p:cNvPicPr>
            <a:picLocks noChangeAspect="1"/>
          </p:cNvPicPr>
          <p:nvPr/>
        </p:nvPicPr>
        <p:blipFill>
          <a:blip r:embed="rId7"/>
          <a:stretch>
            <a:fillRect/>
          </a:stretch>
        </p:blipFill>
        <p:spPr>
          <a:xfrm>
            <a:off x="4107815" y="10483215"/>
            <a:ext cx="33195260" cy="11508740"/>
          </a:xfrm>
          <a:prstGeom prst="rect">
            <a:avLst/>
          </a:prstGeom>
          <a:noFill/>
          <a:ln w="9525">
            <a:noFill/>
          </a:ln>
        </p:spPr>
      </p:pic>
      <p:sp>
        <p:nvSpPr>
          <p:cNvPr id="5" name="文本框 4"/>
          <p:cNvSpPr txBox="1"/>
          <p:nvPr/>
        </p:nvSpPr>
        <p:spPr>
          <a:xfrm>
            <a:off x="4108450" y="21991955"/>
            <a:ext cx="33194625" cy="2496185"/>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kumimoji="0" lang="en-US" altLang="zh-CN"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5.戗翼板：在翅角部位，并连有摔网椽的翼角板称之为戗翼板。</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6.椽望板：飞檐部位，并连有飞椽和出沿椽重叠之板称之为椽望板。</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spTree>
  </p:cSld>
  <p:clrMapOvr>
    <a:masterClrMapping/>
  </p:clrMapOvr>
  <p:transition spd="med">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4445" y="38100"/>
            <a:ext cx="48006000" cy="26924000"/>
          </a:xfrm>
          <a:prstGeom prst="rect">
            <a:avLst/>
          </a:prstGeom>
          <a:ln w="25400">
            <a:miter lim="400000"/>
            <a:headEnd/>
            <a:tailEnd/>
          </a:ln>
        </p:spPr>
      </p:pic>
      <p:pic>
        <p:nvPicPr>
          <p:cNvPr id="186"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187" name="图像" descr="图像"/>
          <p:cNvPicPr>
            <a:picLocks noChangeAspect="1"/>
          </p:cNvPicPr>
          <p:nvPr/>
        </p:nvPicPr>
        <p:blipFill>
          <a:blip r:embed="rId3"/>
          <a:stretch>
            <a:fillRect/>
          </a:stretch>
        </p:blipFill>
        <p:spPr>
          <a:xfrm>
            <a:off x="0" y="0"/>
            <a:ext cx="7607300" cy="7607300"/>
          </a:xfrm>
          <a:prstGeom prst="rect">
            <a:avLst/>
          </a:prstGeom>
          <a:ln w="25400">
            <a:miter lim="400000"/>
            <a:headEnd/>
            <a:tailEnd/>
          </a:ln>
        </p:spPr>
      </p:pic>
      <p:pic>
        <p:nvPicPr>
          <p:cNvPr id="188" name="图像" descr="图像"/>
          <p:cNvPicPr>
            <a:picLocks noChangeAspect="1"/>
          </p:cNvPicPr>
          <p:nvPr/>
        </p:nvPicPr>
        <p:blipFill>
          <a:blip r:embed="rId4" cstate="print"/>
          <a:stretch>
            <a:fillRect/>
          </a:stretch>
        </p:blipFill>
        <p:spPr>
          <a:xfrm>
            <a:off x="1191839" y="1611002"/>
            <a:ext cx="2915756" cy="2911609"/>
          </a:xfrm>
          <a:prstGeom prst="rect">
            <a:avLst/>
          </a:prstGeom>
          <a:ln w="25400">
            <a:miter lim="400000"/>
            <a:headEnd/>
            <a:tailEnd/>
          </a:ln>
        </p:spPr>
      </p:pic>
      <p:sp>
        <p:nvSpPr>
          <p:cNvPr id="190"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193" name="永和九年，岁在癸丑，暮春之初，会于会稽山阴之兰亭，修禊事也。群贤毕至，少长咸集。…"/>
          <p:cNvSpPr txBox="1"/>
          <p:nvPr/>
        </p:nvSpPr>
        <p:spPr>
          <a:xfrm>
            <a:off x="23331566" y="6303770"/>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p:txBody>
      </p:sp>
      <p:pic>
        <p:nvPicPr>
          <p:cNvPr id="194" name="图像" descr="图像"/>
          <p:cNvPicPr>
            <a:picLocks noChangeAspect="1"/>
          </p:cNvPicPr>
          <p:nvPr/>
        </p:nvPicPr>
        <p:blipFill>
          <a:blip r:embed="rId5">
            <a:alphaModFix amt="23766"/>
          </a:blip>
          <a:srcRect b="40753"/>
          <a:stretch>
            <a:fillRect/>
          </a:stretch>
        </p:blipFill>
        <p:spPr>
          <a:xfrm>
            <a:off x="9947275" y="22454870"/>
            <a:ext cx="7607300" cy="4507111"/>
          </a:xfrm>
          <a:prstGeom prst="rect">
            <a:avLst/>
          </a:prstGeom>
          <a:ln w="25400">
            <a:miter lim="400000"/>
            <a:headEnd/>
            <a:tailEnd/>
          </a:ln>
        </p:spPr>
      </p:pic>
      <p:pic>
        <p:nvPicPr>
          <p:cNvPr id="195" name="图像" descr="图像"/>
          <p:cNvPicPr>
            <a:picLocks noChangeAspect="1"/>
          </p:cNvPicPr>
          <p:nvPr/>
        </p:nvPicPr>
        <p:blipFill>
          <a:blip r:embed="rId3">
            <a:alphaModFix amt="45000"/>
          </a:blip>
          <a:stretch>
            <a:fillRect/>
          </a:stretch>
        </p:blipFill>
        <p:spPr>
          <a:xfrm>
            <a:off x="29151262" y="3276798"/>
            <a:ext cx="7607301" cy="7607301"/>
          </a:xfrm>
          <a:prstGeom prst="rect">
            <a:avLst/>
          </a:prstGeom>
          <a:ln w="25400">
            <a:miter lim="400000"/>
            <a:headEnd/>
            <a:tailEnd/>
          </a:ln>
        </p:spPr>
      </p:pic>
      <p:pic>
        <p:nvPicPr>
          <p:cNvPr id="196" name="图像" descr="图像"/>
          <p:cNvPicPr>
            <a:picLocks noChangeAspect="1"/>
          </p:cNvPicPr>
          <p:nvPr/>
        </p:nvPicPr>
        <p:blipFill>
          <a:blip r:embed="rId6"/>
          <a:srcRect l="30784" b="1398"/>
          <a:stretch>
            <a:fillRect/>
          </a:stretch>
        </p:blipFill>
        <p:spPr>
          <a:xfrm flipH="1">
            <a:off x="40396795" y="2025650"/>
            <a:ext cx="7609205" cy="24936450"/>
          </a:xfrm>
          <a:prstGeom prst="rect">
            <a:avLst/>
          </a:prstGeom>
          <a:ln w="25400">
            <a:miter lim="400000"/>
            <a:headEnd/>
            <a:tailEnd/>
          </a:ln>
        </p:spPr>
      </p:pic>
      <p:sp>
        <p:nvSpPr>
          <p:cNvPr id="4" name="文本框 3"/>
          <p:cNvSpPr txBox="1"/>
          <p:nvPr/>
        </p:nvSpPr>
        <p:spPr>
          <a:xfrm>
            <a:off x="15875000" y="1979613"/>
            <a:ext cx="9347835" cy="1388110"/>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sz="7200">
                <a:sym typeface="Helvetica Neue" panose="02000503000000020004"/>
              </a:rPr>
              <a:t>第三章  石作工程</a:t>
            </a:r>
            <a:endParaRPr sz="7200">
              <a:sym typeface="Helvetica Neue" panose="02000503000000020004"/>
            </a:endParaRPr>
          </a:p>
        </p:txBody>
      </p:sp>
      <p:sp>
        <p:nvSpPr>
          <p:cNvPr id="2" name="文本框 1"/>
          <p:cNvSpPr txBox="1"/>
          <p:nvPr/>
        </p:nvSpPr>
        <p:spPr>
          <a:xfrm>
            <a:off x="5059045" y="2399030"/>
            <a:ext cx="35338385" cy="12468860"/>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lang="zh-CN" altLang="en-US" sz="7200">
                <a:latin typeface="微软雅黑" panose="020B0503020204020204" charset="-122"/>
                <a:ea typeface="微软雅黑" panose="020B0503020204020204" charset="-122"/>
                <a:sym typeface="Helvetica Neue" panose="02000503000000020004"/>
              </a:rPr>
              <a:t>✯  </a:t>
            </a:r>
            <a:r>
              <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一、概况</a:t>
            </a:r>
            <a:endPar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本章包括：石料表面加工，石雕及碑镌字，踏步、阶沿石、锁口石、垂带石、侧塘石、地坪石安装，柱、梁、枋安装，石门框、石窗框安装，石栏杆安装，须弥座及石作配件安装共七节，98个子目，较2014仿古标准新增了36个子目，减少了42个子目。</a:t>
            </a:r>
            <a:endPar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a:latin typeface="微软雅黑" panose="020B0503020204020204" charset="-122"/>
                <a:ea typeface="微软雅黑" panose="020B0503020204020204" charset="-122"/>
                <a:sym typeface="Helvetica Neue" panose="02000503000000020004"/>
              </a:rPr>
              <a:t>✯  </a:t>
            </a:r>
            <a:r>
              <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二、适用范围、与各章的界限划分</a:t>
            </a:r>
            <a:endPar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因当下很多石构件均为成品或半成品，此次修改，对于部分在厂家加工完成制作的成品或半成品，只设置了安装子目，因此对2014仿古标准的本章节及项目进行了增减和调整。</a:t>
            </a:r>
            <a:endPar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a:latin typeface="微软雅黑" panose="020B0503020204020204" charset="-122"/>
                <a:ea typeface="微软雅黑" panose="020B0503020204020204" charset="-122"/>
                <a:sym typeface="Helvetica Neue" panose="02000503000000020004"/>
              </a:rPr>
              <a:t>✯  </a:t>
            </a:r>
            <a:r>
              <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三、消耗量标准变化情况</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1、子目数量变化情况见下表：</a:t>
            </a:r>
            <a:endPar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endPar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graphicFrame>
        <p:nvGraphicFramePr>
          <p:cNvPr id="3" name="表格 2"/>
          <p:cNvGraphicFramePr/>
          <p:nvPr>
            <p:custDataLst>
              <p:tags r:id="rId7"/>
            </p:custDataLst>
          </p:nvPr>
        </p:nvGraphicFramePr>
        <p:xfrm>
          <a:off x="5059045" y="14124305"/>
          <a:ext cx="31287085" cy="11482705"/>
        </p:xfrm>
        <a:graphic>
          <a:graphicData uri="http://schemas.openxmlformats.org/drawingml/2006/table">
            <a:tbl>
              <a:tblPr firstRow="1" bandRow="1">
                <a:tableStyleId>{5940675A-B579-460E-94D1-54222C63F5DA}</a:tableStyleId>
              </a:tblPr>
              <a:tblGrid>
                <a:gridCol w="11915775"/>
                <a:gridCol w="4095750"/>
                <a:gridCol w="3979545"/>
                <a:gridCol w="5511800"/>
                <a:gridCol w="5784215"/>
              </a:tblGrid>
              <a:tr h="2013585">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 工程项目名称</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2014</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子目数</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lang="zh-CN" altLang="en-US" sz="6600" b="0">
                          <a:solidFill>
                            <a:srgbClr val="000000"/>
                          </a:solidFill>
                          <a:effectLst/>
                          <a:latin typeface="Helvetica Neue" panose="02000503000000020004"/>
                          <a:ea typeface="Helvetica Neue" panose="02000503000000020004"/>
                          <a:cs typeface="Helvetica Neue" panose="02000503000000020004"/>
                        </a:rPr>
                        <a:t>2020</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p>
                      <a:pPr algn="ctr">
                        <a:buNone/>
                      </a:pPr>
                      <a:r>
                        <a:rPr lang="zh-CN" altLang="en-US" sz="6600" b="0">
                          <a:solidFill>
                            <a:srgbClr val="000000"/>
                          </a:solidFill>
                          <a:effectLst/>
                          <a:latin typeface="Helvetica Neue" panose="02000503000000020004"/>
                          <a:ea typeface="Helvetica Neue" panose="02000503000000020004"/>
                          <a:cs typeface="Helvetica Neue" panose="02000503000000020004"/>
                        </a:rPr>
                        <a:t>子目数</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增加子目”+”</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减少子目”-”</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43635">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第三章 石作工程</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104</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98</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36</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42</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67435">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一、石料表面加工</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34</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36</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8</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6</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28065">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二、石雕及碑镌字</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13</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17</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4</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0</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862455">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三、踏步、阶沿石、锁口石、垂带石、侧塘石、地坪石安装</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10</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11</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1</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0</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41095">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四、柱、梁、枋安装</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7</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4</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0</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3</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70915">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五、石门框、石窗框安装</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4</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4</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0</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0</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06475">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六、石栏杆安装</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3</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5</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2</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0</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64895">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七、须弥座及石作配件安装</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33</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21</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21</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33</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4445" y="76200"/>
            <a:ext cx="48006000" cy="26924000"/>
          </a:xfrm>
          <a:prstGeom prst="rect">
            <a:avLst/>
          </a:prstGeom>
          <a:ln w="25400">
            <a:miter lim="400000"/>
            <a:headEnd/>
            <a:tailEnd/>
          </a:ln>
        </p:spPr>
      </p:pic>
      <p:pic>
        <p:nvPicPr>
          <p:cNvPr id="186"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187" name="图像" descr="图像"/>
          <p:cNvPicPr>
            <a:picLocks noChangeAspect="1"/>
          </p:cNvPicPr>
          <p:nvPr/>
        </p:nvPicPr>
        <p:blipFill>
          <a:blip r:embed="rId3"/>
          <a:stretch>
            <a:fillRect/>
          </a:stretch>
        </p:blipFill>
        <p:spPr>
          <a:xfrm>
            <a:off x="0" y="0"/>
            <a:ext cx="7607300" cy="7607300"/>
          </a:xfrm>
          <a:prstGeom prst="rect">
            <a:avLst/>
          </a:prstGeom>
          <a:ln w="25400">
            <a:miter lim="400000"/>
            <a:headEnd/>
            <a:tailEnd/>
          </a:ln>
        </p:spPr>
      </p:pic>
      <p:pic>
        <p:nvPicPr>
          <p:cNvPr id="188" name="图像" descr="图像"/>
          <p:cNvPicPr>
            <a:picLocks noChangeAspect="1"/>
          </p:cNvPicPr>
          <p:nvPr/>
        </p:nvPicPr>
        <p:blipFill>
          <a:blip r:embed="rId4" cstate="print"/>
          <a:stretch>
            <a:fillRect/>
          </a:stretch>
        </p:blipFill>
        <p:spPr>
          <a:xfrm>
            <a:off x="1191839" y="1611002"/>
            <a:ext cx="2915756" cy="2911609"/>
          </a:xfrm>
          <a:prstGeom prst="rect">
            <a:avLst/>
          </a:prstGeom>
          <a:ln w="25400">
            <a:miter lim="400000"/>
            <a:headEnd/>
            <a:tailEnd/>
          </a:ln>
        </p:spPr>
      </p:pic>
      <p:sp>
        <p:nvSpPr>
          <p:cNvPr id="190"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193" name="永和九年，岁在癸丑，暮春之初，会于会稽山阴之兰亭，修禊事也。群贤毕至，少长咸集。…"/>
          <p:cNvSpPr txBox="1"/>
          <p:nvPr/>
        </p:nvSpPr>
        <p:spPr>
          <a:xfrm>
            <a:off x="23255366" y="6303135"/>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p:txBody>
      </p:sp>
      <p:pic>
        <p:nvPicPr>
          <p:cNvPr id="194" name="图像" descr="图像"/>
          <p:cNvPicPr>
            <a:picLocks noChangeAspect="1"/>
          </p:cNvPicPr>
          <p:nvPr/>
        </p:nvPicPr>
        <p:blipFill>
          <a:blip r:embed="rId5">
            <a:alphaModFix amt="23766"/>
          </a:blip>
          <a:srcRect b="40753"/>
          <a:stretch>
            <a:fillRect/>
          </a:stretch>
        </p:blipFill>
        <p:spPr>
          <a:xfrm>
            <a:off x="9947275" y="22454870"/>
            <a:ext cx="7607300" cy="4507111"/>
          </a:xfrm>
          <a:prstGeom prst="rect">
            <a:avLst/>
          </a:prstGeom>
          <a:ln w="25400">
            <a:miter lim="400000"/>
            <a:headEnd/>
            <a:tailEnd/>
          </a:ln>
        </p:spPr>
      </p:pic>
      <p:pic>
        <p:nvPicPr>
          <p:cNvPr id="195" name="图像" descr="图像"/>
          <p:cNvPicPr>
            <a:picLocks noChangeAspect="1"/>
          </p:cNvPicPr>
          <p:nvPr/>
        </p:nvPicPr>
        <p:blipFill>
          <a:blip r:embed="rId3">
            <a:alphaModFix amt="45000"/>
          </a:blip>
          <a:stretch>
            <a:fillRect/>
          </a:stretch>
        </p:blipFill>
        <p:spPr>
          <a:xfrm>
            <a:off x="29151262" y="3276798"/>
            <a:ext cx="7607301" cy="7607301"/>
          </a:xfrm>
          <a:prstGeom prst="rect">
            <a:avLst/>
          </a:prstGeom>
          <a:ln w="25400">
            <a:miter lim="400000"/>
            <a:headEnd/>
            <a:tailEnd/>
          </a:ln>
        </p:spPr>
      </p:pic>
      <p:pic>
        <p:nvPicPr>
          <p:cNvPr id="196" name="图像" descr="图像"/>
          <p:cNvPicPr>
            <a:picLocks noChangeAspect="1"/>
          </p:cNvPicPr>
          <p:nvPr/>
        </p:nvPicPr>
        <p:blipFill>
          <a:blip r:embed="rId6"/>
          <a:srcRect l="30784" b="1398"/>
          <a:stretch>
            <a:fillRect/>
          </a:stretch>
        </p:blipFill>
        <p:spPr>
          <a:xfrm flipH="1">
            <a:off x="32903976" y="2025582"/>
            <a:ext cx="15102024" cy="19048453"/>
          </a:xfrm>
          <a:prstGeom prst="rect">
            <a:avLst/>
          </a:prstGeom>
          <a:ln w="25400">
            <a:miter lim="400000"/>
            <a:headEnd/>
            <a:tailEnd/>
          </a:ln>
        </p:spPr>
      </p:pic>
      <p:sp>
        <p:nvSpPr>
          <p:cNvPr id="2" name="文本框 1"/>
          <p:cNvSpPr txBox="1"/>
          <p:nvPr/>
        </p:nvSpPr>
        <p:spPr>
          <a:xfrm>
            <a:off x="6852920" y="7278370"/>
            <a:ext cx="24818975" cy="11360785"/>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lang="zh-CN" altLang="en-US" sz="8000" b="0">
                <a:sym typeface="Helvetica Neue" panose="02000503000000020004"/>
              </a:rPr>
              <a:t>2、项目设置主要变化情况：</a:t>
            </a:r>
            <a:endParaRPr lang="zh-CN" altLang="en-US" sz="80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8000" b="0">
                <a:sym typeface="Helvetica Neue" panose="02000503000000020004"/>
              </a:rPr>
              <a:t>  本标准的修编，主要是依照国家13清单规范设置项目，在2014仿古标准的基础上，参考2018年《全统仿古建筑工程消耗量定额》、2016年《福建古建筑保护修缮预算定额》、2010年《浙江省仿古建筑工程定额》、2017年《文物建筑保护工程预算定额》（南方地区）、2012年《北京古建筑工程预算定额》等相关定额进行设置，同时按照历次编制工作会议要求修改完善。与2014仿古标准相比，主要变化如下：</a:t>
            </a:r>
            <a:endParaRPr lang="zh-CN" altLang="en-US" sz="8000" b="0">
              <a:sym typeface="Helvetica Neue" panose="02000503000000020004"/>
            </a:endParaRPr>
          </a:p>
        </p:txBody>
      </p:sp>
    </p:spTree>
  </p:cSld>
  <p:clrMapOvr>
    <a:masterClrMapping/>
  </p:clrMapOvr>
  <p:transition spd="med">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4445" y="38100"/>
            <a:ext cx="48006000" cy="26924000"/>
          </a:xfrm>
          <a:prstGeom prst="rect">
            <a:avLst/>
          </a:prstGeom>
          <a:ln w="25400">
            <a:miter lim="400000"/>
            <a:headEnd/>
            <a:tailEnd/>
          </a:ln>
        </p:spPr>
      </p:pic>
      <p:sp>
        <p:nvSpPr>
          <p:cNvPr id="193" name="永和九年，岁在癸丑，暮春之初，会于会稽山阴之兰亭，修禊事也。群贤毕至，少长咸集。…"/>
          <p:cNvSpPr txBox="1"/>
          <p:nvPr/>
        </p:nvSpPr>
        <p:spPr>
          <a:xfrm>
            <a:off x="23255366" y="6303135"/>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p:txBody>
      </p:sp>
      <p:pic>
        <p:nvPicPr>
          <p:cNvPr id="194" name="图像" descr="图像"/>
          <p:cNvPicPr>
            <a:picLocks noChangeAspect="1"/>
          </p:cNvPicPr>
          <p:nvPr/>
        </p:nvPicPr>
        <p:blipFill>
          <a:blip r:embed="rId2">
            <a:alphaModFix amt="23766"/>
          </a:blip>
          <a:srcRect b="40753"/>
          <a:stretch>
            <a:fillRect/>
          </a:stretch>
        </p:blipFill>
        <p:spPr>
          <a:xfrm>
            <a:off x="9947275" y="22454870"/>
            <a:ext cx="7607300" cy="4507111"/>
          </a:xfrm>
          <a:prstGeom prst="rect">
            <a:avLst/>
          </a:prstGeom>
          <a:ln w="25400">
            <a:miter lim="400000"/>
            <a:headEnd/>
            <a:tailEnd/>
          </a:ln>
        </p:spPr>
      </p:pic>
      <p:graphicFrame>
        <p:nvGraphicFramePr>
          <p:cNvPr id="3" name="表格 2"/>
          <p:cNvGraphicFramePr/>
          <p:nvPr>
            <p:custDataLst>
              <p:tags r:id="rId3"/>
            </p:custDataLst>
          </p:nvPr>
        </p:nvGraphicFramePr>
        <p:xfrm>
          <a:off x="4706620" y="1115695"/>
          <a:ext cx="38649910" cy="23584535"/>
        </p:xfrm>
        <a:graphic>
          <a:graphicData uri="http://schemas.openxmlformats.org/drawingml/2006/table">
            <a:tbl>
              <a:tblPr firstRow="1" bandRow="1">
                <a:tableStyleId>{5940675A-B579-460E-94D1-54222C63F5DA}</a:tableStyleId>
              </a:tblPr>
              <a:tblGrid>
                <a:gridCol w="2724150"/>
                <a:gridCol w="7056120"/>
                <a:gridCol w="13416280"/>
                <a:gridCol w="15453360"/>
              </a:tblGrid>
              <a:tr h="1212850">
                <a:tc gridSpan="2">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第三章 石作工程</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增加项目</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删除项目</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952365">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一</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石料表面加工</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机锯料錾凿、火烧面（平面、曲弧面），坡势（披势）（宽5cm以内、宽10cm以内）、剁斧面坡势（披势）（宽5cm以内、宽10cm以内）</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机锯料一遍剁斧（平面、曲弧面），斜坡加工（坡势）錾凿，一遍剁斧、二遍剁斧、三遍剁斧</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72230">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二</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石雕及碑镌字</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圆雕（四面雕）、镂雕（镂空雕），碑镌字阴文（凹字）50*50cm以外、碑镌字阳文（凸字）50*50cm以外</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673350">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三</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踏步、阶沿石、</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锁口石、垂带石、侧塘石、地坪石</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菱角石（象眼）</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97280">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四</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柱、梁、枋</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罗马柱（柱脚、柱身、柱帽）</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343660">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五</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石门框、石窗框</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28395">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六</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石栏杆</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地栿石、成套成品石栏杆</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960235">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七</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须弥座及石作配件安装</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无雕饰石须弥座安装，槛垫石安装、门槛石安装、石鼓磴安装，磉石、柱顶石安装，砷石、抱鼓石安装(0.15m³以内，0.3m³以内，0.3m³以外），后砷座安装，牌楼石柱头安装，牌楼云冠安装</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须弥座制作安装（二遍剁斧），须弥座龙头制作安装，须弥座四角龙头制作安装，圆形石鼓磴制作安装（二遍剁斧），方形石鼓磴制作安装（二遍剁斧），覆盆式柱顶石制作安装，磉石制安（二遍剁斧），抱鼓石、砷石制安（二遍剁斧）</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4445" y="38100"/>
            <a:ext cx="48006000" cy="26924000"/>
          </a:xfrm>
          <a:prstGeom prst="rect">
            <a:avLst/>
          </a:prstGeom>
          <a:ln w="25400">
            <a:miter lim="400000"/>
            <a:headEnd/>
            <a:tailEnd/>
          </a:ln>
        </p:spPr>
      </p:pic>
      <p:pic>
        <p:nvPicPr>
          <p:cNvPr id="186"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187" name="图像" descr="图像"/>
          <p:cNvPicPr>
            <a:picLocks noChangeAspect="1"/>
          </p:cNvPicPr>
          <p:nvPr/>
        </p:nvPicPr>
        <p:blipFill>
          <a:blip r:embed="rId3"/>
          <a:stretch>
            <a:fillRect/>
          </a:stretch>
        </p:blipFill>
        <p:spPr>
          <a:xfrm>
            <a:off x="0" y="0"/>
            <a:ext cx="7607300" cy="7607300"/>
          </a:xfrm>
          <a:prstGeom prst="rect">
            <a:avLst/>
          </a:prstGeom>
          <a:ln w="25400">
            <a:miter lim="400000"/>
            <a:headEnd/>
            <a:tailEnd/>
          </a:ln>
        </p:spPr>
      </p:pic>
      <p:pic>
        <p:nvPicPr>
          <p:cNvPr id="188" name="图像" descr="图像"/>
          <p:cNvPicPr>
            <a:picLocks noChangeAspect="1"/>
          </p:cNvPicPr>
          <p:nvPr/>
        </p:nvPicPr>
        <p:blipFill>
          <a:blip r:embed="rId4" cstate="print"/>
          <a:stretch>
            <a:fillRect/>
          </a:stretch>
        </p:blipFill>
        <p:spPr>
          <a:xfrm>
            <a:off x="1191839" y="1611002"/>
            <a:ext cx="2915756" cy="2911609"/>
          </a:xfrm>
          <a:prstGeom prst="rect">
            <a:avLst/>
          </a:prstGeom>
          <a:ln w="25400">
            <a:miter lim="400000"/>
            <a:headEnd/>
            <a:tailEnd/>
          </a:ln>
        </p:spPr>
      </p:pic>
      <p:sp>
        <p:nvSpPr>
          <p:cNvPr id="190"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193" name="永和九年，岁在癸丑，暮春之初，会于会稽山阴之兰亭，修禊事也。群贤毕至，少长咸集。…"/>
          <p:cNvSpPr txBox="1"/>
          <p:nvPr/>
        </p:nvSpPr>
        <p:spPr>
          <a:xfrm>
            <a:off x="23255366" y="6303135"/>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p:txBody>
      </p:sp>
      <p:pic>
        <p:nvPicPr>
          <p:cNvPr id="194" name="图像" descr="图像"/>
          <p:cNvPicPr>
            <a:picLocks noChangeAspect="1"/>
          </p:cNvPicPr>
          <p:nvPr/>
        </p:nvPicPr>
        <p:blipFill>
          <a:blip r:embed="rId5">
            <a:alphaModFix amt="23766"/>
          </a:blip>
          <a:srcRect b="40753"/>
          <a:stretch>
            <a:fillRect/>
          </a:stretch>
        </p:blipFill>
        <p:spPr>
          <a:xfrm>
            <a:off x="9947275" y="22454870"/>
            <a:ext cx="7607300" cy="4507111"/>
          </a:xfrm>
          <a:prstGeom prst="rect">
            <a:avLst/>
          </a:prstGeom>
          <a:ln w="25400">
            <a:miter lim="400000"/>
            <a:headEnd/>
            <a:tailEnd/>
          </a:ln>
        </p:spPr>
      </p:pic>
      <p:pic>
        <p:nvPicPr>
          <p:cNvPr id="195" name="图像" descr="图像"/>
          <p:cNvPicPr>
            <a:picLocks noChangeAspect="1"/>
          </p:cNvPicPr>
          <p:nvPr/>
        </p:nvPicPr>
        <p:blipFill>
          <a:blip r:embed="rId3">
            <a:alphaModFix amt="45000"/>
          </a:blip>
          <a:stretch>
            <a:fillRect/>
          </a:stretch>
        </p:blipFill>
        <p:spPr>
          <a:xfrm>
            <a:off x="29151262" y="3276798"/>
            <a:ext cx="7607301" cy="7607301"/>
          </a:xfrm>
          <a:prstGeom prst="rect">
            <a:avLst/>
          </a:prstGeom>
          <a:ln w="25400">
            <a:miter lim="400000"/>
            <a:headEnd/>
            <a:tailEnd/>
          </a:ln>
        </p:spPr>
      </p:pic>
      <p:pic>
        <p:nvPicPr>
          <p:cNvPr id="196" name="图像" descr="图像"/>
          <p:cNvPicPr>
            <a:picLocks noChangeAspect="1"/>
          </p:cNvPicPr>
          <p:nvPr/>
        </p:nvPicPr>
        <p:blipFill>
          <a:blip r:embed="rId6"/>
          <a:srcRect l="30784" b="1398"/>
          <a:stretch>
            <a:fillRect/>
          </a:stretch>
        </p:blipFill>
        <p:spPr>
          <a:xfrm flipH="1">
            <a:off x="40511730" y="594995"/>
            <a:ext cx="7494270" cy="26367105"/>
          </a:xfrm>
          <a:prstGeom prst="rect">
            <a:avLst/>
          </a:prstGeom>
          <a:ln w="25400">
            <a:miter lim="400000"/>
            <a:headEnd/>
            <a:tailEnd/>
          </a:ln>
        </p:spPr>
      </p:pic>
      <p:sp>
        <p:nvSpPr>
          <p:cNvPr id="2" name="文本框 1"/>
          <p:cNvSpPr txBox="1"/>
          <p:nvPr/>
        </p:nvSpPr>
        <p:spPr>
          <a:xfrm>
            <a:off x="4107815" y="2164398"/>
            <a:ext cx="36403915" cy="21332825"/>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lang="en-US" altLang="zh-CN">
                <a:sym typeface="Helvetica Neue" panose="02000503000000020004"/>
              </a:rPr>
              <a:t> </a:t>
            </a:r>
            <a:r>
              <a:rPr lang="en-US" altLang="zh-CN" sz="7200">
                <a:sym typeface="Helvetica Neue" panose="02000503000000020004"/>
              </a:rPr>
              <a:t> </a:t>
            </a:r>
            <a:r>
              <a:rPr lang="zh-CN" altLang="en-US" sz="7200" b="0">
                <a:sym typeface="Helvetica Neue" panose="02000503000000020004"/>
              </a:rPr>
              <a:t>3、说明及工程量计算规则主要变化情况</a:t>
            </a:r>
            <a:endParaRPr lang="zh-CN" altLang="en-US"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b="0">
                <a:sym typeface="Helvetica Neue" panose="02000503000000020004"/>
              </a:rPr>
              <a:t>（1）“说明”部分变化情况</a:t>
            </a:r>
            <a:endParaRPr lang="zh-CN" altLang="en-US"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b="0">
                <a:sym typeface="Helvetica Neue" panose="02000503000000020004"/>
              </a:rPr>
              <a:t> ①本章石构件按成品考虑，编制了成品安装项目，综合了安装的全部工序和用料石。</a:t>
            </a:r>
            <a:endParaRPr lang="zh-CN" altLang="en-US"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b="0">
                <a:sym typeface="Helvetica Neue" panose="02000503000000020004"/>
              </a:rPr>
              <a:t> ②本章石料表面加工、石雕刻及碑镌字，价格和消耗量仅供换算时参考。</a:t>
            </a:r>
            <a:endParaRPr lang="zh-CN" altLang="en-US" sz="720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a:sym typeface="Helvetica Neue" panose="02000503000000020004"/>
              </a:rPr>
              <a:t> </a:t>
            </a:r>
            <a:r>
              <a:rPr lang="zh-CN" altLang="en-US" sz="7200" b="0">
                <a:sym typeface="Helvetica Neue" panose="02000503000000020004"/>
              </a:rPr>
              <a:t>③石料表面加工名称及其所属部位的划定：</a:t>
            </a:r>
            <a:endParaRPr lang="zh-CN" altLang="en-US"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a:sym typeface="Helvetica Neue" panose="02000503000000020004"/>
              </a:rPr>
              <a:t> </a:t>
            </a:r>
            <a:r>
              <a:rPr lang="zh-CN" altLang="en-US" sz="7200" b="0">
                <a:sym typeface="Helvetica Neue" panose="02000503000000020004"/>
              </a:rPr>
              <a:t>A.坡势（斜坡）：凡将石料相邻两个面剥去其两个面相交的直角，而成为斜坡的形势称为坡势。</a:t>
            </a:r>
            <a:endParaRPr lang="zh-CN" altLang="en-US"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b="0">
                <a:sym typeface="Helvetica Neue" panose="02000503000000020004"/>
              </a:rPr>
              <a:t> B.线脚：在加工石料的边线部位雕成突出的角，圆形称为圆线脚，方形称为方线脚，分阴线与阳线。</a:t>
            </a:r>
            <a:endParaRPr lang="zh-CN" altLang="en-US"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a:sym typeface="Helvetica Neue" panose="02000503000000020004"/>
              </a:rPr>
              <a:t> </a:t>
            </a:r>
            <a:r>
              <a:rPr lang="zh-CN" altLang="en-US" sz="7200" b="0">
                <a:sym typeface="Helvetica Neue" panose="02000503000000020004"/>
              </a:rPr>
              <a:t>（2）“工程量计算规则”变化情况</a:t>
            </a:r>
            <a:endParaRPr lang="zh-CN" altLang="en-US"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a:sym typeface="Helvetica Neue" panose="02000503000000020004"/>
              </a:rPr>
              <a:t> </a:t>
            </a:r>
            <a:r>
              <a:rPr lang="zh-CN" altLang="en-US" sz="7200" b="0">
                <a:sym typeface="Helvetica Neue" panose="02000503000000020004"/>
              </a:rPr>
              <a:t>①石料表面加工按实际加工的外表面以面积计算。斜坡加工按其坡势子目计算。当坡势高度小于6cm而大于1.5cm时，坡势子目乘系数0.75计算。线脚加工按直折线型和圆弧线型分道数以长度计算。线脚加工不分阴线与阳线的区别。凡线脚深度小于5mm乘系数0.5。</a:t>
            </a:r>
            <a:endParaRPr lang="zh-CN" altLang="en-US"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b="0">
                <a:sym typeface="Helvetica Neue" panose="02000503000000020004"/>
              </a:rPr>
              <a:t> ②石雕按其雕刻种类以实际雕刻的面积以㎡计算，浮雕面积的计算，以组图的几何形石板为单元累计计算。雕刻面积占单块几何面积30%以下按单块几何面积的20%计算雕刻面积，雕刻面积占单块几何面积30%-70%按单块几何面积的50%计算，雕刻面积占单块几何面积70%以上按单块几何面积的100%计算。</a:t>
            </a:r>
            <a:endParaRPr lang="zh-CN" altLang="en-US"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b="0">
                <a:sym typeface="Helvetica Neue" panose="02000503000000020004"/>
              </a:rPr>
              <a:t> ③字碑镌字按字的大小以个计算。碑上刻有字母的，不分文种，2个字母算1个汉字，数码字亦同字母计算方式。4个标点符号算1个汉字。</a:t>
            </a:r>
            <a:endParaRPr lang="zh-CN" altLang="en-US" sz="7200" b="0">
              <a:sym typeface="Helvetica Neue" panose="02000503000000020004"/>
            </a:endParaRPr>
          </a:p>
        </p:txBody>
      </p:sp>
    </p:spTree>
  </p:cSld>
  <p:clrMapOvr>
    <a:masterClrMapping/>
  </p:clrMapOvr>
  <p:transition spd="med">
    <p:rand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0" y="38100"/>
            <a:ext cx="48006000" cy="26924000"/>
          </a:xfrm>
          <a:prstGeom prst="rect">
            <a:avLst/>
          </a:prstGeom>
          <a:ln w="25400">
            <a:miter lim="400000"/>
            <a:headEnd/>
            <a:tailEnd/>
          </a:ln>
        </p:spPr>
      </p:pic>
      <p:pic>
        <p:nvPicPr>
          <p:cNvPr id="186"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187" name="图像" descr="图像"/>
          <p:cNvPicPr>
            <a:picLocks noChangeAspect="1"/>
          </p:cNvPicPr>
          <p:nvPr/>
        </p:nvPicPr>
        <p:blipFill>
          <a:blip r:embed="rId3"/>
          <a:stretch>
            <a:fillRect/>
          </a:stretch>
        </p:blipFill>
        <p:spPr>
          <a:xfrm>
            <a:off x="0" y="0"/>
            <a:ext cx="7607300" cy="7607300"/>
          </a:xfrm>
          <a:prstGeom prst="rect">
            <a:avLst/>
          </a:prstGeom>
          <a:ln w="25400">
            <a:miter lim="400000"/>
            <a:headEnd/>
            <a:tailEnd/>
          </a:ln>
        </p:spPr>
      </p:pic>
      <p:pic>
        <p:nvPicPr>
          <p:cNvPr id="188" name="图像" descr="图像"/>
          <p:cNvPicPr>
            <a:picLocks noChangeAspect="1"/>
          </p:cNvPicPr>
          <p:nvPr/>
        </p:nvPicPr>
        <p:blipFill>
          <a:blip r:embed="rId4" cstate="print"/>
          <a:stretch>
            <a:fillRect/>
          </a:stretch>
        </p:blipFill>
        <p:spPr>
          <a:xfrm>
            <a:off x="1191839" y="1611002"/>
            <a:ext cx="2915756" cy="2911609"/>
          </a:xfrm>
          <a:prstGeom prst="rect">
            <a:avLst/>
          </a:prstGeom>
          <a:ln w="25400">
            <a:miter lim="400000"/>
            <a:headEnd/>
            <a:tailEnd/>
          </a:ln>
        </p:spPr>
      </p:pic>
      <p:sp>
        <p:nvSpPr>
          <p:cNvPr id="190"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193" name="永和九年，岁在癸丑，暮春之初，会于会稽山阴之兰亭，修禊事也。群贤毕至，少长咸集。…"/>
          <p:cNvSpPr txBox="1"/>
          <p:nvPr/>
        </p:nvSpPr>
        <p:spPr>
          <a:xfrm>
            <a:off x="23255366" y="6303135"/>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p:txBody>
      </p:sp>
      <p:pic>
        <p:nvPicPr>
          <p:cNvPr id="194" name="图像" descr="图像"/>
          <p:cNvPicPr>
            <a:picLocks noChangeAspect="1"/>
          </p:cNvPicPr>
          <p:nvPr/>
        </p:nvPicPr>
        <p:blipFill>
          <a:blip r:embed="rId5">
            <a:alphaModFix amt="23766"/>
          </a:blip>
          <a:srcRect b="40753"/>
          <a:stretch>
            <a:fillRect/>
          </a:stretch>
        </p:blipFill>
        <p:spPr>
          <a:xfrm>
            <a:off x="9947275" y="22454870"/>
            <a:ext cx="7607300" cy="4507111"/>
          </a:xfrm>
          <a:prstGeom prst="rect">
            <a:avLst/>
          </a:prstGeom>
          <a:ln w="25400">
            <a:miter lim="400000"/>
            <a:headEnd/>
            <a:tailEnd/>
          </a:ln>
        </p:spPr>
      </p:pic>
      <p:pic>
        <p:nvPicPr>
          <p:cNvPr id="195" name="图像" descr="图像"/>
          <p:cNvPicPr>
            <a:picLocks noChangeAspect="1"/>
          </p:cNvPicPr>
          <p:nvPr/>
        </p:nvPicPr>
        <p:blipFill>
          <a:blip r:embed="rId3">
            <a:alphaModFix amt="45000"/>
          </a:blip>
          <a:stretch>
            <a:fillRect/>
          </a:stretch>
        </p:blipFill>
        <p:spPr>
          <a:xfrm>
            <a:off x="29151262" y="3276798"/>
            <a:ext cx="7607301" cy="7607301"/>
          </a:xfrm>
          <a:prstGeom prst="rect">
            <a:avLst/>
          </a:prstGeom>
          <a:ln w="25400">
            <a:miter lim="400000"/>
            <a:headEnd/>
            <a:tailEnd/>
          </a:ln>
        </p:spPr>
      </p:pic>
      <p:pic>
        <p:nvPicPr>
          <p:cNvPr id="196" name="图像" descr="图像"/>
          <p:cNvPicPr>
            <a:picLocks noChangeAspect="1"/>
          </p:cNvPicPr>
          <p:nvPr/>
        </p:nvPicPr>
        <p:blipFill>
          <a:blip r:embed="rId6"/>
          <a:srcRect l="30784" b="1398"/>
          <a:stretch>
            <a:fillRect/>
          </a:stretch>
        </p:blipFill>
        <p:spPr>
          <a:xfrm flipH="1">
            <a:off x="35250755" y="-8255"/>
            <a:ext cx="12755245" cy="26960830"/>
          </a:xfrm>
          <a:prstGeom prst="rect">
            <a:avLst/>
          </a:prstGeom>
          <a:ln w="25400">
            <a:miter lim="400000"/>
            <a:headEnd/>
            <a:tailEnd/>
          </a:ln>
        </p:spPr>
      </p:pic>
      <p:sp>
        <p:nvSpPr>
          <p:cNvPr id="2" name="文本框 1"/>
          <p:cNvSpPr txBox="1"/>
          <p:nvPr/>
        </p:nvSpPr>
        <p:spPr>
          <a:xfrm>
            <a:off x="3763645" y="4522153"/>
            <a:ext cx="31486475" cy="19116675"/>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lang="zh-CN" altLang="en-US" sz="7200">
                <a:latin typeface="微软雅黑" panose="020B0503020204020204" charset="-122"/>
                <a:ea typeface="微软雅黑" panose="020B0503020204020204" charset="-122"/>
                <a:sym typeface="Helvetica Neue" panose="02000503000000020004"/>
              </a:rPr>
              <a:t>✯  </a:t>
            </a:r>
            <a:r>
              <a:rPr sz="7200">
                <a:sym typeface="Helvetica Neue" panose="02000503000000020004"/>
              </a:rPr>
              <a:t>四、与清单的衔接情况</a:t>
            </a:r>
            <a:endParaRPr sz="720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a:sym typeface="Helvetica Neue" panose="02000503000000020004"/>
              </a:rPr>
              <a:t>  </a:t>
            </a:r>
            <a:r>
              <a:rPr sz="7200" b="0">
                <a:sym typeface="Helvetica Neue" panose="02000503000000020004"/>
              </a:rPr>
              <a:t>本章消耗量标准的项目设置、工程量计算规则等文字表述，基本上与国家13清单规范相一致。</a:t>
            </a:r>
            <a:endParaRPr sz="720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a:latin typeface="微软雅黑" panose="020B0503020204020204" charset="-122"/>
                <a:ea typeface="微软雅黑" panose="020B0503020204020204" charset="-122"/>
                <a:sym typeface="Helvetica Neue" panose="02000503000000020004"/>
              </a:rPr>
              <a:t>✯  </a:t>
            </a:r>
            <a:r>
              <a:rPr sz="7200">
                <a:sym typeface="Helvetica Neue" panose="02000503000000020004"/>
              </a:rPr>
              <a:t>五、人材机消耗量确定</a:t>
            </a:r>
            <a:endParaRPr sz="720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a:sym typeface="Helvetica Neue" panose="02000503000000020004"/>
              </a:rPr>
              <a:t>  </a:t>
            </a:r>
            <a:r>
              <a:rPr sz="7200" b="0">
                <a:sym typeface="Helvetica Neue" panose="02000503000000020004"/>
              </a:rPr>
              <a:t>1、人工：参考2014仿古标准、2018年《全统仿古建筑工程消耗量定额》、2016年《福建古建筑保护修缮预算定额》、2010年《浙江省仿古建筑工程定额》、2017年《文物建筑保护工程预算定额》（南方地区）、2012年《北京古建筑工程预算定额》人工消耗量乘以人工工资单价以人工费体现，结合市场行情价。</a:t>
            </a:r>
            <a:endParaRPr sz="720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2、材料：参照2014仿古标准。</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3、机械：参照2014仿古标准。</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a:latin typeface="微软雅黑" panose="020B0503020204020204" charset="-122"/>
                <a:ea typeface="微软雅黑" panose="020B0503020204020204" charset="-122"/>
                <a:sym typeface="Helvetica Neue" panose="02000503000000020004"/>
              </a:rPr>
              <a:t>✯  </a:t>
            </a:r>
            <a:r>
              <a:rPr sz="7200">
                <a:sym typeface="Helvetica Neue" panose="02000503000000020004"/>
              </a:rPr>
              <a:t>六、使用当中应该注意的问题</a:t>
            </a:r>
            <a:endParaRPr sz="720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1、本章消耗量标准石构件按成品考虑，定额编制了成品安装项目，综合了安装的全部工序和用料石，材料不同时构件价格可以调整。</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2、原消耗量标准石料制作全部考虑为手工制作，现因工艺的改进，已大部分改为机械制作，因此本章石料加工及石雕子目作为参考定额仅供换算时参考。</a:t>
            </a:r>
            <a:endParaRPr sz="7200" b="0">
              <a:sym typeface="Helvetica Neue" panose="02000503000000020004"/>
            </a:endParaRPr>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0" y="38100"/>
            <a:ext cx="48006000" cy="26924000"/>
          </a:xfrm>
          <a:prstGeom prst="rect">
            <a:avLst/>
          </a:prstGeom>
          <a:ln w="25400">
            <a:miter lim="400000"/>
            <a:headEnd/>
            <a:tailEnd/>
          </a:ln>
        </p:spPr>
      </p:pic>
      <p:pic>
        <p:nvPicPr>
          <p:cNvPr id="186"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187" name="图像" descr="图像"/>
          <p:cNvPicPr>
            <a:picLocks noChangeAspect="1"/>
          </p:cNvPicPr>
          <p:nvPr/>
        </p:nvPicPr>
        <p:blipFill>
          <a:blip r:embed="rId3"/>
          <a:stretch>
            <a:fillRect/>
          </a:stretch>
        </p:blipFill>
        <p:spPr>
          <a:xfrm>
            <a:off x="0" y="0"/>
            <a:ext cx="7607300" cy="7607300"/>
          </a:xfrm>
          <a:prstGeom prst="rect">
            <a:avLst/>
          </a:prstGeom>
          <a:ln w="25400">
            <a:miter lim="400000"/>
            <a:headEnd/>
            <a:tailEnd/>
          </a:ln>
        </p:spPr>
      </p:pic>
      <p:pic>
        <p:nvPicPr>
          <p:cNvPr id="188" name="图像" descr="图像"/>
          <p:cNvPicPr>
            <a:picLocks noChangeAspect="1"/>
          </p:cNvPicPr>
          <p:nvPr/>
        </p:nvPicPr>
        <p:blipFill>
          <a:blip r:embed="rId4" cstate="print"/>
          <a:stretch>
            <a:fillRect/>
          </a:stretch>
        </p:blipFill>
        <p:spPr>
          <a:xfrm>
            <a:off x="1191839" y="1611002"/>
            <a:ext cx="2915756" cy="2911609"/>
          </a:xfrm>
          <a:prstGeom prst="rect">
            <a:avLst/>
          </a:prstGeom>
          <a:ln w="25400">
            <a:miter lim="400000"/>
            <a:headEnd/>
            <a:tailEnd/>
          </a:ln>
        </p:spPr>
      </p:pic>
      <p:sp>
        <p:nvSpPr>
          <p:cNvPr id="190"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193" name="永和九年，岁在癸丑，暮春之初，会于会稽山阴之兰亭，修禊事也。群贤毕至，少长咸集。…"/>
          <p:cNvSpPr txBox="1"/>
          <p:nvPr/>
        </p:nvSpPr>
        <p:spPr>
          <a:xfrm>
            <a:off x="23255366" y="6303135"/>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p:txBody>
      </p:sp>
      <p:pic>
        <p:nvPicPr>
          <p:cNvPr id="194" name="图像" descr="图像"/>
          <p:cNvPicPr>
            <a:picLocks noChangeAspect="1"/>
          </p:cNvPicPr>
          <p:nvPr/>
        </p:nvPicPr>
        <p:blipFill>
          <a:blip r:embed="rId5">
            <a:alphaModFix amt="23766"/>
          </a:blip>
          <a:srcRect b="40753"/>
          <a:stretch>
            <a:fillRect/>
          </a:stretch>
        </p:blipFill>
        <p:spPr>
          <a:xfrm>
            <a:off x="9947275" y="22454870"/>
            <a:ext cx="7607300" cy="4507111"/>
          </a:xfrm>
          <a:prstGeom prst="rect">
            <a:avLst/>
          </a:prstGeom>
          <a:ln w="25400">
            <a:miter lim="400000"/>
            <a:headEnd/>
            <a:tailEnd/>
          </a:ln>
        </p:spPr>
      </p:pic>
      <p:pic>
        <p:nvPicPr>
          <p:cNvPr id="195" name="图像" descr="图像"/>
          <p:cNvPicPr>
            <a:picLocks noChangeAspect="1"/>
          </p:cNvPicPr>
          <p:nvPr/>
        </p:nvPicPr>
        <p:blipFill>
          <a:blip r:embed="rId3">
            <a:alphaModFix amt="45000"/>
          </a:blip>
          <a:stretch>
            <a:fillRect/>
          </a:stretch>
        </p:blipFill>
        <p:spPr>
          <a:xfrm>
            <a:off x="29151262" y="3276798"/>
            <a:ext cx="7607301" cy="7607301"/>
          </a:xfrm>
          <a:prstGeom prst="rect">
            <a:avLst/>
          </a:prstGeom>
          <a:ln w="25400">
            <a:miter lim="400000"/>
            <a:headEnd/>
            <a:tailEnd/>
          </a:ln>
        </p:spPr>
      </p:pic>
      <p:pic>
        <p:nvPicPr>
          <p:cNvPr id="196" name="图像" descr="图像"/>
          <p:cNvPicPr>
            <a:picLocks noChangeAspect="1"/>
          </p:cNvPicPr>
          <p:nvPr/>
        </p:nvPicPr>
        <p:blipFill>
          <a:blip r:embed="rId6"/>
          <a:srcRect l="30784" b="1398"/>
          <a:stretch>
            <a:fillRect/>
          </a:stretch>
        </p:blipFill>
        <p:spPr>
          <a:xfrm flipH="1">
            <a:off x="42170985" y="38100"/>
            <a:ext cx="5835015" cy="26924000"/>
          </a:xfrm>
          <a:prstGeom prst="rect">
            <a:avLst/>
          </a:prstGeom>
          <a:ln w="25400">
            <a:miter lim="400000"/>
            <a:headEnd/>
            <a:tailEnd/>
          </a:ln>
        </p:spPr>
      </p:pic>
      <p:sp>
        <p:nvSpPr>
          <p:cNvPr id="2" name="文本框 1"/>
          <p:cNvSpPr txBox="1"/>
          <p:nvPr/>
        </p:nvSpPr>
        <p:spPr>
          <a:xfrm>
            <a:off x="4107815" y="3276600"/>
            <a:ext cx="38063805" cy="22440900"/>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lang="zh-CN" altLang="en-US" sz="7200">
                <a:latin typeface="微软雅黑" panose="020B0503020204020204" charset="-122"/>
                <a:ea typeface="微软雅黑" panose="020B0503020204020204" charset="-122"/>
                <a:sym typeface="Helvetica Neue" panose="02000503000000020004"/>
              </a:rPr>
              <a:t>✯  </a:t>
            </a:r>
            <a:r>
              <a:rPr sz="7200">
                <a:sym typeface="Helvetica Neue" panose="02000503000000020004"/>
              </a:rPr>
              <a:t>七、本章节对应的名词解释及配图</a:t>
            </a:r>
            <a:endParaRPr sz="720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a:sym typeface="Helvetica Neue" panose="02000503000000020004"/>
              </a:rPr>
              <a:t>  </a:t>
            </a:r>
            <a:r>
              <a:rPr lang="en-US" sz="7200" b="0">
                <a:sym typeface="Helvetica Neue" panose="02000503000000020004"/>
              </a:rPr>
              <a:t>1</a:t>
            </a:r>
            <a:r>
              <a:rPr sz="7200" b="0">
                <a:sym typeface="Helvetica Neue" panose="02000503000000020004"/>
              </a:rPr>
              <a:t>.打荒：即对石料进行“打剥”加工，将石料表面凸起部分凿掉成毛料石。</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a:t>
            </a:r>
            <a:r>
              <a:rPr lang="en-US" sz="7200" b="0">
                <a:sym typeface="Helvetica Neue" panose="02000503000000020004"/>
              </a:rPr>
              <a:t>2</a:t>
            </a:r>
            <a:r>
              <a:rPr sz="7200" b="0">
                <a:sym typeface="Helvetica Neue" panose="02000503000000020004"/>
              </a:rPr>
              <a:t>.做糙：用铁锤及铁凿将毛料石料表面錾凿，使凿痕深浅齐匀，并继续密布加工令其表面凹凸逐渐变浅。</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a:t>
            </a:r>
            <a:r>
              <a:rPr lang="en-US" sz="7200" b="0">
                <a:sym typeface="Helvetica Neue" panose="02000503000000020004"/>
              </a:rPr>
              <a:t>3</a:t>
            </a:r>
            <a:r>
              <a:rPr sz="7200" b="0">
                <a:sym typeface="Helvetica Neue" panose="02000503000000020004"/>
              </a:rPr>
              <a:t>.一遍剁斧：即用铁锤及铁凿和铁斧使石料表面趋于平正，用铁斧剁打后，令其表面无凹凸，达到表面平正，斧口痕迹的间隙应小于3mm。</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a:t>
            </a:r>
            <a:r>
              <a:rPr lang="en-US" sz="7200" b="0">
                <a:sym typeface="Helvetica Neue" panose="02000503000000020004"/>
              </a:rPr>
              <a:t>4</a:t>
            </a:r>
            <a:r>
              <a:rPr sz="7200" b="0">
                <a:sym typeface="Helvetica Neue" panose="02000503000000020004"/>
              </a:rPr>
              <a:t>.二遍剁斧:在一遍剁斧的基础上加工得更加精密一些，斧口痕迹的间隙应小于1mm。</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a:t>
            </a:r>
            <a:r>
              <a:rPr lang="en-US" sz="7200" b="0">
                <a:sym typeface="Helvetica Neue" panose="02000503000000020004"/>
              </a:rPr>
              <a:t>5</a:t>
            </a:r>
            <a:r>
              <a:rPr sz="7200" b="0">
                <a:sym typeface="Helvetica Neue" panose="02000503000000020004"/>
              </a:rPr>
              <a:t>.三遍剁斧:在二遍剁斧的基础上要求平面具有更严格平准度，斧口痕迹的间隙应小于0.5mm。</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a:t>
            </a:r>
            <a:r>
              <a:rPr lang="en-US" sz="7200" b="0">
                <a:sym typeface="Helvetica Neue" panose="02000503000000020004"/>
              </a:rPr>
              <a:t>6</a:t>
            </a:r>
            <a:r>
              <a:rPr sz="7200" b="0">
                <a:sym typeface="Helvetica Neue" panose="02000503000000020004"/>
              </a:rPr>
              <a:t>.扁光:凡完成三遍剁斧的石料，用砂石加水磨去表面的剁纹，使其表面达到光滑与平整。</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a:t>
            </a:r>
            <a:r>
              <a:rPr lang="en-US" sz="7200" b="0">
                <a:sym typeface="Helvetica Neue" panose="02000503000000020004"/>
              </a:rPr>
              <a:t>7</a:t>
            </a:r>
            <a:r>
              <a:rPr sz="7200" b="0">
                <a:sym typeface="Helvetica Neue" panose="02000503000000020004"/>
              </a:rPr>
              <a:t>.打雨点:在石材表面上做成雨点密度坑凹式样的表面。</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a:t>
            </a:r>
            <a:r>
              <a:rPr lang="en-US" sz="7200" b="0">
                <a:sym typeface="Helvetica Neue" panose="02000503000000020004"/>
              </a:rPr>
              <a:t>8</a:t>
            </a:r>
            <a:r>
              <a:rPr sz="7200" b="0">
                <a:sym typeface="Helvetica Neue" panose="02000503000000020004"/>
              </a:rPr>
              <a:t>.磨光:磨光是指表面平整，用树脂磨料等在表面进行抛光，使之具有镜面光泽的板材。</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a:t>
            </a:r>
            <a:r>
              <a:rPr lang="en-US" sz="7200" b="0">
                <a:sym typeface="Helvetica Neue" panose="02000503000000020004"/>
              </a:rPr>
              <a:t>9</a:t>
            </a:r>
            <a:r>
              <a:rPr sz="7200" b="0">
                <a:sym typeface="Helvetica Neue" panose="02000503000000020004"/>
              </a:rPr>
              <a:t>.火烧面:是指用高温火焰对石材表面加工而成的糙面饰面。</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a:t>
            </a:r>
            <a:r>
              <a:rPr lang="en-US" sz="7200" b="0">
                <a:sym typeface="Helvetica Neue" panose="02000503000000020004"/>
              </a:rPr>
              <a:t>10</a:t>
            </a:r>
            <a:r>
              <a:rPr sz="7200" b="0">
                <a:sym typeface="Helvetica Neue" panose="02000503000000020004"/>
              </a:rPr>
              <a:t>.线脚:在加工石料的边线部位做成突出的角，圆形称为圆线脚，方形称为方线脚。</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a:t>
            </a:r>
            <a:r>
              <a:rPr lang="en-US" sz="7200" b="0">
                <a:sym typeface="Helvetica Neue" panose="02000503000000020004"/>
              </a:rPr>
              <a:t>11</a:t>
            </a:r>
            <a:r>
              <a:rPr sz="7200" b="0">
                <a:sym typeface="Helvetica Neue" panose="02000503000000020004"/>
              </a:rPr>
              <a:t>.素平(阴刻线、线雕)：常见于人物与山水风景，其雕成凹线深度为0.2-0.3cm。其表面达到”扁光”。</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a:t>
            </a:r>
            <a:r>
              <a:rPr lang="en-US" sz="7200" b="0">
                <a:sym typeface="Helvetica Neue" panose="02000503000000020004"/>
              </a:rPr>
              <a:t>12</a:t>
            </a:r>
            <a:r>
              <a:rPr sz="7200" b="0">
                <a:sym typeface="Helvetica Neue" panose="02000503000000020004"/>
              </a:rPr>
              <a:t>.减地平钑(平浮雕、浅浮雕)：一般是被雕的物体凸岀平面3cm以内，而被雕物体表面形成平面。其表面达到”扁光”。</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a:t>
            </a:r>
            <a:r>
              <a:rPr lang="en-US" sz="7200" b="0">
                <a:sym typeface="Helvetica Neue" panose="02000503000000020004"/>
              </a:rPr>
              <a:t>13</a:t>
            </a:r>
            <a:r>
              <a:rPr sz="7200" b="0">
                <a:sym typeface="Helvetica Neue" panose="02000503000000020004"/>
              </a:rPr>
              <a:t>.压地隐起(深浮雕)：凸出平面有深有浅，凸岀平面3-10cm以内，形成被雕物体表面有起伏。其表面达到”二遍剁斧”</a:t>
            </a:r>
            <a:endParaRPr sz="7200" b="0">
              <a:sym typeface="Helvetica Neue" panose="02000503000000020004"/>
            </a:endParaRPr>
          </a:p>
        </p:txBody>
      </p:sp>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0" y="38100"/>
            <a:ext cx="48006000" cy="26924000"/>
          </a:xfrm>
          <a:prstGeom prst="rect">
            <a:avLst/>
          </a:prstGeom>
          <a:ln w="25400">
            <a:miter lim="400000"/>
            <a:headEnd/>
            <a:tailEnd/>
          </a:ln>
        </p:spPr>
      </p:pic>
      <p:pic>
        <p:nvPicPr>
          <p:cNvPr id="186"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187" name="图像" descr="图像"/>
          <p:cNvPicPr>
            <a:picLocks noChangeAspect="1"/>
          </p:cNvPicPr>
          <p:nvPr/>
        </p:nvPicPr>
        <p:blipFill>
          <a:blip r:embed="rId3"/>
          <a:stretch>
            <a:fillRect/>
          </a:stretch>
        </p:blipFill>
        <p:spPr>
          <a:xfrm>
            <a:off x="0" y="0"/>
            <a:ext cx="7607300" cy="7607300"/>
          </a:xfrm>
          <a:prstGeom prst="rect">
            <a:avLst/>
          </a:prstGeom>
          <a:ln w="25400">
            <a:miter lim="400000"/>
            <a:headEnd/>
            <a:tailEnd/>
          </a:ln>
        </p:spPr>
      </p:pic>
      <p:pic>
        <p:nvPicPr>
          <p:cNvPr id="188" name="图像" descr="图像"/>
          <p:cNvPicPr>
            <a:picLocks noChangeAspect="1"/>
          </p:cNvPicPr>
          <p:nvPr/>
        </p:nvPicPr>
        <p:blipFill>
          <a:blip r:embed="rId4" cstate="print"/>
          <a:stretch>
            <a:fillRect/>
          </a:stretch>
        </p:blipFill>
        <p:spPr>
          <a:xfrm>
            <a:off x="1191839" y="1611002"/>
            <a:ext cx="2915756" cy="2911609"/>
          </a:xfrm>
          <a:prstGeom prst="rect">
            <a:avLst/>
          </a:prstGeom>
          <a:ln w="25400">
            <a:miter lim="400000"/>
            <a:headEnd/>
            <a:tailEnd/>
          </a:ln>
        </p:spPr>
      </p:pic>
      <p:sp>
        <p:nvSpPr>
          <p:cNvPr id="190"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193" name="永和九年，岁在癸丑，暮春之初，会于会稽山阴之兰亭，修禊事也。群贤毕至，少长咸集。…"/>
          <p:cNvSpPr txBox="1"/>
          <p:nvPr/>
        </p:nvSpPr>
        <p:spPr>
          <a:xfrm>
            <a:off x="23255366" y="6303135"/>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p:txBody>
      </p:sp>
      <p:pic>
        <p:nvPicPr>
          <p:cNvPr id="194" name="图像" descr="图像"/>
          <p:cNvPicPr>
            <a:picLocks noChangeAspect="1"/>
          </p:cNvPicPr>
          <p:nvPr/>
        </p:nvPicPr>
        <p:blipFill>
          <a:blip r:embed="rId5">
            <a:alphaModFix amt="23766"/>
          </a:blip>
          <a:srcRect b="40753"/>
          <a:stretch>
            <a:fillRect/>
          </a:stretch>
        </p:blipFill>
        <p:spPr>
          <a:xfrm>
            <a:off x="9947275" y="22454870"/>
            <a:ext cx="7607300" cy="4507111"/>
          </a:xfrm>
          <a:prstGeom prst="rect">
            <a:avLst/>
          </a:prstGeom>
          <a:ln w="25400">
            <a:miter lim="400000"/>
            <a:headEnd/>
            <a:tailEnd/>
          </a:ln>
        </p:spPr>
      </p:pic>
      <p:pic>
        <p:nvPicPr>
          <p:cNvPr id="195" name="图像" descr="图像"/>
          <p:cNvPicPr>
            <a:picLocks noChangeAspect="1"/>
          </p:cNvPicPr>
          <p:nvPr/>
        </p:nvPicPr>
        <p:blipFill>
          <a:blip r:embed="rId3">
            <a:alphaModFix amt="45000"/>
          </a:blip>
          <a:stretch>
            <a:fillRect/>
          </a:stretch>
        </p:blipFill>
        <p:spPr>
          <a:xfrm>
            <a:off x="29151262" y="3276798"/>
            <a:ext cx="7607301" cy="7607301"/>
          </a:xfrm>
          <a:prstGeom prst="rect">
            <a:avLst/>
          </a:prstGeom>
          <a:ln w="25400">
            <a:miter lim="400000"/>
            <a:headEnd/>
            <a:tailEnd/>
          </a:ln>
        </p:spPr>
      </p:pic>
      <p:pic>
        <p:nvPicPr>
          <p:cNvPr id="196" name="图像" descr="图像"/>
          <p:cNvPicPr>
            <a:picLocks noChangeAspect="1"/>
          </p:cNvPicPr>
          <p:nvPr/>
        </p:nvPicPr>
        <p:blipFill>
          <a:blip r:embed="rId6"/>
          <a:srcRect l="30784" b="1398"/>
          <a:stretch>
            <a:fillRect/>
          </a:stretch>
        </p:blipFill>
        <p:spPr>
          <a:xfrm flipH="1">
            <a:off x="39996110" y="38735"/>
            <a:ext cx="8009890" cy="26960830"/>
          </a:xfrm>
          <a:prstGeom prst="rect">
            <a:avLst/>
          </a:prstGeom>
          <a:ln w="25400">
            <a:miter lim="400000"/>
            <a:headEnd/>
            <a:tailEnd/>
          </a:ln>
        </p:spPr>
      </p:pic>
      <p:sp>
        <p:nvSpPr>
          <p:cNvPr id="2" name="文本框 1"/>
          <p:cNvSpPr txBox="1"/>
          <p:nvPr/>
        </p:nvSpPr>
        <p:spPr>
          <a:xfrm>
            <a:off x="3137535" y="2477770"/>
            <a:ext cx="36857940" cy="15793085"/>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lang="zh-CN" altLang="en-US" sz="7200">
                <a:latin typeface="微软雅黑" panose="020B0503020204020204" charset="-122"/>
                <a:ea typeface="微软雅黑" panose="020B0503020204020204" charset="-122"/>
                <a:sym typeface="Helvetica Neue" panose="02000503000000020004"/>
              </a:rPr>
              <a:t>✯  </a:t>
            </a:r>
            <a:r>
              <a:rPr sz="7200">
                <a:sym typeface="Helvetica Neue" panose="02000503000000020004"/>
              </a:rPr>
              <a:t>一、概况</a:t>
            </a:r>
            <a:endParaRPr sz="720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本章包括</a:t>
            </a:r>
            <a:r>
              <a:rPr lang="zh-CN" sz="7200" b="0">
                <a:sym typeface="Helvetica Neue" panose="02000503000000020004"/>
              </a:rPr>
              <a:t>：</a:t>
            </a:r>
            <a:r>
              <a:rPr sz="7200" b="0">
                <a:sym typeface="Helvetica Neue" panose="02000503000000020004"/>
              </a:rPr>
              <a:t>柱，梁，枋、桁、连机、帮脊木，搁栅，椽子，戗角，屋面板、卷棚板，斗栱，枕头木、梁垫、蒲鞋头、雀替，里口木及其他配件，古式木窗，古式木门，门窗装饰附件制安、木雕装饰、古式栏杆，吴王靠、挂落及其装饰，传统古典天花，栈板墙、木楼板，楹联及匾额，防火、做旧、防腐、烘干等</a:t>
            </a:r>
            <a:r>
              <a:rPr lang="en-US" sz="7200" b="0">
                <a:sym typeface="Helvetica Neue" panose="02000503000000020004"/>
              </a:rPr>
              <a:t>20</a:t>
            </a:r>
            <a:r>
              <a:rPr sz="7200" b="0">
                <a:sym typeface="Helvetica Neue" panose="02000503000000020004"/>
              </a:rPr>
              <a:t>节，其中，椽子章节包括帮脊木，矩、半圆形椽子、圆形椽子、矩形弯椽、半圆单弯轩椽、矩形双弯轩椽、茶壶档轩椽、矩形飞椽、圆形飞椽</a:t>
            </a:r>
            <a:r>
              <a:rPr lang="en-US" sz="7200" b="0">
                <a:sym typeface="Helvetica Neue" panose="02000503000000020004"/>
              </a:rPr>
              <a:t>5</a:t>
            </a:r>
            <a:r>
              <a:rPr sz="7200" b="0">
                <a:sym typeface="Helvetica Neue" panose="02000503000000020004"/>
              </a:rPr>
              <a:t>个小节，斗栱章节包括斗栱制作和斗栱安装</a:t>
            </a:r>
            <a:r>
              <a:rPr lang="en-US" sz="7200" b="0">
                <a:sym typeface="Helvetica Neue" panose="02000503000000020004"/>
              </a:rPr>
              <a:t>2</a:t>
            </a:r>
            <a:r>
              <a:rPr sz="7200" b="0">
                <a:sym typeface="Helvetica Neue" panose="02000503000000020004"/>
              </a:rPr>
              <a:t>个小节，337个子目，较2014仿古标准新增了142个子目，减少了110个子目。</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a:latin typeface="微软雅黑" panose="020B0503020204020204" charset="-122"/>
                <a:ea typeface="微软雅黑" panose="020B0503020204020204" charset="-122"/>
                <a:sym typeface="Helvetica Neue" panose="02000503000000020004"/>
              </a:rPr>
              <a:t>✯  </a:t>
            </a:r>
            <a:r>
              <a:rPr sz="7200">
                <a:sym typeface="Helvetica Neue" panose="02000503000000020004"/>
              </a:rPr>
              <a:t>二、适用范围、与各章的界限划分</a:t>
            </a:r>
            <a:endParaRPr sz="720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本章子目变化情况较大，将部分木装修做法类似装饰装修工程做法的子目进行了删减，直接套用房建与装饰标准相关子目。</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a:latin typeface="微软雅黑" panose="020B0503020204020204" charset="-122"/>
                <a:ea typeface="微软雅黑" panose="020B0503020204020204" charset="-122"/>
                <a:sym typeface="Helvetica Neue" panose="02000503000000020004"/>
              </a:rPr>
              <a:t>✯  </a:t>
            </a:r>
            <a:r>
              <a:rPr sz="7200">
                <a:sym typeface="Helvetica Neue" panose="02000503000000020004"/>
              </a:rPr>
              <a:t>三、消耗量标准变化情况</a:t>
            </a:r>
            <a:endParaRPr sz="720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1、子目数量变化情况见下表：</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endParaRPr sz="7200" b="0">
              <a:sym typeface="Helvetica Neue" panose="02000503000000020004"/>
            </a:endParaRPr>
          </a:p>
        </p:txBody>
      </p:sp>
      <p:sp>
        <p:nvSpPr>
          <p:cNvPr id="3" name="文本框 2"/>
          <p:cNvSpPr txBox="1"/>
          <p:nvPr/>
        </p:nvSpPr>
        <p:spPr>
          <a:xfrm>
            <a:off x="13960475" y="1610678"/>
            <a:ext cx="11275060" cy="1388110"/>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ctr" defTabSz="1616710" rtl="0" fontAlgn="auto" latinLnBrk="0" hangingPunct="0">
              <a:lnSpc>
                <a:spcPct val="100000"/>
              </a:lnSpc>
              <a:spcBef>
                <a:spcPts val="0"/>
              </a:spcBef>
              <a:spcAft>
                <a:spcPts val="0"/>
              </a:spcAft>
              <a:buClrTx/>
              <a:buSzTx/>
              <a:buFontTx/>
              <a:buNone/>
            </a:pPr>
            <a:r>
              <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第四章  木作工程</a:t>
            </a:r>
            <a:endPar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graphicFrame>
        <p:nvGraphicFramePr>
          <p:cNvPr id="4" name="表格 3"/>
          <p:cNvGraphicFramePr/>
          <p:nvPr>
            <p:custDataLst>
              <p:tags r:id="rId7"/>
            </p:custDataLst>
          </p:nvPr>
        </p:nvGraphicFramePr>
        <p:xfrm>
          <a:off x="4108450" y="17259935"/>
          <a:ext cx="33801050" cy="7588250"/>
        </p:xfrm>
        <a:graphic>
          <a:graphicData uri="http://schemas.openxmlformats.org/drawingml/2006/table">
            <a:tbl>
              <a:tblPr firstRow="1" bandRow="1">
                <a:tableStyleId>{5940675A-B579-460E-94D1-54222C63F5DA}</a:tableStyleId>
              </a:tblPr>
              <a:tblGrid>
                <a:gridCol w="17090390"/>
                <a:gridCol w="4636770"/>
                <a:gridCol w="4250055"/>
                <a:gridCol w="3881755"/>
                <a:gridCol w="3942080"/>
              </a:tblGrid>
              <a:tr h="1999615">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工程项目名称</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2014</a:t>
                      </a:r>
                      <a:endParaRPr sz="6600" b="0">
                        <a:solidFill>
                          <a:srgbClr val="000000"/>
                        </a:solidFill>
                        <a:effectLst/>
                        <a:latin typeface="Helvetica Neue" panose="02000503000000020004"/>
                        <a:ea typeface="Helvetica Neue" panose="02000503000000020004"/>
                        <a:cs typeface="Helvetica Neue" panose="02000503000000020004"/>
                      </a:endParaRPr>
                    </a:p>
                    <a:p>
                      <a:pPr>
                        <a:buNone/>
                      </a:pPr>
                      <a:r>
                        <a:rPr sz="6600" b="0">
                          <a:solidFill>
                            <a:srgbClr val="000000"/>
                          </a:solidFill>
                          <a:effectLst/>
                          <a:latin typeface="Helvetica Neue" panose="02000503000000020004"/>
                          <a:ea typeface="Helvetica Neue" panose="02000503000000020004"/>
                          <a:cs typeface="Helvetica Neue" panose="02000503000000020004"/>
                        </a:rPr>
                        <a:t>子目数</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sz="6600" b="0">
                          <a:solidFill>
                            <a:srgbClr val="000000"/>
                          </a:solidFill>
                          <a:effectLst/>
                          <a:latin typeface="Helvetica Neue" panose="02000503000000020004"/>
                          <a:ea typeface="Helvetica Neue" panose="02000503000000020004"/>
                          <a:cs typeface="Helvetica Neue" panose="02000503000000020004"/>
                        </a:rPr>
                        <a:t>2020</a:t>
                      </a:r>
                      <a:endParaRPr sz="6600" b="0">
                        <a:solidFill>
                          <a:srgbClr val="000000"/>
                        </a:solidFill>
                        <a:effectLst/>
                        <a:latin typeface="Helvetica Neue" panose="02000503000000020004"/>
                        <a:ea typeface="Helvetica Neue" panose="02000503000000020004"/>
                        <a:cs typeface="Helvetica Neue" panose="02000503000000020004"/>
                      </a:endParaRPr>
                    </a:p>
                    <a:p>
                      <a:pPr algn="ctr">
                        <a:buNone/>
                      </a:pPr>
                      <a:r>
                        <a:rPr sz="6600" b="0">
                          <a:solidFill>
                            <a:srgbClr val="000000"/>
                          </a:solidFill>
                          <a:effectLst/>
                          <a:latin typeface="Helvetica Neue" panose="02000503000000020004"/>
                          <a:ea typeface="Helvetica Neue" panose="02000503000000020004"/>
                          <a:cs typeface="Helvetica Neue" panose="02000503000000020004"/>
                        </a:rPr>
                        <a:t>子目数</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增加子目”+”</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减少子目”-”</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29005">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第四章 木作工程</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305</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337</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142</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110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90905">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一、柱</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14</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20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6</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90905">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二、梁</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4</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6</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2</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438910">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三、枋、桁、连机、帮脊木</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28</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14</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15</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20140">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四、</a:t>
                      </a:r>
                      <a:r>
                        <a:rPr lang="zh-CN" sz="6600" b="0">
                          <a:solidFill>
                            <a:srgbClr val="000000"/>
                          </a:solidFill>
                          <a:effectLst/>
                          <a:latin typeface="Helvetica Neue" panose="02000503000000020004"/>
                          <a:ea typeface="Helvetica Neue" panose="02000503000000020004"/>
                          <a:cs typeface="Helvetica Neue" panose="02000503000000020004"/>
                        </a:rPr>
                        <a:t>搁栅</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6</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5</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advClick="0"/>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0" y="38100"/>
            <a:ext cx="48006000" cy="26924000"/>
          </a:xfrm>
          <a:prstGeom prst="rect">
            <a:avLst/>
          </a:prstGeom>
          <a:ln w="25400">
            <a:miter lim="400000"/>
            <a:headEnd/>
            <a:tailEnd/>
          </a:ln>
        </p:spPr>
      </p:pic>
      <p:sp>
        <p:nvSpPr>
          <p:cNvPr id="193" name="永和九年，岁在癸丑，暮春之初，会于会稽山阴之兰亭，修禊事也。群贤毕至，少长咸集。…"/>
          <p:cNvSpPr txBox="1"/>
          <p:nvPr/>
        </p:nvSpPr>
        <p:spPr>
          <a:xfrm>
            <a:off x="23255366" y="6303135"/>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p:txBody>
      </p:sp>
      <p:pic>
        <p:nvPicPr>
          <p:cNvPr id="194" name="图像" descr="图像"/>
          <p:cNvPicPr>
            <a:picLocks noChangeAspect="1"/>
          </p:cNvPicPr>
          <p:nvPr/>
        </p:nvPicPr>
        <p:blipFill>
          <a:blip r:embed="rId2">
            <a:alphaModFix amt="23766"/>
          </a:blip>
          <a:srcRect b="40753"/>
          <a:stretch>
            <a:fillRect/>
          </a:stretch>
        </p:blipFill>
        <p:spPr>
          <a:xfrm>
            <a:off x="9947275" y="22454870"/>
            <a:ext cx="7607300" cy="4507111"/>
          </a:xfrm>
          <a:prstGeom prst="rect">
            <a:avLst/>
          </a:prstGeom>
          <a:ln w="25400">
            <a:miter lim="400000"/>
            <a:headEnd/>
            <a:tailEnd/>
          </a:ln>
        </p:spPr>
      </p:pic>
      <p:graphicFrame>
        <p:nvGraphicFramePr>
          <p:cNvPr id="5" name="表格 4"/>
          <p:cNvGraphicFramePr/>
          <p:nvPr>
            <p:custDataLst>
              <p:tags r:id="rId3"/>
            </p:custDataLst>
          </p:nvPr>
        </p:nvGraphicFramePr>
        <p:xfrm>
          <a:off x="4250055" y="2938780"/>
          <a:ext cx="35686365" cy="21122640"/>
        </p:xfrm>
        <a:graphic>
          <a:graphicData uri="http://schemas.openxmlformats.org/drawingml/2006/table">
            <a:tbl>
              <a:tblPr firstRow="1" bandRow="1">
                <a:tableStyleId>{5940675A-B579-460E-94D1-54222C63F5DA}</a:tableStyleId>
              </a:tblPr>
              <a:tblGrid>
                <a:gridCol w="15694660"/>
                <a:gridCol w="5630545"/>
                <a:gridCol w="4572000"/>
                <a:gridCol w="5126990"/>
                <a:gridCol w="4662170"/>
              </a:tblGrid>
              <a:tr h="1005840">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五、椽子</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27</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26</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05840">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六、戗角</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48</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46</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2</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4</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05840">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七、屋面板、卷棚板</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2</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6</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4</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05840">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八、斗栱</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14</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50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50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14</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05840">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九、枕头木、梁垫、蒲鞋头、雀替</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8</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8</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05840">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十、里口木及其他配件</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17</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11</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4</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05840">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十一、古式木窗</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28</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22</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6</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05840">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十二、古式木门</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20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14</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6</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05840">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十三、门窗装饰附件</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8</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2</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05840">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十四、木雕装饰</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28</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28</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05840">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十五、古式栏杆</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6</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7</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05840">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十六、吴王靠、挂落及其装饰</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19</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18</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2</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05840">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十七、传统古典天花</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5</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8</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8</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5</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05840">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十八、栈板墙、木楼板</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5</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5</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5</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5</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05840">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十九、楹联及匾额</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8</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4</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2</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05840">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二十、防火、做旧、防腐、烘干</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17</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17</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05840">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间壁墙</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15</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15</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05840">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天棚楞木</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5</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5</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05840">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天棚面层</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15</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15</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05840">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木楼地楞</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4</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4</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05840">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木楼梯、木扶手、木栏杆</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6</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6</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1" name="组 1.png" descr="组 1.png"/>
          <p:cNvPicPr>
            <a:picLocks noChangeAspect="1"/>
          </p:cNvPicPr>
          <p:nvPr/>
        </p:nvPicPr>
        <p:blipFill>
          <a:blip r:embed="rId1"/>
          <a:stretch>
            <a:fillRect/>
          </a:stretch>
        </p:blipFill>
        <p:spPr>
          <a:xfrm>
            <a:off x="4445" y="458470"/>
            <a:ext cx="48006000" cy="26924000"/>
          </a:xfrm>
          <a:prstGeom prst="rect">
            <a:avLst/>
          </a:prstGeom>
          <a:ln w="25400">
            <a:miter lim="400000"/>
            <a:headEnd/>
            <a:tailEnd/>
          </a:ln>
        </p:spPr>
      </p:pic>
      <p:pic>
        <p:nvPicPr>
          <p:cNvPr id="194" name="图像" descr="图像"/>
          <p:cNvPicPr>
            <a:picLocks noChangeAspect="1"/>
          </p:cNvPicPr>
          <p:nvPr/>
        </p:nvPicPr>
        <p:blipFill>
          <a:blip r:embed="rId2">
            <a:alphaModFix amt="23766"/>
          </a:blip>
          <a:srcRect b="40753"/>
          <a:stretch>
            <a:fillRect/>
          </a:stretch>
        </p:blipFill>
        <p:spPr>
          <a:xfrm>
            <a:off x="9947275" y="22454870"/>
            <a:ext cx="7607300" cy="4507111"/>
          </a:xfrm>
          <a:prstGeom prst="rect">
            <a:avLst/>
          </a:prstGeom>
          <a:ln w="25400">
            <a:miter lim="400000"/>
            <a:headEnd/>
            <a:tailEnd/>
          </a:ln>
        </p:spPr>
      </p:pic>
      <p:pic>
        <p:nvPicPr>
          <p:cNvPr id="172" name="图像" descr="图像"/>
          <p:cNvPicPr>
            <a:picLocks noChangeAspect="1"/>
          </p:cNvPicPr>
          <p:nvPr/>
        </p:nvPicPr>
        <p:blipFill>
          <a:blip r:embed="rId3"/>
          <a:stretch>
            <a:fillRect/>
          </a:stretch>
        </p:blipFill>
        <p:spPr>
          <a:xfrm>
            <a:off x="42867262" y="-8136"/>
            <a:ext cx="5143501" cy="7137401"/>
          </a:xfrm>
          <a:prstGeom prst="rect">
            <a:avLst/>
          </a:prstGeom>
          <a:ln w="25400">
            <a:miter lim="400000"/>
            <a:headEnd/>
            <a:tailEnd/>
          </a:ln>
        </p:spPr>
      </p:pic>
      <p:pic>
        <p:nvPicPr>
          <p:cNvPr id="174" name="图像" descr="图像"/>
          <p:cNvPicPr>
            <a:picLocks noChangeAspect="1"/>
          </p:cNvPicPr>
          <p:nvPr/>
        </p:nvPicPr>
        <p:blipFill>
          <a:blip r:embed="rId4"/>
          <a:stretch>
            <a:fillRect/>
          </a:stretch>
        </p:blipFill>
        <p:spPr>
          <a:xfrm>
            <a:off x="0" y="0"/>
            <a:ext cx="7607300" cy="7607300"/>
          </a:xfrm>
          <a:prstGeom prst="rect">
            <a:avLst/>
          </a:prstGeom>
          <a:ln w="25400">
            <a:miter lim="400000"/>
            <a:headEnd/>
            <a:tailEnd/>
          </a:ln>
        </p:spPr>
      </p:pic>
      <p:pic>
        <p:nvPicPr>
          <p:cNvPr id="181" name="图像" descr="图像"/>
          <p:cNvPicPr>
            <a:picLocks noChangeAspect="1"/>
          </p:cNvPicPr>
          <p:nvPr/>
        </p:nvPicPr>
        <p:blipFill>
          <a:blip r:embed="rId5" cstate="print"/>
          <a:stretch>
            <a:fillRect/>
          </a:stretch>
        </p:blipFill>
        <p:spPr>
          <a:xfrm>
            <a:off x="1191839" y="1611002"/>
            <a:ext cx="2915756" cy="2911609"/>
          </a:xfrm>
          <a:prstGeom prst="rect">
            <a:avLst/>
          </a:prstGeom>
          <a:ln w="25400">
            <a:miter lim="400000"/>
            <a:headEnd/>
            <a:tailEnd/>
          </a:ln>
        </p:spPr>
      </p:pic>
      <p:sp>
        <p:nvSpPr>
          <p:cNvPr id="182"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2" name="文本框 1"/>
          <p:cNvSpPr txBox="1"/>
          <p:nvPr/>
        </p:nvSpPr>
        <p:spPr>
          <a:xfrm>
            <a:off x="4107180" y="4030663"/>
            <a:ext cx="39732585" cy="21209635"/>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kumimoji="0" lang="en-US" altLang="zh-CN"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kumimoji="0" lang="zh-CN" altLang="en-US" sz="80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本标准编制自《建设工程工程量清单计价规范》(GB50500-2013)(以下简称国家13清单规范)实施以来，随着建筑市场的发展，新材料、新工艺不断涌现，施工机械化程度有了不同程度的提高，都使得原2014年《湖南省仿古建筑及园林景观工程消耗量标准》(以下简称2014仿古标准)无论是从消耗量标准的项目设置、项目水平的变化差异，消耗量标准有关规定的口径等方面，都不能适应目前我省在仿古建筑工程计价工作方面的需要。</a:t>
            </a:r>
            <a:endParaRPr kumimoji="0" lang="zh-CN" altLang="en-US" sz="80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80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有鉴于此，省建设工程造价管理总站于2017年开始着手对</a:t>
            </a:r>
            <a:r>
              <a:rPr kumimoji="0" lang="en-US" altLang="zh-CN" sz="80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2014</a:t>
            </a:r>
            <a:r>
              <a:rPr kumimoji="0" lang="zh-CN" altLang="en-US" sz="80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仿古标准进行修编工作，通过座谈会，征求各市州及社会各方面的意见。随后就制订消耗量标准修编的工作计划，并组成了本标准编制组，对2014仿古标准进行修编，我们结合国家及外省经验，根据湖南的实际情况把仿古建筑工程和园林景观工程两个专业分册设置。为适应市场发展的需要，删减了一些市场已淘汰的子目，新增了部分新工艺、新技术、新材料的子目，保留和增加了一些传统工艺做法的子目。根据消耗量标准编制内容，仿古消耗量标准编制组广泛征求建设、设计、施工、部件制造厂家、咨询机构等多方意见，确定消耗量标准编制流程、方法和技术方案，明确职责与分工。深入施工工地开展学习调研工作，做好现场测算，促进整个编制工作顺利实施。经过编制组同志们的共同努力，至2019年底基本完成了本次消耗量标准编制工作。经过专家们多次复核、修改、调整，和评审专家组的严格审查，并根据审查专家们评审意见又进一步进行了修改完善，最终形成报批稿，经省住建厅批准颁发。</a:t>
            </a:r>
            <a:endParaRPr kumimoji="0" lang="zh-CN" altLang="en-US" sz="80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sp>
        <p:nvSpPr>
          <p:cNvPr id="3" name="文本框 2"/>
          <p:cNvSpPr txBox="1"/>
          <p:nvPr/>
        </p:nvSpPr>
        <p:spPr>
          <a:xfrm>
            <a:off x="7255510" y="2372678"/>
            <a:ext cx="8801100" cy="1388110"/>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ctr" defTabSz="1616710" rtl="0" fontAlgn="auto" latinLnBrk="0" hangingPunct="0">
              <a:lnSpc>
                <a:spcPct val="100000"/>
              </a:lnSpc>
              <a:spcBef>
                <a:spcPts val="0"/>
              </a:spcBef>
              <a:spcAft>
                <a:spcPts val="0"/>
              </a:spcAft>
              <a:buClrTx/>
              <a:buSzTx/>
              <a:buFontTx/>
              <a:buNone/>
            </a:pPr>
            <a:r>
              <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第一部分 概  述</a:t>
            </a:r>
            <a:endPar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spTree>
  </p:cSld>
  <p:clrMapOvr>
    <a:masterClrMapping/>
  </p:clrMapOvr>
  <p:transition spd="med">
    <p:random/>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4445" y="38100"/>
            <a:ext cx="48006000" cy="26924000"/>
          </a:xfrm>
          <a:prstGeom prst="rect">
            <a:avLst/>
          </a:prstGeom>
          <a:ln w="25400">
            <a:miter lim="400000"/>
            <a:headEnd/>
            <a:tailEnd/>
          </a:ln>
        </p:spPr>
      </p:pic>
      <p:pic>
        <p:nvPicPr>
          <p:cNvPr id="186"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187" name="图像" descr="图像"/>
          <p:cNvPicPr>
            <a:picLocks noChangeAspect="1"/>
          </p:cNvPicPr>
          <p:nvPr/>
        </p:nvPicPr>
        <p:blipFill>
          <a:blip r:embed="rId3"/>
          <a:stretch>
            <a:fillRect/>
          </a:stretch>
        </p:blipFill>
        <p:spPr>
          <a:xfrm>
            <a:off x="0" y="0"/>
            <a:ext cx="7607300" cy="7607300"/>
          </a:xfrm>
          <a:prstGeom prst="rect">
            <a:avLst/>
          </a:prstGeom>
          <a:ln w="25400">
            <a:miter lim="400000"/>
            <a:headEnd/>
            <a:tailEnd/>
          </a:ln>
        </p:spPr>
      </p:pic>
      <p:pic>
        <p:nvPicPr>
          <p:cNvPr id="188" name="图像" descr="图像"/>
          <p:cNvPicPr>
            <a:picLocks noChangeAspect="1"/>
          </p:cNvPicPr>
          <p:nvPr/>
        </p:nvPicPr>
        <p:blipFill>
          <a:blip r:embed="rId4" cstate="print"/>
          <a:stretch>
            <a:fillRect/>
          </a:stretch>
        </p:blipFill>
        <p:spPr>
          <a:xfrm>
            <a:off x="1191839" y="1611002"/>
            <a:ext cx="2915756" cy="2911609"/>
          </a:xfrm>
          <a:prstGeom prst="rect">
            <a:avLst/>
          </a:prstGeom>
          <a:ln w="25400">
            <a:miter lim="400000"/>
            <a:headEnd/>
            <a:tailEnd/>
          </a:ln>
        </p:spPr>
      </p:pic>
      <p:sp>
        <p:nvSpPr>
          <p:cNvPr id="190"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193" name="永和九年，岁在癸丑，暮春之初，会于会稽山阴之兰亭，修禊事也。群贤毕至，少长咸集。…"/>
          <p:cNvSpPr txBox="1"/>
          <p:nvPr/>
        </p:nvSpPr>
        <p:spPr>
          <a:xfrm>
            <a:off x="23255366" y="6303135"/>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p:txBody>
      </p:sp>
      <p:pic>
        <p:nvPicPr>
          <p:cNvPr id="194" name="图像" descr="图像"/>
          <p:cNvPicPr>
            <a:picLocks noChangeAspect="1"/>
          </p:cNvPicPr>
          <p:nvPr/>
        </p:nvPicPr>
        <p:blipFill>
          <a:blip r:embed="rId5">
            <a:alphaModFix amt="23766"/>
          </a:blip>
          <a:srcRect b="40753"/>
          <a:stretch>
            <a:fillRect/>
          </a:stretch>
        </p:blipFill>
        <p:spPr>
          <a:xfrm>
            <a:off x="9947275" y="22454870"/>
            <a:ext cx="7607300" cy="4507111"/>
          </a:xfrm>
          <a:prstGeom prst="rect">
            <a:avLst/>
          </a:prstGeom>
          <a:ln w="25400">
            <a:miter lim="400000"/>
            <a:headEnd/>
            <a:tailEnd/>
          </a:ln>
        </p:spPr>
      </p:pic>
      <p:pic>
        <p:nvPicPr>
          <p:cNvPr id="195" name="图像" descr="图像"/>
          <p:cNvPicPr>
            <a:picLocks noChangeAspect="1"/>
          </p:cNvPicPr>
          <p:nvPr/>
        </p:nvPicPr>
        <p:blipFill>
          <a:blip r:embed="rId3">
            <a:alphaModFix amt="45000"/>
          </a:blip>
          <a:stretch>
            <a:fillRect/>
          </a:stretch>
        </p:blipFill>
        <p:spPr>
          <a:xfrm>
            <a:off x="29151262" y="3276798"/>
            <a:ext cx="7607301" cy="7607301"/>
          </a:xfrm>
          <a:prstGeom prst="rect">
            <a:avLst/>
          </a:prstGeom>
          <a:ln w="25400">
            <a:miter lim="400000"/>
            <a:headEnd/>
            <a:tailEnd/>
          </a:ln>
        </p:spPr>
      </p:pic>
      <p:sp>
        <p:nvSpPr>
          <p:cNvPr id="2" name="文本框 1"/>
          <p:cNvSpPr txBox="1"/>
          <p:nvPr/>
        </p:nvSpPr>
        <p:spPr>
          <a:xfrm>
            <a:off x="4107815" y="3276283"/>
            <a:ext cx="36621720" cy="5820410"/>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lang="en-US">
                <a:sym typeface="Helvetica Neue" panose="02000503000000020004"/>
              </a:rPr>
              <a:t>  </a:t>
            </a:r>
            <a:r>
              <a:rPr sz="7200" b="0">
                <a:sym typeface="Helvetica Neue" panose="02000503000000020004"/>
              </a:rPr>
              <a:t>2、项目设置主要变化情况：</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本</a:t>
            </a:r>
            <a:r>
              <a:rPr lang="zh-CN" sz="7200" b="0">
                <a:sym typeface="Helvetica Neue" panose="02000503000000020004"/>
              </a:rPr>
              <a:t>标准</a:t>
            </a:r>
            <a:r>
              <a:rPr sz="7200" b="0">
                <a:sym typeface="Helvetica Neue" panose="02000503000000020004"/>
              </a:rPr>
              <a:t>的修编，主要是依照国家13清单规范设置项目，在2014仿古标准的基础上，参考2018年《全统仿古建筑工程消耗量定额》、2016年《福建古建筑保护修缮预算定额》等相关定额进行设置，同时按照历次编制工作会议要求修改完善。与2014仿古标准相比，主要变化如下：</a:t>
            </a:r>
            <a:endParaRPr sz="7200" b="0">
              <a:sym typeface="Helvetica Neue" panose="02000503000000020004"/>
            </a:endParaRPr>
          </a:p>
        </p:txBody>
      </p:sp>
      <p:graphicFrame>
        <p:nvGraphicFramePr>
          <p:cNvPr id="6" name="表格 5"/>
          <p:cNvGraphicFramePr/>
          <p:nvPr>
            <p:custDataLst>
              <p:tags r:id="rId6"/>
            </p:custDataLst>
          </p:nvPr>
        </p:nvGraphicFramePr>
        <p:xfrm>
          <a:off x="4107815" y="9097010"/>
          <a:ext cx="38508305" cy="16342995"/>
        </p:xfrm>
        <a:graphic>
          <a:graphicData uri="http://schemas.openxmlformats.org/drawingml/2006/table">
            <a:tbl>
              <a:tblPr firstRow="1" bandRow="1">
                <a:tableStyleId>{5940675A-B579-460E-94D1-54222C63F5DA}</a:tableStyleId>
              </a:tblPr>
              <a:tblGrid>
                <a:gridCol w="2400300"/>
                <a:gridCol w="6117590"/>
                <a:gridCol w="17212310"/>
                <a:gridCol w="12778105"/>
              </a:tblGrid>
              <a:tr h="1600200">
                <a:tc gridSpan="2">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第四章 木作工程</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增加项目</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删除项目</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011680">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一</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柱</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童柱、柱头（简式、风摆垂柳、莲瓣芙蓉、四季花草）</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611630">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二</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梁</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云头雕刻（霸王拳、麻叶头、蜂头）宽（30cm以内，30cm以外）</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13735">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三</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枋、桁、连机、帮脊木</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帮脊木（章节调整)</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圆木桁条直径32、36、40</a:t>
                      </a:r>
                      <a:r>
                        <a:rPr lang="zh-CN" sz="6600" b="0">
                          <a:solidFill>
                            <a:srgbClr val="000000"/>
                          </a:solidFill>
                          <a:effectLst/>
                          <a:latin typeface="Helvetica Neue" panose="02000503000000020004"/>
                          <a:ea typeface="Helvetica Neue" panose="02000503000000020004"/>
                          <a:cs typeface="Helvetica Neue" panose="02000503000000020004"/>
                        </a:rPr>
                        <a:t>；</a:t>
                      </a:r>
                      <a:r>
                        <a:rPr sz="6600" b="0">
                          <a:solidFill>
                            <a:srgbClr val="000000"/>
                          </a:solidFill>
                          <a:effectLst/>
                          <a:latin typeface="Helvetica Neue" panose="02000503000000020004"/>
                          <a:ea typeface="Helvetica Neue" panose="02000503000000020004"/>
                          <a:cs typeface="Helvetica Neue" panose="02000503000000020004"/>
                        </a:rPr>
                        <a:t>圆木轩桁直径32、36、40</a:t>
                      </a:r>
                      <a:r>
                        <a:rPr lang="zh-CN" sz="6600" b="0">
                          <a:solidFill>
                            <a:srgbClr val="000000"/>
                          </a:solidFill>
                          <a:effectLst/>
                          <a:latin typeface="Helvetica Neue" panose="02000503000000020004"/>
                          <a:ea typeface="Helvetica Neue" panose="02000503000000020004"/>
                          <a:cs typeface="Helvetica Neue" panose="02000503000000020004"/>
                        </a:rPr>
                        <a:t>；</a:t>
                      </a:r>
                      <a:r>
                        <a:rPr sz="6600" b="0">
                          <a:solidFill>
                            <a:srgbClr val="000000"/>
                          </a:solidFill>
                          <a:effectLst/>
                          <a:latin typeface="Helvetica Neue" panose="02000503000000020004"/>
                          <a:ea typeface="Helvetica Neue" panose="02000503000000020004"/>
                          <a:cs typeface="Helvetica Neue" panose="02000503000000020004"/>
                        </a:rPr>
                        <a:t>方木桁条厚度11cm以内</a:t>
                      </a:r>
                      <a:r>
                        <a:rPr lang="zh-CN" sz="6600" b="0">
                          <a:solidFill>
                            <a:srgbClr val="000000"/>
                          </a:solidFill>
                          <a:effectLst/>
                          <a:latin typeface="Helvetica Neue" panose="02000503000000020004"/>
                          <a:ea typeface="Helvetica Neue" panose="02000503000000020004"/>
                          <a:cs typeface="Helvetica Neue" panose="02000503000000020004"/>
                        </a:rPr>
                        <a:t>；</a:t>
                      </a:r>
                      <a:r>
                        <a:rPr sz="6600" b="0">
                          <a:solidFill>
                            <a:srgbClr val="000000"/>
                          </a:solidFill>
                          <a:effectLst/>
                          <a:latin typeface="Helvetica Neue" panose="02000503000000020004"/>
                          <a:ea typeface="Helvetica Neue" panose="02000503000000020004"/>
                          <a:cs typeface="Helvetica Neue" panose="02000503000000020004"/>
                        </a:rPr>
                        <a:t>方木轩桁厚度11cm以内</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348740">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四</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格栅</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方木搁栅厚度11cm以内</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77925">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五</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椽子</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帮脊木（章节调整)</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369060">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六</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戗角</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老戗龙头雕刻（</a:t>
                      </a:r>
                      <a:r>
                        <a:rPr sz="6600" b="0">
                          <a:solidFill>
                            <a:srgbClr val="FF0000"/>
                          </a:solidFill>
                          <a:effectLst/>
                          <a:latin typeface="Helvetica Neue" panose="02000503000000020004"/>
                          <a:ea typeface="Helvetica Neue" panose="02000503000000020004"/>
                          <a:cs typeface="Helvetica Neue" panose="02000503000000020004"/>
                        </a:rPr>
                        <a:t>周长1</a:t>
                      </a:r>
                      <a:r>
                        <a:rPr lang="en-US" sz="6600" b="0">
                          <a:solidFill>
                            <a:srgbClr val="FF0000"/>
                          </a:solidFill>
                          <a:effectLst/>
                          <a:latin typeface="Helvetica Neue" panose="02000503000000020004"/>
                          <a:ea typeface="Helvetica Neue" panose="02000503000000020004"/>
                          <a:cs typeface="Helvetica Neue" panose="02000503000000020004"/>
                        </a:rPr>
                        <a:t>0</a:t>
                      </a:r>
                      <a:r>
                        <a:rPr sz="6600" b="0">
                          <a:solidFill>
                            <a:srgbClr val="FF0000"/>
                          </a:solidFill>
                          <a:effectLst/>
                          <a:latin typeface="Helvetica Neue" panose="02000503000000020004"/>
                          <a:ea typeface="Helvetica Neue" panose="02000503000000020004"/>
                          <a:cs typeface="Helvetica Neue" panose="02000503000000020004"/>
                        </a:rPr>
                        <a:t>0cm以内，1</a:t>
                      </a:r>
                      <a:r>
                        <a:rPr lang="en-US" sz="6600" b="0">
                          <a:solidFill>
                            <a:srgbClr val="FF0000"/>
                          </a:solidFill>
                          <a:effectLst/>
                          <a:latin typeface="Helvetica Neue" panose="02000503000000020004"/>
                          <a:ea typeface="Helvetica Neue" panose="02000503000000020004"/>
                          <a:cs typeface="Helvetica Neue" panose="02000503000000020004"/>
                        </a:rPr>
                        <a:t>0</a:t>
                      </a:r>
                      <a:r>
                        <a:rPr sz="6600" b="0">
                          <a:solidFill>
                            <a:srgbClr val="FF0000"/>
                          </a:solidFill>
                          <a:effectLst/>
                          <a:latin typeface="Helvetica Neue" panose="02000503000000020004"/>
                          <a:ea typeface="Helvetica Neue" panose="02000503000000020004"/>
                          <a:cs typeface="Helvetica Neue" panose="02000503000000020004"/>
                        </a:rPr>
                        <a:t>0cm以外</a:t>
                      </a:r>
                      <a:r>
                        <a:rPr sz="6600" b="0">
                          <a:solidFill>
                            <a:srgbClr val="000000"/>
                          </a:solidFill>
                          <a:effectLst/>
                          <a:latin typeface="Helvetica Neue" panose="02000503000000020004"/>
                          <a:ea typeface="Helvetica Neue" panose="02000503000000020004"/>
                          <a:cs typeface="Helvetica Neue" panose="02000503000000020004"/>
                        </a:rPr>
                        <a:t>）</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弯风檐板（章节调整)</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446530">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七</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屋面板、卷棚板</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卷棚板制安</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63445">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八</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斗栱</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按平身斗栱、柱头斗栱、角科斗栱、牌楼斗栱、蜂窝斗栱进行项目划分，并分列制作与安装</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原项目划分全部删除</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0" y="38100"/>
            <a:ext cx="48006000" cy="26924000"/>
          </a:xfrm>
          <a:prstGeom prst="rect">
            <a:avLst/>
          </a:prstGeom>
          <a:ln w="25400">
            <a:miter lim="400000"/>
            <a:headEnd/>
            <a:tailEnd/>
          </a:ln>
        </p:spPr>
      </p:pic>
      <p:sp>
        <p:nvSpPr>
          <p:cNvPr id="193" name="永和九年，岁在癸丑，暮春之初，会于会稽山阴之兰亭，修禊事也。群贤毕至，少长咸集。…"/>
          <p:cNvSpPr txBox="1"/>
          <p:nvPr/>
        </p:nvSpPr>
        <p:spPr>
          <a:xfrm>
            <a:off x="23255366" y="6303135"/>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p:txBody>
      </p:sp>
      <p:pic>
        <p:nvPicPr>
          <p:cNvPr id="194" name="图像" descr="图像"/>
          <p:cNvPicPr>
            <a:picLocks noChangeAspect="1"/>
          </p:cNvPicPr>
          <p:nvPr/>
        </p:nvPicPr>
        <p:blipFill>
          <a:blip r:embed="rId2">
            <a:alphaModFix amt="23766"/>
          </a:blip>
          <a:srcRect b="40753"/>
          <a:stretch>
            <a:fillRect/>
          </a:stretch>
        </p:blipFill>
        <p:spPr>
          <a:xfrm>
            <a:off x="9947275" y="22454870"/>
            <a:ext cx="7607300" cy="4507111"/>
          </a:xfrm>
          <a:prstGeom prst="rect">
            <a:avLst/>
          </a:prstGeom>
          <a:ln w="25400">
            <a:miter lim="400000"/>
            <a:headEnd/>
            <a:tailEnd/>
          </a:ln>
        </p:spPr>
      </p:pic>
      <p:graphicFrame>
        <p:nvGraphicFramePr>
          <p:cNvPr id="3" name="表格 2"/>
          <p:cNvGraphicFramePr/>
          <p:nvPr>
            <p:custDataLst>
              <p:tags r:id="rId3"/>
            </p:custDataLst>
          </p:nvPr>
        </p:nvGraphicFramePr>
        <p:xfrm>
          <a:off x="3792855" y="2071370"/>
          <a:ext cx="37555805" cy="16893540"/>
        </p:xfrm>
        <a:graphic>
          <a:graphicData uri="http://schemas.openxmlformats.org/drawingml/2006/table">
            <a:tbl>
              <a:tblPr firstRow="1" bandRow="1">
                <a:tableStyleId>{5940675A-B579-460E-94D1-54222C63F5DA}</a:tableStyleId>
              </a:tblPr>
              <a:tblGrid>
                <a:gridCol w="3492500"/>
                <a:gridCol w="7571740"/>
                <a:gridCol w="13081000"/>
                <a:gridCol w="13410565"/>
              </a:tblGrid>
              <a:tr h="1861820">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九</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枕头木、梁垫、蒲鞋头、雀替</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874010">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十</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里口木及其他配件</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博风板（排山板）、封檐板16*2.5,20*3,24*3.5,30*4和弯封檐板（章节调整)</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封沿板（2.5*25）、垫栱板、夹樘板（合并到裙板)</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78230">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十一</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古式木窗</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百页窗、圆形玻璃窗</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282190">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十二</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古式木门</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窗台板、筒子板、窗帘盒、挂镜线、门窗贴脸</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699895">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十三</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门窗装饰附件</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卡子花制作与安装分列</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660525">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十四</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木雕装饰</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圆雕、浮雕、镂雕、浅雕、阴雕</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78865">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十五</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古式栏杆</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竖条式古式栏杆制作</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709420">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十六</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吴王靠、挂落及其装饰</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鹅颈靠背式吴王靠制作、藤径飞罩制作、乱纹嵌桔子飞罩制作、</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须弥座制安</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052955">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十七</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传统古典天花</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矩形网格平面天花、藻井异形天花、穹窿藻井天花</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原项目划分全部删除</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0" y="38100"/>
            <a:ext cx="48006000" cy="26924000"/>
          </a:xfrm>
          <a:prstGeom prst="rect">
            <a:avLst/>
          </a:prstGeom>
          <a:ln w="25400">
            <a:miter lim="400000"/>
            <a:headEnd/>
            <a:tailEnd/>
          </a:ln>
        </p:spPr>
      </p:pic>
      <p:sp>
        <p:nvSpPr>
          <p:cNvPr id="193" name="永和九年，岁在癸丑，暮春之初，会于会稽山阴之兰亭，修禊事也。群贤毕至，少长咸集。…"/>
          <p:cNvSpPr txBox="1"/>
          <p:nvPr/>
        </p:nvSpPr>
        <p:spPr>
          <a:xfrm>
            <a:off x="23255366" y="6303135"/>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p:txBody>
      </p:sp>
      <p:pic>
        <p:nvPicPr>
          <p:cNvPr id="194" name="图像" descr="图像"/>
          <p:cNvPicPr>
            <a:picLocks noChangeAspect="1"/>
          </p:cNvPicPr>
          <p:nvPr/>
        </p:nvPicPr>
        <p:blipFill>
          <a:blip r:embed="rId2">
            <a:alphaModFix amt="23766"/>
          </a:blip>
          <a:srcRect b="40753"/>
          <a:stretch>
            <a:fillRect/>
          </a:stretch>
        </p:blipFill>
        <p:spPr>
          <a:xfrm>
            <a:off x="9947275" y="22454870"/>
            <a:ext cx="7607300" cy="4507111"/>
          </a:xfrm>
          <a:prstGeom prst="rect">
            <a:avLst/>
          </a:prstGeom>
          <a:ln w="25400">
            <a:miter lim="400000"/>
            <a:headEnd/>
            <a:tailEnd/>
          </a:ln>
        </p:spPr>
      </p:pic>
      <p:graphicFrame>
        <p:nvGraphicFramePr>
          <p:cNvPr id="2" name="表格 1"/>
          <p:cNvGraphicFramePr/>
          <p:nvPr>
            <p:custDataLst>
              <p:tags r:id="rId3"/>
            </p:custDataLst>
          </p:nvPr>
        </p:nvGraphicFramePr>
        <p:xfrm>
          <a:off x="5206365" y="3026410"/>
          <a:ext cx="36675695" cy="19773900"/>
        </p:xfrm>
        <a:graphic>
          <a:graphicData uri="http://schemas.openxmlformats.org/drawingml/2006/table">
            <a:tbl>
              <a:tblPr firstRow="1" bandRow="1">
                <a:tableStyleId>{5940675A-B579-460E-94D1-54222C63F5DA}</a:tableStyleId>
              </a:tblPr>
              <a:tblGrid>
                <a:gridCol w="3410585"/>
                <a:gridCol w="7724775"/>
                <a:gridCol w="12444095"/>
                <a:gridCol w="13096240"/>
              </a:tblGrid>
              <a:tr h="2948940">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十八</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栈板墙、木楼板</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栈板墙、木楼板（厚4mm及每增厚1mm）、木楼板安装后净面磨平</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平口板、企口板、硬木企口板</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65960">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十九</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楹联及匾额</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素面额、联制作（平面、弧面）</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普通匾额制作</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011680">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二十</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防火、做旧、防腐、烘干</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古式木构件防火漆、木材面做旧、防腐、烘干</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65960">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 </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间壁墙</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间壁、板间壁、木墙裙、护墙板</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011680">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 </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天棚楞木</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普通天棚、斜天棚、钙塑板吸音板天棚</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931920">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 </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天棚面层</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板条、钢丝网、薄板、吸音板、钙塑板、胶合板、隔音板、檐口天棚、天棚检查洞、通风洞、钉压条</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05840">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 </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木楼地楞</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方木楞、圆木楞</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931920">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 </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木楼梯、木扶手、木栏杆</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木楼梯、木栏杆带木扶手、砼栏杆上木扶手、铁栏杆带木扶手、靠墙木扶手、靠墙钢管扶手</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0" y="38100"/>
            <a:ext cx="48006000" cy="26924000"/>
          </a:xfrm>
          <a:prstGeom prst="rect">
            <a:avLst/>
          </a:prstGeom>
          <a:ln w="25400">
            <a:miter lim="400000"/>
            <a:headEnd/>
            <a:tailEnd/>
          </a:ln>
        </p:spPr>
      </p:pic>
      <p:pic>
        <p:nvPicPr>
          <p:cNvPr id="186"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187" name="图像" descr="图像"/>
          <p:cNvPicPr>
            <a:picLocks noChangeAspect="1"/>
          </p:cNvPicPr>
          <p:nvPr/>
        </p:nvPicPr>
        <p:blipFill>
          <a:blip r:embed="rId3"/>
          <a:stretch>
            <a:fillRect/>
          </a:stretch>
        </p:blipFill>
        <p:spPr>
          <a:xfrm>
            <a:off x="0" y="-243205"/>
            <a:ext cx="5491480" cy="5491480"/>
          </a:xfrm>
          <a:prstGeom prst="rect">
            <a:avLst/>
          </a:prstGeom>
          <a:ln w="25400">
            <a:miter lim="400000"/>
            <a:headEnd/>
            <a:tailEnd/>
          </a:ln>
        </p:spPr>
      </p:pic>
      <p:pic>
        <p:nvPicPr>
          <p:cNvPr id="188" name="图像" descr="图像"/>
          <p:cNvPicPr>
            <a:picLocks noChangeAspect="1"/>
          </p:cNvPicPr>
          <p:nvPr/>
        </p:nvPicPr>
        <p:blipFill>
          <a:blip r:embed="rId4" cstate="print"/>
          <a:stretch>
            <a:fillRect/>
          </a:stretch>
        </p:blipFill>
        <p:spPr>
          <a:xfrm>
            <a:off x="-56" y="365132"/>
            <a:ext cx="2915756" cy="2911609"/>
          </a:xfrm>
          <a:prstGeom prst="rect">
            <a:avLst/>
          </a:prstGeom>
          <a:ln w="25400">
            <a:miter lim="400000"/>
            <a:headEnd/>
            <a:tailEnd/>
          </a:ln>
        </p:spPr>
      </p:pic>
      <p:sp>
        <p:nvSpPr>
          <p:cNvPr id="190"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193" name="永和九年，岁在癸丑，暮春之初，会于会稽山阴之兰亭，修禊事也。群贤毕至，少长咸集。…"/>
          <p:cNvSpPr txBox="1"/>
          <p:nvPr/>
        </p:nvSpPr>
        <p:spPr>
          <a:xfrm>
            <a:off x="23255366" y="6303135"/>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p:txBody>
      </p:sp>
      <p:pic>
        <p:nvPicPr>
          <p:cNvPr id="194" name="图像" descr="图像"/>
          <p:cNvPicPr>
            <a:picLocks noChangeAspect="1"/>
          </p:cNvPicPr>
          <p:nvPr/>
        </p:nvPicPr>
        <p:blipFill>
          <a:blip r:embed="rId5">
            <a:alphaModFix amt="23766"/>
          </a:blip>
          <a:srcRect b="40753"/>
          <a:stretch>
            <a:fillRect/>
          </a:stretch>
        </p:blipFill>
        <p:spPr>
          <a:xfrm>
            <a:off x="9947275" y="22454870"/>
            <a:ext cx="7607300" cy="4507111"/>
          </a:xfrm>
          <a:prstGeom prst="rect">
            <a:avLst/>
          </a:prstGeom>
          <a:ln w="25400">
            <a:miter lim="400000"/>
            <a:headEnd/>
            <a:tailEnd/>
          </a:ln>
        </p:spPr>
      </p:pic>
      <p:pic>
        <p:nvPicPr>
          <p:cNvPr id="195" name="图像" descr="图像"/>
          <p:cNvPicPr>
            <a:picLocks noChangeAspect="1"/>
          </p:cNvPicPr>
          <p:nvPr/>
        </p:nvPicPr>
        <p:blipFill>
          <a:blip r:embed="rId3">
            <a:alphaModFix amt="45000"/>
          </a:blip>
          <a:stretch>
            <a:fillRect/>
          </a:stretch>
        </p:blipFill>
        <p:spPr>
          <a:xfrm>
            <a:off x="29151262" y="3276798"/>
            <a:ext cx="7607301" cy="7607301"/>
          </a:xfrm>
          <a:prstGeom prst="rect">
            <a:avLst/>
          </a:prstGeom>
          <a:ln w="25400">
            <a:miter lim="400000"/>
            <a:headEnd/>
            <a:tailEnd/>
          </a:ln>
        </p:spPr>
      </p:pic>
      <p:pic>
        <p:nvPicPr>
          <p:cNvPr id="196" name="图像" descr="图像"/>
          <p:cNvPicPr>
            <a:picLocks noChangeAspect="1"/>
          </p:cNvPicPr>
          <p:nvPr/>
        </p:nvPicPr>
        <p:blipFill>
          <a:blip r:embed="rId6"/>
          <a:srcRect l="30784" b="1398"/>
          <a:stretch>
            <a:fillRect/>
          </a:stretch>
        </p:blipFill>
        <p:spPr>
          <a:xfrm flipH="1">
            <a:off x="44869100" y="-8255"/>
            <a:ext cx="3136900" cy="27007820"/>
          </a:xfrm>
          <a:prstGeom prst="rect">
            <a:avLst/>
          </a:prstGeom>
          <a:ln w="25400">
            <a:miter lim="400000"/>
            <a:headEnd/>
            <a:tailEnd/>
          </a:ln>
        </p:spPr>
      </p:pic>
      <p:sp>
        <p:nvSpPr>
          <p:cNvPr id="2" name="文本框 1"/>
          <p:cNvSpPr txBox="1"/>
          <p:nvPr/>
        </p:nvSpPr>
        <p:spPr>
          <a:xfrm>
            <a:off x="3136265" y="1797050"/>
            <a:ext cx="42247820" cy="24657050"/>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lang="en-US" sz="6000">
                <a:sym typeface="Helvetica Neue" panose="02000503000000020004"/>
              </a:rPr>
              <a:t> </a:t>
            </a:r>
            <a:r>
              <a:rPr lang="en-US" sz="7200" b="0">
                <a:sym typeface="Helvetica Neue" panose="02000503000000020004"/>
              </a:rPr>
              <a:t> </a:t>
            </a:r>
            <a:r>
              <a:rPr sz="7200" b="0">
                <a:sym typeface="Helvetica Neue" panose="02000503000000020004"/>
              </a:rPr>
              <a:t>3、说明及工程量计算规则主要变化情况</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（1）“说明”部分变化情况</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①</a:t>
            </a:r>
            <a:r>
              <a:rPr lang="zh-CN" sz="7200" b="0">
                <a:sym typeface="Helvetica Neue" panose="02000503000000020004"/>
              </a:rPr>
              <a:t>本章</a:t>
            </a:r>
            <a:r>
              <a:rPr sz="7200" b="0">
                <a:sym typeface="Helvetica Neue" panose="02000503000000020004"/>
              </a:rPr>
              <a:t>中的木构件，除注明者外，均以刨光为准，刨光损耗已包括在消耗量标准内。</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②古式门窗、古式栏杆、挂落、罩、传统古典天花等木构件装修木材，柱、梁、枋、椽、桁、斗栱等制作木材均以一、二类木种为准。以上木装修和木构件如使用三、四类木种的，制作安装一起的子目人工费乘系数1.41，制作安装分开的子目其制作人工费乘系数1.27，安装人工费乘系数1.15。</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③消耗量标准中圆柱、方柱、圆梁、扁作梁、枋子、夹底、斗盘枋、圆木桁条、方木桁条、轩桁、连机、方木和圆木搁栅、矩圆形椽子、戗角如糙介不刨光者，其人工乘以系数0.56，原木消耗量扣减5%、枋材消耗量均改为1.05m³，其他不变。</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④消耗量标准中柱头子目适用于垂柱及望柱柱头。如柱头采用成品贴片制作，套用柱头简式子目，人工费乘以系数0.65，贴片样式不论复杂程度，材料消耗量均不作调整。另垂柱、望柱柱体部分执行本章圆柱、方柱相应规格的定额子目，其中人工费乘以系数1.10。</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⑤</a:t>
            </a:r>
            <a:r>
              <a:rPr lang="zh-CN" sz="7200" b="0">
                <a:sym typeface="Helvetica Neue" panose="02000503000000020004"/>
              </a:rPr>
              <a:t>本章</a:t>
            </a:r>
            <a:r>
              <a:rPr sz="7200" b="0">
                <a:sym typeface="Helvetica Neue" panose="02000503000000020004"/>
              </a:rPr>
              <a:t>中圆梁、扁作梁以挖底不拔亥者为准，如拔亥其人工费乘以系数1.1，如不挖底者其人工费乘以系数0.95。</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⑥斗栱规格以五七为准（斗料：14cm×19.80cm×19.80cm净料），刨光损耗4mm已包括在</a:t>
            </a:r>
            <a:r>
              <a:rPr lang="zh-CN" sz="7200" b="0">
                <a:sym typeface="Helvetica Neue" panose="02000503000000020004"/>
              </a:rPr>
              <a:t>消耗量</a:t>
            </a:r>
            <a:r>
              <a:rPr sz="7200" b="0">
                <a:sym typeface="Helvetica Neue" panose="02000503000000020004"/>
              </a:rPr>
              <a:t>内，如做四六式者，枋材乘以系数0.65，人工费乘以系数0.80，如做双四六者，枋材乘以系数2.30，人工费乘以系数1.44。斗栱用材规格是以清式八等材制为基数（斗口为8cm净料，刨光损耗4mm在内），其它各斗件均以材制计算规格。在斗口用材基本相同时均不作调整。但设计斗口用材材制不同时，按(斗口尺寸调整表1) 计算。品字斗栱执行相同级数斗栱子目，人工费不作调整，材料按用材材制按实计算。</a:t>
            </a:r>
            <a:r>
              <a:rPr lang="zh-CN" sz="7200" b="0">
                <a:sym typeface="Helvetica Neue" panose="02000503000000020004"/>
              </a:rPr>
              <a:t>本标准斗拱制作不包括雕刻。宋式风格建筑斗拱执行本章相同踩数子目，材料按实调整，人工费不作调整。秦、汉和唐式风格建筑斗拱按本标准工料含量相近似斗拱计算，材料按实计算，人工费乘系数</a:t>
            </a:r>
            <a:r>
              <a:rPr lang="en-US" altLang="zh-CN" sz="7200" b="0">
                <a:sym typeface="Helvetica Neue" panose="02000503000000020004"/>
              </a:rPr>
              <a:t>0.65.</a:t>
            </a:r>
            <a:r>
              <a:rPr lang="zh-CN" altLang="en-US" sz="7200" b="0">
                <a:sym typeface="Helvetica Neue" panose="02000503000000020004"/>
              </a:rPr>
              <a:t>本标准包含的所有辅助材料和所用挂件等，不另行计算。</a:t>
            </a:r>
            <a:endParaRPr lang="zh-CN" altLang="en-US" sz="7200" b="0">
              <a:sym typeface="Helvetica Neue" panose="02000503000000020004"/>
            </a:endParaRPr>
          </a:p>
        </p:txBody>
      </p:sp>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4445" y="0"/>
            <a:ext cx="48006000" cy="26924000"/>
          </a:xfrm>
          <a:prstGeom prst="rect">
            <a:avLst/>
          </a:prstGeom>
          <a:ln w="25400">
            <a:miter lim="400000"/>
            <a:headEnd/>
            <a:tailEnd/>
          </a:ln>
        </p:spPr>
      </p:pic>
      <p:pic>
        <p:nvPicPr>
          <p:cNvPr id="186"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187" name="图像" descr="图像"/>
          <p:cNvPicPr>
            <a:picLocks noChangeAspect="1"/>
          </p:cNvPicPr>
          <p:nvPr/>
        </p:nvPicPr>
        <p:blipFill>
          <a:blip r:embed="rId3"/>
          <a:stretch>
            <a:fillRect/>
          </a:stretch>
        </p:blipFill>
        <p:spPr>
          <a:xfrm>
            <a:off x="0" y="0"/>
            <a:ext cx="7607300" cy="7607300"/>
          </a:xfrm>
          <a:prstGeom prst="rect">
            <a:avLst/>
          </a:prstGeom>
          <a:ln w="25400">
            <a:miter lim="400000"/>
            <a:headEnd/>
            <a:tailEnd/>
          </a:ln>
        </p:spPr>
      </p:pic>
      <p:pic>
        <p:nvPicPr>
          <p:cNvPr id="188" name="图像" descr="图像"/>
          <p:cNvPicPr>
            <a:picLocks noChangeAspect="1"/>
          </p:cNvPicPr>
          <p:nvPr/>
        </p:nvPicPr>
        <p:blipFill>
          <a:blip r:embed="rId4" cstate="print"/>
          <a:stretch>
            <a:fillRect/>
          </a:stretch>
        </p:blipFill>
        <p:spPr>
          <a:xfrm>
            <a:off x="1191839" y="1611002"/>
            <a:ext cx="2915756" cy="2911609"/>
          </a:xfrm>
          <a:prstGeom prst="rect">
            <a:avLst/>
          </a:prstGeom>
          <a:ln w="25400">
            <a:miter lim="400000"/>
            <a:headEnd/>
            <a:tailEnd/>
          </a:ln>
        </p:spPr>
      </p:pic>
      <p:sp>
        <p:nvSpPr>
          <p:cNvPr id="190"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193" name="永和九年，岁在癸丑，暮春之初，会于会稽山阴之兰亭，修禊事也。群贤毕至，少长咸集。…"/>
          <p:cNvSpPr txBox="1"/>
          <p:nvPr/>
        </p:nvSpPr>
        <p:spPr>
          <a:xfrm>
            <a:off x="23255366" y="6303135"/>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p:txBody>
      </p:sp>
      <p:pic>
        <p:nvPicPr>
          <p:cNvPr id="194" name="图像" descr="图像"/>
          <p:cNvPicPr>
            <a:picLocks noChangeAspect="1"/>
          </p:cNvPicPr>
          <p:nvPr/>
        </p:nvPicPr>
        <p:blipFill>
          <a:blip r:embed="rId5">
            <a:alphaModFix amt="23766"/>
          </a:blip>
          <a:srcRect b="40753"/>
          <a:stretch>
            <a:fillRect/>
          </a:stretch>
        </p:blipFill>
        <p:spPr>
          <a:xfrm>
            <a:off x="9947275" y="22454870"/>
            <a:ext cx="7607300" cy="4507111"/>
          </a:xfrm>
          <a:prstGeom prst="rect">
            <a:avLst/>
          </a:prstGeom>
          <a:ln w="25400">
            <a:miter lim="400000"/>
            <a:headEnd/>
            <a:tailEnd/>
          </a:ln>
        </p:spPr>
      </p:pic>
      <p:pic>
        <p:nvPicPr>
          <p:cNvPr id="195" name="图像" descr="图像"/>
          <p:cNvPicPr>
            <a:picLocks noChangeAspect="1"/>
          </p:cNvPicPr>
          <p:nvPr/>
        </p:nvPicPr>
        <p:blipFill>
          <a:blip r:embed="rId3">
            <a:alphaModFix amt="45000"/>
          </a:blip>
          <a:stretch>
            <a:fillRect/>
          </a:stretch>
        </p:blipFill>
        <p:spPr>
          <a:xfrm>
            <a:off x="29151262" y="3276798"/>
            <a:ext cx="7607301" cy="7607301"/>
          </a:xfrm>
          <a:prstGeom prst="rect">
            <a:avLst/>
          </a:prstGeom>
          <a:ln w="25400">
            <a:miter lim="400000"/>
            <a:headEnd/>
            <a:tailEnd/>
          </a:ln>
        </p:spPr>
      </p:pic>
      <p:pic>
        <p:nvPicPr>
          <p:cNvPr id="196" name="图像" descr="图像"/>
          <p:cNvPicPr>
            <a:picLocks noChangeAspect="1"/>
          </p:cNvPicPr>
          <p:nvPr/>
        </p:nvPicPr>
        <p:blipFill>
          <a:blip r:embed="rId6"/>
          <a:srcRect l="30784" b="1398"/>
          <a:stretch>
            <a:fillRect/>
          </a:stretch>
        </p:blipFill>
        <p:spPr>
          <a:xfrm flipH="1">
            <a:off x="40855265" y="0"/>
            <a:ext cx="7150735" cy="26999565"/>
          </a:xfrm>
          <a:prstGeom prst="rect">
            <a:avLst/>
          </a:prstGeom>
          <a:ln w="25400">
            <a:miter lim="400000"/>
            <a:headEnd/>
            <a:tailEnd/>
          </a:ln>
        </p:spPr>
      </p:pic>
      <p:sp>
        <p:nvSpPr>
          <p:cNvPr id="5" name="文本框 4"/>
          <p:cNvSpPr txBox="1"/>
          <p:nvPr/>
        </p:nvSpPr>
        <p:spPr>
          <a:xfrm>
            <a:off x="3726180" y="1968500"/>
            <a:ext cx="38552120" cy="22440900"/>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kumimoji="0" lang="en-US" altLang="zh-CN" sz="66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kumimoji="0" lang="en-US" altLang="zh-CN"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⑦牌楼斗栱的各消耗标准用材规格是以清式八等材制为基数（斗口定为8cm净料，刨光损耗4mm在内），其它各斗件均以材制计算规格。在斗口用材基本相同时均不作调整。但设计斗口用材制不同时，按本节消耗量标准相同踩数斗栱调整工料系数按（牌楼斗口尺寸调整尺表2）计算。横向和角斗栱按实际用料计算除以本节消耗量标准相同踩数斗栱用料含量计算座数，其中人工费按相同斗栱子目乘系数1.2计算。本节消耗量标准包含的所有辅助材料和所用挂件等，不另行计算。</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⑧本节消耗量标准蜂窝斗栱工程量的各消耗标准用材规格：蜂窝斗口定为6cm×6cm净料（蜂窝斗栱斗口尺寸调整表3），刨光损耗4mm在内，其它各斗件均按配套实用规格计算。在斗栱式样基本相同时均不作调整。本节消耗量标准是以三级为基数计算的，如做四级人工费、材料乘以系数1.3；五级人工费、材料乘以系数2.0；六级人工费、材料乘以系数3.2；七级人工费、材料乘以系数4.5。本节消耗量标准包含的所有辅助材料和所用挂件等，不另行计算。</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⑨消耗量标准中水浪机、光面机以毛料5.5×7×80cm制作，与设计要求不符时，枋材按实换算，其他不作调整。</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lang="zh-CN" altLang="en-US" sz="7200" b="0">
                <a:sym typeface="Helvetica Neue" panose="02000503000000020004"/>
              </a:rPr>
              <a:t>⑩</a:t>
            </a: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古式木门窗制作消耗量标准子目仅适用于按传统工艺采用手工制作（即采用人工或小型器具加工枋材，采用榫卯进行组装的制作工艺)的古式木门窗（含窗框、窗扇)。如采用现场机械制作或工厂直接购置的成套成品，则套用木门窗的安装消耗量标准子目，以成品增加至材料消耗量中，不另计算损耗量。</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lang="zh-CN" altLang="en-US" sz="7200" b="0">
                <a:sym typeface="Helvetica Neue" panose="02000503000000020004"/>
              </a:rPr>
              <a:t>⑾</a:t>
            </a: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古式木长窗、木短窗、多角形短窗中，窗扇毛料规格边梃为5.5×7.5cm，如与设计规定不符时，边梃方料可进行换算，其他不作调整。</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sz="7200" b="0">
                <a:sym typeface="Helvetica Neue" panose="02000503000000020004"/>
              </a:rPr>
              <a:t>⑿</a:t>
            </a: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古式木长、短窗、多角形短窗如做固定窗无框者，边梃方料可进行换算，其他不作调整。</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0" y="112395"/>
            <a:ext cx="48006000" cy="26924000"/>
          </a:xfrm>
          <a:prstGeom prst="rect">
            <a:avLst/>
          </a:prstGeom>
          <a:ln w="25400">
            <a:miter lim="400000"/>
            <a:headEnd/>
            <a:tailEnd/>
          </a:ln>
        </p:spPr>
      </p:pic>
      <p:pic>
        <p:nvPicPr>
          <p:cNvPr id="186"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187" name="图像" descr="图像"/>
          <p:cNvPicPr>
            <a:picLocks noChangeAspect="1"/>
          </p:cNvPicPr>
          <p:nvPr/>
        </p:nvPicPr>
        <p:blipFill>
          <a:blip r:embed="rId3"/>
          <a:stretch>
            <a:fillRect/>
          </a:stretch>
        </p:blipFill>
        <p:spPr>
          <a:xfrm>
            <a:off x="0" y="0"/>
            <a:ext cx="7607300" cy="7607300"/>
          </a:xfrm>
          <a:prstGeom prst="rect">
            <a:avLst/>
          </a:prstGeom>
          <a:ln w="25400">
            <a:miter lim="400000"/>
            <a:headEnd/>
            <a:tailEnd/>
          </a:ln>
        </p:spPr>
      </p:pic>
      <p:pic>
        <p:nvPicPr>
          <p:cNvPr id="188" name="图像" descr="图像"/>
          <p:cNvPicPr>
            <a:picLocks noChangeAspect="1"/>
          </p:cNvPicPr>
          <p:nvPr/>
        </p:nvPicPr>
        <p:blipFill>
          <a:blip r:embed="rId4" cstate="print"/>
          <a:stretch>
            <a:fillRect/>
          </a:stretch>
        </p:blipFill>
        <p:spPr>
          <a:xfrm>
            <a:off x="1191839" y="1611002"/>
            <a:ext cx="2915756" cy="2911609"/>
          </a:xfrm>
          <a:prstGeom prst="rect">
            <a:avLst/>
          </a:prstGeom>
          <a:ln w="25400">
            <a:miter lim="400000"/>
            <a:headEnd/>
            <a:tailEnd/>
          </a:ln>
        </p:spPr>
      </p:pic>
      <p:sp>
        <p:nvSpPr>
          <p:cNvPr id="190"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193" name="永和九年，岁在癸丑，暮春之初，会于会稽山阴之兰亭，修禊事也。群贤毕至，少长咸集。…"/>
          <p:cNvSpPr txBox="1"/>
          <p:nvPr/>
        </p:nvSpPr>
        <p:spPr>
          <a:xfrm>
            <a:off x="23255366" y="6303135"/>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p:txBody>
      </p:sp>
      <p:pic>
        <p:nvPicPr>
          <p:cNvPr id="194" name="图像" descr="图像"/>
          <p:cNvPicPr>
            <a:picLocks noChangeAspect="1"/>
          </p:cNvPicPr>
          <p:nvPr/>
        </p:nvPicPr>
        <p:blipFill>
          <a:blip r:embed="rId5">
            <a:alphaModFix amt="23766"/>
          </a:blip>
          <a:srcRect b="40753"/>
          <a:stretch>
            <a:fillRect/>
          </a:stretch>
        </p:blipFill>
        <p:spPr>
          <a:xfrm>
            <a:off x="9947275" y="22454870"/>
            <a:ext cx="7607300" cy="4507111"/>
          </a:xfrm>
          <a:prstGeom prst="rect">
            <a:avLst/>
          </a:prstGeom>
          <a:ln w="25400">
            <a:miter lim="400000"/>
            <a:headEnd/>
            <a:tailEnd/>
          </a:ln>
        </p:spPr>
      </p:pic>
      <p:pic>
        <p:nvPicPr>
          <p:cNvPr id="195" name="图像" descr="图像"/>
          <p:cNvPicPr>
            <a:picLocks noChangeAspect="1"/>
          </p:cNvPicPr>
          <p:nvPr/>
        </p:nvPicPr>
        <p:blipFill>
          <a:blip r:embed="rId3">
            <a:alphaModFix amt="45000"/>
          </a:blip>
          <a:stretch>
            <a:fillRect/>
          </a:stretch>
        </p:blipFill>
        <p:spPr>
          <a:xfrm>
            <a:off x="29151262" y="3276798"/>
            <a:ext cx="7607301" cy="7607301"/>
          </a:xfrm>
          <a:prstGeom prst="rect">
            <a:avLst/>
          </a:prstGeom>
          <a:ln w="25400">
            <a:miter lim="400000"/>
            <a:headEnd/>
            <a:tailEnd/>
          </a:ln>
        </p:spPr>
      </p:pic>
      <p:pic>
        <p:nvPicPr>
          <p:cNvPr id="196" name="图像" descr="图像"/>
          <p:cNvPicPr>
            <a:picLocks noChangeAspect="1"/>
          </p:cNvPicPr>
          <p:nvPr/>
        </p:nvPicPr>
        <p:blipFill>
          <a:blip r:embed="rId6"/>
          <a:srcRect l="30784" b="1398"/>
          <a:stretch>
            <a:fillRect/>
          </a:stretch>
        </p:blipFill>
        <p:spPr>
          <a:xfrm flipH="1">
            <a:off x="40569515" y="2025650"/>
            <a:ext cx="7436485" cy="24936450"/>
          </a:xfrm>
          <a:prstGeom prst="rect">
            <a:avLst/>
          </a:prstGeom>
          <a:ln w="25400">
            <a:miter lim="400000"/>
            <a:headEnd/>
            <a:tailEnd/>
          </a:ln>
        </p:spPr>
      </p:pic>
      <p:sp>
        <p:nvSpPr>
          <p:cNvPr id="5" name="文本框 4"/>
          <p:cNvSpPr txBox="1"/>
          <p:nvPr/>
        </p:nvSpPr>
        <p:spPr>
          <a:xfrm>
            <a:off x="4660265" y="3462655"/>
            <a:ext cx="35909250" cy="20224750"/>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kumimoji="0" lang="en-US" sz="66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kumimoji="0" 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sz="7200" b="0">
                <a:sym typeface="Helvetica Neue" panose="02000503000000020004"/>
              </a:rPr>
              <a:t>⒀</a:t>
            </a: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普通纱窗扇毛料规格边梃4.8×6.8cm；插角乱纹嵌玻璃纱窗扇边梃5.3×7.3cm，如与设计规定不符时，边梃枋材可进行换算，其他不作调整。</a:t>
            </a:r>
            <a:endPar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sz="7200" b="0">
                <a:sym typeface="Helvetica Neue" panose="02000503000000020004"/>
              </a:rPr>
              <a:t>⒁</a:t>
            </a: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古式纱窗指古式窗嵌书画，上盖纱绸，不含书画、纱绸。普通材质纱窗则参装饰工程相应子目。</a:t>
            </a:r>
            <a:endPar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sz="7200" b="0">
                <a:sym typeface="Helvetica Neue" panose="02000503000000020004"/>
              </a:rPr>
              <a:t>⒂</a:t>
            </a: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古式木门窗 “小五金费”，按附表的小五金用量计算，如与设计规定的小五金品种、数量不同时，品种数量和单价均可调整，其他不作调整。</a:t>
            </a:r>
            <a:r>
              <a:rPr kumimoji="0" lang="zh-CN"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玻璃厚度不同时，可按设计规定换算。</a:t>
            </a:r>
            <a:endPar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(16)木构件项目除另有注明外均不含雕刻，雕刻另按相应子目计算。雕刻消耗量标准考虑以手工操作和一般的雕刻工艺及质量要求，未考虑场外运输费用。若要求雕刻工艺复杂或质量要求较高者，可另行协调确定。</a:t>
            </a:r>
            <a:endPar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木雕子目按一、二类木材雕刻考虑，若为三、四类木材雕刻人工费乘以系数1.41。</a:t>
            </a:r>
            <a:endPar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kumimoji="0" 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(17)</a:t>
            </a: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本</a:t>
            </a: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标准考虑圆雕深度5cm及以内、浮雕深度1cm及以内、镂雕深度2cm</a:t>
            </a:r>
            <a:r>
              <a:rPr kumimoji="0" lang="zh-CN"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以内</a:t>
            </a: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的子目，深度每超出1cm，套用相应消耗量标准人工费乘以系数1.2。</a:t>
            </a:r>
            <a:endPar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kumimoji="0" 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(18)</a:t>
            </a: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传统古典藻井异形天花斗栱制安按相同材制和踩数及式样的斗栱相应子目计算，人工费乘以系数1.25。圆形或异形天花上斗栱，人工费和材料乘以系数1.5。</a:t>
            </a:r>
            <a:r>
              <a:rPr sz="7200" b="0">
                <a:sym typeface="Helvetica Neue" panose="02000503000000020004"/>
              </a:rPr>
              <a:t>彩画套用第八章斗栱彩画、顶棚彩画等相应子目，人工费乘系数1.25。</a:t>
            </a:r>
            <a:endPar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kumimoji="0" 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(19)</a:t>
            </a: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传统古典藻井天花垂柱（吊瓜）套用本章圆柱、方柱和垂柱柱头子目（柱体部分和柱头部分分列计算)。花芽、花板套用本章木浮雕相应子目。</a:t>
            </a:r>
            <a:endPar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0" y="112395"/>
            <a:ext cx="48006000" cy="26924000"/>
          </a:xfrm>
          <a:prstGeom prst="rect">
            <a:avLst/>
          </a:prstGeom>
          <a:ln w="25400">
            <a:miter lim="400000"/>
            <a:headEnd/>
            <a:tailEnd/>
          </a:ln>
        </p:spPr>
      </p:pic>
      <p:pic>
        <p:nvPicPr>
          <p:cNvPr id="186"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187" name="图像" descr="图像"/>
          <p:cNvPicPr>
            <a:picLocks noChangeAspect="1"/>
          </p:cNvPicPr>
          <p:nvPr/>
        </p:nvPicPr>
        <p:blipFill>
          <a:blip r:embed="rId3"/>
          <a:stretch>
            <a:fillRect/>
          </a:stretch>
        </p:blipFill>
        <p:spPr>
          <a:xfrm>
            <a:off x="0" y="0"/>
            <a:ext cx="7607300" cy="7607300"/>
          </a:xfrm>
          <a:prstGeom prst="rect">
            <a:avLst/>
          </a:prstGeom>
          <a:ln w="25400">
            <a:miter lim="400000"/>
            <a:headEnd/>
            <a:tailEnd/>
          </a:ln>
        </p:spPr>
      </p:pic>
      <p:pic>
        <p:nvPicPr>
          <p:cNvPr id="188" name="图像" descr="图像"/>
          <p:cNvPicPr>
            <a:picLocks noChangeAspect="1"/>
          </p:cNvPicPr>
          <p:nvPr/>
        </p:nvPicPr>
        <p:blipFill>
          <a:blip r:embed="rId4" cstate="print"/>
          <a:stretch>
            <a:fillRect/>
          </a:stretch>
        </p:blipFill>
        <p:spPr>
          <a:xfrm>
            <a:off x="1191839" y="1611002"/>
            <a:ext cx="2915756" cy="2911609"/>
          </a:xfrm>
          <a:prstGeom prst="rect">
            <a:avLst/>
          </a:prstGeom>
          <a:ln w="25400">
            <a:miter lim="400000"/>
            <a:headEnd/>
            <a:tailEnd/>
          </a:ln>
        </p:spPr>
      </p:pic>
      <p:sp>
        <p:nvSpPr>
          <p:cNvPr id="190"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193" name="永和九年，岁在癸丑，暮春之初，会于会稽山阴之兰亭，修禊事也。群贤毕至，少长咸集。…"/>
          <p:cNvSpPr txBox="1"/>
          <p:nvPr/>
        </p:nvSpPr>
        <p:spPr>
          <a:xfrm>
            <a:off x="23255366" y="6303135"/>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p:txBody>
      </p:sp>
      <p:pic>
        <p:nvPicPr>
          <p:cNvPr id="194" name="图像" descr="图像"/>
          <p:cNvPicPr>
            <a:picLocks noChangeAspect="1"/>
          </p:cNvPicPr>
          <p:nvPr/>
        </p:nvPicPr>
        <p:blipFill>
          <a:blip r:embed="rId5">
            <a:alphaModFix amt="23766"/>
          </a:blip>
          <a:srcRect b="40753"/>
          <a:stretch>
            <a:fillRect/>
          </a:stretch>
        </p:blipFill>
        <p:spPr>
          <a:xfrm>
            <a:off x="9947275" y="22454870"/>
            <a:ext cx="7607300" cy="4507111"/>
          </a:xfrm>
          <a:prstGeom prst="rect">
            <a:avLst/>
          </a:prstGeom>
          <a:ln w="25400">
            <a:miter lim="400000"/>
            <a:headEnd/>
            <a:tailEnd/>
          </a:ln>
        </p:spPr>
      </p:pic>
      <p:pic>
        <p:nvPicPr>
          <p:cNvPr id="195" name="图像" descr="图像"/>
          <p:cNvPicPr>
            <a:picLocks noChangeAspect="1"/>
          </p:cNvPicPr>
          <p:nvPr/>
        </p:nvPicPr>
        <p:blipFill>
          <a:blip r:embed="rId3">
            <a:alphaModFix amt="45000"/>
          </a:blip>
          <a:stretch>
            <a:fillRect/>
          </a:stretch>
        </p:blipFill>
        <p:spPr>
          <a:xfrm>
            <a:off x="29151262" y="3276798"/>
            <a:ext cx="7607301" cy="7607301"/>
          </a:xfrm>
          <a:prstGeom prst="rect">
            <a:avLst/>
          </a:prstGeom>
          <a:ln w="25400">
            <a:miter lim="400000"/>
            <a:headEnd/>
            <a:tailEnd/>
          </a:ln>
        </p:spPr>
      </p:pic>
      <p:pic>
        <p:nvPicPr>
          <p:cNvPr id="196" name="图像" descr="图像"/>
          <p:cNvPicPr>
            <a:picLocks noChangeAspect="1"/>
          </p:cNvPicPr>
          <p:nvPr/>
        </p:nvPicPr>
        <p:blipFill>
          <a:blip r:embed="rId6"/>
          <a:srcRect l="30784" b="1398"/>
          <a:stretch>
            <a:fillRect/>
          </a:stretch>
        </p:blipFill>
        <p:spPr>
          <a:xfrm flipH="1">
            <a:off x="32903976" y="2025582"/>
            <a:ext cx="15102024" cy="19048453"/>
          </a:xfrm>
          <a:prstGeom prst="rect">
            <a:avLst/>
          </a:prstGeom>
          <a:ln w="25400">
            <a:miter lim="400000"/>
            <a:headEnd/>
            <a:tailEnd/>
          </a:ln>
        </p:spPr>
      </p:pic>
      <p:sp>
        <p:nvSpPr>
          <p:cNvPr id="5" name="文本框 4"/>
          <p:cNvSpPr txBox="1"/>
          <p:nvPr/>
        </p:nvSpPr>
        <p:spPr>
          <a:xfrm>
            <a:off x="4582795" y="3407410"/>
            <a:ext cx="28320365" cy="16285210"/>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kumimoji="0" sz="80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（2）“工程量计算规则”变化情况</a:t>
            </a:r>
            <a:endParaRPr kumimoji="0" sz="80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80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①柱头为圆形或多边形时按最大外径圆柱体以m³计算；柱头为方形时按最大外围尺寸以m³计算。</a:t>
            </a:r>
            <a:endParaRPr kumimoji="0" sz="80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80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②云头雕刻（霸王拳、麻叶头、蜂头）以个计算。</a:t>
            </a:r>
            <a:endParaRPr kumimoji="0" sz="80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80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③除蜂窝斗栱以m计算外，其他材制斗栱等均以座计算。</a:t>
            </a:r>
            <a:endParaRPr kumimoji="0" sz="80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80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④木雕以图案的外切正向矩形面积以平方米计算；另木雕不包含绘样、和排版费用(子目仅含放样至木材面工作内容)，绘样、排版费用另计。</a:t>
            </a:r>
            <a:endParaRPr kumimoji="0" sz="80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80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⑤传统古典天花基层木龙骨枋、格枋、卷条均按设计几何尺寸，以m³竣工木料计算；木网格板、藻井板、卷板按图示面积计算。</a:t>
            </a:r>
            <a:endParaRPr kumimoji="0" sz="80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80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⑥防火、做旧、防腐按设计图示尺寸以展开面积计算，烘干按设计要求需干燥的木材体积计算。</a:t>
            </a:r>
            <a:endParaRPr kumimoji="0" sz="80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4445" y="112395"/>
            <a:ext cx="48006000" cy="26924000"/>
          </a:xfrm>
          <a:prstGeom prst="rect">
            <a:avLst/>
          </a:prstGeom>
          <a:ln w="25400">
            <a:miter lim="400000"/>
            <a:headEnd/>
            <a:tailEnd/>
          </a:ln>
        </p:spPr>
      </p:pic>
      <p:pic>
        <p:nvPicPr>
          <p:cNvPr id="186"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187" name="图像" descr="图像"/>
          <p:cNvPicPr>
            <a:picLocks noChangeAspect="1"/>
          </p:cNvPicPr>
          <p:nvPr/>
        </p:nvPicPr>
        <p:blipFill>
          <a:blip r:embed="rId3"/>
          <a:stretch>
            <a:fillRect/>
          </a:stretch>
        </p:blipFill>
        <p:spPr>
          <a:xfrm>
            <a:off x="0" y="0"/>
            <a:ext cx="7607300" cy="7607300"/>
          </a:xfrm>
          <a:prstGeom prst="rect">
            <a:avLst/>
          </a:prstGeom>
          <a:ln w="25400">
            <a:miter lim="400000"/>
            <a:headEnd/>
            <a:tailEnd/>
          </a:ln>
        </p:spPr>
      </p:pic>
      <p:pic>
        <p:nvPicPr>
          <p:cNvPr id="188" name="图像" descr="图像"/>
          <p:cNvPicPr>
            <a:picLocks noChangeAspect="1"/>
          </p:cNvPicPr>
          <p:nvPr/>
        </p:nvPicPr>
        <p:blipFill>
          <a:blip r:embed="rId4" cstate="print"/>
          <a:stretch>
            <a:fillRect/>
          </a:stretch>
        </p:blipFill>
        <p:spPr>
          <a:xfrm>
            <a:off x="1191839" y="1611002"/>
            <a:ext cx="2915756" cy="2911609"/>
          </a:xfrm>
          <a:prstGeom prst="rect">
            <a:avLst/>
          </a:prstGeom>
          <a:ln w="25400">
            <a:miter lim="400000"/>
            <a:headEnd/>
            <a:tailEnd/>
          </a:ln>
        </p:spPr>
      </p:pic>
      <p:sp>
        <p:nvSpPr>
          <p:cNvPr id="190"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193" name="永和九年，岁在癸丑，暮春之初，会于会稽山阴之兰亭，修禊事也。群贤毕至，少长咸集。…"/>
          <p:cNvSpPr txBox="1"/>
          <p:nvPr/>
        </p:nvSpPr>
        <p:spPr>
          <a:xfrm>
            <a:off x="23255366" y="6303135"/>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p:txBody>
      </p:sp>
      <p:pic>
        <p:nvPicPr>
          <p:cNvPr id="194" name="图像" descr="图像"/>
          <p:cNvPicPr>
            <a:picLocks noChangeAspect="1"/>
          </p:cNvPicPr>
          <p:nvPr/>
        </p:nvPicPr>
        <p:blipFill>
          <a:blip r:embed="rId5">
            <a:alphaModFix amt="23766"/>
          </a:blip>
          <a:srcRect b="40753"/>
          <a:stretch>
            <a:fillRect/>
          </a:stretch>
        </p:blipFill>
        <p:spPr>
          <a:xfrm>
            <a:off x="9947275" y="22454870"/>
            <a:ext cx="7607300" cy="4507111"/>
          </a:xfrm>
          <a:prstGeom prst="rect">
            <a:avLst/>
          </a:prstGeom>
          <a:ln w="25400">
            <a:miter lim="400000"/>
            <a:headEnd/>
            <a:tailEnd/>
          </a:ln>
        </p:spPr>
      </p:pic>
      <p:pic>
        <p:nvPicPr>
          <p:cNvPr id="195" name="图像" descr="图像"/>
          <p:cNvPicPr>
            <a:picLocks noChangeAspect="1"/>
          </p:cNvPicPr>
          <p:nvPr/>
        </p:nvPicPr>
        <p:blipFill>
          <a:blip r:embed="rId3">
            <a:alphaModFix amt="45000"/>
          </a:blip>
          <a:stretch>
            <a:fillRect/>
          </a:stretch>
        </p:blipFill>
        <p:spPr>
          <a:xfrm>
            <a:off x="29151262" y="3276798"/>
            <a:ext cx="7607301" cy="7607301"/>
          </a:xfrm>
          <a:prstGeom prst="rect">
            <a:avLst/>
          </a:prstGeom>
          <a:ln w="25400">
            <a:miter lim="400000"/>
            <a:headEnd/>
            <a:tailEnd/>
          </a:ln>
        </p:spPr>
      </p:pic>
      <p:pic>
        <p:nvPicPr>
          <p:cNvPr id="196" name="图像" descr="图像"/>
          <p:cNvPicPr>
            <a:picLocks noChangeAspect="1"/>
          </p:cNvPicPr>
          <p:nvPr/>
        </p:nvPicPr>
        <p:blipFill>
          <a:blip r:embed="rId6"/>
          <a:srcRect l="30784" b="1398"/>
          <a:stretch>
            <a:fillRect/>
          </a:stretch>
        </p:blipFill>
        <p:spPr>
          <a:xfrm flipH="1">
            <a:off x="40683180" y="2025650"/>
            <a:ext cx="7322820" cy="25010745"/>
          </a:xfrm>
          <a:prstGeom prst="rect">
            <a:avLst/>
          </a:prstGeom>
          <a:ln w="25400">
            <a:miter lim="400000"/>
            <a:headEnd/>
            <a:tailEnd/>
          </a:ln>
        </p:spPr>
      </p:pic>
      <p:sp>
        <p:nvSpPr>
          <p:cNvPr id="5" name="文本框 4"/>
          <p:cNvSpPr txBox="1"/>
          <p:nvPr/>
        </p:nvSpPr>
        <p:spPr>
          <a:xfrm>
            <a:off x="4621530" y="3276283"/>
            <a:ext cx="36061650" cy="21332825"/>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lang="zh-CN" altLang="en-US" sz="7200">
                <a:latin typeface="微软雅黑" panose="020B0503020204020204" charset="-122"/>
                <a:ea typeface="微软雅黑" panose="020B0503020204020204" charset="-122"/>
                <a:sym typeface="Helvetica Neue" panose="02000503000000020004"/>
              </a:rPr>
              <a:t>✯  </a:t>
            </a:r>
            <a:r>
              <a:rPr kumimoji="0"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四、与清单的衔接情况</a:t>
            </a:r>
            <a:endParaRPr kumimoji="0"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本章消耗量标准的项目设置、工程量计算规则等文字表述，尽可能与13清单计算规范相一致。</a:t>
            </a:r>
            <a:endParaRPr kumimoji="0"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a:latin typeface="微软雅黑" panose="020B0503020204020204" charset="-122"/>
                <a:ea typeface="微软雅黑" panose="020B0503020204020204" charset="-122"/>
                <a:sym typeface="Helvetica Neue" panose="02000503000000020004"/>
              </a:rPr>
              <a:t>✯  </a:t>
            </a:r>
            <a:r>
              <a:rPr kumimoji="0"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五、人材机消耗量确定</a:t>
            </a:r>
            <a:endParaRPr kumimoji="0"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1.人工：参照2014仿古标准、2018年《全统仿古建筑工程消耗量定额》、2016年《福建古建筑保护修缮预算定额》人工消耗量乘以人工工资单价以人工费体现，结合市场行情确定。</a:t>
            </a:r>
            <a:endPar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2.材料：参照2014仿古标准。</a:t>
            </a:r>
            <a:endPar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3.机械：参照2014仿古标准，调整单价。</a:t>
            </a:r>
            <a:endPar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a:latin typeface="微软雅黑" panose="020B0503020204020204" charset="-122"/>
                <a:ea typeface="微软雅黑" panose="020B0503020204020204" charset="-122"/>
                <a:sym typeface="Helvetica Neue" panose="02000503000000020004"/>
              </a:rPr>
              <a:t>✯  </a:t>
            </a:r>
            <a:r>
              <a:rPr kumimoji="0"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六、使用当中应该注意的问题</a:t>
            </a:r>
            <a:endParaRPr kumimoji="0"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1、本章在原消耗量标准的基础上，人工含量进行了调减，机械费用进行了调增。。</a:t>
            </a:r>
            <a:endPar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2、本章斗栱为重新编制，子目消耗量标准均按十字型斗栱编制，如为丁字型斗栱，枋材和人工费均乘以系数0.6。</a:t>
            </a:r>
            <a:endPar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3、本章取消原定额中的“井口天花”，重新编制“传统古典天花”。</a:t>
            </a:r>
            <a:endPar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4、木雕刻按适用范围套用相应定额子目。另定额考虑以手工操作和一般的雕刻工艺及质量要求，未考虑场外运输费用。若要求雕刻工艺复杂或质量要求较高者，可另行协商确定。</a:t>
            </a:r>
            <a:endPar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5、古式木门窗制作定额子目仅适用于按传统工艺采用手工制作（即采用人工或小型器具加工枋材，采用榫卯进行组装的制作工艺)的古式木门窗（含窗框、窗扇)。</a:t>
            </a:r>
            <a:endPar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spTree>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0" y="76200"/>
            <a:ext cx="48006000" cy="26924000"/>
          </a:xfrm>
          <a:prstGeom prst="rect">
            <a:avLst/>
          </a:prstGeom>
          <a:ln w="25400">
            <a:miter lim="400000"/>
            <a:headEnd/>
            <a:tailEnd/>
          </a:ln>
        </p:spPr>
      </p:pic>
      <p:pic>
        <p:nvPicPr>
          <p:cNvPr id="186"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187" name="图像" descr="图像"/>
          <p:cNvPicPr>
            <a:picLocks noChangeAspect="1"/>
          </p:cNvPicPr>
          <p:nvPr/>
        </p:nvPicPr>
        <p:blipFill>
          <a:blip r:embed="rId3"/>
          <a:stretch>
            <a:fillRect/>
          </a:stretch>
        </p:blipFill>
        <p:spPr>
          <a:xfrm>
            <a:off x="0" y="0"/>
            <a:ext cx="7607300" cy="7607300"/>
          </a:xfrm>
          <a:prstGeom prst="rect">
            <a:avLst/>
          </a:prstGeom>
          <a:ln w="25400">
            <a:miter lim="400000"/>
            <a:headEnd/>
            <a:tailEnd/>
          </a:ln>
        </p:spPr>
      </p:pic>
      <p:pic>
        <p:nvPicPr>
          <p:cNvPr id="188" name="图像" descr="图像"/>
          <p:cNvPicPr>
            <a:picLocks noChangeAspect="1"/>
          </p:cNvPicPr>
          <p:nvPr/>
        </p:nvPicPr>
        <p:blipFill>
          <a:blip r:embed="rId4" cstate="print"/>
          <a:stretch>
            <a:fillRect/>
          </a:stretch>
        </p:blipFill>
        <p:spPr>
          <a:xfrm>
            <a:off x="1191839" y="1611002"/>
            <a:ext cx="2915756" cy="2911609"/>
          </a:xfrm>
          <a:prstGeom prst="rect">
            <a:avLst/>
          </a:prstGeom>
          <a:ln w="25400">
            <a:miter lim="400000"/>
            <a:headEnd/>
            <a:tailEnd/>
          </a:ln>
        </p:spPr>
      </p:pic>
      <p:sp>
        <p:nvSpPr>
          <p:cNvPr id="190"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193" name="永和九年，岁在癸丑，暮春之初，会于会稽山阴之兰亭，修禊事也。群贤毕至，少长咸集。…"/>
          <p:cNvSpPr txBox="1"/>
          <p:nvPr/>
        </p:nvSpPr>
        <p:spPr>
          <a:xfrm>
            <a:off x="23255366" y="6303135"/>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p:txBody>
      </p:sp>
      <p:pic>
        <p:nvPicPr>
          <p:cNvPr id="194" name="图像" descr="图像"/>
          <p:cNvPicPr>
            <a:picLocks noChangeAspect="1"/>
          </p:cNvPicPr>
          <p:nvPr/>
        </p:nvPicPr>
        <p:blipFill>
          <a:blip r:embed="rId5">
            <a:alphaModFix amt="23766"/>
          </a:blip>
          <a:srcRect b="40753"/>
          <a:stretch>
            <a:fillRect/>
          </a:stretch>
        </p:blipFill>
        <p:spPr>
          <a:xfrm>
            <a:off x="9947275" y="22454870"/>
            <a:ext cx="7607300" cy="4507111"/>
          </a:xfrm>
          <a:prstGeom prst="rect">
            <a:avLst/>
          </a:prstGeom>
          <a:ln w="25400">
            <a:miter lim="400000"/>
            <a:headEnd/>
            <a:tailEnd/>
          </a:ln>
        </p:spPr>
      </p:pic>
      <p:pic>
        <p:nvPicPr>
          <p:cNvPr id="195" name="图像" descr="图像"/>
          <p:cNvPicPr>
            <a:picLocks noChangeAspect="1"/>
          </p:cNvPicPr>
          <p:nvPr/>
        </p:nvPicPr>
        <p:blipFill>
          <a:blip r:embed="rId3">
            <a:alphaModFix amt="45000"/>
          </a:blip>
          <a:stretch>
            <a:fillRect/>
          </a:stretch>
        </p:blipFill>
        <p:spPr>
          <a:xfrm>
            <a:off x="29151262" y="3276798"/>
            <a:ext cx="7607301" cy="7607301"/>
          </a:xfrm>
          <a:prstGeom prst="rect">
            <a:avLst/>
          </a:prstGeom>
          <a:ln w="25400">
            <a:miter lim="400000"/>
            <a:headEnd/>
            <a:tailEnd/>
          </a:ln>
        </p:spPr>
      </p:pic>
      <p:pic>
        <p:nvPicPr>
          <p:cNvPr id="196" name="图像" descr="图像"/>
          <p:cNvPicPr>
            <a:picLocks noChangeAspect="1"/>
          </p:cNvPicPr>
          <p:nvPr/>
        </p:nvPicPr>
        <p:blipFill>
          <a:blip r:embed="rId6"/>
          <a:srcRect l="30784" b="1398"/>
          <a:stretch>
            <a:fillRect/>
          </a:stretch>
        </p:blipFill>
        <p:spPr>
          <a:xfrm flipH="1">
            <a:off x="36335335" y="2025650"/>
            <a:ext cx="11670665" cy="24973915"/>
          </a:xfrm>
          <a:prstGeom prst="rect">
            <a:avLst/>
          </a:prstGeom>
          <a:ln w="25400">
            <a:miter lim="400000"/>
            <a:headEnd/>
            <a:tailEnd/>
          </a:ln>
        </p:spPr>
      </p:pic>
      <p:sp>
        <p:nvSpPr>
          <p:cNvPr id="5" name="文本框 4"/>
          <p:cNvSpPr txBox="1"/>
          <p:nvPr/>
        </p:nvSpPr>
        <p:spPr>
          <a:xfrm>
            <a:off x="4735830" y="2871788"/>
            <a:ext cx="30971490" cy="21332825"/>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lang="en-US" b="0">
                <a:sym typeface="Helvetica Neue" panose="02000503000000020004"/>
              </a:rPr>
              <a:t> </a:t>
            </a:r>
            <a:r>
              <a:rPr lang="en-US" sz="7200" b="0">
                <a:sym typeface="Helvetica Neue" panose="02000503000000020004"/>
              </a:rPr>
              <a:t> </a:t>
            </a:r>
            <a:r>
              <a:rPr sz="7200" b="0">
                <a:sym typeface="Helvetica Neue" panose="02000503000000020004"/>
              </a:rPr>
              <a:t>6、古式木构件（含柱、梁、枋、椽、桁等)等均按m³计算。计算方法：根据有代表性的立柱断面和长度，计算出每根的体积（原木按原木材积表计算），以1m³除以每根材积，得出每m³ 的根数，乘以每根（加刨光损耗及后备长度）材积，得出每m³的木材毛料用量，再加操作损耗6%，作为消耗量标准用量。本次消耗量标准修编，对杉原木出材率重新进行了测算。</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a:latin typeface="微软雅黑" panose="020B0503020204020204" charset="-122"/>
                <a:ea typeface="微软雅黑" panose="020B0503020204020204" charset="-122"/>
                <a:sym typeface="Helvetica Neue" panose="02000503000000020004"/>
              </a:rPr>
              <a:t>✯  </a:t>
            </a:r>
            <a:r>
              <a:rPr sz="7200">
                <a:sym typeface="Helvetica Neue" panose="02000503000000020004"/>
              </a:rPr>
              <a:t>七、本章节对应的名词解释及配图</a:t>
            </a:r>
            <a:endParaRPr sz="720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en-US" sz="7200" b="0">
                <a:sym typeface="Helvetica Neue" panose="02000503000000020004"/>
              </a:rPr>
              <a:t>  1</a:t>
            </a:r>
            <a:r>
              <a:rPr sz="7200" b="0">
                <a:sym typeface="Helvetica Neue" panose="02000503000000020004"/>
              </a:rPr>
              <a:t>.童柱（瓜柱）：置于横梁之上，上端稍细，其承重作用与普通之柱相同的短柱，亦名矮柱。（见下图）                  </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a:t>
            </a:r>
            <a:r>
              <a:rPr lang="en-US" sz="7200" b="0">
                <a:sym typeface="Helvetica Neue" panose="02000503000000020004"/>
              </a:rPr>
              <a:t>2.</a:t>
            </a:r>
            <a:r>
              <a:rPr sz="7200" b="0">
                <a:sym typeface="Helvetica Neue" panose="02000503000000020004"/>
              </a:rPr>
              <a:t>大梁：架于两步柱上之横木，为最长柁梁之简称。（见下图）</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a:t>
            </a:r>
            <a:r>
              <a:rPr lang="en-US" sz="7200" b="0">
                <a:sym typeface="Helvetica Neue" panose="02000503000000020004"/>
              </a:rPr>
              <a:t>3</a:t>
            </a:r>
            <a:r>
              <a:rPr sz="7200" b="0">
                <a:sym typeface="Helvetica Neue" panose="02000503000000020004"/>
              </a:rPr>
              <a:t>.山界梁(三架梁)：位于大梁之上，山尖处，进深二界之柁梁。（见下图）</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a:t>
            </a:r>
            <a:r>
              <a:rPr lang="en-US" sz="7200" b="0">
                <a:sym typeface="Helvetica Neue" panose="02000503000000020004"/>
              </a:rPr>
              <a:t>4</a:t>
            </a:r>
            <a:r>
              <a:rPr sz="7200" b="0">
                <a:sym typeface="Helvetica Neue" panose="02000503000000020004"/>
              </a:rPr>
              <a:t>.双步：连两界中置川童之柁梁，一端承桁，一端连于柱。殿庭内四界后之地位，亦以双步名之。（见下图）</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a:t>
            </a:r>
            <a:r>
              <a:rPr lang="en-US" sz="7200" b="0">
                <a:sym typeface="Helvetica Neue" panose="02000503000000020004"/>
              </a:rPr>
              <a:t>5</a:t>
            </a:r>
            <a:r>
              <a:rPr sz="7200" b="0">
                <a:sym typeface="Helvetica Neue" panose="02000503000000020004"/>
              </a:rPr>
              <a:t>.川(抱头梁)：长一界之柁梁，一端承桁，一端连于柱。位于廊者为廊川；位于双步者称短川，或简称川。（见下图）</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a:t>
            </a:r>
            <a:r>
              <a:rPr lang="en-US" sz="7200" b="0">
                <a:sym typeface="Helvetica Neue" panose="02000503000000020004"/>
              </a:rPr>
              <a:t>6</a:t>
            </a:r>
            <a:r>
              <a:rPr sz="7200" b="0">
                <a:sym typeface="Helvetica Neue" panose="02000503000000020004"/>
              </a:rPr>
              <a:t>.轩梁：在轩内交汇于两柱子之间梁内构件，其形状随着轩的形式不同而变化。（见下图）。</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a:t>
            </a:r>
            <a:r>
              <a:rPr lang="en-US" sz="7200" b="0">
                <a:sym typeface="Helvetica Neue" panose="02000503000000020004"/>
              </a:rPr>
              <a:t>7</a:t>
            </a:r>
            <a:r>
              <a:rPr sz="7200" b="0">
                <a:sym typeface="Helvetica Neue" panose="02000503000000020004"/>
              </a:rPr>
              <a:t>.垂柱：上端功用与檐柱相同，用于垂花门戓牌楼门的四角上，下部悬空的垂柱，端头上常有雕花雕饰。</a:t>
            </a:r>
            <a:endParaRPr sz="7200" b="0">
              <a:sym typeface="Helvetica Neue" panose="02000503000000020004"/>
            </a:endParaRPr>
          </a:p>
        </p:txBody>
      </p:sp>
    </p:spTree>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0" y="76200"/>
            <a:ext cx="48006000" cy="26924000"/>
          </a:xfrm>
          <a:prstGeom prst="rect">
            <a:avLst/>
          </a:prstGeom>
          <a:ln w="25400">
            <a:miter lim="400000"/>
            <a:headEnd/>
            <a:tailEnd/>
          </a:ln>
        </p:spPr>
      </p:pic>
      <p:pic>
        <p:nvPicPr>
          <p:cNvPr id="186"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187" name="图像" descr="图像"/>
          <p:cNvPicPr>
            <a:picLocks noChangeAspect="1"/>
          </p:cNvPicPr>
          <p:nvPr/>
        </p:nvPicPr>
        <p:blipFill>
          <a:blip r:embed="rId3"/>
          <a:stretch>
            <a:fillRect/>
          </a:stretch>
        </p:blipFill>
        <p:spPr>
          <a:xfrm>
            <a:off x="0" y="0"/>
            <a:ext cx="7607300" cy="7607300"/>
          </a:xfrm>
          <a:prstGeom prst="rect">
            <a:avLst/>
          </a:prstGeom>
          <a:ln w="25400">
            <a:miter lim="400000"/>
            <a:headEnd/>
            <a:tailEnd/>
          </a:ln>
        </p:spPr>
      </p:pic>
      <p:pic>
        <p:nvPicPr>
          <p:cNvPr id="188" name="图像" descr="图像"/>
          <p:cNvPicPr>
            <a:picLocks noChangeAspect="1"/>
          </p:cNvPicPr>
          <p:nvPr/>
        </p:nvPicPr>
        <p:blipFill>
          <a:blip r:embed="rId4" cstate="print"/>
          <a:stretch>
            <a:fillRect/>
          </a:stretch>
        </p:blipFill>
        <p:spPr>
          <a:xfrm>
            <a:off x="1191839" y="1611002"/>
            <a:ext cx="2915756" cy="2911609"/>
          </a:xfrm>
          <a:prstGeom prst="rect">
            <a:avLst/>
          </a:prstGeom>
          <a:ln w="25400">
            <a:miter lim="400000"/>
            <a:headEnd/>
            <a:tailEnd/>
          </a:ln>
        </p:spPr>
      </p:pic>
      <p:sp>
        <p:nvSpPr>
          <p:cNvPr id="190"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193" name="永和九年，岁在癸丑，暮春之初，会于会稽山阴之兰亭，修禊事也。群贤毕至，少长咸集。…"/>
          <p:cNvSpPr txBox="1"/>
          <p:nvPr/>
        </p:nvSpPr>
        <p:spPr>
          <a:xfrm>
            <a:off x="23255366" y="6303135"/>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p:txBody>
      </p:sp>
      <p:pic>
        <p:nvPicPr>
          <p:cNvPr id="194" name="图像" descr="图像"/>
          <p:cNvPicPr>
            <a:picLocks noChangeAspect="1"/>
          </p:cNvPicPr>
          <p:nvPr/>
        </p:nvPicPr>
        <p:blipFill>
          <a:blip r:embed="rId5">
            <a:alphaModFix amt="23766"/>
          </a:blip>
          <a:srcRect b="40753"/>
          <a:stretch>
            <a:fillRect/>
          </a:stretch>
        </p:blipFill>
        <p:spPr>
          <a:xfrm>
            <a:off x="9947275" y="22454870"/>
            <a:ext cx="7607300" cy="4507111"/>
          </a:xfrm>
          <a:prstGeom prst="rect">
            <a:avLst/>
          </a:prstGeom>
          <a:ln w="25400">
            <a:miter lim="400000"/>
            <a:headEnd/>
            <a:tailEnd/>
          </a:ln>
        </p:spPr>
      </p:pic>
      <p:pic>
        <p:nvPicPr>
          <p:cNvPr id="195" name="图像" descr="图像"/>
          <p:cNvPicPr>
            <a:picLocks noChangeAspect="1"/>
          </p:cNvPicPr>
          <p:nvPr/>
        </p:nvPicPr>
        <p:blipFill>
          <a:blip r:embed="rId3">
            <a:alphaModFix amt="45000"/>
          </a:blip>
          <a:stretch>
            <a:fillRect/>
          </a:stretch>
        </p:blipFill>
        <p:spPr>
          <a:xfrm>
            <a:off x="29151262" y="3276798"/>
            <a:ext cx="7607301" cy="7607301"/>
          </a:xfrm>
          <a:prstGeom prst="rect">
            <a:avLst/>
          </a:prstGeom>
          <a:ln w="25400">
            <a:miter lim="400000"/>
            <a:headEnd/>
            <a:tailEnd/>
          </a:ln>
        </p:spPr>
      </p:pic>
      <p:sp>
        <p:nvSpPr>
          <p:cNvPr id="5" name="文本框 4"/>
          <p:cNvSpPr txBox="1"/>
          <p:nvPr/>
        </p:nvSpPr>
        <p:spPr>
          <a:xfrm>
            <a:off x="4600575" y="2833688"/>
            <a:ext cx="22400260" cy="21332825"/>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lang="en-US" b="0">
                <a:sym typeface="Helvetica Neue" panose="02000503000000020004"/>
              </a:rPr>
              <a:t>  8</a:t>
            </a:r>
            <a:r>
              <a:rPr sz="7200" b="0">
                <a:sym typeface="Helvetica Neue" panose="02000503000000020004"/>
              </a:rPr>
              <a:t>.帮脊木(扶脊木)：脊桁上之通长木条，与桁平行，以助桁之负重。</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en-US" sz="7200" b="0">
                <a:sym typeface="Helvetica Neue" panose="02000503000000020004"/>
              </a:rPr>
              <a:t>  9</a:t>
            </a:r>
            <a:r>
              <a:rPr sz="7200" b="0">
                <a:sym typeface="Helvetica Neue" panose="02000503000000020004"/>
              </a:rPr>
              <a:t>.荷包椽(半圆椽)：椽子做法的一种，在椽的背后削掉一部分，因其断面形状似荷包而得名。</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en-US" sz="7200" b="0">
                <a:sym typeface="Helvetica Neue" panose="02000503000000020004"/>
              </a:rPr>
              <a:t>  10</a:t>
            </a:r>
            <a:r>
              <a:rPr sz="7200" b="0">
                <a:sym typeface="Helvetica Neue" panose="02000503000000020004"/>
              </a:rPr>
              <a:t>.矩形双弯轩椽：轩之弯椽作鹤颈形者。（见</a:t>
            </a:r>
            <a:r>
              <a:rPr lang="zh-CN" sz="7200" b="0">
                <a:sym typeface="Helvetica Neue" panose="02000503000000020004"/>
              </a:rPr>
              <a:t>右</a:t>
            </a:r>
            <a:r>
              <a:rPr sz="7200" b="0">
                <a:sym typeface="Helvetica Neue" panose="02000503000000020004"/>
              </a:rPr>
              <a:t>图）</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en-US" sz="7200" b="0">
                <a:sym typeface="Helvetica Neue" panose="02000503000000020004"/>
              </a:rPr>
              <a:t>  11</a:t>
            </a:r>
            <a:r>
              <a:rPr sz="7200" b="0">
                <a:sym typeface="Helvetica Neue" panose="02000503000000020004"/>
              </a:rPr>
              <a:t>.茶壶档轩椽：轩式之一种，其轩椽弯曲似茶壶档者。</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en-US" sz="7200" b="0">
                <a:sym typeface="Helvetica Neue" panose="02000503000000020004"/>
              </a:rPr>
              <a:t>  12</a:t>
            </a:r>
            <a:r>
              <a:rPr sz="7200" b="0">
                <a:sym typeface="Helvetica Neue" panose="02000503000000020004"/>
              </a:rPr>
              <a:t>.飞椽：钉于出檐椽之上，椽端伸出，稍翘起，以增屋檐伸出之长度，（契形居多）。</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en-US" sz="7200" b="0">
                <a:sym typeface="Helvetica Neue" panose="02000503000000020004"/>
              </a:rPr>
              <a:t>  13</a:t>
            </a:r>
            <a:r>
              <a:rPr sz="7200" b="0">
                <a:sym typeface="Helvetica Neue" panose="02000503000000020004"/>
              </a:rPr>
              <a:t>.老戗(老角梁)：房屋转角处，设角梁，置于廊桁与步桁之上者。（见</a:t>
            </a:r>
            <a:r>
              <a:rPr lang="zh-CN" sz="7200" b="0">
                <a:sym typeface="Helvetica Neue" panose="02000503000000020004"/>
              </a:rPr>
              <a:t>右</a:t>
            </a:r>
            <a:r>
              <a:rPr sz="7200" b="0">
                <a:sym typeface="Helvetica Neue" panose="02000503000000020004"/>
              </a:rPr>
              <a:t>图）</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en-US" sz="7200" b="0">
                <a:sym typeface="Helvetica Neue" panose="02000503000000020004"/>
              </a:rPr>
              <a:t>  14</a:t>
            </a:r>
            <a:r>
              <a:rPr sz="7200" b="0">
                <a:sym typeface="Helvetica Neue" panose="02000503000000020004"/>
              </a:rPr>
              <a:t>.嫩戗(仔角梁)：竖立于老戗上之角梁。（见</a:t>
            </a:r>
            <a:r>
              <a:rPr lang="zh-CN" sz="7200" b="0">
                <a:sym typeface="Helvetica Neue" panose="02000503000000020004"/>
              </a:rPr>
              <a:t>右</a:t>
            </a:r>
            <a:r>
              <a:rPr sz="7200" b="0">
                <a:sym typeface="Helvetica Neue" panose="02000503000000020004"/>
              </a:rPr>
              <a:t>图）</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en-US" sz="7200" b="0">
                <a:sym typeface="Helvetica Neue" panose="02000503000000020004"/>
              </a:rPr>
              <a:t>  15</a:t>
            </a:r>
            <a:r>
              <a:rPr sz="7200" b="0">
                <a:sym typeface="Helvetica Neue" panose="02000503000000020004"/>
              </a:rPr>
              <a:t>.戗仚木(枕头木)：摔网椽下所填之齿形斜木。（见</a:t>
            </a:r>
            <a:r>
              <a:rPr lang="zh-CN" sz="7200" b="0">
                <a:sym typeface="Helvetica Neue" panose="02000503000000020004"/>
              </a:rPr>
              <a:t>右</a:t>
            </a:r>
            <a:r>
              <a:rPr sz="7200" b="0">
                <a:sym typeface="Helvetica Neue" panose="02000503000000020004"/>
              </a:rPr>
              <a:t>图）</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en-US" sz="7200" b="0">
                <a:sym typeface="Helvetica Neue" panose="02000503000000020004"/>
              </a:rPr>
              <a:t>  16</a:t>
            </a:r>
            <a:r>
              <a:rPr sz="7200" b="0">
                <a:sym typeface="Helvetica Neue" panose="02000503000000020004"/>
              </a:rPr>
              <a:t>.摔网椽(翼角翘檐椽)：出檐及飞檐，至翼角处，其上端以步柱为中心，下端依次分布，逐根伸长成曲弧，与戗端相平看，似摔网状，称摔网椽。（见</a:t>
            </a:r>
            <a:r>
              <a:rPr lang="zh-CN" sz="7200" b="0">
                <a:sym typeface="Helvetica Neue" panose="02000503000000020004"/>
              </a:rPr>
              <a:t>右</a:t>
            </a:r>
            <a:r>
              <a:rPr sz="7200" b="0">
                <a:sym typeface="Helvetica Neue" panose="02000503000000020004"/>
              </a:rPr>
              <a:t>图）</a:t>
            </a:r>
            <a:endParaRPr sz="7200" b="0">
              <a:sym typeface="Helvetica Neue" panose="02000503000000020004"/>
            </a:endParaRPr>
          </a:p>
        </p:txBody>
      </p:sp>
      <p:pic>
        <p:nvPicPr>
          <p:cNvPr id="1073742850" name="图片 1073742849" descr="1584415680(1)"/>
          <p:cNvPicPr>
            <a:picLocks noChangeAspect="1"/>
          </p:cNvPicPr>
          <p:nvPr/>
        </p:nvPicPr>
        <p:blipFill>
          <a:blip r:embed="rId6"/>
          <a:stretch>
            <a:fillRect/>
          </a:stretch>
        </p:blipFill>
        <p:spPr>
          <a:xfrm>
            <a:off x="27492960" y="9331325"/>
            <a:ext cx="20517485" cy="16312515"/>
          </a:xfrm>
          <a:prstGeom prst="rect">
            <a:avLst/>
          </a:prstGeom>
          <a:noFill/>
          <a:ln w="9525">
            <a:noFill/>
          </a:ln>
        </p:spPr>
      </p:pic>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1" name="组 1.png" descr="组 1.png"/>
          <p:cNvPicPr>
            <a:picLocks noChangeAspect="1"/>
          </p:cNvPicPr>
          <p:nvPr/>
        </p:nvPicPr>
        <p:blipFill>
          <a:blip r:embed="rId1"/>
          <a:stretch>
            <a:fillRect/>
          </a:stretch>
        </p:blipFill>
        <p:spPr>
          <a:xfrm>
            <a:off x="-229235" y="-305435"/>
            <a:ext cx="48006000" cy="26924000"/>
          </a:xfrm>
          <a:prstGeom prst="rect">
            <a:avLst/>
          </a:prstGeom>
          <a:ln w="25400">
            <a:miter lim="400000"/>
            <a:headEnd/>
            <a:tailEnd/>
          </a:ln>
        </p:spPr>
      </p:pic>
      <p:pic>
        <p:nvPicPr>
          <p:cNvPr id="194" name="图像" descr="图像"/>
          <p:cNvPicPr>
            <a:picLocks noChangeAspect="1"/>
          </p:cNvPicPr>
          <p:nvPr/>
        </p:nvPicPr>
        <p:blipFill>
          <a:blip r:embed="rId2">
            <a:alphaModFix amt="23766"/>
          </a:blip>
          <a:srcRect b="40753"/>
          <a:stretch>
            <a:fillRect/>
          </a:stretch>
        </p:blipFill>
        <p:spPr>
          <a:xfrm>
            <a:off x="9947275" y="22454870"/>
            <a:ext cx="7607300" cy="4507111"/>
          </a:xfrm>
          <a:prstGeom prst="rect">
            <a:avLst/>
          </a:prstGeom>
          <a:ln w="25400">
            <a:miter lim="400000"/>
            <a:headEnd/>
            <a:tailEnd/>
          </a:ln>
        </p:spPr>
      </p:pic>
      <p:pic>
        <p:nvPicPr>
          <p:cNvPr id="172" name="图像" descr="图像"/>
          <p:cNvPicPr>
            <a:picLocks noChangeAspect="1"/>
          </p:cNvPicPr>
          <p:nvPr/>
        </p:nvPicPr>
        <p:blipFill>
          <a:blip r:embed="rId3"/>
          <a:stretch>
            <a:fillRect/>
          </a:stretch>
        </p:blipFill>
        <p:spPr>
          <a:xfrm>
            <a:off x="42867262" y="-8136"/>
            <a:ext cx="5143501" cy="7137401"/>
          </a:xfrm>
          <a:prstGeom prst="rect">
            <a:avLst/>
          </a:prstGeom>
          <a:ln w="25400">
            <a:miter lim="400000"/>
            <a:headEnd/>
            <a:tailEnd/>
          </a:ln>
        </p:spPr>
      </p:pic>
      <p:sp>
        <p:nvSpPr>
          <p:cNvPr id="173" name="矩形"/>
          <p:cNvSpPr/>
          <p:nvPr/>
        </p:nvSpPr>
        <p:spPr>
          <a:xfrm>
            <a:off x="10617200" y="1789430"/>
            <a:ext cx="33991550" cy="23421340"/>
          </a:xfrm>
          <a:prstGeom prst="rect">
            <a:avLst/>
          </a:prstGeom>
          <a:ln w="12700">
            <a:solidFill>
              <a:schemeClr val="tx2">
                <a:lumMod val="20000"/>
                <a:lumOff val="80000"/>
              </a:schemeClr>
            </a:solidFill>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pic>
        <p:nvPicPr>
          <p:cNvPr id="174" name="图像" descr="图像"/>
          <p:cNvPicPr>
            <a:picLocks noChangeAspect="1"/>
          </p:cNvPicPr>
          <p:nvPr/>
        </p:nvPicPr>
        <p:blipFill>
          <a:blip r:embed="rId4"/>
          <a:stretch>
            <a:fillRect/>
          </a:stretch>
        </p:blipFill>
        <p:spPr>
          <a:xfrm>
            <a:off x="0" y="0"/>
            <a:ext cx="7607300" cy="7607300"/>
          </a:xfrm>
          <a:prstGeom prst="rect">
            <a:avLst/>
          </a:prstGeom>
          <a:ln w="25400">
            <a:miter lim="400000"/>
            <a:headEnd/>
            <a:tailEnd/>
          </a:ln>
        </p:spPr>
      </p:pic>
      <p:pic>
        <p:nvPicPr>
          <p:cNvPr id="175" name="IMG_0113 2.jpg" descr="IMG_0113 2.jpg"/>
          <p:cNvPicPr>
            <a:picLocks noChangeAspect="1"/>
          </p:cNvPicPr>
          <p:nvPr/>
        </p:nvPicPr>
        <p:blipFill>
          <a:blip r:embed="rId5"/>
          <a:srcRect l="31530" r="31530"/>
          <a:stretch>
            <a:fillRect/>
          </a:stretch>
        </p:blipFill>
        <p:spPr>
          <a:xfrm>
            <a:off x="3137134" y="-305396"/>
            <a:ext cx="7480301" cy="27000201"/>
          </a:xfrm>
          <a:prstGeom prst="rect">
            <a:avLst/>
          </a:prstGeom>
          <a:ln w="25400">
            <a:miter lim="400000"/>
            <a:headEnd/>
            <a:tailEnd/>
          </a:ln>
        </p:spPr>
      </p:pic>
      <p:pic>
        <p:nvPicPr>
          <p:cNvPr id="181" name="图像" descr="图像"/>
          <p:cNvPicPr>
            <a:picLocks noChangeAspect="1"/>
          </p:cNvPicPr>
          <p:nvPr/>
        </p:nvPicPr>
        <p:blipFill>
          <a:blip r:embed="rId6" cstate="print"/>
          <a:stretch>
            <a:fillRect/>
          </a:stretch>
        </p:blipFill>
        <p:spPr>
          <a:xfrm>
            <a:off x="1191839" y="1611002"/>
            <a:ext cx="2915756" cy="2911609"/>
          </a:xfrm>
          <a:prstGeom prst="rect">
            <a:avLst/>
          </a:prstGeom>
          <a:ln w="25400">
            <a:miter lim="400000"/>
            <a:headEnd/>
            <a:tailEnd/>
          </a:ln>
        </p:spPr>
      </p:pic>
      <p:sp>
        <p:nvSpPr>
          <p:cNvPr id="182"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3" name="文本框 2"/>
          <p:cNvSpPr txBox="1"/>
          <p:nvPr/>
        </p:nvSpPr>
        <p:spPr>
          <a:xfrm>
            <a:off x="17936210" y="2511426"/>
            <a:ext cx="13877290" cy="1388110"/>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ctr" defTabSz="1616710" rtl="0" fontAlgn="auto" latinLnBrk="0" hangingPunct="0">
              <a:lnSpc>
                <a:spcPct val="100000"/>
              </a:lnSpc>
              <a:spcBef>
                <a:spcPts val="0"/>
              </a:spcBef>
              <a:spcAft>
                <a:spcPts val="0"/>
              </a:spcAft>
              <a:buClrTx/>
              <a:buSzTx/>
              <a:buFontTx/>
              <a:buNone/>
            </a:pPr>
            <a:r>
              <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一、本标准的内容组成</a:t>
            </a:r>
            <a:endPar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sp>
        <p:nvSpPr>
          <p:cNvPr id="4" name="文本框 3"/>
          <p:cNvSpPr txBox="1"/>
          <p:nvPr/>
        </p:nvSpPr>
        <p:spPr>
          <a:xfrm>
            <a:off x="11420475" y="4038600"/>
            <a:ext cx="32992695" cy="8036560"/>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kumimoji="0" lang="en-US" altLang="zh-CN"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本标准由总说明、仿古建筑面积计算规则，十章包括：砌筑工程，混凝土工程，石作工程，木作工程，抹灰工程，瓦屋面工程，油漆工程，彩画工程，其他仿古装饰，措施项目组成；共计八十节，1172个子目，相较2014仿古标准新增了507个子目，减少了445个子目。</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本标准取消了土石方工程、楼地面工程（仅保留了方砖地面细墁、粗墁子目）、钢筋工程等章节共计135个子目，在应用时执行《湖南省房屋建筑与装饰工程消耗量标准》(以下简称房建与装饰标准)相应子目并乘相应系数。</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sp>
        <p:nvSpPr>
          <p:cNvPr id="6" name="文本框 5"/>
          <p:cNvSpPr txBox="1"/>
          <p:nvPr/>
        </p:nvSpPr>
        <p:spPr>
          <a:xfrm>
            <a:off x="17936210" y="2418715"/>
            <a:ext cx="1122680" cy="1296035"/>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none" lIns="140626" tIns="140626" rIns="140626" bIns="140626" numCol="1" spcCol="38100" rtlCol="0" anchor="t" forceAA="0">
            <a:spAutoFit/>
          </a:bodyPr>
          <a:lstStyle/>
          <a:p>
            <a:pPr marL="0" marR="0" indent="0" algn="ctr" defTabSz="1616710" rtl="0" fontAlgn="auto" latinLnBrk="0" hangingPunct="0">
              <a:lnSpc>
                <a:spcPct val="100000"/>
              </a:lnSpc>
              <a:spcBef>
                <a:spcPts val="0"/>
              </a:spcBef>
              <a:spcAft>
                <a:spcPts val="0"/>
              </a:spcAft>
              <a:buClrTx/>
              <a:buSzTx/>
              <a:buFontTx/>
              <a:buNone/>
            </a:pPr>
            <a:r>
              <a:rPr kumimoji="0" lang="zh-CN" altLang="en-US" sz="66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Helvetica Neue" panose="02000503000000020004"/>
                <a:sym typeface="Helvetica Neue" panose="02000503000000020004"/>
              </a:rPr>
              <a:t>✬</a:t>
            </a:r>
            <a:endParaRPr kumimoji="0" lang="zh-CN" altLang="en-US" sz="66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Helvetica Neue" panose="02000503000000020004"/>
              <a:sym typeface="Helvetica Neue" panose="02000503000000020004"/>
            </a:endParaRPr>
          </a:p>
        </p:txBody>
      </p:sp>
      <p:sp>
        <p:nvSpPr>
          <p:cNvPr id="7" name="文本框 6"/>
          <p:cNvSpPr txBox="1"/>
          <p:nvPr/>
        </p:nvSpPr>
        <p:spPr>
          <a:xfrm>
            <a:off x="17766030" y="12508548"/>
            <a:ext cx="1292860" cy="1296035"/>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ctr" defTabSz="1616710" rtl="0" fontAlgn="auto" latinLnBrk="0" hangingPunct="0">
              <a:lnSpc>
                <a:spcPct val="100000"/>
              </a:lnSpc>
              <a:spcBef>
                <a:spcPts val="0"/>
              </a:spcBef>
              <a:spcAft>
                <a:spcPts val="0"/>
              </a:spcAft>
              <a:buClrTx/>
              <a:buSzTx/>
              <a:buFontTx/>
              <a:buNone/>
            </a:pPr>
            <a:r>
              <a:rPr kumimoji="0" lang="zh-CN" altLang="en-US" sz="66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Helvetica Neue" panose="02000503000000020004"/>
                <a:sym typeface="Helvetica Neue" panose="02000503000000020004"/>
              </a:rPr>
              <a:t>✮</a:t>
            </a:r>
            <a:endParaRPr kumimoji="0" lang="zh-CN" altLang="en-US" sz="66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Helvetica Neue" panose="02000503000000020004"/>
              <a:sym typeface="Helvetica Neue" panose="02000503000000020004"/>
            </a:endParaRPr>
          </a:p>
        </p:txBody>
      </p:sp>
      <p:sp>
        <p:nvSpPr>
          <p:cNvPr id="8" name="文本框 7"/>
          <p:cNvSpPr txBox="1"/>
          <p:nvPr/>
        </p:nvSpPr>
        <p:spPr>
          <a:xfrm>
            <a:off x="19058890" y="12462511"/>
            <a:ext cx="15332075" cy="1388110"/>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ctr" defTabSz="1616710" rtl="0" fontAlgn="auto" latinLnBrk="0" hangingPunct="0">
              <a:lnSpc>
                <a:spcPct val="100000"/>
              </a:lnSpc>
              <a:spcBef>
                <a:spcPts val="0"/>
              </a:spcBef>
              <a:spcAft>
                <a:spcPts val="0"/>
              </a:spcAft>
              <a:buClrTx/>
              <a:buSzTx/>
              <a:buFontTx/>
              <a:buNone/>
            </a:pPr>
            <a:r>
              <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二、本标准的适用范围和作用</a:t>
            </a:r>
            <a:endPar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sp>
        <p:nvSpPr>
          <p:cNvPr id="9" name="文本框 8"/>
          <p:cNvSpPr txBox="1"/>
          <p:nvPr/>
        </p:nvSpPr>
        <p:spPr>
          <a:xfrm>
            <a:off x="11419840" y="13856335"/>
            <a:ext cx="32431355" cy="11360785"/>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kumimoji="0" lang="en-US" altLang="zh-CN"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本标准适用于有古建构造特征的新建、扩建仿古建筑工程。工程中具有与房屋建筑工程相同特征的土石方、基础，以及安装和装饰等通用部分，按照房建与装饰标准及《湖南省安装工程消耗量标准》分别乘以调整系数执行。与房屋建筑工程相同特征单位工程建筑面积在300㎡以内的人工、机械乘系数1.2，章节说明另有调整系数的按照调整；与装饰工程、安装工程相同特征的直接套用，人工不调整。</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本标准的主要作用是我省编制仿古建筑工程的工程量清单，招标控制价（标底价、合理价），施工图预、结算，调解处理工程造价纠纷，鉴定工程造价的依据；是编制概算标准(指标)、估算指标的基础；也是编制企业定额、投标报价的参考。</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spTree>
  </p:cSld>
  <p:clrMapOvr>
    <a:masterClrMapping/>
  </p:clrMapOvr>
  <p:transition spd="med">
    <p:random/>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0" y="76200"/>
            <a:ext cx="48006000" cy="26924000"/>
          </a:xfrm>
          <a:prstGeom prst="rect">
            <a:avLst/>
          </a:prstGeom>
          <a:ln w="25400">
            <a:miter lim="400000"/>
            <a:headEnd/>
            <a:tailEnd/>
          </a:ln>
        </p:spPr>
      </p:pic>
      <p:pic>
        <p:nvPicPr>
          <p:cNvPr id="186"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187" name="图像" descr="图像"/>
          <p:cNvPicPr>
            <a:picLocks noChangeAspect="1"/>
          </p:cNvPicPr>
          <p:nvPr/>
        </p:nvPicPr>
        <p:blipFill>
          <a:blip r:embed="rId3"/>
          <a:stretch>
            <a:fillRect/>
          </a:stretch>
        </p:blipFill>
        <p:spPr>
          <a:xfrm>
            <a:off x="0" y="0"/>
            <a:ext cx="7607300" cy="7607300"/>
          </a:xfrm>
          <a:prstGeom prst="rect">
            <a:avLst/>
          </a:prstGeom>
          <a:ln w="25400">
            <a:miter lim="400000"/>
            <a:headEnd/>
            <a:tailEnd/>
          </a:ln>
        </p:spPr>
      </p:pic>
      <p:pic>
        <p:nvPicPr>
          <p:cNvPr id="188" name="图像" descr="图像"/>
          <p:cNvPicPr>
            <a:picLocks noChangeAspect="1"/>
          </p:cNvPicPr>
          <p:nvPr/>
        </p:nvPicPr>
        <p:blipFill>
          <a:blip r:embed="rId4" cstate="print"/>
          <a:stretch>
            <a:fillRect/>
          </a:stretch>
        </p:blipFill>
        <p:spPr>
          <a:xfrm>
            <a:off x="1191839" y="1611002"/>
            <a:ext cx="2915756" cy="2911609"/>
          </a:xfrm>
          <a:prstGeom prst="rect">
            <a:avLst/>
          </a:prstGeom>
          <a:ln w="25400">
            <a:miter lim="400000"/>
            <a:headEnd/>
            <a:tailEnd/>
          </a:ln>
        </p:spPr>
      </p:pic>
      <p:sp>
        <p:nvSpPr>
          <p:cNvPr id="190"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193" name="永和九年，岁在癸丑，暮春之初，会于会稽山阴之兰亭，修禊事也。群贤毕至，少长咸集。…"/>
          <p:cNvSpPr txBox="1"/>
          <p:nvPr/>
        </p:nvSpPr>
        <p:spPr>
          <a:xfrm>
            <a:off x="23255366" y="6303135"/>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p:txBody>
      </p:sp>
      <p:pic>
        <p:nvPicPr>
          <p:cNvPr id="194" name="图像" descr="图像"/>
          <p:cNvPicPr>
            <a:picLocks noChangeAspect="1"/>
          </p:cNvPicPr>
          <p:nvPr/>
        </p:nvPicPr>
        <p:blipFill>
          <a:blip r:embed="rId5">
            <a:alphaModFix amt="23766"/>
          </a:blip>
          <a:srcRect b="40753"/>
          <a:stretch>
            <a:fillRect/>
          </a:stretch>
        </p:blipFill>
        <p:spPr>
          <a:xfrm>
            <a:off x="9947275" y="22454870"/>
            <a:ext cx="7607300" cy="4507111"/>
          </a:xfrm>
          <a:prstGeom prst="rect">
            <a:avLst/>
          </a:prstGeom>
          <a:ln w="25400">
            <a:miter lim="400000"/>
            <a:headEnd/>
            <a:tailEnd/>
          </a:ln>
        </p:spPr>
      </p:pic>
      <p:pic>
        <p:nvPicPr>
          <p:cNvPr id="195" name="图像" descr="图像"/>
          <p:cNvPicPr>
            <a:picLocks noChangeAspect="1"/>
          </p:cNvPicPr>
          <p:nvPr/>
        </p:nvPicPr>
        <p:blipFill>
          <a:blip r:embed="rId3">
            <a:alphaModFix amt="45000"/>
          </a:blip>
          <a:stretch>
            <a:fillRect/>
          </a:stretch>
        </p:blipFill>
        <p:spPr>
          <a:xfrm>
            <a:off x="29151262" y="3276798"/>
            <a:ext cx="7607301" cy="7607301"/>
          </a:xfrm>
          <a:prstGeom prst="rect">
            <a:avLst/>
          </a:prstGeom>
          <a:ln w="25400">
            <a:miter lim="400000"/>
            <a:headEnd/>
            <a:tailEnd/>
          </a:ln>
        </p:spPr>
      </p:pic>
      <p:pic>
        <p:nvPicPr>
          <p:cNvPr id="196" name="图像" descr="图像"/>
          <p:cNvPicPr>
            <a:picLocks noChangeAspect="1"/>
          </p:cNvPicPr>
          <p:nvPr/>
        </p:nvPicPr>
        <p:blipFill>
          <a:blip r:embed="rId6"/>
          <a:srcRect l="30784" b="1398"/>
          <a:stretch>
            <a:fillRect/>
          </a:stretch>
        </p:blipFill>
        <p:spPr>
          <a:xfrm flipH="1">
            <a:off x="39824660" y="0"/>
            <a:ext cx="8181340" cy="26999565"/>
          </a:xfrm>
          <a:prstGeom prst="rect">
            <a:avLst/>
          </a:prstGeom>
          <a:ln w="25400">
            <a:miter lim="400000"/>
            <a:headEnd/>
            <a:tailEnd/>
          </a:ln>
        </p:spPr>
      </p:pic>
      <p:sp>
        <p:nvSpPr>
          <p:cNvPr id="5" name="文本框 4"/>
          <p:cNvSpPr txBox="1"/>
          <p:nvPr/>
        </p:nvSpPr>
        <p:spPr>
          <a:xfrm>
            <a:off x="4107815" y="4109403"/>
            <a:ext cx="35716210" cy="9144635"/>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lang="zh-CN" altLang="en-US" sz="7200">
                <a:latin typeface="微软雅黑" panose="020B0503020204020204" charset="-122"/>
                <a:ea typeface="微软雅黑" panose="020B0503020204020204" charset="-122"/>
                <a:sym typeface="Helvetica Neue" panose="02000503000000020004"/>
              </a:rPr>
              <a:t>✯  </a:t>
            </a:r>
            <a:r>
              <a:rPr sz="7200">
                <a:sym typeface="Helvetica Neue" panose="02000503000000020004"/>
              </a:rPr>
              <a:t>一、概况</a:t>
            </a:r>
            <a:endParaRPr sz="720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本章包括</a:t>
            </a:r>
            <a:r>
              <a:rPr lang="zh-CN" sz="7200" b="0">
                <a:sym typeface="Helvetica Neue" panose="02000503000000020004"/>
              </a:rPr>
              <a:t>：</a:t>
            </a:r>
            <a:r>
              <a:rPr sz="7200" b="0">
                <a:sym typeface="Helvetica Neue" panose="02000503000000020004"/>
              </a:rPr>
              <a:t>仿古建筑抹灰</a:t>
            </a:r>
            <a:r>
              <a:rPr lang="en-US" sz="7200" b="0">
                <a:sym typeface="Helvetica Neue" panose="02000503000000020004"/>
              </a:rPr>
              <a:t>1</a:t>
            </a:r>
            <a:r>
              <a:rPr sz="7200" b="0">
                <a:sym typeface="Helvetica Neue" panose="02000503000000020004"/>
              </a:rPr>
              <a:t>节，28个子目，较2014仿古标准新增了18个子目，减少了64个子目。</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a:latin typeface="微软雅黑" panose="020B0503020204020204" charset="-122"/>
                <a:ea typeface="微软雅黑" panose="020B0503020204020204" charset="-122"/>
                <a:sym typeface="Helvetica Neue" panose="02000503000000020004"/>
              </a:rPr>
              <a:t>✯  </a:t>
            </a:r>
            <a:r>
              <a:rPr sz="7200">
                <a:sym typeface="Helvetica Neue" panose="02000503000000020004"/>
              </a:rPr>
              <a:t>二、适用范围、与各章的界限划分</a:t>
            </a:r>
            <a:endParaRPr sz="720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仿古建筑工程中的现代做法（剁假石、水磨石、干粘石、镶贴块料面层、水泥砂浆底、面和混合砂浆底、面抹灰）另执行</a:t>
            </a:r>
            <a:r>
              <a:rPr lang="zh-CN" sz="7200" b="0">
                <a:sym typeface="Helvetica Neue" panose="02000503000000020004"/>
              </a:rPr>
              <a:t>房建与装饰标准</a:t>
            </a:r>
            <a:r>
              <a:rPr sz="7200" b="0">
                <a:sym typeface="Helvetica Neue" panose="02000503000000020004"/>
              </a:rPr>
              <a:t>相应子目，以系数取代水平差。</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a:latin typeface="微软雅黑" panose="020B0503020204020204" charset="-122"/>
                <a:ea typeface="微软雅黑" panose="020B0503020204020204" charset="-122"/>
                <a:sym typeface="Helvetica Neue" panose="02000503000000020004"/>
              </a:rPr>
              <a:t>✯  </a:t>
            </a:r>
            <a:r>
              <a:rPr sz="7200">
                <a:sym typeface="Helvetica Neue" panose="02000503000000020004"/>
              </a:rPr>
              <a:t>三、消耗量标准变化情况</a:t>
            </a:r>
            <a:endParaRPr sz="720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1、子目数量变化情况见下表：</a:t>
            </a:r>
            <a:endParaRPr sz="7200" b="0">
              <a:sym typeface="Helvetica Neue" panose="02000503000000020004"/>
            </a:endParaRPr>
          </a:p>
        </p:txBody>
      </p:sp>
      <p:sp>
        <p:nvSpPr>
          <p:cNvPr id="2" name="文本框 1"/>
          <p:cNvSpPr txBox="1"/>
          <p:nvPr/>
        </p:nvSpPr>
        <p:spPr>
          <a:xfrm>
            <a:off x="14015085" y="2674303"/>
            <a:ext cx="8209280" cy="1296035"/>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ctr" defTabSz="1616710" rtl="0" fontAlgn="auto" latinLnBrk="0" hangingPunct="0">
              <a:lnSpc>
                <a:spcPct val="100000"/>
              </a:lnSpc>
              <a:spcBef>
                <a:spcPts val="0"/>
              </a:spcBef>
              <a:spcAft>
                <a:spcPts val="0"/>
              </a:spcAft>
              <a:buClrTx/>
              <a:buSzTx/>
              <a:buFontTx/>
              <a:buNone/>
            </a:pPr>
            <a:r>
              <a:rPr kumimoji="0" lang="zh-CN" altLang="en-US" sz="66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第五章  抹灰工程</a:t>
            </a:r>
            <a:endParaRPr kumimoji="0" lang="zh-CN" altLang="en-US" sz="66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sp>
        <p:nvSpPr>
          <p:cNvPr id="100" name="文本框 99"/>
          <p:cNvSpPr txBox="1"/>
          <p:nvPr/>
        </p:nvSpPr>
        <p:spPr>
          <a:xfrm>
            <a:off x="5476240" y="13392150"/>
            <a:ext cx="12512040" cy="306705"/>
          </a:xfrm>
          <a:prstGeom prst="rect">
            <a:avLst/>
          </a:prstGeom>
          <a:noFill/>
          <a:ln w="9525">
            <a:noFill/>
          </a:ln>
        </p:spPr>
        <p:txBody>
          <a:bodyPr wrap="square">
            <a:spAutoFit/>
          </a:bodyPr>
          <a:lstStyle/>
          <a:p>
            <a:pPr indent="356235"/>
            <a:r>
              <a:rPr lang="en-US" sz="1400">
                <a:solidFill>
                  <a:srgbClr val="000000"/>
                </a:solidFill>
                <a:latin typeface="仿宋" panose="02010609060101010101" charset="-122"/>
                <a:ea typeface="PMingLiU" panose="02020300000000000000" charset="-120"/>
                <a:cs typeface="宋体" panose="02010600030101010101" pitchFamily="2" charset="-122"/>
              </a:rPr>
              <a:t> </a:t>
            </a:r>
            <a:endParaRPr lang="zh-CN" altLang="en-US"/>
          </a:p>
        </p:txBody>
      </p:sp>
      <p:graphicFrame>
        <p:nvGraphicFramePr>
          <p:cNvPr id="3" name="表格 2"/>
          <p:cNvGraphicFramePr/>
          <p:nvPr>
            <p:custDataLst>
              <p:tags r:id="rId7"/>
            </p:custDataLst>
          </p:nvPr>
        </p:nvGraphicFramePr>
        <p:xfrm>
          <a:off x="5309235" y="13430250"/>
          <a:ext cx="26885265" cy="4610100"/>
        </p:xfrm>
        <a:graphic>
          <a:graphicData uri="http://schemas.openxmlformats.org/drawingml/2006/table">
            <a:tbl>
              <a:tblPr firstRow="1" bandRow="1">
                <a:tableStyleId>{5940675A-B579-460E-94D1-54222C63F5DA}</a:tableStyleId>
              </a:tblPr>
              <a:tblGrid>
                <a:gridCol w="8818245"/>
                <a:gridCol w="4638675"/>
                <a:gridCol w="4399280"/>
                <a:gridCol w="4362450"/>
                <a:gridCol w="4666615"/>
              </a:tblGrid>
              <a:tr h="2076450">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工程项目名称</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2014</a:t>
                      </a:r>
                      <a:endParaRPr sz="6600" b="0">
                        <a:solidFill>
                          <a:srgbClr val="000000"/>
                        </a:solidFill>
                        <a:effectLst/>
                        <a:latin typeface="Helvetica Neue" panose="02000503000000020004"/>
                        <a:ea typeface="Helvetica Neue" panose="02000503000000020004"/>
                        <a:cs typeface="Helvetica Neue" panose="02000503000000020004"/>
                      </a:endParaRPr>
                    </a:p>
                    <a:p>
                      <a:pPr>
                        <a:buNone/>
                      </a:pPr>
                      <a:r>
                        <a:rPr sz="6600" b="0">
                          <a:solidFill>
                            <a:srgbClr val="000000"/>
                          </a:solidFill>
                          <a:effectLst/>
                          <a:latin typeface="Helvetica Neue" panose="02000503000000020004"/>
                          <a:ea typeface="Helvetica Neue" panose="02000503000000020004"/>
                          <a:cs typeface="Helvetica Neue" panose="02000503000000020004"/>
                        </a:rPr>
                        <a:t>子目数</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sz="6600" b="0">
                          <a:solidFill>
                            <a:srgbClr val="000000"/>
                          </a:solidFill>
                          <a:effectLst/>
                          <a:latin typeface="Helvetica Neue" panose="02000503000000020004"/>
                          <a:ea typeface="Helvetica Neue" panose="02000503000000020004"/>
                          <a:cs typeface="Helvetica Neue" panose="02000503000000020004"/>
                        </a:rPr>
                        <a:t>2020</a:t>
                      </a:r>
                      <a:endParaRPr sz="6600" b="0">
                        <a:solidFill>
                          <a:srgbClr val="000000"/>
                        </a:solidFill>
                        <a:effectLst/>
                        <a:latin typeface="Helvetica Neue" panose="02000503000000020004"/>
                        <a:ea typeface="Helvetica Neue" panose="02000503000000020004"/>
                        <a:cs typeface="Helvetica Neue" panose="02000503000000020004"/>
                      </a:endParaRPr>
                    </a:p>
                    <a:p>
                      <a:pPr algn="ctr">
                        <a:buNone/>
                      </a:pPr>
                      <a:r>
                        <a:rPr sz="6600" b="0">
                          <a:solidFill>
                            <a:srgbClr val="000000"/>
                          </a:solidFill>
                          <a:effectLst/>
                          <a:latin typeface="Helvetica Neue" panose="02000503000000020004"/>
                          <a:ea typeface="Helvetica Neue" panose="02000503000000020004"/>
                          <a:cs typeface="Helvetica Neue" panose="02000503000000020004"/>
                        </a:rPr>
                        <a:t>子目数</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sz="6600" b="0">
                          <a:solidFill>
                            <a:srgbClr val="000000"/>
                          </a:solidFill>
                          <a:effectLst/>
                          <a:latin typeface="Helvetica Neue" panose="02000503000000020004"/>
                          <a:ea typeface="Helvetica Neue" panose="02000503000000020004"/>
                          <a:cs typeface="Helvetica Neue" panose="02000503000000020004"/>
                        </a:rPr>
                        <a:t>增加子目”+”</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sz="6600" b="0">
                          <a:solidFill>
                            <a:srgbClr val="000000"/>
                          </a:solidFill>
                          <a:effectLst/>
                          <a:latin typeface="Helvetica Neue" panose="02000503000000020004"/>
                          <a:ea typeface="Helvetica Neue" panose="02000503000000020004"/>
                          <a:cs typeface="Helvetica Neue" panose="02000503000000020004"/>
                        </a:rPr>
                        <a:t>减少子目”-”</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32840">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第五章 抹灰工程</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74</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28</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18</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64</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400810">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一、仿古建筑抹灰</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74</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28</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18</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64</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4107815" y="18502313"/>
            <a:ext cx="35715575" cy="5820410"/>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kumimoji="0" lang="en-US" altLang="zh-CN"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2、项目设置主要变化情况：</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本标准的修编，主要是依照国家13清单规范设置项目，在2014仿古标准的基础上，参考2018年《全统仿古建筑工程消耗量定额》、2016年《福建古建筑保护修缮预算定额》等、2018山西仿古定额、2017年《文物建筑保护工程预算定额》（南方地区）等相关标准进行设置，同时按照历次编制工作会议要求修改完善。</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spTree>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0" y="76200"/>
            <a:ext cx="48006000" cy="26924000"/>
          </a:xfrm>
          <a:prstGeom prst="rect">
            <a:avLst/>
          </a:prstGeom>
          <a:ln w="25400">
            <a:miter lim="400000"/>
            <a:headEnd/>
            <a:tailEnd/>
          </a:ln>
        </p:spPr>
      </p:pic>
      <p:pic>
        <p:nvPicPr>
          <p:cNvPr id="186"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187" name="图像" descr="图像"/>
          <p:cNvPicPr>
            <a:picLocks noChangeAspect="1"/>
          </p:cNvPicPr>
          <p:nvPr/>
        </p:nvPicPr>
        <p:blipFill>
          <a:blip r:embed="rId3"/>
          <a:stretch>
            <a:fillRect/>
          </a:stretch>
        </p:blipFill>
        <p:spPr>
          <a:xfrm>
            <a:off x="0" y="0"/>
            <a:ext cx="7607300" cy="7607300"/>
          </a:xfrm>
          <a:prstGeom prst="rect">
            <a:avLst/>
          </a:prstGeom>
          <a:ln w="25400">
            <a:miter lim="400000"/>
            <a:headEnd/>
            <a:tailEnd/>
          </a:ln>
        </p:spPr>
      </p:pic>
      <p:pic>
        <p:nvPicPr>
          <p:cNvPr id="188" name="图像" descr="图像"/>
          <p:cNvPicPr>
            <a:picLocks noChangeAspect="1"/>
          </p:cNvPicPr>
          <p:nvPr/>
        </p:nvPicPr>
        <p:blipFill>
          <a:blip r:embed="rId4" cstate="print"/>
          <a:stretch>
            <a:fillRect/>
          </a:stretch>
        </p:blipFill>
        <p:spPr>
          <a:xfrm>
            <a:off x="1191839" y="1611002"/>
            <a:ext cx="2915756" cy="2911609"/>
          </a:xfrm>
          <a:prstGeom prst="rect">
            <a:avLst/>
          </a:prstGeom>
          <a:ln w="25400">
            <a:miter lim="400000"/>
            <a:headEnd/>
            <a:tailEnd/>
          </a:ln>
        </p:spPr>
      </p:pic>
      <p:sp>
        <p:nvSpPr>
          <p:cNvPr id="190"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193" name="永和九年，岁在癸丑，暮春之初，会于会稽山阴之兰亭，修禊事也。群贤毕至，少长咸集。…"/>
          <p:cNvSpPr txBox="1"/>
          <p:nvPr/>
        </p:nvSpPr>
        <p:spPr>
          <a:xfrm>
            <a:off x="23255366" y="6303135"/>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p:txBody>
      </p:sp>
      <p:pic>
        <p:nvPicPr>
          <p:cNvPr id="194" name="图像" descr="图像"/>
          <p:cNvPicPr>
            <a:picLocks noChangeAspect="1"/>
          </p:cNvPicPr>
          <p:nvPr/>
        </p:nvPicPr>
        <p:blipFill>
          <a:blip r:embed="rId5">
            <a:alphaModFix amt="23766"/>
          </a:blip>
          <a:srcRect b="40753"/>
          <a:stretch>
            <a:fillRect/>
          </a:stretch>
        </p:blipFill>
        <p:spPr>
          <a:xfrm>
            <a:off x="9947275" y="22492970"/>
            <a:ext cx="7607300" cy="4507111"/>
          </a:xfrm>
          <a:prstGeom prst="rect">
            <a:avLst/>
          </a:prstGeom>
          <a:ln w="25400">
            <a:miter lim="400000"/>
            <a:headEnd/>
            <a:tailEnd/>
          </a:ln>
        </p:spPr>
      </p:pic>
      <p:pic>
        <p:nvPicPr>
          <p:cNvPr id="195" name="图像" descr="图像"/>
          <p:cNvPicPr>
            <a:picLocks noChangeAspect="1"/>
          </p:cNvPicPr>
          <p:nvPr/>
        </p:nvPicPr>
        <p:blipFill>
          <a:blip r:embed="rId3">
            <a:alphaModFix amt="45000"/>
          </a:blip>
          <a:stretch>
            <a:fillRect/>
          </a:stretch>
        </p:blipFill>
        <p:spPr>
          <a:xfrm>
            <a:off x="29151262" y="3276798"/>
            <a:ext cx="7607301" cy="7607301"/>
          </a:xfrm>
          <a:prstGeom prst="rect">
            <a:avLst/>
          </a:prstGeom>
          <a:ln w="25400">
            <a:miter lim="400000"/>
            <a:headEnd/>
            <a:tailEnd/>
          </a:ln>
        </p:spPr>
      </p:pic>
      <p:pic>
        <p:nvPicPr>
          <p:cNvPr id="196" name="图像" descr="图像"/>
          <p:cNvPicPr>
            <a:picLocks noChangeAspect="1"/>
          </p:cNvPicPr>
          <p:nvPr/>
        </p:nvPicPr>
        <p:blipFill>
          <a:blip r:embed="rId6"/>
          <a:srcRect l="30784" b="1398"/>
          <a:stretch>
            <a:fillRect/>
          </a:stretch>
        </p:blipFill>
        <p:spPr>
          <a:xfrm flipH="1">
            <a:off x="32903976" y="2025582"/>
            <a:ext cx="15102024" cy="19048453"/>
          </a:xfrm>
          <a:prstGeom prst="rect">
            <a:avLst/>
          </a:prstGeom>
          <a:ln w="25400">
            <a:miter lim="400000"/>
            <a:headEnd/>
            <a:tailEnd/>
          </a:ln>
        </p:spPr>
      </p:pic>
      <p:sp>
        <p:nvSpPr>
          <p:cNvPr id="5" name="文本框 4"/>
          <p:cNvSpPr txBox="1"/>
          <p:nvPr/>
        </p:nvSpPr>
        <p:spPr>
          <a:xfrm>
            <a:off x="5116830" y="2418715"/>
            <a:ext cx="14985365" cy="1296035"/>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b="0">
                <a:sym typeface="Helvetica Neue" panose="02000503000000020004"/>
              </a:rPr>
              <a:t>与2014仿古标准相比，主要变化如下：</a:t>
            </a:r>
            <a:endParaRPr b="0">
              <a:sym typeface="Helvetica Neue" panose="02000503000000020004"/>
            </a:endParaRPr>
          </a:p>
        </p:txBody>
      </p:sp>
      <p:sp>
        <p:nvSpPr>
          <p:cNvPr id="100" name="文本框 99"/>
          <p:cNvSpPr txBox="1"/>
          <p:nvPr/>
        </p:nvSpPr>
        <p:spPr>
          <a:xfrm>
            <a:off x="5476240" y="13392150"/>
            <a:ext cx="12512040" cy="306705"/>
          </a:xfrm>
          <a:prstGeom prst="rect">
            <a:avLst/>
          </a:prstGeom>
          <a:noFill/>
          <a:ln w="9525">
            <a:noFill/>
          </a:ln>
        </p:spPr>
        <p:txBody>
          <a:bodyPr wrap="square">
            <a:spAutoFit/>
          </a:bodyPr>
          <a:lstStyle/>
          <a:p>
            <a:pPr indent="356235"/>
            <a:r>
              <a:rPr lang="en-US" sz="1400">
                <a:latin typeface="仿宋" panose="02010609060101010101" charset="-122"/>
                <a:ea typeface="PMingLiU" panose="02020300000000000000" charset="-120"/>
                <a:cs typeface="宋体" panose="02010600030101010101" pitchFamily="2" charset="-122"/>
              </a:rPr>
              <a:t> </a:t>
            </a:r>
            <a:endParaRPr lang="zh-CN" altLang="en-US"/>
          </a:p>
        </p:txBody>
      </p:sp>
      <p:graphicFrame>
        <p:nvGraphicFramePr>
          <p:cNvPr id="6" name="表格 5"/>
          <p:cNvGraphicFramePr/>
          <p:nvPr>
            <p:custDataLst>
              <p:tags r:id="rId7"/>
            </p:custDataLst>
          </p:nvPr>
        </p:nvGraphicFramePr>
        <p:xfrm>
          <a:off x="4107815" y="3980180"/>
          <a:ext cx="35181540" cy="17490440"/>
        </p:xfrm>
        <a:graphic>
          <a:graphicData uri="http://schemas.openxmlformats.org/drawingml/2006/table">
            <a:tbl>
              <a:tblPr firstRow="1" bandRow="1">
                <a:tableStyleId>{5940675A-B579-460E-94D1-54222C63F5DA}</a:tableStyleId>
              </a:tblPr>
              <a:tblGrid>
                <a:gridCol w="2479040"/>
                <a:gridCol w="7870190"/>
                <a:gridCol w="12824460"/>
                <a:gridCol w="12007850"/>
              </a:tblGrid>
              <a:tr h="1077595">
                <a:tc gridSpan="2">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第五章 抹灰工程</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增加项目</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删除项目</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266565">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一</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水泥砂浆、石灰砂浆</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 </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天棚面、砖内墙面、板条墙面、毛石墙面、内墙裙、砖外墙面、毛石外墙面、柱梁面、挑檐天沟腰线栏杆扶手压顶门窗套、阳台雨蓬、小型砌体各种底面</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77595">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二</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剁假石</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 </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整节删除</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77595">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三</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水刷石</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 </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整节删除</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77595">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四</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干粘石</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 </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整节删除</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429385">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五</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水磨石、拉毛</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 </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整节删除</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620520">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六</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镶贴块料面屋</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 </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整节删除</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77595">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七</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墙面勾缝</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 </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砖墙面水泥勾缝</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65805">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七</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仿古建筑抹灰</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空心座槛、栏杆面层、抹麻刀灰、传统抹灰、墙面抹石灰砂浆、墙面掺稻草筋石灰黄泥浆、碹底抹灰、抹灰镂花、墙面堆塑、墙边彩画</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7" name="文本框 6"/>
          <p:cNvSpPr txBox="1"/>
          <p:nvPr/>
        </p:nvSpPr>
        <p:spPr>
          <a:xfrm>
            <a:off x="4107815" y="21802408"/>
            <a:ext cx="35182175" cy="2312035"/>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注：保留了</a:t>
            </a:r>
            <a:r>
              <a:rPr lang="zh-CN" altLang="en-US" b="0">
                <a:sym typeface="Helvetica Neue" panose="02000503000000020004"/>
              </a:rPr>
              <a:t>2014仿古标准</a:t>
            </a:r>
            <a:r>
              <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各种垛头、贡式门窗框、异形门窗框、地圆框洞、抛枋博风面层、字碑面层混合砂浆底、纸筋灰浆面等6个子目。</a:t>
            </a:r>
            <a:endPar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spTree>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0" y="76200"/>
            <a:ext cx="48006000" cy="26924000"/>
          </a:xfrm>
          <a:prstGeom prst="rect">
            <a:avLst/>
          </a:prstGeom>
          <a:ln w="25400">
            <a:miter lim="400000"/>
            <a:headEnd/>
            <a:tailEnd/>
          </a:ln>
        </p:spPr>
      </p:pic>
      <p:pic>
        <p:nvPicPr>
          <p:cNvPr id="186"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187" name="图像" descr="图像"/>
          <p:cNvPicPr>
            <a:picLocks noChangeAspect="1"/>
          </p:cNvPicPr>
          <p:nvPr/>
        </p:nvPicPr>
        <p:blipFill>
          <a:blip r:embed="rId3"/>
          <a:stretch>
            <a:fillRect/>
          </a:stretch>
        </p:blipFill>
        <p:spPr>
          <a:xfrm>
            <a:off x="0" y="0"/>
            <a:ext cx="7607300" cy="7607300"/>
          </a:xfrm>
          <a:prstGeom prst="rect">
            <a:avLst/>
          </a:prstGeom>
          <a:ln w="25400">
            <a:miter lim="400000"/>
            <a:headEnd/>
            <a:tailEnd/>
          </a:ln>
        </p:spPr>
      </p:pic>
      <p:pic>
        <p:nvPicPr>
          <p:cNvPr id="188" name="图像" descr="图像"/>
          <p:cNvPicPr>
            <a:picLocks noChangeAspect="1"/>
          </p:cNvPicPr>
          <p:nvPr/>
        </p:nvPicPr>
        <p:blipFill>
          <a:blip r:embed="rId4" cstate="print"/>
          <a:stretch>
            <a:fillRect/>
          </a:stretch>
        </p:blipFill>
        <p:spPr>
          <a:xfrm>
            <a:off x="1191839" y="1611002"/>
            <a:ext cx="2915756" cy="2911609"/>
          </a:xfrm>
          <a:prstGeom prst="rect">
            <a:avLst/>
          </a:prstGeom>
          <a:ln w="25400">
            <a:miter lim="400000"/>
            <a:headEnd/>
            <a:tailEnd/>
          </a:ln>
        </p:spPr>
      </p:pic>
      <p:sp>
        <p:nvSpPr>
          <p:cNvPr id="190"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193" name="永和九年，岁在癸丑，暮春之初，会于会稽山阴之兰亭，修禊事也。群贤毕至，少长咸集。…"/>
          <p:cNvSpPr txBox="1"/>
          <p:nvPr/>
        </p:nvSpPr>
        <p:spPr>
          <a:xfrm>
            <a:off x="23255366" y="6303135"/>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p:txBody>
      </p:sp>
      <p:pic>
        <p:nvPicPr>
          <p:cNvPr id="194" name="图像" descr="图像"/>
          <p:cNvPicPr>
            <a:picLocks noChangeAspect="1"/>
          </p:cNvPicPr>
          <p:nvPr/>
        </p:nvPicPr>
        <p:blipFill>
          <a:blip r:embed="rId5">
            <a:alphaModFix amt="23766"/>
          </a:blip>
          <a:srcRect b="40753"/>
          <a:stretch>
            <a:fillRect/>
          </a:stretch>
        </p:blipFill>
        <p:spPr>
          <a:xfrm>
            <a:off x="9947275" y="22492970"/>
            <a:ext cx="7607300" cy="4507111"/>
          </a:xfrm>
          <a:prstGeom prst="rect">
            <a:avLst/>
          </a:prstGeom>
          <a:ln w="25400">
            <a:miter lim="400000"/>
            <a:headEnd/>
            <a:tailEnd/>
          </a:ln>
        </p:spPr>
      </p:pic>
      <p:pic>
        <p:nvPicPr>
          <p:cNvPr id="195" name="图像" descr="图像"/>
          <p:cNvPicPr>
            <a:picLocks noChangeAspect="1"/>
          </p:cNvPicPr>
          <p:nvPr/>
        </p:nvPicPr>
        <p:blipFill>
          <a:blip r:embed="rId3">
            <a:alphaModFix amt="45000"/>
          </a:blip>
          <a:stretch>
            <a:fillRect/>
          </a:stretch>
        </p:blipFill>
        <p:spPr>
          <a:xfrm>
            <a:off x="29151262" y="3276798"/>
            <a:ext cx="7607301" cy="7607301"/>
          </a:xfrm>
          <a:prstGeom prst="rect">
            <a:avLst/>
          </a:prstGeom>
          <a:ln w="25400">
            <a:miter lim="400000"/>
            <a:headEnd/>
            <a:tailEnd/>
          </a:ln>
        </p:spPr>
      </p:pic>
      <p:pic>
        <p:nvPicPr>
          <p:cNvPr id="196" name="图像" descr="图像"/>
          <p:cNvPicPr>
            <a:picLocks noChangeAspect="1"/>
          </p:cNvPicPr>
          <p:nvPr/>
        </p:nvPicPr>
        <p:blipFill>
          <a:blip r:embed="rId6"/>
          <a:srcRect l="30784" b="1398"/>
          <a:stretch>
            <a:fillRect/>
          </a:stretch>
        </p:blipFill>
        <p:spPr>
          <a:xfrm flipH="1">
            <a:off x="40626665" y="46355"/>
            <a:ext cx="7379335" cy="26999565"/>
          </a:xfrm>
          <a:prstGeom prst="rect">
            <a:avLst/>
          </a:prstGeom>
          <a:ln w="25400">
            <a:miter lim="400000"/>
            <a:headEnd/>
            <a:tailEnd/>
          </a:ln>
        </p:spPr>
      </p:pic>
      <p:sp>
        <p:nvSpPr>
          <p:cNvPr id="5" name="文本框 4"/>
          <p:cNvSpPr txBox="1"/>
          <p:nvPr/>
        </p:nvSpPr>
        <p:spPr>
          <a:xfrm>
            <a:off x="4107815" y="2325370"/>
            <a:ext cx="36518850" cy="22440900"/>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lang="en-US" b="0">
                <a:sym typeface="Helvetica Neue" panose="02000503000000020004"/>
              </a:rPr>
              <a:t>  </a:t>
            </a:r>
            <a:r>
              <a:rPr sz="7200" b="0">
                <a:sym typeface="Helvetica Neue" panose="02000503000000020004"/>
              </a:rPr>
              <a:t>3、说明及工程量计算规则主要变化情况</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（1）“说明”部分变化情况</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①仿古建筑中的墙、柱、梁、天棚等抹灰套用</a:t>
            </a:r>
            <a:r>
              <a:rPr lang="zh-CN" sz="7200" b="0">
                <a:sym typeface="Helvetica Neue" panose="02000503000000020004"/>
              </a:rPr>
              <a:t>房建及装饰标准</a:t>
            </a:r>
            <a:r>
              <a:rPr sz="7200" b="0">
                <a:sym typeface="Helvetica Neue" panose="02000503000000020004"/>
              </a:rPr>
              <a:t>相应子目，材料不同时，可以换算，人工费乘系数1.2。</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②墙面勾缝套用</a:t>
            </a:r>
            <a:r>
              <a:rPr lang="zh-CN" sz="7200" b="0">
                <a:sym typeface="Helvetica Neue" panose="02000503000000020004"/>
              </a:rPr>
              <a:t>房建及装饰标准</a:t>
            </a:r>
            <a:r>
              <a:rPr sz="7200" b="0">
                <a:sym typeface="Helvetica Neue" panose="02000503000000020004"/>
              </a:rPr>
              <a:t>相应子目，材料不同时，可以换算，人工费乘系数1.2。</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a:sym typeface="Helvetica Neue" panose="02000503000000020004"/>
              </a:rPr>
              <a:t> </a:t>
            </a:r>
            <a:r>
              <a:rPr sz="7200" b="0">
                <a:sym typeface="Helvetica Neue" panose="02000503000000020004"/>
              </a:rPr>
              <a:t> ③圆弧形、锯齿形等不规则墙面抹灰按相应项目人工费乘系数 1.25。</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④本章规定的抹灰厚度及砂浆种类，一般不得换算。如设计图纸对厚度与配合比有明确要求时，可以换算。</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a:sym typeface="Helvetica Neue" panose="02000503000000020004"/>
              </a:rPr>
              <a:t>  </a:t>
            </a:r>
            <a:r>
              <a:rPr sz="7200" b="0">
                <a:sym typeface="Helvetica Neue" panose="02000503000000020004"/>
              </a:rPr>
              <a:t>⑤室内净高（山墙部分楼面至山尖 1/2 高度）在 3.6m 内的墙面及天棚抹灰脚手架费用，已包括在其他材料费内；超过 3.6m 时，可另行计算抹灰脚手架。</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⑥零星抹灰子目适用于：挑檐、天沟、腰线、栏杆、扶手、门窗套、窗台线、压顶、斗栱、雀替、挂落、花牙子、吊窗、豁口窗、霸王拳、撑弓、桷子、戗角、吊瓜、爪角、楣子、花罩、地罩、匾、楹联、飞来椅等门、窗、柱、梁、枋、椽、板外的其他小构件及山花、象眼、穿插档、什锦窗侧壁及面积不足3㎡的廊心墙、匾心等处抹灰。</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a:sym typeface="Helvetica Neue" panose="02000503000000020004"/>
              </a:rPr>
              <a:t> （</a:t>
            </a:r>
            <a:r>
              <a:rPr sz="7200" b="0">
                <a:sym typeface="Helvetica Neue" panose="02000503000000020004"/>
              </a:rPr>
              <a:t>2）“工程量计算规则”变化情况</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①墙面勾缝按墙面抹灰面积计算，应扣除墙裙的抹灰面积，不扣除门窗洞口及腰线、窗套等的零星抹灰面积。但垛的侧面，门窗洞口侧壁和顶面的面积，亦不增加。勾缝单块面积小于或等于 3m²时，人工费乘以系数1.2。 </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②墙面堆塑、彩画：按图示尺寸外接矩形计算。</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③墨线：按图示尺寸以延长米计算。</a:t>
            </a:r>
            <a:endParaRPr sz="7200" b="0">
              <a:sym typeface="Helvetica Neue" panose="02000503000000020004"/>
            </a:endParaRPr>
          </a:p>
        </p:txBody>
      </p:sp>
      <p:sp>
        <p:nvSpPr>
          <p:cNvPr id="100" name="文本框 99"/>
          <p:cNvSpPr txBox="1"/>
          <p:nvPr/>
        </p:nvSpPr>
        <p:spPr>
          <a:xfrm>
            <a:off x="5476240" y="13392150"/>
            <a:ext cx="12512040" cy="306705"/>
          </a:xfrm>
          <a:prstGeom prst="rect">
            <a:avLst/>
          </a:prstGeom>
          <a:noFill/>
          <a:ln w="9525">
            <a:noFill/>
          </a:ln>
        </p:spPr>
        <p:txBody>
          <a:bodyPr wrap="square">
            <a:spAutoFit/>
          </a:bodyPr>
          <a:lstStyle/>
          <a:p>
            <a:pPr indent="356235"/>
            <a:r>
              <a:rPr lang="en-US" sz="1400">
                <a:latin typeface="仿宋" panose="02010609060101010101" charset="-122"/>
                <a:ea typeface="PMingLiU" panose="02020300000000000000" charset="-120"/>
                <a:cs typeface="宋体" panose="02010600030101010101" pitchFamily="2" charset="-122"/>
              </a:rPr>
              <a:t> </a:t>
            </a:r>
            <a:endParaRPr lang="zh-CN" altLang="en-US"/>
          </a:p>
        </p:txBody>
      </p:sp>
    </p:spTree>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0" y="83820"/>
            <a:ext cx="48006000" cy="26924000"/>
          </a:xfrm>
          <a:prstGeom prst="rect">
            <a:avLst/>
          </a:prstGeom>
          <a:ln w="25400">
            <a:miter lim="400000"/>
            <a:headEnd/>
            <a:tailEnd/>
          </a:ln>
        </p:spPr>
      </p:pic>
      <p:pic>
        <p:nvPicPr>
          <p:cNvPr id="186"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187" name="图像" descr="图像"/>
          <p:cNvPicPr>
            <a:picLocks noChangeAspect="1"/>
          </p:cNvPicPr>
          <p:nvPr/>
        </p:nvPicPr>
        <p:blipFill>
          <a:blip r:embed="rId3"/>
          <a:stretch>
            <a:fillRect/>
          </a:stretch>
        </p:blipFill>
        <p:spPr>
          <a:xfrm>
            <a:off x="0" y="0"/>
            <a:ext cx="5247640" cy="5247640"/>
          </a:xfrm>
          <a:prstGeom prst="rect">
            <a:avLst/>
          </a:prstGeom>
          <a:ln w="25400">
            <a:miter lim="400000"/>
            <a:headEnd/>
            <a:tailEnd/>
          </a:ln>
        </p:spPr>
      </p:pic>
      <p:pic>
        <p:nvPicPr>
          <p:cNvPr id="188" name="图像" descr="图像"/>
          <p:cNvPicPr>
            <a:picLocks noChangeAspect="1"/>
          </p:cNvPicPr>
          <p:nvPr/>
        </p:nvPicPr>
        <p:blipFill>
          <a:blip r:embed="rId4" cstate="print"/>
          <a:stretch>
            <a:fillRect/>
          </a:stretch>
        </p:blipFill>
        <p:spPr>
          <a:xfrm>
            <a:off x="220924" y="365132"/>
            <a:ext cx="2915756" cy="2911609"/>
          </a:xfrm>
          <a:prstGeom prst="rect">
            <a:avLst/>
          </a:prstGeom>
          <a:ln w="25400">
            <a:miter lim="400000"/>
            <a:headEnd/>
            <a:tailEnd/>
          </a:ln>
        </p:spPr>
      </p:pic>
      <p:sp>
        <p:nvSpPr>
          <p:cNvPr id="190"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193" name="永和九年，岁在癸丑，暮春之初，会于会稽山阴之兰亭，修禊事也。群贤毕至，少长咸集。…"/>
          <p:cNvSpPr txBox="1"/>
          <p:nvPr/>
        </p:nvSpPr>
        <p:spPr>
          <a:xfrm>
            <a:off x="23255366" y="6303135"/>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p:txBody>
      </p:sp>
      <p:pic>
        <p:nvPicPr>
          <p:cNvPr id="194" name="图像" descr="图像"/>
          <p:cNvPicPr>
            <a:picLocks noChangeAspect="1"/>
          </p:cNvPicPr>
          <p:nvPr/>
        </p:nvPicPr>
        <p:blipFill>
          <a:blip r:embed="rId5">
            <a:alphaModFix amt="23766"/>
          </a:blip>
          <a:srcRect b="40753"/>
          <a:stretch>
            <a:fillRect/>
          </a:stretch>
        </p:blipFill>
        <p:spPr>
          <a:xfrm>
            <a:off x="9947275" y="22492970"/>
            <a:ext cx="7607300" cy="4507111"/>
          </a:xfrm>
          <a:prstGeom prst="rect">
            <a:avLst/>
          </a:prstGeom>
          <a:ln w="25400">
            <a:miter lim="400000"/>
            <a:headEnd/>
            <a:tailEnd/>
          </a:ln>
        </p:spPr>
      </p:pic>
      <p:pic>
        <p:nvPicPr>
          <p:cNvPr id="195" name="图像" descr="图像"/>
          <p:cNvPicPr>
            <a:picLocks noChangeAspect="1"/>
          </p:cNvPicPr>
          <p:nvPr/>
        </p:nvPicPr>
        <p:blipFill>
          <a:blip r:embed="rId3">
            <a:alphaModFix amt="45000"/>
          </a:blip>
          <a:stretch>
            <a:fillRect/>
          </a:stretch>
        </p:blipFill>
        <p:spPr>
          <a:xfrm>
            <a:off x="29151262" y="3276798"/>
            <a:ext cx="7607301" cy="7607301"/>
          </a:xfrm>
          <a:prstGeom prst="rect">
            <a:avLst/>
          </a:prstGeom>
          <a:ln w="25400">
            <a:miter lim="400000"/>
            <a:headEnd/>
            <a:tailEnd/>
          </a:ln>
        </p:spPr>
      </p:pic>
      <p:pic>
        <p:nvPicPr>
          <p:cNvPr id="196" name="图像" descr="图像"/>
          <p:cNvPicPr>
            <a:picLocks noChangeAspect="1"/>
          </p:cNvPicPr>
          <p:nvPr/>
        </p:nvPicPr>
        <p:blipFill>
          <a:blip r:embed="rId6"/>
          <a:srcRect l="30784" b="1398"/>
          <a:stretch>
            <a:fillRect/>
          </a:stretch>
        </p:blipFill>
        <p:spPr>
          <a:xfrm flipH="1">
            <a:off x="40111045" y="76200"/>
            <a:ext cx="7894955" cy="26923365"/>
          </a:xfrm>
          <a:prstGeom prst="rect">
            <a:avLst/>
          </a:prstGeom>
          <a:ln w="25400">
            <a:miter lim="400000"/>
            <a:headEnd/>
            <a:tailEnd/>
          </a:ln>
        </p:spPr>
      </p:pic>
      <p:sp>
        <p:nvSpPr>
          <p:cNvPr id="5" name="文本框 4"/>
          <p:cNvSpPr txBox="1"/>
          <p:nvPr/>
        </p:nvSpPr>
        <p:spPr>
          <a:xfrm>
            <a:off x="3136265" y="3266440"/>
            <a:ext cx="37918390" cy="21609685"/>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lang="en-US">
                <a:sym typeface="Helvetica Neue" panose="02000503000000020004"/>
              </a:rPr>
              <a:t>  </a:t>
            </a:r>
            <a:r>
              <a:rPr b="0">
                <a:sym typeface="Helvetica Neue" panose="02000503000000020004"/>
              </a:rPr>
              <a:t>④卷棚、椽按展开面积计算。</a:t>
            </a:r>
            <a:endParaRPr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b="0">
                <a:sym typeface="Helvetica Neue" panose="02000503000000020004"/>
              </a:rPr>
              <a:t>  ⑤磉磴、斗栱、云头、雀替、戗角、花牙子、三岔头、霸王拳、撑弓、桷子、吊瓜、爪角及屋面小构件的抹灰均按每立方折合抹灰面积50m²计算。按零星抹灰子目执行，其人工费乘以系数1.5。</a:t>
            </a:r>
            <a:endParaRPr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b="0">
                <a:sym typeface="Helvetica Neue" panose="02000503000000020004"/>
              </a:rPr>
              <a:t>  ⑥什锦窗（含漏空花心）、花窗（含漏空花心）、挂落、吊窗、豁口窗、栏杆（带扶手）、飞来椅（带扶手）等构件的抹灰工程量按油漆面积规则计算。</a:t>
            </a:r>
            <a:endParaRPr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a:sym typeface="Helvetica Neue" panose="02000503000000020004"/>
              </a:rPr>
              <a:t>  </a:t>
            </a:r>
            <a:r>
              <a:rPr b="0">
                <a:sym typeface="Helvetica Neue" panose="02000503000000020004"/>
              </a:rPr>
              <a:t>⑦用砂浆抹须弥座、冰盘檐、鸡素檐、鹰不落顶、假硬顶、馒头顶以展开面积计算，按零星抹灰子目执行，其人工费乘以系数1.2。</a:t>
            </a:r>
            <a:endParaRPr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b="0">
                <a:sym typeface="Helvetica Neue" panose="02000503000000020004"/>
              </a:rPr>
              <a:t>  ⑧假砖缝或扎竖向小抹子花按墙面面积以m²计算。</a:t>
            </a:r>
            <a:endParaRPr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b="0">
                <a:sym typeface="Helvetica Neue" panose="02000503000000020004"/>
              </a:rPr>
              <a:t>  ⑨镂花按图形外接矩形面积以m²计算。</a:t>
            </a:r>
            <a:endParaRPr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a:latin typeface="微软雅黑" panose="020B0503020204020204" charset="-122"/>
                <a:ea typeface="微软雅黑" panose="020B0503020204020204" charset="-122"/>
                <a:sym typeface="Helvetica Neue" panose="02000503000000020004"/>
              </a:rPr>
              <a:t>✯  </a:t>
            </a:r>
            <a:r>
              <a:rPr>
                <a:sym typeface="Helvetica Neue" panose="02000503000000020004"/>
              </a:rPr>
              <a:t>四、与清单的衔接情况</a:t>
            </a:r>
            <a:endParaRPr>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a:sym typeface="Helvetica Neue" panose="02000503000000020004"/>
              </a:rPr>
              <a:t>  </a:t>
            </a:r>
            <a:r>
              <a:rPr b="0">
                <a:sym typeface="Helvetica Neue" panose="02000503000000020004"/>
              </a:rPr>
              <a:t>本章消耗量标准的项目设置、工程量计算规则等文字表述，尽可能与13清单计算规范相一致。</a:t>
            </a:r>
            <a:endParaRPr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a:latin typeface="微软雅黑" panose="020B0503020204020204" charset="-122"/>
                <a:ea typeface="微软雅黑" panose="020B0503020204020204" charset="-122"/>
                <a:sym typeface="Helvetica Neue" panose="02000503000000020004"/>
              </a:rPr>
              <a:t>✯ </a:t>
            </a:r>
            <a:r>
              <a:rPr>
                <a:sym typeface="Helvetica Neue" panose="02000503000000020004"/>
              </a:rPr>
              <a:t> 五、人材机消耗量确定</a:t>
            </a:r>
            <a:endParaRPr>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a:sym typeface="Helvetica Neue" panose="02000503000000020004"/>
              </a:rPr>
              <a:t>  </a:t>
            </a:r>
            <a:r>
              <a:rPr b="0">
                <a:sym typeface="Helvetica Neue" panose="02000503000000020004"/>
              </a:rPr>
              <a:t>1.人工：人工消耗量参考2014仿古标准、2018年《全统仿古建筑工程消耗量定额》、2016年《福建古建筑保护修缮预算定额》、2017年《文物建筑保护工程预算定额》（南方地区）等。</a:t>
            </a:r>
            <a:endParaRPr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b="0">
                <a:sym typeface="Helvetica Neue" panose="02000503000000020004"/>
              </a:rPr>
              <a:t>  2.材料：材料消耗量参考2014仿古标准、2018年《全统仿古建筑工程消耗量定额》、2016年《福建古建筑保护修缮预算定额》、2017年《文物建筑保护工程预算定额》（南方地区）等。</a:t>
            </a:r>
            <a:endParaRPr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b="0">
                <a:sym typeface="Helvetica Neue" panose="02000503000000020004"/>
              </a:rPr>
              <a:t>  3.机械：机械消耗量参考2014仿古标准。</a:t>
            </a:r>
            <a:endParaRPr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a:latin typeface="微软雅黑" panose="020B0503020204020204" charset="-122"/>
                <a:ea typeface="微软雅黑" panose="020B0503020204020204" charset="-122"/>
                <a:sym typeface="Helvetica Neue" panose="02000503000000020004"/>
              </a:rPr>
              <a:t>✯ </a:t>
            </a:r>
            <a:r>
              <a:rPr>
                <a:sym typeface="Helvetica Neue" panose="02000503000000020004"/>
              </a:rPr>
              <a:t> 六、使用当中应该注意的问题</a:t>
            </a:r>
            <a:endParaRPr>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a:sym typeface="Helvetica Neue" panose="02000503000000020004"/>
              </a:rPr>
              <a:t>  </a:t>
            </a:r>
            <a:r>
              <a:rPr b="0">
                <a:sym typeface="Helvetica Neue" panose="02000503000000020004"/>
              </a:rPr>
              <a:t>1、本章只适应于新建、扩建仿古工程中的抹灰工程。</a:t>
            </a:r>
            <a:endParaRPr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b="0">
                <a:sym typeface="Helvetica Neue" panose="02000503000000020004"/>
              </a:rPr>
              <a:t>  2、实际使用中材料不同时可以换算，其他不变。</a:t>
            </a:r>
            <a:endParaRPr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b="0">
                <a:sym typeface="Helvetica Neue" panose="02000503000000020004"/>
              </a:rPr>
              <a:t>  3、本章砂浆用量较少，仍考虑采用现拌砂浆。</a:t>
            </a:r>
            <a:endParaRPr b="0">
              <a:sym typeface="Helvetica Neue" panose="02000503000000020004"/>
            </a:endParaRPr>
          </a:p>
        </p:txBody>
      </p:sp>
      <p:sp>
        <p:nvSpPr>
          <p:cNvPr id="100" name="文本框 99"/>
          <p:cNvSpPr txBox="1"/>
          <p:nvPr/>
        </p:nvSpPr>
        <p:spPr>
          <a:xfrm>
            <a:off x="5476240" y="13392150"/>
            <a:ext cx="12512040" cy="306705"/>
          </a:xfrm>
          <a:prstGeom prst="rect">
            <a:avLst/>
          </a:prstGeom>
          <a:noFill/>
          <a:ln w="9525">
            <a:noFill/>
          </a:ln>
        </p:spPr>
        <p:txBody>
          <a:bodyPr wrap="square">
            <a:spAutoFit/>
          </a:bodyPr>
          <a:lstStyle/>
          <a:p>
            <a:pPr indent="356235"/>
            <a:r>
              <a:rPr lang="en-US" sz="1400">
                <a:latin typeface="仿宋" panose="02010609060101010101" charset="-122"/>
                <a:ea typeface="PMingLiU" panose="02020300000000000000" charset="-120"/>
                <a:cs typeface="宋体" panose="02010600030101010101" pitchFamily="2" charset="-122"/>
              </a:rPr>
              <a:t> </a:t>
            </a:r>
            <a:endParaRPr lang="zh-CN" altLang="en-US"/>
          </a:p>
        </p:txBody>
      </p:sp>
    </p:spTree>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0" y="76200"/>
            <a:ext cx="48006000" cy="26924000"/>
          </a:xfrm>
          <a:prstGeom prst="rect">
            <a:avLst/>
          </a:prstGeom>
          <a:ln w="25400">
            <a:miter lim="400000"/>
            <a:headEnd/>
            <a:tailEnd/>
          </a:ln>
        </p:spPr>
      </p:pic>
      <p:pic>
        <p:nvPicPr>
          <p:cNvPr id="186"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187" name="图像" descr="图像"/>
          <p:cNvPicPr>
            <a:picLocks noChangeAspect="1"/>
          </p:cNvPicPr>
          <p:nvPr/>
        </p:nvPicPr>
        <p:blipFill>
          <a:blip r:embed="rId3"/>
          <a:stretch>
            <a:fillRect/>
          </a:stretch>
        </p:blipFill>
        <p:spPr>
          <a:xfrm>
            <a:off x="0" y="0"/>
            <a:ext cx="7607300" cy="7607300"/>
          </a:xfrm>
          <a:prstGeom prst="rect">
            <a:avLst/>
          </a:prstGeom>
          <a:ln w="25400">
            <a:miter lim="400000"/>
            <a:headEnd/>
            <a:tailEnd/>
          </a:ln>
        </p:spPr>
      </p:pic>
      <p:pic>
        <p:nvPicPr>
          <p:cNvPr id="188" name="图像" descr="图像"/>
          <p:cNvPicPr>
            <a:picLocks noChangeAspect="1"/>
          </p:cNvPicPr>
          <p:nvPr/>
        </p:nvPicPr>
        <p:blipFill>
          <a:blip r:embed="rId4" cstate="print"/>
          <a:stretch>
            <a:fillRect/>
          </a:stretch>
        </p:blipFill>
        <p:spPr>
          <a:xfrm>
            <a:off x="1191839" y="1611002"/>
            <a:ext cx="2915756" cy="2911609"/>
          </a:xfrm>
          <a:prstGeom prst="rect">
            <a:avLst/>
          </a:prstGeom>
          <a:ln w="25400">
            <a:miter lim="400000"/>
            <a:headEnd/>
            <a:tailEnd/>
          </a:ln>
        </p:spPr>
      </p:pic>
      <p:sp>
        <p:nvSpPr>
          <p:cNvPr id="190"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193" name="永和九年，岁在癸丑，暮春之初，会于会稽山阴之兰亭，修禊事也。群贤毕至，少长咸集。…"/>
          <p:cNvSpPr txBox="1"/>
          <p:nvPr/>
        </p:nvSpPr>
        <p:spPr>
          <a:xfrm>
            <a:off x="23255366" y="6303135"/>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p:txBody>
      </p:sp>
      <p:pic>
        <p:nvPicPr>
          <p:cNvPr id="194" name="图像" descr="图像"/>
          <p:cNvPicPr>
            <a:picLocks noChangeAspect="1"/>
          </p:cNvPicPr>
          <p:nvPr/>
        </p:nvPicPr>
        <p:blipFill>
          <a:blip r:embed="rId5">
            <a:alphaModFix amt="23766"/>
          </a:blip>
          <a:srcRect b="40753"/>
          <a:stretch>
            <a:fillRect/>
          </a:stretch>
        </p:blipFill>
        <p:spPr>
          <a:xfrm>
            <a:off x="9947275" y="22492970"/>
            <a:ext cx="7607300" cy="4507111"/>
          </a:xfrm>
          <a:prstGeom prst="rect">
            <a:avLst/>
          </a:prstGeom>
          <a:ln w="25400">
            <a:miter lim="400000"/>
            <a:headEnd/>
            <a:tailEnd/>
          </a:ln>
        </p:spPr>
      </p:pic>
      <p:pic>
        <p:nvPicPr>
          <p:cNvPr id="195" name="图像" descr="图像"/>
          <p:cNvPicPr>
            <a:picLocks noChangeAspect="1"/>
          </p:cNvPicPr>
          <p:nvPr/>
        </p:nvPicPr>
        <p:blipFill>
          <a:blip r:embed="rId3">
            <a:alphaModFix amt="45000"/>
          </a:blip>
          <a:stretch>
            <a:fillRect/>
          </a:stretch>
        </p:blipFill>
        <p:spPr>
          <a:xfrm>
            <a:off x="29151262" y="3276798"/>
            <a:ext cx="7607301" cy="7607301"/>
          </a:xfrm>
          <a:prstGeom prst="rect">
            <a:avLst/>
          </a:prstGeom>
          <a:ln w="25400">
            <a:miter lim="400000"/>
            <a:headEnd/>
            <a:tailEnd/>
          </a:ln>
        </p:spPr>
      </p:pic>
      <p:pic>
        <p:nvPicPr>
          <p:cNvPr id="196" name="图像" descr="图像"/>
          <p:cNvPicPr>
            <a:picLocks noChangeAspect="1"/>
          </p:cNvPicPr>
          <p:nvPr/>
        </p:nvPicPr>
        <p:blipFill>
          <a:blip r:embed="rId6"/>
          <a:srcRect l="30784" b="1398"/>
          <a:stretch>
            <a:fillRect/>
          </a:stretch>
        </p:blipFill>
        <p:spPr>
          <a:xfrm flipH="1">
            <a:off x="32903976" y="2025582"/>
            <a:ext cx="15102024" cy="19048453"/>
          </a:xfrm>
          <a:prstGeom prst="rect">
            <a:avLst/>
          </a:prstGeom>
          <a:ln w="25400">
            <a:miter lim="400000"/>
            <a:headEnd/>
            <a:tailEnd/>
          </a:ln>
        </p:spPr>
      </p:pic>
      <p:sp>
        <p:nvSpPr>
          <p:cNvPr id="5" name="文本框 4"/>
          <p:cNvSpPr txBox="1"/>
          <p:nvPr/>
        </p:nvSpPr>
        <p:spPr>
          <a:xfrm>
            <a:off x="6015990" y="6020753"/>
            <a:ext cx="25915620" cy="14685010"/>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lang="zh-CN" altLang="en-US" sz="7200">
                <a:latin typeface="微软雅黑" panose="020B0503020204020204" charset="-122"/>
                <a:ea typeface="微软雅黑" panose="020B0503020204020204" charset="-122"/>
                <a:sym typeface="Helvetica Neue" panose="02000503000000020004"/>
              </a:rPr>
              <a:t>✯  </a:t>
            </a:r>
            <a:r>
              <a:rPr sz="7200">
                <a:sym typeface="Helvetica Neue" panose="02000503000000020004"/>
              </a:rPr>
              <a:t>一、概况</a:t>
            </a:r>
            <a:endParaRPr sz="720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本章包括</a:t>
            </a:r>
            <a:r>
              <a:rPr lang="zh-CN" sz="7200" b="0">
                <a:sym typeface="Helvetica Neue" panose="02000503000000020004"/>
              </a:rPr>
              <a:t>：</a:t>
            </a:r>
            <a:r>
              <a:rPr sz="7200" b="0">
                <a:sym typeface="Helvetica Neue" panose="02000503000000020004"/>
              </a:rPr>
              <a:t>琉璃盖瓦、小青瓦（蝴蝶瓦）屋面</a:t>
            </a:r>
            <a:r>
              <a:rPr lang="en-US" sz="7200" b="0">
                <a:sym typeface="Helvetica Neue" panose="02000503000000020004"/>
              </a:rPr>
              <a:t>2</a:t>
            </a:r>
            <a:r>
              <a:rPr sz="7200" b="0">
                <a:sym typeface="Helvetica Neue" panose="02000503000000020004"/>
              </a:rPr>
              <a:t>大节。其中琉璃瓦屋面包括盖瓦、正脊、垂脊、戗脊、围（博）脊、围墙瓦顶排山、脊上附件</a:t>
            </a:r>
            <a:r>
              <a:rPr lang="en-US" sz="7200" b="0">
                <a:sym typeface="Helvetica Neue" panose="02000503000000020004"/>
              </a:rPr>
              <a:t>7</a:t>
            </a:r>
            <a:r>
              <a:rPr sz="7200" b="0">
                <a:sym typeface="Helvetica Neue" panose="02000503000000020004"/>
              </a:rPr>
              <a:t>个小节；小青瓦（蝴蝶瓦）屋面包括盖瓦，屋脊，屋脊头，墙头瓦顶，勾头、花边、滴水、泛水、斜沟</a:t>
            </a:r>
            <a:r>
              <a:rPr lang="en-US" sz="7200" b="0">
                <a:sym typeface="Helvetica Neue" panose="02000503000000020004"/>
              </a:rPr>
              <a:t>5</a:t>
            </a:r>
            <a:r>
              <a:rPr sz="7200" b="0">
                <a:sym typeface="Helvetica Neue" panose="02000503000000020004"/>
              </a:rPr>
              <a:t>小节，240个子目，较2014仿古标准新增了120个子目，减少了22个子目。</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a:latin typeface="微软雅黑" panose="020B0503020204020204" charset="-122"/>
                <a:ea typeface="微软雅黑" panose="020B0503020204020204" charset="-122"/>
                <a:sym typeface="Helvetica Neue" panose="02000503000000020004"/>
              </a:rPr>
              <a:t>✯  </a:t>
            </a:r>
            <a:r>
              <a:rPr sz="7200">
                <a:sym typeface="Helvetica Neue" panose="02000503000000020004"/>
              </a:rPr>
              <a:t>二、适用范围、与各章的界限划分</a:t>
            </a:r>
            <a:endParaRPr sz="720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鉴于当下社会仿古建筑体量越来越大，越来越复杂，屋面构件尺寸也越来越大，构件造型也越来越复杂多样，因此对2014仿古标准的本章节及项目进行了增加和调整。</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a:latin typeface="微软雅黑" panose="020B0503020204020204" charset="-122"/>
                <a:ea typeface="微软雅黑" panose="020B0503020204020204" charset="-122"/>
                <a:sym typeface="Helvetica Neue" panose="02000503000000020004"/>
              </a:rPr>
              <a:t>✯  </a:t>
            </a:r>
            <a:r>
              <a:rPr sz="7200">
                <a:sym typeface="Helvetica Neue" panose="02000503000000020004"/>
              </a:rPr>
              <a:t>三、消耗量标准变化情况</a:t>
            </a:r>
            <a:endParaRPr sz="720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1、子目数量变化情况见下表：</a:t>
            </a:r>
            <a:endParaRPr sz="7200" b="0">
              <a:sym typeface="Helvetica Neue" panose="02000503000000020004"/>
            </a:endParaRPr>
          </a:p>
        </p:txBody>
      </p:sp>
      <p:sp>
        <p:nvSpPr>
          <p:cNvPr id="100" name="文本框 99"/>
          <p:cNvSpPr txBox="1"/>
          <p:nvPr/>
        </p:nvSpPr>
        <p:spPr>
          <a:xfrm>
            <a:off x="5476240" y="13392150"/>
            <a:ext cx="12512040" cy="306705"/>
          </a:xfrm>
          <a:prstGeom prst="rect">
            <a:avLst/>
          </a:prstGeom>
          <a:noFill/>
          <a:ln w="9525">
            <a:noFill/>
          </a:ln>
        </p:spPr>
        <p:txBody>
          <a:bodyPr wrap="square">
            <a:spAutoFit/>
          </a:bodyPr>
          <a:lstStyle/>
          <a:p>
            <a:pPr indent="356235"/>
            <a:r>
              <a:rPr lang="en-US" sz="1400">
                <a:latin typeface="仿宋" panose="02010609060101010101" charset="-122"/>
                <a:ea typeface="PMingLiU" panose="02020300000000000000" charset="-120"/>
                <a:cs typeface="宋体" panose="02010600030101010101" pitchFamily="2" charset="-122"/>
              </a:rPr>
              <a:t> </a:t>
            </a:r>
            <a:endParaRPr lang="zh-CN" altLang="en-US"/>
          </a:p>
        </p:txBody>
      </p:sp>
      <p:sp>
        <p:nvSpPr>
          <p:cNvPr id="2" name="文本框 1"/>
          <p:cNvSpPr txBox="1"/>
          <p:nvPr/>
        </p:nvSpPr>
        <p:spPr>
          <a:xfrm>
            <a:off x="11744960" y="4795203"/>
            <a:ext cx="13712825" cy="1388110"/>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ctr" defTabSz="1616710" rtl="0" fontAlgn="auto" latinLnBrk="0" hangingPunct="0">
              <a:lnSpc>
                <a:spcPct val="100000"/>
              </a:lnSpc>
              <a:spcBef>
                <a:spcPts val="0"/>
              </a:spcBef>
              <a:spcAft>
                <a:spcPts val="0"/>
              </a:spcAft>
              <a:buClrTx/>
              <a:buSzTx/>
              <a:buFontTx/>
              <a:buNone/>
            </a:pPr>
            <a:r>
              <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第六章  瓦屋面工程</a:t>
            </a:r>
            <a:endPar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spTree>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0" y="76200"/>
            <a:ext cx="48006000" cy="26924000"/>
          </a:xfrm>
          <a:prstGeom prst="rect">
            <a:avLst/>
          </a:prstGeom>
          <a:ln w="25400">
            <a:miter lim="400000"/>
            <a:headEnd/>
            <a:tailEnd/>
          </a:ln>
        </p:spPr>
      </p:pic>
      <p:pic>
        <p:nvPicPr>
          <p:cNvPr id="186"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187" name="图像" descr="图像"/>
          <p:cNvPicPr>
            <a:picLocks noChangeAspect="1"/>
          </p:cNvPicPr>
          <p:nvPr/>
        </p:nvPicPr>
        <p:blipFill>
          <a:blip r:embed="rId3"/>
          <a:stretch>
            <a:fillRect/>
          </a:stretch>
        </p:blipFill>
        <p:spPr>
          <a:xfrm>
            <a:off x="0" y="0"/>
            <a:ext cx="7607300" cy="7607300"/>
          </a:xfrm>
          <a:prstGeom prst="rect">
            <a:avLst/>
          </a:prstGeom>
          <a:ln w="25400">
            <a:miter lim="400000"/>
            <a:headEnd/>
            <a:tailEnd/>
          </a:ln>
        </p:spPr>
      </p:pic>
      <p:pic>
        <p:nvPicPr>
          <p:cNvPr id="188" name="图像" descr="图像"/>
          <p:cNvPicPr>
            <a:picLocks noChangeAspect="1"/>
          </p:cNvPicPr>
          <p:nvPr/>
        </p:nvPicPr>
        <p:blipFill>
          <a:blip r:embed="rId4" cstate="print"/>
          <a:stretch>
            <a:fillRect/>
          </a:stretch>
        </p:blipFill>
        <p:spPr>
          <a:xfrm>
            <a:off x="1191839" y="1611002"/>
            <a:ext cx="2915756" cy="2911609"/>
          </a:xfrm>
          <a:prstGeom prst="rect">
            <a:avLst/>
          </a:prstGeom>
          <a:ln w="25400">
            <a:miter lim="400000"/>
            <a:headEnd/>
            <a:tailEnd/>
          </a:ln>
        </p:spPr>
      </p:pic>
      <p:sp>
        <p:nvSpPr>
          <p:cNvPr id="190"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193" name="永和九年，岁在癸丑，暮春之初，会于会稽山阴之兰亭，修禊事也。群贤毕至，少长咸集。…"/>
          <p:cNvSpPr txBox="1"/>
          <p:nvPr/>
        </p:nvSpPr>
        <p:spPr>
          <a:xfrm>
            <a:off x="23255366" y="6303135"/>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p:txBody>
      </p:sp>
      <p:pic>
        <p:nvPicPr>
          <p:cNvPr id="194" name="图像" descr="图像"/>
          <p:cNvPicPr>
            <a:picLocks noChangeAspect="1"/>
          </p:cNvPicPr>
          <p:nvPr/>
        </p:nvPicPr>
        <p:blipFill>
          <a:blip r:embed="rId5">
            <a:alphaModFix amt="23766"/>
          </a:blip>
          <a:srcRect b="40753"/>
          <a:stretch>
            <a:fillRect/>
          </a:stretch>
        </p:blipFill>
        <p:spPr>
          <a:xfrm>
            <a:off x="9947275" y="22492970"/>
            <a:ext cx="7607300" cy="4507111"/>
          </a:xfrm>
          <a:prstGeom prst="rect">
            <a:avLst/>
          </a:prstGeom>
          <a:ln w="25400">
            <a:miter lim="400000"/>
            <a:headEnd/>
            <a:tailEnd/>
          </a:ln>
        </p:spPr>
      </p:pic>
      <p:pic>
        <p:nvPicPr>
          <p:cNvPr id="195" name="图像" descr="图像"/>
          <p:cNvPicPr>
            <a:picLocks noChangeAspect="1"/>
          </p:cNvPicPr>
          <p:nvPr/>
        </p:nvPicPr>
        <p:blipFill>
          <a:blip r:embed="rId3">
            <a:alphaModFix amt="45000"/>
          </a:blip>
          <a:stretch>
            <a:fillRect/>
          </a:stretch>
        </p:blipFill>
        <p:spPr>
          <a:xfrm>
            <a:off x="29151262" y="3276798"/>
            <a:ext cx="7607301" cy="7607301"/>
          </a:xfrm>
          <a:prstGeom prst="rect">
            <a:avLst/>
          </a:prstGeom>
          <a:ln w="25400">
            <a:miter lim="400000"/>
            <a:headEnd/>
            <a:tailEnd/>
          </a:ln>
        </p:spPr>
      </p:pic>
      <p:pic>
        <p:nvPicPr>
          <p:cNvPr id="196" name="图像" descr="图像"/>
          <p:cNvPicPr>
            <a:picLocks noChangeAspect="1"/>
          </p:cNvPicPr>
          <p:nvPr/>
        </p:nvPicPr>
        <p:blipFill>
          <a:blip r:embed="rId6"/>
          <a:srcRect l="30784" b="1398"/>
          <a:stretch>
            <a:fillRect/>
          </a:stretch>
        </p:blipFill>
        <p:spPr>
          <a:xfrm flipH="1">
            <a:off x="35019615" y="2025650"/>
            <a:ext cx="12986385" cy="24975185"/>
          </a:xfrm>
          <a:prstGeom prst="rect">
            <a:avLst/>
          </a:prstGeom>
          <a:ln w="25400">
            <a:miter lim="400000"/>
            <a:headEnd/>
            <a:tailEnd/>
          </a:ln>
        </p:spPr>
      </p:pic>
      <p:sp>
        <p:nvSpPr>
          <p:cNvPr id="100" name="文本框 99"/>
          <p:cNvSpPr txBox="1"/>
          <p:nvPr/>
        </p:nvSpPr>
        <p:spPr>
          <a:xfrm>
            <a:off x="5476240" y="13392150"/>
            <a:ext cx="12512040" cy="306705"/>
          </a:xfrm>
          <a:prstGeom prst="rect">
            <a:avLst/>
          </a:prstGeom>
          <a:noFill/>
          <a:ln w="9525">
            <a:noFill/>
          </a:ln>
        </p:spPr>
        <p:txBody>
          <a:bodyPr wrap="square">
            <a:spAutoFit/>
          </a:bodyPr>
          <a:lstStyle/>
          <a:p>
            <a:pPr indent="356235"/>
            <a:r>
              <a:rPr lang="en-US" sz="1400">
                <a:latin typeface="仿宋" panose="02010609060101010101" charset="-122"/>
                <a:ea typeface="PMingLiU" panose="02020300000000000000" charset="-120"/>
                <a:cs typeface="宋体" panose="02010600030101010101" pitchFamily="2" charset="-122"/>
              </a:rPr>
              <a:t> </a:t>
            </a:r>
            <a:endParaRPr lang="zh-CN" altLang="en-US"/>
          </a:p>
        </p:txBody>
      </p:sp>
      <p:graphicFrame>
        <p:nvGraphicFramePr>
          <p:cNvPr id="3" name="表格 2"/>
          <p:cNvGraphicFramePr/>
          <p:nvPr>
            <p:custDataLst>
              <p:tags r:id="rId7"/>
            </p:custDataLst>
          </p:nvPr>
        </p:nvGraphicFramePr>
        <p:xfrm>
          <a:off x="5476240" y="3276600"/>
          <a:ext cx="28703270" cy="19310985"/>
        </p:xfrm>
        <a:graphic>
          <a:graphicData uri="http://schemas.openxmlformats.org/drawingml/2006/table">
            <a:tbl>
              <a:tblPr firstRow="1" bandRow="1">
                <a:tableStyleId>{5940675A-B579-460E-94D1-54222C63F5DA}</a:tableStyleId>
              </a:tblPr>
              <a:tblGrid>
                <a:gridCol w="12558395"/>
                <a:gridCol w="3827145"/>
                <a:gridCol w="4097655"/>
                <a:gridCol w="4572635"/>
                <a:gridCol w="3647440"/>
              </a:tblGrid>
              <a:tr h="1887220">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 工程项目名称</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2014</a:t>
                      </a:r>
                      <a:endParaRPr sz="6600" b="0">
                        <a:solidFill>
                          <a:srgbClr val="000000"/>
                        </a:solidFill>
                        <a:effectLst/>
                        <a:latin typeface="Helvetica Neue" panose="02000503000000020004"/>
                        <a:ea typeface="Helvetica Neue" panose="02000503000000020004"/>
                        <a:cs typeface="Helvetica Neue" panose="02000503000000020004"/>
                      </a:endParaRPr>
                    </a:p>
                    <a:p>
                      <a:pPr>
                        <a:buNone/>
                      </a:pPr>
                      <a:r>
                        <a:rPr sz="6600" b="0">
                          <a:solidFill>
                            <a:srgbClr val="000000"/>
                          </a:solidFill>
                          <a:effectLst/>
                          <a:latin typeface="Helvetica Neue" panose="02000503000000020004"/>
                          <a:ea typeface="Helvetica Neue" panose="02000503000000020004"/>
                          <a:cs typeface="Helvetica Neue" panose="02000503000000020004"/>
                        </a:rPr>
                        <a:t>子目数</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sz="6600" b="0">
                          <a:solidFill>
                            <a:srgbClr val="000000"/>
                          </a:solidFill>
                          <a:effectLst/>
                          <a:latin typeface="Helvetica Neue" panose="02000503000000020004"/>
                          <a:ea typeface="Helvetica Neue" panose="02000503000000020004"/>
                          <a:cs typeface="Helvetica Neue" panose="02000503000000020004"/>
                        </a:rPr>
                        <a:t>2020</a:t>
                      </a:r>
                      <a:endParaRPr sz="6600" b="0">
                        <a:solidFill>
                          <a:srgbClr val="000000"/>
                        </a:solidFill>
                        <a:effectLst/>
                        <a:latin typeface="Helvetica Neue" panose="02000503000000020004"/>
                        <a:ea typeface="Helvetica Neue" panose="02000503000000020004"/>
                        <a:cs typeface="Helvetica Neue" panose="02000503000000020004"/>
                      </a:endParaRPr>
                    </a:p>
                    <a:p>
                      <a:pPr algn="ctr">
                        <a:buNone/>
                      </a:pPr>
                      <a:r>
                        <a:rPr sz="6600" b="0">
                          <a:solidFill>
                            <a:srgbClr val="000000"/>
                          </a:solidFill>
                          <a:effectLst/>
                          <a:latin typeface="Helvetica Neue" panose="02000503000000020004"/>
                          <a:ea typeface="Helvetica Neue" panose="02000503000000020004"/>
                          <a:cs typeface="Helvetica Neue" panose="02000503000000020004"/>
                        </a:rPr>
                        <a:t>子目数</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sz="6600" b="0">
                          <a:solidFill>
                            <a:srgbClr val="000000"/>
                          </a:solidFill>
                          <a:effectLst/>
                          <a:latin typeface="Helvetica Neue" panose="02000503000000020004"/>
                          <a:ea typeface="Helvetica Neue" panose="02000503000000020004"/>
                          <a:cs typeface="Helvetica Neue" panose="02000503000000020004"/>
                        </a:rPr>
                        <a:t>增加子目”+”</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sz="6600" b="0">
                          <a:solidFill>
                            <a:srgbClr val="000000"/>
                          </a:solidFill>
                          <a:effectLst/>
                          <a:latin typeface="Helvetica Neue" panose="02000503000000020004"/>
                          <a:ea typeface="Helvetica Neue" panose="02000503000000020004"/>
                          <a:cs typeface="Helvetica Neue" panose="02000503000000020004"/>
                        </a:rPr>
                        <a:t>减少子目”-”</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39190">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第六章 瓦屋面工程</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142</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240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120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22</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37920">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一、琉璃瓦屋面</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110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137</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49</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22</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39190">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1、盖瓦</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15</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21</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6</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37920">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2、正脊</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18</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22</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13</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9</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38555">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3、垂脊</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15</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15</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38555">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4、戗脊</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15</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15</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38555">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5、围（博）脊</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3</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3</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38555">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6、墙头瓦顶、排山</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6</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9</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3</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38555">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7、脊上附件</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38</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52</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27</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13</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37920">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二、小青瓦屋面</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32</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103</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71</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39190">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1、盖瓦</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4</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6</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2</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37920">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2、屋脊</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6</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44</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38</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39190">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3、屋脊头</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13</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43</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30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37920">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4、围墙瓦顶</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3</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3</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360170">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5、勾头、花边、滴水、泛水</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6</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7</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0" y="76200"/>
            <a:ext cx="48006000" cy="26924000"/>
          </a:xfrm>
          <a:prstGeom prst="rect">
            <a:avLst/>
          </a:prstGeom>
          <a:ln w="25400">
            <a:miter lim="400000"/>
            <a:headEnd/>
            <a:tailEnd/>
          </a:ln>
        </p:spPr>
      </p:pic>
      <p:pic>
        <p:nvPicPr>
          <p:cNvPr id="186"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187" name="图像" descr="图像"/>
          <p:cNvPicPr>
            <a:picLocks noChangeAspect="1"/>
          </p:cNvPicPr>
          <p:nvPr/>
        </p:nvPicPr>
        <p:blipFill>
          <a:blip r:embed="rId3"/>
          <a:stretch>
            <a:fillRect/>
          </a:stretch>
        </p:blipFill>
        <p:spPr>
          <a:xfrm>
            <a:off x="0" y="0"/>
            <a:ext cx="7607300" cy="7607300"/>
          </a:xfrm>
          <a:prstGeom prst="rect">
            <a:avLst/>
          </a:prstGeom>
          <a:ln w="25400">
            <a:miter lim="400000"/>
            <a:headEnd/>
            <a:tailEnd/>
          </a:ln>
        </p:spPr>
      </p:pic>
      <p:pic>
        <p:nvPicPr>
          <p:cNvPr id="188" name="图像" descr="图像"/>
          <p:cNvPicPr>
            <a:picLocks noChangeAspect="1"/>
          </p:cNvPicPr>
          <p:nvPr/>
        </p:nvPicPr>
        <p:blipFill>
          <a:blip r:embed="rId4" cstate="print"/>
          <a:stretch>
            <a:fillRect/>
          </a:stretch>
        </p:blipFill>
        <p:spPr>
          <a:xfrm>
            <a:off x="1191839" y="1611002"/>
            <a:ext cx="2915756" cy="2911609"/>
          </a:xfrm>
          <a:prstGeom prst="rect">
            <a:avLst/>
          </a:prstGeom>
          <a:ln w="25400">
            <a:miter lim="400000"/>
            <a:headEnd/>
            <a:tailEnd/>
          </a:ln>
        </p:spPr>
      </p:pic>
      <p:sp>
        <p:nvSpPr>
          <p:cNvPr id="190"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193" name="永和九年，岁在癸丑，暮春之初，会于会稽山阴之兰亭，修禊事也。群贤毕至，少长咸集。…"/>
          <p:cNvSpPr txBox="1"/>
          <p:nvPr/>
        </p:nvSpPr>
        <p:spPr>
          <a:xfrm>
            <a:off x="23255366" y="6303135"/>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p:txBody>
      </p:sp>
      <p:pic>
        <p:nvPicPr>
          <p:cNvPr id="194" name="图像" descr="图像"/>
          <p:cNvPicPr>
            <a:picLocks noChangeAspect="1"/>
          </p:cNvPicPr>
          <p:nvPr/>
        </p:nvPicPr>
        <p:blipFill>
          <a:blip r:embed="rId5">
            <a:alphaModFix amt="23766"/>
          </a:blip>
          <a:srcRect b="40753"/>
          <a:stretch>
            <a:fillRect/>
          </a:stretch>
        </p:blipFill>
        <p:spPr>
          <a:xfrm>
            <a:off x="9947275" y="22492970"/>
            <a:ext cx="7607300" cy="4507111"/>
          </a:xfrm>
          <a:prstGeom prst="rect">
            <a:avLst/>
          </a:prstGeom>
          <a:ln w="25400">
            <a:miter lim="400000"/>
            <a:headEnd/>
            <a:tailEnd/>
          </a:ln>
        </p:spPr>
      </p:pic>
      <p:pic>
        <p:nvPicPr>
          <p:cNvPr id="195" name="图像" descr="图像"/>
          <p:cNvPicPr>
            <a:picLocks noChangeAspect="1"/>
          </p:cNvPicPr>
          <p:nvPr/>
        </p:nvPicPr>
        <p:blipFill>
          <a:blip r:embed="rId3">
            <a:alphaModFix amt="45000"/>
          </a:blip>
          <a:stretch>
            <a:fillRect/>
          </a:stretch>
        </p:blipFill>
        <p:spPr>
          <a:xfrm>
            <a:off x="29151262" y="3276798"/>
            <a:ext cx="7607301" cy="7607301"/>
          </a:xfrm>
          <a:prstGeom prst="rect">
            <a:avLst/>
          </a:prstGeom>
          <a:ln w="25400">
            <a:miter lim="400000"/>
            <a:headEnd/>
            <a:tailEnd/>
          </a:ln>
        </p:spPr>
      </p:pic>
      <p:pic>
        <p:nvPicPr>
          <p:cNvPr id="196" name="图像" descr="图像"/>
          <p:cNvPicPr>
            <a:picLocks noChangeAspect="1"/>
          </p:cNvPicPr>
          <p:nvPr/>
        </p:nvPicPr>
        <p:blipFill>
          <a:blip r:embed="rId6"/>
          <a:srcRect l="30784" b="1398"/>
          <a:stretch>
            <a:fillRect/>
          </a:stretch>
        </p:blipFill>
        <p:spPr>
          <a:xfrm flipH="1">
            <a:off x="36757610" y="2025650"/>
            <a:ext cx="11248390" cy="24975185"/>
          </a:xfrm>
          <a:prstGeom prst="rect">
            <a:avLst/>
          </a:prstGeom>
          <a:ln w="25400">
            <a:miter lim="400000"/>
            <a:headEnd/>
            <a:tailEnd/>
          </a:ln>
        </p:spPr>
      </p:pic>
      <p:sp>
        <p:nvSpPr>
          <p:cNvPr id="3" name="文本框 2"/>
          <p:cNvSpPr txBox="1"/>
          <p:nvPr/>
        </p:nvSpPr>
        <p:spPr>
          <a:xfrm>
            <a:off x="5045075" y="2580005"/>
            <a:ext cx="35486975" cy="6928485"/>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kumimoji="0" lang="en-US" altLang="zh-CN"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2、项目设置主要变化情况：</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本标准的修编，主要是依照国家13清单规范设置项目，在2014仿古标准的基础上，参考2018年《全统仿古建筑工程消耗量定额》、2017年《文物建筑保护工程预算定额》（南方地区）、2016年《福建古建筑保护修缮预算定额》等相关定额进行设置，同时按照历次编制工作会议要求修改完善。与2014仿古标准相比，主要变化如下</a:t>
            </a:r>
            <a:r>
              <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a:t>
            </a:r>
            <a:endPar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项目增减变化情况见下表：</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graphicFrame>
        <p:nvGraphicFramePr>
          <p:cNvPr id="4" name="表格 3"/>
          <p:cNvGraphicFramePr/>
          <p:nvPr>
            <p:custDataLst>
              <p:tags r:id="rId7"/>
            </p:custDataLst>
          </p:nvPr>
        </p:nvGraphicFramePr>
        <p:xfrm>
          <a:off x="5044440" y="10019665"/>
          <a:ext cx="31172785" cy="14761845"/>
        </p:xfrm>
        <a:graphic>
          <a:graphicData uri="http://schemas.openxmlformats.org/drawingml/2006/table">
            <a:tbl>
              <a:tblPr firstRow="1" bandRow="1">
                <a:tableStyleId>{5940675A-B579-460E-94D1-54222C63F5DA}</a:tableStyleId>
              </a:tblPr>
              <a:tblGrid>
                <a:gridCol w="2287905"/>
                <a:gridCol w="8936355"/>
                <a:gridCol w="13762990"/>
                <a:gridCol w="6185535"/>
              </a:tblGrid>
              <a:tr h="1016635">
                <a:tc gridSpan="2">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第六章 瓦屋面工程</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增加项目</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删除项目</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16635">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一</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琉璃瓦屋面</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 </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 </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06295">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1</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盖瓦</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星星瓦钉、安钉帽（大、中、小）、琉璃瓦剪边（大、中、小）</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539740">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2</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正脊</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琉璃线脊（花线脊）高cm（20、25、30、35、40、45、50、60、70、80），花脊高cm（5、30、35）</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花线正脊（大、中、小）、线脊正脊（大、中、小）、罗锅正脊（大、中、小）</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16635">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3</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垂脊</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16635">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4</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戗脊</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16000">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5</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围（博）脊</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033270">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6</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墙头瓦顶、排山</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墙头瓦顶单落水(560mm)（大、中、小）</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0" y="76200"/>
            <a:ext cx="48006000" cy="26924000"/>
          </a:xfrm>
          <a:prstGeom prst="rect">
            <a:avLst/>
          </a:prstGeom>
          <a:ln w="25400">
            <a:miter lim="400000"/>
            <a:headEnd/>
            <a:tailEnd/>
          </a:ln>
        </p:spPr>
      </p:pic>
      <p:sp>
        <p:nvSpPr>
          <p:cNvPr id="193" name="永和九年，岁在癸丑，暮春之初，会于会稽山阴之兰亭，修禊事也。群贤毕至，少长咸集。…"/>
          <p:cNvSpPr txBox="1"/>
          <p:nvPr/>
        </p:nvSpPr>
        <p:spPr>
          <a:xfrm>
            <a:off x="23255366" y="6303135"/>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p:txBody>
      </p:sp>
      <p:pic>
        <p:nvPicPr>
          <p:cNvPr id="194" name="图像" descr="图像"/>
          <p:cNvPicPr>
            <a:picLocks noChangeAspect="1"/>
          </p:cNvPicPr>
          <p:nvPr/>
        </p:nvPicPr>
        <p:blipFill>
          <a:blip r:embed="rId2">
            <a:alphaModFix amt="23766"/>
          </a:blip>
          <a:srcRect b="40753"/>
          <a:stretch>
            <a:fillRect/>
          </a:stretch>
        </p:blipFill>
        <p:spPr>
          <a:xfrm>
            <a:off x="9947275" y="22492970"/>
            <a:ext cx="7607300" cy="4507111"/>
          </a:xfrm>
          <a:prstGeom prst="rect">
            <a:avLst/>
          </a:prstGeom>
          <a:ln w="25400">
            <a:miter lim="400000"/>
            <a:headEnd/>
            <a:tailEnd/>
          </a:ln>
        </p:spPr>
      </p:pic>
      <p:graphicFrame>
        <p:nvGraphicFramePr>
          <p:cNvPr id="2" name="表格 1"/>
          <p:cNvGraphicFramePr/>
          <p:nvPr>
            <p:custDataLst>
              <p:tags r:id="rId3"/>
            </p:custDataLst>
          </p:nvPr>
        </p:nvGraphicFramePr>
        <p:xfrm>
          <a:off x="3598545" y="507365"/>
          <a:ext cx="38057455" cy="25715595"/>
        </p:xfrm>
        <a:graphic>
          <a:graphicData uri="http://schemas.openxmlformats.org/drawingml/2006/table">
            <a:tbl>
              <a:tblPr firstRow="1" bandRow="1">
                <a:tableStyleId>{5940675A-B579-460E-94D1-54222C63F5DA}</a:tableStyleId>
              </a:tblPr>
              <a:tblGrid>
                <a:gridCol w="1130935"/>
                <a:gridCol w="7188835"/>
                <a:gridCol w="24599900"/>
                <a:gridCol w="5137785"/>
              </a:tblGrid>
              <a:tr h="4360545">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7</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脊上附件</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琉璃葫芦宝顶高cm（60、80、100、120、150、200、250、300、350、400、450、500）、正吻高cm（50、60、70、80、90、100、150、200、250、300）、正吻（鳌鱼）高cm（20、25、30、35）、脊上龙（特大型以上每增加1m增加费）</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龙吻、鱼吻凤吻、葫芦宝顶（大、中、小）</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w="12700" cap="flat" cmpd="sng">
                      <a:solidFill>
                        <a:srgbClr val="080000"/>
                      </a:solidFill>
                      <a:prstDash val="solid"/>
                      <a:headEnd type="none" w="med" len="med"/>
                      <a:tailEnd type="none" w="med" len="med"/>
                    </a:lnB>
                    <a:lnTlToBr>
                      <a:noFill/>
                    </a:lnTlToBr>
                    <a:lnBlToTr>
                      <a:noFill/>
                    </a:lnBlToTr>
                    <a:noFill/>
                  </a:tcPr>
                </a:tc>
              </a:tr>
              <a:tr h="1068070">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8</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混凝土脊座、风铃</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 </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 </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68070">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二</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小青瓦屋面</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 </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 </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442720">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1</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盖瓦</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铺在砼板上（平房、厅堂）、铺在木椽上（平房、厅堂）</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 </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476490">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2</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屋脊</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灰塑脊砖胎脊高cm（≤50、≤80、≤120）、小青瓦脊（一瓦条、二瓦条）筑脊盖头灰、叠脊、立瓦脊、拼花眼、黄瓜脊、环包脊、筒瓦脊（四瓦条、五瓦条、七瓦条、九瓦条）暗亮花筒、筒瓦脊（四瓦条竖带、三瓦条干塘、竖带、干塘花筒脊）、滚筒脊（二瓦条、三瓦条）滚筒筑脊、滚筒戗脊长（3、4、5、6、7）m以内、花砖脊（一皮、二皮、三皮、四皮、五皮）花砖、单面花砖博脊、青砖脊高300，每增高63、瓦花、竹节正脊、二线脊</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 </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140450">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3</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屋脊头</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屋脊头灰塑（五套龙吻、七套龙吻、九套龙吻）、花砖屋脊头正脊吻座（高40*45cm，40*100cm）、灰塑花草（4cm以内、4cm以外）、灰塑山水（4cm以内、4cm以外）、灰塑动物（4cm以内、4cm以外）、灰塑人物（4cm以内、4cm以外）、灰塑卷草（4cm以内、4cm以外）、陶塑花草、陶塑山水、陶塑动物、陶塑人物、屋脊头（成品）（五套龙吻、七套龙吻、九套龙吻、哺龙头、哺鸡头、纹头、方脚头、云头、果子头、雌毛脊、甘蔗段）</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 </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86485">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4</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围墙瓦顶</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72335">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5</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沟头、花边、滴水、泛水</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勾头</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4445" y="76200"/>
            <a:ext cx="48006000" cy="26924000"/>
          </a:xfrm>
          <a:prstGeom prst="rect">
            <a:avLst/>
          </a:prstGeom>
          <a:ln w="25400">
            <a:miter lim="400000"/>
            <a:headEnd/>
            <a:tailEnd/>
          </a:ln>
        </p:spPr>
      </p:pic>
      <p:pic>
        <p:nvPicPr>
          <p:cNvPr id="186"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187" name="图像" descr="图像"/>
          <p:cNvPicPr>
            <a:picLocks noChangeAspect="1"/>
          </p:cNvPicPr>
          <p:nvPr/>
        </p:nvPicPr>
        <p:blipFill>
          <a:blip r:embed="rId3"/>
          <a:stretch>
            <a:fillRect/>
          </a:stretch>
        </p:blipFill>
        <p:spPr>
          <a:xfrm>
            <a:off x="0" y="0"/>
            <a:ext cx="7607300" cy="7607300"/>
          </a:xfrm>
          <a:prstGeom prst="rect">
            <a:avLst/>
          </a:prstGeom>
          <a:ln w="25400">
            <a:miter lim="400000"/>
            <a:headEnd/>
            <a:tailEnd/>
          </a:ln>
        </p:spPr>
      </p:pic>
      <p:pic>
        <p:nvPicPr>
          <p:cNvPr id="188" name="图像" descr="图像"/>
          <p:cNvPicPr>
            <a:picLocks noChangeAspect="1"/>
          </p:cNvPicPr>
          <p:nvPr/>
        </p:nvPicPr>
        <p:blipFill>
          <a:blip r:embed="rId4" cstate="print"/>
          <a:stretch>
            <a:fillRect/>
          </a:stretch>
        </p:blipFill>
        <p:spPr>
          <a:xfrm>
            <a:off x="1191839" y="1611002"/>
            <a:ext cx="2915756" cy="2911609"/>
          </a:xfrm>
          <a:prstGeom prst="rect">
            <a:avLst/>
          </a:prstGeom>
          <a:ln w="25400">
            <a:miter lim="400000"/>
            <a:headEnd/>
            <a:tailEnd/>
          </a:ln>
        </p:spPr>
      </p:pic>
      <p:sp>
        <p:nvSpPr>
          <p:cNvPr id="190"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193" name="永和九年，岁在癸丑，暮春之初，会于会稽山阴之兰亭，修禊事也。群贤毕至，少长咸集。…"/>
          <p:cNvSpPr txBox="1"/>
          <p:nvPr/>
        </p:nvSpPr>
        <p:spPr>
          <a:xfrm>
            <a:off x="23255366" y="6303135"/>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p:txBody>
      </p:sp>
      <p:pic>
        <p:nvPicPr>
          <p:cNvPr id="194" name="图像" descr="图像"/>
          <p:cNvPicPr>
            <a:picLocks noChangeAspect="1"/>
          </p:cNvPicPr>
          <p:nvPr/>
        </p:nvPicPr>
        <p:blipFill>
          <a:blip r:embed="rId5">
            <a:alphaModFix amt="23766"/>
          </a:blip>
          <a:srcRect b="40753"/>
          <a:stretch>
            <a:fillRect/>
          </a:stretch>
        </p:blipFill>
        <p:spPr>
          <a:xfrm>
            <a:off x="9947275" y="22492970"/>
            <a:ext cx="7607300" cy="4507111"/>
          </a:xfrm>
          <a:prstGeom prst="rect">
            <a:avLst/>
          </a:prstGeom>
          <a:ln w="25400">
            <a:miter lim="400000"/>
            <a:headEnd/>
            <a:tailEnd/>
          </a:ln>
        </p:spPr>
      </p:pic>
      <p:pic>
        <p:nvPicPr>
          <p:cNvPr id="195" name="图像" descr="图像"/>
          <p:cNvPicPr>
            <a:picLocks noChangeAspect="1"/>
          </p:cNvPicPr>
          <p:nvPr/>
        </p:nvPicPr>
        <p:blipFill>
          <a:blip r:embed="rId3">
            <a:alphaModFix amt="45000"/>
          </a:blip>
          <a:stretch>
            <a:fillRect/>
          </a:stretch>
        </p:blipFill>
        <p:spPr>
          <a:xfrm>
            <a:off x="29151262" y="3276798"/>
            <a:ext cx="7607301" cy="7607301"/>
          </a:xfrm>
          <a:prstGeom prst="rect">
            <a:avLst/>
          </a:prstGeom>
          <a:ln w="25400">
            <a:miter lim="400000"/>
            <a:headEnd/>
            <a:tailEnd/>
          </a:ln>
        </p:spPr>
      </p:pic>
      <p:pic>
        <p:nvPicPr>
          <p:cNvPr id="196" name="图像" descr="图像"/>
          <p:cNvPicPr>
            <a:picLocks noChangeAspect="1"/>
          </p:cNvPicPr>
          <p:nvPr/>
        </p:nvPicPr>
        <p:blipFill>
          <a:blip r:embed="rId6"/>
          <a:srcRect l="30784" b="1398"/>
          <a:stretch>
            <a:fillRect/>
          </a:stretch>
        </p:blipFill>
        <p:spPr>
          <a:xfrm flipH="1">
            <a:off x="40230425" y="2025650"/>
            <a:ext cx="7780020" cy="24973915"/>
          </a:xfrm>
          <a:prstGeom prst="rect">
            <a:avLst/>
          </a:prstGeom>
          <a:ln w="25400">
            <a:miter lim="400000"/>
            <a:headEnd/>
            <a:tailEnd/>
          </a:ln>
        </p:spPr>
      </p:pic>
      <p:sp>
        <p:nvSpPr>
          <p:cNvPr id="2" name="文本框 1"/>
          <p:cNvSpPr txBox="1"/>
          <p:nvPr/>
        </p:nvSpPr>
        <p:spPr>
          <a:xfrm>
            <a:off x="4514215" y="2626043"/>
            <a:ext cx="37946330" cy="10252710"/>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3、说明及工程量计算规则主要变化情况</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（1）“说明”部分变化情况</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①戗(翼)安装已包含相应的脚手架费用。</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②琉璃瓦件以铜官产的琉璃件规格尺寸取定，如实际使用的瓦件规格和实际不符时，按底瓦的宽度就近套用，瓦件数量可调整，其他不变。底瓦长度调整系数按瓦的长度比例计算；底瓦搭接调整系数为：搭七露三2，搭六露四1.5，搭五露五1.25，搭四露六1.00，搭三露七0.856。盖瓦按盖瓦长度比例调整。</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③琉璃瓦剪边定额以“一勾二筒”作法为准，并已包括了勾头滴水在内，因而不得再另行执行勾头滴水定额。“一勾一筒”、“一勾三筒”、“一勾四筒”按下表调整。</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graphicFrame>
        <p:nvGraphicFramePr>
          <p:cNvPr id="5" name="表格 4"/>
          <p:cNvGraphicFramePr/>
          <p:nvPr>
            <p:custDataLst>
              <p:tags r:id="rId7"/>
            </p:custDataLst>
          </p:nvPr>
        </p:nvGraphicFramePr>
        <p:xfrm>
          <a:off x="6728460" y="13478510"/>
          <a:ext cx="22745700" cy="2470150"/>
        </p:xfrm>
        <a:graphic>
          <a:graphicData uri="http://schemas.openxmlformats.org/drawingml/2006/table">
            <a:tbl>
              <a:tblPr firstRow="1" bandRow="1">
                <a:tableStyleId>{5940675A-B579-460E-94D1-54222C63F5DA}</a:tableStyleId>
              </a:tblPr>
              <a:tblGrid>
                <a:gridCol w="5684520"/>
                <a:gridCol w="5681345"/>
                <a:gridCol w="5690235"/>
                <a:gridCol w="5689600"/>
              </a:tblGrid>
              <a:tr h="1464310">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作       法</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一勾一筒</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一勾三筒</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一勾四筒</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22655">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系       数</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0.6</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1.4</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1.73</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6" name="文本框 5"/>
          <p:cNvSpPr txBox="1"/>
          <p:nvPr/>
        </p:nvSpPr>
        <p:spPr>
          <a:xfrm>
            <a:off x="4514215" y="16741775"/>
            <a:ext cx="35715575" cy="8036560"/>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kumimoji="0" lang="en-US" altLang="zh-CN"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④琉璃墙头瓦顶只包括底瓦、盖瓦、勾头滴水内容。如果实际发生其它构件按相应子目执行。</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⑤小青瓦墙头瓦顶只包括底瓦、盖瓦，不包含檐口、白灰瓦头、砖砌泛水、斜沟，如有发生，按本章相应子目执行。</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⑥琉璃花脊如实际尺寸高度大于30cm，高于30cm部分的线条砖、砼材料按实际增加，其它不变。</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⑦琉璃瓦垂脊、戗脊如发生与正脊增加部分内容，执行正脊增加部分子目。</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spTree>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0" y="76200"/>
            <a:ext cx="48006000" cy="26924000"/>
          </a:xfrm>
          <a:prstGeom prst="rect">
            <a:avLst/>
          </a:prstGeom>
          <a:ln w="25400">
            <a:miter lim="400000"/>
            <a:headEnd/>
            <a:tailEnd/>
          </a:ln>
        </p:spPr>
      </p:pic>
      <p:pic>
        <p:nvPicPr>
          <p:cNvPr id="186"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187" name="图像" descr="图像"/>
          <p:cNvPicPr>
            <a:picLocks noChangeAspect="1"/>
          </p:cNvPicPr>
          <p:nvPr/>
        </p:nvPicPr>
        <p:blipFill>
          <a:blip r:embed="rId3"/>
          <a:stretch>
            <a:fillRect/>
          </a:stretch>
        </p:blipFill>
        <p:spPr>
          <a:xfrm>
            <a:off x="0" y="0"/>
            <a:ext cx="7607300" cy="7607300"/>
          </a:xfrm>
          <a:prstGeom prst="rect">
            <a:avLst/>
          </a:prstGeom>
          <a:ln w="25400">
            <a:miter lim="400000"/>
            <a:headEnd/>
            <a:tailEnd/>
          </a:ln>
        </p:spPr>
      </p:pic>
      <p:pic>
        <p:nvPicPr>
          <p:cNvPr id="188" name="图像" descr="图像"/>
          <p:cNvPicPr>
            <a:picLocks noChangeAspect="1"/>
          </p:cNvPicPr>
          <p:nvPr/>
        </p:nvPicPr>
        <p:blipFill>
          <a:blip r:embed="rId4" cstate="print"/>
          <a:stretch>
            <a:fillRect/>
          </a:stretch>
        </p:blipFill>
        <p:spPr>
          <a:xfrm>
            <a:off x="1191839" y="1611002"/>
            <a:ext cx="2915756" cy="2911609"/>
          </a:xfrm>
          <a:prstGeom prst="rect">
            <a:avLst/>
          </a:prstGeom>
          <a:ln w="25400">
            <a:miter lim="400000"/>
            <a:headEnd/>
            <a:tailEnd/>
          </a:ln>
        </p:spPr>
      </p:pic>
      <p:sp>
        <p:nvSpPr>
          <p:cNvPr id="190"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193" name="永和九年，岁在癸丑，暮春之初，会于会稽山阴之兰亭，修禊事也。群贤毕至，少长咸集。…"/>
          <p:cNvSpPr txBox="1"/>
          <p:nvPr/>
        </p:nvSpPr>
        <p:spPr>
          <a:xfrm>
            <a:off x="23255366" y="6303135"/>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p:txBody>
      </p:sp>
      <p:pic>
        <p:nvPicPr>
          <p:cNvPr id="194" name="图像" descr="图像"/>
          <p:cNvPicPr>
            <a:picLocks noChangeAspect="1"/>
          </p:cNvPicPr>
          <p:nvPr/>
        </p:nvPicPr>
        <p:blipFill>
          <a:blip r:embed="rId5">
            <a:alphaModFix amt="23766"/>
          </a:blip>
          <a:srcRect b="40753"/>
          <a:stretch>
            <a:fillRect/>
          </a:stretch>
        </p:blipFill>
        <p:spPr>
          <a:xfrm>
            <a:off x="9947275" y="22492970"/>
            <a:ext cx="7607300" cy="4507111"/>
          </a:xfrm>
          <a:prstGeom prst="rect">
            <a:avLst/>
          </a:prstGeom>
          <a:ln w="25400">
            <a:miter lim="400000"/>
            <a:headEnd/>
            <a:tailEnd/>
          </a:ln>
        </p:spPr>
      </p:pic>
      <p:pic>
        <p:nvPicPr>
          <p:cNvPr id="195" name="图像" descr="图像"/>
          <p:cNvPicPr>
            <a:picLocks noChangeAspect="1"/>
          </p:cNvPicPr>
          <p:nvPr/>
        </p:nvPicPr>
        <p:blipFill>
          <a:blip r:embed="rId3">
            <a:alphaModFix amt="45000"/>
          </a:blip>
          <a:stretch>
            <a:fillRect/>
          </a:stretch>
        </p:blipFill>
        <p:spPr>
          <a:xfrm>
            <a:off x="29151262" y="3276798"/>
            <a:ext cx="7607301" cy="7607301"/>
          </a:xfrm>
          <a:prstGeom prst="rect">
            <a:avLst/>
          </a:prstGeom>
          <a:ln w="25400">
            <a:miter lim="400000"/>
            <a:headEnd/>
            <a:tailEnd/>
          </a:ln>
        </p:spPr>
      </p:pic>
      <p:pic>
        <p:nvPicPr>
          <p:cNvPr id="196" name="图像" descr="图像"/>
          <p:cNvPicPr>
            <a:picLocks noChangeAspect="1"/>
          </p:cNvPicPr>
          <p:nvPr/>
        </p:nvPicPr>
        <p:blipFill>
          <a:blip r:embed="rId6"/>
          <a:srcRect l="30784" b="1398"/>
          <a:stretch>
            <a:fillRect/>
          </a:stretch>
        </p:blipFill>
        <p:spPr>
          <a:xfrm flipH="1">
            <a:off x="40687625" y="1648460"/>
            <a:ext cx="7322820" cy="25352375"/>
          </a:xfrm>
          <a:prstGeom prst="rect">
            <a:avLst/>
          </a:prstGeom>
          <a:ln w="25400">
            <a:miter lim="400000"/>
            <a:headEnd/>
            <a:tailEnd/>
          </a:ln>
        </p:spPr>
      </p:pic>
      <p:sp>
        <p:nvSpPr>
          <p:cNvPr id="2" name="文本框 1"/>
          <p:cNvSpPr txBox="1"/>
          <p:nvPr/>
        </p:nvSpPr>
        <p:spPr>
          <a:xfrm>
            <a:off x="4514215" y="1171575"/>
            <a:ext cx="36975415" cy="24657050"/>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kumimoji="0" lang="en-US" altLang="zh-CN"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⑧除龙吻、凤吻、鱼吻外其它类型的吻均执行相应尺寸的正吻子目，如吻的尺寸大于相应的尺寸则执行龙吻子目。</a:t>
            </a:r>
            <a:endPar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⑨小青瓦以常用规格18cm×18cm为准，底瓦、盖瓦已综合。以搭七露三计算，搭接系数不同时瓦的用量可进行换算。搭六露四调整系数为0.75，搭五露五调整系数为0.62。</a:t>
            </a:r>
            <a:endPar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⑩屋脊头实际规格与定额不符时，另行处理。</a:t>
            </a:r>
            <a:endPar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⑾拼瓦花眼脊根据图示分别执行砖脊、瓦脊子目。</a:t>
            </a:r>
            <a:endPar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⑿筒瓦屋面按琉璃瓦屋面执行。</a:t>
            </a:r>
            <a:endPar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⒀小青瓦屋脊子目适用于现场筑脊，如采用成品屋脊，按本章琉璃瓦屋脊相应子目执行。</a:t>
            </a:r>
            <a:endPar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（2）“工程量计算规则”变化情况</a:t>
            </a:r>
            <a:endPar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①屋面按展开面积计算。</a:t>
            </a:r>
            <a:endPar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②灰塑屋脊（含墀头）、屋脊头按图案外接长方形或三角形面积计算。</a:t>
            </a:r>
            <a:endPar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③干塘按图示面积计算。</a:t>
            </a:r>
            <a:endPar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a:latin typeface="微软雅黑" panose="020B0503020204020204" charset="-122"/>
                <a:ea typeface="微软雅黑" panose="020B0503020204020204" charset="-122"/>
                <a:sym typeface="Helvetica Neue" panose="02000503000000020004"/>
              </a:rPr>
              <a:t>✯  </a:t>
            </a:r>
            <a:r>
              <a:rPr kumimoji="0" lang="zh-CN" altLang="en-US" sz="66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四、与清单的衔接情况</a:t>
            </a:r>
            <a:endParaRPr kumimoji="0" lang="zh-CN" altLang="en-US" sz="66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本章消耗量标准的项目设置、工程量计算规则等文字表述，尽可能与13清单计算规范相一致。</a:t>
            </a:r>
            <a:endPar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a:latin typeface="微软雅黑" panose="020B0503020204020204" charset="-122"/>
                <a:ea typeface="微软雅黑" panose="020B0503020204020204" charset="-122"/>
                <a:sym typeface="Helvetica Neue" panose="02000503000000020004"/>
              </a:rPr>
              <a:t>✯  </a:t>
            </a:r>
            <a:r>
              <a:rPr kumimoji="0" lang="zh-CN" altLang="en-US" sz="66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五、人材机消耗量确定</a:t>
            </a:r>
            <a:endParaRPr kumimoji="0" lang="zh-CN" altLang="en-US" sz="66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66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1.人工：参照2014仿古标准、2018年《全统仿古建筑工程消耗量定额》、2007年《江苏省仿古建筑工程定额》、2006年《全国仿古建筑工程预算定额湖北省统一基价表》人工消耗量乘以人工工资单价以人工费体现。</a:t>
            </a:r>
            <a:endPar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2.材料：参照2014仿古标准。</a:t>
            </a:r>
            <a:endPar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3.机械：参照2014仿古标准。</a:t>
            </a:r>
            <a:endPar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a:latin typeface="微软雅黑" panose="020B0503020204020204" charset="-122"/>
                <a:ea typeface="微软雅黑" panose="020B0503020204020204" charset="-122"/>
                <a:sym typeface="Helvetica Neue" panose="02000503000000020004"/>
              </a:rPr>
              <a:t>✯  </a:t>
            </a:r>
            <a:r>
              <a:rPr kumimoji="0" lang="zh-CN" altLang="en-US" sz="66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六、使用当中应该注意的问题</a:t>
            </a:r>
            <a:endParaRPr kumimoji="0" lang="zh-CN" altLang="en-US" sz="66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66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1.屋脊样式根据附录中图示或解释套用相近定额，不能望文生义。</a:t>
            </a:r>
            <a:endPar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2.本章屋脊样式为基本样式，使用中根据设计不同可组合套用。</a:t>
            </a:r>
            <a:endPar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3.本章砂浆用量较少，仍考虑采用现拌砂浆。</a:t>
            </a:r>
            <a:endPar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1" name="组 1.png" descr="组 1.png"/>
          <p:cNvPicPr>
            <a:picLocks noChangeAspect="1"/>
          </p:cNvPicPr>
          <p:nvPr/>
        </p:nvPicPr>
        <p:blipFill>
          <a:blip r:embed="rId1"/>
          <a:stretch>
            <a:fillRect/>
          </a:stretch>
        </p:blipFill>
        <p:spPr>
          <a:xfrm>
            <a:off x="-229235" y="-305435"/>
            <a:ext cx="48006000" cy="26924000"/>
          </a:xfrm>
          <a:prstGeom prst="rect">
            <a:avLst/>
          </a:prstGeom>
          <a:ln w="25400">
            <a:miter lim="400000"/>
            <a:headEnd/>
            <a:tailEnd/>
          </a:ln>
        </p:spPr>
      </p:pic>
      <p:pic>
        <p:nvPicPr>
          <p:cNvPr id="194" name="图像" descr="图像"/>
          <p:cNvPicPr>
            <a:picLocks noChangeAspect="1"/>
          </p:cNvPicPr>
          <p:nvPr/>
        </p:nvPicPr>
        <p:blipFill>
          <a:blip r:embed="rId2">
            <a:alphaModFix amt="23766"/>
          </a:blip>
          <a:srcRect b="40753"/>
          <a:stretch>
            <a:fillRect/>
          </a:stretch>
        </p:blipFill>
        <p:spPr>
          <a:xfrm>
            <a:off x="9947275" y="22454870"/>
            <a:ext cx="7607300" cy="4507111"/>
          </a:xfrm>
          <a:prstGeom prst="rect">
            <a:avLst/>
          </a:prstGeom>
          <a:ln w="25400">
            <a:miter lim="400000"/>
            <a:headEnd/>
            <a:tailEnd/>
          </a:ln>
        </p:spPr>
      </p:pic>
      <p:pic>
        <p:nvPicPr>
          <p:cNvPr id="172" name="图像" descr="图像"/>
          <p:cNvPicPr>
            <a:picLocks noChangeAspect="1"/>
          </p:cNvPicPr>
          <p:nvPr/>
        </p:nvPicPr>
        <p:blipFill>
          <a:blip r:embed="rId3"/>
          <a:stretch>
            <a:fillRect/>
          </a:stretch>
        </p:blipFill>
        <p:spPr>
          <a:xfrm>
            <a:off x="42867262" y="-8136"/>
            <a:ext cx="5143501" cy="7137401"/>
          </a:xfrm>
          <a:prstGeom prst="rect">
            <a:avLst/>
          </a:prstGeom>
          <a:ln w="25400">
            <a:miter lim="400000"/>
            <a:headEnd/>
            <a:tailEnd/>
          </a:ln>
        </p:spPr>
      </p:pic>
      <p:sp>
        <p:nvSpPr>
          <p:cNvPr id="173" name="矩形"/>
          <p:cNvSpPr/>
          <p:nvPr/>
        </p:nvSpPr>
        <p:spPr>
          <a:xfrm>
            <a:off x="10616565" y="1789430"/>
            <a:ext cx="33992185" cy="23421340"/>
          </a:xfrm>
          <a:prstGeom prst="rect">
            <a:avLst/>
          </a:prstGeom>
          <a:ln w="12700">
            <a:solidFill>
              <a:schemeClr val="tx2">
                <a:lumMod val="20000"/>
                <a:lumOff val="80000"/>
              </a:schemeClr>
            </a:solidFill>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pic>
        <p:nvPicPr>
          <p:cNvPr id="174" name="图像" descr="图像"/>
          <p:cNvPicPr>
            <a:picLocks noChangeAspect="1"/>
          </p:cNvPicPr>
          <p:nvPr/>
        </p:nvPicPr>
        <p:blipFill>
          <a:blip r:embed="rId4"/>
          <a:stretch>
            <a:fillRect/>
          </a:stretch>
        </p:blipFill>
        <p:spPr>
          <a:xfrm>
            <a:off x="0" y="0"/>
            <a:ext cx="7607300" cy="7607300"/>
          </a:xfrm>
          <a:prstGeom prst="rect">
            <a:avLst/>
          </a:prstGeom>
          <a:ln w="25400">
            <a:miter lim="400000"/>
            <a:headEnd/>
            <a:tailEnd/>
          </a:ln>
        </p:spPr>
      </p:pic>
      <p:pic>
        <p:nvPicPr>
          <p:cNvPr id="175" name="IMG_0113 2.jpg" descr="IMG_0113 2.jpg"/>
          <p:cNvPicPr>
            <a:picLocks noChangeAspect="1"/>
          </p:cNvPicPr>
          <p:nvPr/>
        </p:nvPicPr>
        <p:blipFill>
          <a:blip r:embed="rId5"/>
          <a:srcRect l="31530" r="31530"/>
          <a:stretch>
            <a:fillRect/>
          </a:stretch>
        </p:blipFill>
        <p:spPr>
          <a:xfrm>
            <a:off x="3137134" y="-38061"/>
            <a:ext cx="7480301" cy="27000201"/>
          </a:xfrm>
          <a:prstGeom prst="rect">
            <a:avLst/>
          </a:prstGeom>
          <a:ln w="25400">
            <a:miter lim="400000"/>
            <a:headEnd/>
            <a:tailEnd/>
          </a:ln>
        </p:spPr>
      </p:pic>
      <p:pic>
        <p:nvPicPr>
          <p:cNvPr id="181" name="图像" descr="图像"/>
          <p:cNvPicPr>
            <a:picLocks noChangeAspect="1"/>
          </p:cNvPicPr>
          <p:nvPr/>
        </p:nvPicPr>
        <p:blipFill>
          <a:blip r:embed="rId6" cstate="print"/>
          <a:stretch>
            <a:fillRect/>
          </a:stretch>
        </p:blipFill>
        <p:spPr>
          <a:xfrm>
            <a:off x="1191839" y="1611002"/>
            <a:ext cx="2915756" cy="2911609"/>
          </a:xfrm>
          <a:prstGeom prst="rect">
            <a:avLst/>
          </a:prstGeom>
          <a:ln w="25400">
            <a:miter lim="400000"/>
            <a:headEnd/>
            <a:tailEnd/>
          </a:ln>
        </p:spPr>
      </p:pic>
      <p:sp>
        <p:nvSpPr>
          <p:cNvPr id="182"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3" name="文本框 2"/>
          <p:cNvSpPr txBox="1"/>
          <p:nvPr/>
        </p:nvSpPr>
        <p:spPr>
          <a:xfrm>
            <a:off x="17936210" y="2511426"/>
            <a:ext cx="13877290" cy="1388110"/>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ctr" defTabSz="1616710" rtl="0" fontAlgn="auto" latinLnBrk="0" hangingPunct="0">
              <a:lnSpc>
                <a:spcPct val="100000"/>
              </a:lnSpc>
              <a:spcBef>
                <a:spcPts val="0"/>
              </a:spcBef>
              <a:spcAft>
                <a:spcPts val="0"/>
              </a:spcAft>
              <a:buClrTx/>
              <a:buSzTx/>
              <a:buFontTx/>
              <a:buNone/>
            </a:pPr>
            <a:r>
              <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三、仿古消耗量标准的编制依据</a:t>
            </a:r>
            <a:endPar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sp>
        <p:nvSpPr>
          <p:cNvPr id="4" name="文本框 3"/>
          <p:cNvSpPr txBox="1"/>
          <p:nvPr/>
        </p:nvSpPr>
        <p:spPr>
          <a:xfrm>
            <a:off x="12653010" y="4522788"/>
            <a:ext cx="30214570" cy="15793085"/>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1. 2014仿古标准；</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2. 住建部颁布的2018年《全统仿古建筑工程消耗量定额》1～3册；</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3.《营造法原》；</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4.《清式营造则例》；</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5. 我省传统做法；</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6. 现行的工程设计规范、施工验收规范、安全操作规程、质量评定标准；</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7. 他省市仿古建筑工程消耗量标准、定额或部门专业定额，如：</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(1) 2016年《福建古建筑保护修缮预算定额》；</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(2) 2017年《文物建筑保护工程预算定额》（南方地区）</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(3) 2015年《四川省仿古建筑工程定额》；</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(4) 2012年《北京古建筑工程预算定额》；</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(5) 2010年《浙江省仿古建筑工程定额》；</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(6) 2007年《江苏省仿古建筑工程定额》；</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(7) 2006年《全国仿古建筑工程预算定额湖北省统一基价表》。</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sp>
        <p:nvSpPr>
          <p:cNvPr id="6" name="文本框 5"/>
          <p:cNvSpPr txBox="1"/>
          <p:nvPr/>
        </p:nvSpPr>
        <p:spPr>
          <a:xfrm>
            <a:off x="17936210" y="2418715"/>
            <a:ext cx="1122680" cy="1296035"/>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none" lIns="140626" tIns="140626" rIns="140626" bIns="140626" numCol="1" spcCol="38100" rtlCol="0" anchor="t" forceAA="0">
            <a:spAutoFit/>
          </a:bodyPr>
          <a:lstStyle/>
          <a:p>
            <a:pPr marL="0" marR="0" indent="0" algn="ctr" defTabSz="1616710" rtl="0" fontAlgn="auto" latinLnBrk="0" hangingPunct="0">
              <a:lnSpc>
                <a:spcPct val="100000"/>
              </a:lnSpc>
              <a:spcBef>
                <a:spcPts val="0"/>
              </a:spcBef>
              <a:spcAft>
                <a:spcPts val="0"/>
              </a:spcAft>
              <a:buClrTx/>
              <a:buSzTx/>
              <a:buFontTx/>
              <a:buNone/>
            </a:pPr>
            <a:r>
              <a:rPr kumimoji="0" lang="zh-CN" altLang="en-US" sz="66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Helvetica Neue" panose="02000503000000020004"/>
                <a:sym typeface="Helvetica Neue" panose="02000503000000020004"/>
              </a:rPr>
              <a:t>✬</a:t>
            </a:r>
            <a:endParaRPr kumimoji="0" lang="zh-CN" altLang="en-US" sz="66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Helvetica Neue" panose="02000503000000020004"/>
              <a:sym typeface="Helvetica Neue" panose="02000503000000020004"/>
            </a:endParaRPr>
          </a:p>
        </p:txBody>
      </p:sp>
    </p:spTree>
  </p:cSld>
  <p:clrMapOvr>
    <a:masterClrMapping/>
  </p:clrMapOvr>
  <p:transition spd="med">
    <p:random/>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0" y="76200"/>
            <a:ext cx="48006000" cy="26924000"/>
          </a:xfrm>
          <a:prstGeom prst="rect">
            <a:avLst/>
          </a:prstGeom>
          <a:ln w="25400">
            <a:miter lim="400000"/>
            <a:headEnd/>
            <a:tailEnd/>
          </a:ln>
        </p:spPr>
      </p:pic>
      <p:pic>
        <p:nvPicPr>
          <p:cNvPr id="186"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187" name="图像" descr="图像"/>
          <p:cNvPicPr>
            <a:picLocks noChangeAspect="1"/>
          </p:cNvPicPr>
          <p:nvPr/>
        </p:nvPicPr>
        <p:blipFill>
          <a:blip r:embed="rId3"/>
          <a:stretch>
            <a:fillRect/>
          </a:stretch>
        </p:blipFill>
        <p:spPr>
          <a:xfrm>
            <a:off x="0" y="0"/>
            <a:ext cx="7607300" cy="7607300"/>
          </a:xfrm>
          <a:prstGeom prst="rect">
            <a:avLst/>
          </a:prstGeom>
          <a:ln w="25400">
            <a:miter lim="400000"/>
            <a:headEnd/>
            <a:tailEnd/>
          </a:ln>
        </p:spPr>
      </p:pic>
      <p:pic>
        <p:nvPicPr>
          <p:cNvPr id="188" name="图像" descr="图像"/>
          <p:cNvPicPr>
            <a:picLocks noChangeAspect="1"/>
          </p:cNvPicPr>
          <p:nvPr/>
        </p:nvPicPr>
        <p:blipFill>
          <a:blip r:embed="rId4" cstate="print"/>
          <a:stretch>
            <a:fillRect/>
          </a:stretch>
        </p:blipFill>
        <p:spPr>
          <a:xfrm>
            <a:off x="1191839" y="1611002"/>
            <a:ext cx="2915756" cy="2911609"/>
          </a:xfrm>
          <a:prstGeom prst="rect">
            <a:avLst/>
          </a:prstGeom>
          <a:ln w="25400">
            <a:miter lim="400000"/>
            <a:headEnd/>
            <a:tailEnd/>
          </a:ln>
        </p:spPr>
      </p:pic>
      <p:sp>
        <p:nvSpPr>
          <p:cNvPr id="190"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193" name="永和九年，岁在癸丑，暮春之初，会于会稽山阴之兰亭，修禊事也。群贤毕至，少长咸集。…"/>
          <p:cNvSpPr txBox="1"/>
          <p:nvPr/>
        </p:nvSpPr>
        <p:spPr>
          <a:xfrm>
            <a:off x="23255366" y="6303135"/>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p:txBody>
      </p:sp>
      <p:pic>
        <p:nvPicPr>
          <p:cNvPr id="194" name="图像" descr="图像"/>
          <p:cNvPicPr>
            <a:picLocks noChangeAspect="1"/>
          </p:cNvPicPr>
          <p:nvPr/>
        </p:nvPicPr>
        <p:blipFill>
          <a:blip r:embed="rId5">
            <a:alphaModFix amt="23766"/>
          </a:blip>
          <a:srcRect b="40753"/>
          <a:stretch>
            <a:fillRect/>
          </a:stretch>
        </p:blipFill>
        <p:spPr>
          <a:xfrm>
            <a:off x="9947275" y="22492970"/>
            <a:ext cx="7607300" cy="4507111"/>
          </a:xfrm>
          <a:prstGeom prst="rect">
            <a:avLst/>
          </a:prstGeom>
          <a:ln w="25400">
            <a:miter lim="400000"/>
            <a:headEnd/>
            <a:tailEnd/>
          </a:ln>
        </p:spPr>
      </p:pic>
      <p:pic>
        <p:nvPicPr>
          <p:cNvPr id="195" name="图像" descr="图像"/>
          <p:cNvPicPr>
            <a:picLocks noChangeAspect="1"/>
          </p:cNvPicPr>
          <p:nvPr/>
        </p:nvPicPr>
        <p:blipFill>
          <a:blip r:embed="rId3">
            <a:alphaModFix amt="45000"/>
          </a:blip>
          <a:stretch>
            <a:fillRect/>
          </a:stretch>
        </p:blipFill>
        <p:spPr>
          <a:xfrm>
            <a:off x="29151262" y="3276798"/>
            <a:ext cx="7607301" cy="7607301"/>
          </a:xfrm>
          <a:prstGeom prst="rect">
            <a:avLst/>
          </a:prstGeom>
          <a:ln w="25400">
            <a:miter lim="400000"/>
            <a:headEnd/>
            <a:tailEnd/>
          </a:ln>
        </p:spPr>
      </p:pic>
      <p:sp>
        <p:nvSpPr>
          <p:cNvPr id="2" name="文本框 1"/>
          <p:cNvSpPr txBox="1"/>
          <p:nvPr/>
        </p:nvSpPr>
        <p:spPr>
          <a:xfrm>
            <a:off x="4107815" y="5600065"/>
            <a:ext cx="21822410" cy="18008600"/>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lang="zh-CN" altLang="en-US">
                <a:latin typeface="微软雅黑" panose="020B0503020204020204" charset="-122"/>
                <a:ea typeface="微软雅黑" panose="020B0503020204020204" charset="-122"/>
                <a:sym typeface="Helvetica Neue" panose="02000503000000020004"/>
              </a:rPr>
              <a:t>✯</a:t>
            </a:r>
            <a:r>
              <a:rPr lang="zh-CN" altLang="en-US" sz="7200">
                <a:latin typeface="微软雅黑" panose="020B0503020204020204" charset="-122"/>
                <a:ea typeface="微软雅黑" panose="020B0503020204020204" charset="-122"/>
                <a:sym typeface="Helvetica Neue" panose="02000503000000020004"/>
              </a:rPr>
              <a:t>  </a:t>
            </a:r>
            <a:r>
              <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七、本章节对应的名词解释及配图</a:t>
            </a:r>
            <a:endPar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en-US" altLang="zh-CN"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1</a:t>
            </a: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.星星瓦钉、安钉帽:亦名钉帽子，屋面出檐头，盖瓦上之小瓦人装饰。</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en-US" altLang="zh-CN"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2</a:t>
            </a: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.底瓦(板瓦)：瓦之仰置，叠连接成沟者。</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en-US" altLang="zh-CN"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3</a:t>
            </a: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.滴水：底瓦用于檐口，底瓦端有如意形舌片下垂者。</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en-US" altLang="zh-CN"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4</a:t>
            </a: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.钩头筒(勾头)：筒瓦用于檐口，作圆形舌片状者。</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en-US" altLang="zh-CN"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5</a:t>
            </a: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.滚筒：正脊下部分成圆弧形之底座，用两筒瓦对合筑成者。</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en-US" altLang="zh-CN"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6</a:t>
            </a: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琉璃瓦剪边:一般的建筑，屋面铺瓦以布瓦为主，剪边采用绿色琉璃瓦。而在很多皇家园林类高等级的建筑中，屋面铺瓦本身就以琉璃瓦为主，那么做出剪边的话，也使用琉璃瓦，这时的剪边琉璃颜色就用不同于主屋面的琉璃。（见下图）</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pic>
        <p:nvPicPr>
          <p:cNvPr id="1073742874" name="图片 1073742873" descr="1584422527(1)"/>
          <p:cNvPicPr>
            <a:picLocks noChangeAspect="1"/>
          </p:cNvPicPr>
          <p:nvPr/>
        </p:nvPicPr>
        <p:blipFill>
          <a:blip r:embed="rId6"/>
          <a:stretch>
            <a:fillRect/>
          </a:stretch>
        </p:blipFill>
        <p:spPr>
          <a:xfrm>
            <a:off x="26704290" y="12665075"/>
            <a:ext cx="21306155" cy="14172565"/>
          </a:xfrm>
          <a:prstGeom prst="rect">
            <a:avLst/>
          </a:prstGeom>
          <a:noFill/>
          <a:ln w="9525">
            <a:noFill/>
          </a:ln>
        </p:spPr>
      </p:pic>
    </p:spTree>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0" y="38100"/>
            <a:ext cx="48006000" cy="26924000"/>
          </a:xfrm>
          <a:prstGeom prst="rect">
            <a:avLst/>
          </a:prstGeom>
          <a:ln w="25400">
            <a:miter lim="400000"/>
            <a:headEnd/>
            <a:tailEnd/>
          </a:ln>
        </p:spPr>
      </p:pic>
      <p:pic>
        <p:nvPicPr>
          <p:cNvPr id="186"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187" name="图像" descr="图像"/>
          <p:cNvPicPr>
            <a:picLocks noChangeAspect="1"/>
          </p:cNvPicPr>
          <p:nvPr/>
        </p:nvPicPr>
        <p:blipFill>
          <a:blip r:embed="rId3"/>
          <a:stretch>
            <a:fillRect/>
          </a:stretch>
        </p:blipFill>
        <p:spPr>
          <a:xfrm>
            <a:off x="0" y="0"/>
            <a:ext cx="7607300" cy="7607300"/>
          </a:xfrm>
          <a:prstGeom prst="rect">
            <a:avLst/>
          </a:prstGeom>
          <a:ln w="25400">
            <a:miter lim="400000"/>
            <a:headEnd/>
            <a:tailEnd/>
          </a:ln>
        </p:spPr>
      </p:pic>
      <p:pic>
        <p:nvPicPr>
          <p:cNvPr id="188" name="图像" descr="图像"/>
          <p:cNvPicPr>
            <a:picLocks noChangeAspect="1"/>
          </p:cNvPicPr>
          <p:nvPr/>
        </p:nvPicPr>
        <p:blipFill>
          <a:blip r:embed="rId4" cstate="print"/>
          <a:stretch>
            <a:fillRect/>
          </a:stretch>
        </p:blipFill>
        <p:spPr>
          <a:xfrm>
            <a:off x="1191839" y="1611002"/>
            <a:ext cx="2915756" cy="2911609"/>
          </a:xfrm>
          <a:prstGeom prst="rect">
            <a:avLst/>
          </a:prstGeom>
          <a:ln w="25400">
            <a:miter lim="400000"/>
            <a:headEnd/>
            <a:tailEnd/>
          </a:ln>
        </p:spPr>
      </p:pic>
      <p:sp>
        <p:nvSpPr>
          <p:cNvPr id="190"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193" name="永和九年，岁在癸丑，暮春之初，会于会稽山阴之兰亭，修禊事也。群贤毕至，少长咸集。…"/>
          <p:cNvSpPr txBox="1"/>
          <p:nvPr/>
        </p:nvSpPr>
        <p:spPr>
          <a:xfrm>
            <a:off x="23255366" y="6303135"/>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p:txBody>
      </p:sp>
      <p:pic>
        <p:nvPicPr>
          <p:cNvPr id="194" name="图像" descr="图像"/>
          <p:cNvPicPr>
            <a:picLocks noChangeAspect="1"/>
          </p:cNvPicPr>
          <p:nvPr/>
        </p:nvPicPr>
        <p:blipFill>
          <a:blip r:embed="rId5">
            <a:alphaModFix amt="23766"/>
          </a:blip>
          <a:srcRect b="40753"/>
          <a:stretch>
            <a:fillRect/>
          </a:stretch>
        </p:blipFill>
        <p:spPr>
          <a:xfrm>
            <a:off x="9947275" y="22492970"/>
            <a:ext cx="7607300" cy="4507111"/>
          </a:xfrm>
          <a:prstGeom prst="rect">
            <a:avLst/>
          </a:prstGeom>
          <a:ln w="25400">
            <a:miter lim="400000"/>
            <a:headEnd/>
            <a:tailEnd/>
          </a:ln>
        </p:spPr>
      </p:pic>
      <p:sp>
        <p:nvSpPr>
          <p:cNvPr id="2" name="文本框 1"/>
          <p:cNvSpPr txBox="1"/>
          <p:nvPr/>
        </p:nvSpPr>
        <p:spPr>
          <a:xfrm>
            <a:off x="5437505" y="2600961"/>
            <a:ext cx="35128835" cy="4712335"/>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kumimoji="0" 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kumimoji="0" 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7</a:t>
            </a: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、二片花砖二线脚正垂戗脊：脊身采用二皮花砖或堆塑花板砌筑、以突出花砖的二条线脚分隔的一种屋脊形式，可用于正脊和垂脊（左下图）。</a:t>
            </a:r>
            <a:endPar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kumimoji="0" 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8</a:t>
            </a: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、三片花砖三线脚正脊（三皮花砖三线脚正脊）：脊身采用三皮花砖或堆塑花板砌筑、以突出花砖的三条线脚分隔的一种屋脊形式，用于正脊（右下图）。</a:t>
            </a:r>
            <a:endPar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pic>
        <p:nvPicPr>
          <p:cNvPr id="3" name="图片 -2147482600" descr="旋转 正脊剖面"/>
          <p:cNvPicPr>
            <a:picLocks noChangeAspect="1"/>
          </p:cNvPicPr>
          <p:nvPr/>
        </p:nvPicPr>
        <p:blipFill>
          <a:blip r:embed="rId6">
            <a:biLevel thresh="50000"/>
            <a:grayscl/>
            <a:lum bright="-17996" contrast="11999"/>
          </a:blip>
          <a:srcRect l="39102" t="24431" r="35898" b="30952"/>
          <a:stretch>
            <a:fillRect/>
          </a:stretch>
        </p:blipFill>
        <p:spPr>
          <a:xfrm>
            <a:off x="5437505" y="8308975"/>
            <a:ext cx="13727430" cy="13474700"/>
          </a:xfrm>
          <a:prstGeom prst="rect">
            <a:avLst/>
          </a:prstGeom>
          <a:noFill/>
          <a:ln w="9525">
            <a:noFill/>
          </a:ln>
        </p:spPr>
      </p:pic>
      <p:pic>
        <p:nvPicPr>
          <p:cNvPr id="4" name="图片 -2147482599" descr="正脊剖面2"/>
          <p:cNvPicPr>
            <a:picLocks noChangeAspect="1"/>
          </p:cNvPicPr>
          <p:nvPr/>
        </p:nvPicPr>
        <p:blipFill>
          <a:blip r:embed="rId7">
            <a:biLevel thresh="50000"/>
            <a:grayscl/>
            <a:lum bright="-29999" contrast="11999"/>
          </a:blip>
          <a:srcRect l="35417" t="26862" r="29968" b="17650"/>
          <a:stretch>
            <a:fillRect/>
          </a:stretch>
        </p:blipFill>
        <p:spPr>
          <a:xfrm>
            <a:off x="20179030" y="8237220"/>
            <a:ext cx="13102590" cy="13546455"/>
          </a:xfrm>
          <a:prstGeom prst="rect">
            <a:avLst/>
          </a:prstGeom>
          <a:noFill/>
          <a:ln w="9525">
            <a:noFill/>
          </a:ln>
        </p:spPr>
      </p:pic>
      <p:sp>
        <p:nvSpPr>
          <p:cNvPr id="5" name="文本框 4"/>
          <p:cNvSpPr txBox="1"/>
          <p:nvPr/>
        </p:nvSpPr>
        <p:spPr>
          <a:xfrm>
            <a:off x="5437505" y="21783358"/>
            <a:ext cx="30189170" cy="3327400"/>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kumimoji="0" 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9</a:t>
            </a:r>
            <a:r>
              <a:rPr kumimoji="0"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、四片花砖三线脚正脊：脊身采用四皮花砖或堆塑花板砌筑、以突出花砖的三条</a:t>
            </a:r>
            <a:endParaRPr kumimoji="0"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线脚分隔的一种屋脊形式，用于正脊。</a:t>
            </a:r>
            <a:endParaRPr kumimoji="0"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pic>
        <p:nvPicPr>
          <p:cNvPr id="6" name="图片 -2147482598" descr="旋转 正脊剖面"/>
          <p:cNvPicPr>
            <a:picLocks noChangeAspect="1"/>
          </p:cNvPicPr>
          <p:nvPr/>
        </p:nvPicPr>
        <p:blipFill>
          <a:blip r:embed="rId6">
            <a:biLevel thresh="50000"/>
            <a:grayscl/>
            <a:lum bright="-17996" contrast="11999"/>
          </a:blip>
          <a:srcRect l="5609" t="17708" r="63782" b="31340"/>
          <a:stretch>
            <a:fillRect/>
          </a:stretch>
        </p:blipFill>
        <p:spPr>
          <a:xfrm>
            <a:off x="34110930" y="8236585"/>
            <a:ext cx="12017375" cy="13547090"/>
          </a:xfrm>
          <a:prstGeom prst="rect">
            <a:avLst/>
          </a:prstGeom>
          <a:noFill/>
          <a:ln w="9525">
            <a:noFill/>
          </a:ln>
        </p:spPr>
      </p:pic>
    </p:spTree>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4445" y="76200"/>
            <a:ext cx="48006000" cy="26924000"/>
          </a:xfrm>
          <a:prstGeom prst="rect">
            <a:avLst/>
          </a:prstGeom>
          <a:ln w="25400">
            <a:miter lim="400000"/>
            <a:headEnd/>
            <a:tailEnd/>
          </a:ln>
        </p:spPr>
      </p:pic>
      <p:pic>
        <p:nvPicPr>
          <p:cNvPr id="186"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187" name="图像" descr="图像"/>
          <p:cNvPicPr>
            <a:picLocks noChangeAspect="1"/>
          </p:cNvPicPr>
          <p:nvPr/>
        </p:nvPicPr>
        <p:blipFill>
          <a:blip r:embed="rId3"/>
          <a:stretch>
            <a:fillRect/>
          </a:stretch>
        </p:blipFill>
        <p:spPr>
          <a:xfrm>
            <a:off x="0" y="0"/>
            <a:ext cx="7607300" cy="7607300"/>
          </a:xfrm>
          <a:prstGeom prst="rect">
            <a:avLst/>
          </a:prstGeom>
          <a:ln w="25400">
            <a:miter lim="400000"/>
            <a:headEnd/>
            <a:tailEnd/>
          </a:ln>
        </p:spPr>
      </p:pic>
      <p:pic>
        <p:nvPicPr>
          <p:cNvPr id="188" name="图像" descr="图像"/>
          <p:cNvPicPr>
            <a:picLocks noChangeAspect="1"/>
          </p:cNvPicPr>
          <p:nvPr/>
        </p:nvPicPr>
        <p:blipFill>
          <a:blip r:embed="rId4" cstate="print"/>
          <a:stretch>
            <a:fillRect/>
          </a:stretch>
        </p:blipFill>
        <p:spPr>
          <a:xfrm>
            <a:off x="1191839" y="1611002"/>
            <a:ext cx="2915756" cy="2911609"/>
          </a:xfrm>
          <a:prstGeom prst="rect">
            <a:avLst/>
          </a:prstGeom>
          <a:ln w="25400">
            <a:miter lim="400000"/>
            <a:headEnd/>
            <a:tailEnd/>
          </a:ln>
        </p:spPr>
      </p:pic>
      <p:sp>
        <p:nvSpPr>
          <p:cNvPr id="190"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193" name="永和九年，岁在癸丑，暮春之初，会于会稽山阴之兰亭，修禊事也。群贤毕至，少长咸集。…"/>
          <p:cNvSpPr txBox="1"/>
          <p:nvPr/>
        </p:nvSpPr>
        <p:spPr>
          <a:xfrm>
            <a:off x="23255366" y="6303135"/>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p:txBody>
      </p:sp>
      <p:pic>
        <p:nvPicPr>
          <p:cNvPr id="194" name="图像" descr="图像"/>
          <p:cNvPicPr>
            <a:picLocks noChangeAspect="1"/>
          </p:cNvPicPr>
          <p:nvPr/>
        </p:nvPicPr>
        <p:blipFill>
          <a:blip r:embed="rId5">
            <a:alphaModFix amt="23766"/>
          </a:blip>
          <a:srcRect b="40753"/>
          <a:stretch>
            <a:fillRect/>
          </a:stretch>
        </p:blipFill>
        <p:spPr>
          <a:xfrm>
            <a:off x="9947275" y="22492970"/>
            <a:ext cx="7607300" cy="4507111"/>
          </a:xfrm>
          <a:prstGeom prst="rect">
            <a:avLst/>
          </a:prstGeom>
          <a:ln w="25400">
            <a:miter lim="400000"/>
            <a:headEnd/>
            <a:tailEnd/>
          </a:ln>
        </p:spPr>
      </p:pic>
      <p:sp>
        <p:nvSpPr>
          <p:cNvPr id="2" name="文本框 1"/>
          <p:cNvSpPr txBox="1"/>
          <p:nvPr/>
        </p:nvSpPr>
        <p:spPr>
          <a:xfrm>
            <a:off x="7607300" y="5418455"/>
            <a:ext cx="32122745" cy="4712335"/>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kumimoji="0" 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kumimoji="0" 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10</a:t>
            </a: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、墙帽正脊：来源于琉璃瓦墙帽，指一种固定的正脊作法。由于墙帽的坡长较短，正脊不宜太高，脊件需简化，这样就形成了一种独特的正脊形式。</a:t>
            </a:r>
            <a:endPar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由于这种作法是琉璃瓦顶墙帽正脊的固定作法,因此被称做墙帽正脊。当其他部位如牌楼的夹楼正脊，也采用这种作法时，往往仍然习惯称它为墙帽正脊。</a:t>
            </a:r>
            <a:endPar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pic>
        <p:nvPicPr>
          <p:cNvPr id="3" name="图片 -2147482581" descr="IMG_256"/>
          <p:cNvPicPr>
            <a:picLocks noChangeAspect="1"/>
          </p:cNvPicPr>
          <p:nvPr/>
        </p:nvPicPr>
        <p:blipFill>
          <a:blip r:embed="rId6"/>
          <a:stretch>
            <a:fillRect/>
          </a:stretch>
        </p:blipFill>
        <p:spPr>
          <a:xfrm>
            <a:off x="11268710" y="10130790"/>
            <a:ext cx="26233120" cy="15571470"/>
          </a:xfrm>
          <a:prstGeom prst="rect">
            <a:avLst/>
          </a:prstGeom>
          <a:noFill/>
          <a:ln w="9525">
            <a:noFill/>
          </a:ln>
        </p:spPr>
      </p:pic>
    </p:spTree>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0" y="76200"/>
            <a:ext cx="48006000" cy="26924000"/>
          </a:xfrm>
          <a:prstGeom prst="rect">
            <a:avLst/>
          </a:prstGeom>
          <a:ln w="25400">
            <a:miter lim="400000"/>
            <a:headEnd/>
            <a:tailEnd/>
          </a:ln>
        </p:spPr>
      </p:pic>
      <p:pic>
        <p:nvPicPr>
          <p:cNvPr id="186"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187" name="图像" descr="图像"/>
          <p:cNvPicPr>
            <a:picLocks noChangeAspect="1"/>
          </p:cNvPicPr>
          <p:nvPr/>
        </p:nvPicPr>
        <p:blipFill>
          <a:blip r:embed="rId3"/>
          <a:stretch>
            <a:fillRect/>
          </a:stretch>
        </p:blipFill>
        <p:spPr>
          <a:xfrm>
            <a:off x="0" y="0"/>
            <a:ext cx="7607300" cy="7607300"/>
          </a:xfrm>
          <a:prstGeom prst="rect">
            <a:avLst/>
          </a:prstGeom>
          <a:ln w="25400">
            <a:miter lim="400000"/>
            <a:headEnd/>
            <a:tailEnd/>
          </a:ln>
        </p:spPr>
      </p:pic>
      <p:pic>
        <p:nvPicPr>
          <p:cNvPr id="188" name="图像" descr="图像"/>
          <p:cNvPicPr>
            <a:picLocks noChangeAspect="1"/>
          </p:cNvPicPr>
          <p:nvPr/>
        </p:nvPicPr>
        <p:blipFill>
          <a:blip r:embed="rId4" cstate="print"/>
          <a:stretch>
            <a:fillRect/>
          </a:stretch>
        </p:blipFill>
        <p:spPr>
          <a:xfrm>
            <a:off x="1191839" y="1611002"/>
            <a:ext cx="2915756" cy="2911609"/>
          </a:xfrm>
          <a:prstGeom prst="rect">
            <a:avLst/>
          </a:prstGeom>
          <a:ln w="25400">
            <a:miter lim="400000"/>
            <a:headEnd/>
            <a:tailEnd/>
          </a:ln>
        </p:spPr>
      </p:pic>
      <p:sp>
        <p:nvSpPr>
          <p:cNvPr id="190"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193" name="永和九年，岁在癸丑，暮春之初，会于会稽山阴之兰亭，修禊事也。群贤毕至，少长咸集。…"/>
          <p:cNvSpPr txBox="1"/>
          <p:nvPr/>
        </p:nvSpPr>
        <p:spPr>
          <a:xfrm>
            <a:off x="23255366" y="6303135"/>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p:txBody>
      </p:sp>
      <p:pic>
        <p:nvPicPr>
          <p:cNvPr id="194" name="图像" descr="图像"/>
          <p:cNvPicPr>
            <a:picLocks noChangeAspect="1"/>
          </p:cNvPicPr>
          <p:nvPr/>
        </p:nvPicPr>
        <p:blipFill>
          <a:blip r:embed="rId5">
            <a:alphaModFix amt="23766"/>
          </a:blip>
          <a:srcRect b="40753"/>
          <a:stretch>
            <a:fillRect/>
          </a:stretch>
        </p:blipFill>
        <p:spPr>
          <a:xfrm>
            <a:off x="9947275" y="22492970"/>
            <a:ext cx="7607300" cy="4507111"/>
          </a:xfrm>
          <a:prstGeom prst="rect">
            <a:avLst/>
          </a:prstGeom>
          <a:ln w="25400">
            <a:miter lim="400000"/>
            <a:headEnd/>
            <a:tailEnd/>
          </a:ln>
        </p:spPr>
      </p:pic>
      <p:sp>
        <p:nvSpPr>
          <p:cNvPr id="2" name="文本框 1"/>
          <p:cNvSpPr txBox="1"/>
          <p:nvPr/>
        </p:nvSpPr>
        <p:spPr>
          <a:xfrm>
            <a:off x="5358130" y="5102225"/>
            <a:ext cx="35916235" cy="3604260"/>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kumimoji="0" 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kumimoji="0" 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11、皮条脊：皮条脊，其特点是在当沟以上做一层或两层瓦条，瓦条之上做一层混砖，混砖之上不再做陡板，直接做眉子，皮条脊实际上是一种小式屋脊，用于大式瓦面可视为“大式小作”手法，多见于大式建筑的院墙。</a:t>
            </a:r>
            <a:endPar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pic>
        <p:nvPicPr>
          <p:cNvPr id="3" name="图片 -2147482577" descr="IMG_256"/>
          <p:cNvPicPr>
            <a:picLocks noChangeAspect="1"/>
          </p:cNvPicPr>
          <p:nvPr/>
        </p:nvPicPr>
        <p:blipFill>
          <a:blip r:embed="rId6"/>
          <a:stretch>
            <a:fillRect/>
          </a:stretch>
        </p:blipFill>
        <p:spPr>
          <a:xfrm>
            <a:off x="4423410" y="10119995"/>
            <a:ext cx="18654395" cy="11990070"/>
          </a:xfrm>
          <a:prstGeom prst="rect">
            <a:avLst/>
          </a:prstGeom>
          <a:noFill/>
          <a:ln w="9525">
            <a:noFill/>
          </a:ln>
        </p:spPr>
      </p:pic>
      <p:pic>
        <p:nvPicPr>
          <p:cNvPr id="4" name="图片 -2147482576" descr="IMG_256"/>
          <p:cNvPicPr>
            <a:picLocks noChangeAspect="1"/>
          </p:cNvPicPr>
          <p:nvPr/>
        </p:nvPicPr>
        <p:blipFill>
          <a:blip r:embed="rId7"/>
          <a:stretch>
            <a:fillRect/>
          </a:stretch>
        </p:blipFill>
        <p:spPr>
          <a:xfrm>
            <a:off x="24922480" y="10119995"/>
            <a:ext cx="16351885" cy="11989435"/>
          </a:xfrm>
          <a:prstGeom prst="rect">
            <a:avLst/>
          </a:prstGeom>
          <a:noFill/>
          <a:ln w="9525">
            <a:noFill/>
          </a:ln>
        </p:spPr>
      </p:pic>
    </p:spTree>
  </p:cSld>
  <p:clrMapOvr>
    <a:masterClrMapping/>
  </p:clrMapOvr>
  <p:transition spd="med"/>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4445" y="76200"/>
            <a:ext cx="48006000" cy="26924000"/>
          </a:xfrm>
          <a:prstGeom prst="rect">
            <a:avLst/>
          </a:prstGeom>
          <a:ln w="25400">
            <a:miter lim="400000"/>
            <a:headEnd/>
            <a:tailEnd/>
          </a:ln>
        </p:spPr>
      </p:pic>
      <p:pic>
        <p:nvPicPr>
          <p:cNvPr id="186"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187" name="图像" descr="图像"/>
          <p:cNvPicPr>
            <a:picLocks noChangeAspect="1"/>
          </p:cNvPicPr>
          <p:nvPr/>
        </p:nvPicPr>
        <p:blipFill>
          <a:blip r:embed="rId3"/>
          <a:stretch>
            <a:fillRect/>
          </a:stretch>
        </p:blipFill>
        <p:spPr>
          <a:xfrm>
            <a:off x="0" y="0"/>
            <a:ext cx="7607300" cy="7607300"/>
          </a:xfrm>
          <a:prstGeom prst="rect">
            <a:avLst/>
          </a:prstGeom>
          <a:ln w="25400">
            <a:miter lim="400000"/>
            <a:headEnd/>
            <a:tailEnd/>
          </a:ln>
        </p:spPr>
      </p:pic>
      <p:pic>
        <p:nvPicPr>
          <p:cNvPr id="188" name="图像" descr="图像"/>
          <p:cNvPicPr>
            <a:picLocks noChangeAspect="1"/>
          </p:cNvPicPr>
          <p:nvPr/>
        </p:nvPicPr>
        <p:blipFill>
          <a:blip r:embed="rId4" cstate="print"/>
          <a:stretch>
            <a:fillRect/>
          </a:stretch>
        </p:blipFill>
        <p:spPr>
          <a:xfrm>
            <a:off x="1191839" y="1611002"/>
            <a:ext cx="2915756" cy="2911609"/>
          </a:xfrm>
          <a:prstGeom prst="rect">
            <a:avLst/>
          </a:prstGeom>
          <a:ln w="25400">
            <a:miter lim="400000"/>
            <a:headEnd/>
            <a:tailEnd/>
          </a:ln>
        </p:spPr>
      </p:pic>
      <p:sp>
        <p:nvSpPr>
          <p:cNvPr id="190"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193" name="永和九年，岁在癸丑，暮春之初，会于会稽山阴之兰亭，修禊事也。群贤毕至，少长咸集。…"/>
          <p:cNvSpPr txBox="1"/>
          <p:nvPr/>
        </p:nvSpPr>
        <p:spPr>
          <a:xfrm>
            <a:off x="23255366" y="6303135"/>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p:txBody>
      </p:sp>
      <p:pic>
        <p:nvPicPr>
          <p:cNvPr id="194" name="图像" descr="图像"/>
          <p:cNvPicPr>
            <a:picLocks noChangeAspect="1"/>
          </p:cNvPicPr>
          <p:nvPr/>
        </p:nvPicPr>
        <p:blipFill>
          <a:blip r:embed="rId5">
            <a:alphaModFix amt="23766"/>
          </a:blip>
          <a:srcRect b="40753"/>
          <a:stretch>
            <a:fillRect/>
          </a:stretch>
        </p:blipFill>
        <p:spPr>
          <a:xfrm>
            <a:off x="9947275" y="22492970"/>
            <a:ext cx="7607300" cy="4507111"/>
          </a:xfrm>
          <a:prstGeom prst="rect">
            <a:avLst/>
          </a:prstGeom>
          <a:ln w="25400">
            <a:miter lim="400000"/>
            <a:headEnd/>
            <a:tailEnd/>
          </a:ln>
        </p:spPr>
      </p:pic>
      <p:sp>
        <p:nvSpPr>
          <p:cNvPr id="2" name="文本框 1"/>
          <p:cNvSpPr txBox="1"/>
          <p:nvPr/>
        </p:nvSpPr>
        <p:spPr>
          <a:xfrm>
            <a:off x="4136390" y="3155315"/>
            <a:ext cx="18119725" cy="3604260"/>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kumimoji="0" 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12、排山脊：歇山、硬山或悬山屋面垂脊的专用称谓。排山,顺山尖而上之意。故歇山、硬山或悬山屋面的垂脊有排山脊之称。</a:t>
            </a:r>
            <a:endPar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sp>
        <p:nvSpPr>
          <p:cNvPr id="4" name="文本框 3"/>
          <p:cNvSpPr txBox="1"/>
          <p:nvPr/>
        </p:nvSpPr>
        <p:spPr>
          <a:xfrm>
            <a:off x="22256750" y="2601278"/>
            <a:ext cx="19429095" cy="4712335"/>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kumimoji="0" 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kumimoji="0" 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13、罗锅脊：形容垂脊顶部作法的名词。当正脊为过垄脊或鞍子脊时，前后坡排山脊相交处为一圆弧形，为此，脊件也要随之加工成“罗锅”状，罗锅脊的说法即由此而来。</a:t>
            </a:r>
            <a:endPar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pic>
        <p:nvPicPr>
          <p:cNvPr id="3" name="图片 -2147482575" descr="IMG_256"/>
          <p:cNvPicPr>
            <a:picLocks noChangeAspect="1"/>
          </p:cNvPicPr>
          <p:nvPr/>
        </p:nvPicPr>
        <p:blipFill>
          <a:blip r:embed="rId6"/>
          <a:stretch>
            <a:fillRect/>
          </a:stretch>
        </p:blipFill>
        <p:spPr>
          <a:xfrm>
            <a:off x="4136390" y="8133080"/>
            <a:ext cx="17588230" cy="12564745"/>
          </a:xfrm>
          <a:prstGeom prst="rect">
            <a:avLst/>
          </a:prstGeom>
          <a:noFill/>
          <a:ln w="9525">
            <a:noFill/>
          </a:ln>
        </p:spPr>
      </p:pic>
      <p:pic>
        <p:nvPicPr>
          <p:cNvPr id="5" name="图片 -2147482568" descr="IMG_256"/>
          <p:cNvPicPr>
            <a:picLocks noChangeAspect="1"/>
          </p:cNvPicPr>
          <p:nvPr/>
        </p:nvPicPr>
        <p:blipFill>
          <a:blip r:embed="rId7"/>
          <a:stretch>
            <a:fillRect/>
          </a:stretch>
        </p:blipFill>
        <p:spPr>
          <a:xfrm>
            <a:off x="23255605" y="8094345"/>
            <a:ext cx="17890490" cy="12603480"/>
          </a:xfrm>
          <a:prstGeom prst="rect">
            <a:avLst/>
          </a:prstGeom>
          <a:noFill/>
          <a:ln w="9525">
            <a:noFill/>
          </a:ln>
        </p:spPr>
      </p:pic>
    </p:spTree>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4445" y="38100"/>
            <a:ext cx="48006000" cy="26924000"/>
          </a:xfrm>
          <a:prstGeom prst="rect">
            <a:avLst/>
          </a:prstGeom>
          <a:ln w="25400">
            <a:miter lim="400000"/>
            <a:headEnd/>
            <a:tailEnd/>
          </a:ln>
        </p:spPr>
      </p:pic>
      <p:pic>
        <p:nvPicPr>
          <p:cNvPr id="186"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187" name="图像" descr="图像"/>
          <p:cNvPicPr>
            <a:picLocks noChangeAspect="1"/>
          </p:cNvPicPr>
          <p:nvPr/>
        </p:nvPicPr>
        <p:blipFill>
          <a:blip r:embed="rId3"/>
          <a:stretch>
            <a:fillRect/>
          </a:stretch>
        </p:blipFill>
        <p:spPr>
          <a:xfrm>
            <a:off x="0" y="0"/>
            <a:ext cx="7607300" cy="7607300"/>
          </a:xfrm>
          <a:prstGeom prst="rect">
            <a:avLst/>
          </a:prstGeom>
          <a:ln w="25400">
            <a:miter lim="400000"/>
            <a:headEnd/>
            <a:tailEnd/>
          </a:ln>
        </p:spPr>
      </p:pic>
      <p:pic>
        <p:nvPicPr>
          <p:cNvPr id="188" name="图像" descr="图像"/>
          <p:cNvPicPr>
            <a:picLocks noChangeAspect="1"/>
          </p:cNvPicPr>
          <p:nvPr/>
        </p:nvPicPr>
        <p:blipFill>
          <a:blip r:embed="rId4" cstate="print"/>
          <a:stretch>
            <a:fillRect/>
          </a:stretch>
        </p:blipFill>
        <p:spPr>
          <a:xfrm>
            <a:off x="1191839" y="1611002"/>
            <a:ext cx="2915756" cy="2911609"/>
          </a:xfrm>
          <a:prstGeom prst="rect">
            <a:avLst/>
          </a:prstGeom>
          <a:ln w="25400">
            <a:miter lim="400000"/>
            <a:headEnd/>
            <a:tailEnd/>
          </a:ln>
        </p:spPr>
      </p:pic>
      <p:sp>
        <p:nvSpPr>
          <p:cNvPr id="190"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193" name="永和九年，岁在癸丑，暮春之初，会于会稽山阴之兰亭，修禊事也。群贤毕至，少长咸集。…"/>
          <p:cNvSpPr txBox="1"/>
          <p:nvPr/>
        </p:nvSpPr>
        <p:spPr>
          <a:xfrm>
            <a:off x="23255366" y="6303135"/>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p:txBody>
      </p:sp>
      <p:pic>
        <p:nvPicPr>
          <p:cNvPr id="194" name="图像" descr="图像"/>
          <p:cNvPicPr>
            <a:picLocks noChangeAspect="1"/>
          </p:cNvPicPr>
          <p:nvPr/>
        </p:nvPicPr>
        <p:blipFill>
          <a:blip r:embed="rId5">
            <a:alphaModFix amt="23766"/>
          </a:blip>
          <a:srcRect b="40753"/>
          <a:stretch>
            <a:fillRect/>
          </a:stretch>
        </p:blipFill>
        <p:spPr>
          <a:xfrm>
            <a:off x="11434445" y="23179405"/>
            <a:ext cx="7607300" cy="4507111"/>
          </a:xfrm>
          <a:prstGeom prst="rect">
            <a:avLst/>
          </a:prstGeom>
          <a:ln w="25400">
            <a:miter lim="400000"/>
            <a:headEnd/>
            <a:tailEnd/>
          </a:ln>
        </p:spPr>
      </p:pic>
      <p:pic>
        <p:nvPicPr>
          <p:cNvPr id="195" name="图像" descr="图像"/>
          <p:cNvPicPr>
            <a:picLocks noChangeAspect="1"/>
          </p:cNvPicPr>
          <p:nvPr/>
        </p:nvPicPr>
        <p:blipFill>
          <a:blip r:embed="rId3">
            <a:alphaModFix amt="45000"/>
          </a:blip>
          <a:stretch>
            <a:fillRect/>
          </a:stretch>
        </p:blipFill>
        <p:spPr>
          <a:xfrm>
            <a:off x="29151262" y="3276798"/>
            <a:ext cx="7607301" cy="7607301"/>
          </a:xfrm>
          <a:prstGeom prst="rect">
            <a:avLst/>
          </a:prstGeom>
          <a:ln w="25400">
            <a:miter lim="400000"/>
            <a:headEnd/>
            <a:tailEnd/>
          </a:ln>
        </p:spPr>
      </p:pic>
      <p:pic>
        <p:nvPicPr>
          <p:cNvPr id="196" name="图像" descr="图像"/>
          <p:cNvPicPr>
            <a:picLocks noChangeAspect="1"/>
          </p:cNvPicPr>
          <p:nvPr/>
        </p:nvPicPr>
        <p:blipFill>
          <a:blip r:embed="rId6"/>
          <a:srcRect l="30784" b="1398"/>
          <a:stretch>
            <a:fillRect/>
          </a:stretch>
        </p:blipFill>
        <p:spPr>
          <a:xfrm flipH="1">
            <a:off x="40396795" y="2025650"/>
            <a:ext cx="7609205" cy="24936450"/>
          </a:xfrm>
          <a:prstGeom prst="rect">
            <a:avLst/>
          </a:prstGeom>
          <a:ln w="25400">
            <a:miter lim="400000"/>
            <a:headEnd/>
            <a:tailEnd/>
          </a:ln>
        </p:spPr>
      </p:pic>
      <p:sp>
        <p:nvSpPr>
          <p:cNvPr id="2" name="文本框 1"/>
          <p:cNvSpPr txBox="1"/>
          <p:nvPr/>
        </p:nvSpPr>
        <p:spPr>
          <a:xfrm>
            <a:off x="4857750" y="3180080"/>
            <a:ext cx="32844105" cy="10252710"/>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lang="zh-CN" altLang="en-US" sz="7200">
                <a:latin typeface="微软雅黑" panose="020B0503020204020204" charset="-122"/>
                <a:ea typeface="微软雅黑" panose="020B0503020204020204" charset="-122"/>
                <a:sym typeface="Helvetica Neue" panose="02000503000000020004"/>
              </a:rPr>
              <a:t>✯  </a:t>
            </a:r>
            <a:r>
              <a:rPr kumimoji="0"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一、概况</a:t>
            </a:r>
            <a:endParaRPr kumimoji="0"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本章包括</a:t>
            </a:r>
            <a:r>
              <a:rPr kumimoji="0" lang="zh-CN"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a:t>
            </a: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仿古木材面油漆、混凝土仿古构件油漆</a:t>
            </a:r>
            <a:r>
              <a:rPr kumimoji="0" 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2</a:t>
            </a: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节，83个子目，较2014仿古标准新增了58个子目，减少了25个子目。</a:t>
            </a:r>
            <a:endPar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a:latin typeface="微软雅黑" panose="020B0503020204020204" charset="-122"/>
                <a:ea typeface="微软雅黑" panose="020B0503020204020204" charset="-122"/>
                <a:sym typeface="Helvetica Neue" panose="02000503000000020004"/>
              </a:rPr>
              <a:t>✯  </a:t>
            </a:r>
            <a:r>
              <a:rPr kumimoji="0"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二、适用范围、与各章的界限划分</a:t>
            </a:r>
            <a:endParaRPr kumimoji="0"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本标准适用于新建、扩建仿古建筑工程中的油漆工程。仿古建筑工程中的现代做法（抹灰面油漆、金属面油漆等）另执行</a:t>
            </a:r>
            <a:r>
              <a:rPr lang="zh-CN" sz="7200" b="0">
                <a:sym typeface="Helvetica Neue" panose="02000503000000020004"/>
              </a:rPr>
              <a:t>房建及装饰标准</a:t>
            </a: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相对应子目，以系数取代水平差。</a:t>
            </a:r>
            <a:endPar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a:latin typeface="微软雅黑" panose="020B0503020204020204" charset="-122"/>
                <a:ea typeface="微软雅黑" panose="020B0503020204020204" charset="-122"/>
                <a:sym typeface="Helvetica Neue" panose="02000503000000020004"/>
              </a:rPr>
              <a:t>✯  </a:t>
            </a:r>
            <a:r>
              <a:rPr kumimoji="0"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三、消耗量标准变化情况</a:t>
            </a:r>
            <a:endParaRPr kumimoji="0"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1、子目数量变化情况见下表：</a:t>
            </a:r>
            <a:endPar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sp>
        <p:nvSpPr>
          <p:cNvPr id="3" name="文本框 2"/>
          <p:cNvSpPr txBox="1"/>
          <p:nvPr/>
        </p:nvSpPr>
        <p:spPr>
          <a:xfrm>
            <a:off x="15773400" y="2372678"/>
            <a:ext cx="9805035" cy="1388110"/>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ctr" defTabSz="1616710" rtl="0" fontAlgn="auto" latinLnBrk="0" hangingPunct="0">
              <a:lnSpc>
                <a:spcPct val="100000"/>
              </a:lnSpc>
              <a:spcBef>
                <a:spcPts val="0"/>
              </a:spcBef>
              <a:spcAft>
                <a:spcPts val="0"/>
              </a:spcAft>
              <a:buClrTx/>
              <a:buSzTx/>
              <a:buFontTx/>
              <a:buNone/>
            </a:pPr>
            <a:r>
              <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第七章  油漆工程</a:t>
            </a:r>
            <a:endPar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graphicFrame>
        <p:nvGraphicFramePr>
          <p:cNvPr id="4" name="表格 3"/>
          <p:cNvGraphicFramePr/>
          <p:nvPr>
            <p:custDataLst>
              <p:tags r:id="rId7"/>
            </p:custDataLst>
          </p:nvPr>
        </p:nvGraphicFramePr>
        <p:xfrm>
          <a:off x="4457065" y="14508480"/>
          <a:ext cx="27673300" cy="7040880"/>
        </p:xfrm>
        <a:graphic>
          <a:graphicData uri="http://schemas.openxmlformats.org/drawingml/2006/table">
            <a:tbl>
              <a:tblPr firstRow="1" bandRow="1">
                <a:tableStyleId>{5940675A-B579-460E-94D1-54222C63F5DA}</a:tableStyleId>
              </a:tblPr>
              <a:tblGrid>
                <a:gridCol w="9571355"/>
                <a:gridCol w="5100955"/>
                <a:gridCol w="4181475"/>
                <a:gridCol w="4296410"/>
                <a:gridCol w="4523105"/>
              </a:tblGrid>
              <a:tr h="1396365">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 工程项目名称</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2014</a:t>
                      </a:r>
                      <a:endParaRPr sz="6600" b="0">
                        <a:solidFill>
                          <a:srgbClr val="000000"/>
                        </a:solidFill>
                        <a:effectLst/>
                        <a:latin typeface="Helvetica Neue" panose="02000503000000020004"/>
                        <a:ea typeface="Helvetica Neue" panose="02000503000000020004"/>
                        <a:cs typeface="Helvetica Neue" panose="02000503000000020004"/>
                      </a:endParaRPr>
                    </a:p>
                    <a:p>
                      <a:pPr>
                        <a:buNone/>
                      </a:pPr>
                      <a:r>
                        <a:rPr sz="6600" b="0">
                          <a:solidFill>
                            <a:srgbClr val="000000"/>
                          </a:solidFill>
                          <a:effectLst/>
                          <a:latin typeface="Helvetica Neue" panose="02000503000000020004"/>
                          <a:ea typeface="Helvetica Neue" panose="02000503000000020004"/>
                          <a:cs typeface="Helvetica Neue" panose="02000503000000020004"/>
                        </a:rPr>
                        <a:t>子目数</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sz="6600" b="0">
                          <a:solidFill>
                            <a:srgbClr val="000000"/>
                          </a:solidFill>
                          <a:effectLst/>
                          <a:latin typeface="Helvetica Neue" panose="02000503000000020004"/>
                          <a:ea typeface="Helvetica Neue" panose="02000503000000020004"/>
                          <a:cs typeface="Helvetica Neue" panose="02000503000000020004"/>
                        </a:rPr>
                        <a:t>2020</a:t>
                      </a:r>
                      <a:endParaRPr sz="6600" b="0">
                        <a:solidFill>
                          <a:srgbClr val="000000"/>
                        </a:solidFill>
                        <a:effectLst/>
                        <a:latin typeface="Helvetica Neue" panose="02000503000000020004"/>
                        <a:ea typeface="Helvetica Neue" panose="02000503000000020004"/>
                        <a:cs typeface="Helvetica Neue" panose="02000503000000020004"/>
                      </a:endParaRPr>
                    </a:p>
                    <a:p>
                      <a:pPr algn="ctr">
                        <a:buNone/>
                      </a:pPr>
                      <a:r>
                        <a:rPr sz="6600" b="0">
                          <a:solidFill>
                            <a:srgbClr val="000000"/>
                          </a:solidFill>
                          <a:effectLst/>
                          <a:latin typeface="Helvetica Neue" panose="02000503000000020004"/>
                          <a:ea typeface="Helvetica Neue" panose="02000503000000020004"/>
                          <a:cs typeface="Helvetica Neue" panose="02000503000000020004"/>
                        </a:rPr>
                        <a:t>子目数</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增加子目</a:t>
                      </a:r>
                      <a:r>
                        <a:rPr lang="en-US" sz="6600" b="0">
                          <a:solidFill>
                            <a:srgbClr val="000000"/>
                          </a:solidFill>
                          <a:effectLst/>
                          <a:latin typeface="Helvetica Neue" panose="02000503000000020004"/>
                          <a:ea typeface="Helvetica Neue" panose="02000503000000020004"/>
                          <a:cs typeface="Helvetica Neue" panose="02000503000000020004"/>
                        </a:rPr>
                        <a:t>“</a:t>
                      </a:r>
                      <a:r>
                        <a:rPr sz="6600" b="0">
                          <a:solidFill>
                            <a:srgbClr val="000000"/>
                          </a:solidFill>
                          <a:effectLst/>
                          <a:latin typeface="Helvetica Neue" panose="02000503000000020004"/>
                          <a:ea typeface="Helvetica Neue" panose="02000503000000020004"/>
                          <a:cs typeface="Helvetica Neue" panose="02000503000000020004"/>
                        </a:rPr>
                        <a:t>+”</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减少子目</a:t>
                      </a:r>
                      <a:r>
                        <a:rPr lang="en-US" altLang="zh-CN" sz="6600" b="0">
                          <a:solidFill>
                            <a:srgbClr val="000000"/>
                          </a:solidFill>
                          <a:effectLst/>
                          <a:latin typeface="Helvetica Neue" panose="02000503000000020004"/>
                          <a:ea typeface="Helvetica Neue" panose="02000503000000020004"/>
                          <a:cs typeface="Helvetica Neue" panose="02000503000000020004"/>
                        </a:rPr>
                        <a:t>“</a:t>
                      </a:r>
                      <a:r>
                        <a:rPr sz="6600" b="0">
                          <a:solidFill>
                            <a:srgbClr val="000000"/>
                          </a:solidFill>
                          <a:effectLst/>
                          <a:latin typeface="Helvetica Neue" panose="02000503000000020004"/>
                          <a:ea typeface="Helvetica Neue" panose="02000503000000020004"/>
                          <a:cs typeface="Helvetica Neue" panose="02000503000000020004"/>
                        </a:rPr>
                        <a:t>-”</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30275">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第七章  油漆工程</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50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83</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58</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25</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14070">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一、仿古木材面油漆</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39</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76</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53</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16</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89330">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二、混凝土仿古构件油漆</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3</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7</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5</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88695">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三、抹灰面油漆</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3</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3</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88695">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四、金属面油漆</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5</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5</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4445" y="38100"/>
            <a:ext cx="48006000" cy="26924000"/>
          </a:xfrm>
          <a:prstGeom prst="rect">
            <a:avLst/>
          </a:prstGeom>
          <a:ln w="25400">
            <a:miter lim="400000"/>
            <a:headEnd/>
            <a:tailEnd/>
          </a:ln>
        </p:spPr>
      </p:pic>
      <p:pic>
        <p:nvPicPr>
          <p:cNvPr id="186"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187" name="图像" descr="图像"/>
          <p:cNvPicPr>
            <a:picLocks noChangeAspect="1"/>
          </p:cNvPicPr>
          <p:nvPr/>
        </p:nvPicPr>
        <p:blipFill>
          <a:blip r:embed="rId3"/>
          <a:stretch>
            <a:fillRect/>
          </a:stretch>
        </p:blipFill>
        <p:spPr>
          <a:xfrm>
            <a:off x="0" y="0"/>
            <a:ext cx="7607300" cy="7607300"/>
          </a:xfrm>
          <a:prstGeom prst="rect">
            <a:avLst/>
          </a:prstGeom>
          <a:ln w="25400">
            <a:miter lim="400000"/>
            <a:headEnd/>
            <a:tailEnd/>
          </a:ln>
        </p:spPr>
      </p:pic>
      <p:pic>
        <p:nvPicPr>
          <p:cNvPr id="188" name="图像" descr="图像"/>
          <p:cNvPicPr>
            <a:picLocks noChangeAspect="1"/>
          </p:cNvPicPr>
          <p:nvPr/>
        </p:nvPicPr>
        <p:blipFill>
          <a:blip r:embed="rId4" cstate="print"/>
          <a:stretch>
            <a:fillRect/>
          </a:stretch>
        </p:blipFill>
        <p:spPr>
          <a:xfrm>
            <a:off x="1191839" y="1611002"/>
            <a:ext cx="2915756" cy="2911609"/>
          </a:xfrm>
          <a:prstGeom prst="rect">
            <a:avLst/>
          </a:prstGeom>
          <a:ln w="25400">
            <a:miter lim="400000"/>
            <a:headEnd/>
            <a:tailEnd/>
          </a:ln>
        </p:spPr>
      </p:pic>
      <p:sp>
        <p:nvSpPr>
          <p:cNvPr id="190"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193" name="永和九年，岁在癸丑，暮春之初，会于会稽山阴之兰亭，修禊事也。群贤毕至，少长咸集。…"/>
          <p:cNvSpPr txBox="1"/>
          <p:nvPr/>
        </p:nvSpPr>
        <p:spPr>
          <a:xfrm>
            <a:off x="23255366" y="6303135"/>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p:txBody>
      </p:sp>
      <p:pic>
        <p:nvPicPr>
          <p:cNvPr id="194" name="图像" descr="图像"/>
          <p:cNvPicPr>
            <a:picLocks noChangeAspect="1"/>
          </p:cNvPicPr>
          <p:nvPr/>
        </p:nvPicPr>
        <p:blipFill>
          <a:blip r:embed="rId5">
            <a:alphaModFix amt="23766"/>
          </a:blip>
          <a:srcRect b="40753"/>
          <a:stretch>
            <a:fillRect/>
          </a:stretch>
        </p:blipFill>
        <p:spPr>
          <a:xfrm>
            <a:off x="9947275" y="22492970"/>
            <a:ext cx="7607300" cy="4507111"/>
          </a:xfrm>
          <a:prstGeom prst="rect">
            <a:avLst/>
          </a:prstGeom>
          <a:ln w="25400">
            <a:miter lim="400000"/>
            <a:headEnd/>
            <a:tailEnd/>
          </a:ln>
        </p:spPr>
      </p:pic>
      <p:pic>
        <p:nvPicPr>
          <p:cNvPr id="195" name="图像" descr="图像"/>
          <p:cNvPicPr>
            <a:picLocks noChangeAspect="1"/>
          </p:cNvPicPr>
          <p:nvPr/>
        </p:nvPicPr>
        <p:blipFill>
          <a:blip r:embed="rId3">
            <a:alphaModFix amt="45000"/>
          </a:blip>
          <a:stretch>
            <a:fillRect/>
          </a:stretch>
        </p:blipFill>
        <p:spPr>
          <a:xfrm>
            <a:off x="29151262" y="3276798"/>
            <a:ext cx="7607301" cy="7607301"/>
          </a:xfrm>
          <a:prstGeom prst="rect">
            <a:avLst/>
          </a:prstGeom>
          <a:ln w="25400">
            <a:miter lim="400000"/>
            <a:headEnd/>
            <a:tailEnd/>
          </a:ln>
        </p:spPr>
      </p:pic>
      <p:pic>
        <p:nvPicPr>
          <p:cNvPr id="196" name="图像" descr="图像"/>
          <p:cNvPicPr>
            <a:picLocks noChangeAspect="1"/>
          </p:cNvPicPr>
          <p:nvPr/>
        </p:nvPicPr>
        <p:blipFill>
          <a:blip r:embed="rId6"/>
          <a:srcRect l="30784" b="1398"/>
          <a:stretch>
            <a:fillRect/>
          </a:stretch>
        </p:blipFill>
        <p:spPr>
          <a:xfrm flipH="1">
            <a:off x="32903976" y="2025582"/>
            <a:ext cx="15102024" cy="19048453"/>
          </a:xfrm>
          <a:prstGeom prst="rect">
            <a:avLst/>
          </a:prstGeom>
          <a:ln w="25400">
            <a:miter lim="400000"/>
            <a:headEnd/>
            <a:tailEnd/>
          </a:ln>
        </p:spPr>
      </p:pic>
      <p:sp>
        <p:nvSpPr>
          <p:cNvPr id="2" name="文本框 1"/>
          <p:cNvSpPr txBox="1"/>
          <p:nvPr/>
        </p:nvSpPr>
        <p:spPr>
          <a:xfrm>
            <a:off x="4857750" y="2491741"/>
            <a:ext cx="34065845" cy="6928485"/>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2、项目设置主要变化情况：</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本</a:t>
            </a:r>
            <a:r>
              <a:rPr lang="zh-CN" sz="7200" b="0">
                <a:sym typeface="Helvetica Neue" panose="02000503000000020004"/>
              </a:rPr>
              <a:t>标准</a:t>
            </a:r>
            <a:r>
              <a:rPr sz="7200" b="0">
                <a:sym typeface="Helvetica Neue" panose="02000503000000020004"/>
              </a:rPr>
              <a:t>的修编，主要是依照国家13清单规范设置项目，在2014仿古标准的基础上，参考2018年《全统仿古建筑工程消耗量定额》、2017年《文物建筑保护工程预算定额》（南方地区）、2016年《福建古建筑保护修缮预算定额》等相关定额进行设置，同时按照历次编制工作会议要求修改完善。</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与2014仿古标准相比，主要变化如下：</a:t>
            </a:r>
            <a:endParaRPr sz="7200" b="0">
              <a:sym typeface="Helvetica Neue" panose="02000503000000020004"/>
            </a:endParaRPr>
          </a:p>
        </p:txBody>
      </p:sp>
      <p:graphicFrame>
        <p:nvGraphicFramePr>
          <p:cNvPr id="5" name="表格 4"/>
          <p:cNvGraphicFramePr/>
          <p:nvPr>
            <p:custDataLst>
              <p:tags r:id="rId7"/>
            </p:custDataLst>
          </p:nvPr>
        </p:nvGraphicFramePr>
        <p:xfrm>
          <a:off x="4857750" y="9762490"/>
          <a:ext cx="32230060" cy="15595600"/>
        </p:xfrm>
        <a:graphic>
          <a:graphicData uri="http://schemas.openxmlformats.org/drawingml/2006/table">
            <a:tbl>
              <a:tblPr firstRow="1" bandRow="1">
                <a:tableStyleId>{5940675A-B579-460E-94D1-54222C63F5DA}</a:tableStyleId>
              </a:tblPr>
              <a:tblGrid>
                <a:gridCol w="2442845"/>
                <a:gridCol w="6238875"/>
                <a:gridCol w="16643985"/>
                <a:gridCol w="6904355"/>
              </a:tblGrid>
              <a:tr h="1659890">
                <a:tc gridSpan="2">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第七章 油漆工程</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p>
                      <a:pPr algn="ctr">
                        <a:buNone/>
                      </a:pPr>
                      <a:r>
                        <a:rPr sz="6600" b="0">
                          <a:solidFill>
                            <a:srgbClr val="000000"/>
                          </a:solidFill>
                          <a:effectLst/>
                          <a:latin typeface="Helvetica Neue" panose="02000503000000020004"/>
                          <a:ea typeface="Helvetica Neue" panose="02000503000000020004"/>
                          <a:cs typeface="Helvetica Neue" panose="02000503000000020004"/>
                        </a:rPr>
                        <a:t>增加项目</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sz="6600" b="0">
                          <a:solidFill>
                            <a:srgbClr val="000000"/>
                          </a:solidFill>
                          <a:effectLst/>
                          <a:latin typeface="Helvetica Neue" panose="02000503000000020004"/>
                          <a:ea typeface="Helvetica Neue" panose="02000503000000020004"/>
                          <a:cs typeface="Helvetica Neue" panose="02000503000000020004"/>
                        </a:rPr>
                        <a:t>删除项目</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161270">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一</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木材面油漆</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斗栱、牌科、云头、戗角、出檐及椽子等古式零星木构件木构件广（国）漆明光三遍，每增减一遍，底油一遍、调和漆二遍，调和漆每增减一遍，底油一遍、调和漆二遍，醇酸磁漆一遍，每增减一遍，熟桐油（清油）二遍，底油、油色、酚醛清漆二遍，润粉、刮腻子、油色、清漆三遍，每增加一遍酚醛清漆，氟碳漆，大门、街门、迎风板、走马板、木板墙、隔板墙、护墙板、木墙裙混色油漆、清色油漆</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广（国）漆明光二遍、四遍，调和漆二遍，底油一遍、调和漆三遍</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677035">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二</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混凝土构件油漆</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氟碳漆，零星仿古构件调和漆、每增减一遍</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批腻子乳胶漆</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48385">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三</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抹灰面油漆</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 </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整节删除</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49020">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四</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金属面油漆</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 </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整节删除</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4445" y="38100"/>
            <a:ext cx="48006000" cy="26924000"/>
          </a:xfrm>
          <a:prstGeom prst="rect">
            <a:avLst/>
          </a:prstGeom>
          <a:ln w="25400">
            <a:miter lim="400000"/>
            <a:headEnd/>
            <a:tailEnd/>
          </a:ln>
        </p:spPr>
      </p:pic>
      <p:pic>
        <p:nvPicPr>
          <p:cNvPr id="186"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187" name="图像" descr="图像"/>
          <p:cNvPicPr>
            <a:picLocks noChangeAspect="1"/>
          </p:cNvPicPr>
          <p:nvPr/>
        </p:nvPicPr>
        <p:blipFill>
          <a:blip r:embed="rId3"/>
          <a:stretch>
            <a:fillRect/>
          </a:stretch>
        </p:blipFill>
        <p:spPr>
          <a:xfrm>
            <a:off x="0" y="0"/>
            <a:ext cx="7607300" cy="7607300"/>
          </a:xfrm>
          <a:prstGeom prst="rect">
            <a:avLst/>
          </a:prstGeom>
          <a:ln w="25400">
            <a:miter lim="400000"/>
            <a:headEnd/>
            <a:tailEnd/>
          </a:ln>
        </p:spPr>
      </p:pic>
      <p:pic>
        <p:nvPicPr>
          <p:cNvPr id="188" name="图像" descr="图像"/>
          <p:cNvPicPr>
            <a:picLocks noChangeAspect="1"/>
          </p:cNvPicPr>
          <p:nvPr/>
        </p:nvPicPr>
        <p:blipFill>
          <a:blip r:embed="rId4" cstate="print"/>
          <a:stretch>
            <a:fillRect/>
          </a:stretch>
        </p:blipFill>
        <p:spPr>
          <a:xfrm>
            <a:off x="1191839" y="1611002"/>
            <a:ext cx="2915756" cy="2911609"/>
          </a:xfrm>
          <a:prstGeom prst="rect">
            <a:avLst/>
          </a:prstGeom>
          <a:ln w="25400">
            <a:miter lim="400000"/>
            <a:headEnd/>
            <a:tailEnd/>
          </a:ln>
        </p:spPr>
      </p:pic>
      <p:sp>
        <p:nvSpPr>
          <p:cNvPr id="190"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193" name="永和九年，岁在癸丑，暮春之初，会于会稽山阴之兰亭，修禊事也。群贤毕至，少长咸集。…"/>
          <p:cNvSpPr txBox="1"/>
          <p:nvPr/>
        </p:nvSpPr>
        <p:spPr>
          <a:xfrm>
            <a:off x="23255366" y="6303135"/>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p:txBody>
      </p:sp>
      <p:pic>
        <p:nvPicPr>
          <p:cNvPr id="194" name="图像" descr="图像"/>
          <p:cNvPicPr>
            <a:picLocks noChangeAspect="1"/>
          </p:cNvPicPr>
          <p:nvPr/>
        </p:nvPicPr>
        <p:blipFill>
          <a:blip r:embed="rId5">
            <a:alphaModFix amt="23766"/>
          </a:blip>
          <a:srcRect b="40753"/>
          <a:stretch>
            <a:fillRect/>
          </a:stretch>
        </p:blipFill>
        <p:spPr>
          <a:xfrm>
            <a:off x="9947275" y="22492970"/>
            <a:ext cx="7607300" cy="4507111"/>
          </a:xfrm>
          <a:prstGeom prst="rect">
            <a:avLst/>
          </a:prstGeom>
          <a:ln w="25400">
            <a:miter lim="400000"/>
            <a:headEnd/>
            <a:tailEnd/>
          </a:ln>
        </p:spPr>
      </p:pic>
      <p:pic>
        <p:nvPicPr>
          <p:cNvPr id="195" name="图像" descr="图像"/>
          <p:cNvPicPr>
            <a:picLocks noChangeAspect="1"/>
          </p:cNvPicPr>
          <p:nvPr/>
        </p:nvPicPr>
        <p:blipFill>
          <a:blip r:embed="rId3">
            <a:alphaModFix amt="45000"/>
          </a:blip>
          <a:stretch>
            <a:fillRect/>
          </a:stretch>
        </p:blipFill>
        <p:spPr>
          <a:xfrm>
            <a:off x="29151262" y="3276798"/>
            <a:ext cx="7607301" cy="7607301"/>
          </a:xfrm>
          <a:prstGeom prst="rect">
            <a:avLst/>
          </a:prstGeom>
          <a:ln w="25400">
            <a:miter lim="400000"/>
            <a:headEnd/>
            <a:tailEnd/>
          </a:ln>
        </p:spPr>
      </p:pic>
      <p:pic>
        <p:nvPicPr>
          <p:cNvPr id="196" name="图像" descr="图像"/>
          <p:cNvPicPr>
            <a:picLocks noChangeAspect="1"/>
          </p:cNvPicPr>
          <p:nvPr/>
        </p:nvPicPr>
        <p:blipFill>
          <a:blip r:embed="rId6"/>
          <a:srcRect l="30784" b="1398"/>
          <a:stretch>
            <a:fillRect/>
          </a:stretch>
        </p:blipFill>
        <p:spPr>
          <a:xfrm flipH="1">
            <a:off x="40168830" y="2025650"/>
            <a:ext cx="7837170" cy="24936450"/>
          </a:xfrm>
          <a:prstGeom prst="rect">
            <a:avLst/>
          </a:prstGeom>
          <a:ln w="25400">
            <a:miter lim="400000"/>
            <a:headEnd/>
            <a:tailEnd/>
          </a:ln>
        </p:spPr>
      </p:pic>
      <p:sp>
        <p:nvSpPr>
          <p:cNvPr id="3" name="文本框 2"/>
          <p:cNvSpPr txBox="1"/>
          <p:nvPr/>
        </p:nvSpPr>
        <p:spPr>
          <a:xfrm>
            <a:off x="4107815" y="2833688"/>
            <a:ext cx="34555430" cy="21332825"/>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kumimoji="0" lang="en-US" altLang="zh-CN"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3、说明及工程量计算规则主要变化情况</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（1）“说明”部分变化情况</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①仿古木材面油漆、混凝土仿古构件油漆仅适用于具有仿古特征的各种构件。</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②金属面和其他饰面仿古特征构件油漆套用</a:t>
            </a:r>
            <a:r>
              <a:rPr lang="zh-CN" sz="7200" b="0">
                <a:sym typeface="Helvetica Neue" panose="02000503000000020004"/>
              </a:rPr>
              <a:t>房建及装饰标准</a:t>
            </a: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相应项目，基价调整系数为1.2。</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③油漆包括调兑血料腻子及油漆、刮腻子、刷底漆、找补腻子、磨砂纸、油漆成活等全部工序。</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④本章用工已考虑了工作面交叉大、工序多及自然气候的影响等因素，除说明者外，均为手工操作。</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⑤迎风板、走马板绘画白活（不做油漆）者，套用第八章相应子目。</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⑥其他木材面包括：栏板、迎风板、走马板、木楼板、木地板、木楼梯、木板墙、木墙裙、天棚、望板、封沿板、椽子、搁栅、座凳面、山花板等。</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⑦栏杆（不含栏板）不分部位包括望柱在内按本章木扶手（无栏板）子目执行。</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⑧古式零星构件油漆包括：斗栱、雀替、挂落、花牙子、吊窗、豁口窗、霸王拳、撑弓、桷子、戗角、垂柱（吊瓜）、楣子、花罩、地罩、匾、楹联、美人靠、椽口等及其他小构件，花罩油漆不扣除菱花所占面积。</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⑨古式构件油漆包括：柱、梁、枋、桁。</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⑩匾的油漆包括匾钩、如意钉。木匾托刷素油其工程量并入匾内计算。</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⑾搽色套用</a:t>
            </a:r>
            <a:r>
              <a:rPr lang="zh-CN" sz="7200" b="0">
                <a:sym typeface="Helvetica Neue" panose="02000503000000020004"/>
              </a:rPr>
              <a:t>房建及装饰标准</a:t>
            </a: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相应子目，基价调整系数为1.2。</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spTree>
  </p:cSld>
  <p:clrMapOvr>
    <a:masterClrMapping/>
  </p:clrMapOvr>
  <p:transition spd="med"/>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4445" y="38100"/>
            <a:ext cx="48006000" cy="26924000"/>
          </a:xfrm>
          <a:prstGeom prst="rect">
            <a:avLst/>
          </a:prstGeom>
          <a:ln w="25400">
            <a:miter lim="400000"/>
            <a:headEnd/>
            <a:tailEnd/>
          </a:ln>
        </p:spPr>
      </p:pic>
      <p:pic>
        <p:nvPicPr>
          <p:cNvPr id="186"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187" name="图像" descr="图像"/>
          <p:cNvPicPr>
            <a:picLocks noChangeAspect="1"/>
          </p:cNvPicPr>
          <p:nvPr/>
        </p:nvPicPr>
        <p:blipFill>
          <a:blip r:embed="rId3"/>
          <a:stretch>
            <a:fillRect/>
          </a:stretch>
        </p:blipFill>
        <p:spPr>
          <a:xfrm>
            <a:off x="0" y="0"/>
            <a:ext cx="7607300" cy="7607300"/>
          </a:xfrm>
          <a:prstGeom prst="rect">
            <a:avLst/>
          </a:prstGeom>
          <a:ln w="25400">
            <a:miter lim="400000"/>
            <a:headEnd/>
            <a:tailEnd/>
          </a:ln>
        </p:spPr>
      </p:pic>
      <p:pic>
        <p:nvPicPr>
          <p:cNvPr id="188" name="图像" descr="图像"/>
          <p:cNvPicPr>
            <a:picLocks noChangeAspect="1"/>
          </p:cNvPicPr>
          <p:nvPr/>
        </p:nvPicPr>
        <p:blipFill>
          <a:blip r:embed="rId4" cstate="print"/>
          <a:stretch>
            <a:fillRect/>
          </a:stretch>
        </p:blipFill>
        <p:spPr>
          <a:xfrm>
            <a:off x="1191839" y="1611002"/>
            <a:ext cx="2915756" cy="2911609"/>
          </a:xfrm>
          <a:prstGeom prst="rect">
            <a:avLst/>
          </a:prstGeom>
          <a:ln w="25400">
            <a:miter lim="400000"/>
            <a:headEnd/>
            <a:tailEnd/>
          </a:ln>
        </p:spPr>
      </p:pic>
      <p:sp>
        <p:nvSpPr>
          <p:cNvPr id="190"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193" name="永和九年，岁在癸丑，暮春之初，会于会稽山阴之兰亭，修禊事也。群贤毕至，少长咸集。…"/>
          <p:cNvSpPr txBox="1"/>
          <p:nvPr/>
        </p:nvSpPr>
        <p:spPr>
          <a:xfrm>
            <a:off x="23255366" y="6303135"/>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p:txBody>
      </p:sp>
      <p:pic>
        <p:nvPicPr>
          <p:cNvPr id="194" name="图像" descr="图像"/>
          <p:cNvPicPr>
            <a:picLocks noChangeAspect="1"/>
          </p:cNvPicPr>
          <p:nvPr/>
        </p:nvPicPr>
        <p:blipFill>
          <a:blip r:embed="rId5">
            <a:alphaModFix amt="23766"/>
          </a:blip>
          <a:srcRect b="40753"/>
          <a:stretch>
            <a:fillRect/>
          </a:stretch>
        </p:blipFill>
        <p:spPr>
          <a:xfrm>
            <a:off x="9947275" y="22492970"/>
            <a:ext cx="7607300" cy="4507111"/>
          </a:xfrm>
          <a:prstGeom prst="rect">
            <a:avLst/>
          </a:prstGeom>
          <a:ln w="25400">
            <a:miter lim="400000"/>
            <a:headEnd/>
            <a:tailEnd/>
          </a:ln>
        </p:spPr>
      </p:pic>
      <p:pic>
        <p:nvPicPr>
          <p:cNvPr id="195" name="图像" descr="图像"/>
          <p:cNvPicPr>
            <a:picLocks noChangeAspect="1"/>
          </p:cNvPicPr>
          <p:nvPr/>
        </p:nvPicPr>
        <p:blipFill>
          <a:blip r:embed="rId3">
            <a:alphaModFix amt="45000"/>
          </a:blip>
          <a:stretch>
            <a:fillRect/>
          </a:stretch>
        </p:blipFill>
        <p:spPr>
          <a:xfrm>
            <a:off x="29151262" y="3276798"/>
            <a:ext cx="7607301" cy="7607301"/>
          </a:xfrm>
          <a:prstGeom prst="rect">
            <a:avLst/>
          </a:prstGeom>
          <a:ln w="25400">
            <a:miter lim="400000"/>
            <a:headEnd/>
            <a:tailEnd/>
          </a:ln>
        </p:spPr>
      </p:pic>
      <p:pic>
        <p:nvPicPr>
          <p:cNvPr id="196" name="图像" descr="图像"/>
          <p:cNvPicPr>
            <a:picLocks noChangeAspect="1"/>
          </p:cNvPicPr>
          <p:nvPr/>
        </p:nvPicPr>
        <p:blipFill>
          <a:blip r:embed="rId6"/>
          <a:srcRect l="30784" b="1398"/>
          <a:stretch>
            <a:fillRect/>
          </a:stretch>
        </p:blipFill>
        <p:spPr>
          <a:xfrm flipH="1">
            <a:off x="32903976" y="2025582"/>
            <a:ext cx="15102024" cy="19048453"/>
          </a:xfrm>
          <a:prstGeom prst="rect">
            <a:avLst/>
          </a:prstGeom>
          <a:ln w="25400">
            <a:miter lim="400000"/>
            <a:headEnd/>
            <a:tailEnd/>
          </a:ln>
        </p:spPr>
      </p:pic>
      <p:sp>
        <p:nvSpPr>
          <p:cNvPr id="3" name="文本框 2"/>
          <p:cNvSpPr txBox="1"/>
          <p:nvPr/>
        </p:nvSpPr>
        <p:spPr>
          <a:xfrm>
            <a:off x="4107815" y="3830638"/>
            <a:ext cx="30589220" cy="20224750"/>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kumimoji="0" 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（2）“工程量计算规则”变化情况</a:t>
            </a:r>
            <a:endPar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①各种大门、屏门、迎风板、走马板、木板墙按双面投影面积计算，护墙板（墙裙）、筒子板按单面投影面积计算，踢脚线工程量计入护墙板内计算。</a:t>
            </a:r>
            <a:endPar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②木楼板面、木地板均按木作部分相应的工程量计算规则计算。</a:t>
            </a:r>
            <a:endPar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③木楼梯按图示露明投影面积计算。</a:t>
            </a:r>
            <a:endPar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④外檐槅扇、槛窗、寻仗栏杆按木作部分相应垂直投影面积计算，不扣除芯屉面积。</a:t>
            </a:r>
            <a:endPar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⑤风门、内檐槅扇、花栏杆、直档栏杆按附表计算系数调整。</a:t>
            </a:r>
            <a:endPar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⑥外檐槅扇、槛窗的芯屉按其投影面积，单面一玻一纱做法者乘以系数1.5计算，双面夹玻做法都乘以系数2.0计算。</a:t>
            </a:r>
            <a:endPar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⑦倒挂楣子、坐凳楣子按外接矩形面积乘以系数2.0计算。</a:t>
            </a:r>
            <a:endPar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⑧匾、楹联油漆及匾字按匾的投影面积计算，弧形楹联按展开面积计算。</a:t>
            </a:r>
            <a:endPar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⑨计算系数有部分调整：</a:t>
            </a:r>
            <a:endPar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A.按古式木门窗项目（详见：多面涂刷按单面计算工程量系数表）</a:t>
            </a:r>
            <a:endPar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B.按木扶手项目（详见：木扶手计算工程量的系数表）</a:t>
            </a:r>
            <a:endPar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C.按其他木材面项目（详见：其他木材面计算工程量的系数表）</a:t>
            </a:r>
            <a:endPar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D.广漆，直接套用的定额（详见：系数表） </a:t>
            </a:r>
            <a:endPar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spTree>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4445" y="38100"/>
            <a:ext cx="48006000" cy="26924000"/>
          </a:xfrm>
          <a:prstGeom prst="rect">
            <a:avLst/>
          </a:prstGeom>
          <a:ln w="25400">
            <a:miter lim="400000"/>
            <a:headEnd/>
            <a:tailEnd/>
          </a:ln>
        </p:spPr>
      </p:pic>
      <p:pic>
        <p:nvPicPr>
          <p:cNvPr id="186"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187" name="图像" descr="图像"/>
          <p:cNvPicPr>
            <a:picLocks noChangeAspect="1"/>
          </p:cNvPicPr>
          <p:nvPr/>
        </p:nvPicPr>
        <p:blipFill>
          <a:blip r:embed="rId3"/>
          <a:stretch>
            <a:fillRect/>
          </a:stretch>
        </p:blipFill>
        <p:spPr>
          <a:xfrm>
            <a:off x="0" y="0"/>
            <a:ext cx="7607300" cy="7607300"/>
          </a:xfrm>
          <a:prstGeom prst="rect">
            <a:avLst/>
          </a:prstGeom>
          <a:ln w="25400">
            <a:miter lim="400000"/>
            <a:headEnd/>
            <a:tailEnd/>
          </a:ln>
        </p:spPr>
      </p:pic>
      <p:pic>
        <p:nvPicPr>
          <p:cNvPr id="188" name="图像" descr="图像"/>
          <p:cNvPicPr>
            <a:picLocks noChangeAspect="1"/>
          </p:cNvPicPr>
          <p:nvPr/>
        </p:nvPicPr>
        <p:blipFill>
          <a:blip r:embed="rId4" cstate="print"/>
          <a:stretch>
            <a:fillRect/>
          </a:stretch>
        </p:blipFill>
        <p:spPr>
          <a:xfrm>
            <a:off x="1191839" y="1611002"/>
            <a:ext cx="2915756" cy="2911609"/>
          </a:xfrm>
          <a:prstGeom prst="rect">
            <a:avLst/>
          </a:prstGeom>
          <a:ln w="25400">
            <a:miter lim="400000"/>
            <a:headEnd/>
            <a:tailEnd/>
          </a:ln>
        </p:spPr>
      </p:pic>
      <p:sp>
        <p:nvSpPr>
          <p:cNvPr id="190"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193" name="永和九年，岁在癸丑，暮春之初，会于会稽山阴之兰亭，修禊事也。群贤毕至，少长咸集。…"/>
          <p:cNvSpPr txBox="1"/>
          <p:nvPr/>
        </p:nvSpPr>
        <p:spPr>
          <a:xfrm>
            <a:off x="23255366" y="6303135"/>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p:txBody>
      </p:sp>
      <p:pic>
        <p:nvPicPr>
          <p:cNvPr id="194" name="图像" descr="图像"/>
          <p:cNvPicPr>
            <a:picLocks noChangeAspect="1"/>
          </p:cNvPicPr>
          <p:nvPr/>
        </p:nvPicPr>
        <p:blipFill>
          <a:blip r:embed="rId5">
            <a:alphaModFix amt="23766"/>
          </a:blip>
          <a:srcRect b="40753"/>
          <a:stretch>
            <a:fillRect/>
          </a:stretch>
        </p:blipFill>
        <p:spPr>
          <a:xfrm>
            <a:off x="9947275" y="22492970"/>
            <a:ext cx="7607300" cy="4507111"/>
          </a:xfrm>
          <a:prstGeom prst="rect">
            <a:avLst/>
          </a:prstGeom>
          <a:ln w="25400">
            <a:miter lim="400000"/>
            <a:headEnd/>
            <a:tailEnd/>
          </a:ln>
        </p:spPr>
      </p:pic>
      <p:pic>
        <p:nvPicPr>
          <p:cNvPr id="195" name="图像" descr="图像"/>
          <p:cNvPicPr>
            <a:picLocks noChangeAspect="1"/>
          </p:cNvPicPr>
          <p:nvPr/>
        </p:nvPicPr>
        <p:blipFill>
          <a:blip r:embed="rId3">
            <a:alphaModFix amt="45000"/>
          </a:blip>
          <a:stretch>
            <a:fillRect/>
          </a:stretch>
        </p:blipFill>
        <p:spPr>
          <a:xfrm>
            <a:off x="29151262" y="3276798"/>
            <a:ext cx="7607301" cy="7607301"/>
          </a:xfrm>
          <a:prstGeom prst="rect">
            <a:avLst/>
          </a:prstGeom>
          <a:ln w="25400">
            <a:miter lim="400000"/>
            <a:headEnd/>
            <a:tailEnd/>
          </a:ln>
        </p:spPr>
      </p:pic>
      <p:pic>
        <p:nvPicPr>
          <p:cNvPr id="196" name="图像" descr="图像"/>
          <p:cNvPicPr>
            <a:picLocks noChangeAspect="1"/>
          </p:cNvPicPr>
          <p:nvPr/>
        </p:nvPicPr>
        <p:blipFill>
          <a:blip r:embed="rId6"/>
          <a:srcRect l="30784" b="1398"/>
          <a:stretch>
            <a:fillRect/>
          </a:stretch>
        </p:blipFill>
        <p:spPr>
          <a:xfrm flipH="1">
            <a:off x="32903976" y="2025582"/>
            <a:ext cx="15102024" cy="19048453"/>
          </a:xfrm>
          <a:prstGeom prst="rect">
            <a:avLst/>
          </a:prstGeom>
          <a:ln w="25400">
            <a:miter lim="400000"/>
            <a:headEnd/>
            <a:tailEnd/>
          </a:ln>
        </p:spPr>
      </p:pic>
      <p:sp>
        <p:nvSpPr>
          <p:cNvPr id="3" name="文本框 2"/>
          <p:cNvSpPr txBox="1"/>
          <p:nvPr/>
        </p:nvSpPr>
        <p:spPr>
          <a:xfrm>
            <a:off x="5574665" y="5240655"/>
            <a:ext cx="29332555" cy="18008600"/>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lang="zh-CN" altLang="en-US" sz="7200">
                <a:latin typeface="微软雅黑" panose="020B0503020204020204" charset="-122"/>
                <a:ea typeface="微软雅黑" panose="020B0503020204020204" charset="-122"/>
                <a:sym typeface="Helvetica Neue" panose="02000503000000020004"/>
              </a:rPr>
              <a:t>✯  </a:t>
            </a:r>
            <a:r>
              <a:rPr kumimoji="0"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四、与清单的衔接情况</a:t>
            </a:r>
            <a:endParaRPr kumimoji="0"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本章消耗量标准的项目设置、工程量计算规则等文字表述，尽可能与13清单计算规范相一致。</a:t>
            </a:r>
            <a:endPar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a:latin typeface="微软雅黑" panose="020B0503020204020204" charset="-122"/>
                <a:ea typeface="微软雅黑" panose="020B0503020204020204" charset="-122"/>
                <a:sym typeface="Helvetica Neue" panose="02000503000000020004"/>
              </a:rPr>
              <a:t>✯  </a:t>
            </a:r>
            <a:r>
              <a:rPr kumimoji="0"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五、人材机消耗量确定</a:t>
            </a:r>
            <a:endParaRPr kumimoji="0"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1.人工：人工消耗量参考2014仿古标准、2018年《全统仿古建筑工程消耗量定额》、2016年《福建古建筑保护修缮预算定额》、2007年《江苏省仿古建筑工程定额》等。</a:t>
            </a:r>
            <a:endPar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2.材料：材料消耗量参考2014仿古标准、2018年《全统仿古建筑工程消耗量定额》、2016年《福建古建筑保护修缮预算定额》、2007年《江苏省仿古建筑工程定额》等。</a:t>
            </a:r>
            <a:endPar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3.机械：机械消耗量参考2014仿古标准。</a:t>
            </a:r>
            <a:endPar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六、使用当中应该注意的问题</a:t>
            </a:r>
            <a:endParaRPr kumimoji="0"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1.古式木门窗、木扶手、其他木材面等工程量计算调整系数按本章</a:t>
            </a:r>
            <a:r>
              <a:rPr kumimoji="0" lang="zh-CN"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列</a:t>
            </a: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表执行。</a:t>
            </a:r>
            <a:endPar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2.油漆种类繁多，本章没有列入的种类，可按施工工序相近的原则借用子目，主材可以换算，其他不变。</a:t>
            </a:r>
            <a:endPar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1" name="组 1.png" descr="组 1.png"/>
          <p:cNvPicPr>
            <a:picLocks noChangeAspect="1"/>
          </p:cNvPicPr>
          <p:nvPr/>
        </p:nvPicPr>
        <p:blipFill>
          <a:blip r:embed="rId1"/>
          <a:stretch>
            <a:fillRect/>
          </a:stretch>
        </p:blipFill>
        <p:spPr>
          <a:xfrm>
            <a:off x="0" y="-8255"/>
            <a:ext cx="48006000" cy="26924000"/>
          </a:xfrm>
          <a:prstGeom prst="rect">
            <a:avLst/>
          </a:prstGeom>
          <a:ln w="25400">
            <a:miter lim="400000"/>
            <a:headEnd/>
            <a:tailEnd/>
          </a:ln>
        </p:spPr>
      </p:pic>
      <p:pic>
        <p:nvPicPr>
          <p:cNvPr id="194" name="图像" descr="图像"/>
          <p:cNvPicPr>
            <a:picLocks noChangeAspect="1"/>
          </p:cNvPicPr>
          <p:nvPr/>
        </p:nvPicPr>
        <p:blipFill>
          <a:blip r:embed="rId2">
            <a:alphaModFix amt="23766"/>
          </a:blip>
          <a:srcRect b="40753"/>
          <a:stretch>
            <a:fillRect/>
          </a:stretch>
        </p:blipFill>
        <p:spPr>
          <a:xfrm>
            <a:off x="9947275" y="22454870"/>
            <a:ext cx="7607300" cy="4507111"/>
          </a:xfrm>
          <a:prstGeom prst="rect">
            <a:avLst/>
          </a:prstGeom>
          <a:ln w="25400">
            <a:miter lim="400000"/>
            <a:headEnd/>
            <a:tailEnd/>
          </a:ln>
        </p:spPr>
      </p:pic>
      <p:pic>
        <p:nvPicPr>
          <p:cNvPr id="172" name="图像" descr="图像"/>
          <p:cNvPicPr>
            <a:picLocks noChangeAspect="1"/>
          </p:cNvPicPr>
          <p:nvPr/>
        </p:nvPicPr>
        <p:blipFill>
          <a:blip r:embed="rId3"/>
          <a:stretch>
            <a:fillRect/>
          </a:stretch>
        </p:blipFill>
        <p:spPr>
          <a:xfrm>
            <a:off x="42867262" y="-8136"/>
            <a:ext cx="5143501" cy="7137401"/>
          </a:xfrm>
          <a:prstGeom prst="rect">
            <a:avLst/>
          </a:prstGeom>
          <a:ln w="25400">
            <a:miter lim="400000"/>
            <a:headEnd/>
            <a:tailEnd/>
          </a:ln>
        </p:spPr>
      </p:pic>
      <p:sp>
        <p:nvSpPr>
          <p:cNvPr id="173" name="矩形"/>
          <p:cNvSpPr/>
          <p:nvPr/>
        </p:nvSpPr>
        <p:spPr>
          <a:xfrm>
            <a:off x="10616565" y="1789430"/>
            <a:ext cx="33992185" cy="23421340"/>
          </a:xfrm>
          <a:prstGeom prst="rect">
            <a:avLst/>
          </a:prstGeom>
          <a:ln w="12700">
            <a:solidFill>
              <a:schemeClr val="tx2">
                <a:lumMod val="20000"/>
                <a:lumOff val="80000"/>
              </a:schemeClr>
            </a:solidFill>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pic>
        <p:nvPicPr>
          <p:cNvPr id="174" name="图像" descr="图像"/>
          <p:cNvPicPr>
            <a:picLocks noChangeAspect="1"/>
          </p:cNvPicPr>
          <p:nvPr/>
        </p:nvPicPr>
        <p:blipFill>
          <a:blip r:embed="rId4"/>
          <a:stretch>
            <a:fillRect/>
          </a:stretch>
        </p:blipFill>
        <p:spPr>
          <a:xfrm>
            <a:off x="0" y="0"/>
            <a:ext cx="7607300" cy="7607300"/>
          </a:xfrm>
          <a:prstGeom prst="rect">
            <a:avLst/>
          </a:prstGeom>
          <a:ln w="25400">
            <a:miter lim="400000"/>
            <a:headEnd/>
            <a:tailEnd/>
          </a:ln>
        </p:spPr>
      </p:pic>
      <p:pic>
        <p:nvPicPr>
          <p:cNvPr id="175" name="IMG_0113 2.jpg" descr="IMG_0113 2.jpg"/>
          <p:cNvPicPr>
            <a:picLocks noChangeAspect="1"/>
          </p:cNvPicPr>
          <p:nvPr/>
        </p:nvPicPr>
        <p:blipFill>
          <a:blip r:embed="rId5"/>
          <a:srcRect l="31530" r="31530"/>
          <a:stretch>
            <a:fillRect/>
          </a:stretch>
        </p:blipFill>
        <p:spPr>
          <a:xfrm>
            <a:off x="3137134" y="39"/>
            <a:ext cx="7480301" cy="27000201"/>
          </a:xfrm>
          <a:prstGeom prst="rect">
            <a:avLst/>
          </a:prstGeom>
          <a:ln w="25400">
            <a:miter lim="400000"/>
            <a:headEnd/>
            <a:tailEnd/>
          </a:ln>
        </p:spPr>
      </p:pic>
      <p:pic>
        <p:nvPicPr>
          <p:cNvPr id="181" name="图像" descr="图像"/>
          <p:cNvPicPr>
            <a:picLocks noChangeAspect="1"/>
          </p:cNvPicPr>
          <p:nvPr/>
        </p:nvPicPr>
        <p:blipFill>
          <a:blip r:embed="rId6" cstate="print"/>
          <a:stretch>
            <a:fillRect/>
          </a:stretch>
        </p:blipFill>
        <p:spPr>
          <a:xfrm>
            <a:off x="1191839" y="1611002"/>
            <a:ext cx="2915756" cy="2911609"/>
          </a:xfrm>
          <a:prstGeom prst="rect">
            <a:avLst/>
          </a:prstGeom>
          <a:ln w="25400">
            <a:miter lim="400000"/>
            <a:headEnd/>
            <a:tailEnd/>
          </a:ln>
        </p:spPr>
      </p:pic>
      <p:sp>
        <p:nvSpPr>
          <p:cNvPr id="182"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3" name="文本框 2"/>
          <p:cNvSpPr txBox="1"/>
          <p:nvPr/>
        </p:nvSpPr>
        <p:spPr>
          <a:xfrm>
            <a:off x="19058890" y="2511743"/>
            <a:ext cx="17964150" cy="1388110"/>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ctr" defTabSz="1616710" rtl="0" fontAlgn="auto" latinLnBrk="0" hangingPunct="0">
              <a:lnSpc>
                <a:spcPct val="100000"/>
              </a:lnSpc>
              <a:spcBef>
                <a:spcPts val="0"/>
              </a:spcBef>
              <a:spcAft>
                <a:spcPts val="0"/>
              </a:spcAft>
              <a:buClrTx/>
              <a:buSzTx/>
              <a:buFontTx/>
              <a:buNone/>
            </a:pPr>
            <a:r>
              <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四、本标准与房建与装饰标准使用界线划分</a:t>
            </a:r>
            <a:endPar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sp>
        <p:nvSpPr>
          <p:cNvPr id="4" name="文本框 3"/>
          <p:cNvSpPr txBox="1"/>
          <p:nvPr/>
        </p:nvSpPr>
        <p:spPr>
          <a:xfrm>
            <a:off x="11348720" y="4245610"/>
            <a:ext cx="30600650" cy="6928485"/>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kumimoji="0" lang="en-US" altLang="zh-CN"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1．凡独立建造的仿古建筑如：亭、台、楼、阁、榭、舫、轩廊、殿堂、塔等和现代建筑中的仿古构件部分均执行本标准。</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2．在现代建筑厅堂内建造的仿古建筑，以厅堂地面承载面为划分界线；在现代建筑屋顶上建造的仿古建筑，以屋顶结构面作为划分界线。</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3．本标准垂直运输费已按檐口高度在20m以内考虑，超高部分增加费按措施项目章节说明执行。</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sp>
        <p:nvSpPr>
          <p:cNvPr id="6" name="文本框 5"/>
          <p:cNvSpPr txBox="1"/>
          <p:nvPr/>
        </p:nvSpPr>
        <p:spPr>
          <a:xfrm>
            <a:off x="17936210" y="2418715"/>
            <a:ext cx="1122680" cy="1296035"/>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none" lIns="140626" tIns="140626" rIns="140626" bIns="140626" numCol="1" spcCol="38100" rtlCol="0" anchor="t" forceAA="0">
            <a:spAutoFit/>
          </a:bodyPr>
          <a:lstStyle/>
          <a:p>
            <a:pPr marL="0" marR="0" indent="0" algn="ctr" defTabSz="1616710" rtl="0" fontAlgn="auto" latinLnBrk="0" hangingPunct="0">
              <a:lnSpc>
                <a:spcPct val="100000"/>
              </a:lnSpc>
              <a:spcBef>
                <a:spcPts val="0"/>
              </a:spcBef>
              <a:spcAft>
                <a:spcPts val="0"/>
              </a:spcAft>
              <a:buClrTx/>
              <a:buSzTx/>
              <a:buFontTx/>
              <a:buNone/>
            </a:pPr>
            <a:r>
              <a:rPr kumimoji="0" lang="zh-CN" altLang="en-US" sz="66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Helvetica Neue" panose="02000503000000020004"/>
                <a:sym typeface="Helvetica Neue" panose="02000503000000020004"/>
              </a:rPr>
              <a:t>✬</a:t>
            </a:r>
            <a:endParaRPr kumimoji="0" lang="zh-CN" altLang="en-US" sz="66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Helvetica Neue" panose="02000503000000020004"/>
              <a:sym typeface="Helvetica Neue" panose="02000503000000020004"/>
            </a:endParaRPr>
          </a:p>
        </p:txBody>
      </p:sp>
      <p:sp>
        <p:nvSpPr>
          <p:cNvPr id="2" name="文本框 1"/>
          <p:cNvSpPr txBox="1"/>
          <p:nvPr/>
        </p:nvSpPr>
        <p:spPr>
          <a:xfrm>
            <a:off x="17936210" y="11815445"/>
            <a:ext cx="1122680" cy="1296035"/>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none" lIns="140626" tIns="140626" rIns="140626" bIns="140626" numCol="1" spcCol="38100" rtlCol="0" anchor="t" forceAA="0">
            <a:spAutoFit/>
          </a:bodyPr>
          <a:lstStyle/>
          <a:p>
            <a:pPr marL="0" marR="0" indent="0" algn="ctr" defTabSz="1616710" rtl="0" fontAlgn="auto" latinLnBrk="0" hangingPunct="0">
              <a:lnSpc>
                <a:spcPct val="100000"/>
              </a:lnSpc>
              <a:spcBef>
                <a:spcPts val="0"/>
              </a:spcBef>
              <a:spcAft>
                <a:spcPts val="0"/>
              </a:spcAft>
              <a:buClrTx/>
              <a:buSzTx/>
              <a:buFontTx/>
              <a:buNone/>
            </a:pPr>
            <a:r>
              <a:rPr kumimoji="0" lang="zh-CN" altLang="en-US" sz="66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Helvetica Neue" panose="02000503000000020004"/>
                <a:sym typeface="Helvetica Neue" panose="02000503000000020004"/>
              </a:rPr>
              <a:t>✭</a:t>
            </a:r>
            <a:endParaRPr kumimoji="0" lang="zh-CN" altLang="en-US" sz="66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Helvetica Neue" panose="02000503000000020004"/>
              <a:sym typeface="Helvetica Neue" panose="02000503000000020004"/>
            </a:endParaRPr>
          </a:p>
        </p:txBody>
      </p:sp>
      <p:sp>
        <p:nvSpPr>
          <p:cNvPr id="5" name="文本框 4"/>
          <p:cNvSpPr txBox="1"/>
          <p:nvPr/>
        </p:nvSpPr>
        <p:spPr>
          <a:xfrm>
            <a:off x="17068800" y="11769091"/>
            <a:ext cx="21100415" cy="1388110"/>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ctr" defTabSz="1616710" rtl="0" fontAlgn="auto" latinLnBrk="0" hangingPunct="0">
              <a:lnSpc>
                <a:spcPct val="100000"/>
              </a:lnSpc>
              <a:spcBef>
                <a:spcPts val="0"/>
              </a:spcBef>
              <a:spcAft>
                <a:spcPts val="0"/>
              </a:spcAft>
              <a:buClrTx/>
              <a:buSzTx/>
              <a:buFontTx/>
              <a:buNone/>
            </a:pPr>
            <a:r>
              <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五、本标准与原2014仿古标准主要变化情况</a:t>
            </a:r>
            <a:endPar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sp>
        <p:nvSpPr>
          <p:cNvPr id="7" name="文本框 6"/>
          <p:cNvSpPr txBox="1"/>
          <p:nvPr/>
        </p:nvSpPr>
        <p:spPr>
          <a:xfrm>
            <a:off x="11348720" y="13860145"/>
            <a:ext cx="30600650" cy="9144635"/>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kumimoji="0" lang="en-US" altLang="zh-CN"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1.消耗量标准编制依据和水平的调整。根据编制原则，本次消耗量标准编制本着做法相同的工程内容不重复编制子目的原则，对于仿古建筑工程中采用现代常规做法的工程，执行房建与装饰标准及《湖南省安装工程消耗量标准》相应专业的相应子目，以系数取代水平差。考虑到目前砖件、石构件、木构件等现场基本不加工，大多数委托专业厂家加工， 所以将加工工作内容及部分人工消耗等从子目中分离出来，部分加工项目根据施工实际情况不再保留；近年来现场施工机械化程度提高较大的子目人工消耗量进行一定的缩减，同时增加必要的施工机械费用。</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spTree>
  </p:cSld>
  <p:clrMapOvr>
    <a:masterClrMapping/>
  </p:clrMapOvr>
  <p:transition spd="med">
    <p:random/>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0" y="38100"/>
            <a:ext cx="48006000" cy="26924000"/>
          </a:xfrm>
          <a:prstGeom prst="rect">
            <a:avLst/>
          </a:prstGeom>
          <a:ln w="25400">
            <a:miter lim="400000"/>
            <a:headEnd/>
            <a:tailEnd/>
          </a:ln>
        </p:spPr>
      </p:pic>
      <p:pic>
        <p:nvPicPr>
          <p:cNvPr id="186"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187" name="图像" descr="图像"/>
          <p:cNvPicPr>
            <a:picLocks noChangeAspect="1"/>
          </p:cNvPicPr>
          <p:nvPr/>
        </p:nvPicPr>
        <p:blipFill>
          <a:blip r:embed="rId3"/>
          <a:stretch>
            <a:fillRect/>
          </a:stretch>
        </p:blipFill>
        <p:spPr>
          <a:xfrm>
            <a:off x="0" y="0"/>
            <a:ext cx="7607300" cy="7607300"/>
          </a:xfrm>
          <a:prstGeom prst="rect">
            <a:avLst/>
          </a:prstGeom>
          <a:ln w="25400">
            <a:miter lim="400000"/>
            <a:headEnd/>
            <a:tailEnd/>
          </a:ln>
        </p:spPr>
      </p:pic>
      <p:pic>
        <p:nvPicPr>
          <p:cNvPr id="188" name="图像" descr="图像"/>
          <p:cNvPicPr>
            <a:picLocks noChangeAspect="1"/>
          </p:cNvPicPr>
          <p:nvPr/>
        </p:nvPicPr>
        <p:blipFill>
          <a:blip r:embed="rId4" cstate="print"/>
          <a:stretch>
            <a:fillRect/>
          </a:stretch>
        </p:blipFill>
        <p:spPr>
          <a:xfrm>
            <a:off x="1191839" y="1611002"/>
            <a:ext cx="2915756" cy="2911609"/>
          </a:xfrm>
          <a:prstGeom prst="rect">
            <a:avLst/>
          </a:prstGeom>
          <a:ln w="25400">
            <a:miter lim="400000"/>
            <a:headEnd/>
            <a:tailEnd/>
          </a:ln>
        </p:spPr>
      </p:pic>
      <p:sp>
        <p:nvSpPr>
          <p:cNvPr id="190"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193" name="永和九年，岁在癸丑，暮春之初，会于会稽山阴之兰亭，修禊事也。群贤毕至，少长咸集。…"/>
          <p:cNvSpPr txBox="1"/>
          <p:nvPr/>
        </p:nvSpPr>
        <p:spPr>
          <a:xfrm>
            <a:off x="23255366" y="6303135"/>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p:txBody>
      </p:sp>
      <p:pic>
        <p:nvPicPr>
          <p:cNvPr id="194" name="图像" descr="图像"/>
          <p:cNvPicPr>
            <a:picLocks noChangeAspect="1"/>
          </p:cNvPicPr>
          <p:nvPr/>
        </p:nvPicPr>
        <p:blipFill>
          <a:blip r:embed="rId5">
            <a:alphaModFix amt="23766"/>
          </a:blip>
          <a:srcRect b="40753"/>
          <a:stretch>
            <a:fillRect/>
          </a:stretch>
        </p:blipFill>
        <p:spPr>
          <a:xfrm>
            <a:off x="9947275" y="22492970"/>
            <a:ext cx="7607300" cy="4507111"/>
          </a:xfrm>
          <a:prstGeom prst="rect">
            <a:avLst/>
          </a:prstGeom>
          <a:ln w="25400">
            <a:miter lim="400000"/>
            <a:headEnd/>
            <a:tailEnd/>
          </a:ln>
        </p:spPr>
      </p:pic>
      <p:pic>
        <p:nvPicPr>
          <p:cNvPr id="195" name="图像" descr="图像"/>
          <p:cNvPicPr>
            <a:picLocks noChangeAspect="1"/>
          </p:cNvPicPr>
          <p:nvPr/>
        </p:nvPicPr>
        <p:blipFill>
          <a:blip r:embed="rId3">
            <a:alphaModFix amt="45000"/>
          </a:blip>
          <a:stretch>
            <a:fillRect/>
          </a:stretch>
        </p:blipFill>
        <p:spPr>
          <a:xfrm>
            <a:off x="29151262" y="3276798"/>
            <a:ext cx="7607301" cy="7607301"/>
          </a:xfrm>
          <a:prstGeom prst="rect">
            <a:avLst/>
          </a:prstGeom>
          <a:ln w="25400">
            <a:miter lim="400000"/>
            <a:headEnd/>
            <a:tailEnd/>
          </a:ln>
        </p:spPr>
      </p:pic>
      <p:pic>
        <p:nvPicPr>
          <p:cNvPr id="196" name="图像" descr="图像"/>
          <p:cNvPicPr>
            <a:picLocks noChangeAspect="1"/>
          </p:cNvPicPr>
          <p:nvPr/>
        </p:nvPicPr>
        <p:blipFill>
          <a:blip r:embed="rId6"/>
          <a:srcRect l="30784" b="1398"/>
          <a:stretch>
            <a:fillRect/>
          </a:stretch>
        </p:blipFill>
        <p:spPr>
          <a:xfrm flipH="1">
            <a:off x="32903976" y="2025582"/>
            <a:ext cx="15102024" cy="19048453"/>
          </a:xfrm>
          <a:prstGeom prst="rect">
            <a:avLst/>
          </a:prstGeom>
          <a:ln w="25400">
            <a:miter lim="400000"/>
            <a:headEnd/>
            <a:tailEnd/>
          </a:ln>
        </p:spPr>
      </p:pic>
      <p:sp>
        <p:nvSpPr>
          <p:cNvPr id="3" name="文本框 2"/>
          <p:cNvSpPr txBox="1"/>
          <p:nvPr/>
        </p:nvSpPr>
        <p:spPr>
          <a:xfrm>
            <a:off x="5880735" y="4203066"/>
            <a:ext cx="30304740" cy="9144635"/>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lang="zh-CN" altLang="en-US" sz="7200">
                <a:latin typeface="微软雅黑" panose="020B0503020204020204" charset="-122"/>
                <a:ea typeface="微软雅黑" panose="020B0503020204020204" charset="-122"/>
                <a:sym typeface="Helvetica Neue" panose="02000503000000020004"/>
              </a:rPr>
              <a:t>✯  </a:t>
            </a:r>
            <a:r>
              <a:rPr kumimoji="0"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一、概况</a:t>
            </a:r>
            <a:endParaRPr kumimoji="0"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本章包括</a:t>
            </a:r>
            <a:r>
              <a:rPr kumimoji="0" lang="zh-CN"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a:t>
            </a: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椽子、望板彩画，柱、梁、桁、枋、戗、板彩画，斗栱、垫栱板彩画，雀替、花活彩画，顶棚彩画，匾，仿古建筑墙面彩画等工程</a:t>
            </a:r>
            <a:r>
              <a:rPr kumimoji="0" 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7</a:t>
            </a: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节，192个子目，较2014仿古标准新增了25个子目，减少了0个子目。</a:t>
            </a:r>
            <a:endPar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a:latin typeface="微软雅黑" panose="020B0503020204020204" charset="-122"/>
                <a:ea typeface="微软雅黑" panose="020B0503020204020204" charset="-122"/>
                <a:sym typeface="Helvetica Neue" panose="02000503000000020004"/>
              </a:rPr>
              <a:t>✯  </a:t>
            </a:r>
            <a:r>
              <a:rPr kumimoji="0"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二、适用范围、与各章的界限划分</a:t>
            </a:r>
            <a:endParaRPr kumimoji="0"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本标准适用于新建、扩建仿古建筑工程中的彩画工程。</a:t>
            </a:r>
            <a:endPar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a:latin typeface="微软雅黑" panose="020B0503020204020204" charset="-122"/>
                <a:ea typeface="微软雅黑" panose="020B0503020204020204" charset="-122"/>
                <a:sym typeface="Helvetica Neue" panose="02000503000000020004"/>
              </a:rPr>
              <a:t>✯  </a:t>
            </a:r>
            <a:r>
              <a:rPr kumimoji="0"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三、消耗量标准变化情况</a:t>
            </a:r>
            <a:endParaRPr kumimoji="0"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1、子目数量变化情况见下表：</a:t>
            </a:r>
            <a:endPar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sp>
        <p:nvSpPr>
          <p:cNvPr id="2" name="文本框 1"/>
          <p:cNvSpPr txBox="1"/>
          <p:nvPr/>
        </p:nvSpPr>
        <p:spPr>
          <a:xfrm>
            <a:off x="15471140" y="2372360"/>
            <a:ext cx="10826115" cy="1388110"/>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ctr" defTabSz="1616710" rtl="0" fontAlgn="auto" latinLnBrk="0" hangingPunct="0">
              <a:lnSpc>
                <a:spcPct val="100000"/>
              </a:lnSpc>
              <a:spcBef>
                <a:spcPts val="0"/>
              </a:spcBef>
              <a:spcAft>
                <a:spcPts val="0"/>
              </a:spcAft>
              <a:buClrTx/>
              <a:buSzTx/>
              <a:buFontTx/>
              <a:buNone/>
            </a:pPr>
            <a:r>
              <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第八章  彩画工程</a:t>
            </a:r>
            <a:endPar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graphicFrame>
        <p:nvGraphicFramePr>
          <p:cNvPr id="4" name="表格 3"/>
          <p:cNvGraphicFramePr/>
          <p:nvPr>
            <p:custDataLst>
              <p:tags r:id="rId7"/>
            </p:custDataLst>
          </p:nvPr>
        </p:nvGraphicFramePr>
        <p:xfrm>
          <a:off x="5454015" y="13669645"/>
          <a:ext cx="26096595" cy="9087485"/>
        </p:xfrm>
        <a:graphic>
          <a:graphicData uri="http://schemas.openxmlformats.org/drawingml/2006/table">
            <a:tbl>
              <a:tblPr firstRow="1" bandRow="1">
                <a:tableStyleId>{5940675A-B579-460E-94D1-54222C63F5DA}</a:tableStyleId>
              </a:tblPr>
              <a:tblGrid>
                <a:gridCol w="10640695"/>
                <a:gridCol w="4027805"/>
                <a:gridCol w="3870960"/>
                <a:gridCol w="3775075"/>
                <a:gridCol w="3782060"/>
              </a:tblGrid>
              <a:tr h="1450975">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工程项目名称</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2014</a:t>
                      </a:r>
                      <a:endParaRPr sz="6600" b="0">
                        <a:solidFill>
                          <a:srgbClr val="000000"/>
                        </a:solidFill>
                        <a:effectLst/>
                        <a:latin typeface="Helvetica Neue" panose="02000503000000020004"/>
                        <a:ea typeface="Helvetica Neue" panose="02000503000000020004"/>
                        <a:cs typeface="Helvetica Neue" panose="02000503000000020004"/>
                      </a:endParaRPr>
                    </a:p>
                    <a:p>
                      <a:pPr>
                        <a:buNone/>
                      </a:pPr>
                      <a:r>
                        <a:rPr sz="6600" b="0">
                          <a:solidFill>
                            <a:srgbClr val="000000"/>
                          </a:solidFill>
                          <a:effectLst/>
                          <a:latin typeface="Helvetica Neue" panose="02000503000000020004"/>
                          <a:ea typeface="Helvetica Neue" panose="02000503000000020004"/>
                          <a:cs typeface="Helvetica Neue" panose="02000503000000020004"/>
                        </a:rPr>
                        <a:t>子目数</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sz="6600" b="0">
                          <a:solidFill>
                            <a:srgbClr val="000000"/>
                          </a:solidFill>
                          <a:effectLst/>
                          <a:latin typeface="Helvetica Neue" panose="02000503000000020004"/>
                          <a:ea typeface="Helvetica Neue" panose="02000503000000020004"/>
                          <a:cs typeface="Helvetica Neue" panose="02000503000000020004"/>
                        </a:rPr>
                        <a:t>2020</a:t>
                      </a:r>
                      <a:endParaRPr sz="6600" b="0">
                        <a:solidFill>
                          <a:srgbClr val="000000"/>
                        </a:solidFill>
                        <a:effectLst/>
                        <a:latin typeface="Helvetica Neue" panose="02000503000000020004"/>
                        <a:ea typeface="Helvetica Neue" panose="02000503000000020004"/>
                        <a:cs typeface="Helvetica Neue" panose="02000503000000020004"/>
                      </a:endParaRPr>
                    </a:p>
                    <a:p>
                      <a:pPr algn="ctr">
                        <a:buNone/>
                      </a:pPr>
                      <a:r>
                        <a:rPr sz="6600" b="0">
                          <a:solidFill>
                            <a:srgbClr val="000000"/>
                          </a:solidFill>
                          <a:effectLst/>
                          <a:latin typeface="Helvetica Neue" panose="02000503000000020004"/>
                          <a:ea typeface="Helvetica Neue" panose="02000503000000020004"/>
                          <a:cs typeface="Helvetica Neue" panose="02000503000000020004"/>
                        </a:rPr>
                        <a:t>子目数</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增加子目”+”</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减少子目”-”</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05840">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第九章 彩画工程</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167</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192</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25</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86130">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一、椽子、望板彩画</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5</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8</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3</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68375">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二、柱、梁、桁、枋、戗、板彩画</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84</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84</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05840">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三、斗栱、垫栱板彩画</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67740">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四、雀替、花活彩画</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13</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13</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67105">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五、顶棚彩画</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57</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57</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68375">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六、匾</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11</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11</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67105">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七、仿古建筑墙面彩画</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9</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9</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0" y="38100"/>
            <a:ext cx="48006000" cy="26924000"/>
          </a:xfrm>
          <a:prstGeom prst="rect">
            <a:avLst/>
          </a:prstGeom>
          <a:ln w="25400">
            <a:miter lim="400000"/>
            <a:headEnd/>
            <a:tailEnd/>
          </a:ln>
        </p:spPr>
      </p:pic>
      <p:pic>
        <p:nvPicPr>
          <p:cNvPr id="186"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187" name="图像" descr="图像"/>
          <p:cNvPicPr>
            <a:picLocks noChangeAspect="1"/>
          </p:cNvPicPr>
          <p:nvPr/>
        </p:nvPicPr>
        <p:blipFill>
          <a:blip r:embed="rId3"/>
          <a:stretch>
            <a:fillRect/>
          </a:stretch>
        </p:blipFill>
        <p:spPr>
          <a:xfrm>
            <a:off x="0" y="38100"/>
            <a:ext cx="7607300" cy="7607300"/>
          </a:xfrm>
          <a:prstGeom prst="rect">
            <a:avLst/>
          </a:prstGeom>
          <a:ln w="25400">
            <a:miter lim="400000"/>
            <a:headEnd/>
            <a:tailEnd/>
          </a:ln>
        </p:spPr>
      </p:pic>
      <p:pic>
        <p:nvPicPr>
          <p:cNvPr id="188" name="图像" descr="图像"/>
          <p:cNvPicPr>
            <a:picLocks noChangeAspect="1"/>
          </p:cNvPicPr>
          <p:nvPr/>
        </p:nvPicPr>
        <p:blipFill>
          <a:blip r:embed="rId4" cstate="print"/>
          <a:stretch>
            <a:fillRect/>
          </a:stretch>
        </p:blipFill>
        <p:spPr>
          <a:xfrm>
            <a:off x="1191839" y="1611002"/>
            <a:ext cx="2915756" cy="2911609"/>
          </a:xfrm>
          <a:prstGeom prst="rect">
            <a:avLst/>
          </a:prstGeom>
          <a:ln w="25400">
            <a:miter lim="400000"/>
            <a:headEnd/>
            <a:tailEnd/>
          </a:ln>
        </p:spPr>
      </p:pic>
      <p:sp>
        <p:nvSpPr>
          <p:cNvPr id="190"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193" name="永和九年，岁在癸丑，暮春之初，会于会稽山阴之兰亭，修禊事也。群贤毕至，少长咸集。…"/>
          <p:cNvSpPr txBox="1"/>
          <p:nvPr/>
        </p:nvSpPr>
        <p:spPr>
          <a:xfrm>
            <a:off x="23255366" y="6303135"/>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p:txBody>
      </p:sp>
      <p:pic>
        <p:nvPicPr>
          <p:cNvPr id="194" name="图像" descr="图像"/>
          <p:cNvPicPr>
            <a:picLocks noChangeAspect="1"/>
          </p:cNvPicPr>
          <p:nvPr/>
        </p:nvPicPr>
        <p:blipFill>
          <a:blip r:embed="rId5">
            <a:alphaModFix amt="23766"/>
          </a:blip>
          <a:srcRect b="40753"/>
          <a:stretch>
            <a:fillRect/>
          </a:stretch>
        </p:blipFill>
        <p:spPr>
          <a:xfrm>
            <a:off x="9947275" y="22492970"/>
            <a:ext cx="7607300" cy="4507111"/>
          </a:xfrm>
          <a:prstGeom prst="rect">
            <a:avLst/>
          </a:prstGeom>
          <a:ln w="25400">
            <a:miter lim="400000"/>
            <a:headEnd/>
            <a:tailEnd/>
          </a:ln>
        </p:spPr>
      </p:pic>
      <p:pic>
        <p:nvPicPr>
          <p:cNvPr id="195" name="图像" descr="图像"/>
          <p:cNvPicPr>
            <a:picLocks noChangeAspect="1"/>
          </p:cNvPicPr>
          <p:nvPr/>
        </p:nvPicPr>
        <p:blipFill>
          <a:blip r:embed="rId3">
            <a:alphaModFix amt="45000"/>
          </a:blip>
          <a:stretch>
            <a:fillRect/>
          </a:stretch>
        </p:blipFill>
        <p:spPr>
          <a:xfrm>
            <a:off x="29151262" y="3276798"/>
            <a:ext cx="7607301" cy="7607301"/>
          </a:xfrm>
          <a:prstGeom prst="rect">
            <a:avLst/>
          </a:prstGeom>
          <a:ln w="25400">
            <a:miter lim="400000"/>
            <a:headEnd/>
            <a:tailEnd/>
          </a:ln>
        </p:spPr>
      </p:pic>
      <p:pic>
        <p:nvPicPr>
          <p:cNvPr id="196" name="图像" descr="图像"/>
          <p:cNvPicPr>
            <a:picLocks noChangeAspect="1"/>
          </p:cNvPicPr>
          <p:nvPr/>
        </p:nvPicPr>
        <p:blipFill>
          <a:blip r:embed="rId6"/>
          <a:srcRect l="30784" b="1398"/>
          <a:stretch>
            <a:fillRect/>
          </a:stretch>
        </p:blipFill>
        <p:spPr>
          <a:xfrm flipH="1">
            <a:off x="39137590" y="2025650"/>
            <a:ext cx="8868410" cy="24975185"/>
          </a:xfrm>
          <a:prstGeom prst="rect">
            <a:avLst/>
          </a:prstGeom>
          <a:ln w="25400">
            <a:miter lim="400000"/>
            <a:headEnd/>
            <a:tailEnd/>
          </a:ln>
        </p:spPr>
      </p:pic>
      <p:sp>
        <p:nvSpPr>
          <p:cNvPr id="3" name="文本框 2"/>
          <p:cNvSpPr txBox="1"/>
          <p:nvPr/>
        </p:nvSpPr>
        <p:spPr>
          <a:xfrm>
            <a:off x="5624830" y="2801938"/>
            <a:ext cx="33512760" cy="5820410"/>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2、项目设置主要变化情况：</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本</a:t>
            </a:r>
            <a:r>
              <a:rPr lang="zh-CN" sz="7200" b="0">
                <a:sym typeface="Helvetica Neue" panose="02000503000000020004"/>
              </a:rPr>
              <a:t>标准</a:t>
            </a:r>
            <a:r>
              <a:rPr sz="7200" b="0">
                <a:sym typeface="Helvetica Neue" panose="02000503000000020004"/>
              </a:rPr>
              <a:t>的修编，主要是依照国家13清单规范设置项目，在2014仿古标准的基础上，参考2018年《全统仿古建筑工程消耗量定额》等相关定额进行设置，同时按照历次编制工作会议要求修改完善。</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与2014仿古标准相比，主要变化如下：</a:t>
            </a:r>
            <a:endParaRPr sz="7200" b="0">
              <a:sym typeface="Helvetica Neue" panose="02000503000000020004"/>
            </a:endParaRPr>
          </a:p>
        </p:txBody>
      </p:sp>
      <p:graphicFrame>
        <p:nvGraphicFramePr>
          <p:cNvPr id="5" name="表格 4"/>
          <p:cNvGraphicFramePr/>
          <p:nvPr>
            <p:custDataLst>
              <p:tags r:id="rId7"/>
            </p:custDataLst>
          </p:nvPr>
        </p:nvGraphicFramePr>
        <p:xfrm>
          <a:off x="5276215" y="9534525"/>
          <a:ext cx="33861375" cy="15693390"/>
        </p:xfrm>
        <a:graphic>
          <a:graphicData uri="http://schemas.openxmlformats.org/drawingml/2006/table">
            <a:tbl>
              <a:tblPr firstRow="1" bandRow="1">
                <a:tableStyleId>{5940675A-B579-460E-94D1-54222C63F5DA}</a:tableStyleId>
              </a:tblPr>
              <a:tblGrid>
                <a:gridCol w="2496185"/>
                <a:gridCol w="12534265"/>
                <a:gridCol w="13889355"/>
                <a:gridCol w="4941570"/>
              </a:tblGrid>
              <a:tr h="1005840">
                <a:tc gridSpan="2">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第八章 彩画工程</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增加项目</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删除项目</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308735">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一</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椽头彩画</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地仗二道灰，椽子、望板彩画</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308735">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二</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柱、梁、桁、枋、戗、板彩画</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05840">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三</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斗栱、垫栱板彩画</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029200">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四</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雀替、花活彩画</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地仗，勾边填地刷三道醇酸调和漆，刮血料腻子素做刷三道醇酸调和漆，罩光漆，大边、绦环贴金或花纹攒退做法，大边、绦环贴金或花边纠粉，黄大边花纹纠粉</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05840">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五</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顶棚彩画</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05840">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六</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匾</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23360">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七</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仿古建筑墙面彩画</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砖墙抹灰面喷刷铁红浆、米黄浆、灰浆，墙裙、墙边彩画切活，墙边拉油线，墙边拉水线，门钉、门钹贴金打贴库金、打贴赤金、铜箔清漆</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0" y="38100"/>
            <a:ext cx="48006000" cy="26924000"/>
          </a:xfrm>
          <a:prstGeom prst="rect">
            <a:avLst/>
          </a:prstGeom>
          <a:ln w="25400">
            <a:miter lim="400000"/>
            <a:headEnd/>
            <a:tailEnd/>
          </a:ln>
        </p:spPr>
      </p:pic>
      <p:pic>
        <p:nvPicPr>
          <p:cNvPr id="186"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187" name="图像" descr="图像"/>
          <p:cNvPicPr>
            <a:picLocks noChangeAspect="1"/>
          </p:cNvPicPr>
          <p:nvPr/>
        </p:nvPicPr>
        <p:blipFill>
          <a:blip r:embed="rId3"/>
          <a:stretch>
            <a:fillRect/>
          </a:stretch>
        </p:blipFill>
        <p:spPr>
          <a:xfrm>
            <a:off x="0" y="38100"/>
            <a:ext cx="7607300" cy="7607300"/>
          </a:xfrm>
          <a:prstGeom prst="rect">
            <a:avLst/>
          </a:prstGeom>
          <a:ln w="25400">
            <a:miter lim="400000"/>
            <a:headEnd/>
            <a:tailEnd/>
          </a:ln>
        </p:spPr>
      </p:pic>
      <p:pic>
        <p:nvPicPr>
          <p:cNvPr id="188" name="图像" descr="图像"/>
          <p:cNvPicPr>
            <a:picLocks noChangeAspect="1"/>
          </p:cNvPicPr>
          <p:nvPr/>
        </p:nvPicPr>
        <p:blipFill>
          <a:blip r:embed="rId4" cstate="print"/>
          <a:stretch>
            <a:fillRect/>
          </a:stretch>
        </p:blipFill>
        <p:spPr>
          <a:xfrm>
            <a:off x="1191839" y="1611002"/>
            <a:ext cx="2915756" cy="2911609"/>
          </a:xfrm>
          <a:prstGeom prst="rect">
            <a:avLst/>
          </a:prstGeom>
          <a:ln w="25400">
            <a:miter lim="400000"/>
            <a:headEnd/>
            <a:tailEnd/>
          </a:ln>
        </p:spPr>
      </p:pic>
      <p:sp>
        <p:nvSpPr>
          <p:cNvPr id="190"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193" name="永和九年，岁在癸丑，暮春之初，会于会稽山阴之兰亭，修禊事也。群贤毕至，少长咸集。…"/>
          <p:cNvSpPr txBox="1"/>
          <p:nvPr/>
        </p:nvSpPr>
        <p:spPr>
          <a:xfrm>
            <a:off x="23255366" y="6303135"/>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p:txBody>
      </p:sp>
      <p:pic>
        <p:nvPicPr>
          <p:cNvPr id="194" name="图像" descr="图像"/>
          <p:cNvPicPr>
            <a:picLocks noChangeAspect="1"/>
          </p:cNvPicPr>
          <p:nvPr/>
        </p:nvPicPr>
        <p:blipFill>
          <a:blip r:embed="rId5">
            <a:alphaModFix amt="23766"/>
          </a:blip>
          <a:srcRect b="40753"/>
          <a:stretch>
            <a:fillRect/>
          </a:stretch>
        </p:blipFill>
        <p:spPr>
          <a:xfrm>
            <a:off x="9947275" y="22492970"/>
            <a:ext cx="7607300" cy="4507111"/>
          </a:xfrm>
          <a:prstGeom prst="rect">
            <a:avLst/>
          </a:prstGeom>
          <a:ln w="25400">
            <a:miter lim="400000"/>
            <a:headEnd/>
            <a:tailEnd/>
          </a:ln>
        </p:spPr>
      </p:pic>
      <p:pic>
        <p:nvPicPr>
          <p:cNvPr id="195" name="图像" descr="图像"/>
          <p:cNvPicPr>
            <a:picLocks noChangeAspect="1"/>
          </p:cNvPicPr>
          <p:nvPr/>
        </p:nvPicPr>
        <p:blipFill>
          <a:blip r:embed="rId3">
            <a:alphaModFix amt="45000"/>
          </a:blip>
          <a:stretch>
            <a:fillRect/>
          </a:stretch>
        </p:blipFill>
        <p:spPr>
          <a:xfrm>
            <a:off x="29151262" y="3276798"/>
            <a:ext cx="7607301" cy="7607301"/>
          </a:xfrm>
          <a:prstGeom prst="rect">
            <a:avLst/>
          </a:prstGeom>
          <a:ln w="25400">
            <a:miter lim="400000"/>
            <a:headEnd/>
            <a:tailEnd/>
          </a:ln>
        </p:spPr>
      </p:pic>
      <p:pic>
        <p:nvPicPr>
          <p:cNvPr id="196" name="图像" descr="图像"/>
          <p:cNvPicPr>
            <a:picLocks noChangeAspect="1"/>
          </p:cNvPicPr>
          <p:nvPr/>
        </p:nvPicPr>
        <p:blipFill>
          <a:blip r:embed="rId6"/>
          <a:srcRect l="30784" b="1398"/>
          <a:stretch>
            <a:fillRect/>
          </a:stretch>
        </p:blipFill>
        <p:spPr>
          <a:xfrm flipH="1">
            <a:off x="40742235" y="2025650"/>
            <a:ext cx="7263765" cy="24936450"/>
          </a:xfrm>
          <a:prstGeom prst="rect">
            <a:avLst/>
          </a:prstGeom>
          <a:ln w="25400">
            <a:miter lim="400000"/>
            <a:headEnd/>
            <a:tailEnd/>
          </a:ln>
        </p:spPr>
      </p:pic>
      <p:sp>
        <p:nvSpPr>
          <p:cNvPr id="3" name="文本框 2"/>
          <p:cNvSpPr txBox="1"/>
          <p:nvPr/>
        </p:nvSpPr>
        <p:spPr>
          <a:xfrm>
            <a:off x="4107815" y="1679258"/>
            <a:ext cx="37396420" cy="23641685"/>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lang="en-US">
                <a:sym typeface="Helvetica Neue" panose="02000503000000020004"/>
              </a:rPr>
              <a:t>  </a:t>
            </a:r>
            <a:r>
              <a:rPr b="0">
                <a:sym typeface="Helvetica Neue" panose="02000503000000020004"/>
              </a:rPr>
              <a:t>3、说明及工程量计算规则主要变化情况</a:t>
            </a:r>
            <a:endParaRPr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b="0">
                <a:sym typeface="Helvetica Neue" panose="02000503000000020004"/>
              </a:rPr>
              <a:t> （1）“说明”部分变化情况</a:t>
            </a:r>
            <a:endParaRPr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b="0">
                <a:sym typeface="Helvetica Neue" panose="02000503000000020004"/>
              </a:rPr>
              <a:t>  ①本章消耗量标准凡包括贴金(铜)箔的彩画项目，若设计要求不贴金(铜)箔时，相应扣减金胶油、金(铜)箔及清漆的消耗量； 若设计要求采用金粉（铜粉）涂刷，则扣减金胶油、金(铜)箔的消耗量，人工费乘系数0.65，增加金粉（铜粉）消耗量，每千张库金箔折算金粉（铜粉）为0.368kg，每千张赤金箔折算金粉（铜粉）为0.291kg，每千张铜箔折算金粉（铜粉）为0.371kg，清漆消耗量按金粉消耗量的1.5倍计算。</a:t>
            </a:r>
            <a:endParaRPr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b="0">
                <a:sym typeface="Helvetica Neue" panose="02000503000000020004"/>
              </a:rPr>
              <a:t>  ②雀替（包括翘栱、云墩）、雀替隔架斗栱、垂柱头、雷公柱及交金灯笼柱垂头、垂花门及牌楼的花板、云龙花板等雕刻的构部件（部位）均执行本章雀替、花活节中相应子目。另消耗量标准中包括掏章丹里。</a:t>
            </a:r>
            <a:endParaRPr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b="0">
                <a:sym typeface="Helvetica Neue" panose="02000503000000020004"/>
              </a:rPr>
              <a:t>  ③墙边拉线定额以单线为准。</a:t>
            </a:r>
            <a:endParaRPr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b="0">
                <a:sym typeface="Helvetica Neue" panose="02000503000000020004"/>
              </a:rPr>
              <a:t>  ④匾的油漆、贴金（铜）箔均包括匾钩、如意钉。木匾托刷素油其工程量并入匾内计算，花匾托执行雀替花活消耗量标准，楹联执行匾相应消耗量标准。</a:t>
            </a:r>
            <a:endParaRPr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b="0">
                <a:sym typeface="Helvetica Neue" panose="02000503000000020004"/>
              </a:rPr>
              <a:t>  ⑤彩画施工过程中，如不沥粉，则套用彩画工程中相应消耗量标准子目，人工费乘系数0.6，扣减滑石粉、</a:t>
            </a:r>
            <a:r>
              <a:rPr lang="zh-CN" b="0">
                <a:sym typeface="Helvetica Neue" panose="02000503000000020004"/>
              </a:rPr>
              <a:t>大</a:t>
            </a:r>
            <a:r>
              <a:rPr b="0">
                <a:sym typeface="Helvetica Neue" panose="02000503000000020004"/>
              </a:rPr>
              <a:t>白粉及光油的材料。</a:t>
            </a:r>
            <a:endParaRPr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b="0">
                <a:sym typeface="Helvetica Neue" panose="02000503000000020004"/>
              </a:rPr>
              <a:t>（2）“工程量计算规则”变化情况</a:t>
            </a:r>
            <a:endParaRPr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b="0">
                <a:sym typeface="Helvetica Neue" panose="02000503000000020004"/>
              </a:rPr>
              <a:t>  ①斗栱、垫栱板彩画的工程量分别按各构件展开面积计算。</a:t>
            </a:r>
            <a:endParaRPr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b="0">
                <a:sym typeface="Helvetica Neue" panose="02000503000000020004"/>
              </a:rPr>
              <a:t>  ②雀替及雀替隔架斗栱按露明长度乘全高乘2计算面积。</a:t>
            </a:r>
            <a:endParaRPr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b="0">
                <a:sym typeface="Helvetica Neue" panose="02000503000000020004"/>
              </a:rPr>
              <a:t>  ③花板、云龙板按双面垂直投影面积计算。</a:t>
            </a:r>
            <a:endParaRPr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b="0">
                <a:sym typeface="Helvetica Neue" panose="02000503000000020004"/>
              </a:rPr>
              <a:t>  ④垂柱头、雷公柱头及交金灯笼柱垂头按柱头周长乘以柱头高计算面积（方形垂柱应加底面积）。</a:t>
            </a:r>
            <a:endParaRPr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b="0">
                <a:sym typeface="Helvetica Neue" panose="02000503000000020004"/>
              </a:rPr>
              <a:t>  ⑤门钉、门钹贴金（铜）箔按实贴面积计算。</a:t>
            </a:r>
            <a:endParaRPr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b="0">
                <a:sym typeface="Helvetica Neue" panose="02000503000000020004"/>
              </a:rPr>
              <a:t>  ⑥墙边彩画按实际面积计算。</a:t>
            </a:r>
            <a:endParaRPr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b="0">
                <a:sym typeface="Helvetica Neue" panose="02000503000000020004"/>
              </a:rPr>
              <a:t>  ⑦墙边拉线按“延长米”计算，拉双线者累计计算。</a:t>
            </a:r>
            <a:endParaRPr b="0">
              <a:sym typeface="Helvetica Neue" panose="02000503000000020004"/>
            </a:endParaRPr>
          </a:p>
        </p:txBody>
      </p:sp>
    </p:spTree>
  </p:cSld>
  <p:clrMapOvr>
    <a:masterClrMapping/>
  </p:clrMapOvr>
  <p:transition spd="med"/>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0" y="38100"/>
            <a:ext cx="48006000" cy="26924000"/>
          </a:xfrm>
          <a:prstGeom prst="rect">
            <a:avLst/>
          </a:prstGeom>
          <a:ln w="25400">
            <a:miter lim="400000"/>
            <a:headEnd/>
            <a:tailEnd/>
          </a:ln>
        </p:spPr>
      </p:pic>
      <p:pic>
        <p:nvPicPr>
          <p:cNvPr id="186"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187" name="图像" descr="图像"/>
          <p:cNvPicPr>
            <a:picLocks noChangeAspect="1"/>
          </p:cNvPicPr>
          <p:nvPr/>
        </p:nvPicPr>
        <p:blipFill>
          <a:blip r:embed="rId3"/>
          <a:stretch>
            <a:fillRect/>
          </a:stretch>
        </p:blipFill>
        <p:spPr>
          <a:xfrm>
            <a:off x="0" y="38100"/>
            <a:ext cx="7607300" cy="7607300"/>
          </a:xfrm>
          <a:prstGeom prst="rect">
            <a:avLst/>
          </a:prstGeom>
          <a:ln w="25400">
            <a:miter lim="400000"/>
            <a:headEnd/>
            <a:tailEnd/>
          </a:ln>
        </p:spPr>
      </p:pic>
      <p:pic>
        <p:nvPicPr>
          <p:cNvPr id="188" name="图像" descr="图像"/>
          <p:cNvPicPr>
            <a:picLocks noChangeAspect="1"/>
          </p:cNvPicPr>
          <p:nvPr/>
        </p:nvPicPr>
        <p:blipFill>
          <a:blip r:embed="rId4" cstate="print"/>
          <a:stretch>
            <a:fillRect/>
          </a:stretch>
        </p:blipFill>
        <p:spPr>
          <a:xfrm>
            <a:off x="1191839" y="1611002"/>
            <a:ext cx="2915756" cy="2911609"/>
          </a:xfrm>
          <a:prstGeom prst="rect">
            <a:avLst/>
          </a:prstGeom>
          <a:ln w="25400">
            <a:miter lim="400000"/>
            <a:headEnd/>
            <a:tailEnd/>
          </a:ln>
        </p:spPr>
      </p:pic>
      <p:sp>
        <p:nvSpPr>
          <p:cNvPr id="190"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193" name="永和九年，岁在癸丑，暮春之初，会于会稽山阴之兰亭，修禊事也。群贤毕至，少长咸集。…"/>
          <p:cNvSpPr txBox="1"/>
          <p:nvPr/>
        </p:nvSpPr>
        <p:spPr>
          <a:xfrm>
            <a:off x="23255366" y="6303135"/>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p:txBody>
      </p:sp>
      <p:pic>
        <p:nvPicPr>
          <p:cNvPr id="194" name="图像" descr="图像"/>
          <p:cNvPicPr>
            <a:picLocks noChangeAspect="1"/>
          </p:cNvPicPr>
          <p:nvPr/>
        </p:nvPicPr>
        <p:blipFill>
          <a:blip r:embed="rId5">
            <a:alphaModFix amt="23766"/>
          </a:blip>
          <a:srcRect b="40753"/>
          <a:stretch>
            <a:fillRect/>
          </a:stretch>
        </p:blipFill>
        <p:spPr>
          <a:xfrm>
            <a:off x="9947275" y="22492970"/>
            <a:ext cx="7607300" cy="4507111"/>
          </a:xfrm>
          <a:prstGeom prst="rect">
            <a:avLst/>
          </a:prstGeom>
          <a:ln w="25400">
            <a:miter lim="400000"/>
            <a:headEnd/>
            <a:tailEnd/>
          </a:ln>
        </p:spPr>
      </p:pic>
      <p:pic>
        <p:nvPicPr>
          <p:cNvPr id="195" name="图像" descr="图像"/>
          <p:cNvPicPr>
            <a:picLocks noChangeAspect="1"/>
          </p:cNvPicPr>
          <p:nvPr/>
        </p:nvPicPr>
        <p:blipFill>
          <a:blip r:embed="rId3">
            <a:alphaModFix amt="45000"/>
          </a:blip>
          <a:stretch>
            <a:fillRect/>
          </a:stretch>
        </p:blipFill>
        <p:spPr>
          <a:xfrm>
            <a:off x="29151262" y="3276798"/>
            <a:ext cx="7607301" cy="7607301"/>
          </a:xfrm>
          <a:prstGeom prst="rect">
            <a:avLst/>
          </a:prstGeom>
          <a:ln w="25400">
            <a:miter lim="400000"/>
            <a:headEnd/>
            <a:tailEnd/>
          </a:ln>
        </p:spPr>
      </p:pic>
      <p:pic>
        <p:nvPicPr>
          <p:cNvPr id="196" name="图像" descr="图像"/>
          <p:cNvPicPr>
            <a:picLocks noChangeAspect="1"/>
          </p:cNvPicPr>
          <p:nvPr/>
        </p:nvPicPr>
        <p:blipFill>
          <a:blip r:embed="rId6"/>
          <a:srcRect l="30784" b="1398"/>
          <a:stretch>
            <a:fillRect/>
          </a:stretch>
        </p:blipFill>
        <p:spPr>
          <a:xfrm flipH="1">
            <a:off x="36115625" y="2025650"/>
            <a:ext cx="11890375" cy="24973915"/>
          </a:xfrm>
          <a:prstGeom prst="rect">
            <a:avLst/>
          </a:prstGeom>
          <a:ln w="25400">
            <a:miter lim="400000"/>
            <a:headEnd/>
            <a:tailEnd/>
          </a:ln>
        </p:spPr>
      </p:pic>
      <p:sp>
        <p:nvSpPr>
          <p:cNvPr id="3" name="文本框 2"/>
          <p:cNvSpPr txBox="1"/>
          <p:nvPr/>
        </p:nvSpPr>
        <p:spPr>
          <a:xfrm>
            <a:off x="5269865" y="2890839"/>
            <a:ext cx="30304740" cy="20224750"/>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lang="zh-CN" altLang="en-US" sz="7200">
                <a:latin typeface="微软雅黑" panose="020B0503020204020204" charset="-122"/>
                <a:ea typeface="微软雅黑" panose="020B0503020204020204" charset="-122"/>
                <a:sym typeface="Helvetica Neue" panose="02000503000000020004"/>
              </a:rPr>
              <a:t>✯  </a:t>
            </a:r>
            <a:r>
              <a:rPr sz="7200">
                <a:sym typeface="Helvetica Neue" panose="02000503000000020004"/>
              </a:rPr>
              <a:t>四、与清单的衔接情况</a:t>
            </a:r>
            <a:endParaRPr sz="720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本章消耗量标准的项目设置、工程量计算规则等文字表述，尽可能与13清单计算规范相一致。</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a:latin typeface="微软雅黑" panose="020B0503020204020204" charset="-122"/>
                <a:ea typeface="微软雅黑" panose="020B0503020204020204" charset="-122"/>
                <a:sym typeface="Helvetica Neue" panose="02000503000000020004"/>
              </a:rPr>
              <a:t>✯  </a:t>
            </a:r>
            <a:r>
              <a:rPr sz="7200">
                <a:sym typeface="Helvetica Neue" panose="02000503000000020004"/>
              </a:rPr>
              <a:t>五、人材机消耗量确定</a:t>
            </a:r>
            <a:endParaRPr sz="720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a:sym typeface="Helvetica Neue" panose="02000503000000020004"/>
              </a:rPr>
              <a:t> </a:t>
            </a:r>
            <a:r>
              <a:rPr sz="7200" b="0">
                <a:sym typeface="Helvetica Neue" panose="02000503000000020004"/>
              </a:rPr>
              <a:t> 1.人工：参照2014仿古标准、2018年《全统仿古建筑工程消耗量定额》人工消 耗量乘以人工工资单价以人工费体现。</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2.材料：参照2014仿古标准。</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3.机械：参照2014仿古标准，调整单价。</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a:latin typeface="微软雅黑" panose="020B0503020204020204" charset="-122"/>
                <a:ea typeface="微软雅黑" panose="020B0503020204020204" charset="-122"/>
                <a:sym typeface="Helvetica Neue" panose="02000503000000020004"/>
              </a:rPr>
              <a:t>✯  </a:t>
            </a:r>
            <a:r>
              <a:rPr sz="7200">
                <a:sym typeface="Helvetica Neue" panose="02000503000000020004"/>
              </a:rPr>
              <a:t>六、使用当中应该注意的问题</a:t>
            </a:r>
            <a:endParaRPr sz="720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1、本章消耗量标准凡包括贴金(铜)箔的彩画项目，若设计要求不贴金(铜)箔时，相应扣减金胶油、金(铜)箔及清漆的用量；若设计要求采用金粉（铜粉）涂刷，则扣减金胶油、金(铜)箔的用量，人工费乘系数0.65，增加金粉（铜粉）用量，每千张库金箔折算金粉（铜粉）为0.368kg，每千张赤金箔折算金粉（铜粉）为0.291kg，每千张铜箔折算金粉（铜粉）为0.371kg，清漆消耗量按金粉用量的 1.5倍计算。</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2、</a:t>
            </a:r>
            <a:r>
              <a:rPr lang="zh-CN" sz="7200" b="0">
                <a:sym typeface="Helvetica Neue" panose="02000503000000020004"/>
              </a:rPr>
              <a:t>彩画施工过程中，如不沥粉，则套用彩画工程中相应子目，人工费乘系数</a:t>
            </a:r>
            <a:r>
              <a:rPr lang="en-US" altLang="zh-CN" sz="7200" b="0">
                <a:sym typeface="Helvetica Neue" panose="02000503000000020004"/>
              </a:rPr>
              <a:t>0.6</a:t>
            </a:r>
            <a:r>
              <a:rPr lang="zh-CN" altLang="en-US" sz="7200" b="0">
                <a:sym typeface="Helvetica Neue" panose="02000503000000020004"/>
              </a:rPr>
              <a:t>，扣减滑石粉、大白粉及光油的材料。</a:t>
            </a:r>
            <a:endParaRPr lang="zh-CN" altLang="en-US"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b="0">
                <a:sym typeface="Helvetica Neue" panose="02000503000000020004"/>
              </a:rPr>
              <a:t>  </a:t>
            </a:r>
            <a:r>
              <a:rPr lang="en-US" altLang="zh-CN" sz="7200" b="0">
                <a:sym typeface="Helvetica Neue" panose="02000503000000020004"/>
              </a:rPr>
              <a:t>3</a:t>
            </a:r>
            <a:r>
              <a:rPr lang="zh-CN" altLang="en-US" sz="7200" b="0">
                <a:sym typeface="Helvetica Neue" panose="02000503000000020004"/>
              </a:rPr>
              <a:t>、</a:t>
            </a:r>
            <a:r>
              <a:rPr sz="7200" b="0">
                <a:sym typeface="Helvetica Neue" panose="02000503000000020004"/>
              </a:rPr>
              <a:t>雀替及雀替隔架斗栱按露明长度乘全高乘2计算面积。</a:t>
            </a:r>
            <a:endParaRPr sz="7200" b="0">
              <a:sym typeface="Helvetica Neue" panose="02000503000000020004"/>
            </a:endParaRPr>
          </a:p>
        </p:txBody>
      </p:sp>
    </p:spTree>
  </p:cSld>
  <p:clrMapOvr>
    <a:masterClrMapping/>
  </p:clrMapOvr>
  <p:transition spd="med"/>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0" y="0"/>
            <a:ext cx="48006000" cy="26924000"/>
          </a:xfrm>
          <a:prstGeom prst="rect">
            <a:avLst/>
          </a:prstGeom>
          <a:ln w="25400">
            <a:miter lim="400000"/>
            <a:headEnd/>
            <a:tailEnd/>
          </a:ln>
        </p:spPr>
      </p:pic>
      <p:pic>
        <p:nvPicPr>
          <p:cNvPr id="186"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187" name="图像" descr="图像"/>
          <p:cNvPicPr>
            <a:picLocks noChangeAspect="1"/>
          </p:cNvPicPr>
          <p:nvPr/>
        </p:nvPicPr>
        <p:blipFill>
          <a:blip r:embed="rId3"/>
          <a:stretch>
            <a:fillRect/>
          </a:stretch>
        </p:blipFill>
        <p:spPr>
          <a:xfrm>
            <a:off x="0" y="38100"/>
            <a:ext cx="7607300" cy="7607300"/>
          </a:xfrm>
          <a:prstGeom prst="rect">
            <a:avLst/>
          </a:prstGeom>
          <a:ln w="25400">
            <a:miter lim="400000"/>
            <a:headEnd/>
            <a:tailEnd/>
          </a:ln>
        </p:spPr>
      </p:pic>
      <p:pic>
        <p:nvPicPr>
          <p:cNvPr id="188" name="图像" descr="图像"/>
          <p:cNvPicPr>
            <a:picLocks noChangeAspect="1"/>
          </p:cNvPicPr>
          <p:nvPr/>
        </p:nvPicPr>
        <p:blipFill>
          <a:blip r:embed="rId4" cstate="print"/>
          <a:stretch>
            <a:fillRect/>
          </a:stretch>
        </p:blipFill>
        <p:spPr>
          <a:xfrm>
            <a:off x="1191839" y="1611002"/>
            <a:ext cx="2915756" cy="2911609"/>
          </a:xfrm>
          <a:prstGeom prst="rect">
            <a:avLst/>
          </a:prstGeom>
          <a:ln w="25400">
            <a:miter lim="400000"/>
            <a:headEnd/>
            <a:tailEnd/>
          </a:ln>
        </p:spPr>
      </p:pic>
      <p:sp>
        <p:nvSpPr>
          <p:cNvPr id="190"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193" name="永和九年，岁在癸丑，暮春之初，会于会稽山阴之兰亭，修禊事也。群贤毕至，少长咸集。…"/>
          <p:cNvSpPr txBox="1"/>
          <p:nvPr/>
        </p:nvSpPr>
        <p:spPr>
          <a:xfrm>
            <a:off x="23255366" y="6303135"/>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p:txBody>
      </p:sp>
      <p:pic>
        <p:nvPicPr>
          <p:cNvPr id="194" name="图像" descr="图像"/>
          <p:cNvPicPr>
            <a:picLocks noChangeAspect="1"/>
          </p:cNvPicPr>
          <p:nvPr/>
        </p:nvPicPr>
        <p:blipFill>
          <a:blip r:embed="rId5">
            <a:alphaModFix amt="23766"/>
          </a:blip>
          <a:srcRect b="40753"/>
          <a:stretch>
            <a:fillRect/>
          </a:stretch>
        </p:blipFill>
        <p:spPr>
          <a:xfrm>
            <a:off x="9947275" y="22492970"/>
            <a:ext cx="7607300" cy="4507111"/>
          </a:xfrm>
          <a:prstGeom prst="rect">
            <a:avLst/>
          </a:prstGeom>
          <a:ln w="25400">
            <a:miter lim="400000"/>
            <a:headEnd/>
            <a:tailEnd/>
          </a:ln>
        </p:spPr>
      </p:pic>
      <p:pic>
        <p:nvPicPr>
          <p:cNvPr id="195" name="图像" descr="图像"/>
          <p:cNvPicPr>
            <a:picLocks noChangeAspect="1"/>
          </p:cNvPicPr>
          <p:nvPr/>
        </p:nvPicPr>
        <p:blipFill>
          <a:blip r:embed="rId3">
            <a:alphaModFix amt="45000"/>
          </a:blip>
          <a:stretch>
            <a:fillRect/>
          </a:stretch>
        </p:blipFill>
        <p:spPr>
          <a:xfrm>
            <a:off x="29151262" y="3276798"/>
            <a:ext cx="7607301" cy="7607301"/>
          </a:xfrm>
          <a:prstGeom prst="rect">
            <a:avLst/>
          </a:prstGeom>
          <a:ln w="25400">
            <a:miter lim="400000"/>
            <a:headEnd/>
            <a:tailEnd/>
          </a:ln>
        </p:spPr>
      </p:pic>
      <p:pic>
        <p:nvPicPr>
          <p:cNvPr id="196" name="图像" descr="图像"/>
          <p:cNvPicPr>
            <a:picLocks noChangeAspect="1"/>
          </p:cNvPicPr>
          <p:nvPr/>
        </p:nvPicPr>
        <p:blipFill>
          <a:blip r:embed="rId6"/>
          <a:srcRect l="30784" b="1398"/>
          <a:stretch>
            <a:fillRect/>
          </a:stretch>
        </p:blipFill>
        <p:spPr>
          <a:xfrm flipH="1">
            <a:off x="34490660" y="2025650"/>
            <a:ext cx="13515340" cy="19048730"/>
          </a:xfrm>
          <a:prstGeom prst="rect">
            <a:avLst/>
          </a:prstGeom>
          <a:ln w="25400">
            <a:miter lim="400000"/>
            <a:headEnd/>
            <a:tailEnd/>
          </a:ln>
        </p:spPr>
      </p:pic>
      <p:sp>
        <p:nvSpPr>
          <p:cNvPr id="3" name="文本框 2"/>
          <p:cNvSpPr txBox="1"/>
          <p:nvPr/>
        </p:nvSpPr>
        <p:spPr>
          <a:xfrm>
            <a:off x="4107815" y="3662998"/>
            <a:ext cx="30383480" cy="19116675"/>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lang="zh-CN" altLang="en-US" sz="7200">
                <a:latin typeface="微软雅黑" panose="020B0503020204020204" charset="-122"/>
                <a:ea typeface="微软雅黑" panose="020B0503020204020204" charset="-122"/>
                <a:sym typeface="Helvetica Neue" panose="02000503000000020004"/>
              </a:rPr>
              <a:t>✯  </a:t>
            </a:r>
            <a:r>
              <a:rPr sz="7200">
                <a:sym typeface="Helvetica Neue" panose="02000503000000020004"/>
              </a:rPr>
              <a:t>七、本章节对应的名词解释及配图</a:t>
            </a:r>
            <a:endParaRPr sz="720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en-US" sz="7200" b="0">
                <a:sym typeface="Helvetica Neue" panose="02000503000000020004"/>
              </a:rPr>
              <a:t>  1</a:t>
            </a:r>
            <a:r>
              <a:rPr sz="7200" b="0">
                <a:sym typeface="Helvetica Neue" panose="02000503000000020004"/>
              </a:rPr>
              <a:t>.彩画：建筑物上绘制的各花饰图案的统称，古建筑传统的彩画以矿物质颜料为主要颜料，色彩绚丽，久不退色。彩画均以梁枋大木和一些面积较大的构件为主作构图基础，其它部位则随大木彩画作相应配合；按工程部位可分为椽望彩画、木构架彩画、斗栱及垫栱板彩画、天花彩画等。在这些构图作品中，以清式彩画为主，总的归纳为三大类，即和玺、旋子和苏式。而和玺与旋子多用于宫殿，故合称“殿式”。</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en-US" sz="7200" b="0">
                <a:sym typeface="Helvetica Neue" panose="02000503000000020004"/>
              </a:rPr>
              <a:t>  2</a:t>
            </a:r>
            <a:r>
              <a:rPr sz="7200" b="0">
                <a:sym typeface="Helvetica Neue" panose="02000503000000020004"/>
              </a:rPr>
              <a:t>.地仗：按明、清建筑传统的工程做法，油饰彩绘前要在木构造表面分层刮涂用血料、油满(或光油)调制的砖灰作为底层，称作地仗，为防止其龟裂剥离，刮涂过程中还要披麻或糊布。明、清建筑油饰彩绘工程的地仗是由唐、宋建筑油饰彩绘工程的衬地逐渐发展演变而来的。</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en-US" sz="7200" b="0">
                <a:sym typeface="Helvetica Neue" panose="02000503000000020004"/>
              </a:rPr>
              <a:t>  3</a:t>
            </a:r>
            <a:r>
              <a:rPr sz="7200" b="0">
                <a:sym typeface="Helvetica Neue" panose="02000503000000020004"/>
              </a:rPr>
              <a:t>.单披灰：口语称“单皮灰”，只用灰料分层刮涂，不使麻、糊布的地仗做法。</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a:t>
            </a:r>
            <a:r>
              <a:rPr lang="en-US" sz="7200" b="0">
                <a:sym typeface="Helvetica Neue" panose="02000503000000020004"/>
              </a:rPr>
              <a:t>4</a:t>
            </a:r>
            <a:r>
              <a:rPr sz="7200" b="0">
                <a:sym typeface="Helvetica Neue" panose="02000503000000020004"/>
              </a:rPr>
              <a:t>.规矩活：清代中叶后，匠师们将每类彩画按照等级划分为几种做法，并按照每种彩画的制度安排色彩和图案，习惯上称为“规矩活”。所谓规矩就是各种彩画的构图、颜色、工序以及操作技巧等都形成了一个统一的法式。</a:t>
            </a:r>
            <a:endParaRPr sz="7200" b="0">
              <a:sym typeface="Helvetica Neue" panose="02000503000000020004"/>
            </a:endParaRPr>
          </a:p>
        </p:txBody>
      </p:sp>
    </p:spTree>
  </p:cSld>
  <p:clrMapOvr>
    <a:masterClrMapping/>
  </p:clrMapOvr>
  <p:transition spd="med"/>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0" y="38100"/>
            <a:ext cx="48006000" cy="26924000"/>
          </a:xfrm>
          <a:prstGeom prst="rect">
            <a:avLst/>
          </a:prstGeom>
          <a:ln w="25400">
            <a:miter lim="400000"/>
            <a:headEnd/>
            <a:tailEnd/>
          </a:ln>
        </p:spPr>
      </p:pic>
      <p:pic>
        <p:nvPicPr>
          <p:cNvPr id="186"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187" name="图像" descr="图像"/>
          <p:cNvPicPr>
            <a:picLocks noChangeAspect="1"/>
          </p:cNvPicPr>
          <p:nvPr/>
        </p:nvPicPr>
        <p:blipFill>
          <a:blip r:embed="rId3"/>
          <a:stretch>
            <a:fillRect/>
          </a:stretch>
        </p:blipFill>
        <p:spPr>
          <a:xfrm>
            <a:off x="0" y="38100"/>
            <a:ext cx="7607300" cy="7607300"/>
          </a:xfrm>
          <a:prstGeom prst="rect">
            <a:avLst/>
          </a:prstGeom>
          <a:ln w="25400">
            <a:miter lim="400000"/>
            <a:headEnd/>
            <a:tailEnd/>
          </a:ln>
        </p:spPr>
      </p:pic>
      <p:pic>
        <p:nvPicPr>
          <p:cNvPr id="188" name="图像" descr="图像"/>
          <p:cNvPicPr>
            <a:picLocks noChangeAspect="1"/>
          </p:cNvPicPr>
          <p:nvPr/>
        </p:nvPicPr>
        <p:blipFill>
          <a:blip r:embed="rId4" cstate="print"/>
          <a:stretch>
            <a:fillRect/>
          </a:stretch>
        </p:blipFill>
        <p:spPr>
          <a:xfrm>
            <a:off x="1191839" y="1611002"/>
            <a:ext cx="2915756" cy="2911609"/>
          </a:xfrm>
          <a:prstGeom prst="rect">
            <a:avLst/>
          </a:prstGeom>
          <a:ln w="25400">
            <a:miter lim="400000"/>
            <a:headEnd/>
            <a:tailEnd/>
          </a:ln>
        </p:spPr>
      </p:pic>
      <p:sp>
        <p:nvSpPr>
          <p:cNvPr id="190"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193" name="永和九年，岁在癸丑，暮春之初，会于会稽山阴之兰亭，修禊事也。群贤毕至，少长咸集。…"/>
          <p:cNvSpPr txBox="1"/>
          <p:nvPr/>
        </p:nvSpPr>
        <p:spPr>
          <a:xfrm>
            <a:off x="23255366" y="6303135"/>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p:txBody>
      </p:sp>
      <p:pic>
        <p:nvPicPr>
          <p:cNvPr id="194" name="图像" descr="图像"/>
          <p:cNvPicPr>
            <a:picLocks noChangeAspect="1"/>
          </p:cNvPicPr>
          <p:nvPr/>
        </p:nvPicPr>
        <p:blipFill>
          <a:blip r:embed="rId5">
            <a:alphaModFix amt="23766"/>
          </a:blip>
          <a:srcRect b="40753"/>
          <a:stretch>
            <a:fillRect/>
          </a:stretch>
        </p:blipFill>
        <p:spPr>
          <a:xfrm>
            <a:off x="9947275" y="22492970"/>
            <a:ext cx="7607300" cy="4507111"/>
          </a:xfrm>
          <a:prstGeom prst="rect">
            <a:avLst/>
          </a:prstGeom>
          <a:ln w="25400">
            <a:miter lim="400000"/>
            <a:headEnd/>
            <a:tailEnd/>
          </a:ln>
        </p:spPr>
      </p:pic>
      <p:pic>
        <p:nvPicPr>
          <p:cNvPr id="195" name="图像" descr="图像"/>
          <p:cNvPicPr>
            <a:picLocks noChangeAspect="1"/>
          </p:cNvPicPr>
          <p:nvPr/>
        </p:nvPicPr>
        <p:blipFill>
          <a:blip r:embed="rId3">
            <a:alphaModFix amt="45000"/>
          </a:blip>
          <a:stretch>
            <a:fillRect/>
          </a:stretch>
        </p:blipFill>
        <p:spPr>
          <a:xfrm>
            <a:off x="29151262" y="3276798"/>
            <a:ext cx="7607301" cy="7607301"/>
          </a:xfrm>
          <a:prstGeom prst="rect">
            <a:avLst/>
          </a:prstGeom>
          <a:ln w="25400">
            <a:miter lim="400000"/>
            <a:headEnd/>
            <a:tailEnd/>
          </a:ln>
        </p:spPr>
      </p:pic>
      <p:pic>
        <p:nvPicPr>
          <p:cNvPr id="196" name="图像" descr="图像"/>
          <p:cNvPicPr>
            <a:picLocks noChangeAspect="1"/>
          </p:cNvPicPr>
          <p:nvPr/>
        </p:nvPicPr>
        <p:blipFill>
          <a:blip r:embed="rId6"/>
          <a:srcRect l="30784" b="1398"/>
          <a:stretch>
            <a:fillRect/>
          </a:stretch>
        </p:blipFill>
        <p:spPr>
          <a:xfrm flipH="1">
            <a:off x="40144065" y="2025650"/>
            <a:ext cx="7861935" cy="24973915"/>
          </a:xfrm>
          <a:prstGeom prst="rect">
            <a:avLst/>
          </a:prstGeom>
          <a:ln w="25400">
            <a:miter lim="400000"/>
            <a:headEnd/>
            <a:tailEnd/>
          </a:ln>
        </p:spPr>
      </p:pic>
      <p:sp>
        <p:nvSpPr>
          <p:cNvPr id="3" name="文本框 2"/>
          <p:cNvSpPr txBox="1"/>
          <p:nvPr/>
        </p:nvSpPr>
        <p:spPr>
          <a:xfrm>
            <a:off x="5269865" y="3599498"/>
            <a:ext cx="32862520" cy="10252710"/>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lang="zh-CN" altLang="en-US" sz="7200">
                <a:latin typeface="微软雅黑" panose="020B0503020204020204" charset="-122"/>
                <a:ea typeface="微软雅黑" panose="020B0503020204020204" charset="-122"/>
                <a:sym typeface="Helvetica Neue" panose="02000503000000020004"/>
              </a:rPr>
              <a:t>✯  </a:t>
            </a:r>
            <a:r>
              <a:rPr sz="7200">
                <a:sym typeface="Helvetica Neue" panose="02000503000000020004"/>
              </a:rPr>
              <a:t>一、概况</a:t>
            </a:r>
            <a:endParaRPr sz="720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本章包括</a:t>
            </a:r>
            <a:r>
              <a:rPr lang="zh-CN" sz="7200" b="0">
                <a:sym typeface="Helvetica Neue" panose="02000503000000020004"/>
              </a:rPr>
              <a:t>：</a:t>
            </a:r>
            <a:r>
              <a:rPr sz="7200" b="0">
                <a:sym typeface="Helvetica Neue" panose="02000503000000020004"/>
              </a:rPr>
              <a:t>琉璃装饰，地面，墙柱面，砖瓦漏窗</a:t>
            </a:r>
            <a:r>
              <a:rPr lang="en-US" sz="7200" b="0">
                <a:sym typeface="Helvetica Neue" panose="02000503000000020004"/>
              </a:rPr>
              <a:t>4</a:t>
            </a:r>
            <a:r>
              <a:rPr sz="7200" b="0">
                <a:sym typeface="Helvetica Neue" panose="02000503000000020004"/>
              </a:rPr>
              <a:t>节，28个子目，较2014仿古标准新增了19个子目，减少了1个子目。</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a:latin typeface="微软雅黑" panose="020B0503020204020204" charset="-122"/>
                <a:ea typeface="微软雅黑" panose="020B0503020204020204" charset="-122"/>
                <a:sym typeface="Helvetica Neue" panose="02000503000000020004"/>
              </a:rPr>
              <a:t>✯  </a:t>
            </a:r>
            <a:r>
              <a:rPr sz="7200">
                <a:sym typeface="Helvetica Neue" panose="02000503000000020004"/>
              </a:rPr>
              <a:t>二、适用范围、与各章的界限划分</a:t>
            </a:r>
            <a:endParaRPr sz="720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本标准适用于新建、扩建仿古建筑工程中具有仿古元素的装饰工程。仿古建筑工程中的现代装饰做法另执行</a:t>
            </a:r>
            <a:r>
              <a:rPr lang="zh-CN" sz="7200" b="0">
                <a:sym typeface="Helvetica Neue" panose="02000503000000020004"/>
              </a:rPr>
              <a:t>房建与装饰标准</a:t>
            </a:r>
            <a:r>
              <a:rPr sz="7200" b="0">
                <a:sym typeface="Helvetica Neue" panose="02000503000000020004"/>
              </a:rPr>
              <a:t>对应子目，以系数取代水平差。</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a:latin typeface="微软雅黑" panose="020B0503020204020204" charset="-122"/>
                <a:ea typeface="微软雅黑" panose="020B0503020204020204" charset="-122"/>
                <a:sym typeface="Helvetica Neue" panose="02000503000000020004"/>
              </a:rPr>
              <a:t>✯  </a:t>
            </a:r>
            <a:r>
              <a:rPr sz="7200">
                <a:sym typeface="Helvetica Neue" panose="02000503000000020004"/>
              </a:rPr>
              <a:t>三、消耗量标准变化情况</a:t>
            </a:r>
            <a:endParaRPr sz="720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1、子目数量变化情况见下表：</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endParaRPr sz="7200" b="0">
              <a:sym typeface="Helvetica Neue" panose="02000503000000020004"/>
            </a:endParaRPr>
          </a:p>
        </p:txBody>
      </p:sp>
      <p:sp>
        <p:nvSpPr>
          <p:cNvPr id="2" name="文本框 1"/>
          <p:cNvSpPr txBox="1"/>
          <p:nvPr/>
        </p:nvSpPr>
        <p:spPr>
          <a:xfrm>
            <a:off x="14985365" y="2372678"/>
            <a:ext cx="13375005" cy="1388110"/>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ctr" defTabSz="1616710" rtl="0" fontAlgn="auto" latinLnBrk="0" hangingPunct="0">
              <a:lnSpc>
                <a:spcPct val="100000"/>
              </a:lnSpc>
              <a:spcBef>
                <a:spcPts val="0"/>
              </a:spcBef>
              <a:spcAft>
                <a:spcPts val="0"/>
              </a:spcAft>
              <a:buClrTx/>
              <a:buSzTx/>
              <a:buFontTx/>
              <a:buNone/>
            </a:pPr>
            <a:r>
              <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第九章  其他仿古装饰</a:t>
            </a:r>
            <a:endPar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graphicFrame>
        <p:nvGraphicFramePr>
          <p:cNvPr id="4" name="表格 3"/>
          <p:cNvGraphicFramePr/>
          <p:nvPr>
            <p:custDataLst>
              <p:tags r:id="rId7"/>
            </p:custDataLst>
          </p:nvPr>
        </p:nvGraphicFramePr>
        <p:xfrm>
          <a:off x="5269865" y="13852525"/>
          <a:ext cx="27176730" cy="7040880"/>
        </p:xfrm>
        <a:graphic>
          <a:graphicData uri="http://schemas.openxmlformats.org/drawingml/2006/table">
            <a:tbl>
              <a:tblPr firstRow="1" bandRow="1">
                <a:tableStyleId>{5940675A-B579-460E-94D1-54222C63F5DA}</a:tableStyleId>
              </a:tblPr>
              <a:tblGrid>
                <a:gridCol w="10928350"/>
                <a:gridCol w="3772535"/>
                <a:gridCol w="3771265"/>
                <a:gridCol w="4352925"/>
                <a:gridCol w="4351655"/>
              </a:tblGrid>
              <a:tr h="2011680">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工程项目名称</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2014</a:t>
                      </a:r>
                      <a:endParaRPr sz="6600" b="0">
                        <a:solidFill>
                          <a:srgbClr val="000000"/>
                        </a:solidFill>
                        <a:effectLst/>
                        <a:latin typeface="Helvetica Neue" panose="02000503000000020004"/>
                        <a:ea typeface="Helvetica Neue" panose="02000503000000020004"/>
                        <a:cs typeface="Helvetica Neue" panose="02000503000000020004"/>
                      </a:endParaRPr>
                    </a:p>
                    <a:p>
                      <a:pPr>
                        <a:buNone/>
                      </a:pPr>
                      <a:r>
                        <a:rPr sz="6600" b="0">
                          <a:solidFill>
                            <a:srgbClr val="000000"/>
                          </a:solidFill>
                          <a:effectLst/>
                          <a:latin typeface="Helvetica Neue" panose="02000503000000020004"/>
                          <a:ea typeface="Helvetica Neue" panose="02000503000000020004"/>
                          <a:cs typeface="Helvetica Neue" panose="02000503000000020004"/>
                        </a:rPr>
                        <a:t>子目数</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sz="6600" b="0">
                          <a:solidFill>
                            <a:srgbClr val="000000"/>
                          </a:solidFill>
                          <a:effectLst/>
                          <a:latin typeface="Helvetica Neue" panose="02000503000000020004"/>
                          <a:ea typeface="Helvetica Neue" panose="02000503000000020004"/>
                          <a:cs typeface="Helvetica Neue" panose="02000503000000020004"/>
                        </a:rPr>
                        <a:t>2020</a:t>
                      </a:r>
                      <a:endParaRPr sz="6600" b="0">
                        <a:solidFill>
                          <a:srgbClr val="000000"/>
                        </a:solidFill>
                        <a:effectLst/>
                        <a:latin typeface="Helvetica Neue" panose="02000503000000020004"/>
                        <a:ea typeface="Helvetica Neue" panose="02000503000000020004"/>
                        <a:cs typeface="Helvetica Neue" panose="02000503000000020004"/>
                      </a:endParaRPr>
                    </a:p>
                    <a:p>
                      <a:pPr algn="ctr">
                        <a:buNone/>
                      </a:pPr>
                      <a:r>
                        <a:rPr sz="6600" b="0">
                          <a:solidFill>
                            <a:srgbClr val="000000"/>
                          </a:solidFill>
                          <a:effectLst/>
                          <a:latin typeface="Helvetica Neue" panose="02000503000000020004"/>
                          <a:ea typeface="Helvetica Neue" panose="02000503000000020004"/>
                          <a:cs typeface="Helvetica Neue" panose="02000503000000020004"/>
                        </a:rPr>
                        <a:t>子目数</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sz="6600" b="0">
                          <a:solidFill>
                            <a:srgbClr val="000000"/>
                          </a:solidFill>
                          <a:effectLst/>
                          <a:latin typeface="Helvetica Neue" panose="02000503000000020004"/>
                          <a:ea typeface="Helvetica Neue" panose="02000503000000020004"/>
                          <a:cs typeface="Helvetica Neue" panose="02000503000000020004"/>
                        </a:rPr>
                        <a:t>增加子目”+”</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sz="6600" b="0">
                          <a:solidFill>
                            <a:srgbClr val="000000"/>
                          </a:solidFill>
                          <a:effectLst/>
                          <a:latin typeface="Helvetica Neue" panose="02000503000000020004"/>
                          <a:ea typeface="Helvetica Neue" panose="02000503000000020004"/>
                          <a:cs typeface="Helvetica Neue" panose="02000503000000020004"/>
                        </a:rPr>
                        <a:t>减少子目”-”</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05840">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第九章 其他仿古装饰</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28</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19</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2290">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一、琉璃装饰</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5</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7</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2</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4830">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二、地面</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4</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7</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3</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05840">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三、墙柱面</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8</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8</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0</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20395">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四、砖瓦漏窗</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6</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6</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1</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0" y="38100"/>
            <a:ext cx="48006000" cy="26924000"/>
          </a:xfrm>
          <a:prstGeom prst="rect">
            <a:avLst/>
          </a:prstGeom>
          <a:ln w="25400">
            <a:miter lim="400000"/>
            <a:headEnd/>
            <a:tailEnd/>
          </a:ln>
        </p:spPr>
      </p:pic>
      <p:pic>
        <p:nvPicPr>
          <p:cNvPr id="186"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187" name="图像" descr="图像"/>
          <p:cNvPicPr>
            <a:picLocks noChangeAspect="1"/>
          </p:cNvPicPr>
          <p:nvPr/>
        </p:nvPicPr>
        <p:blipFill>
          <a:blip r:embed="rId3"/>
          <a:stretch>
            <a:fillRect/>
          </a:stretch>
        </p:blipFill>
        <p:spPr>
          <a:xfrm>
            <a:off x="0" y="38100"/>
            <a:ext cx="7607300" cy="7607300"/>
          </a:xfrm>
          <a:prstGeom prst="rect">
            <a:avLst/>
          </a:prstGeom>
          <a:ln w="25400">
            <a:miter lim="400000"/>
            <a:headEnd/>
            <a:tailEnd/>
          </a:ln>
        </p:spPr>
      </p:pic>
      <p:pic>
        <p:nvPicPr>
          <p:cNvPr id="188" name="图像" descr="图像"/>
          <p:cNvPicPr>
            <a:picLocks noChangeAspect="1"/>
          </p:cNvPicPr>
          <p:nvPr/>
        </p:nvPicPr>
        <p:blipFill>
          <a:blip r:embed="rId4" cstate="print"/>
          <a:stretch>
            <a:fillRect/>
          </a:stretch>
        </p:blipFill>
        <p:spPr>
          <a:xfrm>
            <a:off x="1191839" y="1611002"/>
            <a:ext cx="2915756" cy="2911609"/>
          </a:xfrm>
          <a:prstGeom prst="rect">
            <a:avLst/>
          </a:prstGeom>
          <a:ln w="25400">
            <a:miter lim="400000"/>
            <a:headEnd/>
            <a:tailEnd/>
          </a:ln>
        </p:spPr>
      </p:pic>
      <p:sp>
        <p:nvSpPr>
          <p:cNvPr id="190"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193" name="永和九年，岁在癸丑，暮春之初，会于会稽山阴之兰亭，修禊事也。群贤毕至，少长咸集。…"/>
          <p:cNvSpPr txBox="1"/>
          <p:nvPr/>
        </p:nvSpPr>
        <p:spPr>
          <a:xfrm>
            <a:off x="23255366" y="6303135"/>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p:txBody>
      </p:sp>
      <p:pic>
        <p:nvPicPr>
          <p:cNvPr id="194" name="图像" descr="图像"/>
          <p:cNvPicPr>
            <a:picLocks noChangeAspect="1"/>
          </p:cNvPicPr>
          <p:nvPr/>
        </p:nvPicPr>
        <p:blipFill>
          <a:blip r:embed="rId5">
            <a:alphaModFix amt="23766"/>
          </a:blip>
          <a:srcRect b="40753"/>
          <a:stretch>
            <a:fillRect/>
          </a:stretch>
        </p:blipFill>
        <p:spPr>
          <a:xfrm>
            <a:off x="9947275" y="22492970"/>
            <a:ext cx="7607300" cy="4507111"/>
          </a:xfrm>
          <a:prstGeom prst="rect">
            <a:avLst/>
          </a:prstGeom>
          <a:ln w="25400">
            <a:miter lim="400000"/>
            <a:headEnd/>
            <a:tailEnd/>
          </a:ln>
        </p:spPr>
      </p:pic>
      <p:pic>
        <p:nvPicPr>
          <p:cNvPr id="195" name="图像" descr="图像"/>
          <p:cNvPicPr>
            <a:picLocks noChangeAspect="1"/>
          </p:cNvPicPr>
          <p:nvPr/>
        </p:nvPicPr>
        <p:blipFill>
          <a:blip r:embed="rId3">
            <a:alphaModFix amt="45000"/>
          </a:blip>
          <a:stretch>
            <a:fillRect/>
          </a:stretch>
        </p:blipFill>
        <p:spPr>
          <a:xfrm>
            <a:off x="29151262" y="3276798"/>
            <a:ext cx="7607301" cy="7607301"/>
          </a:xfrm>
          <a:prstGeom prst="rect">
            <a:avLst/>
          </a:prstGeom>
          <a:ln w="25400">
            <a:miter lim="400000"/>
            <a:headEnd/>
            <a:tailEnd/>
          </a:ln>
        </p:spPr>
      </p:pic>
      <p:pic>
        <p:nvPicPr>
          <p:cNvPr id="196" name="图像" descr="图像"/>
          <p:cNvPicPr>
            <a:picLocks noChangeAspect="1"/>
          </p:cNvPicPr>
          <p:nvPr/>
        </p:nvPicPr>
        <p:blipFill>
          <a:blip r:embed="rId6"/>
          <a:srcRect l="30784" b="1398"/>
          <a:stretch>
            <a:fillRect/>
          </a:stretch>
        </p:blipFill>
        <p:spPr>
          <a:xfrm flipH="1">
            <a:off x="40034845" y="2025650"/>
            <a:ext cx="7971155" cy="24975185"/>
          </a:xfrm>
          <a:prstGeom prst="rect">
            <a:avLst/>
          </a:prstGeom>
          <a:ln w="25400">
            <a:miter lim="400000"/>
            <a:headEnd/>
            <a:tailEnd/>
          </a:ln>
        </p:spPr>
      </p:pic>
      <p:sp>
        <p:nvSpPr>
          <p:cNvPr id="3" name="文本框 2"/>
          <p:cNvSpPr txBox="1"/>
          <p:nvPr>
            <p:custDataLst>
              <p:tags r:id="rId7"/>
            </p:custDataLst>
          </p:nvPr>
        </p:nvSpPr>
        <p:spPr>
          <a:xfrm>
            <a:off x="5378450" y="2921000"/>
            <a:ext cx="34657030" cy="6928485"/>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2、项目设置主要变化情况：</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本</a:t>
            </a:r>
            <a:r>
              <a:rPr lang="zh-CN" sz="7200" b="0">
                <a:sym typeface="Helvetica Neue" panose="02000503000000020004"/>
              </a:rPr>
              <a:t>标准</a:t>
            </a:r>
            <a:r>
              <a:rPr sz="7200" b="0">
                <a:sym typeface="Helvetica Neue" panose="02000503000000020004"/>
              </a:rPr>
              <a:t>的修编，主要是依照国家13清单规范设置项目，在2014仿古标准的基础上，参考2018年《全统仿古建筑工程消耗量定额》、2010年《浙江省仿古建筑工程定额》、2017年《文物建筑保护工程预算定额》（南方地区）、2016年《福建古建筑保护修缮预算定额》等相关定额进行设置，同时按照历次编制工作会议要求修改完善。    </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与2014仿古标准相比，主要变化如下：</a:t>
            </a:r>
            <a:endParaRPr sz="7200" b="0">
              <a:sym typeface="Helvetica Neue" panose="02000503000000020004"/>
            </a:endParaRPr>
          </a:p>
        </p:txBody>
      </p:sp>
      <p:graphicFrame>
        <p:nvGraphicFramePr>
          <p:cNvPr id="5" name="表格 4"/>
          <p:cNvGraphicFramePr/>
          <p:nvPr>
            <p:custDataLst>
              <p:tags r:id="rId8"/>
            </p:custDataLst>
          </p:nvPr>
        </p:nvGraphicFramePr>
        <p:xfrm>
          <a:off x="5378450" y="10215880"/>
          <a:ext cx="28526105" cy="6029325"/>
        </p:xfrm>
        <a:graphic>
          <a:graphicData uri="http://schemas.openxmlformats.org/drawingml/2006/table">
            <a:tbl>
              <a:tblPr firstRow="1" bandRow="1">
                <a:tableStyleId>{5940675A-B579-460E-94D1-54222C63F5DA}</a:tableStyleId>
              </a:tblPr>
              <a:tblGrid>
                <a:gridCol w="2063750"/>
                <a:gridCol w="6858635"/>
                <a:gridCol w="12590145"/>
                <a:gridCol w="7013575"/>
              </a:tblGrid>
              <a:tr h="989330">
                <a:tc gridSpan="2">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第九章 其他仿古装饰</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增加项目</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删除项目</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00430">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一</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琉璃装饰</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贴砌琉璃面砖、琉璃须弥座</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99160">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二</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地面</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三合土地面、青砖地面（平铺、侧铺）</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621155">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三</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墙柱面</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青条砖贴墙面（勾缝、密缝）、矩形柱面（勾缝、密缝）、圆形柱面（勾缝、密缝）、零星项目（勾缝、密缝）</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 </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619250">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四</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sz="6600" b="0">
                          <a:solidFill>
                            <a:srgbClr val="000000"/>
                          </a:solidFill>
                          <a:effectLst/>
                          <a:latin typeface="Helvetica Neue" panose="02000503000000020004"/>
                          <a:ea typeface="Helvetica Neue" panose="02000503000000020004"/>
                          <a:cs typeface="Helvetica Neue" panose="02000503000000020004"/>
                        </a:rPr>
                        <a:t>砖瓦漏窗</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瓦片漏窗（古钱式、鱼鳞式）、砖漏窗（软景条式复杂、普通，平直条式复杂、普通）</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sz="6600" b="0">
                          <a:solidFill>
                            <a:srgbClr val="000000"/>
                          </a:solidFill>
                          <a:effectLst/>
                          <a:latin typeface="Helvetica Neue" panose="02000503000000020004"/>
                          <a:ea typeface="Helvetica Neue" panose="02000503000000020004"/>
                          <a:cs typeface="Helvetica Neue" panose="02000503000000020004"/>
                        </a:rPr>
                        <a:t>瓦片漏窗</a:t>
                      </a:r>
                      <a:endParaRPr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0" y="38100"/>
            <a:ext cx="48006000" cy="26924000"/>
          </a:xfrm>
          <a:prstGeom prst="rect">
            <a:avLst/>
          </a:prstGeom>
          <a:ln w="25400">
            <a:miter lim="400000"/>
            <a:headEnd/>
            <a:tailEnd/>
          </a:ln>
        </p:spPr>
      </p:pic>
      <p:pic>
        <p:nvPicPr>
          <p:cNvPr id="186"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187" name="图像" descr="图像"/>
          <p:cNvPicPr>
            <a:picLocks noChangeAspect="1"/>
          </p:cNvPicPr>
          <p:nvPr/>
        </p:nvPicPr>
        <p:blipFill>
          <a:blip r:embed="rId3"/>
          <a:stretch>
            <a:fillRect/>
          </a:stretch>
        </p:blipFill>
        <p:spPr>
          <a:xfrm>
            <a:off x="0" y="38100"/>
            <a:ext cx="7607300" cy="7607300"/>
          </a:xfrm>
          <a:prstGeom prst="rect">
            <a:avLst/>
          </a:prstGeom>
          <a:ln w="25400">
            <a:miter lim="400000"/>
            <a:headEnd/>
            <a:tailEnd/>
          </a:ln>
        </p:spPr>
      </p:pic>
      <p:pic>
        <p:nvPicPr>
          <p:cNvPr id="188" name="图像" descr="图像"/>
          <p:cNvPicPr>
            <a:picLocks noChangeAspect="1"/>
          </p:cNvPicPr>
          <p:nvPr/>
        </p:nvPicPr>
        <p:blipFill>
          <a:blip r:embed="rId4" cstate="print"/>
          <a:stretch>
            <a:fillRect/>
          </a:stretch>
        </p:blipFill>
        <p:spPr>
          <a:xfrm>
            <a:off x="1191839" y="1611002"/>
            <a:ext cx="2915756" cy="2911609"/>
          </a:xfrm>
          <a:prstGeom prst="rect">
            <a:avLst/>
          </a:prstGeom>
          <a:ln w="25400">
            <a:miter lim="400000"/>
            <a:headEnd/>
            <a:tailEnd/>
          </a:ln>
        </p:spPr>
      </p:pic>
      <p:sp>
        <p:nvSpPr>
          <p:cNvPr id="190"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193" name="永和九年，岁在癸丑，暮春之初，会于会稽山阴之兰亭，修禊事也。群贤毕至，少长咸集。…"/>
          <p:cNvSpPr txBox="1"/>
          <p:nvPr/>
        </p:nvSpPr>
        <p:spPr>
          <a:xfrm>
            <a:off x="23255366" y="6303135"/>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p:txBody>
      </p:sp>
      <p:pic>
        <p:nvPicPr>
          <p:cNvPr id="194" name="图像" descr="图像"/>
          <p:cNvPicPr>
            <a:picLocks noChangeAspect="1"/>
          </p:cNvPicPr>
          <p:nvPr/>
        </p:nvPicPr>
        <p:blipFill>
          <a:blip r:embed="rId5">
            <a:alphaModFix amt="23766"/>
          </a:blip>
          <a:srcRect b="40753"/>
          <a:stretch>
            <a:fillRect/>
          </a:stretch>
        </p:blipFill>
        <p:spPr>
          <a:xfrm>
            <a:off x="9947275" y="22492970"/>
            <a:ext cx="7607300" cy="4507111"/>
          </a:xfrm>
          <a:prstGeom prst="rect">
            <a:avLst/>
          </a:prstGeom>
          <a:ln w="25400">
            <a:miter lim="400000"/>
            <a:headEnd/>
            <a:tailEnd/>
          </a:ln>
        </p:spPr>
      </p:pic>
      <p:pic>
        <p:nvPicPr>
          <p:cNvPr id="195" name="图像" descr="图像"/>
          <p:cNvPicPr>
            <a:picLocks noChangeAspect="1"/>
          </p:cNvPicPr>
          <p:nvPr/>
        </p:nvPicPr>
        <p:blipFill>
          <a:blip r:embed="rId3">
            <a:alphaModFix amt="45000"/>
          </a:blip>
          <a:stretch>
            <a:fillRect/>
          </a:stretch>
        </p:blipFill>
        <p:spPr>
          <a:xfrm>
            <a:off x="29151262" y="3276798"/>
            <a:ext cx="7607301" cy="7607301"/>
          </a:xfrm>
          <a:prstGeom prst="rect">
            <a:avLst/>
          </a:prstGeom>
          <a:ln w="25400">
            <a:miter lim="400000"/>
            <a:headEnd/>
            <a:tailEnd/>
          </a:ln>
        </p:spPr>
      </p:pic>
      <p:pic>
        <p:nvPicPr>
          <p:cNvPr id="196" name="图像" descr="图像"/>
          <p:cNvPicPr>
            <a:picLocks noChangeAspect="1"/>
          </p:cNvPicPr>
          <p:nvPr/>
        </p:nvPicPr>
        <p:blipFill>
          <a:blip r:embed="rId6"/>
          <a:srcRect l="30784" b="1398"/>
          <a:stretch>
            <a:fillRect/>
          </a:stretch>
        </p:blipFill>
        <p:spPr>
          <a:xfrm flipH="1">
            <a:off x="40523795" y="2025650"/>
            <a:ext cx="7482205" cy="24975185"/>
          </a:xfrm>
          <a:prstGeom prst="rect">
            <a:avLst/>
          </a:prstGeom>
          <a:ln w="25400">
            <a:miter lim="400000"/>
            <a:headEnd/>
            <a:tailEnd/>
          </a:ln>
        </p:spPr>
      </p:pic>
      <p:sp>
        <p:nvSpPr>
          <p:cNvPr id="3" name="文本框 2"/>
          <p:cNvSpPr txBox="1"/>
          <p:nvPr/>
        </p:nvSpPr>
        <p:spPr>
          <a:xfrm>
            <a:off x="4582160" y="2626678"/>
            <a:ext cx="35467925" cy="20594320"/>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lang="en-US" b="0">
                <a:sym typeface="Helvetica Neue" panose="02000503000000020004"/>
              </a:rPr>
              <a:t>  </a:t>
            </a:r>
            <a:r>
              <a:rPr b="0">
                <a:sym typeface="Helvetica Neue" panose="02000503000000020004"/>
              </a:rPr>
              <a:t>3、说明及工程量计算规则主要变化情况</a:t>
            </a:r>
            <a:endParaRPr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b="0">
                <a:sym typeface="Helvetica Neue" panose="02000503000000020004"/>
              </a:rPr>
              <a:t> （1）“说明”部分变化情况</a:t>
            </a:r>
            <a:endParaRPr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b="0">
                <a:sym typeface="Helvetica Neue" panose="02000503000000020004"/>
              </a:rPr>
              <a:t>  ①三合土地面厚度按10cm编制，设计与定额不同时，材料含量应作换算，人工费不调整。</a:t>
            </a:r>
            <a:endParaRPr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b="0">
                <a:sym typeface="Helvetica Neue" panose="02000503000000020004"/>
              </a:rPr>
              <a:t>  ②青砖规格为240×115×53mm，平铺指砖的大面向上做法，侧铺系指砖的条面向上做法。材料的品种、厚度，设计与定额不同时允许调整，人工费不调整。</a:t>
            </a:r>
            <a:endParaRPr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b="0">
                <a:sym typeface="Helvetica Neue" panose="02000503000000020004"/>
              </a:rPr>
              <a:t>  ③镶贴块料的水泥砂浆结合层厚度与消耗量标准取定的厚度不同时，可执行房建与装饰标准中找平层每增减1mm子目进行调整。</a:t>
            </a:r>
            <a:endParaRPr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b="0">
                <a:sym typeface="Helvetica Neue" panose="02000503000000020004"/>
              </a:rPr>
              <a:t>  ④墙柱面贴面包括青条砖贴墙面和柱面，并分为勾缝和密缝两种情形，青条砖规格为200×45×15mm，定额按成品考虑，结合层按水泥砂浆粘结考虑，勾缝为平缝。材料、砂浆的品种、厚度及配合比，设计与定额不同时允许调整，损耗率按5%考虑，其余不变。青条砖贴弧形面时，人工费乘以系数1.15，青条砖材料耗用量乘以系数1.05。大青砖片贴墙面套用装饰定额相应子目，厚度小于10mm按装饰考虑，大于10mm按青条砖考虑。</a:t>
            </a:r>
            <a:endParaRPr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b="0">
                <a:sym typeface="Helvetica Neue" panose="02000503000000020004"/>
              </a:rPr>
              <a:t>  ⑤漏窗包括了瓦片漏窗、砖漏窗，漏窗以矩形为准，如异形者人工费乘以系数1.15。每樘漏窗软景式、平直式混合砌筑者，软景工程20%以下的，套用平直条式；在80%以上的，套用软景条式；在20%以上80%以下的，按工程量分别套用。</a:t>
            </a:r>
            <a:endParaRPr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b="0">
                <a:sym typeface="Helvetica Neue" panose="02000503000000020004"/>
              </a:rPr>
              <a:t> （2）“工程量计算规则”变化情况</a:t>
            </a:r>
            <a:endParaRPr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b="0">
                <a:sym typeface="Helvetica Neue" panose="02000503000000020004"/>
              </a:rPr>
              <a:t>  ①三合土地面、青砖铺地、青条砖贴墙柱面均按图示面积以平方米计算。青条砖贴墙柱面时，四周如有镶边者，镶边工程量按相应的子目另行计算，计算工程量时应扣除门窗洞口等孔洞所占的面积，但不扣除0.3㎡以内的孔洞面积。</a:t>
            </a:r>
            <a:endParaRPr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b="0">
                <a:sym typeface="Helvetica Neue" panose="02000503000000020004"/>
              </a:rPr>
              <a:t>  ②漏窗按窗框外围面积计算。</a:t>
            </a:r>
            <a:endParaRPr b="0">
              <a:sym typeface="Helvetica Neue" panose="02000503000000020004"/>
            </a:endParaRPr>
          </a:p>
        </p:txBody>
      </p:sp>
    </p:spTree>
  </p:cSld>
  <p:clrMapOvr>
    <a:masterClrMapping/>
  </p:clrMapOvr>
  <p:transition spd="med"/>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0" y="38100"/>
            <a:ext cx="48006000" cy="26924000"/>
          </a:xfrm>
          <a:prstGeom prst="rect">
            <a:avLst/>
          </a:prstGeom>
          <a:ln w="25400">
            <a:miter lim="400000"/>
            <a:headEnd/>
            <a:tailEnd/>
          </a:ln>
        </p:spPr>
      </p:pic>
      <p:pic>
        <p:nvPicPr>
          <p:cNvPr id="186"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187" name="图像" descr="图像"/>
          <p:cNvPicPr>
            <a:picLocks noChangeAspect="1"/>
          </p:cNvPicPr>
          <p:nvPr/>
        </p:nvPicPr>
        <p:blipFill>
          <a:blip r:embed="rId3"/>
          <a:stretch>
            <a:fillRect/>
          </a:stretch>
        </p:blipFill>
        <p:spPr>
          <a:xfrm>
            <a:off x="0" y="38100"/>
            <a:ext cx="7607300" cy="7607300"/>
          </a:xfrm>
          <a:prstGeom prst="rect">
            <a:avLst/>
          </a:prstGeom>
          <a:ln w="25400">
            <a:miter lim="400000"/>
            <a:headEnd/>
            <a:tailEnd/>
          </a:ln>
        </p:spPr>
      </p:pic>
      <p:pic>
        <p:nvPicPr>
          <p:cNvPr id="188" name="图像" descr="图像"/>
          <p:cNvPicPr>
            <a:picLocks noChangeAspect="1"/>
          </p:cNvPicPr>
          <p:nvPr/>
        </p:nvPicPr>
        <p:blipFill>
          <a:blip r:embed="rId4" cstate="print"/>
          <a:stretch>
            <a:fillRect/>
          </a:stretch>
        </p:blipFill>
        <p:spPr>
          <a:xfrm>
            <a:off x="1191839" y="1611002"/>
            <a:ext cx="2915756" cy="2911609"/>
          </a:xfrm>
          <a:prstGeom prst="rect">
            <a:avLst/>
          </a:prstGeom>
          <a:ln w="25400">
            <a:miter lim="400000"/>
            <a:headEnd/>
            <a:tailEnd/>
          </a:ln>
        </p:spPr>
      </p:pic>
      <p:sp>
        <p:nvSpPr>
          <p:cNvPr id="190"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193" name="永和九年，岁在癸丑，暮春之初，会于会稽山阴之兰亭，修禊事也。群贤毕至，少长咸集。…"/>
          <p:cNvSpPr txBox="1"/>
          <p:nvPr/>
        </p:nvSpPr>
        <p:spPr>
          <a:xfrm>
            <a:off x="23255366" y="6303135"/>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endParaRPr sz="6600"/>
          </a:p>
        </p:txBody>
      </p:sp>
      <p:pic>
        <p:nvPicPr>
          <p:cNvPr id="194" name="图像" descr="图像"/>
          <p:cNvPicPr>
            <a:picLocks noChangeAspect="1"/>
          </p:cNvPicPr>
          <p:nvPr/>
        </p:nvPicPr>
        <p:blipFill>
          <a:blip r:embed="rId5">
            <a:alphaModFix amt="23766"/>
          </a:blip>
          <a:srcRect b="40753"/>
          <a:stretch>
            <a:fillRect/>
          </a:stretch>
        </p:blipFill>
        <p:spPr>
          <a:xfrm>
            <a:off x="9947275" y="22492970"/>
            <a:ext cx="7607300" cy="4507111"/>
          </a:xfrm>
          <a:prstGeom prst="rect">
            <a:avLst/>
          </a:prstGeom>
          <a:ln w="25400">
            <a:miter lim="400000"/>
            <a:headEnd/>
            <a:tailEnd/>
          </a:ln>
        </p:spPr>
      </p:pic>
      <p:pic>
        <p:nvPicPr>
          <p:cNvPr id="195" name="图像" descr="图像"/>
          <p:cNvPicPr>
            <a:picLocks noChangeAspect="1"/>
          </p:cNvPicPr>
          <p:nvPr/>
        </p:nvPicPr>
        <p:blipFill>
          <a:blip r:embed="rId3">
            <a:alphaModFix amt="45000"/>
          </a:blip>
          <a:stretch>
            <a:fillRect/>
          </a:stretch>
        </p:blipFill>
        <p:spPr>
          <a:xfrm>
            <a:off x="29151262" y="3276798"/>
            <a:ext cx="7607301" cy="7607301"/>
          </a:xfrm>
          <a:prstGeom prst="rect">
            <a:avLst/>
          </a:prstGeom>
          <a:ln w="25400">
            <a:miter lim="400000"/>
            <a:headEnd/>
            <a:tailEnd/>
          </a:ln>
        </p:spPr>
      </p:pic>
      <p:pic>
        <p:nvPicPr>
          <p:cNvPr id="196" name="图像" descr="图像"/>
          <p:cNvPicPr>
            <a:picLocks noChangeAspect="1"/>
          </p:cNvPicPr>
          <p:nvPr/>
        </p:nvPicPr>
        <p:blipFill>
          <a:blip r:embed="rId6"/>
          <a:srcRect l="30784" b="1398"/>
          <a:stretch>
            <a:fillRect/>
          </a:stretch>
        </p:blipFill>
        <p:spPr>
          <a:xfrm flipH="1">
            <a:off x="40850820" y="2025650"/>
            <a:ext cx="7155180" cy="24973915"/>
          </a:xfrm>
          <a:prstGeom prst="rect">
            <a:avLst/>
          </a:prstGeom>
          <a:ln w="25400">
            <a:miter lim="400000"/>
            <a:headEnd/>
            <a:tailEnd/>
          </a:ln>
        </p:spPr>
      </p:pic>
      <p:sp>
        <p:nvSpPr>
          <p:cNvPr id="3" name="文本框 2"/>
          <p:cNvSpPr txBox="1"/>
          <p:nvPr/>
        </p:nvSpPr>
        <p:spPr>
          <a:xfrm>
            <a:off x="4636135" y="4161473"/>
            <a:ext cx="36215320" cy="19116675"/>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lang="zh-CN" altLang="en-US" sz="7200">
                <a:latin typeface="微软雅黑" panose="020B0503020204020204" charset="-122"/>
                <a:ea typeface="微软雅黑" panose="020B0503020204020204" charset="-122"/>
                <a:sym typeface="Helvetica Neue" panose="02000503000000020004"/>
              </a:rPr>
              <a:t>✯  </a:t>
            </a:r>
            <a:r>
              <a:rPr sz="7200">
                <a:sym typeface="Helvetica Neue" panose="02000503000000020004"/>
              </a:rPr>
              <a:t>四、与清单的衔接情况</a:t>
            </a:r>
            <a:endParaRPr sz="720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本章消耗量标准的项目设置、工程量计算规则等文字表述，尽可能与13清单计算规范相一致。</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a:latin typeface="微软雅黑" panose="020B0503020204020204" charset="-122"/>
                <a:ea typeface="微软雅黑" panose="020B0503020204020204" charset="-122"/>
                <a:sym typeface="Helvetica Neue" panose="02000503000000020004"/>
              </a:rPr>
              <a:t>✯  </a:t>
            </a:r>
            <a:r>
              <a:rPr sz="7200">
                <a:sym typeface="Helvetica Neue" panose="02000503000000020004"/>
              </a:rPr>
              <a:t>五、人材机消耗量确定</a:t>
            </a:r>
            <a:endParaRPr sz="720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1.人工：参照2014仿古标准、2018年《全统仿古建筑工程消耗量定额》人工消耗量乘以人工工资单价以人工费体现。</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2.材料：参照2014仿古标准。</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3.机械：参照2014仿古标准，调整单价。</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a:latin typeface="微软雅黑" panose="020B0503020204020204" charset="-122"/>
                <a:ea typeface="微软雅黑" panose="020B0503020204020204" charset="-122"/>
                <a:sym typeface="Helvetica Neue" panose="02000503000000020004"/>
              </a:rPr>
              <a:t>✯  </a:t>
            </a:r>
            <a:r>
              <a:rPr sz="7200">
                <a:sym typeface="Helvetica Neue" panose="02000503000000020004"/>
              </a:rPr>
              <a:t>六、使用当中应该注意的问题</a:t>
            </a:r>
            <a:endParaRPr sz="720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a:sym typeface="Helvetica Neue" panose="02000503000000020004"/>
              </a:rPr>
              <a:t> </a:t>
            </a:r>
            <a:r>
              <a:rPr sz="7200" b="0">
                <a:sym typeface="Helvetica Neue" panose="02000503000000020004"/>
              </a:rPr>
              <a:t> 1、漏窗包括了瓦片漏窗、砖漏窗，漏窗以矩形为准，如异形者人工费乘以系数   1.15。每樘漏窗软景式、平直式混合砌筑者，软景工程20%以下的，套用平直条式；在80%以上的，套用软景条式；在20%以上80%以下的，按工程量分别套用。</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sz="7200" b="0">
                <a:sym typeface="Helvetica Neue" panose="02000503000000020004"/>
              </a:rPr>
              <a:t>  2、本章砂浆用量较少，仍考虑采用现拌砂浆。</a:t>
            </a:r>
            <a:endParaRPr sz="7200" b="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a:latin typeface="微软雅黑" panose="020B0503020204020204" charset="-122"/>
                <a:ea typeface="微软雅黑" panose="020B0503020204020204" charset="-122"/>
                <a:sym typeface="Helvetica Neue" panose="02000503000000020004"/>
              </a:rPr>
              <a:t>✯  </a:t>
            </a:r>
            <a:r>
              <a:rPr sz="7200">
                <a:sym typeface="Helvetica Neue" panose="02000503000000020004"/>
              </a:rPr>
              <a:t>七、本章节对应的名词解释及配图</a:t>
            </a:r>
            <a:endParaRPr sz="720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en-US" sz="7200">
                <a:sym typeface="Helvetica Neue" panose="02000503000000020004"/>
              </a:rPr>
              <a:t>  </a:t>
            </a:r>
            <a:r>
              <a:rPr lang="en-US" sz="7200" b="0">
                <a:sym typeface="Helvetica Neue" panose="02000503000000020004"/>
              </a:rPr>
              <a:t>1</a:t>
            </a:r>
            <a:r>
              <a:rPr sz="7200" b="0">
                <a:sym typeface="Helvetica Neue" panose="02000503000000020004"/>
              </a:rPr>
              <a:t>.漏窗：墙垣中所开空穴，以砖、瓦、木条构成各种图案，中空便凭眺及避外隐内之用。</a:t>
            </a:r>
            <a:endParaRPr sz="7200">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endParaRPr sz="7200" b="0">
              <a:sym typeface="Helvetica Neue" panose="02000503000000020004"/>
            </a:endParaRPr>
          </a:p>
        </p:txBody>
      </p:sp>
    </p:spTree>
  </p:cSld>
  <p:clrMapOvr>
    <a:masterClrMapping/>
  </p:clrMapOvr>
  <p:transition spd="med"/>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7" name="组 1.png" descr="组 1.png"/>
          <p:cNvPicPr>
            <a:picLocks noChangeAspect="1"/>
          </p:cNvPicPr>
          <p:nvPr/>
        </p:nvPicPr>
        <p:blipFill>
          <a:blip r:embed="rId1"/>
          <a:stretch>
            <a:fillRect/>
          </a:stretch>
        </p:blipFill>
        <p:spPr>
          <a:xfrm>
            <a:off x="4445" y="38100"/>
            <a:ext cx="48006000" cy="26924000"/>
          </a:xfrm>
          <a:prstGeom prst="rect">
            <a:avLst/>
          </a:prstGeom>
          <a:ln w="25400">
            <a:miter lim="400000"/>
            <a:headEnd/>
            <a:tailEnd/>
          </a:ln>
        </p:spPr>
      </p:pic>
      <p:pic>
        <p:nvPicPr>
          <p:cNvPr id="228" name="图像" descr="图像"/>
          <p:cNvPicPr>
            <a:picLocks noChangeAspect="1"/>
          </p:cNvPicPr>
          <p:nvPr/>
        </p:nvPicPr>
        <p:blipFill>
          <a:blip r:embed="rId2">
            <a:alphaModFix amt="35000"/>
          </a:blip>
          <a:stretch>
            <a:fillRect/>
          </a:stretch>
        </p:blipFill>
        <p:spPr>
          <a:xfrm>
            <a:off x="29151262" y="3276798"/>
            <a:ext cx="7607301" cy="7607301"/>
          </a:xfrm>
          <a:prstGeom prst="rect">
            <a:avLst/>
          </a:prstGeom>
          <a:ln w="25400">
            <a:miter lim="400000"/>
            <a:headEnd/>
            <a:tailEnd/>
          </a:ln>
        </p:spPr>
      </p:pic>
      <p:pic>
        <p:nvPicPr>
          <p:cNvPr id="230" name="图像" descr="图像"/>
          <p:cNvPicPr>
            <a:picLocks noChangeAspect="1"/>
          </p:cNvPicPr>
          <p:nvPr/>
        </p:nvPicPr>
        <p:blipFill>
          <a:blip r:embed="rId3"/>
          <a:stretch>
            <a:fillRect/>
          </a:stretch>
        </p:blipFill>
        <p:spPr>
          <a:xfrm>
            <a:off x="42867262" y="-8136"/>
            <a:ext cx="5143501" cy="7137401"/>
          </a:xfrm>
          <a:prstGeom prst="rect">
            <a:avLst/>
          </a:prstGeom>
          <a:ln w="25400">
            <a:miter lim="400000"/>
            <a:headEnd/>
            <a:tailEnd/>
          </a:ln>
        </p:spPr>
      </p:pic>
      <p:pic>
        <p:nvPicPr>
          <p:cNvPr id="239" name="图像" descr="图像"/>
          <p:cNvPicPr>
            <a:picLocks noChangeAspect="1"/>
          </p:cNvPicPr>
          <p:nvPr/>
        </p:nvPicPr>
        <p:blipFill>
          <a:blip r:embed="rId2"/>
          <a:stretch>
            <a:fillRect/>
          </a:stretch>
        </p:blipFill>
        <p:spPr>
          <a:xfrm>
            <a:off x="0" y="0"/>
            <a:ext cx="7607300" cy="7607300"/>
          </a:xfrm>
          <a:prstGeom prst="rect">
            <a:avLst/>
          </a:prstGeom>
          <a:ln w="25400">
            <a:miter lim="400000"/>
            <a:headEnd/>
            <a:tailEnd/>
          </a:ln>
        </p:spPr>
      </p:pic>
      <p:pic>
        <p:nvPicPr>
          <p:cNvPr id="194" name="图像" descr="图像"/>
          <p:cNvPicPr>
            <a:picLocks noChangeAspect="1"/>
          </p:cNvPicPr>
          <p:nvPr/>
        </p:nvPicPr>
        <p:blipFill>
          <a:blip r:embed="rId4">
            <a:alphaModFix amt="23766"/>
          </a:blip>
          <a:srcRect b="40753"/>
          <a:stretch>
            <a:fillRect/>
          </a:stretch>
        </p:blipFill>
        <p:spPr>
          <a:xfrm>
            <a:off x="9947275" y="22454870"/>
            <a:ext cx="7607300" cy="4507111"/>
          </a:xfrm>
          <a:prstGeom prst="rect">
            <a:avLst/>
          </a:prstGeom>
          <a:ln w="25400">
            <a:miter lim="400000"/>
            <a:headEnd/>
            <a:tailEnd/>
          </a:ln>
        </p:spPr>
      </p:pic>
      <p:pic>
        <p:nvPicPr>
          <p:cNvPr id="232" name="图像" descr="图像"/>
          <p:cNvPicPr>
            <a:picLocks noChangeAspect="1"/>
          </p:cNvPicPr>
          <p:nvPr/>
        </p:nvPicPr>
        <p:blipFill>
          <a:blip r:embed="rId5"/>
          <a:srcRect l="28444" r="5778"/>
          <a:stretch>
            <a:fillRect/>
          </a:stretch>
        </p:blipFill>
        <p:spPr>
          <a:xfrm>
            <a:off x="3689985" y="3109595"/>
            <a:ext cx="20048855" cy="21820505"/>
          </a:xfrm>
          <a:prstGeom prst="rect">
            <a:avLst/>
          </a:prstGeom>
          <a:ln w="25400">
            <a:miter lim="400000"/>
            <a:headEnd/>
            <a:tailEnd/>
          </a:ln>
        </p:spPr>
      </p:pic>
      <p:sp>
        <p:nvSpPr>
          <p:cNvPr id="2" name="文本框 1"/>
          <p:cNvSpPr txBox="1"/>
          <p:nvPr/>
        </p:nvSpPr>
        <p:spPr>
          <a:xfrm>
            <a:off x="27281505" y="3109278"/>
            <a:ext cx="14275435" cy="1388110"/>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ctr" defTabSz="1616710" rtl="0" fontAlgn="auto" latinLnBrk="0" hangingPunct="0">
              <a:lnSpc>
                <a:spcPct val="100000"/>
              </a:lnSpc>
              <a:spcBef>
                <a:spcPts val="0"/>
              </a:spcBef>
              <a:spcAft>
                <a:spcPts val="0"/>
              </a:spcAft>
              <a:buClrTx/>
              <a:buSzTx/>
              <a:buFontTx/>
              <a:buNone/>
            </a:pPr>
            <a:r>
              <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第十章  措施项目</a:t>
            </a:r>
            <a:endPar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sp>
        <p:nvSpPr>
          <p:cNvPr id="3" name="文本框 2"/>
          <p:cNvSpPr txBox="1"/>
          <p:nvPr/>
        </p:nvSpPr>
        <p:spPr>
          <a:xfrm>
            <a:off x="25281255" y="4190048"/>
            <a:ext cx="20958810" cy="14685010"/>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lang="zh-CN" altLang="en-US" sz="7200">
                <a:latin typeface="微软雅黑" panose="020B0503020204020204" charset="-122"/>
                <a:ea typeface="微软雅黑" panose="020B0503020204020204" charset="-122"/>
                <a:sym typeface="Helvetica Neue" panose="02000503000000020004"/>
              </a:rPr>
              <a:t>✯  </a:t>
            </a:r>
            <a:r>
              <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一、概况</a:t>
            </a:r>
            <a:endPar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本章包括：模板工程、脚手架工程、垂直运输、材料二次转运工程</a:t>
            </a:r>
            <a:r>
              <a:rPr kumimoji="0" lang="en-US" altLang="zh-CN"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4</a:t>
            </a: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节，其中模板工程只适用于带有仿古特色现浇混凝土柱、梁（枋、桁、连机）、板、其他</a:t>
            </a:r>
            <a:r>
              <a:rPr kumimoji="0" lang="en-US" altLang="zh-CN"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4</a:t>
            </a: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小节，脚手架工程包括木构架安装起重脚手架，牌坊、塔脚手架，其他</a:t>
            </a:r>
            <a:r>
              <a:rPr kumimoji="0" lang="en-US" altLang="zh-CN"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3</a:t>
            </a: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小节，材料二次转运包括材料上山二次转运、材料水平二次转运</a:t>
            </a:r>
            <a:r>
              <a:rPr kumimoji="0" lang="en-US" altLang="zh-CN"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2</a:t>
            </a: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小节，110个子目，较2014仿古标准新增了67个子目，减少了71个子目。</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sz="7200">
                <a:latin typeface="微软雅黑" panose="020B0503020204020204" charset="-122"/>
                <a:ea typeface="微软雅黑" panose="020B0503020204020204" charset="-122"/>
                <a:sym typeface="Helvetica Neue" panose="02000503000000020004"/>
              </a:rPr>
              <a:t>✯  </a:t>
            </a:r>
            <a:r>
              <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二、适用范围、与各章的界限划分</a:t>
            </a:r>
            <a:endPar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本标准适用于新建、扩建仿古建筑工程，与建筑工程装饰相同的分部分项工程按房建与装饰相应子目执行，以系数取代水平差。</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1" name="组 1.png" descr="组 1.png"/>
          <p:cNvPicPr>
            <a:picLocks noChangeAspect="1"/>
          </p:cNvPicPr>
          <p:nvPr/>
        </p:nvPicPr>
        <p:blipFill>
          <a:blip r:embed="rId1"/>
          <a:stretch>
            <a:fillRect/>
          </a:stretch>
        </p:blipFill>
        <p:spPr>
          <a:xfrm>
            <a:off x="-267335" y="-8255"/>
            <a:ext cx="48006000" cy="26924000"/>
          </a:xfrm>
          <a:prstGeom prst="rect">
            <a:avLst/>
          </a:prstGeom>
          <a:ln w="25400">
            <a:miter lim="400000"/>
            <a:headEnd/>
            <a:tailEnd/>
          </a:ln>
        </p:spPr>
      </p:pic>
      <p:pic>
        <p:nvPicPr>
          <p:cNvPr id="194" name="图像" descr="图像"/>
          <p:cNvPicPr>
            <a:picLocks noChangeAspect="1"/>
          </p:cNvPicPr>
          <p:nvPr/>
        </p:nvPicPr>
        <p:blipFill>
          <a:blip r:embed="rId2">
            <a:alphaModFix amt="23766"/>
          </a:blip>
          <a:srcRect b="40753"/>
          <a:stretch>
            <a:fillRect/>
          </a:stretch>
        </p:blipFill>
        <p:spPr>
          <a:xfrm>
            <a:off x="9947275" y="22454870"/>
            <a:ext cx="7607300" cy="4507111"/>
          </a:xfrm>
          <a:prstGeom prst="rect">
            <a:avLst/>
          </a:prstGeom>
          <a:ln w="25400">
            <a:miter lim="400000"/>
            <a:headEnd/>
            <a:tailEnd/>
          </a:ln>
        </p:spPr>
      </p:pic>
      <p:pic>
        <p:nvPicPr>
          <p:cNvPr id="172" name="图像" descr="图像"/>
          <p:cNvPicPr>
            <a:picLocks noChangeAspect="1"/>
          </p:cNvPicPr>
          <p:nvPr/>
        </p:nvPicPr>
        <p:blipFill>
          <a:blip r:embed="rId3"/>
          <a:stretch>
            <a:fillRect/>
          </a:stretch>
        </p:blipFill>
        <p:spPr>
          <a:xfrm>
            <a:off x="42867262" y="-8136"/>
            <a:ext cx="5143501" cy="7137401"/>
          </a:xfrm>
          <a:prstGeom prst="rect">
            <a:avLst/>
          </a:prstGeom>
          <a:ln w="25400">
            <a:miter lim="400000"/>
            <a:headEnd/>
            <a:tailEnd/>
          </a:ln>
        </p:spPr>
      </p:pic>
      <p:sp>
        <p:nvSpPr>
          <p:cNvPr id="173" name="矩形"/>
          <p:cNvSpPr/>
          <p:nvPr/>
        </p:nvSpPr>
        <p:spPr>
          <a:xfrm>
            <a:off x="12253595" y="1789430"/>
            <a:ext cx="32355155" cy="23421340"/>
          </a:xfrm>
          <a:prstGeom prst="rect">
            <a:avLst/>
          </a:prstGeom>
          <a:ln w="12700">
            <a:solidFill>
              <a:schemeClr val="tx2">
                <a:lumMod val="20000"/>
                <a:lumOff val="80000"/>
              </a:schemeClr>
            </a:solidFill>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pic>
        <p:nvPicPr>
          <p:cNvPr id="174" name="图像" descr="图像"/>
          <p:cNvPicPr>
            <a:picLocks noChangeAspect="1"/>
          </p:cNvPicPr>
          <p:nvPr/>
        </p:nvPicPr>
        <p:blipFill>
          <a:blip r:embed="rId4"/>
          <a:stretch>
            <a:fillRect/>
          </a:stretch>
        </p:blipFill>
        <p:spPr>
          <a:xfrm>
            <a:off x="0" y="0"/>
            <a:ext cx="7607300" cy="7607300"/>
          </a:xfrm>
          <a:prstGeom prst="rect">
            <a:avLst/>
          </a:prstGeom>
          <a:ln w="25400">
            <a:miter lim="400000"/>
            <a:headEnd/>
            <a:tailEnd/>
          </a:ln>
        </p:spPr>
      </p:pic>
      <p:pic>
        <p:nvPicPr>
          <p:cNvPr id="175" name="IMG_0113 2.jpg" descr="IMG_0113 2.jpg"/>
          <p:cNvPicPr>
            <a:picLocks noChangeAspect="1"/>
          </p:cNvPicPr>
          <p:nvPr/>
        </p:nvPicPr>
        <p:blipFill>
          <a:blip r:embed="rId5"/>
          <a:srcRect l="31530" r="31530"/>
          <a:stretch>
            <a:fillRect/>
          </a:stretch>
        </p:blipFill>
        <p:spPr>
          <a:xfrm>
            <a:off x="4108049" y="39"/>
            <a:ext cx="7480301" cy="27000201"/>
          </a:xfrm>
          <a:prstGeom prst="rect">
            <a:avLst/>
          </a:prstGeom>
          <a:ln w="25400">
            <a:miter lim="400000"/>
            <a:headEnd/>
            <a:tailEnd/>
          </a:ln>
        </p:spPr>
      </p:pic>
      <p:pic>
        <p:nvPicPr>
          <p:cNvPr id="181" name="图像" descr="图像"/>
          <p:cNvPicPr>
            <a:picLocks noChangeAspect="1"/>
          </p:cNvPicPr>
          <p:nvPr/>
        </p:nvPicPr>
        <p:blipFill>
          <a:blip r:embed="rId6" cstate="print"/>
          <a:stretch>
            <a:fillRect/>
          </a:stretch>
        </p:blipFill>
        <p:spPr>
          <a:xfrm>
            <a:off x="1191839" y="1611002"/>
            <a:ext cx="2915756" cy="2911609"/>
          </a:xfrm>
          <a:prstGeom prst="rect">
            <a:avLst/>
          </a:prstGeom>
          <a:ln w="25400">
            <a:miter lim="400000"/>
            <a:headEnd/>
            <a:tailEnd/>
          </a:ln>
        </p:spPr>
      </p:pic>
      <p:sp>
        <p:nvSpPr>
          <p:cNvPr id="182"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7" name="文本框 6"/>
          <p:cNvSpPr txBox="1"/>
          <p:nvPr/>
        </p:nvSpPr>
        <p:spPr>
          <a:xfrm>
            <a:off x="12724130" y="2834005"/>
            <a:ext cx="30142815" cy="21332825"/>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kumimoji="0" 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kumimoji="0"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2</a:t>
            </a: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消耗量标准表现形式的改变。2014仿古标准版面采用B4横排，消耗量标准子目包含人工、材料、 机械消耗量及费用；2020年仿古消耗量标准版面采用A4竖排，消耗量标准子目包含了人工费、材料费、机械费及材料消耗量。</a:t>
            </a:r>
            <a:endPar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3. 人工费反应形式的变化。本标准中的工日量是根据仿古建筑工程特点、技术复杂程度，结合施工单位在工程实施中的反馈意见，同时根据劳动力市场的实际情况，综合人工以人工费为体现形式。</a:t>
            </a:r>
            <a:endPar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4. </a:t>
            </a:r>
            <a:r>
              <a:rPr kumimoji="0" lang="zh-CN"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对原</a:t>
            </a: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消耗量标准子目进行了增删及调整，详见各章节交底资料内容。</a:t>
            </a:r>
            <a:endPar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5. 混凝土和砂浆表现形式的调整。2014仿古标准现浇混凝土和砂浆均采用现场搅拌，现根据形势发展需要，现浇混凝土构件按商品混凝土进入子目，预制构件以现拌混凝土进入子目。</a:t>
            </a:r>
            <a:endPar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本标准砂浆用量大的构件采用预拌砂浆，用量小的构件仍采用现拌砂浆。若采用预拌砂浆的子目实际使用现拌砂浆或湿拌砂浆时，按以下方法调整：</a:t>
            </a:r>
            <a:endPar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（1）使用现拌砂浆的，除将本标准子目中的干混预拌砂浆调换为现拌砂浆外，另按相应子目中人工费乘以系数1.03，机械费不变。</a:t>
            </a:r>
            <a:endPar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（2）使用湿拌砂浆的，将原子目中的干混预拌砂浆调换为湿拌砂浆外，另按相应子目中人工费乘以系数0.98，并扣除机械费。</a:t>
            </a:r>
            <a:endPar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endParaRPr kumimoji="0"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spTree>
  </p:cSld>
  <p:clrMapOvr>
    <a:masterClrMapping/>
  </p:clrMapOvr>
  <p:transition spd="med">
    <p:random/>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4" name="组 1.png" descr="组 1.png"/>
          <p:cNvPicPr>
            <a:picLocks noChangeAspect="1"/>
          </p:cNvPicPr>
          <p:nvPr/>
        </p:nvPicPr>
        <p:blipFill>
          <a:blip r:embed="rId1"/>
          <a:stretch>
            <a:fillRect/>
          </a:stretch>
        </p:blipFill>
        <p:spPr>
          <a:xfrm>
            <a:off x="0" y="76200"/>
            <a:ext cx="48006000" cy="26924000"/>
          </a:xfrm>
          <a:prstGeom prst="rect">
            <a:avLst/>
          </a:prstGeom>
          <a:ln w="25400">
            <a:miter lim="400000"/>
            <a:headEnd/>
            <a:tailEnd/>
          </a:ln>
        </p:spPr>
      </p:pic>
      <p:pic>
        <p:nvPicPr>
          <p:cNvPr id="245"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260" name="图像" descr="图像"/>
          <p:cNvPicPr>
            <a:picLocks noChangeAspect="1"/>
          </p:cNvPicPr>
          <p:nvPr/>
        </p:nvPicPr>
        <p:blipFill>
          <a:blip r:embed="rId3">
            <a:alphaModFix amt="0"/>
          </a:blip>
          <a:stretch>
            <a:fillRect/>
          </a:stretch>
        </p:blipFill>
        <p:spPr>
          <a:xfrm>
            <a:off x="2209800" y="10056490"/>
            <a:ext cx="17995900" cy="11049001"/>
          </a:xfrm>
          <a:prstGeom prst="rect">
            <a:avLst/>
          </a:prstGeom>
          <a:ln w="25400">
            <a:miter lim="400000"/>
            <a:headEnd/>
            <a:tailEnd/>
          </a:ln>
        </p:spPr>
      </p:pic>
      <p:pic>
        <p:nvPicPr>
          <p:cNvPr id="264" name="图像" descr="图像"/>
          <p:cNvPicPr>
            <a:picLocks noChangeAspect="1"/>
          </p:cNvPicPr>
          <p:nvPr/>
        </p:nvPicPr>
        <p:blipFill>
          <a:blip r:embed="rId4">
            <a:alphaModFix amt="30096"/>
          </a:blip>
          <a:srcRect l="30970"/>
          <a:stretch>
            <a:fillRect/>
          </a:stretch>
        </p:blipFill>
        <p:spPr>
          <a:xfrm>
            <a:off x="0" y="2183606"/>
            <a:ext cx="22425422" cy="14376401"/>
          </a:xfrm>
          <a:prstGeom prst="rect">
            <a:avLst/>
          </a:prstGeom>
          <a:ln w="25400">
            <a:miter lim="400000"/>
            <a:headEnd/>
            <a:tailEnd/>
          </a:ln>
        </p:spPr>
      </p:pic>
      <p:pic>
        <p:nvPicPr>
          <p:cNvPr id="265" name="图像" descr="图像"/>
          <p:cNvPicPr>
            <a:picLocks noChangeAspect="1"/>
          </p:cNvPicPr>
          <p:nvPr/>
        </p:nvPicPr>
        <p:blipFill>
          <a:blip r:embed="rId5"/>
          <a:stretch>
            <a:fillRect/>
          </a:stretch>
        </p:blipFill>
        <p:spPr>
          <a:xfrm>
            <a:off x="0" y="0"/>
            <a:ext cx="7607300" cy="7607300"/>
          </a:xfrm>
          <a:prstGeom prst="rect">
            <a:avLst/>
          </a:prstGeom>
          <a:ln w="25400">
            <a:miter lim="400000"/>
            <a:headEnd/>
            <a:tailEnd/>
          </a:ln>
        </p:spPr>
      </p:pic>
      <p:pic>
        <p:nvPicPr>
          <p:cNvPr id="267" name="图像" descr="图像"/>
          <p:cNvPicPr>
            <a:picLocks noChangeAspect="1"/>
          </p:cNvPicPr>
          <p:nvPr/>
        </p:nvPicPr>
        <p:blipFill>
          <a:blip r:embed="rId5">
            <a:alphaModFix amt="34727"/>
          </a:blip>
          <a:stretch>
            <a:fillRect/>
          </a:stretch>
        </p:blipFill>
        <p:spPr>
          <a:xfrm>
            <a:off x="29151262" y="3276798"/>
            <a:ext cx="7607301" cy="7607301"/>
          </a:xfrm>
          <a:prstGeom prst="rect">
            <a:avLst/>
          </a:prstGeom>
          <a:ln w="25400">
            <a:miter lim="400000"/>
            <a:headEnd/>
            <a:tailEnd/>
          </a:ln>
        </p:spPr>
      </p:pic>
      <p:pic>
        <p:nvPicPr>
          <p:cNvPr id="268" name="图像" descr="图像"/>
          <p:cNvPicPr>
            <a:picLocks noChangeAspect="1"/>
          </p:cNvPicPr>
          <p:nvPr/>
        </p:nvPicPr>
        <p:blipFill>
          <a:blip r:embed="rId6"/>
          <a:srcRect l="15977"/>
          <a:stretch>
            <a:fillRect/>
          </a:stretch>
        </p:blipFill>
        <p:spPr>
          <a:xfrm>
            <a:off x="0" y="8314690"/>
            <a:ext cx="12867640" cy="13432790"/>
          </a:xfrm>
          <a:prstGeom prst="rect">
            <a:avLst/>
          </a:prstGeom>
          <a:ln w="25400">
            <a:miter lim="400000"/>
            <a:headEnd/>
            <a:tailEnd/>
          </a:ln>
        </p:spPr>
      </p:pic>
      <p:pic>
        <p:nvPicPr>
          <p:cNvPr id="194" name="图像" descr="图像"/>
          <p:cNvPicPr>
            <a:picLocks noChangeAspect="1"/>
          </p:cNvPicPr>
          <p:nvPr/>
        </p:nvPicPr>
        <p:blipFill>
          <a:blip r:embed="rId7">
            <a:alphaModFix amt="23766"/>
          </a:blip>
          <a:srcRect b="40753"/>
          <a:stretch>
            <a:fillRect/>
          </a:stretch>
        </p:blipFill>
        <p:spPr>
          <a:xfrm>
            <a:off x="9947275" y="22454870"/>
            <a:ext cx="7607300" cy="4507111"/>
          </a:xfrm>
          <a:prstGeom prst="rect">
            <a:avLst/>
          </a:prstGeom>
          <a:ln w="25400">
            <a:miter lim="400000"/>
            <a:headEnd/>
            <a:tailEnd/>
          </a:ln>
        </p:spPr>
      </p:pic>
      <p:sp>
        <p:nvSpPr>
          <p:cNvPr id="6" name="文本框 5"/>
          <p:cNvSpPr txBox="1"/>
          <p:nvPr/>
        </p:nvSpPr>
        <p:spPr>
          <a:xfrm>
            <a:off x="16320135" y="2555240"/>
            <a:ext cx="15365730" cy="2496185"/>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lang="zh-CN" altLang="en-US" sz="7200">
                <a:latin typeface="微软雅黑" panose="020B0503020204020204" charset="-122"/>
                <a:ea typeface="微软雅黑" panose="020B0503020204020204" charset="-122"/>
                <a:sym typeface="Helvetica Neue" panose="02000503000000020004"/>
              </a:rPr>
              <a:t>✯  </a:t>
            </a:r>
            <a:r>
              <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三、消耗量标准变化情况</a:t>
            </a:r>
            <a:endPar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1、子目数量变化情况见下表：</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graphicFrame>
        <p:nvGraphicFramePr>
          <p:cNvPr id="7" name="表格 6"/>
          <p:cNvGraphicFramePr/>
          <p:nvPr>
            <p:custDataLst>
              <p:tags r:id="rId8"/>
            </p:custDataLst>
          </p:nvPr>
        </p:nvGraphicFramePr>
        <p:xfrm>
          <a:off x="16320135" y="5438775"/>
          <a:ext cx="24429720" cy="11121390"/>
        </p:xfrm>
        <a:graphic>
          <a:graphicData uri="http://schemas.openxmlformats.org/drawingml/2006/table">
            <a:tbl>
              <a:tblPr firstRow="1" bandRow="1">
                <a:tableStyleId>{5940675A-B579-460E-94D1-54222C63F5DA}</a:tableStyleId>
              </a:tblPr>
              <a:tblGrid>
                <a:gridCol w="10354945"/>
                <a:gridCol w="3268345"/>
                <a:gridCol w="3266440"/>
                <a:gridCol w="3771265"/>
                <a:gridCol w="3768725"/>
              </a:tblGrid>
              <a:tr h="2357755">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工程项目名称</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2014</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子目数</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lang="zh-CN" altLang="en-US" sz="6600" b="0">
                          <a:solidFill>
                            <a:srgbClr val="000000"/>
                          </a:solidFill>
                          <a:effectLst/>
                          <a:latin typeface="Helvetica Neue" panose="02000503000000020004"/>
                          <a:ea typeface="Helvetica Neue" panose="02000503000000020004"/>
                          <a:cs typeface="Helvetica Neue" panose="02000503000000020004"/>
                        </a:rPr>
                        <a:t>2020</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p>
                      <a:pPr algn="ctr">
                        <a:buNone/>
                      </a:pPr>
                      <a:r>
                        <a:rPr lang="zh-CN" altLang="en-US" sz="6600" b="0">
                          <a:solidFill>
                            <a:srgbClr val="000000"/>
                          </a:solidFill>
                          <a:effectLst/>
                          <a:latin typeface="Helvetica Neue" panose="02000503000000020004"/>
                          <a:ea typeface="Helvetica Neue" panose="02000503000000020004"/>
                          <a:cs typeface="Helvetica Neue" panose="02000503000000020004"/>
                        </a:rPr>
                        <a:t>子目数</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lang="zh-CN" altLang="en-US" sz="6600" b="0">
                          <a:solidFill>
                            <a:srgbClr val="000000"/>
                          </a:solidFill>
                          <a:effectLst/>
                          <a:latin typeface="Helvetica Neue" panose="02000503000000020004"/>
                          <a:ea typeface="Helvetica Neue" panose="02000503000000020004"/>
                          <a:cs typeface="Helvetica Neue" panose="02000503000000020004"/>
                        </a:rPr>
                        <a:t>增加子目”+”</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lang="zh-CN" altLang="en-US" sz="6600" b="0">
                          <a:solidFill>
                            <a:srgbClr val="000000"/>
                          </a:solidFill>
                          <a:effectLst/>
                          <a:latin typeface="Helvetica Neue" panose="02000503000000020004"/>
                          <a:ea typeface="Helvetica Neue" panose="02000503000000020004"/>
                          <a:cs typeface="Helvetica Neue" panose="02000503000000020004"/>
                        </a:rPr>
                        <a:t>减少子目”-”</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56640">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第十章 措施工程</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114</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110</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67</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71</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59815">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一、模板工程</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81</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17</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0</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64</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210945">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二、脚手架工程</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29</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26</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0</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3</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12645">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三、垂直运输及超高增加工程</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0</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6</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6</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0</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13280">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四、材料上山和二次搬运工程</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0</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61</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61</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0</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210310">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五、围堰工程</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4</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0</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0</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4</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8" name="文本框 7"/>
          <p:cNvSpPr txBox="1"/>
          <p:nvPr/>
        </p:nvSpPr>
        <p:spPr>
          <a:xfrm>
            <a:off x="12019280" y="16790988"/>
            <a:ext cx="28730575" cy="6928485"/>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kumimoji="0" lang="en-US" altLang="zh-CN"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2、项目设置主要变化情况：</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本标准的修编，主要是依照国家13清单规范设置项目，在2014仿古标准的基础上，参考房建与装饰标准、2018年《全统仿古建筑工程消耗量定额》、2010年《浙江省仿古建筑工程定额》、2017年《文物建筑保护工程预算定额》（南方地区）、2016年《福建古建筑保护修缮预算定额》等相关定额进行设置，同时按照历次编制工作会议要求修改完善。</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spTree>
  </p:cSld>
  <p:clrMapOvr>
    <a:masterClrMapping/>
  </p:clrMapOvr>
  <p:transition spd="med"/>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0" name="组 1.png" descr="组 1.png"/>
          <p:cNvPicPr>
            <a:picLocks noChangeAspect="1"/>
          </p:cNvPicPr>
          <p:nvPr/>
        </p:nvPicPr>
        <p:blipFill>
          <a:blip r:embed="rId1"/>
          <a:stretch>
            <a:fillRect/>
          </a:stretch>
        </p:blipFill>
        <p:spPr>
          <a:xfrm>
            <a:off x="0" y="-1107440"/>
            <a:ext cx="48006000" cy="26924000"/>
          </a:xfrm>
          <a:prstGeom prst="rect">
            <a:avLst/>
          </a:prstGeom>
          <a:ln w="25400">
            <a:miter lim="400000"/>
            <a:headEnd/>
            <a:tailEnd/>
          </a:ln>
        </p:spPr>
      </p:pic>
      <p:pic>
        <p:nvPicPr>
          <p:cNvPr id="271" name="图像" descr="图像"/>
          <p:cNvPicPr>
            <a:picLocks noChangeAspect="1"/>
          </p:cNvPicPr>
          <p:nvPr/>
        </p:nvPicPr>
        <p:blipFill>
          <a:blip r:embed="rId2"/>
          <a:stretch>
            <a:fillRect/>
          </a:stretch>
        </p:blipFill>
        <p:spPr>
          <a:xfrm>
            <a:off x="0" y="0"/>
            <a:ext cx="7607300" cy="7607300"/>
          </a:xfrm>
          <a:prstGeom prst="rect">
            <a:avLst/>
          </a:prstGeom>
          <a:ln w="25400">
            <a:miter lim="400000"/>
            <a:headEnd/>
            <a:tailEnd/>
          </a:ln>
        </p:spPr>
      </p:pic>
      <p:pic>
        <p:nvPicPr>
          <p:cNvPr id="282" name="图像" descr="图像"/>
          <p:cNvPicPr>
            <a:picLocks noChangeAspect="1"/>
          </p:cNvPicPr>
          <p:nvPr/>
        </p:nvPicPr>
        <p:blipFill>
          <a:blip r:embed="rId3" cstate="print"/>
          <a:stretch>
            <a:fillRect/>
          </a:stretch>
        </p:blipFill>
        <p:spPr>
          <a:xfrm>
            <a:off x="1191839" y="1611002"/>
            <a:ext cx="2915756" cy="2911609"/>
          </a:xfrm>
          <a:prstGeom prst="rect">
            <a:avLst/>
          </a:prstGeom>
          <a:ln w="25400">
            <a:miter lim="400000"/>
            <a:headEnd/>
            <a:tailEnd/>
          </a:ln>
        </p:spPr>
      </p:pic>
      <p:sp>
        <p:nvSpPr>
          <p:cNvPr id="283"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p>
        </p:txBody>
      </p:sp>
      <p:sp>
        <p:nvSpPr>
          <p:cNvPr id="2" name="文本框 1"/>
          <p:cNvSpPr txBox="1"/>
          <p:nvPr/>
        </p:nvSpPr>
        <p:spPr>
          <a:xfrm>
            <a:off x="5354955" y="3480118"/>
            <a:ext cx="20533995" cy="1388110"/>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与2014仿古标准相比，主要变化如下：</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graphicFrame>
        <p:nvGraphicFramePr>
          <p:cNvPr id="3" name="表格 2"/>
          <p:cNvGraphicFramePr/>
          <p:nvPr>
            <p:custDataLst>
              <p:tags r:id="rId4"/>
            </p:custDataLst>
          </p:nvPr>
        </p:nvGraphicFramePr>
        <p:xfrm>
          <a:off x="5409565" y="5349875"/>
          <a:ext cx="34210625" cy="9052560"/>
        </p:xfrm>
        <a:graphic>
          <a:graphicData uri="http://schemas.openxmlformats.org/drawingml/2006/table">
            <a:tbl>
              <a:tblPr firstRow="1" bandRow="1">
                <a:tableStyleId>{5940675A-B579-460E-94D1-54222C63F5DA}</a:tableStyleId>
              </a:tblPr>
              <a:tblGrid>
                <a:gridCol w="1767840"/>
                <a:gridCol w="7870190"/>
                <a:gridCol w="13734415"/>
                <a:gridCol w="10838180"/>
              </a:tblGrid>
              <a:tr h="783590">
                <a:tc gridSpan="2">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第十章 措施工程</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增加项目</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删除项目</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58215">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一</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模板工程</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预制钢筋砼模板工程</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567180">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二</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脚手架工程</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专项脚手架（木构件安装起重脚手架；牌坊、亭、塔脚手架）；单项脚手架</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砌墙脚手架；抺灰、悬空、挑脚手架；满堂脚手架</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306195">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三</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垂直运输及超高增加工程</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机械垂直运输；人工垂直运输</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218565">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四</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材料上山和二次搬运工程</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材料上山运输；材料二次搬运</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58215">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五</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buNone/>
                      </a:pPr>
                      <a:r>
                        <a:rPr lang="zh-CN" altLang="en-US" sz="6600" b="0">
                          <a:solidFill>
                            <a:srgbClr val="000000"/>
                          </a:solidFill>
                          <a:effectLst/>
                          <a:latin typeface="Helvetica Neue" panose="02000503000000020004"/>
                          <a:ea typeface="Helvetica Neue" panose="02000503000000020004"/>
                          <a:cs typeface="Helvetica Neue" panose="02000503000000020004"/>
                        </a:rPr>
                        <a:t>围堰工程</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zh-CN" altLang="en-US" sz="6600" b="0">
                          <a:solidFill>
                            <a:srgbClr val="000000"/>
                          </a:solidFill>
                          <a:effectLst/>
                          <a:latin typeface="Helvetica Neue" panose="02000503000000020004"/>
                          <a:ea typeface="Helvetica Neue" panose="02000503000000020004"/>
                          <a:cs typeface="Helvetica Neue" panose="02000503000000020004"/>
                        </a:rPr>
                        <a:t>土围堰；草袋围堰</a:t>
                      </a:r>
                      <a:endParaRPr lang="zh-CN" altLang="en-US" sz="6600" b="0">
                        <a:solidFill>
                          <a:srgbClr val="000000"/>
                        </a:solidFill>
                        <a:effectLst/>
                        <a:latin typeface="Helvetica Neue" panose="02000503000000020004"/>
                        <a:ea typeface="Helvetica Neue" panose="02000503000000020004"/>
                        <a:cs typeface="Helvetica Neue" panose="020005030000000200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5354955" y="14666278"/>
            <a:ext cx="33395285" cy="9144635"/>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kumimoji="0" lang="en-US" altLang="zh-CN"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kumimoji="0" lang="en-US" altLang="zh-CN"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3、说明及工程量计算规则主要变化情况</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（1）“说明”部分变化情况</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① 本章模板按15mm厚木模板考虑，如施工中采用的模板规格与型号不同时，其模板消耗量不作调整，价差按实调差。 </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② 本章模板只适用于带有仿古特色：柱、梁、桁、枋、机、板构件模板按一次性摊销编制；其它非仿古特色砼构件模板：基础，柱、梁，有梁板，墙，雨棚，楼梯等模板执行房建与装饰标准相应子目，单位工程建筑砼30m³以内，模板子目乘以1.25系数。</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pic>
        <p:nvPicPr>
          <p:cNvPr id="334" name="图像" descr="图像"/>
          <p:cNvPicPr>
            <a:picLocks noChangeAspect="1"/>
          </p:cNvPicPr>
          <p:nvPr/>
        </p:nvPicPr>
        <p:blipFill>
          <a:blip r:embed="rId5"/>
          <a:stretch>
            <a:fillRect/>
          </a:stretch>
        </p:blipFill>
        <p:spPr>
          <a:xfrm>
            <a:off x="39564945" y="-8255"/>
            <a:ext cx="8445500" cy="11720195"/>
          </a:xfrm>
          <a:prstGeom prst="rect">
            <a:avLst/>
          </a:prstGeom>
          <a:ln w="25400">
            <a:miter lim="400000"/>
            <a:headEnd/>
            <a:tailEnd/>
          </a:ln>
        </p:spPr>
      </p:pic>
    </p:spTree>
  </p:cSld>
  <p:clrMapOvr>
    <a:masterClrMapping/>
  </p:clrMapOvr>
  <p:transition spd="med"/>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 name="组 1.png" descr="组 1.png"/>
          <p:cNvPicPr>
            <a:picLocks noChangeAspect="1"/>
          </p:cNvPicPr>
          <p:nvPr/>
        </p:nvPicPr>
        <p:blipFill>
          <a:blip r:embed="rId1"/>
          <a:stretch>
            <a:fillRect/>
          </a:stretch>
        </p:blipFill>
        <p:spPr>
          <a:xfrm>
            <a:off x="0" y="38100"/>
            <a:ext cx="48006000" cy="26924000"/>
          </a:xfrm>
          <a:prstGeom prst="rect">
            <a:avLst/>
          </a:prstGeom>
          <a:ln w="25400">
            <a:miter lim="400000"/>
            <a:headEnd/>
            <a:tailEnd/>
          </a:ln>
        </p:spPr>
      </p:pic>
      <p:pic>
        <p:nvPicPr>
          <p:cNvPr id="210"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211" name="图像" descr="图像"/>
          <p:cNvPicPr>
            <a:picLocks noChangeAspect="1"/>
          </p:cNvPicPr>
          <p:nvPr/>
        </p:nvPicPr>
        <p:blipFill>
          <a:blip r:embed="rId3">
            <a:alphaModFix amt="35000"/>
          </a:blip>
          <a:stretch>
            <a:fillRect/>
          </a:stretch>
        </p:blipFill>
        <p:spPr>
          <a:xfrm>
            <a:off x="29151262" y="3276798"/>
            <a:ext cx="7607301" cy="7607301"/>
          </a:xfrm>
          <a:prstGeom prst="rect">
            <a:avLst/>
          </a:prstGeom>
          <a:ln w="25400">
            <a:miter lim="400000"/>
            <a:headEnd/>
            <a:tailEnd/>
          </a:ln>
        </p:spPr>
      </p:pic>
      <p:pic>
        <p:nvPicPr>
          <p:cNvPr id="212" name="图像" descr="图像"/>
          <p:cNvPicPr>
            <a:picLocks noChangeAspect="1"/>
          </p:cNvPicPr>
          <p:nvPr/>
        </p:nvPicPr>
        <p:blipFill>
          <a:blip r:embed="rId3"/>
          <a:stretch>
            <a:fillRect/>
          </a:stretch>
        </p:blipFill>
        <p:spPr>
          <a:xfrm>
            <a:off x="0" y="0"/>
            <a:ext cx="7607300" cy="7607300"/>
          </a:xfrm>
          <a:prstGeom prst="rect">
            <a:avLst/>
          </a:prstGeom>
          <a:ln w="25400">
            <a:miter lim="400000"/>
            <a:headEnd/>
            <a:tailEnd/>
          </a:ln>
        </p:spPr>
      </p:pic>
      <p:pic>
        <p:nvPicPr>
          <p:cNvPr id="217" name="IMG_0085.jpg" descr="IMG_0085.jpg"/>
          <p:cNvPicPr>
            <a:picLocks noChangeAspect="1"/>
          </p:cNvPicPr>
          <p:nvPr/>
        </p:nvPicPr>
        <p:blipFill>
          <a:blip r:embed="rId4"/>
          <a:srcRect t="21686" b="50633"/>
          <a:stretch>
            <a:fillRect/>
          </a:stretch>
        </p:blipFill>
        <p:spPr>
          <a:xfrm>
            <a:off x="5951220" y="2942590"/>
            <a:ext cx="37738050" cy="7941310"/>
          </a:xfrm>
          <a:prstGeom prst="rect">
            <a:avLst/>
          </a:prstGeom>
          <a:ln w="25400">
            <a:miter lim="400000"/>
            <a:headEnd/>
            <a:tailEnd/>
          </a:ln>
        </p:spPr>
      </p:pic>
      <p:pic>
        <p:nvPicPr>
          <p:cNvPr id="220" name="图像" descr="图像"/>
          <p:cNvPicPr>
            <a:picLocks noChangeAspect="1"/>
          </p:cNvPicPr>
          <p:nvPr/>
        </p:nvPicPr>
        <p:blipFill>
          <a:blip r:embed="rId5" cstate="print"/>
          <a:stretch>
            <a:fillRect/>
          </a:stretch>
        </p:blipFill>
        <p:spPr>
          <a:xfrm>
            <a:off x="1191839" y="1611002"/>
            <a:ext cx="2915756" cy="2911609"/>
          </a:xfrm>
          <a:prstGeom prst="rect">
            <a:avLst/>
          </a:prstGeom>
          <a:ln w="25400">
            <a:miter lim="400000"/>
            <a:headEnd/>
            <a:tailEnd/>
          </a:ln>
        </p:spPr>
      </p:pic>
      <p:sp>
        <p:nvSpPr>
          <p:cNvPr id="221"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p>
        </p:txBody>
      </p:sp>
      <p:pic>
        <p:nvPicPr>
          <p:cNvPr id="194" name="图像" descr="图像"/>
          <p:cNvPicPr>
            <a:picLocks noChangeAspect="1"/>
          </p:cNvPicPr>
          <p:nvPr/>
        </p:nvPicPr>
        <p:blipFill>
          <a:blip r:embed="rId6">
            <a:alphaModFix amt="23766"/>
          </a:blip>
          <a:srcRect b="40753"/>
          <a:stretch>
            <a:fillRect/>
          </a:stretch>
        </p:blipFill>
        <p:spPr>
          <a:xfrm>
            <a:off x="9947275" y="22454870"/>
            <a:ext cx="7607300" cy="4507111"/>
          </a:xfrm>
          <a:prstGeom prst="rect">
            <a:avLst/>
          </a:prstGeom>
          <a:ln w="25400">
            <a:miter lim="400000"/>
            <a:headEnd/>
            <a:tailEnd/>
          </a:ln>
        </p:spPr>
      </p:pic>
      <p:sp>
        <p:nvSpPr>
          <p:cNvPr id="2" name="文本框 1"/>
          <p:cNvSpPr txBox="1"/>
          <p:nvPr/>
        </p:nvSpPr>
        <p:spPr>
          <a:xfrm>
            <a:off x="2664460" y="11149013"/>
            <a:ext cx="42950130" cy="14500225"/>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kumimoji="0" lang="en-US" altLang="zh-CN" sz="66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kumimoji="0" lang="en-US" altLang="zh-CN"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kumimoji="0" lang="zh-CN" altLang="en-US"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③童柱（矮柱、瓜柱）垂莲柱、雷公柱模板，执行相应的带仿古特色柱子目乘以1.1系数。</a:t>
            </a:r>
            <a:endParaRPr kumimoji="0" lang="zh-CN" altLang="en-US"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④模板支撑按租赁费编制。</a:t>
            </a:r>
            <a:endParaRPr kumimoji="0" lang="zh-CN" altLang="en-US"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⑤本章脚手架只适用于具有仿古特征不能按土建专业规则计算的专项脚手架和单项脚手架，其它外脚手架、里脚手架、抹灰脚手架、满堂脚手架、综合脚手架等执行房建与装饰标准相应子目，单位工程建筑面积300㎡以内脚手架子目乘以1.25系数。</a:t>
            </a:r>
            <a:endParaRPr kumimoji="0" lang="zh-CN" altLang="en-US"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⑥本章标准包括了施工需要的脚手架搭、拆、运输及脚手架摊销的工料消耗或租赁使用费，脚手架均按钢管式脚手架编制，钢管规格按φ48×3.6考虑，脚手架定额中的钢管、扣件、底座等材料按租赁费编制，租赁期按3个月考虑，租赁费价格包含材料使用、运输、维护及金属架油漆。实际工程中的钢管、扣件、底座的一次使用量与本章取定不同或租赁期超过3个月时允许按实调整（以月为单位）。</a:t>
            </a:r>
            <a:endParaRPr kumimoji="0" lang="zh-CN" altLang="en-US"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⑦特殊超高支撑脚手架，根据专项施工方案按实计算。</a:t>
            </a:r>
            <a:endParaRPr kumimoji="0" lang="zh-CN" altLang="en-US"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⑧使用大型塔吊机械运输仿古建筑工程执行房建与装饰标准相应子目，不能使用塔吊机械运输的单位仿古建筑工程执行本章子目。 </a:t>
            </a:r>
            <a:endParaRPr kumimoji="0" lang="zh-CN" altLang="en-US"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⑨单位工程项目内必须采用大型吊车吊装的构件，按现场协商签证计算，在已计算的机械垂直运输费中扣除相应垂直运输金额。</a:t>
            </a:r>
            <a:endParaRPr kumimoji="0" lang="zh-CN" altLang="en-US"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spTree>
  </p:cSld>
  <p:clrMapOvr>
    <a:masterClrMapping/>
  </p:clrMapOvr>
  <p:transition spd="med"/>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 name="组 1.png" descr="组 1.png"/>
          <p:cNvPicPr>
            <a:picLocks noChangeAspect="1"/>
          </p:cNvPicPr>
          <p:nvPr/>
        </p:nvPicPr>
        <p:blipFill>
          <a:blip r:embed="rId1"/>
          <a:stretch>
            <a:fillRect/>
          </a:stretch>
        </p:blipFill>
        <p:spPr>
          <a:xfrm>
            <a:off x="0" y="38100"/>
            <a:ext cx="48006000" cy="26924000"/>
          </a:xfrm>
          <a:prstGeom prst="rect">
            <a:avLst/>
          </a:prstGeom>
          <a:ln w="25400">
            <a:miter lim="400000"/>
            <a:headEnd/>
            <a:tailEnd/>
          </a:ln>
        </p:spPr>
      </p:pic>
      <p:pic>
        <p:nvPicPr>
          <p:cNvPr id="287"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288" name="图像" descr="图像"/>
          <p:cNvPicPr>
            <a:picLocks noChangeAspect="1"/>
          </p:cNvPicPr>
          <p:nvPr/>
        </p:nvPicPr>
        <p:blipFill>
          <a:blip r:embed="rId3"/>
          <a:stretch>
            <a:fillRect/>
          </a:stretch>
        </p:blipFill>
        <p:spPr>
          <a:xfrm>
            <a:off x="26044921" y="5331221"/>
            <a:ext cx="16337758" cy="16337758"/>
          </a:xfrm>
          <a:prstGeom prst="rect">
            <a:avLst/>
          </a:prstGeom>
          <a:ln w="25400">
            <a:miter lim="400000"/>
            <a:headEnd/>
            <a:tailEnd/>
          </a:ln>
        </p:spPr>
      </p:pic>
      <p:pic>
        <p:nvPicPr>
          <p:cNvPr id="289" name="图像" descr="图像"/>
          <p:cNvPicPr>
            <a:picLocks noChangeAspect="1"/>
          </p:cNvPicPr>
          <p:nvPr/>
        </p:nvPicPr>
        <p:blipFill>
          <a:blip r:embed="rId3"/>
          <a:stretch>
            <a:fillRect/>
          </a:stretch>
        </p:blipFill>
        <p:spPr>
          <a:xfrm>
            <a:off x="0" y="0"/>
            <a:ext cx="7607300" cy="7607300"/>
          </a:xfrm>
          <a:prstGeom prst="rect">
            <a:avLst/>
          </a:prstGeom>
          <a:ln w="25400">
            <a:miter lim="400000"/>
            <a:headEnd/>
            <a:tailEnd/>
          </a:ln>
        </p:spPr>
      </p:pic>
      <p:pic>
        <p:nvPicPr>
          <p:cNvPr id="294" name="图像" descr="图像"/>
          <p:cNvPicPr>
            <a:picLocks noChangeAspect="1"/>
          </p:cNvPicPr>
          <p:nvPr/>
        </p:nvPicPr>
        <p:blipFill>
          <a:blip r:embed="rId4" cstate="print"/>
          <a:stretch>
            <a:fillRect/>
          </a:stretch>
        </p:blipFill>
        <p:spPr>
          <a:xfrm>
            <a:off x="1191839" y="1611002"/>
            <a:ext cx="2915756" cy="2911609"/>
          </a:xfrm>
          <a:prstGeom prst="rect">
            <a:avLst/>
          </a:prstGeom>
          <a:ln w="25400">
            <a:miter lim="400000"/>
            <a:headEnd/>
            <a:tailEnd/>
          </a:ln>
        </p:spPr>
      </p:pic>
      <p:sp>
        <p:nvSpPr>
          <p:cNvPr id="295"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p>
        </p:txBody>
      </p:sp>
      <p:pic>
        <p:nvPicPr>
          <p:cNvPr id="296" name="图像" descr="图像"/>
          <p:cNvPicPr>
            <a:picLocks noChangeAspect="1"/>
          </p:cNvPicPr>
          <p:nvPr/>
        </p:nvPicPr>
        <p:blipFill>
          <a:blip r:embed="rId5">
            <a:alphaModFix amt="14760"/>
          </a:blip>
          <a:stretch>
            <a:fillRect/>
          </a:stretch>
        </p:blipFill>
        <p:spPr>
          <a:xfrm>
            <a:off x="9947473" y="22562939"/>
            <a:ext cx="7607301" cy="7607301"/>
          </a:xfrm>
          <a:prstGeom prst="rect">
            <a:avLst/>
          </a:prstGeom>
          <a:ln w="25400">
            <a:miter lim="400000"/>
            <a:headEnd/>
            <a:tailEnd/>
          </a:ln>
        </p:spPr>
      </p:pic>
      <p:sp>
        <p:nvSpPr>
          <p:cNvPr id="2" name="文本框 1"/>
          <p:cNvSpPr txBox="1"/>
          <p:nvPr/>
        </p:nvSpPr>
        <p:spPr>
          <a:xfrm>
            <a:off x="4106545" y="4522470"/>
            <a:ext cx="38760400" cy="19578320"/>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kumimoji="0" lang="en-US" altLang="zh-CN"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⑩本章材料二次转运适用于材料不能直接到达施工现场不能使用机动车转运的工程项目。</a:t>
            </a:r>
            <a:endPar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⑾使用小型机动车二次转运材料上山按实签证计算。</a:t>
            </a:r>
            <a:endPar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⑿因场地狭小等特殊情况造成材料戓小型构件地面水平运矩超过100米者（场外至单体建筑物中心距距），或发生二次转运者，总水平距离减去100米执行本章水平二次转运相应子目计算。</a:t>
            </a:r>
            <a:endPar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（2）“工程量计算规则”变化情况</a:t>
            </a:r>
            <a:endPar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① 现浇砼构件模板，除另有规定外，均按模板与砼的接触面积计算。</a:t>
            </a:r>
            <a:endPar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②支模高度的计算: 执行房建与装饰标准支撑超高定额子目。</a:t>
            </a:r>
            <a:endPar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③斜（曲面）板或栱形结构按板底平均高度确定支模高度。</a:t>
            </a:r>
            <a:endPar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④斗栱（牌科）、古式零件的模板，按构件砼设计尺寸以体积计算。</a:t>
            </a:r>
            <a:endPar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⑤ 零星构件指体积在0.5m³以内的其它构件，按构件砼设计尺寸以体积计算。</a:t>
            </a:r>
            <a:endPar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⑥不带椽子的斜屋面板执行房建与装饰标准斜屋面板子目。</a:t>
            </a:r>
            <a:endPar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⑦亭、台、阁、楼、榭、舫、廊、殿执行综合脚手架子目，分楼层的按分层计算面积，不分楼层的单层建筑按每超3.6m增加一层外围建筑面积，不足3.6m(超1.8m) 按面积50%计算，不足1.8m不计算，尖顶按平均高度拆算。</a:t>
            </a:r>
            <a:endPar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⑧综合脚手架面积计算：有台明按台明外围面积计算，无台明按外檐滴水垂直投影面积计算。</a:t>
            </a:r>
            <a:endPar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⑨牌坊脚手架按牌坊檐口外边线（最大外边线矩形）各边加1.5m的水平投影面积乘以牌坊地面至最上方梁顶面高度以体积计算。</a:t>
            </a:r>
            <a:endPar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⑩外檐椽望油漆及苫背盖瓦用双排脚手架，按檐头长（即大连檐长）乘檐高以面积计算。檐高规定如下：无月台的由自然地坪算起；有月台的由月台上面算起，算至最上一层檐口屋面板底。</a:t>
            </a:r>
            <a:endPar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spTree>
  </p:cSld>
  <p:clrMapOvr>
    <a:masterClrMapping/>
  </p:clrMapOvr>
  <p:transition spd="med"/>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8" name="组 1.png" descr="组 1.png"/>
          <p:cNvPicPr>
            <a:picLocks noChangeAspect="1"/>
          </p:cNvPicPr>
          <p:nvPr/>
        </p:nvPicPr>
        <p:blipFill>
          <a:blip r:embed="rId1"/>
          <a:stretch>
            <a:fillRect/>
          </a:stretch>
        </p:blipFill>
        <p:spPr>
          <a:xfrm>
            <a:off x="0" y="38100"/>
            <a:ext cx="48006000" cy="26924000"/>
          </a:xfrm>
          <a:prstGeom prst="rect">
            <a:avLst/>
          </a:prstGeom>
          <a:ln w="25400">
            <a:miter lim="400000"/>
            <a:headEnd/>
            <a:tailEnd/>
          </a:ln>
        </p:spPr>
      </p:pic>
      <p:pic>
        <p:nvPicPr>
          <p:cNvPr id="194" name="图像" descr="图像"/>
          <p:cNvPicPr>
            <a:picLocks noChangeAspect="1"/>
          </p:cNvPicPr>
          <p:nvPr/>
        </p:nvPicPr>
        <p:blipFill>
          <a:blip r:embed="rId2">
            <a:alphaModFix amt="23766"/>
          </a:blip>
          <a:srcRect b="40753"/>
          <a:stretch>
            <a:fillRect/>
          </a:stretch>
        </p:blipFill>
        <p:spPr>
          <a:xfrm>
            <a:off x="9947275" y="22454870"/>
            <a:ext cx="7607300" cy="4507111"/>
          </a:xfrm>
          <a:prstGeom prst="rect">
            <a:avLst/>
          </a:prstGeom>
          <a:ln w="25400">
            <a:miter lim="400000"/>
            <a:headEnd/>
            <a:tailEnd/>
          </a:ln>
        </p:spPr>
      </p:pic>
      <p:pic>
        <p:nvPicPr>
          <p:cNvPr id="299" name="图像" descr="图像"/>
          <p:cNvPicPr>
            <a:picLocks noChangeAspect="1"/>
          </p:cNvPicPr>
          <p:nvPr/>
        </p:nvPicPr>
        <p:blipFill>
          <a:blip r:embed="rId3"/>
          <a:stretch>
            <a:fillRect/>
          </a:stretch>
        </p:blipFill>
        <p:spPr>
          <a:xfrm>
            <a:off x="42867262" y="-8136"/>
            <a:ext cx="5143501" cy="7137401"/>
          </a:xfrm>
          <a:prstGeom prst="rect">
            <a:avLst/>
          </a:prstGeom>
          <a:ln w="25400">
            <a:miter lim="400000"/>
            <a:headEnd/>
            <a:tailEnd/>
          </a:ln>
        </p:spPr>
      </p:pic>
      <p:sp>
        <p:nvSpPr>
          <p:cNvPr id="300" name="矩形"/>
          <p:cNvSpPr/>
          <p:nvPr/>
        </p:nvSpPr>
        <p:spPr>
          <a:xfrm>
            <a:off x="-1" y="17531357"/>
            <a:ext cx="48006001" cy="7402911"/>
          </a:xfrm>
          <a:prstGeom prst="rect">
            <a:avLst/>
          </a:prstGeom>
          <a:solidFill>
            <a:srgbClr val="383A3A"/>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p>
        </p:txBody>
      </p:sp>
      <p:pic>
        <p:nvPicPr>
          <p:cNvPr id="301" name="roof-1028251.jpg" descr="roof-1028251.jpg"/>
          <p:cNvPicPr>
            <a:picLocks noChangeAspect="1"/>
          </p:cNvPicPr>
          <p:nvPr/>
        </p:nvPicPr>
        <p:blipFill>
          <a:blip r:embed="rId4">
            <a:alphaModFix amt="15285"/>
          </a:blip>
          <a:srcRect t="63747" b="13407"/>
          <a:stretch>
            <a:fillRect/>
          </a:stretch>
        </p:blipFill>
        <p:spPr>
          <a:xfrm>
            <a:off x="-130175" y="16805275"/>
            <a:ext cx="48136175" cy="8128635"/>
          </a:xfrm>
          <a:prstGeom prst="rect">
            <a:avLst/>
          </a:prstGeom>
          <a:ln w="25400">
            <a:miter lim="400000"/>
            <a:headEnd/>
            <a:tailEnd/>
          </a:ln>
        </p:spPr>
      </p:pic>
      <p:pic>
        <p:nvPicPr>
          <p:cNvPr id="302" name="图像" descr="图像"/>
          <p:cNvPicPr>
            <a:picLocks noChangeAspect="1"/>
          </p:cNvPicPr>
          <p:nvPr/>
        </p:nvPicPr>
        <p:blipFill>
          <a:blip r:embed="rId5"/>
          <a:stretch>
            <a:fillRect/>
          </a:stretch>
        </p:blipFill>
        <p:spPr>
          <a:xfrm>
            <a:off x="0" y="0"/>
            <a:ext cx="7607300" cy="7607300"/>
          </a:xfrm>
          <a:prstGeom prst="rect">
            <a:avLst/>
          </a:prstGeom>
          <a:ln w="25400">
            <a:miter lim="400000"/>
            <a:headEnd/>
            <a:tailEnd/>
          </a:ln>
        </p:spPr>
      </p:pic>
      <p:pic>
        <p:nvPicPr>
          <p:cNvPr id="307" name="图像" descr="图像"/>
          <p:cNvPicPr>
            <a:picLocks noChangeAspect="1"/>
          </p:cNvPicPr>
          <p:nvPr/>
        </p:nvPicPr>
        <p:blipFill>
          <a:blip r:embed="rId6" cstate="print"/>
          <a:stretch>
            <a:fillRect/>
          </a:stretch>
        </p:blipFill>
        <p:spPr>
          <a:xfrm>
            <a:off x="1191839" y="1611002"/>
            <a:ext cx="2915756" cy="2911609"/>
          </a:xfrm>
          <a:prstGeom prst="rect">
            <a:avLst/>
          </a:prstGeom>
          <a:ln w="25400">
            <a:miter lim="400000"/>
            <a:headEnd/>
            <a:tailEnd/>
          </a:ln>
        </p:spPr>
      </p:pic>
      <p:sp>
        <p:nvSpPr>
          <p:cNvPr id="308"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p>
        </p:txBody>
      </p:sp>
      <p:sp>
        <p:nvSpPr>
          <p:cNvPr id="2" name="文本框 1"/>
          <p:cNvSpPr txBox="1"/>
          <p:nvPr/>
        </p:nvSpPr>
        <p:spPr>
          <a:xfrm>
            <a:off x="5136515" y="1700530"/>
            <a:ext cx="39563040" cy="14500225"/>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kumimoji="0" lang="en-US" altLang="zh-CN"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⑾歇山脚手架按歇山立面投影面积㎡计算。</a:t>
            </a:r>
            <a:endPar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⑿垂直运输面积计算：有台明按台明外围面积计算，无台明按外檐滴水垂直投影面积计算。</a:t>
            </a:r>
            <a:endPar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⒀不能计算建筑面积且高度超过3.6m的工程(如围墙、景墙、景门、景窗、碑等) ，垂直运输费按除基础以外的定额人工费5%计算。</a:t>
            </a:r>
            <a:endPar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⒁现场不具备加工条件，必须在场外租赁场地，经业主同意在场外加工半成品或成品构件，可计算二次转运费和租赁场地费（按实签证计算）。</a:t>
            </a:r>
            <a:endPar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⒂材料上山二次转运按从上山起点至上山终点的垂直高度计算；起点山脚至终点经过两个戓多个山头，其中两个戓多个山头之间的平行距离按水平二次转运相应子目执行。</a:t>
            </a:r>
            <a:endPar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⒃材料水平二次转运距离按实际距离计算：上、下台阶按垂直高度乘以系数9加斜长折算成水平距离计算；上斜坡(30度斜度以上) 按垂直高度乘以系数7加斜长折算成水平距离计算。</a:t>
            </a:r>
            <a:endPar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⒄超高施工用水加压增加费按建筑物地上20m以上的建筑面积计算，参照房建与装饰标准相应子目执行。</a:t>
            </a:r>
            <a:endPar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⒅仿古消耗量标准各章节均是按檐口高度在20m以内编制的。檐口高度超过20m时，超过20m部分的工程项目增加人工与机械降效系数：20～30m为5%，</a:t>
            </a:r>
            <a:r>
              <a:rPr kumimoji="0" lang="en-US" altLang="zh-CN"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3</a:t>
            </a:r>
            <a:r>
              <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0～40m为7.5%，</a:t>
            </a:r>
            <a:r>
              <a:rPr kumimoji="0" lang="en-US" altLang="zh-CN"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4</a:t>
            </a:r>
            <a:r>
              <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0～50m为10%，以此类推檐口高度每升高10m，降效系数递增2.5%。</a:t>
            </a:r>
            <a:endPar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spTree>
  </p:cSld>
  <p:clrMapOvr>
    <a:masterClrMapping/>
  </p:clrMapOvr>
  <p:transition spd="med"/>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0" name="组 1.png" descr="组 1.png"/>
          <p:cNvPicPr>
            <a:picLocks noChangeAspect="1"/>
          </p:cNvPicPr>
          <p:nvPr/>
        </p:nvPicPr>
        <p:blipFill>
          <a:blip r:embed="rId1"/>
          <a:stretch>
            <a:fillRect/>
          </a:stretch>
        </p:blipFill>
        <p:spPr>
          <a:xfrm>
            <a:off x="0" y="38100"/>
            <a:ext cx="48006000" cy="26924000"/>
          </a:xfrm>
          <a:prstGeom prst="rect">
            <a:avLst/>
          </a:prstGeom>
          <a:ln w="25400">
            <a:miter lim="400000"/>
            <a:headEnd/>
            <a:tailEnd/>
          </a:ln>
        </p:spPr>
      </p:pic>
      <p:pic>
        <p:nvPicPr>
          <p:cNvPr id="311" name="图像" descr="图像"/>
          <p:cNvPicPr>
            <a:picLocks noChangeAspect="1"/>
          </p:cNvPicPr>
          <p:nvPr/>
        </p:nvPicPr>
        <p:blipFill>
          <a:blip r:embed="rId2">
            <a:alphaModFix amt="40471"/>
          </a:blip>
          <a:stretch>
            <a:fillRect/>
          </a:stretch>
        </p:blipFill>
        <p:spPr>
          <a:xfrm>
            <a:off x="29151262" y="3276798"/>
            <a:ext cx="7607301" cy="7607301"/>
          </a:xfrm>
          <a:prstGeom prst="rect">
            <a:avLst/>
          </a:prstGeom>
          <a:ln w="25400">
            <a:miter lim="400000"/>
            <a:headEnd/>
            <a:tailEnd/>
          </a:ln>
        </p:spPr>
      </p:pic>
      <p:pic>
        <p:nvPicPr>
          <p:cNvPr id="312" name="图像" descr="图像"/>
          <p:cNvPicPr>
            <a:picLocks noChangeAspect="1"/>
          </p:cNvPicPr>
          <p:nvPr/>
        </p:nvPicPr>
        <p:blipFill>
          <a:blip r:embed="rId3"/>
          <a:stretch>
            <a:fillRect/>
          </a:stretch>
        </p:blipFill>
        <p:spPr>
          <a:xfrm>
            <a:off x="42867262" y="-8136"/>
            <a:ext cx="5143501" cy="7137401"/>
          </a:xfrm>
          <a:prstGeom prst="rect">
            <a:avLst/>
          </a:prstGeom>
          <a:ln w="25400">
            <a:miter lim="400000"/>
            <a:headEnd/>
            <a:tailEnd/>
          </a:ln>
        </p:spPr>
      </p:pic>
      <p:pic>
        <p:nvPicPr>
          <p:cNvPr id="313" name="图像" descr="图像"/>
          <p:cNvPicPr>
            <a:picLocks noChangeAspect="1"/>
          </p:cNvPicPr>
          <p:nvPr/>
        </p:nvPicPr>
        <p:blipFill>
          <a:blip r:embed="rId2"/>
          <a:stretch>
            <a:fillRect/>
          </a:stretch>
        </p:blipFill>
        <p:spPr>
          <a:xfrm>
            <a:off x="0" y="0"/>
            <a:ext cx="7607300" cy="7607300"/>
          </a:xfrm>
          <a:prstGeom prst="rect">
            <a:avLst/>
          </a:prstGeom>
          <a:ln w="25400">
            <a:miter lim="400000"/>
            <a:headEnd/>
            <a:tailEnd/>
          </a:ln>
        </p:spPr>
      </p:pic>
      <p:sp>
        <p:nvSpPr>
          <p:cNvPr id="314" name="矩形"/>
          <p:cNvSpPr/>
          <p:nvPr/>
        </p:nvSpPr>
        <p:spPr>
          <a:xfrm>
            <a:off x="13944600" y="5963542"/>
            <a:ext cx="20116800" cy="11263116"/>
          </a:xfrm>
          <a:prstGeom prst="rect">
            <a:avLst/>
          </a:prstGeom>
          <a:solidFill>
            <a:srgbClr val="FFFFFF">
              <a:alpha val="20460"/>
            </a:srgbClr>
          </a:solidFill>
          <a:ln w="25400">
            <a:miter lim="400000"/>
          </a:ln>
        </p:spPr>
        <p:txBody>
          <a:bodyPr lIns="140626" tIns="140626" rIns="140626" bIns="140626" anchor="ctr"/>
          <a:lstStyle/>
          <a:p>
            <a:pPr>
              <a:defRPr sz="6000" b="0">
                <a:solidFill>
                  <a:srgbClr val="FFFFFF"/>
                </a:solidFill>
                <a:latin typeface="+mn-lt"/>
                <a:ea typeface="+mn-ea"/>
                <a:cs typeface="+mn-cs"/>
                <a:sym typeface="Helvetica Neue Medium"/>
              </a:defRPr>
            </a:pPr>
          </a:p>
        </p:txBody>
      </p:sp>
      <p:pic>
        <p:nvPicPr>
          <p:cNvPr id="328" name="图像" descr="图像"/>
          <p:cNvPicPr>
            <a:picLocks noChangeAspect="1"/>
          </p:cNvPicPr>
          <p:nvPr/>
        </p:nvPicPr>
        <p:blipFill>
          <a:blip r:embed="rId4">
            <a:alphaModFix amt="89935"/>
          </a:blip>
          <a:srcRect b="20052"/>
          <a:stretch>
            <a:fillRect/>
          </a:stretch>
        </p:blipFill>
        <p:spPr>
          <a:xfrm>
            <a:off x="0" y="15927387"/>
            <a:ext cx="48006000" cy="11072982"/>
          </a:xfrm>
          <a:prstGeom prst="rect">
            <a:avLst/>
          </a:prstGeom>
          <a:ln w="25400">
            <a:miter lim="400000"/>
            <a:headEnd/>
            <a:tailEnd/>
          </a:ln>
        </p:spPr>
      </p:pic>
      <p:sp>
        <p:nvSpPr>
          <p:cNvPr id="2" name="文本框 1"/>
          <p:cNvSpPr txBox="1"/>
          <p:nvPr/>
        </p:nvSpPr>
        <p:spPr>
          <a:xfrm>
            <a:off x="3169285" y="3390900"/>
            <a:ext cx="39430325" cy="13484225"/>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lang="zh-CN" altLang="en-US">
                <a:latin typeface="微软雅黑" panose="020B0503020204020204" charset="-122"/>
                <a:ea typeface="微软雅黑" panose="020B0503020204020204" charset="-122"/>
                <a:sym typeface="Helvetica Neue" panose="02000503000000020004"/>
              </a:rPr>
              <a:t>✯  </a:t>
            </a:r>
            <a:r>
              <a:rPr kumimoji="0" lang="zh-CN" altLang="en-US" sz="66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四、与清单的衔接情况</a:t>
            </a:r>
            <a:endParaRPr kumimoji="0" lang="zh-CN" altLang="en-US" sz="66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本章消耗量标准的项目设置、工程量计算规则等文字表述，尽可能与13清单计算规范相一致。</a:t>
            </a:r>
            <a:endPar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lang="zh-CN" altLang="en-US">
                <a:latin typeface="微软雅黑" panose="020B0503020204020204" charset="-122"/>
                <a:ea typeface="微软雅黑" panose="020B0503020204020204" charset="-122"/>
                <a:sym typeface="Helvetica Neue" panose="02000503000000020004"/>
              </a:rPr>
              <a:t>✯  </a:t>
            </a:r>
            <a:r>
              <a:rPr kumimoji="0" lang="zh-CN" altLang="en-US" sz="66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五、人材机消耗量确定</a:t>
            </a:r>
            <a:endParaRPr kumimoji="0" lang="zh-CN" altLang="en-US" sz="66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66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1.人工消耗量的确定</a:t>
            </a:r>
            <a:endPar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（1）执行</a:t>
            </a:r>
            <a:r>
              <a:rPr kumimoji="0" lang="en-US" altLang="zh-CN"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20</a:t>
            </a:r>
            <a:r>
              <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08版全国劳动定额计算人工消耗量的子目：参照2018年《全统仿古建筑工程消耗量定额》编制底稿的计算口径，对用工量与市场用工量有差异的，采用修正系数调整，本章修正系数基本在10%左右。</a:t>
            </a:r>
            <a:endPar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（2）</a:t>
            </a:r>
            <a:r>
              <a:rPr lang="en-US" altLang="zh-CN" b="0">
                <a:sym typeface="Helvetica Neue" panose="02000503000000020004"/>
              </a:rPr>
              <a:t>20</a:t>
            </a:r>
            <a:r>
              <a:rPr lang="zh-CN" altLang="en-US" b="0">
                <a:sym typeface="Helvetica Neue" panose="02000503000000020004"/>
              </a:rPr>
              <a:t>08版全国劳动定额</a:t>
            </a:r>
            <a:r>
              <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中无对应项目，不能执行劳动定额的子目：参考借鉴湖南、浙江、北京、福建等省份现行定额水平，并对比现场实测结果取定修正系数，最终确定消耗量。</a:t>
            </a:r>
            <a:endPar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（3）本章消耗量标准中普工、一般技工、高级技工的权重为：普工占20%、一般技工占35%、高级技工占45%。</a:t>
            </a:r>
            <a:endPar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2.材料消耗量的确定</a:t>
            </a:r>
            <a:endPar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（1）按照2014仿古标准修订后的损耗率计算。</a:t>
            </a:r>
            <a:endPar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（2）参考借鉴的新增子目，无损耗率可以参考的，按所参考省份现行定额中相应子目的材料消耗量计算。</a:t>
            </a:r>
            <a:endParaRPr kumimoji="0" lang="zh-CN" alt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spTree>
  </p:cSld>
  <p:clrMapOvr>
    <a:masterClrMapping/>
  </p:clrMapOvr>
  <p:transition spd="med"/>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0" name="组 1.png" descr="组 1.png"/>
          <p:cNvPicPr>
            <a:picLocks noChangeAspect="1"/>
          </p:cNvPicPr>
          <p:nvPr/>
        </p:nvPicPr>
        <p:blipFill>
          <a:blip r:embed="rId1"/>
          <a:stretch>
            <a:fillRect/>
          </a:stretch>
        </p:blipFill>
        <p:spPr>
          <a:xfrm>
            <a:off x="4445" y="38100"/>
            <a:ext cx="48006000" cy="26924000"/>
          </a:xfrm>
          <a:prstGeom prst="rect">
            <a:avLst/>
          </a:prstGeom>
          <a:ln w="25400">
            <a:miter lim="400000"/>
            <a:headEnd/>
            <a:tailEnd/>
          </a:ln>
        </p:spPr>
      </p:pic>
      <p:pic>
        <p:nvPicPr>
          <p:cNvPr id="331" name="图像" descr="图像"/>
          <p:cNvPicPr>
            <a:picLocks noChangeAspect="1"/>
          </p:cNvPicPr>
          <p:nvPr/>
        </p:nvPicPr>
        <p:blipFill>
          <a:blip r:embed="rId2">
            <a:alphaModFix amt="35000"/>
          </a:blip>
          <a:stretch>
            <a:fillRect/>
          </a:stretch>
        </p:blipFill>
        <p:spPr>
          <a:xfrm>
            <a:off x="29151262" y="3276798"/>
            <a:ext cx="7607301" cy="7607301"/>
          </a:xfrm>
          <a:prstGeom prst="rect">
            <a:avLst/>
          </a:prstGeom>
          <a:ln w="25400">
            <a:miter lim="400000"/>
            <a:headEnd/>
            <a:tailEnd/>
          </a:ln>
        </p:spPr>
      </p:pic>
      <p:pic>
        <p:nvPicPr>
          <p:cNvPr id="332" name="图像" descr="图像"/>
          <p:cNvPicPr>
            <a:picLocks noChangeAspect="1"/>
          </p:cNvPicPr>
          <p:nvPr/>
        </p:nvPicPr>
        <p:blipFill>
          <a:blip r:embed="rId2"/>
          <a:stretch>
            <a:fillRect/>
          </a:stretch>
        </p:blipFill>
        <p:spPr>
          <a:xfrm>
            <a:off x="0" y="0"/>
            <a:ext cx="7607300" cy="7607300"/>
          </a:xfrm>
          <a:prstGeom prst="rect">
            <a:avLst/>
          </a:prstGeom>
          <a:ln w="25400">
            <a:miter lim="400000"/>
            <a:headEnd/>
            <a:tailEnd/>
          </a:ln>
        </p:spPr>
      </p:pic>
      <p:pic>
        <p:nvPicPr>
          <p:cNvPr id="334" name="图像" descr="图像"/>
          <p:cNvPicPr>
            <a:picLocks noChangeAspect="1"/>
          </p:cNvPicPr>
          <p:nvPr/>
        </p:nvPicPr>
        <p:blipFill>
          <a:blip r:embed="rId3"/>
          <a:stretch>
            <a:fillRect/>
          </a:stretch>
        </p:blipFill>
        <p:spPr>
          <a:xfrm>
            <a:off x="42867262" y="-8136"/>
            <a:ext cx="5143501" cy="7137401"/>
          </a:xfrm>
          <a:prstGeom prst="rect">
            <a:avLst/>
          </a:prstGeom>
          <a:ln w="25400">
            <a:miter lim="400000"/>
            <a:headEnd/>
            <a:tailEnd/>
          </a:ln>
        </p:spPr>
      </p:pic>
      <p:pic>
        <p:nvPicPr>
          <p:cNvPr id="335" name="图像" descr="图像"/>
          <p:cNvPicPr>
            <a:picLocks noChangeAspect="1"/>
          </p:cNvPicPr>
          <p:nvPr/>
        </p:nvPicPr>
        <p:blipFill>
          <a:blip r:embed="rId4">
            <a:alphaModFix amt="23766"/>
          </a:blip>
          <a:stretch>
            <a:fillRect/>
          </a:stretch>
        </p:blipFill>
        <p:spPr>
          <a:xfrm>
            <a:off x="9947473" y="22562939"/>
            <a:ext cx="7607301" cy="7607301"/>
          </a:xfrm>
          <a:prstGeom prst="rect">
            <a:avLst/>
          </a:prstGeom>
          <a:ln w="25400">
            <a:miter lim="400000"/>
            <a:headEnd/>
            <a:tailEnd/>
          </a:ln>
        </p:spPr>
      </p:pic>
      <p:sp>
        <p:nvSpPr>
          <p:cNvPr id="100" name="文本框 99"/>
          <p:cNvSpPr txBox="1"/>
          <p:nvPr/>
        </p:nvSpPr>
        <p:spPr>
          <a:xfrm>
            <a:off x="16423640" y="2645410"/>
            <a:ext cx="28391485" cy="20405090"/>
          </a:xfrm>
          <a:prstGeom prst="rect">
            <a:avLst/>
          </a:prstGeom>
          <a:noFill/>
          <a:ln w="9525">
            <a:noFill/>
          </a:ln>
        </p:spPr>
        <p:txBody>
          <a:bodyPr wrap="square">
            <a:spAutoFit/>
          </a:bodyPr>
          <a:lstStyle/>
          <a:p>
            <a:pPr indent="355600" algn="l"/>
            <a:r>
              <a:rPr lang="zh-CN" altLang="en-US" sz="6600" b="0"/>
              <a:t>（3）用量少、价值小的材料不列具体名称、规格和型号，如锯木屑、棉布、毛刷、白布、YJ-Ⅲ胶、自攻螺钉、木螺钉、气排钉等，合并为其他材料。其他材料费根据实际情况测算，以百分比的形式体现，控制在3%以内。</a:t>
            </a:r>
            <a:endParaRPr lang="zh-CN" altLang="en-US" sz="6600" b="0"/>
          </a:p>
          <a:p>
            <a:r>
              <a:rPr lang="zh-CN" altLang="en-US" sz="6600" b="0"/>
              <a:t>3.机械消耗量的确定</a:t>
            </a:r>
            <a:endParaRPr lang="zh-CN" altLang="en-US" sz="6600" b="0"/>
          </a:p>
          <a:p>
            <a:r>
              <a:rPr lang="zh-CN" altLang="en-US" sz="6600" b="0"/>
              <a:t> （1）机械费根据2018年《全统仿古建筑工程消耗量定额》机械台班量乘以湖南机械台班单价以机械费形式确定。</a:t>
            </a:r>
            <a:endParaRPr lang="zh-CN" altLang="en-US" sz="6600" b="0"/>
          </a:p>
          <a:p>
            <a:r>
              <a:rPr lang="zh-CN" altLang="en-US" sz="6600" b="0"/>
              <a:t> （2）小型机械，如电锤（钻）、石料切割机、电动打磨机等，不体现在机械栏中。</a:t>
            </a:r>
            <a:endParaRPr lang="zh-CN" altLang="en-US" sz="6600" b="0"/>
          </a:p>
          <a:p>
            <a:r>
              <a:rPr lang="zh-CN" altLang="en-US" sz="6600" b="0"/>
              <a:t> （3）参考借鉴的新增子目，其机械消耗量按所参考省份定额子目的机械消耗量计算。</a:t>
            </a:r>
            <a:endParaRPr lang="zh-CN" altLang="en-US" sz="6600" b="0"/>
          </a:p>
          <a:p>
            <a:pPr indent="355600" algn="l"/>
            <a:r>
              <a:rPr lang="zh-CN" altLang="en-US">
                <a:latin typeface="微软雅黑" panose="020B0503020204020204" charset="-122"/>
                <a:ea typeface="微软雅黑" panose="020B0503020204020204" charset="-122"/>
                <a:sym typeface="Helvetica Neue" panose="02000503000000020004"/>
              </a:rPr>
              <a:t>✯  </a:t>
            </a:r>
            <a:r>
              <a:rPr lang="zh-CN" altLang="en-US">
                <a:sym typeface="Helvetica Neue" panose="02000503000000020004"/>
              </a:rPr>
              <a:t>六、使用当中应该注意的问题</a:t>
            </a:r>
            <a:endParaRPr lang="zh-CN" altLang="en-US">
              <a:latin typeface="微软雅黑" panose="020B0503020204020204" charset="-122"/>
              <a:ea typeface="微软雅黑" panose="020B0503020204020204" charset="-122"/>
              <a:sym typeface="Helvetica Neue" panose="02000503000000020004"/>
            </a:endParaRPr>
          </a:p>
          <a:p>
            <a:pPr indent="355600" algn="l"/>
            <a:r>
              <a:rPr lang="zh-CN" altLang="en-US" b="0"/>
              <a:t> 1、脚手架均按钢管式脚手架编制，钢管规格按φ48×3.6考虑，脚手架定额中的钢管、扣件、底座等材料按租赁费编制，租赁期按3个月考虑，租赁费价格包含材料使用、运输、维护及金属架油漆。实际工程中的钢管、扣件、底座的一次使用量与定额取定不同或租赁期超过3个月时允许按实调整（以月为单位）。</a:t>
            </a:r>
            <a:endParaRPr lang="zh-CN" altLang="en-US" b="0"/>
          </a:p>
          <a:p>
            <a:pPr indent="355600" algn="l"/>
            <a:r>
              <a:rPr lang="zh-CN" altLang="en-US" b="0"/>
              <a:t> 2、本章脚手架只适用于具有仿古特征不能按土建专业规则计算的专项脚手架和单项脚手架，其它外脚手架、里脚手架、抹灰脚手架、满堂脚手架、综合脚手架等执行房建与装饰标准相应子目，单位工程建筑面积300㎡以内，脚手架子目乘以1.25的系数。</a:t>
            </a:r>
            <a:endParaRPr lang="zh-CN" altLang="en-US" b="0"/>
          </a:p>
        </p:txBody>
      </p:sp>
      <p:pic>
        <p:nvPicPr>
          <p:cNvPr id="358" name="IMG_0082.jpg" descr="IMG_0082.jpg"/>
          <p:cNvPicPr>
            <a:picLocks noChangeAspect="1"/>
          </p:cNvPicPr>
          <p:nvPr/>
        </p:nvPicPr>
        <p:blipFill>
          <a:blip r:embed="rId5"/>
          <a:srcRect t="21813" b="21813"/>
          <a:stretch>
            <a:fillRect/>
          </a:stretch>
        </p:blipFill>
        <p:spPr>
          <a:xfrm>
            <a:off x="1950720" y="13423265"/>
            <a:ext cx="13716000" cy="10309860"/>
          </a:xfrm>
          <a:prstGeom prst="rect">
            <a:avLst/>
          </a:prstGeom>
          <a:ln w="25400">
            <a:miter lim="400000"/>
            <a:headEnd/>
            <a:tailEnd/>
          </a:ln>
        </p:spPr>
      </p:pic>
    </p:spTree>
  </p:cSld>
  <p:clrMapOvr>
    <a:masterClrMapping/>
  </p:clrMapOvr>
  <p:transition spd="med"/>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0" name="组 1.png" descr="组 1.png"/>
          <p:cNvPicPr>
            <a:picLocks noChangeAspect="1"/>
          </p:cNvPicPr>
          <p:nvPr/>
        </p:nvPicPr>
        <p:blipFill>
          <a:blip r:embed="rId1"/>
          <a:stretch>
            <a:fillRect/>
          </a:stretch>
        </p:blipFill>
        <p:spPr>
          <a:xfrm>
            <a:off x="4445" y="-8255"/>
            <a:ext cx="48006000" cy="26924000"/>
          </a:xfrm>
          <a:prstGeom prst="rect">
            <a:avLst/>
          </a:prstGeom>
          <a:ln w="25400">
            <a:miter lim="400000"/>
            <a:headEnd/>
            <a:tailEnd/>
          </a:ln>
        </p:spPr>
      </p:pic>
      <p:pic>
        <p:nvPicPr>
          <p:cNvPr id="331" name="图像" descr="图像"/>
          <p:cNvPicPr>
            <a:picLocks noChangeAspect="1"/>
          </p:cNvPicPr>
          <p:nvPr/>
        </p:nvPicPr>
        <p:blipFill>
          <a:blip r:embed="rId2">
            <a:alphaModFix amt="35000"/>
          </a:blip>
          <a:stretch>
            <a:fillRect/>
          </a:stretch>
        </p:blipFill>
        <p:spPr>
          <a:xfrm>
            <a:off x="29151262" y="3276798"/>
            <a:ext cx="7607301" cy="7607301"/>
          </a:xfrm>
          <a:prstGeom prst="rect">
            <a:avLst/>
          </a:prstGeom>
          <a:ln w="25400">
            <a:miter lim="400000"/>
            <a:headEnd/>
            <a:tailEnd/>
          </a:ln>
        </p:spPr>
      </p:pic>
      <p:pic>
        <p:nvPicPr>
          <p:cNvPr id="332" name="图像" descr="图像"/>
          <p:cNvPicPr>
            <a:picLocks noChangeAspect="1"/>
          </p:cNvPicPr>
          <p:nvPr/>
        </p:nvPicPr>
        <p:blipFill>
          <a:blip r:embed="rId2"/>
          <a:stretch>
            <a:fillRect/>
          </a:stretch>
        </p:blipFill>
        <p:spPr>
          <a:xfrm>
            <a:off x="0" y="0"/>
            <a:ext cx="7607300" cy="7607300"/>
          </a:xfrm>
          <a:prstGeom prst="rect">
            <a:avLst/>
          </a:prstGeom>
          <a:ln w="25400">
            <a:miter lim="400000"/>
            <a:headEnd/>
            <a:tailEnd/>
          </a:ln>
        </p:spPr>
      </p:pic>
      <p:pic>
        <p:nvPicPr>
          <p:cNvPr id="334" name="图像" descr="图像"/>
          <p:cNvPicPr>
            <a:picLocks noChangeAspect="1"/>
          </p:cNvPicPr>
          <p:nvPr/>
        </p:nvPicPr>
        <p:blipFill>
          <a:blip r:embed="rId3"/>
          <a:stretch>
            <a:fillRect/>
          </a:stretch>
        </p:blipFill>
        <p:spPr>
          <a:xfrm>
            <a:off x="42867262" y="-8136"/>
            <a:ext cx="5143501" cy="7137401"/>
          </a:xfrm>
          <a:prstGeom prst="rect">
            <a:avLst/>
          </a:prstGeom>
          <a:ln w="25400">
            <a:miter lim="400000"/>
            <a:headEnd/>
            <a:tailEnd/>
          </a:ln>
        </p:spPr>
      </p:pic>
      <p:pic>
        <p:nvPicPr>
          <p:cNvPr id="335" name="图像" descr="图像"/>
          <p:cNvPicPr>
            <a:picLocks noChangeAspect="1"/>
          </p:cNvPicPr>
          <p:nvPr/>
        </p:nvPicPr>
        <p:blipFill>
          <a:blip r:embed="rId4">
            <a:alphaModFix amt="23766"/>
          </a:blip>
          <a:stretch>
            <a:fillRect/>
          </a:stretch>
        </p:blipFill>
        <p:spPr>
          <a:xfrm>
            <a:off x="9947473" y="22562939"/>
            <a:ext cx="7607301" cy="7607301"/>
          </a:xfrm>
          <a:prstGeom prst="rect">
            <a:avLst/>
          </a:prstGeom>
          <a:ln w="25400">
            <a:miter lim="400000"/>
            <a:headEnd/>
            <a:tailEnd/>
          </a:ln>
        </p:spPr>
      </p:pic>
      <p:sp>
        <p:nvSpPr>
          <p:cNvPr id="100" name="文本框 99"/>
          <p:cNvSpPr txBox="1"/>
          <p:nvPr/>
        </p:nvSpPr>
        <p:spPr>
          <a:xfrm>
            <a:off x="17874615" y="5433695"/>
            <a:ext cx="28391485" cy="15326360"/>
          </a:xfrm>
          <a:prstGeom prst="rect">
            <a:avLst/>
          </a:prstGeom>
          <a:noFill/>
          <a:ln w="9525">
            <a:noFill/>
          </a:ln>
        </p:spPr>
        <p:txBody>
          <a:bodyPr wrap="square">
            <a:spAutoFit/>
          </a:bodyPr>
          <a:lstStyle/>
          <a:p>
            <a:pPr indent="355600" algn="l"/>
            <a:r>
              <a:rPr lang="en-US" altLang="zh-CN" sz="6600" b="0"/>
              <a:t> </a:t>
            </a:r>
            <a:r>
              <a:rPr lang="zh-CN" altLang="en-US" sz="6600" b="0"/>
              <a:t>3、其它非仿古特色砼构件模板：基础，柱、梁，有梁板，墙，雨棚，楼梯等模板执行房建与装饰标准相应子目，单位工程建筑砼30m³以内，模板子目乘以1.25的系数。</a:t>
            </a:r>
            <a:endParaRPr lang="zh-CN" altLang="en-US" sz="6600" b="0"/>
          </a:p>
          <a:p>
            <a:pPr indent="355600" algn="l"/>
            <a:r>
              <a:rPr lang="zh-CN" altLang="en-US" sz="6600" b="0"/>
              <a:t> 4、 使用大型塔吊机械运输仿古建筑执行房建与装饰标准相应子目，不能使用塔吊机械运输的单体仿古建筑工程执行本章子目。</a:t>
            </a:r>
            <a:endParaRPr lang="zh-CN" altLang="en-US" sz="6600" b="0"/>
          </a:p>
          <a:p>
            <a:pPr indent="355600" algn="l"/>
            <a:r>
              <a:rPr lang="zh-CN" altLang="en-US" sz="6600" b="0"/>
              <a:t> 5、综合脚手架面积计算：有台明按台明外围面积计算，无台明按外檐滴水垂直投影面积计算。</a:t>
            </a:r>
            <a:endParaRPr lang="zh-CN" altLang="en-US" sz="6600" b="0"/>
          </a:p>
          <a:p>
            <a:pPr indent="355600" algn="l"/>
            <a:r>
              <a:rPr lang="zh-CN" altLang="en-US" sz="6600" b="0"/>
              <a:t> 6、垂直运输面积计算：有台明按台明外围面积计算，无台外檐滴水垂直投影面积计算。</a:t>
            </a:r>
            <a:endParaRPr lang="zh-CN" altLang="en-US" sz="6600" b="0"/>
          </a:p>
          <a:p>
            <a:pPr indent="355600" algn="l"/>
            <a:r>
              <a:rPr lang="zh-CN" altLang="en-US" sz="6600" b="0"/>
              <a:t> 7、施工用水加压增加费按建筑物地上20m以上的建筑面积计算，参照房建与装饰标准相应子目执行。</a:t>
            </a:r>
            <a:endParaRPr lang="zh-CN" altLang="en-US" sz="6600" b="0"/>
          </a:p>
          <a:p>
            <a:pPr indent="355600" algn="l"/>
            <a:r>
              <a:rPr lang="zh-CN" altLang="en-US" sz="6600" b="0"/>
              <a:t> 8、仿古消耗量标准各章节均是按檐口高度在20m以内编制的。檐口高度超过20m时，超过20m部分的工程项目增加人工与机械降效系数：20～30m为5%，</a:t>
            </a:r>
            <a:r>
              <a:rPr lang="en-US" altLang="zh-CN" sz="6600" b="0"/>
              <a:t>3</a:t>
            </a:r>
            <a:r>
              <a:rPr lang="zh-CN" altLang="en-US" sz="6600" b="0"/>
              <a:t>0～40m为7.5%，</a:t>
            </a:r>
            <a:r>
              <a:rPr lang="en-US" altLang="zh-CN" sz="6600" b="0"/>
              <a:t>4</a:t>
            </a:r>
            <a:r>
              <a:rPr lang="zh-CN" altLang="en-US" sz="6600" b="0"/>
              <a:t>0～50m为10%，以此类推檐口高度每升高10m，降效系数递增2.5%。</a:t>
            </a:r>
            <a:endParaRPr lang="zh-CN" altLang="en-US" sz="6600" b="0"/>
          </a:p>
        </p:txBody>
      </p:sp>
      <p:pic>
        <p:nvPicPr>
          <p:cNvPr id="356" name="IMG_0117.jpg" descr="IMG_0117.jpg"/>
          <p:cNvPicPr>
            <a:picLocks noChangeAspect="1"/>
          </p:cNvPicPr>
          <p:nvPr/>
        </p:nvPicPr>
        <p:blipFill>
          <a:blip r:embed="rId5"/>
          <a:srcRect l="6297" r="6297"/>
          <a:stretch>
            <a:fillRect/>
          </a:stretch>
        </p:blipFill>
        <p:spPr>
          <a:xfrm>
            <a:off x="-287" y="-239"/>
            <a:ext cx="14985009" cy="22859208"/>
          </a:xfrm>
          <a:prstGeom prst="rect">
            <a:avLst/>
          </a:prstGeom>
          <a:ln w="25400">
            <a:miter lim="400000"/>
            <a:headEnd/>
            <a:tailEnd/>
          </a:ln>
        </p:spPr>
      </p:pic>
    </p:spTree>
  </p:cSld>
  <p:clrMapOvr>
    <a:masterClrMapping/>
  </p:clrMapOvr>
  <p:transition spd="med"/>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7" name="组 1.png" descr="组 1.png"/>
          <p:cNvPicPr>
            <a:picLocks noChangeAspect="1"/>
          </p:cNvPicPr>
          <p:nvPr/>
        </p:nvPicPr>
        <p:blipFill>
          <a:blip r:embed="rId1"/>
          <a:stretch>
            <a:fillRect/>
          </a:stretch>
        </p:blipFill>
        <p:spPr>
          <a:xfrm>
            <a:off x="0" y="38100"/>
            <a:ext cx="48006000" cy="26924000"/>
          </a:xfrm>
          <a:prstGeom prst="rect">
            <a:avLst/>
          </a:prstGeom>
          <a:ln w="25400">
            <a:miter lim="400000"/>
            <a:headEnd/>
            <a:tailEnd/>
          </a:ln>
        </p:spPr>
      </p:pic>
      <p:pic>
        <p:nvPicPr>
          <p:cNvPr id="369" name="图像" descr="图像"/>
          <p:cNvPicPr>
            <a:picLocks noChangeAspect="1"/>
          </p:cNvPicPr>
          <p:nvPr/>
        </p:nvPicPr>
        <p:blipFill>
          <a:blip r:embed="rId2">
            <a:alphaModFix amt="34727"/>
          </a:blip>
          <a:stretch>
            <a:fillRect/>
          </a:stretch>
        </p:blipFill>
        <p:spPr>
          <a:xfrm>
            <a:off x="29151262" y="3276798"/>
            <a:ext cx="7607301" cy="7607301"/>
          </a:xfrm>
          <a:prstGeom prst="rect">
            <a:avLst/>
          </a:prstGeom>
          <a:ln w="25400">
            <a:miter lim="400000"/>
            <a:headEnd/>
            <a:tailEnd/>
          </a:ln>
        </p:spPr>
      </p:pic>
      <p:pic>
        <p:nvPicPr>
          <p:cNvPr id="370" name="图像" descr="图像"/>
          <p:cNvPicPr>
            <a:picLocks noChangeAspect="1"/>
          </p:cNvPicPr>
          <p:nvPr/>
        </p:nvPicPr>
        <p:blipFill>
          <a:blip r:embed="rId3"/>
          <a:stretch>
            <a:fillRect/>
          </a:stretch>
        </p:blipFill>
        <p:spPr>
          <a:xfrm>
            <a:off x="7607935" y="2759710"/>
            <a:ext cx="33756600" cy="15860395"/>
          </a:xfrm>
          <a:prstGeom prst="rect">
            <a:avLst/>
          </a:prstGeom>
          <a:ln w="25400">
            <a:miter lim="400000"/>
            <a:headEnd/>
            <a:tailEnd/>
          </a:ln>
        </p:spPr>
      </p:pic>
      <p:sp>
        <p:nvSpPr>
          <p:cNvPr id="371" name="模版说明"/>
          <p:cNvSpPr txBox="1"/>
          <p:nvPr/>
        </p:nvSpPr>
        <p:spPr>
          <a:xfrm>
            <a:off x="8995410" y="4956493"/>
            <a:ext cx="30734000" cy="8775065"/>
          </a:xfrm>
          <a:prstGeom prst="rect">
            <a:avLst/>
          </a:prstGeom>
          <a:ln w="25400">
            <a:miter lim="400000"/>
          </a:ln>
        </p:spPr>
        <p:txBody>
          <a:bodyPr wrap="square" lIns="140626" tIns="140626" rIns="140626" bIns="140626" anchor="ctr">
            <a:spAutoFit/>
            <a:scene3d>
              <a:camera prst="orthographicFront"/>
              <a:lightRig rig="threePt" dir="t"/>
            </a:scene3d>
          </a:bodyPr>
          <a:lstStyle>
            <a:lvl1pPr>
              <a:defRPr sz="8900" b="0">
                <a:solidFill>
                  <a:srgbClr val="F6FFFF"/>
                </a:solidFill>
                <a:latin typeface="汉仪粗宋简" panose="02010600000101010101" charset="-122"/>
                <a:ea typeface="汉仪粗宋简" panose="02010600000101010101" charset="-122"/>
                <a:cs typeface="汉仪粗宋简" panose="02010600000101010101" charset="-122"/>
                <a:sym typeface="汉仪粗宋简" panose="02010600000101010101" charset="-122"/>
              </a:defRPr>
            </a:lvl1pPr>
          </a:lstStyle>
          <a:p>
            <a:r>
              <a:rPr lang="zh-CN" sz="20000">
                <a:ln w="22225">
                  <a:solidFill>
                    <a:schemeClr val="accent2"/>
                  </a:solidFill>
                  <a:prstDash val="solid"/>
                </a:ln>
                <a:solidFill>
                  <a:schemeClr val="accent2">
                    <a:lumMod val="40000"/>
                    <a:lumOff val="60000"/>
                  </a:schemeClr>
                </a:solidFill>
                <a:effectLst/>
              </a:rPr>
              <a:t>感谢聆听！</a:t>
            </a:r>
            <a:endParaRPr lang="zh-CN" sz="20000">
              <a:ln w="22225">
                <a:solidFill>
                  <a:schemeClr val="accent2"/>
                </a:solidFill>
                <a:prstDash val="solid"/>
              </a:ln>
              <a:solidFill>
                <a:schemeClr val="accent2">
                  <a:lumMod val="40000"/>
                  <a:lumOff val="60000"/>
                </a:schemeClr>
              </a:solidFill>
              <a:effectLst/>
            </a:endParaRPr>
          </a:p>
          <a:p>
            <a:pPr algn="ctr"/>
            <a:r>
              <a:rPr lang="zh-CN" sz="8800">
                <a:ln w="22225">
                  <a:solidFill>
                    <a:schemeClr val="accent2"/>
                  </a:solidFill>
                  <a:prstDash val="solid"/>
                </a:ln>
                <a:solidFill>
                  <a:schemeClr val="accent2">
                    <a:lumMod val="40000"/>
                    <a:lumOff val="60000"/>
                  </a:schemeClr>
                </a:solidFill>
                <a:effectLst/>
              </a:rPr>
              <a:t>仿古建筑工程消耗量标准编制组</a:t>
            </a:r>
            <a:endParaRPr lang="zh-CN" sz="8800">
              <a:ln w="22225">
                <a:solidFill>
                  <a:schemeClr val="accent2"/>
                </a:solidFill>
                <a:prstDash val="solid"/>
              </a:ln>
              <a:solidFill>
                <a:schemeClr val="accent2">
                  <a:lumMod val="40000"/>
                  <a:lumOff val="60000"/>
                </a:schemeClr>
              </a:solidFill>
              <a:effectLst/>
            </a:endParaRPr>
          </a:p>
          <a:p>
            <a:pPr algn="l"/>
            <a:r>
              <a:rPr lang="zh-CN" sz="8800">
                <a:ln w="22225">
                  <a:solidFill>
                    <a:schemeClr val="accent2"/>
                  </a:solidFill>
                  <a:prstDash val="solid"/>
                </a:ln>
                <a:solidFill>
                  <a:schemeClr val="accent2">
                    <a:lumMod val="40000"/>
                    <a:lumOff val="60000"/>
                  </a:schemeClr>
                </a:solidFill>
                <a:effectLst/>
              </a:rPr>
              <a:t>组长：黄  斌</a:t>
            </a:r>
            <a:endParaRPr lang="zh-CN" sz="8800">
              <a:ln w="22225">
                <a:solidFill>
                  <a:schemeClr val="accent2"/>
                </a:solidFill>
                <a:prstDash val="solid"/>
              </a:ln>
              <a:solidFill>
                <a:schemeClr val="accent2">
                  <a:lumMod val="40000"/>
                  <a:lumOff val="60000"/>
                </a:schemeClr>
              </a:solidFill>
              <a:effectLst/>
            </a:endParaRPr>
          </a:p>
          <a:p>
            <a:pPr algn="l"/>
            <a:r>
              <a:rPr lang="zh-CN" sz="8800">
                <a:ln w="22225">
                  <a:solidFill>
                    <a:schemeClr val="accent2"/>
                  </a:solidFill>
                  <a:prstDash val="solid"/>
                </a:ln>
                <a:solidFill>
                  <a:schemeClr val="accent2">
                    <a:lumMod val="40000"/>
                    <a:lumOff val="60000"/>
                  </a:schemeClr>
                </a:solidFill>
                <a:effectLst/>
              </a:rPr>
              <a:t>成员：周志敏 陈世明 张  昂 陈知海 陶  炜 朱志斌 王泽红</a:t>
            </a:r>
            <a:endParaRPr lang="zh-CN" sz="8800">
              <a:ln w="22225">
                <a:solidFill>
                  <a:schemeClr val="accent2"/>
                </a:solidFill>
                <a:prstDash val="solid"/>
              </a:ln>
              <a:solidFill>
                <a:schemeClr val="accent2">
                  <a:lumMod val="40000"/>
                  <a:lumOff val="60000"/>
                </a:schemeClr>
              </a:solidFill>
              <a:effectLst/>
            </a:endParaRPr>
          </a:p>
          <a:p>
            <a:pPr algn="r"/>
            <a:r>
              <a:rPr lang="en-US" altLang="zh-CN" sz="8800">
                <a:ln w="22225">
                  <a:solidFill>
                    <a:schemeClr val="accent2"/>
                  </a:solidFill>
                  <a:prstDash val="solid"/>
                </a:ln>
                <a:solidFill>
                  <a:schemeClr val="accent2">
                    <a:lumMod val="40000"/>
                    <a:lumOff val="60000"/>
                  </a:schemeClr>
                </a:solidFill>
                <a:effectLst/>
              </a:rPr>
              <a:t>2020</a:t>
            </a:r>
            <a:r>
              <a:rPr lang="zh-CN" altLang="en-US" sz="8800">
                <a:ln w="22225">
                  <a:solidFill>
                    <a:schemeClr val="accent2"/>
                  </a:solidFill>
                  <a:prstDash val="solid"/>
                </a:ln>
                <a:solidFill>
                  <a:schemeClr val="accent2">
                    <a:lumMod val="40000"/>
                    <a:lumOff val="60000"/>
                  </a:schemeClr>
                </a:solidFill>
                <a:effectLst/>
              </a:rPr>
              <a:t>年</a:t>
            </a:r>
            <a:r>
              <a:rPr lang="en-US" altLang="zh-CN" sz="8800">
                <a:ln w="22225">
                  <a:solidFill>
                    <a:schemeClr val="accent2"/>
                  </a:solidFill>
                  <a:prstDash val="solid"/>
                </a:ln>
                <a:solidFill>
                  <a:schemeClr val="accent2">
                    <a:lumMod val="40000"/>
                    <a:lumOff val="60000"/>
                  </a:schemeClr>
                </a:solidFill>
                <a:effectLst/>
              </a:rPr>
              <a:t>8</a:t>
            </a:r>
            <a:r>
              <a:rPr lang="zh-CN" altLang="en-US" sz="8800">
                <a:ln w="22225">
                  <a:solidFill>
                    <a:schemeClr val="accent2"/>
                  </a:solidFill>
                  <a:prstDash val="solid"/>
                </a:ln>
                <a:solidFill>
                  <a:schemeClr val="accent2">
                    <a:lumMod val="40000"/>
                    <a:lumOff val="60000"/>
                  </a:schemeClr>
                </a:solidFill>
                <a:effectLst/>
              </a:rPr>
              <a:t>月</a:t>
            </a:r>
            <a:endParaRPr lang="zh-CN" altLang="en-US" sz="8800">
              <a:ln w="22225">
                <a:solidFill>
                  <a:schemeClr val="accent2"/>
                </a:solidFill>
                <a:prstDash val="solid"/>
              </a:ln>
              <a:solidFill>
                <a:schemeClr val="accent2">
                  <a:lumMod val="40000"/>
                  <a:lumOff val="60000"/>
                </a:schemeClr>
              </a:solidFill>
              <a:effectLst/>
            </a:endParaRPr>
          </a:p>
        </p:txBody>
      </p:sp>
      <p:pic>
        <p:nvPicPr>
          <p:cNvPr id="378" name="图像" descr="图像"/>
          <p:cNvPicPr>
            <a:picLocks noChangeAspect="1"/>
          </p:cNvPicPr>
          <p:nvPr/>
        </p:nvPicPr>
        <p:blipFill>
          <a:blip r:embed="rId2"/>
          <a:stretch>
            <a:fillRect/>
          </a:stretch>
        </p:blipFill>
        <p:spPr>
          <a:xfrm>
            <a:off x="0" y="-8255"/>
            <a:ext cx="7607300" cy="7607300"/>
          </a:xfrm>
          <a:prstGeom prst="rect">
            <a:avLst/>
          </a:prstGeom>
          <a:ln w="25400">
            <a:miter lim="400000"/>
            <a:headEnd/>
            <a:tailEnd/>
          </a:ln>
        </p:spPr>
      </p:pic>
      <p:pic>
        <p:nvPicPr>
          <p:cNvPr id="379" name="图像" descr="图像"/>
          <p:cNvPicPr>
            <a:picLocks noChangeAspect="1"/>
          </p:cNvPicPr>
          <p:nvPr/>
        </p:nvPicPr>
        <p:blipFill>
          <a:blip r:embed="rId4"/>
          <a:stretch>
            <a:fillRect/>
          </a:stretch>
        </p:blipFill>
        <p:spPr>
          <a:xfrm>
            <a:off x="6640881" y="15462987"/>
            <a:ext cx="34724238" cy="8873974"/>
          </a:xfrm>
          <a:prstGeom prst="rect">
            <a:avLst/>
          </a:prstGeom>
          <a:ln w="25400">
            <a:miter lim="400000"/>
            <a:headEnd/>
            <a:tailEnd/>
          </a:ln>
        </p:spPr>
      </p:pic>
      <p:pic>
        <p:nvPicPr>
          <p:cNvPr id="380" name="图像" descr="图像"/>
          <p:cNvPicPr>
            <a:picLocks noChangeAspect="1"/>
          </p:cNvPicPr>
          <p:nvPr/>
        </p:nvPicPr>
        <p:blipFill>
          <a:blip r:embed="rId5"/>
          <a:stretch>
            <a:fillRect/>
          </a:stretch>
        </p:blipFill>
        <p:spPr>
          <a:xfrm>
            <a:off x="6640881" y="15462987"/>
            <a:ext cx="34724238" cy="8873974"/>
          </a:xfrm>
          <a:prstGeom prst="rect">
            <a:avLst/>
          </a:prstGeom>
          <a:ln w="25400">
            <a:miter lim="400000"/>
            <a:headEnd/>
            <a:tailEnd/>
          </a:ln>
        </p:spPr>
      </p:pic>
      <p:pic>
        <p:nvPicPr>
          <p:cNvPr id="381" name="图像" descr="图像"/>
          <p:cNvPicPr>
            <a:picLocks noChangeAspect="1"/>
          </p:cNvPicPr>
          <p:nvPr/>
        </p:nvPicPr>
        <p:blipFill>
          <a:blip r:embed="rId6"/>
          <a:stretch>
            <a:fillRect/>
          </a:stretch>
        </p:blipFill>
        <p:spPr>
          <a:xfrm>
            <a:off x="42867262" y="-8136"/>
            <a:ext cx="5143501" cy="7137401"/>
          </a:xfrm>
          <a:prstGeom prst="rect">
            <a:avLst/>
          </a:prstGeom>
          <a:ln w="25400">
            <a:miter lim="400000"/>
            <a:headEnd/>
            <a:tailEnd/>
          </a:ln>
        </p:spPr>
      </p:pic>
      <p:pic>
        <p:nvPicPr>
          <p:cNvPr id="194" name="图像" descr="图像"/>
          <p:cNvPicPr>
            <a:picLocks noChangeAspect="1"/>
          </p:cNvPicPr>
          <p:nvPr/>
        </p:nvPicPr>
        <p:blipFill>
          <a:blip r:embed="rId7">
            <a:alphaModFix amt="23766"/>
          </a:blip>
          <a:srcRect b="40753"/>
          <a:stretch>
            <a:fillRect/>
          </a:stretch>
        </p:blipFill>
        <p:spPr>
          <a:xfrm>
            <a:off x="9947275" y="22454870"/>
            <a:ext cx="7607300" cy="4507111"/>
          </a:xfrm>
          <a:prstGeom prst="rect">
            <a:avLst/>
          </a:prstGeom>
          <a:ln w="25400">
            <a:miter lim="400000"/>
            <a:headEnd/>
            <a:tailEnd/>
          </a:ln>
        </p:spPr>
      </p:pic>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1" name="组 1.png" descr="组 1.png"/>
          <p:cNvPicPr>
            <a:picLocks noChangeAspect="1"/>
          </p:cNvPicPr>
          <p:nvPr/>
        </p:nvPicPr>
        <p:blipFill>
          <a:blip r:embed="rId1"/>
          <a:stretch>
            <a:fillRect/>
          </a:stretch>
        </p:blipFill>
        <p:spPr>
          <a:xfrm>
            <a:off x="-342900" y="-8255"/>
            <a:ext cx="48006000" cy="26924000"/>
          </a:xfrm>
          <a:prstGeom prst="rect">
            <a:avLst/>
          </a:prstGeom>
          <a:ln w="25400">
            <a:miter lim="400000"/>
            <a:headEnd/>
            <a:tailEnd/>
          </a:ln>
        </p:spPr>
      </p:pic>
      <p:pic>
        <p:nvPicPr>
          <p:cNvPr id="194" name="图像" descr="图像"/>
          <p:cNvPicPr>
            <a:picLocks noChangeAspect="1"/>
          </p:cNvPicPr>
          <p:nvPr/>
        </p:nvPicPr>
        <p:blipFill>
          <a:blip r:embed="rId2">
            <a:alphaModFix amt="23766"/>
          </a:blip>
          <a:srcRect b="40753"/>
          <a:stretch>
            <a:fillRect/>
          </a:stretch>
        </p:blipFill>
        <p:spPr>
          <a:xfrm>
            <a:off x="9947275" y="22454870"/>
            <a:ext cx="7607300" cy="4507111"/>
          </a:xfrm>
          <a:prstGeom prst="rect">
            <a:avLst/>
          </a:prstGeom>
          <a:ln w="25400">
            <a:miter lim="400000"/>
            <a:headEnd/>
            <a:tailEnd/>
          </a:ln>
        </p:spPr>
      </p:pic>
      <p:pic>
        <p:nvPicPr>
          <p:cNvPr id="172" name="图像" descr="图像"/>
          <p:cNvPicPr>
            <a:picLocks noChangeAspect="1"/>
          </p:cNvPicPr>
          <p:nvPr/>
        </p:nvPicPr>
        <p:blipFill>
          <a:blip r:embed="rId3"/>
          <a:stretch>
            <a:fillRect/>
          </a:stretch>
        </p:blipFill>
        <p:spPr>
          <a:xfrm>
            <a:off x="42867262" y="-8136"/>
            <a:ext cx="5143501" cy="7137401"/>
          </a:xfrm>
          <a:prstGeom prst="rect">
            <a:avLst/>
          </a:prstGeom>
          <a:ln w="25400">
            <a:miter lim="400000"/>
            <a:headEnd/>
            <a:tailEnd/>
          </a:ln>
        </p:spPr>
      </p:pic>
      <p:sp>
        <p:nvSpPr>
          <p:cNvPr id="173" name="矩形"/>
          <p:cNvSpPr/>
          <p:nvPr/>
        </p:nvSpPr>
        <p:spPr>
          <a:xfrm>
            <a:off x="16143121" y="1789509"/>
            <a:ext cx="28465960" cy="23421182"/>
          </a:xfrm>
          <a:prstGeom prst="rect">
            <a:avLst/>
          </a:prstGeom>
          <a:ln w="12700">
            <a:solidFill>
              <a:schemeClr val="tx2">
                <a:lumMod val="20000"/>
                <a:lumOff val="80000"/>
              </a:schemeClr>
            </a:solidFill>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pic>
        <p:nvPicPr>
          <p:cNvPr id="174" name="图像" descr="图像"/>
          <p:cNvPicPr>
            <a:picLocks noChangeAspect="1"/>
          </p:cNvPicPr>
          <p:nvPr/>
        </p:nvPicPr>
        <p:blipFill>
          <a:blip r:embed="rId4"/>
          <a:stretch>
            <a:fillRect/>
          </a:stretch>
        </p:blipFill>
        <p:spPr>
          <a:xfrm>
            <a:off x="0" y="0"/>
            <a:ext cx="7607300" cy="7607300"/>
          </a:xfrm>
          <a:prstGeom prst="rect">
            <a:avLst/>
          </a:prstGeom>
          <a:ln w="25400">
            <a:miter lim="400000"/>
            <a:headEnd/>
            <a:tailEnd/>
          </a:ln>
        </p:spPr>
      </p:pic>
      <p:pic>
        <p:nvPicPr>
          <p:cNvPr id="181" name="图像" descr="图像"/>
          <p:cNvPicPr>
            <a:picLocks noChangeAspect="1"/>
          </p:cNvPicPr>
          <p:nvPr/>
        </p:nvPicPr>
        <p:blipFill>
          <a:blip r:embed="rId5" cstate="print"/>
          <a:stretch>
            <a:fillRect/>
          </a:stretch>
        </p:blipFill>
        <p:spPr>
          <a:xfrm>
            <a:off x="1191839" y="1611002"/>
            <a:ext cx="2915756" cy="2911609"/>
          </a:xfrm>
          <a:prstGeom prst="rect">
            <a:avLst/>
          </a:prstGeom>
          <a:ln w="25400">
            <a:miter lim="400000"/>
            <a:headEnd/>
            <a:tailEnd/>
          </a:ln>
        </p:spPr>
      </p:pic>
      <p:sp>
        <p:nvSpPr>
          <p:cNvPr id="182"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endParaRPr sz="6600"/>
          </a:p>
        </p:txBody>
      </p:sp>
      <p:sp>
        <p:nvSpPr>
          <p:cNvPr id="7" name="文本框 6"/>
          <p:cNvSpPr txBox="1"/>
          <p:nvPr/>
        </p:nvSpPr>
        <p:spPr>
          <a:xfrm>
            <a:off x="17059275" y="2912110"/>
            <a:ext cx="26266140" cy="16285210"/>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kumimoji="0" lang="en-US" sz="66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sz="8000" b="0">
                <a:sym typeface="Helvetica Neue" panose="02000503000000020004"/>
              </a:rPr>
              <a:t> 6. 部分消耗量标准子目属性调整。仿古消耗量标准中石构件全部按照成品安装考虑，仅编制了成品石构件安装项目，石构件加工单独列出消耗量标准子目供选用。</a:t>
            </a:r>
            <a:r>
              <a:rPr lang="zh-CN" sz="8000" b="0">
                <a:sym typeface="Helvetica Neue" panose="02000503000000020004"/>
              </a:rPr>
              <a:t>本</a:t>
            </a:r>
            <a:r>
              <a:rPr sz="8000" b="0">
                <a:sym typeface="Helvetica Neue" panose="02000503000000020004"/>
              </a:rPr>
              <a:t>标准中石料加工、石雕部分子目，仅作为参考性消耗量标准使用。</a:t>
            </a:r>
            <a:endParaRPr kumimoji="0" sz="80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en-US" sz="80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kumimoji="0" sz="80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7. </a:t>
            </a:r>
            <a:r>
              <a:rPr kumimoji="0" lang="zh-CN" sz="80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本</a:t>
            </a:r>
            <a:r>
              <a:rPr kumimoji="0" sz="80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标准明确了超高降效系数。</a:t>
            </a:r>
            <a:r>
              <a:rPr kumimoji="0" lang="zh-CN" sz="80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本</a:t>
            </a:r>
            <a:r>
              <a:rPr kumimoji="0" sz="80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标准各章节均是按檐口高度在20m以内编制的。檐口高度超过20m时，超过20m部分的工程项目增加人工与机械降效系数： 20～30m为5%， 30～40m为7.5%，40～50m为10%，以此类推檐口高度每升高10m，降效系数递增2.5%。</a:t>
            </a:r>
            <a:endParaRPr kumimoji="0" sz="80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sz="80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8. 仿古建筑工程中建筑物的建筑面积计算，仍然保留了原2014年仿古标准计算方法规定，分为计算建筑面积的范围和不计算建筑面积的范围两部分。 </a:t>
            </a:r>
            <a:endParaRPr kumimoji="0" sz="80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pic>
        <p:nvPicPr>
          <p:cNvPr id="355" name="IMG_0113 2.jpg" descr="IMG_0113 2.jpg"/>
          <p:cNvPicPr>
            <a:picLocks noChangeAspect="1"/>
          </p:cNvPicPr>
          <p:nvPr/>
        </p:nvPicPr>
        <p:blipFill>
          <a:blip r:embed="rId6"/>
          <a:srcRect l="6297" r="6297"/>
          <a:stretch>
            <a:fillRect/>
          </a:stretch>
        </p:blipFill>
        <p:spPr>
          <a:xfrm>
            <a:off x="3136900" y="1789430"/>
            <a:ext cx="12295505" cy="22859365"/>
          </a:xfrm>
          <a:prstGeom prst="rect">
            <a:avLst/>
          </a:prstGeom>
          <a:ln w="25400">
            <a:miter lim="400000"/>
            <a:headEnd/>
            <a:tailEnd/>
          </a:ln>
        </p:spPr>
      </p:pic>
    </p:spTree>
  </p:cSld>
  <p:clrMapOvr>
    <a:masterClrMapping/>
  </p:clrMapOvr>
  <p:transition spd="med">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组 1.png" descr="组 1.png"/>
          <p:cNvPicPr>
            <a:picLocks noChangeAspect="1"/>
          </p:cNvPicPr>
          <p:nvPr/>
        </p:nvPicPr>
        <p:blipFill>
          <a:blip r:embed="rId1"/>
          <a:stretch>
            <a:fillRect/>
          </a:stretch>
        </p:blipFill>
        <p:spPr>
          <a:xfrm>
            <a:off x="4445" y="76200"/>
            <a:ext cx="48006000" cy="26924000"/>
          </a:xfrm>
          <a:prstGeom prst="rect">
            <a:avLst/>
          </a:prstGeom>
          <a:ln w="25400">
            <a:miter lim="400000"/>
            <a:headEnd/>
            <a:tailEnd/>
          </a:ln>
        </p:spPr>
      </p:pic>
      <p:pic>
        <p:nvPicPr>
          <p:cNvPr id="186" name="图像" descr="图像"/>
          <p:cNvPicPr>
            <a:picLocks noChangeAspect="1"/>
          </p:cNvPicPr>
          <p:nvPr/>
        </p:nvPicPr>
        <p:blipFill>
          <a:blip r:embed="rId2"/>
          <a:stretch>
            <a:fillRect/>
          </a:stretch>
        </p:blipFill>
        <p:spPr>
          <a:xfrm>
            <a:off x="42867262" y="-8136"/>
            <a:ext cx="5143501" cy="7137401"/>
          </a:xfrm>
          <a:prstGeom prst="rect">
            <a:avLst/>
          </a:prstGeom>
          <a:ln w="25400">
            <a:miter lim="400000"/>
            <a:headEnd/>
            <a:tailEnd/>
          </a:ln>
        </p:spPr>
      </p:pic>
      <p:pic>
        <p:nvPicPr>
          <p:cNvPr id="187" name="图像" descr="图像"/>
          <p:cNvPicPr>
            <a:picLocks noChangeAspect="1"/>
          </p:cNvPicPr>
          <p:nvPr/>
        </p:nvPicPr>
        <p:blipFill>
          <a:blip r:embed="rId3"/>
          <a:stretch>
            <a:fillRect/>
          </a:stretch>
        </p:blipFill>
        <p:spPr>
          <a:xfrm>
            <a:off x="0" y="0"/>
            <a:ext cx="7607300" cy="7607300"/>
          </a:xfrm>
          <a:prstGeom prst="rect">
            <a:avLst/>
          </a:prstGeom>
          <a:ln w="25400">
            <a:miter lim="400000"/>
            <a:headEnd/>
            <a:tailEnd/>
          </a:ln>
        </p:spPr>
      </p:pic>
      <p:pic>
        <p:nvPicPr>
          <p:cNvPr id="188" name="图像" descr="图像"/>
          <p:cNvPicPr>
            <a:picLocks noChangeAspect="1"/>
          </p:cNvPicPr>
          <p:nvPr/>
        </p:nvPicPr>
        <p:blipFill>
          <a:blip r:embed="rId4" cstate="print"/>
          <a:stretch>
            <a:fillRect/>
          </a:stretch>
        </p:blipFill>
        <p:spPr>
          <a:xfrm>
            <a:off x="1191839" y="1611002"/>
            <a:ext cx="2915756" cy="2911609"/>
          </a:xfrm>
          <a:prstGeom prst="rect">
            <a:avLst/>
          </a:prstGeom>
          <a:ln w="25400">
            <a:miter lim="400000"/>
            <a:headEnd/>
            <a:tailEnd/>
          </a:ln>
        </p:spPr>
      </p:pic>
      <p:sp>
        <p:nvSpPr>
          <p:cNvPr id="190" name="矩形"/>
          <p:cNvSpPr/>
          <p:nvPr/>
        </p:nvSpPr>
        <p:spPr>
          <a:xfrm>
            <a:off x="0" y="5240890"/>
            <a:ext cx="3136900" cy="942778"/>
          </a:xfrm>
          <a:prstGeom prst="rect">
            <a:avLst/>
          </a:prstGeom>
          <a:solidFill>
            <a:srgbClr val="9D3A49"/>
          </a:solidFill>
          <a:ln w="25400">
            <a:miter lim="400000"/>
          </a:ln>
        </p:spPr>
        <p:txBody>
          <a:bodyPr lIns="140626" tIns="140626" rIns="140626" bIns="140626" anchor="ctr"/>
          <a:lstStyle/>
          <a:p>
            <a:pPr>
              <a:defRPr sz="6100" b="0">
                <a:solidFill>
                  <a:srgbClr val="FFFFFF"/>
                </a:solidFill>
                <a:latin typeface="+mn-lt"/>
                <a:ea typeface="+mn-ea"/>
                <a:cs typeface="+mn-cs"/>
                <a:sym typeface="Helvetica Neue Medium"/>
              </a:defRPr>
            </a:pPr>
          </a:p>
        </p:txBody>
      </p:sp>
      <p:sp>
        <p:nvSpPr>
          <p:cNvPr id="193" name="永和九年，岁在癸丑，暮春之初，会于会稽山阴之兰亭，修禊事也。群贤毕至，少长咸集。…"/>
          <p:cNvSpPr txBox="1"/>
          <p:nvPr/>
        </p:nvSpPr>
        <p:spPr>
          <a:xfrm>
            <a:off x="23331566" y="6303770"/>
            <a:ext cx="5104765" cy="14393929"/>
          </a:xfrm>
          <a:prstGeom prst="rect">
            <a:avLst/>
          </a:prstGeom>
          <a:ln w="25400">
            <a:miter lim="400000"/>
          </a:ln>
        </p:spPr>
        <p:txBody>
          <a:bodyPr vert="eaVert" wrap="square" lIns="140626" tIns="140626" rIns="140626" bIns="140626">
            <a:spAutoFit/>
          </a:bodyPr>
          <a:lstStyle/>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a:p>
            <a:pPr algn="l" defTabSz="457200">
              <a:lnSpc>
                <a:spcPct val="190000"/>
              </a:lnSpc>
              <a:defRPr sz="5500" b="0">
                <a:solidFill>
                  <a:srgbClr val="806946"/>
                </a:solidFill>
                <a:latin typeface="汉仪书宋一简" panose="00020600040101010101" charset="-122"/>
                <a:ea typeface="汉仪书宋一简" panose="00020600040101010101" charset="-122"/>
                <a:cs typeface="汉仪书宋一简" panose="00020600040101010101" charset="-122"/>
                <a:sym typeface="汉仪书宋一简" panose="00020600040101010101" charset="-122"/>
              </a:defRPr>
            </a:pPr>
          </a:p>
        </p:txBody>
      </p:sp>
      <p:pic>
        <p:nvPicPr>
          <p:cNvPr id="194" name="图像" descr="图像"/>
          <p:cNvPicPr>
            <a:picLocks noChangeAspect="1"/>
          </p:cNvPicPr>
          <p:nvPr/>
        </p:nvPicPr>
        <p:blipFill>
          <a:blip r:embed="rId5">
            <a:alphaModFix amt="23766"/>
          </a:blip>
          <a:srcRect b="40753"/>
          <a:stretch>
            <a:fillRect/>
          </a:stretch>
        </p:blipFill>
        <p:spPr>
          <a:xfrm>
            <a:off x="9947275" y="22454870"/>
            <a:ext cx="7607300" cy="4507111"/>
          </a:xfrm>
          <a:prstGeom prst="rect">
            <a:avLst/>
          </a:prstGeom>
          <a:ln w="25400">
            <a:miter lim="400000"/>
            <a:headEnd/>
            <a:tailEnd/>
          </a:ln>
        </p:spPr>
      </p:pic>
      <p:pic>
        <p:nvPicPr>
          <p:cNvPr id="195" name="图像" descr="图像"/>
          <p:cNvPicPr>
            <a:picLocks noChangeAspect="1"/>
          </p:cNvPicPr>
          <p:nvPr/>
        </p:nvPicPr>
        <p:blipFill>
          <a:blip r:embed="rId3">
            <a:alphaModFix amt="45000"/>
          </a:blip>
          <a:stretch>
            <a:fillRect/>
          </a:stretch>
        </p:blipFill>
        <p:spPr>
          <a:xfrm>
            <a:off x="29151262" y="3276798"/>
            <a:ext cx="7607301" cy="7607301"/>
          </a:xfrm>
          <a:prstGeom prst="rect">
            <a:avLst/>
          </a:prstGeom>
          <a:ln w="25400">
            <a:miter lim="400000"/>
            <a:headEnd/>
            <a:tailEnd/>
          </a:ln>
        </p:spPr>
      </p:pic>
      <p:pic>
        <p:nvPicPr>
          <p:cNvPr id="196" name="图像" descr="图像"/>
          <p:cNvPicPr>
            <a:picLocks noChangeAspect="1"/>
          </p:cNvPicPr>
          <p:nvPr/>
        </p:nvPicPr>
        <p:blipFill>
          <a:blip r:embed="rId6"/>
          <a:srcRect l="30784" b="1398"/>
          <a:stretch>
            <a:fillRect/>
          </a:stretch>
        </p:blipFill>
        <p:spPr>
          <a:xfrm flipH="1">
            <a:off x="32903976" y="2025582"/>
            <a:ext cx="15102024" cy="19048453"/>
          </a:xfrm>
          <a:prstGeom prst="rect">
            <a:avLst/>
          </a:prstGeom>
          <a:ln w="25400">
            <a:miter lim="400000"/>
            <a:headEnd/>
            <a:tailEnd/>
          </a:ln>
        </p:spPr>
      </p:pic>
      <p:sp>
        <p:nvSpPr>
          <p:cNvPr id="2" name="文本框 1"/>
          <p:cNvSpPr txBox="1"/>
          <p:nvPr/>
        </p:nvSpPr>
        <p:spPr>
          <a:xfrm>
            <a:off x="4910455" y="1979613"/>
            <a:ext cx="12644120" cy="1388110"/>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ctr" defTabSz="1616710" rtl="0" fontAlgn="auto" latinLnBrk="0" hangingPunct="0">
              <a:lnSpc>
                <a:spcPct val="100000"/>
              </a:lnSpc>
              <a:spcBef>
                <a:spcPts val="0"/>
              </a:spcBef>
              <a:spcAft>
                <a:spcPts val="0"/>
              </a:spcAft>
              <a:buClrTx/>
              <a:buSzTx/>
              <a:buFontTx/>
              <a:buNone/>
            </a:pPr>
            <a:r>
              <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第二部分 章节内容介绍</a:t>
            </a:r>
            <a:endPar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sp>
        <p:nvSpPr>
          <p:cNvPr id="4" name="文本框 3"/>
          <p:cNvSpPr txBox="1"/>
          <p:nvPr/>
        </p:nvSpPr>
        <p:spPr>
          <a:xfrm>
            <a:off x="4107815" y="3645535"/>
            <a:ext cx="34851975" cy="21332825"/>
          </a:xfrm>
          <a:prstGeom prst="rect">
            <a:avLst/>
          </a:prstGeom>
          <a:noFill/>
          <a:ln w="254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140626" tIns="140626" rIns="140626" bIns="140626" numCol="1" spcCol="38100" rtlCol="0" anchor="ctr" forceAA="0">
            <a:spAutoFit/>
          </a:bodyPr>
          <a:lstStyle/>
          <a:p>
            <a:pPr marL="0" marR="0" indent="0" algn="l" defTabSz="1616710" rtl="0" fontAlgn="auto" latinLnBrk="0" hangingPunct="0">
              <a:lnSpc>
                <a:spcPct val="100000"/>
              </a:lnSpc>
              <a:spcBef>
                <a:spcPts val="0"/>
              </a:spcBef>
              <a:spcAft>
                <a:spcPts val="0"/>
              </a:spcAft>
              <a:buClrTx/>
              <a:buSzTx/>
              <a:buFontTx/>
              <a:buNone/>
            </a:pPr>
            <a:r>
              <a:rPr kumimoji="0" lang="en-US" altLang="zh-CN" sz="660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r>
              <a:rPr kumimoji="0" lang="zh-CN" altLang="en-US" sz="720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一、仿古建筑名称及专用名称</a:t>
            </a: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1.仿古建筑：指仿照古建筑式样而运用现代结构、材料及技术建造的建筑物、构筑物和纪念性建筑。</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2.木作：木结构的营造工艺，统称木作。木作分为“大木”和“小木”两类。</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3.亭：平面为圆，正方或正多角形之园林建筑物，以备游息者。</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4.阁：平面为方形或多边形，可以登楼，重檐双滴，四面开窗之建筑物。</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5.殿（厅）堂：较普通平房构造复杂，深约六、七界，其构造材料用扁方者，称为扁作厅；用圆料者则称圆堂。</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6.轩：厅堂之—部，深一界或二界，其屋顶架重椽，作假屋面，使内部对称者。</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7.廊：建筑物之狭而长，用以通行者。</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8.门楼：凡门头上施数重砖砌之枋；或加牌科等装饰，上复以屋面，而其高度超出两旁之塞口墙者。</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9.牌楼：亦名牌坊，两柱以上架额枋及牌科屋顶等，下可通行之纪念性建筑物。</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10.台明：指台基露出自然地平的部分。</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11.阶台(台基)：以砖、石砌成之平台，上立建筑物者。阶沿以便上下者，或称踏步。</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12.露台(平台)：殿庭建筑前之四方形平台，较台阶低一级。台面铺地坪石或砌以砖。</a:t>
            </a:r>
            <a:endPar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a:p>
            <a:pPr marL="0" marR="0" indent="0" algn="l" defTabSz="1616710" rtl="0" fontAlgn="auto" latinLnBrk="0" hangingPunct="0">
              <a:lnSpc>
                <a:spcPct val="100000"/>
              </a:lnSpc>
              <a:spcBef>
                <a:spcPts val="0"/>
              </a:spcBef>
              <a:spcAft>
                <a:spcPts val="0"/>
              </a:spcAft>
              <a:buClrTx/>
              <a:buSzTx/>
              <a:buFontTx/>
              <a:buNone/>
            </a:pPr>
            <a:r>
              <a:rPr kumimoji="0" lang="zh-CN" altLang="en-US" sz="7200" b="0"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13.开间(面阔)：房屋之宽。</a:t>
            </a:r>
            <a:r>
              <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rPr>
              <a:t>  </a:t>
            </a:r>
            <a:endParaRPr kumimoji="0" lang="zh-CN" altLang="en-US" sz="72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endParaRPr>
          </a:p>
        </p:txBody>
      </p:sp>
    </p:spTree>
  </p:cSld>
  <p:clrMapOvr>
    <a:masterClrMapping/>
  </p:clrMapOvr>
  <p:transition spd="med">
    <p:random/>
  </p:transition>
</p:sld>
</file>

<file path=ppt/tags/tag1.xml><?xml version="1.0" encoding="utf-8"?>
<p:tagLst xmlns:p="http://schemas.openxmlformats.org/presentationml/2006/main">
  <p:tag name="KSO_WM_UNIT_TABLE_BEAUTIFY" val="smartTable{bd372b8b-9291-4332-93ad-33c35df0ff40}"/>
</p:tagLst>
</file>

<file path=ppt/tags/tag10.xml><?xml version="1.0" encoding="utf-8"?>
<p:tagLst xmlns:p="http://schemas.openxmlformats.org/presentationml/2006/main">
  <p:tag name="KSO_WM_UNIT_TABLE_BEAUTIFY" val="smartTable{49f01741-681d-4ab9-bf47-f06655c91757}"/>
</p:tagLst>
</file>

<file path=ppt/tags/tag11.xml><?xml version="1.0" encoding="utf-8"?>
<p:tagLst xmlns:p="http://schemas.openxmlformats.org/presentationml/2006/main">
  <p:tag name="KSO_WM_UNIT_TABLE_BEAUTIFY" val="smartTable{5a217737-6fb2-4062-9c00-50fa3f06ec1b}"/>
</p:tagLst>
</file>

<file path=ppt/tags/tag12.xml><?xml version="1.0" encoding="utf-8"?>
<p:tagLst xmlns:p="http://schemas.openxmlformats.org/presentationml/2006/main">
  <p:tag name="KSO_WM_UNIT_TABLE_BEAUTIFY" val="smartTable{03048d84-9329-45f3-acaa-22770b85e349}"/>
</p:tagLst>
</file>

<file path=ppt/tags/tag13.xml><?xml version="1.0" encoding="utf-8"?>
<p:tagLst xmlns:p="http://schemas.openxmlformats.org/presentationml/2006/main">
  <p:tag name="KSO_WM_UNIT_TABLE_BEAUTIFY" val="smartTable{4eb23fa8-d2db-43a7-9cf0-2e4e944e6f1b}"/>
</p:tagLst>
</file>

<file path=ppt/tags/tag14.xml><?xml version="1.0" encoding="utf-8"?>
<p:tagLst xmlns:p="http://schemas.openxmlformats.org/presentationml/2006/main">
  <p:tag name="KSO_WM_UNIT_TABLE_BEAUTIFY" val="smartTable{3cae6b09-d909-4f9c-9045-a543e7ff03bf}"/>
</p:tagLst>
</file>

<file path=ppt/tags/tag15.xml><?xml version="1.0" encoding="utf-8"?>
<p:tagLst xmlns:p="http://schemas.openxmlformats.org/presentationml/2006/main">
  <p:tag name="KSO_WM_UNIT_TABLE_BEAUTIFY" val="smartTable{0b9a5634-db8f-46da-8373-3ccd8c4855d3}"/>
</p:tagLst>
</file>

<file path=ppt/tags/tag16.xml><?xml version="1.0" encoding="utf-8"?>
<p:tagLst xmlns:p="http://schemas.openxmlformats.org/presentationml/2006/main">
  <p:tag name="KSO_WM_UNIT_TABLE_BEAUTIFY" val="smartTable{22db7390-8cfb-46f3-83c3-c8314c7465ff}"/>
</p:tagLst>
</file>

<file path=ppt/tags/tag17.xml><?xml version="1.0" encoding="utf-8"?>
<p:tagLst xmlns:p="http://schemas.openxmlformats.org/presentationml/2006/main">
  <p:tag name="KSO_WM_UNIT_TABLE_BEAUTIFY" val="smartTable{96b7a4e2-9518-4050-b10c-07d7231c4aee}"/>
</p:tagLst>
</file>

<file path=ppt/tags/tag18.xml><?xml version="1.0" encoding="utf-8"?>
<p:tagLst xmlns:p="http://schemas.openxmlformats.org/presentationml/2006/main">
  <p:tag name="KSO_WM_UNIT_TABLE_BEAUTIFY" val="smartTable{46e644c0-a6c7-49ea-a6c5-3582018a6cef}"/>
</p:tagLst>
</file>

<file path=ppt/tags/tag19.xml><?xml version="1.0" encoding="utf-8"?>
<p:tagLst xmlns:p="http://schemas.openxmlformats.org/presentationml/2006/main">
  <p:tag name="KSO_WM_UNIT_TABLE_BEAUTIFY" val="smartTable{0c0efb5c-dba2-49e0-a5eb-369dec19fcda}"/>
</p:tagLst>
</file>

<file path=ppt/tags/tag2.xml><?xml version="1.0" encoding="utf-8"?>
<p:tagLst xmlns:p="http://schemas.openxmlformats.org/presentationml/2006/main">
  <p:tag name="KSO_WM_UNIT_TABLE_BEAUTIFY" val="smartTable{5b5fe772-5a55-4d20-b6cd-91df55ffbf8f}"/>
</p:tagLst>
</file>

<file path=ppt/tags/tag20.xml><?xml version="1.0" encoding="utf-8"?>
<p:tagLst xmlns:p="http://schemas.openxmlformats.org/presentationml/2006/main">
  <p:tag name="KSO_WM_UNIT_TABLE_BEAUTIFY" val="smartTable{b94ad87a-9d5a-4775-a78d-d6b8c518a662}"/>
</p:tagLst>
</file>

<file path=ppt/tags/tag21.xml><?xml version="1.0" encoding="utf-8"?>
<p:tagLst xmlns:p="http://schemas.openxmlformats.org/presentationml/2006/main">
  <p:tag name="KSO_WM_UNIT_TABLE_BEAUTIFY" val="smartTable{5c473ca4-d79c-4dcd-936d-3007a95fe0fc}"/>
</p:tagLst>
</file>

<file path=ppt/tags/tag22.xml><?xml version="1.0" encoding="utf-8"?>
<p:tagLst xmlns:p="http://schemas.openxmlformats.org/presentationml/2006/main">
  <p:tag name="KSO_WM_UNIT_TABLE_BEAUTIFY" val="smartTable{e51044db-a3d0-4b3f-89db-bf0dac04ec32}"/>
</p:tagLst>
</file>

<file path=ppt/tags/tag23.xml><?xml version="1.0" encoding="utf-8"?>
<p:tagLst xmlns:p="http://schemas.openxmlformats.org/presentationml/2006/main">
  <p:tag name="KSO_WM_UNIT_TABLE_BEAUTIFY" val="smartTable{0bc561f1-9e02-48ff-b5f4-d62532ff1673}"/>
</p:tagLst>
</file>

<file path=ppt/tags/tag24.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595846781341_1_1"/>
</p:tagLst>
</file>

<file path=ppt/tags/tag25.xml><?xml version="1.0" encoding="utf-8"?>
<p:tagLst xmlns:p="http://schemas.openxmlformats.org/presentationml/2006/main">
  <p:tag name="KSO_WM_UNIT_TABLE_BEAUTIFY" val="smartTable{09976bd7-8cd4-4fd5-9d00-805df1d646e7}"/>
</p:tagLst>
</file>

<file path=ppt/tags/tag26.xml><?xml version="1.0" encoding="utf-8"?>
<p:tagLst xmlns:p="http://schemas.openxmlformats.org/presentationml/2006/main">
  <p:tag name="KSO_WM_UNIT_TABLE_BEAUTIFY" val="smartTable{e32cf5a8-b8f8-4f6f-9e17-aa2c6243e179}"/>
</p:tagLst>
</file>

<file path=ppt/tags/tag27.xml><?xml version="1.0" encoding="utf-8"?>
<p:tagLst xmlns:p="http://schemas.openxmlformats.org/presentationml/2006/main">
  <p:tag name="KSO_WM_UNIT_TABLE_BEAUTIFY" val="smartTable{2258edaa-30ad-437c-87da-859784c96da5}"/>
</p:tagLst>
</file>

<file path=ppt/tags/tag3.xml><?xml version="1.0" encoding="utf-8"?>
<p:tagLst xmlns:p="http://schemas.openxmlformats.org/presentationml/2006/main">
  <p:tag name="KSO_WM_UNIT_TABLE_BEAUTIFY" val="smartTable{d5b2a96e-4443-473d-a7b8-794777c96ccf}"/>
</p:tagLst>
</file>

<file path=ppt/tags/tag4.xml><?xml version="1.0" encoding="utf-8"?>
<p:tagLst xmlns:p="http://schemas.openxmlformats.org/presentationml/2006/main">
  <p:tag name="KSO_WM_UNIT_TABLE_BEAUTIFY" val="smartTable{daa52656-62bb-4b95-b5be-f655d709a8c5}"/>
</p:tagLst>
</file>

<file path=ppt/tags/tag5.xml><?xml version="1.0" encoding="utf-8"?>
<p:tagLst xmlns:p="http://schemas.openxmlformats.org/presentationml/2006/main">
  <p:tag name="KSO_WM_UNIT_TABLE_BEAUTIFY" val="smartTable{4bf5cdb9-6105-4900-8ac2-27bf8c151d1d}"/>
</p:tagLst>
</file>

<file path=ppt/tags/tag6.xml><?xml version="1.0" encoding="utf-8"?>
<p:tagLst xmlns:p="http://schemas.openxmlformats.org/presentationml/2006/main">
  <p:tag name="KSO_WM_UNIT_TABLE_BEAUTIFY" val="smartTable{22a9805f-d3e1-49f8-af92-88255ff818de}"/>
</p:tagLst>
</file>

<file path=ppt/tags/tag7.xml><?xml version="1.0" encoding="utf-8"?>
<p:tagLst xmlns:p="http://schemas.openxmlformats.org/presentationml/2006/main">
  <p:tag name="KSO_WM_UNIT_TABLE_BEAUTIFY" val="smartTable{ce153611-7034-46fc-8d7a-4255a96c1a32}"/>
</p:tagLst>
</file>

<file path=ppt/tags/tag8.xml><?xml version="1.0" encoding="utf-8"?>
<p:tagLst xmlns:p="http://schemas.openxmlformats.org/presentationml/2006/main">
  <p:tag name="KSO_WM_UNIT_TABLE_BEAUTIFY" val="smartTable{5e8bbee9-7d75-4a56-b486-d7efaa7076cd}"/>
</p:tagLst>
</file>

<file path=ppt/tags/tag9.xml><?xml version="1.0" encoding="utf-8"?>
<p:tagLst xmlns:p="http://schemas.openxmlformats.org/presentationml/2006/main">
  <p:tag name="KSO_WM_UNIT_TABLE_BEAUTIFY" val="smartTable{96b5626a-084d-4bb3-9504-3487c890ac7c}"/>
</p:tagLst>
</file>

<file path=ppt/theme/theme1.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25400" cap="flat">
          <a:noFill/>
          <a:miter lim="400000"/>
        </a:ln>
      </a:spPr>
      <a:bodyPr rot="0" spcFirstLastPara="1" vertOverflow="overflow" horzOverflow="overflow" vert="horz" wrap="square" lIns="140626" tIns="140626" rIns="140626" bIns="140626" numCol="1" spcCol="38100" rtlCol="0" anchor="ctr">
        <a:spAutoFit/>
      </a:bodyPr>
      <a:lstStyle>
        <a:defPPr marL="0" marR="0" indent="0" algn="ctr" defTabSz="1616710" rtl="0" fontAlgn="auto" latinLnBrk="0" hangingPunct="0">
          <a:lnSpc>
            <a:spcPct val="100000"/>
          </a:lnSpc>
          <a:spcBef>
            <a:spcPts val="0"/>
          </a:spcBef>
          <a:spcAft>
            <a:spcPts val="0"/>
          </a:spcAft>
          <a:buClrTx/>
          <a:buSzTx/>
          <a:buFontTx/>
          <a:buNone/>
          <a:defRPr kumimoji="0" sz="60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spDef>
    <a:lnDef>
      <a:spPr>
        <a:noFill/>
        <a:ln w="635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lnDef>
    <a:txDef>
      <a:spPr>
        <a:noFill/>
        <a:ln w="25400" cap="flat">
          <a:noFill/>
          <a:miter lim="400000"/>
        </a:ln>
      </a:spPr>
      <a:bodyPr rot="0" spcFirstLastPara="1" vertOverflow="overflow" horzOverflow="overflow" vert="horz" wrap="square" lIns="140626" tIns="140626" rIns="140626" bIns="140626" numCol="1" spcCol="38100" rtlCol="0" anchor="ctr">
        <a:spAutoFit/>
      </a:bodyPr>
      <a:lstStyle>
        <a:defPPr marL="0" marR="0" indent="0" algn="ctr" defTabSz="1616710" rtl="0" fontAlgn="auto" latinLnBrk="0" hangingPunct="0">
          <a:lnSpc>
            <a:spcPct val="100000"/>
          </a:lnSpc>
          <a:spcBef>
            <a:spcPts val="0"/>
          </a:spcBef>
          <a:spcAft>
            <a:spcPts val="0"/>
          </a:spcAft>
          <a:buClrTx/>
          <a:buSzTx/>
          <a:buFontTx/>
          <a:buNone/>
          <a:defRPr kumimoji="0" sz="66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25400" cap="flat">
          <a:noFill/>
          <a:miter lim="400000"/>
        </a:ln>
      </a:spPr>
      <a:bodyPr rot="0" spcFirstLastPara="1" vertOverflow="overflow" horzOverflow="overflow" vert="horz" wrap="square" lIns="140626" tIns="140626" rIns="140626" bIns="140626" numCol="1" spcCol="38100" rtlCol="0" anchor="ctr">
        <a:spAutoFit/>
      </a:bodyPr>
      <a:lstStyle>
        <a:defPPr marL="0" marR="0" indent="0" algn="ctr" defTabSz="1616710" rtl="0" fontAlgn="auto" latinLnBrk="0" hangingPunct="0">
          <a:lnSpc>
            <a:spcPct val="100000"/>
          </a:lnSpc>
          <a:spcBef>
            <a:spcPts val="0"/>
          </a:spcBef>
          <a:spcAft>
            <a:spcPts val="0"/>
          </a:spcAft>
          <a:buClrTx/>
          <a:buSzTx/>
          <a:buFontTx/>
          <a:buNone/>
          <a:defRPr kumimoji="0" sz="60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spDef>
    <a:lnDef>
      <a:spPr>
        <a:noFill/>
        <a:ln w="635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lnDef>
    <a:txDef>
      <a:spPr>
        <a:noFill/>
        <a:ln w="25400" cap="flat">
          <a:noFill/>
          <a:miter lim="400000"/>
        </a:ln>
      </a:spPr>
      <a:bodyPr rot="0" spcFirstLastPara="1" vertOverflow="overflow" horzOverflow="overflow" vert="horz" wrap="square" lIns="140626" tIns="140626" rIns="140626" bIns="140626" numCol="1" spcCol="38100" rtlCol="0" anchor="ctr">
        <a:spAutoFit/>
      </a:bodyPr>
      <a:lstStyle>
        <a:defPPr marL="0" marR="0" indent="0" algn="ctr" defTabSz="1616710" rtl="0" fontAlgn="auto" latinLnBrk="0" hangingPunct="0">
          <a:lnSpc>
            <a:spcPct val="100000"/>
          </a:lnSpc>
          <a:spcBef>
            <a:spcPts val="0"/>
          </a:spcBef>
          <a:spcAft>
            <a:spcPts val="0"/>
          </a:spcAft>
          <a:buClrTx/>
          <a:buSzTx/>
          <a:buFontTx/>
          <a:buNone/>
          <a:defRPr kumimoji="0" sz="66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32343</Words>
  <Application>WPS 演示</Application>
  <PresentationFormat>自定义</PresentationFormat>
  <Paragraphs>2782</Paragraphs>
  <Slides>78</Slides>
  <Notes>1</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78</vt:i4>
      </vt:variant>
    </vt:vector>
  </HeadingPairs>
  <TitlesOfParts>
    <vt:vector size="97" baseType="lpstr">
      <vt:lpstr>Arial</vt:lpstr>
      <vt:lpstr>宋体</vt:lpstr>
      <vt:lpstr>Wingdings</vt:lpstr>
      <vt:lpstr>Helvetica Neue</vt:lpstr>
      <vt:lpstr>Helvetica Neue Medium</vt:lpstr>
      <vt:lpstr>Helvetica Neue Light</vt:lpstr>
      <vt:lpstr>Helvetica Neue Thin</vt:lpstr>
      <vt:lpstr>Courier New</vt:lpstr>
      <vt:lpstr>Helvetica Light</vt:lpstr>
      <vt:lpstr>黑体</vt:lpstr>
      <vt:lpstr>汉仪刚艺体-85W</vt:lpstr>
      <vt:lpstr>微软雅黑</vt:lpstr>
      <vt:lpstr>汉仪书宋一简</vt:lpstr>
      <vt:lpstr>Arial Unicode MS</vt:lpstr>
      <vt:lpstr>仿宋</vt:lpstr>
      <vt:lpstr>PMingLiU</vt:lpstr>
      <vt:lpstr>仿宋_GB2312</vt:lpstr>
      <vt:lpstr>汉仪粗宋简</vt:lpstr>
      <vt:lpstr>White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
  <cp:lastModifiedBy>Administrator</cp:lastModifiedBy>
  <cp:revision>54</cp:revision>
  <dcterms:created xsi:type="dcterms:W3CDTF">2019-06-11T03:08:00Z</dcterms:created>
  <dcterms:modified xsi:type="dcterms:W3CDTF">2020-08-27T08:46:44Z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