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handoutMasterIdLst>
    <p:handoutMasterId r:id="rId51"/>
  </p:handoutMasterIdLst>
  <p:sldIdLst>
    <p:sldId id="308" r:id="rId2"/>
    <p:sldId id="351" r:id="rId3"/>
    <p:sldId id="260" r:id="rId4"/>
    <p:sldId id="359" r:id="rId5"/>
    <p:sldId id="360" r:id="rId6"/>
    <p:sldId id="361" r:id="rId7"/>
    <p:sldId id="362" r:id="rId8"/>
    <p:sldId id="363" r:id="rId9"/>
    <p:sldId id="364" r:id="rId10"/>
    <p:sldId id="365" r:id="rId11"/>
    <p:sldId id="366" r:id="rId12"/>
    <p:sldId id="367" r:id="rId13"/>
    <p:sldId id="368" r:id="rId14"/>
    <p:sldId id="369" r:id="rId15"/>
    <p:sldId id="370"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 id="389" r:id="rId35"/>
    <p:sldId id="391" r:id="rId36"/>
    <p:sldId id="390" r:id="rId37"/>
    <p:sldId id="392" r:id="rId38"/>
    <p:sldId id="393" r:id="rId39"/>
    <p:sldId id="394" r:id="rId40"/>
    <p:sldId id="395" r:id="rId41"/>
    <p:sldId id="396" r:id="rId42"/>
    <p:sldId id="397" r:id="rId43"/>
    <p:sldId id="398" r:id="rId44"/>
    <p:sldId id="399" r:id="rId45"/>
    <p:sldId id="400" r:id="rId46"/>
    <p:sldId id="401" r:id="rId47"/>
    <p:sldId id="402" r:id="rId48"/>
    <p:sldId id="404" r:id="rId4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7">
          <p15:clr>
            <a:srgbClr val="A4A3A4"/>
          </p15:clr>
        </p15:guide>
        <p15:guide id="2" pos="38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李长宁(10026116)" initials="MSOffice" lastIdx="2"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EB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131" autoAdjust="0"/>
  </p:normalViewPr>
  <p:slideViewPr>
    <p:cSldViewPr>
      <p:cViewPr varScale="1">
        <p:scale>
          <a:sx n="51" d="100"/>
          <a:sy n="51" d="100"/>
        </p:scale>
        <p:origin x="1476" y="72"/>
      </p:cViewPr>
      <p:guideLst>
        <p:guide orient="horz" pos="2187"/>
        <p:guide pos="38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cs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微软雅黑" panose="020B0503020204020204" charset="-122"/>
              </a:rPr>
              <a:t>2020-08-27</a:t>
            </a:fld>
            <a:endParaRPr lang="zh-CN" altLang="en-US">
              <a:cs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cs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微软雅黑" panose="020B0503020204020204" charset="-122"/>
              </a:rPr>
              <a:t>‹#›</a:t>
            </a:fld>
            <a:endParaRPr lang="zh-CN" altLang="en-US">
              <a:cs typeface="微软雅黑" panose="020B0503020204020204" charset="-122"/>
            </a:endParaRPr>
          </a:p>
        </p:txBody>
      </p:sp>
    </p:spTree>
    <p:extLst>
      <p:ext uri="{BB962C8B-B14F-4D97-AF65-F5344CB8AC3E}">
        <p14:creationId xmlns:p14="http://schemas.microsoft.com/office/powerpoint/2010/main" val="36017122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cs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cs typeface="微软雅黑" panose="020B0503020204020204" charset="-122"/>
              </a:defRPr>
            </a:lvl1pPr>
          </a:lstStyle>
          <a:p>
            <a:fld id="{D2A48B96-639E-45A3-A0BA-2464DFDB1FAA}" type="datetimeFigureOut">
              <a:rPr lang="zh-CN" altLang="en-US" smtClean="0"/>
              <a:t>2020-08-27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cs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cs typeface="微软雅黑" panose="020B0503020204020204"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96786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微软雅黑" panose="020B0503020204020204" charset="-122"/>
      </a:defRPr>
    </a:lvl1pPr>
    <a:lvl2pPr marL="457200" algn="l" defTabSz="914400" rtl="0" eaLnBrk="1" latinLnBrk="0" hangingPunct="1">
      <a:defRPr sz="1200" kern="1200">
        <a:solidFill>
          <a:schemeClr val="tx1"/>
        </a:solidFill>
        <a:latin typeface="+mn-lt"/>
        <a:ea typeface="+mn-ea"/>
        <a:cs typeface="微软雅黑" panose="020B0503020204020204" charset="-122"/>
      </a:defRPr>
    </a:lvl2pPr>
    <a:lvl3pPr marL="914400" algn="l" defTabSz="914400" rtl="0" eaLnBrk="1" latinLnBrk="0" hangingPunct="1">
      <a:defRPr sz="1200" kern="1200">
        <a:solidFill>
          <a:schemeClr val="tx1"/>
        </a:solidFill>
        <a:latin typeface="+mn-lt"/>
        <a:ea typeface="+mn-ea"/>
        <a:cs typeface="微软雅黑" panose="020B0503020204020204" charset="-122"/>
      </a:defRPr>
    </a:lvl3pPr>
    <a:lvl4pPr marL="1371600" algn="l" defTabSz="914400" rtl="0" eaLnBrk="1" latinLnBrk="0" hangingPunct="1">
      <a:defRPr sz="1200" kern="1200">
        <a:solidFill>
          <a:schemeClr val="tx1"/>
        </a:solidFill>
        <a:latin typeface="+mn-lt"/>
        <a:ea typeface="+mn-ea"/>
        <a:cs typeface="微软雅黑" panose="020B0503020204020204" charset="-122"/>
      </a:defRPr>
    </a:lvl4pPr>
    <a:lvl5pPr marL="1828800" algn="l" defTabSz="914400" rtl="0" eaLnBrk="1" latinLnBrk="0" hangingPunct="1">
      <a:defRPr sz="1200" kern="1200">
        <a:solidFill>
          <a:schemeClr val="tx1"/>
        </a:solidFill>
        <a:latin typeface="+mn-lt"/>
        <a:ea typeface="+mn-ea"/>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452666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29</a:t>
            </a:fld>
            <a:endParaRPr lang="zh-CN" altLang="en-US"/>
          </a:p>
        </p:txBody>
      </p:sp>
    </p:spTree>
    <p:extLst>
      <p:ext uri="{BB962C8B-B14F-4D97-AF65-F5344CB8AC3E}">
        <p14:creationId xmlns:p14="http://schemas.microsoft.com/office/powerpoint/2010/main" val="1526808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37</a:t>
            </a:fld>
            <a:endParaRPr lang="zh-CN" altLang="en-US"/>
          </a:p>
        </p:txBody>
      </p:sp>
    </p:spTree>
    <p:extLst>
      <p:ext uri="{BB962C8B-B14F-4D97-AF65-F5344CB8AC3E}">
        <p14:creationId xmlns:p14="http://schemas.microsoft.com/office/powerpoint/2010/main" val="2211551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38</a:t>
            </a:fld>
            <a:endParaRPr lang="zh-CN" altLang="en-US"/>
          </a:p>
        </p:txBody>
      </p:sp>
    </p:spTree>
    <p:extLst>
      <p:ext uri="{BB962C8B-B14F-4D97-AF65-F5344CB8AC3E}">
        <p14:creationId xmlns:p14="http://schemas.microsoft.com/office/powerpoint/2010/main" val="3770375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42</a:t>
            </a:fld>
            <a:endParaRPr lang="zh-CN" altLang="en-US"/>
          </a:p>
        </p:txBody>
      </p:sp>
    </p:spTree>
    <p:extLst>
      <p:ext uri="{BB962C8B-B14F-4D97-AF65-F5344CB8AC3E}">
        <p14:creationId xmlns:p14="http://schemas.microsoft.com/office/powerpoint/2010/main" val="157593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45</a:t>
            </a:fld>
            <a:endParaRPr lang="zh-CN" altLang="en-US"/>
          </a:p>
        </p:txBody>
      </p:sp>
    </p:spTree>
    <p:extLst>
      <p:ext uri="{BB962C8B-B14F-4D97-AF65-F5344CB8AC3E}">
        <p14:creationId xmlns:p14="http://schemas.microsoft.com/office/powerpoint/2010/main" val="1035092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47</a:t>
            </a:fld>
            <a:endParaRPr lang="zh-CN" altLang="en-US"/>
          </a:p>
        </p:txBody>
      </p:sp>
    </p:spTree>
    <p:extLst>
      <p:ext uri="{BB962C8B-B14F-4D97-AF65-F5344CB8AC3E}">
        <p14:creationId xmlns:p14="http://schemas.microsoft.com/office/powerpoint/2010/main" val="345523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3344569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1344950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591082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382567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4181197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3280791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1476563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13688626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0"/>
            <a:ext cx="12192000" cy="6944799"/>
          </a:xfrm>
          <a:prstGeom prst="rect">
            <a:avLst/>
          </a:prstGeom>
        </p:spPr>
      </p:pic>
      <p:sp>
        <p:nvSpPr>
          <p:cNvPr id="3" name="Subtitle 2"/>
          <p:cNvSpPr>
            <a:spLocks noGrp="1"/>
          </p:cNvSpPr>
          <p:nvPr>
            <p:ph type="subTitle" idx="1" hasCustomPrompt="1"/>
          </p:nvPr>
        </p:nvSpPr>
        <p:spPr>
          <a:xfrm>
            <a:off x="1524000" y="3602568"/>
            <a:ext cx="9144000" cy="1656006"/>
          </a:xfrm>
        </p:spPr>
        <p:txBody>
          <a:bodyPr/>
          <a:lstStyle>
            <a:lvl1pPr marL="0" indent="0" algn="ctr">
              <a:buNone/>
              <a:defRPr sz="1420">
                <a:cs typeface="微软雅黑" panose="020B0503020204020204" charset="-122"/>
              </a:defRPr>
            </a:lvl1pPr>
            <a:lvl2pPr marL="271145" indent="0" algn="ctr">
              <a:buNone/>
              <a:defRPr sz="1185"/>
            </a:lvl2pPr>
            <a:lvl3pPr marL="542290" indent="0" algn="ctr">
              <a:buNone/>
              <a:defRPr sz="1065"/>
            </a:lvl3pPr>
            <a:lvl4pPr marL="812165" indent="0" algn="ctr">
              <a:buNone/>
              <a:defRPr sz="950"/>
            </a:lvl4pPr>
            <a:lvl5pPr marL="1083310" indent="0" algn="ctr">
              <a:buNone/>
              <a:defRPr sz="950"/>
            </a:lvl5pPr>
            <a:lvl6pPr marL="1355090" indent="0" algn="ctr">
              <a:buNone/>
              <a:defRPr sz="950"/>
            </a:lvl6pPr>
            <a:lvl7pPr marL="1626235" indent="0" algn="ctr">
              <a:buNone/>
              <a:defRPr sz="950"/>
            </a:lvl7pPr>
            <a:lvl8pPr marL="1897380" indent="0" algn="ctr">
              <a:buNone/>
              <a:defRPr sz="950"/>
            </a:lvl8pPr>
            <a:lvl9pPr marL="2167255" indent="0" algn="ctr">
              <a:buNone/>
              <a:defRPr sz="95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t>‹#›</a:t>
            </a:fld>
            <a:endParaRPr lang="zh-CN" altLang="en-US"/>
          </a:p>
        </p:txBody>
      </p:sp>
      <p:sp>
        <p:nvSpPr>
          <p:cNvPr id="11" name="矩形 10"/>
          <p:cNvSpPr/>
          <p:nvPr userDrawn="1"/>
        </p:nvSpPr>
        <p:spPr>
          <a:xfrm>
            <a:off x="0" y="-220"/>
            <a:ext cx="12192000" cy="6944799"/>
          </a:xfrm>
          <a:prstGeom prst="rect">
            <a:avLst/>
          </a:prstGeom>
          <a:gradFill>
            <a:gsLst>
              <a:gs pos="0">
                <a:srgbClr val="00052C">
                  <a:alpha val="50000"/>
                </a:srgbClr>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pic>
        <p:nvPicPr>
          <p:cNvPr id="15" name="图片 14" descr="0dab6499ba658905da3b0c35c8ff8e6"/>
          <p:cNvPicPr>
            <a:picLocks noChangeAspect="1"/>
          </p:cNvPicPr>
          <p:nvPr userDrawn="1"/>
        </p:nvPicPr>
        <p:blipFill>
          <a:blip r:embed="rId3"/>
          <a:stretch>
            <a:fillRect/>
          </a:stretch>
        </p:blipFill>
        <p:spPr>
          <a:xfrm>
            <a:off x="10391775" y="251460"/>
            <a:ext cx="1325880" cy="74041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4587875"/>
            <a:ext cx="2114550" cy="1570990"/>
          </a:xfrm>
        </p:spPr>
        <p:txBody>
          <a:bodyPr vert="eaVert"/>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81"/>
            <a:ext cx="2628900" cy="5812692"/>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81"/>
            <a:ext cx="7734300" cy="5812692"/>
          </a:xfrm>
        </p:spPr>
        <p:txBody>
          <a:bodyPr vert="eaVert"/>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57A1C69-22BF-4F96-B06A-83093EA79E91}" type="slidenum">
              <a:rPr lang="zh-CN" altLang="en-US" smtClean="0"/>
              <a:t>‹#›</a:t>
            </a:fld>
            <a:endParaRPr lang="zh-CN" altLang="en-US"/>
          </a:p>
        </p:txBody>
      </p:sp>
      <p:sp>
        <p:nvSpPr>
          <p:cNvPr id="14" name="矩形 13"/>
          <p:cNvSpPr/>
          <p:nvPr userDrawn="1"/>
        </p:nvSpPr>
        <p:spPr>
          <a:xfrm>
            <a:off x="0" y="-43180"/>
            <a:ext cx="12192000" cy="6944799"/>
          </a:xfrm>
          <a:prstGeom prst="rect">
            <a:avLst/>
          </a:prstGeom>
          <a:gradFill>
            <a:gsLst>
              <a:gs pos="6000">
                <a:srgbClr val="000325"/>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sp>
        <p:nvSpPr>
          <p:cNvPr id="8" name="文本占位符 8"/>
          <p:cNvSpPr>
            <a:spLocks noGrp="1"/>
          </p:cNvSpPr>
          <p:nvPr>
            <p:ph type="body" sz="quarter" idx="13" hasCustomPrompt="1"/>
          </p:nvPr>
        </p:nvSpPr>
        <p:spPr>
          <a:xfrm>
            <a:off x="2270821" y="1950401"/>
            <a:ext cx="1853608" cy="1484095"/>
          </a:xfrm>
          <a:prstGeom prst="rect">
            <a:avLst/>
          </a:prstGeom>
        </p:spPr>
        <p:txBody>
          <a:bodyPr anchor="ctr"/>
          <a:lstStyle>
            <a:lvl1pPr marL="0" indent="0">
              <a:lnSpc>
                <a:spcPct val="100000"/>
              </a:lnSpc>
              <a:buFontTx/>
              <a:buNone/>
              <a:defRPr sz="11400" b="1">
                <a:solidFill>
                  <a:srgbClr val="0086D7"/>
                </a:solidFill>
                <a:latin typeface="微软雅黑" panose="020B0503020204020204" charset="-122"/>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ltLang="zh-CN" dirty="0"/>
              <a:t>01</a:t>
            </a:r>
            <a:endParaRPr lang="zh-CN" altLang="en-US" dirty="0"/>
          </a:p>
        </p:txBody>
      </p:sp>
      <p:cxnSp>
        <p:nvCxnSpPr>
          <p:cNvPr id="9" name="Straight Connector 13"/>
          <p:cNvCxnSpPr/>
          <p:nvPr userDrawn="1"/>
        </p:nvCxnSpPr>
        <p:spPr>
          <a:xfrm flipH="1">
            <a:off x="0" y="3743439"/>
            <a:ext cx="6331945" cy="0"/>
          </a:xfrm>
          <a:prstGeom prst="line">
            <a:avLst/>
          </a:prstGeom>
          <a:ln w="19050" cap="sq">
            <a:solidFill>
              <a:srgbClr val="0070C0"/>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10" name="文本占位符 6"/>
          <p:cNvSpPr>
            <a:spLocks noGrp="1"/>
          </p:cNvSpPr>
          <p:nvPr>
            <p:ph type="body" sz="quarter" idx="14" hasCustomPrompt="1"/>
          </p:nvPr>
        </p:nvSpPr>
        <p:spPr>
          <a:xfrm>
            <a:off x="4134681" y="2397782"/>
            <a:ext cx="7866071" cy="606507"/>
          </a:xfrm>
          <a:prstGeom prst="rect">
            <a:avLst/>
          </a:prstGeom>
        </p:spPr>
        <p:txBody>
          <a:bodyPr anchor="ctr"/>
          <a:lstStyle>
            <a:lvl1pPr marL="0" indent="0">
              <a:lnSpc>
                <a:spcPct val="100000"/>
              </a:lnSpc>
              <a:buNone/>
              <a:defRPr sz="4000" b="1">
                <a:solidFill>
                  <a:schemeClr val="bg1"/>
                </a:solidFill>
                <a:latin typeface="微软雅黑" panose="020B0503020204020204" charset="-122"/>
                <a:ea typeface="微软雅黑" panose="020B0503020204020204" charset="-122"/>
                <a:cs typeface="微软雅黑" panose="020B0503020204020204" charset="-122"/>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dirty="0"/>
              <a:t>编辑母版文本样式</a:t>
            </a:r>
          </a:p>
        </p:txBody>
      </p:sp>
      <p:pic>
        <p:nvPicPr>
          <p:cNvPr id="11" name="图片 10" descr="0dab6499ba658905da3b0c35c8ff8e6"/>
          <p:cNvPicPr>
            <a:picLocks noChangeAspect="1"/>
          </p:cNvPicPr>
          <p:nvPr userDrawn="1"/>
        </p:nvPicPr>
        <p:blipFill>
          <a:blip r:embed="rId2"/>
          <a:stretch>
            <a:fillRect/>
          </a:stretch>
        </p:blipFill>
        <p:spPr>
          <a:xfrm>
            <a:off x="10391775" y="251460"/>
            <a:ext cx="1325880" cy="74041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990"/>
            <a:ext cx="10515600" cy="2853156"/>
          </a:xfrm>
        </p:spPr>
        <p:txBody>
          <a:bodyPr anchor="b"/>
          <a:lstStyle>
            <a:lvl1pPr>
              <a:defRPr sz="3555"/>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90140"/>
            <a:ext cx="10515600" cy="1500406"/>
          </a:xfrm>
        </p:spPr>
        <p:txBody>
          <a:bodyPr/>
          <a:lstStyle>
            <a:lvl1pPr marL="0" indent="0">
              <a:buNone/>
              <a:defRPr sz="1420">
                <a:solidFill>
                  <a:schemeClr val="tx1">
                    <a:tint val="75000"/>
                  </a:schemeClr>
                </a:solidFill>
                <a:cs typeface="微软雅黑" panose="020B0503020204020204" charset="-122"/>
              </a:defRPr>
            </a:lvl1pPr>
            <a:lvl2pPr marL="271145" indent="0">
              <a:buNone/>
              <a:defRPr sz="1185">
                <a:solidFill>
                  <a:schemeClr val="tx1">
                    <a:tint val="75000"/>
                  </a:schemeClr>
                </a:solidFill>
              </a:defRPr>
            </a:lvl2pPr>
            <a:lvl3pPr marL="542290" indent="0">
              <a:buNone/>
              <a:defRPr sz="1065">
                <a:solidFill>
                  <a:schemeClr val="tx1">
                    <a:tint val="75000"/>
                  </a:schemeClr>
                </a:solidFill>
              </a:defRPr>
            </a:lvl3pPr>
            <a:lvl4pPr marL="812165" indent="0">
              <a:buNone/>
              <a:defRPr sz="950">
                <a:solidFill>
                  <a:schemeClr val="tx1">
                    <a:tint val="75000"/>
                  </a:schemeClr>
                </a:solidFill>
              </a:defRPr>
            </a:lvl4pPr>
            <a:lvl5pPr marL="1083310" indent="0">
              <a:buNone/>
              <a:defRPr sz="950">
                <a:solidFill>
                  <a:schemeClr val="tx1">
                    <a:tint val="75000"/>
                  </a:schemeClr>
                </a:solidFill>
              </a:defRPr>
            </a:lvl5pPr>
            <a:lvl6pPr marL="1355090" indent="0">
              <a:buNone/>
              <a:defRPr sz="950">
                <a:solidFill>
                  <a:schemeClr val="tx1">
                    <a:tint val="75000"/>
                  </a:schemeClr>
                </a:solidFill>
              </a:defRPr>
            </a:lvl6pPr>
            <a:lvl7pPr marL="1626235" indent="0">
              <a:buNone/>
              <a:defRPr sz="950">
                <a:solidFill>
                  <a:schemeClr val="tx1">
                    <a:tint val="75000"/>
                  </a:schemeClr>
                </a:solidFill>
              </a:defRPr>
            </a:lvl7pPr>
            <a:lvl8pPr marL="1897380" indent="0">
              <a:buNone/>
              <a:defRPr sz="950">
                <a:solidFill>
                  <a:schemeClr val="tx1">
                    <a:tint val="75000"/>
                  </a:schemeClr>
                </a:solidFill>
              </a:defRPr>
            </a:lvl8pPr>
            <a:lvl9pPr marL="2167255" indent="0">
              <a:buNone/>
              <a:defRPr sz="95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t>‹#›</a:t>
            </a:fld>
            <a:endParaRPr lang="zh-CN" altLang="en-US"/>
          </a:p>
        </p:txBody>
      </p:sp>
      <p:sp>
        <p:nvSpPr>
          <p:cNvPr id="14" name="矩形 13"/>
          <p:cNvSpPr/>
          <p:nvPr userDrawn="1"/>
        </p:nvSpPr>
        <p:spPr>
          <a:xfrm>
            <a:off x="0" y="-43180"/>
            <a:ext cx="12192000" cy="6944799"/>
          </a:xfrm>
          <a:prstGeom prst="rect">
            <a:avLst/>
          </a:prstGeom>
          <a:gradFill>
            <a:gsLst>
              <a:gs pos="6000">
                <a:srgbClr val="000325"/>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cxnSp>
        <p:nvCxnSpPr>
          <p:cNvPr id="7" name="直线连接符 13"/>
          <p:cNvCxnSpPr/>
          <p:nvPr userDrawn="1"/>
        </p:nvCxnSpPr>
        <p:spPr>
          <a:xfrm>
            <a:off x="8890" y="752710"/>
            <a:ext cx="11863752" cy="0"/>
          </a:xfrm>
          <a:prstGeom prst="line">
            <a:avLst/>
          </a:prstGeom>
          <a:ln w="12700" cmpd="sng">
            <a:solidFill>
              <a:srgbClr val="0070C0"/>
            </a:solidFill>
          </a:ln>
        </p:spPr>
        <p:style>
          <a:lnRef idx="2">
            <a:schemeClr val="accent1"/>
          </a:lnRef>
          <a:fillRef idx="0">
            <a:schemeClr val="accent1"/>
          </a:fillRef>
          <a:effectRef idx="1">
            <a:schemeClr val="accent1"/>
          </a:effectRef>
          <a:fontRef idx="minor">
            <a:schemeClr val="tx1"/>
          </a:fontRef>
        </p:style>
      </p:cxnSp>
      <p:sp>
        <p:nvSpPr>
          <p:cNvPr id="8" name="矩形 7"/>
          <p:cNvSpPr/>
          <p:nvPr userDrawn="1"/>
        </p:nvSpPr>
        <p:spPr>
          <a:xfrm>
            <a:off x="258800" y="243057"/>
            <a:ext cx="64800" cy="324000"/>
          </a:xfrm>
          <a:prstGeom prst="rect">
            <a:avLst/>
          </a:prstGeom>
          <a:solidFill>
            <a:srgbClr val="008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sp>
        <p:nvSpPr>
          <p:cNvPr id="15" name="标题 1"/>
          <p:cNvSpPr>
            <a:spLocks noGrp="1"/>
          </p:cNvSpPr>
          <p:nvPr userDrawn="1"/>
        </p:nvSpPr>
        <p:spPr>
          <a:xfrm>
            <a:off x="471429" y="182376"/>
            <a:ext cx="9683663" cy="450000"/>
          </a:xfrm>
          <a:prstGeom prst="rect">
            <a:avLst/>
          </a:prstGeom>
        </p:spPr>
        <p:txBody>
          <a:bodyPr vert="horz" lIns="101600" tIns="38100" rIns="76200" bIns="38100" rtlCol="0" anchor="ctr" anchorCtr="0">
            <a:noAutofit/>
          </a:bodyPr>
          <a:lstStyle>
            <a:lvl1pPr algn="l">
              <a:defRPr sz="2400" b="0" i="0">
                <a:solidFill>
                  <a:schemeClr val="bg1"/>
                </a:solidFill>
                <a:latin typeface="微软雅黑" panose="020B0503020204020204" charset="-122"/>
                <a:ea typeface="微软雅黑" panose="020B0503020204020204" charset="-122"/>
              </a:defRPr>
            </a:lvl1pPr>
          </a:lstStyle>
          <a:p>
            <a:endParaRPr kumimoji="1" lang="zh-CN" altLang="en-US" dirty="0">
              <a:cs typeface="微软雅黑" panose="020B0503020204020204" charset="-122"/>
            </a:endParaRPr>
          </a:p>
        </p:txBody>
      </p:sp>
      <p:pic>
        <p:nvPicPr>
          <p:cNvPr id="10" name="图片 9" descr="0dab6499ba658905da3b0c35c8ff8e6"/>
          <p:cNvPicPr>
            <a:picLocks noChangeAspect="1"/>
          </p:cNvPicPr>
          <p:nvPr userDrawn="1"/>
        </p:nvPicPr>
        <p:blipFill>
          <a:blip r:embed="rId2"/>
          <a:stretch>
            <a:fillRect/>
          </a:stretch>
        </p:blipFill>
        <p:spPr>
          <a:xfrm>
            <a:off x="10546715" y="171450"/>
            <a:ext cx="1325880" cy="74041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t>‹#›</a:t>
            </a:fld>
            <a:endParaRPr lang="zh-CN" altLang="en-US"/>
          </a:p>
        </p:txBody>
      </p:sp>
      <p:sp>
        <p:nvSpPr>
          <p:cNvPr id="14" name="矩形 13"/>
          <p:cNvSpPr/>
          <p:nvPr userDrawn="1"/>
        </p:nvSpPr>
        <p:spPr>
          <a:xfrm>
            <a:off x="0" y="-43180"/>
            <a:ext cx="12192000" cy="6944799"/>
          </a:xfrm>
          <a:prstGeom prst="rect">
            <a:avLst/>
          </a:prstGeom>
          <a:gradFill>
            <a:gsLst>
              <a:gs pos="6000">
                <a:srgbClr val="000325"/>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pic>
        <p:nvPicPr>
          <p:cNvPr id="7" name="图片 6" descr="0dab6499ba658905da3b0c35c8ff8e6"/>
          <p:cNvPicPr>
            <a:picLocks noChangeAspect="1"/>
          </p:cNvPicPr>
          <p:nvPr userDrawn="1"/>
        </p:nvPicPr>
        <p:blipFill>
          <a:blip r:embed="rId2"/>
          <a:stretch>
            <a:fillRect/>
          </a:stretch>
        </p:blipFill>
        <p:spPr>
          <a:xfrm>
            <a:off x="10391775" y="251460"/>
            <a:ext cx="1325880" cy="74041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78"/>
            <a:ext cx="10515600" cy="1325759"/>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413"/>
            <a:ext cx="5157788" cy="824032"/>
          </a:xfrm>
        </p:spPr>
        <p:txBody>
          <a:bodyPr anchor="b"/>
          <a:lstStyle>
            <a:lvl1pPr marL="0" indent="0">
              <a:buNone/>
              <a:defRPr sz="1420" b="1">
                <a:cs typeface="微软雅黑" panose="020B0503020204020204" charset="-122"/>
              </a:defRPr>
            </a:lvl1pPr>
            <a:lvl2pPr marL="271145" indent="0">
              <a:buNone/>
              <a:defRPr sz="1185" b="1"/>
            </a:lvl2pPr>
            <a:lvl3pPr marL="542290" indent="0">
              <a:buNone/>
              <a:defRPr sz="1065" b="1"/>
            </a:lvl3pPr>
            <a:lvl4pPr marL="812165" indent="0">
              <a:buNone/>
              <a:defRPr sz="950" b="1"/>
            </a:lvl4pPr>
            <a:lvl5pPr marL="1083310" indent="0">
              <a:buNone/>
              <a:defRPr sz="950" b="1"/>
            </a:lvl5pPr>
            <a:lvl6pPr marL="1355090" indent="0">
              <a:buNone/>
              <a:defRPr sz="950" b="1"/>
            </a:lvl6pPr>
            <a:lvl7pPr marL="1626235" indent="0">
              <a:buNone/>
              <a:defRPr sz="950" b="1"/>
            </a:lvl7pPr>
            <a:lvl8pPr marL="1897380" indent="0">
              <a:buNone/>
              <a:defRPr sz="950" b="1"/>
            </a:lvl8pPr>
            <a:lvl9pPr marL="2167255" indent="0">
              <a:buNone/>
              <a:defRPr sz="950" b="1"/>
            </a:lvl9pPr>
          </a:lstStyle>
          <a:p>
            <a:pPr lvl="0"/>
            <a:r>
              <a:rPr lang="zh-CN" altLang="en-US"/>
              <a:t>编辑母版文本样式</a:t>
            </a:r>
          </a:p>
        </p:txBody>
      </p:sp>
      <p:sp>
        <p:nvSpPr>
          <p:cNvPr id="4" name="Content Placeholder 3"/>
          <p:cNvSpPr>
            <a:spLocks noGrp="1"/>
          </p:cNvSpPr>
          <p:nvPr>
            <p:ph sz="half" idx="2" hasCustomPrompt="1"/>
          </p:nvPr>
        </p:nvSpPr>
        <p:spPr>
          <a:xfrm>
            <a:off x="839788" y="2505444"/>
            <a:ext cx="5157788" cy="3685130"/>
          </a:xfr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413"/>
            <a:ext cx="5183187" cy="824032"/>
          </a:xfrm>
        </p:spPr>
        <p:txBody>
          <a:bodyPr anchor="b"/>
          <a:lstStyle>
            <a:lvl1pPr marL="0" indent="0">
              <a:buNone/>
              <a:defRPr sz="1420" b="1">
                <a:cs typeface="微软雅黑" panose="020B0503020204020204" charset="-122"/>
              </a:defRPr>
            </a:lvl1pPr>
            <a:lvl2pPr marL="271145" indent="0">
              <a:buNone/>
              <a:defRPr sz="1185" b="1"/>
            </a:lvl2pPr>
            <a:lvl3pPr marL="542290" indent="0">
              <a:buNone/>
              <a:defRPr sz="1065" b="1"/>
            </a:lvl3pPr>
            <a:lvl4pPr marL="812165" indent="0">
              <a:buNone/>
              <a:defRPr sz="950" b="1"/>
            </a:lvl4pPr>
            <a:lvl5pPr marL="1083310" indent="0">
              <a:buNone/>
              <a:defRPr sz="950" b="1"/>
            </a:lvl5pPr>
            <a:lvl6pPr marL="1355090" indent="0">
              <a:buNone/>
              <a:defRPr sz="950" b="1"/>
            </a:lvl6pPr>
            <a:lvl7pPr marL="1626235" indent="0">
              <a:buNone/>
              <a:defRPr sz="950" b="1"/>
            </a:lvl7pPr>
            <a:lvl8pPr marL="1897380" indent="0">
              <a:buNone/>
              <a:defRPr sz="950" b="1"/>
            </a:lvl8pPr>
            <a:lvl9pPr marL="2167255" indent="0">
              <a:buNone/>
              <a:defRPr sz="950" b="1"/>
            </a:lvl9pPr>
          </a:lstStyle>
          <a:p>
            <a:pPr lvl="0"/>
            <a:r>
              <a:rPr lang="zh-CN" altLang="en-US"/>
              <a:t>编辑母版文本样式</a:t>
            </a:r>
          </a:p>
        </p:txBody>
      </p:sp>
      <p:sp>
        <p:nvSpPr>
          <p:cNvPr id="6" name="Content Placeholder 5"/>
          <p:cNvSpPr>
            <a:spLocks noGrp="1"/>
          </p:cNvSpPr>
          <p:nvPr>
            <p:ph sz="quarter" idx="4" hasCustomPrompt="1"/>
          </p:nvPr>
        </p:nvSpPr>
        <p:spPr>
          <a:xfrm>
            <a:off x="6172201" y="2505444"/>
            <a:ext cx="5183187" cy="3685130"/>
          </a:xfr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57A1C69-22BF-4F96-B06A-83093EA79E9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57A1C69-22BF-4F96-B06A-83093EA79E9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57A1C69-22BF-4F96-B06A-83093EA79E9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67"/>
            <a:ext cx="3932237" cy="1600435"/>
          </a:xfrm>
        </p:spPr>
        <p:txBody>
          <a:bodyPr anchor="b"/>
          <a:lstStyle>
            <a:lvl1pPr>
              <a:defRPr sz="19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7" y="987571"/>
            <a:ext cx="6172201" cy="4874343"/>
          </a:xfrm>
        </p:spPr>
        <p:txBody>
          <a:bodyPr/>
          <a:lstStyle>
            <a:lvl1pPr>
              <a:defRPr sz="1900">
                <a:cs typeface="微软雅黑" panose="020B0503020204020204" charset="-122"/>
              </a:defRPr>
            </a:lvl1pPr>
            <a:lvl2pPr>
              <a:defRPr sz="1655">
                <a:cs typeface="微软雅黑" panose="020B0503020204020204" charset="-122"/>
              </a:defRPr>
            </a:lvl2pPr>
            <a:lvl3pPr>
              <a:defRPr sz="1420">
                <a:cs typeface="微软雅黑" panose="020B0503020204020204" charset="-122"/>
              </a:defRPr>
            </a:lvl3pPr>
            <a:lvl4pPr>
              <a:defRPr sz="1185">
                <a:cs typeface="微软雅黑" panose="020B0503020204020204" charset="-122"/>
              </a:defRPr>
            </a:lvl4pPr>
            <a:lvl5pPr>
              <a:defRPr sz="1185">
                <a:cs typeface="微软雅黑" panose="020B0503020204020204" charset="-122"/>
              </a:defRPr>
            </a:lvl5pPr>
            <a:lvl6pPr>
              <a:defRPr sz="1185"/>
            </a:lvl6pPr>
            <a:lvl7pPr>
              <a:defRPr sz="1185"/>
            </a:lvl7pPr>
            <a:lvl8pPr>
              <a:defRPr sz="1185"/>
            </a:lvl8pPr>
            <a:lvl9pPr>
              <a:defRPr sz="1185"/>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702"/>
            <a:ext cx="3932237" cy="3812149"/>
          </a:xfrm>
        </p:spPr>
        <p:txBody>
          <a:bodyPr/>
          <a:lstStyle>
            <a:lvl1pPr marL="0" indent="0">
              <a:buNone/>
              <a:defRPr sz="950">
                <a:cs typeface="微软雅黑" panose="020B0503020204020204" charset="-122"/>
              </a:defRPr>
            </a:lvl1pPr>
            <a:lvl2pPr marL="271145" indent="0">
              <a:buNone/>
              <a:defRPr sz="830"/>
            </a:lvl2pPr>
            <a:lvl3pPr marL="542290" indent="0">
              <a:buNone/>
              <a:defRPr sz="715"/>
            </a:lvl3pPr>
            <a:lvl4pPr marL="812165" indent="0">
              <a:buNone/>
              <a:defRPr sz="595"/>
            </a:lvl4pPr>
            <a:lvl5pPr marL="1083310" indent="0">
              <a:buNone/>
              <a:defRPr sz="595"/>
            </a:lvl5pPr>
            <a:lvl6pPr marL="1355090" indent="0">
              <a:buNone/>
              <a:defRPr sz="595"/>
            </a:lvl6pPr>
            <a:lvl7pPr marL="1626235" indent="0">
              <a:buNone/>
              <a:defRPr sz="595"/>
            </a:lvl7pPr>
            <a:lvl8pPr marL="1897380" indent="0">
              <a:buNone/>
              <a:defRPr sz="595"/>
            </a:lvl8pPr>
            <a:lvl9pPr marL="2167255" indent="0">
              <a:buNone/>
              <a:defRPr sz="595"/>
            </a:lvl9pPr>
          </a:lstStyle>
          <a:p>
            <a:pPr lvl="0"/>
            <a:r>
              <a:rPr lang="zh-CN" altLang="en-US"/>
              <a:t>编辑母版文本样式</a:t>
            </a:r>
          </a:p>
        </p:txBody>
      </p:sp>
      <p:sp>
        <p:nvSpPr>
          <p:cNvPr id="5" name="Date Placeholder 4"/>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57A1C69-22BF-4F96-B06A-83093EA79E9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67"/>
            <a:ext cx="3932237" cy="1600435"/>
          </a:xfrm>
        </p:spPr>
        <p:txBody>
          <a:bodyPr anchor="b"/>
          <a:lstStyle>
            <a:lvl1pPr>
              <a:defRPr sz="19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7" y="987571"/>
            <a:ext cx="6172201" cy="4874343"/>
          </a:xfrm>
        </p:spPr>
        <p:txBody>
          <a:bodyPr anchor="t"/>
          <a:lstStyle>
            <a:lvl1pPr marL="0" indent="0">
              <a:buNone/>
              <a:defRPr sz="1900"/>
            </a:lvl1pPr>
            <a:lvl2pPr marL="271145" indent="0">
              <a:buNone/>
              <a:defRPr sz="1655"/>
            </a:lvl2pPr>
            <a:lvl3pPr marL="542290" indent="0">
              <a:buNone/>
              <a:defRPr sz="1420"/>
            </a:lvl3pPr>
            <a:lvl4pPr marL="812165" indent="0">
              <a:buNone/>
              <a:defRPr sz="1185"/>
            </a:lvl4pPr>
            <a:lvl5pPr marL="1083310" indent="0">
              <a:buNone/>
              <a:defRPr sz="1185"/>
            </a:lvl5pPr>
            <a:lvl6pPr marL="1355090" indent="0">
              <a:buNone/>
              <a:defRPr sz="1185"/>
            </a:lvl6pPr>
            <a:lvl7pPr marL="1626235" indent="0">
              <a:buNone/>
              <a:defRPr sz="1185"/>
            </a:lvl7pPr>
            <a:lvl8pPr marL="1897380" indent="0">
              <a:buNone/>
              <a:defRPr sz="1185"/>
            </a:lvl8pPr>
            <a:lvl9pPr marL="2167255" indent="0">
              <a:buNone/>
              <a:defRPr sz="1185"/>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702"/>
            <a:ext cx="3932237" cy="3812149"/>
          </a:xfrm>
        </p:spPr>
        <p:txBody>
          <a:bodyPr/>
          <a:lstStyle>
            <a:lvl1pPr marL="0" indent="0">
              <a:buNone/>
              <a:defRPr sz="950">
                <a:cs typeface="微软雅黑" panose="020B0503020204020204" charset="-122"/>
              </a:defRPr>
            </a:lvl1pPr>
            <a:lvl2pPr marL="271145" indent="0">
              <a:buNone/>
              <a:defRPr sz="830"/>
            </a:lvl2pPr>
            <a:lvl3pPr marL="542290" indent="0">
              <a:buNone/>
              <a:defRPr sz="715"/>
            </a:lvl3pPr>
            <a:lvl4pPr marL="812165" indent="0">
              <a:buNone/>
              <a:defRPr sz="595"/>
            </a:lvl4pPr>
            <a:lvl5pPr marL="1083310" indent="0">
              <a:buNone/>
              <a:defRPr sz="595"/>
            </a:lvl5pPr>
            <a:lvl6pPr marL="1355090" indent="0">
              <a:buNone/>
              <a:defRPr sz="595"/>
            </a:lvl6pPr>
            <a:lvl7pPr marL="1626235" indent="0">
              <a:buNone/>
              <a:defRPr sz="595"/>
            </a:lvl7pPr>
            <a:lvl8pPr marL="1897380" indent="0">
              <a:buNone/>
              <a:defRPr sz="595"/>
            </a:lvl8pPr>
            <a:lvl9pPr marL="2167255" indent="0">
              <a:buNone/>
              <a:defRPr sz="595"/>
            </a:lvl9pPr>
          </a:lstStyle>
          <a:p>
            <a:pPr lvl="0"/>
            <a:r>
              <a:rPr lang="zh-CN" altLang="en-US"/>
              <a:t>编辑母版文本样式</a:t>
            </a:r>
          </a:p>
        </p:txBody>
      </p:sp>
      <p:sp>
        <p:nvSpPr>
          <p:cNvPr id="5" name="Date Placeholder 4"/>
          <p:cNvSpPr>
            <a:spLocks noGrp="1"/>
          </p:cNvSpPr>
          <p:nvPr>
            <p:ph type="dt" sz="half" idx="10"/>
          </p:nvPr>
        </p:nvSpPr>
        <p:spPr/>
        <p:txBody>
          <a:bodyPr/>
          <a:lstStyle/>
          <a:p>
            <a:fld id="{6871E057-A4D1-42DF-828B-BFEC8EAD0EBC}" type="datetimeFigureOut">
              <a:rPr lang="zh-CN" altLang="en-US" smtClean="0"/>
              <a:t>2020-08-27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57A1C69-22BF-4F96-B06A-83093EA79E9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78"/>
            <a:ext cx="10515600" cy="132575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838200" y="6357286"/>
            <a:ext cx="2743199" cy="365178"/>
          </a:xfrm>
          <a:prstGeom prst="rect">
            <a:avLst/>
          </a:prstGeom>
        </p:spPr>
        <p:txBody>
          <a:bodyPr vert="horz" lIns="91440" tIns="45720" rIns="91440" bIns="45720" rtlCol="0" anchor="ctr"/>
          <a:lstStyle>
            <a:lvl1pPr algn="l">
              <a:defRPr sz="715">
                <a:solidFill>
                  <a:schemeClr val="tx1">
                    <a:tint val="75000"/>
                  </a:schemeClr>
                </a:solidFill>
                <a:ea typeface="方正兰亭黑简体" panose="02000000000000000000" pitchFamily="2" charset="-122"/>
                <a:cs typeface="微软雅黑" panose="020B0503020204020204" charset="-122"/>
              </a:defRPr>
            </a:lvl1pPr>
          </a:lstStyle>
          <a:p>
            <a:fld id="{6871E057-A4D1-42DF-828B-BFEC8EAD0EBC}" type="datetimeFigureOut">
              <a:rPr lang="zh-CN" altLang="en-US" smtClean="0"/>
              <a:t>2020-08-27</a:t>
            </a:fld>
            <a:endParaRPr lang="zh-CN" altLang="en-US" dirty="0"/>
          </a:p>
        </p:txBody>
      </p:sp>
      <p:sp>
        <p:nvSpPr>
          <p:cNvPr id="5" name="Footer Placeholder 4"/>
          <p:cNvSpPr>
            <a:spLocks noGrp="1"/>
          </p:cNvSpPr>
          <p:nvPr>
            <p:ph type="ftr" sz="quarter" idx="3"/>
          </p:nvPr>
        </p:nvSpPr>
        <p:spPr>
          <a:xfrm>
            <a:off x="4038600" y="6357286"/>
            <a:ext cx="4114800" cy="365178"/>
          </a:xfrm>
          <a:prstGeom prst="rect">
            <a:avLst/>
          </a:prstGeom>
        </p:spPr>
        <p:txBody>
          <a:bodyPr vert="horz" lIns="91440" tIns="45720" rIns="91440" bIns="45720" rtlCol="0" anchor="ctr"/>
          <a:lstStyle>
            <a:lvl1pPr algn="ctr">
              <a:defRPr sz="715">
                <a:solidFill>
                  <a:schemeClr val="tx1">
                    <a:tint val="75000"/>
                  </a:schemeClr>
                </a:solidFill>
                <a:ea typeface="方正兰亭黑简体" panose="02000000000000000000" pitchFamily="2" charset="-122"/>
                <a:cs typeface="微软雅黑" panose="020B0503020204020204" charset="-122"/>
              </a:defRPr>
            </a:lvl1pPr>
          </a:lstStyle>
          <a:p>
            <a:endParaRPr lang="zh-CN" altLang="en-US" dirty="0"/>
          </a:p>
        </p:txBody>
      </p:sp>
      <p:sp>
        <p:nvSpPr>
          <p:cNvPr id="6" name="Slide Number Placeholder 5"/>
          <p:cNvSpPr>
            <a:spLocks noGrp="1"/>
          </p:cNvSpPr>
          <p:nvPr>
            <p:ph type="sldNum" sz="quarter" idx="4"/>
          </p:nvPr>
        </p:nvSpPr>
        <p:spPr>
          <a:xfrm>
            <a:off x="8610601" y="6357286"/>
            <a:ext cx="2743199" cy="365178"/>
          </a:xfrm>
          <a:prstGeom prst="rect">
            <a:avLst/>
          </a:prstGeom>
        </p:spPr>
        <p:txBody>
          <a:bodyPr vert="horz" lIns="91440" tIns="45720" rIns="91440" bIns="45720" rtlCol="0" anchor="ctr"/>
          <a:lstStyle>
            <a:lvl1pPr algn="r">
              <a:defRPr sz="715">
                <a:solidFill>
                  <a:schemeClr val="tx1">
                    <a:tint val="75000"/>
                  </a:schemeClr>
                </a:solidFill>
                <a:ea typeface="方正兰亭黑简体" panose="02000000000000000000" pitchFamily="2" charset="-122"/>
                <a:cs typeface="微软雅黑" panose="020B0503020204020204" charset="-122"/>
              </a:defRPr>
            </a:lvl1pPr>
          </a:lstStyle>
          <a:p>
            <a:fld id="{357A1C69-22BF-4F96-B06A-83093EA79E91}"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542290" rtl="0" eaLnBrk="1" latinLnBrk="0" hangingPunct="1">
        <a:lnSpc>
          <a:spcPct val="90000"/>
        </a:lnSpc>
        <a:spcBef>
          <a:spcPct val="0"/>
        </a:spcBef>
        <a:buNone/>
        <a:defRPr sz="2605" kern="1200">
          <a:solidFill>
            <a:schemeClr val="tx1"/>
          </a:solidFill>
          <a:latin typeface="+mj-lt"/>
          <a:ea typeface="+mj-ea"/>
          <a:cs typeface="微软雅黑" panose="020B0503020204020204" charset="-122"/>
        </a:defRPr>
      </a:lvl1pPr>
    </p:titleStyle>
    <p:bodyStyle>
      <a:lvl1pPr marL="135255" indent="-135255" algn="l" defTabSz="542290" rtl="0" eaLnBrk="1" latinLnBrk="0" hangingPunct="1">
        <a:lnSpc>
          <a:spcPct val="90000"/>
        </a:lnSpc>
        <a:spcBef>
          <a:spcPts val="595"/>
        </a:spcBef>
        <a:buFont typeface="Arial" panose="020B0604020202020204" pitchFamily="34" charset="0"/>
        <a:buChar char="•"/>
        <a:defRPr sz="1655" kern="1200">
          <a:solidFill>
            <a:schemeClr val="tx1"/>
          </a:solidFill>
          <a:latin typeface="+mn-lt"/>
          <a:ea typeface="方正兰亭黑简体" panose="02000000000000000000" pitchFamily="2" charset="-122"/>
          <a:cs typeface="+mn-cs"/>
        </a:defRPr>
      </a:lvl1pPr>
      <a:lvl2pPr marL="406400" indent="-135255" algn="l" defTabSz="542290" rtl="0" eaLnBrk="1" latinLnBrk="0" hangingPunct="1">
        <a:lnSpc>
          <a:spcPct val="90000"/>
        </a:lnSpc>
        <a:spcBef>
          <a:spcPct val="61000"/>
        </a:spcBef>
        <a:buFont typeface="Arial" panose="020B0604020202020204" pitchFamily="34" charset="0"/>
        <a:buChar char="•"/>
        <a:defRPr sz="1420" kern="1200">
          <a:solidFill>
            <a:schemeClr val="tx1"/>
          </a:solidFill>
          <a:latin typeface="+mn-lt"/>
          <a:ea typeface="方正兰亭黑简体" panose="02000000000000000000" pitchFamily="2" charset="-122"/>
          <a:cs typeface="+mn-cs"/>
        </a:defRPr>
      </a:lvl2pPr>
      <a:lvl3pPr marL="677545" indent="-135255" algn="l" defTabSz="542290" rtl="0" eaLnBrk="1" latinLnBrk="0" hangingPunct="1">
        <a:lnSpc>
          <a:spcPct val="90000"/>
        </a:lnSpc>
        <a:spcBef>
          <a:spcPct val="61000"/>
        </a:spcBef>
        <a:buFont typeface="Arial" panose="020B0604020202020204" pitchFamily="34" charset="0"/>
        <a:buChar char="•"/>
        <a:defRPr sz="1185" kern="1200">
          <a:solidFill>
            <a:schemeClr val="tx1"/>
          </a:solidFill>
          <a:latin typeface="+mn-lt"/>
          <a:ea typeface="方正兰亭黑简体" panose="02000000000000000000" pitchFamily="2" charset="-122"/>
          <a:cs typeface="+mn-cs"/>
        </a:defRPr>
      </a:lvl3pPr>
      <a:lvl4pPr marL="948690" indent="-135255" algn="l" defTabSz="542290" rtl="0" eaLnBrk="1" latinLnBrk="0" hangingPunct="1">
        <a:lnSpc>
          <a:spcPct val="90000"/>
        </a:lnSpc>
        <a:spcBef>
          <a:spcPct val="61000"/>
        </a:spcBef>
        <a:buFont typeface="Arial" panose="020B0604020202020204" pitchFamily="34" charset="0"/>
        <a:buChar char="•"/>
        <a:defRPr sz="1065" kern="1200">
          <a:solidFill>
            <a:schemeClr val="tx1"/>
          </a:solidFill>
          <a:latin typeface="+mn-lt"/>
          <a:ea typeface="方正兰亭黑简体" panose="02000000000000000000" pitchFamily="2" charset="-122"/>
          <a:cs typeface="+mn-cs"/>
        </a:defRPr>
      </a:lvl4pPr>
      <a:lvl5pPr marL="1219835" indent="-135255" algn="l" defTabSz="542290" rtl="0" eaLnBrk="1" latinLnBrk="0" hangingPunct="1">
        <a:lnSpc>
          <a:spcPct val="90000"/>
        </a:lnSpc>
        <a:spcBef>
          <a:spcPct val="61000"/>
        </a:spcBef>
        <a:buFont typeface="Arial" panose="020B0604020202020204" pitchFamily="34" charset="0"/>
        <a:buChar char="•"/>
        <a:defRPr sz="1065" kern="1200">
          <a:solidFill>
            <a:schemeClr val="tx1"/>
          </a:solidFill>
          <a:latin typeface="+mn-lt"/>
          <a:ea typeface="方正兰亭黑简体" panose="02000000000000000000" pitchFamily="2" charset="-122"/>
          <a:cs typeface="+mn-cs"/>
        </a:defRPr>
      </a:lvl5pPr>
      <a:lvl6pPr marL="1489710" indent="-135255" algn="l" defTabSz="542290" rtl="0" eaLnBrk="1" latinLnBrk="0" hangingPunct="1">
        <a:lnSpc>
          <a:spcPct val="90000"/>
        </a:lnSpc>
        <a:spcBef>
          <a:spcPct val="61000"/>
        </a:spcBef>
        <a:buFont typeface="Arial" panose="020B0604020202020204" pitchFamily="34" charset="0"/>
        <a:buChar char="•"/>
        <a:defRPr sz="1065" kern="1200">
          <a:solidFill>
            <a:schemeClr val="tx1"/>
          </a:solidFill>
          <a:latin typeface="+mn-lt"/>
          <a:ea typeface="+mn-ea"/>
          <a:cs typeface="+mn-cs"/>
        </a:defRPr>
      </a:lvl6pPr>
      <a:lvl7pPr marL="1760855" indent="-135255" algn="l" defTabSz="542290" rtl="0" eaLnBrk="1" latinLnBrk="0" hangingPunct="1">
        <a:lnSpc>
          <a:spcPct val="90000"/>
        </a:lnSpc>
        <a:spcBef>
          <a:spcPct val="61000"/>
        </a:spcBef>
        <a:buFont typeface="Arial" panose="020B0604020202020204" pitchFamily="34" charset="0"/>
        <a:buChar char="•"/>
        <a:defRPr sz="1065" kern="1200">
          <a:solidFill>
            <a:schemeClr val="tx1"/>
          </a:solidFill>
          <a:latin typeface="+mn-lt"/>
          <a:ea typeface="+mn-ea"/>
          <a:cs typeface="+mn-cs"/>
        </a:defRPr>
      </a:lvl7pPr>
      <a:lvl8pPr marL="2032000" indent="-135255" algn="l" defTabSz="542290" rtl="0" eaLnBrk="1" latinLnBrk="0" hangingPunct="1">
        <a:lnSpc>
          <a:spcPct val="90000"/>
        </a:lnSpc>
        <a:spcBef>
          <a:spcPct val="61000"/>
        </a:spcBef>
        <a:buFont typeface="Arial" panose="020B0604020202020204" pitchFamily="34" charset="0"/>
        <a:buChar char="•"/>
        <a:defRPr sz="1065" kern="1200">
          <a:solidFill>
            <a:schemeClr val="tx1"/>
          </a:solidFill>
          <a:latin typeface="+mn-lt"/>
          <a:ea typeface="+mn-ea"/>
          <a:cs typeface="+mn-cs"/>
        </a:defRPr>
      </a:lvl8pPr>
      <a:lvl9pPr marL="2303145" indent="-135255" algn="l" defTabSz="542290" rtl="0" eaLnBrk="1" latinLnBrk="0" hangingPunct="1">
        <a:lnSpc>
          <a:spcPct val="90000"/>
        </a:lnSpc>
        <a:spcBef>
          <a:spcPct val="61000"/>
        </a:spcBef>
        <a:buFont typeface="Arial" panose="020B0604020202020204" pitchFamily="34" charset="0"/>
        <a:buChar char="•"/>
        <a:defRPr sz="1065" kern="1200">
          <a:solidFill>
            <a:schemeClr val="tx1"/>
          </a:solidFill>
          <a:latin typeface="+mn-lt"/>
          <a:ea typeface="+mn-ea"/>
          <a:cs typeface="+mn-cs"/>
        </a:defRPr>
      </a:lvl9pPr>
    </p:bodyStyle>
    <p:otherStyle>
      <a:defPPr>
        <a:defRPr lang="en-US"/>
      </a:defPPr>
      <a:lvl1pPr marL="0" algn="l" defTabSz="542290" rtl="0" eaLnBrk="1" latinLnBrk="0" hangingPunct="1">
        <a:defRPr sz="1065" kern="1200">
          <a:solidFill>
            <a:schemeClr val="tx1"/>
          </a:solidFill>
          <a:latin typeface="+mn-lt"/>
          <a:ea typeface="+mn-ea"/>
          <a:cs typeface="+mn-cs"/>
        </a:defRPr>
      </a:lvl1pPr>
      <a:lvl2pPr marL="271145" algn="l" defTabSz="542290" rtl="0" eaLnBrk="1" latinLnBrk="0" hangingPunct="1">
        <a:defRPr sz="1065" kern="1200">
          <a:solidFill>
            <a:schemeClr val="tx1"/>
          </a:solidFill>
          <a:latin typeface="+mn-lt"/>
          <a:ea typeface="+mn-ea"/>
          <a:cs typeface="+mn-cs"/>
        </a:defRPr>
      </a:lvl2pPr>
      <a:lvl3pPr marL="542290" algn="l" defTabSz="542290" rtl="0" eaLnBrk="1" latinLnBrk="0" hangingPunct="1">
        <a:defRPr sz="1065" kern="1200">
          <a:solidFill>
            <a:schemeClr val="tx1"/>
          </a:solidFill>
          <a:latin typeface="+mn-lt"/>
          <a:ea typeface="+mn-ea"/>
          <a:cs typeface="+mn-cs"/>
        </a:defRPr>
      </a:lvl3pPr>
      <a:lvl4pPr marL="812165" algn="l" defTabSz="542290" rtl="0" eaLnBrk="1" latinLnBrk="0" hangingPunct="1">
        <a:defRPr sz="1065" kern="1200">
          <a:solidFill>
            <a:schemeClr val="tx1"/>
          </a:solidFill>
          <a:latin typeface="+mn-lt"/>
          <a:ea typeface="+mn-ea"/>
          <a:cs typeface="+mn-cs"/>
        </a:defRPr>
      </a:lvl4pPr>
      <a:lvl5pPr marL="1083310" algn="l" defTabSz="542290" rtl="0" eaLnBrk="1" latinLnBrk="0" hangingPunct="1">
        <a:defRPr sz="1065" kern="1200">
          <a:solidFill>
            <a:schemeClr val="tx1"/>
          </a:solidFill>
          <a:latin typeface="+mn-lt"/>
          <a:ea typeface="+mn-ea"/>
          <a:cs typeface="+mn-cs"/>
        </a:defRPr>
      </a:lvl5pPr>
      <a:lvl6pPr marL="1355090" algn="l" defTabSz="542290" rtl="0" eaLnBrk="1" latinLnBrk="0" hangingPunct="1">
        <a:defRPr sz="1065" kern="1200">
          <a:solidFill>
            <a:schemeClr val="tx1"/>
          </a:solidFill>
          <a:latin typeface="+mn-lt"/>
          <a:ea typeface="+mn-ea"/>
          <a:cs typeface="+mn-cs"/>
        </a:defRPr>
      </a:lvl6pPr>
      <a:lvl7pPr marL="1626235" algn="l" defTabSz="542290" rtl="0" eaLnBrk="1" latinLnBrk="0" hangingPunct="1">
        <a:defRPr sz="1065" kern="1200">
          <a:solidFill>
            <a:schemeClr val="tx1"/>
          </a:solidFill>
          <a:latin typeface="+mn-lt"/>
          <a:ea typeface="+mn-ea"/>
          <a:cs typeface="+mn-cs"/>
        </a:defRPr>
      </a:lvl7pPr>
      <a:lvl8pPr marL="1897380" algn="l" defTabSz="542290" rtl="0" eaLnBrk="1" latinLnBrk="0" hangingPunct="1">
        <a:defRPr sz="1065" kern="1200">
          <a:solidFill>
            <a:schemeClr val="tx1"/>
          </a:solidFill>
          <a:latin typeface="+mn-lt"/>
          <a:ea typeface="+mn-ea"/>
          <a:cs typeface="+mn-cs"/>
        </a:defRPr>
      </a:lvl8pPr>
      <a:lvl9pPr marL="2167255" algn="l" defTabSz="542290" rtl="0" eaLnBrk="1" latinLnBrk="0" hangingPunct="1">
        <a:defRPr sz="10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247" name="Line 279"/>
          <p:cNvSpPr>
            <a:spLocks noChangeShapeType="1"/>
          </p:cNvSpPr>
          <p:nvPr/>
        </p:nvSpPr>
        <p:spPr bwMode="auto">
          <a:xfrm>
            <a:off x="3800253" y="3376873"/>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方正正黑简体" panose="02000000000000000000" pitchFamily="2" charset="-122"/>
              <a:ea typeface="方正正黑简体" panose="02000000000000000000" pitchFamily="2" charset="-122"/>
              <a:cs typeface="微软雅黑" panose="020B0503020204020204" charset="-122"/>
            </a:endParaRPr>
          </a:p>
        </p:txBody>
      </p:sp>
      <p:sp>
        <p:nvSpPr>
          <p:cNvPr id="10248" name="Line 280"/>
          <p:cNvSpPr>
            <a:spLocks noChangeShapeType="1"/>
          </p:cNvSpPr>
          <p:nvPr/>
        </p:nvSpPr>
        <p:spPr bwMode="auto">
          <a:xfrm>
            <a:off x="3927253" y="3503873"/>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方正正黑简体" panose="02000000000000000000" pitchFamily="2" charset="-122"/>
              <a:ea typeface="方正正黑简体" panose="02000000000000000000" pitchFamily="2" charset="-122"/>
              <a:cs typeface="微软雅黑" panose="020B0503020204020204" charset="-122"/>
            </a:endParaRPr>
          </a:p>
        </p:txBody>
      </p:sp>
      <p:sp>
        <p:nvSpPr>
          <p:cNvPr id="10251" name="Line 283"/>
          <p:cNvSpPr>
            <a:spLocks noChangeShapeType="1"/>
          </p:cNvSpPr>
          <p:nvPr/>
        </p:nvSpPr>
        <p:spPr bwMode="auto">
          <a:xfrm>
            <a:off x="5941790" y="3376873"/>
            <a:ext cx="0" cy="0"/>
          </a:xfrm>
          <a:prstGeom prst="line">
            <a:avLst/>
          </a:prstGeom>
          <a:noFill/>
          <a:ln w="9525">
            <a:solidFill>
              <a:srgbClr val="A6A6A6"/>
            </a:solidFill>
            <a:roun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方正正黑简体" panose="02000000000000000000" pitchFamily="2" charset="-122"/>
              <a:ea typeface="方正正黑简体" panose="02000000000000000000" pitchFamily="2" charset="-122"/>
              <a:cs typeface="微软雅黑" panose="020B0503020204020204" charset="-122"/>
            </a:endParaRPr>
          </a:p>
        </p:txBody>
      </p:sp>
      <p:sp>
        <p:nvSpPr>
          <p:cNvPr id="10252" name="Line 284"/>
          <p:cNvSpPr>
            <a:spLocks noChangeShapeType="1"/>
          </p:cNvSpPr>
          <p:nvPr/>
        </p:nvSpPr>
        <p:spPr bwMode="auto">
          <a:xfrm>
            <a:off x="6068790" y="3503873"/>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方正正黑简体" panose="02000000000000000000" pitchFamily="2" charset="-122"/>
              <a:ea typeface="方正正黑简体" panose="02000000000000000000" pitchFamily="2" charset="-122"/>
              <a:cs typeface="微软雅黑" panose="020B0503020204020204" charset="-122"/>
            </a:endParaRPr>
          </a:p>
        </p:txBody>
      </p:sp>
      <p:sp>
        <p:nvSpPr>
          <p:cNvPr id="10255" name="Line 287"/>
          <p:cNvSpPr>
            <a:spLocks noChangeShapeType="1"/>
          </p:cNvSpPr>
          <p:nvPr/>
        </p:nvSpPr>
        <p:spPr bwMode="auto">
          <a:xfrm>
            <a:off x="8081740" y="337687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方正正黑简体" panose="02000000000000000000" pitchFamily="2" charset="-122"/>
              <a:ea typeface="方正正黑简体" panose="02000000000000000000" pitchFamily="2" charset="-122"/>
              <a:cs typeface="微软雅黑" panose="020B0503020204020204" charset="-122"/>
            </a:endParaRPr>
          </a:p>
        </p:txBody>
      </p:sp>
      <p:sp>
        <p:nvSpPr>
          <p:cNvPr id="10256" name="Line 288"/>
          <p:cNvSpPr>
            <a:spLocks noChangeShapeType="1"/>
          </p:cNvSpPr>
          <p:nvPr/>
        </p:nvSpPr>
        <p:spPr bwMode="auto">
          <a:xfrm>
            <a:off x="8208740" y="350387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方正正黑简体" panose="02000000000000000000" pitchFamily="2" charset="-122"/>
              <a:ea typeface="方正正黑简体" panose="02000000000000000000" pitchFamily="2" charset="-122"/>
              <a:cs typeface="微软雅黑" panose="020B0503020204020204" charset="-122"/>
            </a:endParaRPr>
          </a:p>
        </p:txBody>
      </p:sp>
      <p:sp>
        <p:nvSpPr>
          <p:cNvPr id="10295" name="TextBox 7"/>
          <p:cNvSpPr txBox="1">
            <a:spLocks noChangeArrowheads="1"/>
          </p:cNvSpPr>
          <p:nvPr/>
        </p:nvSpPr>
        <p:spPr bwMode="auto">
          <a:xfrm>
            <a:off x="2050731" y="1998161"/>
            <a:ext cx="8090535" cy="664210"/>
          </a:xfrm>
          <a:prstGeom prst="rect">
            <a:avLst/>
          </a:prstGeom>
          <a:noFill/>
          <a:ln w="9525">
            <a:noFill/>
            <a:miter lim="800000"/>
          </a:ln>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indent="0" algn="ctr">
              <a:buNone/>
            </a:pPr>
            <a:r>
              <a:rPr lang="zh-CN" altLang="en-US" sz="4800" b="1" dirty="0">
                <a:solidFill>
                  <a:schemeClr val="bg1"/>
                </a:solidFill>
                <a:latin typeface="微软雅黑" panose="020B0503020204020204" charset="-122"/>
                <a:ea typeface="微软雅黑" panose="020B0503020204020204" charset="-122"/>
                <a:cs typeface="微软雅黑" panose="020B0503020204020204" charset="-122"/>
                <a:sym typeface="+mn-ea"/>
              </a:rPr>
              <a:t>建筑工程</a:t>
            </a:r>
          </a:p>
        </p:txBody>
      </p:sp>
      <p:sp>
        <p:nvSpPr>
          <p:cNvPr id="20" name="矩形 19"/>
          <p:cNvSpPr/>
          <p:nvPr/>
        </p:nvSpPr>
        <p:spPr>
          <a:xfrm>
            <a:off x="4618670" y="3397374"/>
            <a:ext cx="2954655" cy="1200329"/>
          </a:xfrm>
          <a:prstGeom prst="rect">
            <a:avLst/>
          </a:prstGeom>
        </p:spPr>
        <p:txBody>
          <a:bodyPr wrap="none">
            <a:spAutoFit/>
          </a:bodyPr>
          <a:lstStyle/>
          <a:p>
            <a:pPr algn="ctr"/>
            <a:r>
              <a:rPr lang="zh-CN" altLang="en-US" sz="3600" dirty="0">
                <a:solidFill>
                  <a:schemeClr val="bg1"/>
                </a:solidFill>
                <a:latin typeface="微软雅黑" panose="020B0503020204020204" charset="-122"/>
                <a:ea typeface="微软雅黑" panose="020B0503020204020204" charset="-122"/>
                <a:cs typeface="微软雅黑" panose="020B0503020204020204" charset="-122"/>
                <a:sym typeface="+mn-ea"/>
              </a:rPr>
              <a:t>宣贯交底培训</a:t>
            </a:r>
            <a:r>
              <a:rPr kumimoji="1" lang="zh-CN" sz="3600" b="1" spc="600" dirty="0">
                <a:solidFill>
                  <a:schemeClr val="bg1"/>
                </a:solidFill>
                <a:latin typeface="微软雅黑" panose="020B0503020204020204" charset="-122"/>
                <a:ea typeface="微软雅黑" panose="020B0503020204020204" charset="-122"/>
                <a:cs typeface="微软雅黑" panose="020B0503020204020204" charset="-122"/>
                <a:sym typeface="+mn-ea"/>
              </a:rPr>
              <a:t/>
            </a:r>
            <a:br>
              <a:rPr kumimoji="1" lang="zh-CN" sz="3600" b="1" spc="600" dirty="0">
                <a:solidFill>
                  <a:schemeClr val="bg1"/>
                </a:solidFill>
                <a:latin typeface="微软雅黑" panose="020B0503020204020204" charset="-122"/>
                <a:ea typeface="微软雅黑" panose="020B0503020204020204" charset="-122"/>
                <a:cs typeface="微软雅黑" panose="020B0503020204020204" charset="-122"/>
                <a:sym typeface="+mn-ea"/>
              </a:rPr>
            </a:br>
            <a:endParaRPr lang="zh-CN" altLang="en-US" sz="36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2" name="TextBox 7"/>
          <p:cNvSpPr txBox="1"/>
          <p:nvPr/>
        </p:nvSpPr>
        <p:spPr>
          <a:xfrm>
            <a:off x="7032104" y="4725817"/>
            <a:ext cx="4799856" cy="707886"/>
          </a:xfrm>
          <a:prstGeom prst="rect">
            <a:avLst/>
          </a:prstGeom>
          <a:noFill/>
        </p:spPr>
        <p:txBody>
          <a:bodyPr wrap="square" rtlCol="0">
            <a:spAutoFit/>
          </a:bodyPr>
          <a:lstStyle/>
          <a:p>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主讲人： 肖宗颖 </a:t>
            </a:r>
            <a:endParaRPr lang="en-US" altLang="zh-CN" sz="2000" dirty="0">
              <a:solidFill>
                <a:schemeClr val="bg1"/>
              </a:solidFill>
              <a:latin typeface="微软雅黑" panose="020B0503020204020204" charset="-122"/>
              <a:ea typeface="微软雅黑" panose="020B0503020204020204" charset="-122"/>
              <a:cs typeface="微软雅黑" panose="020B0503020204020204" charset="-122"/>
            </a:endParaRPr>
          </a:p>
          <a:p>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单位：     湖南省建设工程造价管理总站</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02 </a:t>
            </a:r>
            <a:r>
              <a:rPr lang="zh-CN" altLang="en-US" b="1" dirty="0">
                <a:latin typeface="微软雅黑" panose="020B0503020204020204" charset="-122"/>
                <a:ea typeface="微软雅黑" panose="020B0503020204020204" charset="-122"/>
                <a:cs typeface="微软雅黑" panose="020B0503020204020204" charset="-122"/>
              </a:rPr>
              <a:t>混凝土及钢筋混凝土工程</a:t>
            </a:r>
          </a:p>
        </p:txBody>
      </p:sp>
      <p:sp>
        <p:nvSpPr>
          <p:cNvPr id="5" name="文本框 4"/>
          <p:cNvSpPr txBox="1"/>
          <p:nvPr/>
        </p:nvSpPr>
        <p:spPr>
          <a:xfrm>
            <a:off x="786116" y="2265379"/>
            <a:ext cx="10619767" cy="3179845"/>
          </a:xfrm>
          <a:prstGeom prst="rect">
            <a:avLst/>
          </a:prstGeom>
          <a:noFill/>
        </p:spPr>
        <p:txBody>
          <a:bodyPr wrap="square">
            <a:spAutoFit/>
          </a:bodyPr>
          <a:lstStyle/>
          <a:p>
            <a:pPr>
              <a:lnSpc>
                <a:spcPts val="28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钢筋工程，与</a:t>
            </a:r>
            <a:r>
              <a:rPr lang="en-US" altLang="zh-CN" sz="2000" dirty="0">
                <a:solidFill>
                  <a:schemeClr val="bg1"/>
                </a:solidFill>
                <a:latin typeface="微软雅黑" panose="020B0503020204020204" charset="-122"/>
                <a:ea typeface="微软雅黑" panose="020B0503020204020204" charset="-122"/>
              </a:rPr>
              <a:t>2014</a:t>
            </a:r>
            <a:r>
              <a:rPr lang="zh-CN" altLang="en-US" sz="2000" dirty="0">
                <a:solidFill>
                  <a:schemeClr val="bg1"/>
                </a:solidFill>
                <a:latin typeface="微软雅黑" panose="020B0503020204020204" charset="-122"/>
                <a:ea typeface="微软雅黑" panose="020B0503020204020204" charset="-122"/>
              </a:rPr>
              <a:t>消耗量标准子目结构基本一致，主要是钢筋制作安装人工费根据市场调查，略有调整。</a:t>
            </a:r>
          </a:p>
          <a:p>
            <a:pPr>
              <a:lnSpc>
                <a:spcPct val="20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混凝土工程按商品混凝土编制。混凝土泵送子目根据常用施工方案综合考虑编制（正负零以下按汽车泵，正负零以上按固定泵）。混凝土吊运与浇捣分开设置子目，混凝土吊运根据现场方案，选用泵送或塔吊吊运，分别套对应的子目，再套混凝土浇捣子目，组成一个完整的混凝土工程计价。如采用现拌混凝土时，在此基础上按混凝土调整费子目进行调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四、应用说明</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02 </a:t>
            </a:r>
            <a:r>
              <a:rPr lang="zh-CN" altLang="en-US" b="1" dirty="0">
                <a:latin typeface="微软雅黑" panose="020B0503020204020204" charset="-122"/>
                <a:ea typeface="微软雅黑" panose="020B0503020204020204" charset="-122"/>
                <a:cs typeface="微软雅黑" panose="020B0503020204020204" charset="-122"/>
              </a:rPr>
              <a:t>混凝土及钢筋混凝土工程</a:t>
            </a:r>
          </a:p>
        </p:txBody>
      </p:sp>
      <p:sp>
        <p:nvSpPr>
          <p:cNvPr id="5" name="文本框 4"/>
          <p:cNvSpPr txBox="1"/>
          <p:nvPr/>
        </p:nvSpPr>
        <p:spPr>
          <a:xfrm>
            <a:off x="786116" y="1942744"/>
            <a:ext cx="10619767" cy="4708981"/>
          </a:xfrm>
          <a:prstGeom prst="rect">
            <a:avLst/>
          </a:prstGeom>
          <a:noFill/>
        </p:spPr>
        <p:txBody>
          <a:bodyPr wrap="square">
            <a:spAutoFit/>
          </a:bodyPr>
          <a:lstStyle/>
          <a:p>
            <a:pPr>
              <a:lnSpc>
                <a:spcPct val="150000"/>
              </a:lnSpc>
            </a:pPr>
            <a:r>
              <a:rPr lang="zh-CN" altLang="en-US" sz="2000" dirty="0">
                <a:solidFill>
                  <a:schemeClr val="bg1"/>
                </a:solidFill>
                <a:latin typeface="微软雅黑" panose="020B0503020204020204" charset="-122"/>
                <a:ea typeface="微软雅黑" panose="020B0503020204020204" charset="-122"/>
              </a:rPr>
              <a:t>混凝土工程应用实例：</a:t>
            </a:r>
          </a:p>
          <a:p>
            <a:pPr>
              <a:lnSpc>
                <a:spcPct val="150000"/>
              </a:lnSpc>
            </a:pPr>
            <a:r>
              <a:rPr lang="zh-CN" altLang="en-US" sz="2000" dirty="0">
                <a:solidFill>
                  <a:schemeClr val="bg1"/>
                </a:solidFill>
                <a:latin typeface="微软雅黑" panose="020B0503020204020204" charset="-122"/>
                <a:ea typeface="微软雅黑" panose="020B0503020204020204" charset="-122"/>
              </a:rPr>
              <a:t>某高层住宅，檐口高度</a:t>
            </a:r>
            <a:r>
              <a:rPr lang="en-US" altLang="zh-CN" sz="2000" dirty="0">
                <a:solidFill>
                  <a:schemeClr val="bg1"/>
                </a:solidFill>
                <a:latin typeface="微软雅黑" panose="020B0503020204020204" charset="-122"/>
                <a:ea typeface="微软雅黑" panose="020B0503020204020204" charset="-122"/>
              </a:rPr>
              <a:t>99</a:t>
            </a:r>
            <a:r>
              <a:rPr lang="zh-CN" altLang="en-US" sz="2000" dirty="0">
                <a:solidFill>
                  <a:schemeClr val="bg1"/>
                </a:solidFill>
                <a:latin typeface="微软雅黑" panose="020B0503020204020204" charset="-122"/>
                <a:ea typeface="微软雅黑" panose="020B0503020204020204" charset="-122"/>
              </a:rPr>
              <a:t>米，其有梁板工程量（含地下室）为</a:t>
            </a:r>
            <a:r>
              <a:rPr lang="en-US" altLang="zh-CN" sz="2000" dirty="0">
                <a:solidFill>
                  <a:schemeClr val="bg1"/>
                </a:solidFill>
                <a:latin typeface="微软雅黑" panose="020B0503020204020204" charset="-122"/>
                <a:ea typeface="微软雅黑" panose="020B0503020204020204" charset="-122"/>
              </a:rPr>
              <a:t>2300m³</a:t>
            </a:r>
            <a:r>
              <a:rPr lang="zh-CN" altLang="en-US" sz="2000" dirty="0">
                <a:solidFill>
                  <a:schemeClr val="bg1"/>
                </a:solidFill>
                <a:latin typeface="微软雅黑" panose="020B0503020204020204" charset="-122"/>
                <a:ea typeface="微软雅黑" panose="020B0503020204020204" charset="-122"/>
              </a:rPr>
              <a:t>，分别按泵送及垂直运输机械吊运方式计算其费用。</a:t>
            </a:r>
          </a:p>
          <a:p>
            <a:pPr>
              <a:lnSpc>
                <a:spcPct val="150000"/>
              </a:lnSpc>
            </a:pPr>
            <a:r>
              <a:rPr lang="en-US" altLang="zh-CN" sz="2000" dirty="0">
                <a:solidFill>
                  <a:srgbClr val="FF0000"/>
                </a:solidFill>
                <a:latin typeface="微软雅黑" panose="020B0503020204020204" charset="-122"/>
                <a:ea typeface="微软雅黑" panose="020B0503020204020204" charset="-122"/>
              </a:rPr>
              <a:t>1.</a:t>
            </a:r>
            <a:r>
              <a:rPr lang="zh-CN" altLang="en-US" sz="2000" dirty="0">
                <a:solidFill>
                  <a:srgbClr val="FF0000"/>
                </a:solidFill>
                <a:latin typeface="微软雅黑" panose="020B0503020204020204" charset="-122"/>
                <a:ea typeface="微软雅黑" panose="020B0503020204020204" charset="-122"/>
              </a:rPr>
              <a:t>商品砼按泵送方式。</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A5-104</a:t>
            </a:r>
            <a:r>
              <a:rPr lang="zh-CN" altLang="en-US" sz="2000" dirty="0">
                <a:solidFill>
                  <a:schemeClr val="bg1"/>
                </a:solidFill>
                <a:latin typeface="微软雅黑" panose="020B0503020204020204" charset="-122"/>
                <a:ea typeface="微软雅黑" panose="020B0503020204020204" charset="-122"/>
              </a:rPr>
              <a:t>有梁板子目，再套</a:t>
            </a:r>
            <a:r>
              <a:rPr lang="en-US" altLang="zh-CN" sz="2000" dirty="0">
                <a:solidFill>
                  <a:schemeClr val="bg1"/>
                </a:solidFill>
                <a:latin typeface="微软雅黑" panose="020B0503020204020204" charset="-122"/>
                <a:ea typeface="微软雅黑" panose="020B0503020204020204" charset="-122"/>
              </a:rPr>
              <a:t>A5-130</a:t>
            </a:r>
            <a:r>
              <a:rPr lang="zh-CN" altLang="en-US" sz="2000" dirty="0">
                <a:solidFill>
                  <a:schemeClr val="bg1"/>
                </a:solidFill>
                <a:latin typeface="微软雅黑" panose="020B0503020204020204" charset="-122"/>
                <a:ea typeface="微软雅黑" panose="020B0503020204020204" charset="-122"/>
              </a:rPr>
              <a:t>砼泵送费子目。垂直运输（塔吊）按第二十章子目执行。</a:t>
            </a:r>
          </a:p>
          <a:p>
            <a:pPr>
              <a:lnSpc>
                <a:spcPct val="150000"/>
              </a:lnSpc>
            </a:pPr>
            <a:r>
              <a:rPr lang="en-US" altLang="zh-CN" sz="2000" dirty="0">
                <a:solidFill>
                  <a:srgbClr val="FF0000"/>
                </a:solidFill>
                <a:latin typeface="微软雅黑" panose="020B0503020204020204" charset="-122"/>
                <a:ea typeface="微软雅黑" panose="020B0503020204020204" charset="-122"/>
              </a:rPr>
              <a:t>2.</a:t>
            </a:r>
            <a:r>
              <a:rPr lang="zh-CN" altLang="en-US" sz="2000" dirty="0">
                <a:solidFill>
                  <a:srgbClr val="FF0000"/>
                </a:solidFill>
                <a:latin typeface="微软雅黑" panose="020B0503020204020204" charset="-122"/>
                <a:ea typeface="微软雅黑" panose="020B0503020204020204" charset="-122"/>
              </a:rPr>
              <a:t>商品砼按垂直运输机械吊运方式。</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A5-104</a:t>
            </a:r>
            <a:r>
              <a:rPr lang="zh-CN" altLang="en-US" sz="2000" dirty="0">
                <a:solidFill>
                  <a:schemeClr val="bg1"/>
                </a:solidFill>
                <a:latin typeface="微软雅黑" panose="020B0503020204020204" charset="-122"/>
                <a:ea typeface="微软雅黑" panose="020B0503020204020204" charset="-122"/>
              </a:rPr>
              <a:t>有梁板</a:t>
            </a:r>
            <a:r>
              <a:rPr lang="zh-CN" altLang="en-US" sz="2000" dirty="0" smtClean="0">
                <a:solidFill>
                  <a:schemeClr val="bg1"/>
                </a:solidFill>
                <a:latin typeface="微软雅黑" panose="020B0503020204020204" charset="-122"/>
                <a:ea typeface="微软雅黑" panose="020B0503020204020204" charset="-122"/>
              </a:rPr>
              <a:t>子目，再</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A5-133</a:t>
            </a:r>
            <a:r>
              <a:rPr lang="zh-CN" altLang="en-US" sz="2000" dirty="0">
                <a:solidFill>
                  <a:schemeClr val="bg1"/>
                </a:solidFill>
                <a:latin typeface="微软雅黑" panose="020B0503020204020204" charset="-122"/>
                <a:ea typeface="微软雅黑" panose="020B0503020204020204" charset="-122"/>
              </a:rPr>
              <a:t>浇筑增加费子目。垂直运输（塔吊）按第二十章说明，按定额子目乘以</a:t>
            </a:r>
            <a:r>
              <a:rPr lang="en-US" altLang="zh-CN" sz="2000" dirty="0">
                <a:solidFill>
                  <a:schemeClr val="bg1"/>
                </a:solidFill>
                <a:latin typeface="微软雅黑" panose="020B0503020204020204" charset="-122"/>
                <a:ea typeface="微软雅黑" panose="020B0503020204020204" charset="-122"/>
              </a:rPr>
              <a:t>1.10</a:t>
            </a:r>
            <a:r>
              <a:rPr lang="zh-CN" altLang="en-US" sz="2000" dirty="0">
                <a:solidFill>
                  <a:schemeClr val="bg1"/>
                </a:solidFill>
                <a:latin typeface="微软雅黑" panose="020B0503020204020204" charset="-122"/>
                <a:ea typeface="微软雅黑" panose="020B0503020204020204" charset="-122"/>
              </a:rPr>
              <a:t>系数执行。</a:t>
            </a:r>
          </a:p>
          <a:p>
            <a:pPr>
              <a:lnSpc>
                <a:spcPct val="150000"/>
              </a:lnSpc>
            </a:pPr>
            <a:r>
              <a:rPr lang="en-US" altLang="zh-CN" sz="2000" dirty="0">
                <a:solidFill>
                  <a:srgbClr val="FF0000"/>
                </a:solidFill>
                <a:latin typeface="微软雅黑" panose="020B0503020204020204" charset="-122"/>
                <a:ea typeface="微软雅黑" panose="020B0503020204020204" charset="-122"/>
              </a:rPr>
              <a:t>3.</a:t>
            </a:r>
            <a:r>
              <a:rPr lang="zh-CN" altLang="en-US" sz="2000" dirty="0">
                <a:solidFill>
                  <a:srgbClr val="FF0000"/>
                </a:solidFill>
                <a:latin typeface="微软雅黑" panose="020B0503020204020204" charset="-122"/>
                <a:ea typeface="微软雅黑" panose="020B0503020204020204" charset="-122"/>
              </a:rPr>
              <a:t>现拌砼按垂直运输机械吊运方式。</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A5-104</a:t>
            </a:r>
            <a:r>
              <a:rPr lang="zh-CN" altLang="en-US" sz="2000" dirty="0">
                <a:solidFill>
                  <a:schemeClr val="bg1"/>
                </a:solidFill>
                <a:latin typeface="微软雅黑" panose="020B0503020204020204" charset="-122"/>
                <a:ea typeface="微软雅黑" panose="020B0503020204020204" charset="-122"/>
              </a:rPr>
              <a:t>有梁板子目，商品砼替换为现拌砼，再套</a:t>
            </a:r>
            <a:r>
              <a:rPr lang="en-US" altLang="zh-CN" sz="2000" dirty="0">
                <a:solidFill>
                  <a:schemeClr val="bg1"/>
                </a:solidFill>
                <a:latin typeface="微软雅黑" panose="020B0503020204020204" charset="-122"/>
                <a:ea typeface="微软雅黑" panose="020B0503020204020204" charset="-122"/>
              </a:rPr>
              <a:t>A5-133</a:t>
            </a:r>
            <a:r>
              <a:rPr lang="zh-CN" altLang="en-US" sz="2000" dirty="0">
                <a:solidFill>
                  <a:schemeClr val="bg1"/>
                </a:solidFill>
                <a:latin typeface="微软雅黑" panose="020B0503020204020204" charset="-122"/>
                <a:ea typeface="微软雅黑" panose="020B0503020204020204" charset="-122"/>
              </a:rPr>
              <a:t>浇筑增加费子目、</a:t>
            </a:r>
            <a:r>
              <a:rPr lang="en-US" altLang="zh-CN" sz="2000" dirty="0">
                <a:solidFill>
                  <a:schemeClr val="bg1"/>
                </a:solidFill>
                <a:latin typeface="微软雅黑" panose="020B0503020204020204" charset="-122"/>
                <a:ea typeface="微软雅黑" panose="020B0503020204020204" charset="-122"/>
              </a:rPr>
              <a:t>A5-134</a:t>
            </a:r>
            <a:r>
              <a:rPr lang="zh-CN" altLang="en-US" sz="2000" dirty="0">
                <a:solidFill>
                  <a:schemeClr val="bg1"/>
                </a:solidFill>
                <a:latin typeface="微软雅黑" panose="020B0503020204020204" charset="-122"/>
                <a:ea typeface="微软雅黑" panose="020B0503020204020204" charset="-122"/>
              </a:rPr>
              <a:t>混凝土现场搅拌费子目。垂直运输（塔吊）按第二十章说明，按定额子目乘以</a:t>
            </a:r>
            <a:r>
              <a:rPr lang="en-US" altLang="zh-CN" sz="2000" dirty="0">
                <a:solidFill>
                  <a:schemeClr val="bg1"/>
                </a:solidFill>
                <a:latin typeface="微软雅黑" panose="020B0503020204020204" charset="-122"/>
                <a:ea typeface="微软雅黑" panose="020B0503020204020204" charset="-122"/>
              </a:rPr>
              <a:t>1.10</a:t>
            </a:r>
            <a:r>
              <a:rPr lang="zh-CN" altLang="en-US" sz="2000" dirty="0">
                <a:solidFill>
                  <a:schemeClr val="bg1"/>
                </a:solidFill>
                <a:latin typeface="微软雅黑" panose="020B0503020204020204" charset="-122"/>
                <a:ea typeface="微软雅黑" panose="020B0503020204020204" charset="-122"/>
              </a:rPr>
              <a:t>系数执行。</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03 </a:t>
            </a:r>
            <a:r>
              <a:rPr lang="zh-CN" altLang="en-US" b="1" dirty="0">
                <a:latin typeface="微软雅黑" panose="020B0503020204020204" charset="-122"/>
                <a:ea typeface="微软雅黑" panose="020B0503020204020204" charset="-122"/>
                <a:cs typeface="微软雅黑" panose="020B0503020204020204" charset="-122"/>
              </a:rPr>
              <a:t>钢结构工程</a:t>
            </a:r>
          </a:p>
        </p:txBody>
      </p:sp>
      <p:sp>
        <p:nvSpPr>
          <p:cNvPr id="5" name="文本框 4"/>
          <p:cNvSpPr txBox="1"/>
          <p:nvPr/>
        </p:nvSpPr>
        <p:spPr>
          <a:xfrm>
            <a:off x="786116" y="1803310"/>
            <a:ext cx="10619767" cy="4200252"/>
          </a:xfrm>
          <a:prstGeom prst="rect">
            <a:avLst/>
          </a:prstGeom>
          <a:noFill/>
        </p:spPr>
        <p:txBody>
          <a:bodyPr wrap="square">
            <a:spAutoFit/>
          </a:bodyPr>
          <a:lstStyle/>
          <a:p>
            <a:pPr>
              <a:lnSpc>
                <a:spcPct val="150000"/>
              </a:lnSpc>
            </a:pPr>
            <a:r>
              <a:rPr lang="zh-CN" altLang="en-US" sz="2000" dirty="0">
                <a:solidFill>
                  <a:schemeClr val="bg1"/>
                </a:solidFill>
                <a:latin typeface="微软雅黑" panose="020B0503020204020204" charset="-122"/>
                <a:ea typeface="微软雅黑" panose="020B0503020204020204" charset="-122"/>
              </a:rPr>
              <a:t>本章分钢结构制作、钢平台钢漏斗制作安装、建筑配套制作与安装、钢结构防腐防火、钢结构运输、钢结构安装以及高层钢结构拼装与安装共七节，共</a:t>
            </a:r>
            <a:r>
              <a:rPr lang="en-US" altLang="zh-CN" sz="2000" dirty="0">
                <a:solidFill>
                  <a:schemeClr val="bg1"/>
                </a:solidFill>
                <a:latin typeface="微软雅黑" panose="020B0503020204020204" charset="-122"/>
                <a:ea typeface="微软雅黑" panose="020B0503020204020204" charset="-122"/>
              </a:rPr>
              <a:t>203</a:t>
            </a:r>
            <a:r>
              <a:rPr lang="zh-CN" altLang="en-US" sz="2000" dirty="0">
                <a:solidFill>
                  <a:schemeClr val="bg1"/>
                </a:solidFill>
                <a:latin typeface="微软雅黑" panose="020B0503020204020204" charset="-122"/>
                <a:ea typeface="微软雅黑" panose="020B0503020204020204" charset="-122"/>
              </a:rPr>
              <a:t>个子目。具体子目数量如下：</a:t>
            </a:r>
          </a:p>
          <a:p>
            <a:pPr>
              <a:lnSpc>
                <a:spcPct val="150000"/>
              </a:lnSpc>
            </a:pPr>
            <a:r>
              <a:rPr lang="zh-CN" altLang="en-US" sz="2000" dirty="0">
                <a:solidFill>
                  <a:schemeClr val="bg1"/>
                </a:solidFill>
                <a:latin typeface="微软雅黑" panose="020B0503020204020204" charset="-122"/>
                <a:ea typeface="微软雅黑" panose="020B0503020204020204" charset="-122"/>
              </a:rPr>
              <a:t>第一节 钢结构制作，</a:t>
            </a:r>
            <a:r>
              <a:rPr lang="en-US" altLang="zh-CN" sz="2000" dirty="0">
                <a:solidFill>
                  <a:schemeClr val="bg1"/>
                </a:solidFill>
                <a:latin typeface="微软雅黑" panose="020B0503020204020204" charset="-122"/>
                <a:ea typeface="微软雅黑" panose="020B0503020204020204" charset="-122"/>
              </a:rPr>
              <a:t>44</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第二节 钢平台钢漏斗制作安装，</a:t>
            </a:r>
            <a:r>
              <a:rPr lang="en-US" altLang="zh-CN" sz="2000" dirty="0">
                <a:solidFill>
                  <a:schemeClr val="bg1"/>
                </a:solidFill>
                <a:latin typeface="微软雅黑" panose="020B0503020204020204" charset="-122"/>
                <a:ea typeface="微软雅黑" panose="020B0503020204020204" charset="-122"/>
              </a:rPr>
              <a:t>14</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第三节 建筑配套制作与安装，</a:t>
            </a:r>
            <a:r>
              <a:rPr lang="en-US" altLang="zh-CN" sz="2000" dirty="0">
                <a:solidFill>
                  <a:schemeClr val="bg1"/>
                </a:solidFill>
                <a:latin typeface="微软雅黑" panose="020B0503020204020204" charset="-122"/>
                <a:ea typeface="微软雅黑" panose="020B0503020204020204" charset="-122"/>
              </a:rPr>
              <a:t>53</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第四节 钢结构防腐防火，</a:t>
            </a:r>
            <a:r>
              <a:rPr lang="en-US" altLang="zh-CN" sz="2000" dirty="0">
                <a:solidFill>
                  <a:schemeClr val="bg1"/>
                </a:solidFill>
                <a:latin typeface="微软雅黑" panose="020B0503020204020204" charset="-122"/>
                <a:ea typeface="微软雅黑" panose="020B0503020204020204" charset="-122"/>
              </a:rPr>
              <a:t>26</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第五节 钢结构运输，</a:t>
            </a:r>
            <a:r>
              <a:rPr lang="en-US" altLang="zh-CN" sz="2000" dirty="0">
                <a:solidFill>
                  <a:schemeClr val="bg1"/>
                </a:solidFill>
                <a:latin typeface="微软雅黑" panose="020B0503020204020204" charset="-122"/>
                <a:ea typeface="微软雅黑" panose="020B0503020204020204" charset="-122"/>
              </a:rPr>
              <a:t>12</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第六节 钢结构安装，</a:t>
            </a:r>
            <a:r>
              <a:rPr lang="en-US" altLang="zh-CN" sz="2000" dirty="0">
                <a:solidFill>
                  <a:schemeClr val="bg1"/>
                </a:solidFill>
                <a:latin typeface="微软雅黑" panose="020B0503020204020204" charset="-122"/>
                <a:ea typeface="微软雅黑" panose="020B0503020204020204" charset="-122"/>
              </a:rPr>
              <a:t>45</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第七节 高层钢结构拼装与安装，</a:t>
            </a:r>
            <a:r>
              <a:rPr lang="en-US" altLang="zh-CN" sz="2000" dirty="0">
                <a:solidFill>
                  <a:schemeClr val="bg1"/>
                </a:solidFill>
                <a:latin typeface="微软雅黑" panose="020B0503020204020204" charset="-122"/>
                <a:ea typeface="微软雅黑" panose="020B0503020204020204" charset="-122"/>
              </a:rPr>
              <a:t>9</a:t>
            </a:r>
            <a:r>
              <a:rPr lang="zh-CN" altLang="en-US" sz="2000" dirty="0">
                <a:solidFill>
                  <a:schemeClr val="bg1"/>
                </a:solidFill>
                <a:latin typeface="微软雅黑" panose="020B0503020204020204" charset="-122"/>
                <a:ea typeface="微软雅黑" panose="020B0503020204020204" charset="-122"/>
              </a:rPr>
              <a:t>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03 </a:t>
            </a:r>
            <a:r>
              <a:rPr lang="zh-CN" altLang="en-US" b="1" dirty="0">
                <a:latin typeface="微软雅黑" panose="020B0503020204020204" charset="-122"/>
                <a:ea typeface="微软雅黑" panose="020B0503020204020204" charset="-122"/>
                <a:cs typeface="微软雅黑" panose="020B0503020204020204" charset="-122"/>
              </a:rPr>
              <a:t>钢结构工程</a:t>
            </a:r>
          </a:p>
        </p:txBody>
      </p:sp>
      <p:sp>
        <p:nvSpPr>
          <p:cNvPr id="5" name="文本框 4"/>
          <p:cNvSpPr txBox="1"/>
          <p:nvPr/>
        </p:nvSpPr>
        <p:spPr>
          <a:xfrm>
            <a:off x="786116" y="1803310"/>
            <a:ext cx="10619767" cy="4731552"/>
          </a:xfrm>
          <a:prstGeom prst="rect">
            <a:avLst/>
          </a:prstGeom>
          <a:noFill/>
        </p:spPr>
        <p:txBody>
          <a:bodyPr wrap="square">
            <a:spAutoFit/>
          </a:bodyPr>
          <a:lstStyle/>
          <a:p>
            <a:pPr>
              <a:lnSpc>
                <a:spcPts val="2800"/>
              </a:lnSpc>
            </a:pPr>
            <a:r>
              <a:rPr lang="en-US" altLang="zh-CN" sz="2000" dirty="0">
                <a:solidFill>
                  <a:schemeClr val="bg1"/>
                </a:solidFill>
                <a:latin typeface="微软雅黑" panose="020B0503020204020204" charset="-122"/>
                <a:ea typeface="微软雅黑" panose="020B0503020204020204" charset="-122"/>
              </a:rPr>
              <a:t>1. </a:t>
            </a:r>
            <a:r>
              <a:rPr lang="zh-CN" altLang="en-US" sz="2000" dirty="0">
                <a:solidFill>
                  <a:schemeClr val="bg1"/>
                </a:solidFill>
                <a:latin typeface="微软雅黑" panose="020B0503020204020204" charset="-122"/>
                <a:ea typeface="微软雅黑" panose="020B0503020204020204" charset="-122"/>
              </a:rPr>
              <a:t>钢结构设计标准规范 </a:t>
            </a:r>
            <a:r>
              <a:rPr lang="en-US" altLang="zh-CN" sz="2000" dirty="0">
                <a:solidFill>
                  <a:schemeClr val="bg1"/>
                </a:solidFill>
                <a:latin typeface="微软雅黑" panose="020B0503020204020204" charset="-122"/>
                <a:ea typeface="微软雅黑" panose="020B0503020204020204" charset="-122"/>
              </a:rPr>
              <a:t>GB50017-2017</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2. </a:t>
            </a:r>
            <a:r>
              <a:rPr lang="zh-CN" altLang="en-US" sz="2000" dirty="0">
                <a:solidFill>
                  <a:schemeClr val="bg1"/>
                </a:solidFill>
                <a:latin typeface="微软雅黑" panose="020B0503020204020204" charset="-122"/>
                <a:ea typeface="微软雅黑" panose="020B0503020204020204" charset="-122"/>
              </a:rPr>
              <a:t>钢结构工程施工质量验收规范 </a:t>
            </a:r>
            <a:r>
              <a:rPr lang="en-US" altLang="zh-CN" sz="2000" dirty="0">
                <a:solidFill>
                  <a:schemeClr val="bg1"/>
                </a:solidFill>
                <a:latin typeface="微软雅黑" panose="020B0503020204020204" charset="-122"/>
                <a:ea typeface="微软雅黑" panose="020B0503020204020204" charset="-122"/>
              </a:rPr>
              <a:t>GB50205-2001</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钢结构工程施工规范</a:t>
            </a:r>
            <a:r>
              <a:rPr lang="en-US" altLang="zh-CN" sz="2000" dirty="0">
                <a:solidFill>
                  <a:schemeClr val="bg1"/>
                </a:solidFill>
                <a:latin typeface="微软雅黑" panose="020B0503020204020204" charset="-122"/>
                <a:ea typeface="微软雅黑" panose="020B0503020204020204" charset="-122"/>
              </a:rPr>
              <a:t>GB20755-2012 </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钢结构焊接规范</a:t>
            </a:r>
            <a:r>
              <a:rPr lang="en-US" altLang="zh-CN" sz="2000" dirty="0">
                <a:solidFill>
                  <a:schemeClr val="bg1"/>
                </a:solidFill>
                <a:latin typeface="微软雅黑" panose="020B0503020204020204" charset="-122"/>
                <a:ea typeface="微软雅黑" panose="020B0503020204020204" charset="-122"/>
              </a:rPr>
              <a:t>GB50661-2011</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装配式混凝土结构技术规程</a:t>
            </a:r>
            <a:r>
              <a:rPr lang="en-US" altLang="zh-CN" sz="2000" dirty="0">
                <a:solidFill>
                  <a:schemeClr val="bg1"/>
                </a:solidFill>
                <a:latin typeface="微软雅黑" panose="020B0503020204020204" charset="-122"/>
                <a:ea typeface="微软雅黑" panose="020B0503020204020204" charset="-122"/>
              </a:rPr>
              <a:t>JG1-2014</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6.</a:t>
            </a:r>
            <a:r>
              <a:rPr lang="zh-CN" altLang="en-US" sz="2000" dirty="0">
                <a:solidFill>
                  <a:schemeClr val="bg1"/>
                </a:solidFill>
                <a:latin typeface="微软雅黑" panose="020B0503020204020204" charset="-122"/>
                <a:ea typeface="微软雅黑" panose="020B0503020204020204" charset="-122"/>
              </a:rPr>
              <a:t>预制预应力钢筋混凝土装配整体式框架结构技术规程</a:t>
            </a:r>
            <a:r>
              <a:rPr lang="en-US" altLang="zh-CN" sz="2000" dirty="0">
                <a:solidFill>
                  <a:schemeClr val="bg1"/>
                </a:solidFill>
                <a:latin typeface="微软雅黑" panose="020B0503020204020204" charset="-122"/>
                <a:ea typeface="微软雅黑" panose="020B0503020204020204" charset="-122"/>
              </a:rPr>
              <a:t>JGJ224-2010</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7.</a:t>
            </a:r>
            <a:r>
              <a:rPr lang="zh-CN" altLang="en-US" sz="2000" dirty="0">
                <a:solidFill>
                  <a:schemeClr val="bg1"/>
                </a:solidFill>
                <a:latin typeface="微软雅黑" panose="020B0503020204020204" charset="-122"/>
                <a:ea typeface="微软雅黑" panose="020B0503020204020204" charset="-122"/>
              </a:rPr>
              <a:t>装配式混凝土结构连接节点构造</a:t>
            </a:r>
            <a:r>
              <a:rPr lang="en-US" altLang="zh-CN" sz="2000" dirty="0">
                <a:solidFill>
                  <a:schemeClr val="bg1"/>
                </a:solidFill>
                <a:latin typeface="微软雅黑" panose="020B0503020204020204" charset="-122"/>
                <a:ea typeface="微软雅黑" panose="020B0503020204020204" charset="-122"/>
              </a:rPr>
              <a:t>G310-1-2</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8.</a:t>
            </a:r>
            <a:r>
              <a:rPr lang="zh-CN" altLang="en-US" sz="2000" dirty="0">
                <a:solidFill>
                  <a:schemeClr val="bg1"/>
                </a:solidFill>
                <a:latin typeface="微软雅黑" panose="020B0503020204020204" charset="-122"/>
                <a:ea typeface="微软雅黑" panose="020B0503020204020204" charset="-122"/>
              </a:rPr>
              <a:t>装配式混凝土连接节点构造</a:t>
            </a:r>
            <a:r>
              <a:rPr lang="en-US" altLang="zh-CN" sz="2000" dirty="0">
                <a:solidFill>
                  <a:schemeClr val="bg1"/>
                </a:solidFill>
                <a:latin typeface="微软雅黑" panose="020B0503020204020204" charset="-122"/>
                <a:ea typeface="微软雅黑" panose="020B0503020204020204" charset="-122"/>
              </a:rPr>
              <a:t>15G310-1</a:t>
            </a:r>
            <a:r>
              <a:rPr lang="zh-CN" altLang="en-US" sz="2000" dirty="0">
                <a:solidFill>
                  <a:schemeClr val="bg1"/>
                </a:solidFill>
                <a:latin typeface="微软雅黑" panose="020B0503020204020204" charset="-122"/>
                <a:ea typeface="微软雅黑" panose="020B0503020204020204" charset="-122"/>
              </a:rPr>
              <a:t>等现行设计规范、施工验收规范、质量评定标准和安全操作规程；</a:t>
            </a:r>
          </a:p>
          <a:p>
            <a:pPr>
              <a:lnSpc>
                <a:spcPts val="2800"/>
              </a:lnSpc>
            </a:pPr>
            <a:r>
              <a:rPr lang="en-US" altLang="zh-CN" sz="2000" dirty="0">
                <a:solidFill>
                  <a:schemeClr val="bg1"/>
                </a:solidFill>
                <a:latin typeface="微软雅黑" panose="020B0503020204020204" charset="-122"/>
                <a:ea typeface="微软雅黑" panose="020B0503020204020204" charset="-122"/>
              </a:rPr>
              <a:t>9.</a:t>
            </a:r>
            <a:r>
              <a:rPr lang="zh-CN" altLang="en-US" sz="2000" dirty="0">
                <a:solidFill>
                  <a:schemeClr val="bg1"/>
                </a:solidFill>
                <a:latin typeface="微软雅黑" panose="020B0503020204020204" charset="-122"/>
                <a:ea typeface="微软雅黑" panose="020B0503020204020204" charset="-122"/>
              </a:rPr>
              <a:t>现行标准图集、通用图集等；</a:t>
            </a:r>
          </a:p>
          <a:p>
            <a:pPr>
              <a:lnSpc>
                <a:spcPts val="2800"/>
              </a:lnSpc>
            </a:pPr>
            <a:r>
              <a:rPr lang="en-US" altLang="zh-CN" sz="2000" dirty="0">
                <a:solidFill>
                  <a:schemeClr val="bg1"/>
                </a:solidFill>
                <a:latin typeface="微软雅黑" panose="020B0503020204020204" charset="-122"/>
                <a:ea typeface="微软雅黑" panose="020B0503020204020204" charset="-122"/>
              </a:rPr>
              <a:t>10.2014《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ts val="2800"/>
              </a:lnSpc>
            </a:pPr>
            <a:r>
              <a:rPr lang="en-US" altLang="zh-CN" sz="2000" dirty="0">
                <a:solidFill>
                  <a:schemeClr val="bg1"/>
                </a:solidFill>
                <a:latin typeface="微软雅黑" panose="020B0503020204020204" charset="-122"/>
                <a:ea typeface="微软雅黑" panose="020B0503020204020204" charset="-122"/>
              </a:rPr>
              <a:t>11.</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03 </a:t>
            </a:r>
            <a:r>
              <a:rPr lang="zh-CN" altLang="en-US" b="1" dirty="0">
                <a:latin typeface="微软雅黑" panose="020B0503020204020204" charset="-122"/>
                <a:ea typeface="微软雅黑" panose="020B0503020204020204" charset="-122"/>
                <a:cs typeface="微软雅黑" panose="020B0503020204020204" charset="-122"/>
              </a:rPr>
              <a:t>钢结构工程</a:t>
            </a:r>
          </a:p>
        </p:txBody>
      </p:sp>
      <p:sp>
        <p:nvSpPr>
          <p:cNvPr id="5" name="文本框 4"/>
          <p:cNvSpPr txBox="1"/>
          <p:nvPr/>
        </p:nvSpPr>
        <p:spPr>
          <a:xfrm>
            <a:off x="786116" y="1803310"/>
            <a:ext cx="10619767" cy="6247864"/>
          </a:xfrm>
          <a:prstGeom prst="rect">
            <a:avLst/>
          </a:prstGeom>
          <a:noFill/>
        </p:spPr>
        <p:txBody>
          <a:bodyPr wrap="square">
            <a:spAutoFit/>
          </a:bodyPr>
          <a:lstStyle/>
          <a:p>
            <a:pPr>
              <a:lnSpc>
                <a:spcPct val="20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不再区分传统钢结构与装配式钢结构，均执行本消耗量标准。</a:t>
            </a:r>
          </a:p>
          <a:p>
            <a:pPr>
              <a:lnSpc>
                <a:spcPct val="20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钢结构防腐防火章节，根据</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建筑钢结构防腐蚀技术规程</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JGJ/T251-2011</a:t>
            </a:r>
            <a:r>
              <a:rPr lang="zh-CN" altLang="en-US" sz="2000" dirty="0">
                <a:solidFill>
                  <a:schemeClr val="bg1"/>
                </a:solidFill>
                <a:latin typeface="微软雅黑" panose="020B0503020204020204" charset="-122"/>
                <a:ea typeface="微软雅黑" panose="020B0503020204020204" charset="-122"/>
              </a:rPr>
              <a:t>），增加常用防腐蚀保护层配套子目，分别按涂层构造的底层、中间层、面层按涂刷遍数列项，消耗量标准给出子目对应的干膜厚度，如设计干膜厚度不同时，按干膜厚度比列调整。</a:t>
            </a:r>
          </a:p>
          <a:p>
            <a:pPr>
              <a:lnSpc>
                <a:spcPct val="20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钢结构防火按超薄型、薄型、厚型及不同的耐火极限分列子目，设计厚度不同时，按比例调整</a:t>
            </a:r>
            <a:r>
              <a:rPr lang="zh-CN" altLang="en-US" sz="2000" dirty="0" smtClean="0">
                <a:solidFill>
                  <a:schemeClr val="bg1"/>
                </a:solidFill>
                <a:latin typeface="微软雅黑" panose="020B0503020204020204" charset="-122"/>
                <a:ea typeface="微软雅黑" panose="020B0503020204020204" charset="-122"/>
              </a:rPr>
              <a:t>。</a:t>
            </a:r>
            <a:endParaRPr lang="en-US" altLang="zh-CN" sz="2000" dirty="0" smtClean="0">
              <a:solidFill>
                <a:schemeClr val="bg1"/>
              </a:solidFill>
              <a:latin typeface="微软雅黑" panose="020B0503020204020204" charset="-122"/>
              <a:ea typeface="微软雅黑" panose="020B0503020204020204" charset="-122"/>
            </a:endParaRPr>
          </a:p>
          <a:p>
            <a:pPr>
              <a:lnSpc>
                <a:spcPct val="200000"/>
              </a:lnSpc>
            </a:pPr>
            <a:r>
              <a:rPr lang="en-US" altLang="zh-CN" sz="2000" dirty="0" smtClean="0">
                <a:solidFill>
                  <a:schemeClr val="bg1"/>
                </a:solidFill>
                <a:latin typeface="微软雅黑" panose="020B0503020204020204" charset="-122"/>
                <a:ea typeface="微软雅黑" panose="020B0503020204020204" charset="-122"/>
              </a:rPr>
              <a:t>4.</a:t>
            </a:r>
            <a:r>
              <a:rPr lang="zh-CN" altLang="zh-CN" sz="2000" dirty="0">
                <a:solidFill>
                  <a:schemeClr val="bg1"/>
                </a:solidFill>
                <a:latin typeface="微软雅黑" panose="020B0503020204020204" charset="-122"/>
                <a:ea typeface="微软雅黑" panose="020B0503020204020204" charset="-122"/>
              </a:rPr>
              <a:t>钢结构运输子目仅适用于市区运输，市区外运输（高速公路运输）按市场价计算。增加钢筋桁架楼板、铝镁锰屋面系统等子目。</a:t>
            </a:r>
          </a:p>
          <a:p>
            <a:pPr>
              <a:lnSpc>
                <a:spcPct val="200000"/>
              </a:lnSpc>
            </a:pPr>
            <a:endParaRPr lang="en-US" altLang="zh-CN" sz="2000" dirty="0" smtClean="0">
              <a:solidFill>
                <a:schemeClr val="bg1"/>
              </a:solidFill>
              <a:latin typeface="微软雅黑" panose="020B0503020204020204" charset="-122"/>
              <a:ea typeface="微软雅黑" panose="020B0503020204020204" charset="-122"/>
            </a:endParaRPr>
          </a:p>
          <a:p>
            <a:pPr>
              <a:lnSpc>
                <a:spcPct val="200000"/>
              </a:lnSpc>
            </a:pP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四、应用说明</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03 </a:t>
            </a:r>
            <a:r>
              <a:rPr lang="zh-CN" altLang="en-US" b="1" dirty="0">
                <a:latin typeface="微软雅黑" panose="020B0503020204020204" charset="-122"/>
                <a:ea typeface="微软雅黑" panose="020B0503020204020204" charset="-122"/>
                <a:cs typeface="微软雅黑" panose="020B0503020204020204" charset="-122"/>
              </a:rPr>
              <a:t>钢结构工程</a:t>
            </a:r>
          </a:p>
        </p:txBody>
      </p:sp>
      <p:sp>
        <p:nvSpPr>
          <p:cNvPr id="5" name="文本框 4"/>
          <p:cNvSpPr txBox="1"/>
          <p:nvPr/>
        </p:nvSpPr>
        <p:spPr>
          <a:xfrm>
            <a:off x="786116" y="1803310"/>
            <a:ext cx="10619767" cy="4657685"/>
          </a:xfrm>
          <a:prstGeom prst="rect">
            <a:avLst/>
          </a:prstGeom>
          <a:noFill/>
        </p:spPr>
        <p:txBody>
          <a:bodyPr wrap="square">
            <a:spAutoFit/>
          </a:bodyPr>
          <a:lstStyle/>
          <a:p>
            <a:pPr>
              <a:lnSpc>
                <a:spcPts val="2800"/>
              </a:lnSpc>
            </a:pPr>
            <a:r>
              <a:rPr lang="zh-CN" altLang="en-US" sz="2000" dirty="0">
                <a:solidFill>
                  <a:schemeClr val="bg1"/>
                </a:solidFill>
                <a:latin typeface="微软雅黑" panose="020B0503020204020204" charset="-122"/>
                <a:ea typeface="微软雅黑" panose="020B0503020204020204" charset="-122"/>
              </a:rPr>
              <a:t>应用实例</a:t>
            </a:r>
          </a:p>
          <a:p>
            <a:pPr>
              <a:lnSpc>
                <a:spcPts val="2800"/>
              </a:lnSpc>
            </a:pPr>
            <a:r>
              <a:rPr lang="zh-CN" altLang="en-US" sz="2000" dirty="0">
                <a:solidFill>
                  <a:schemeClr val="bg1"/>
                </a:solidFill>
                <a:latin typeface="微软雅黑" panose="020B0503020204020204" charset="-122"/>
                <a:ea typeface="微软雅黑" panose="020B0503020204020204" charset="-122"/>
              </a:rPr>
              <a:t>某钢结构厂房钢柱为</a:t>
            </a:r>
            <a:r>
              <a:rPr lang="en-US" altLang="zh-CN" sz="2000" dirty="0">
                <a:solidFill>
                  <a:schemeClr val="bg1"/>
                </a:solidFill>
                <a:latin typeface="微软雅黑" panose="020B0503020204020204" charset="-122"/>
                <a:ea typeface="微软雅黑" panose="020B0503020204020204" charset="-122"/>
              </a:rPr>
              <a:t>Q235B</a:t>
            </a:r>
            <a:r>
              <a:rPr lang="zh-CN" altLang="en-US" sz="2000" dirty="0">
                <a:solidFill>
                  <a:schemeClr val="bg1"/>
                </a:solidFill>
                <a:latin typeface="微软雅黑" panose="020B0503020204020204" charset="-122"/>
                <a:ea typeface="微软雅黑" panose="020B0503020204020204" charset="-122"/>
              </a:rPr>
              <a:t>焊接</a:t>
            </a:r>
            <a:r>
              <a:rPr lang="en-US" altLang="zh-CN" sz="2000" dirty="0">
                <a:solidFill>
                  <a:schemeClr val="bg1"/>
                </a:solidFill>
                <a:latin typeface="微软雅黑" panose="020B0503020204020204" charset="-122"/>
                <a:ea typeface="微软雅黑" panose="020B0503020204020204" charset="-122"/>
              </a:rPr>
              <a:t>H</a:t>
            </a:r>
            <a:r>
              <a:rPr lang="zh-CN" altLang="en-US" sz="2000" dirty="0">
                <a:solidFill>
                  <a:schemeClr val="bg1"/>
                </a:solidFill>
                <a:latin typeface="微软雅黑" panose="020B0503020204020204" charset="-122"/>
                <a:ea typeface="微软雅黑" panose="020B0503020204020204" charset="-122"/>
              </a:rPr>
              <a:t>型钢，最大构件重量为</a:t>
            </a:r>
            <a:r>
              <a:rPr lang="en-US" altLang="zh-CN" sz="2000" dirty="0">
                <a:solidFill>
                  <a:schemeClr val="bg1"/>
                </a:solidFill>
                <a:latin typeface="微软雅黑" panose="020B0503020204020204" charset="-122"/>
                <a:ea typeface="微软雅黑" panose="020B0503020204020204" charset="-122"/>
              </a:rPr>
              <a:t>3t</a:t>
            </a:r>
            <a:r>
              <a:rPr lang="zh-CN" altLang="en-US" sz="2000" dirty="0">
                <a:solidFill>
                  <a:schemeClr val="bg1"/>
                </a:solidFill>
                <a:latin typeface="微软雅黑" panose="020B0503020204020204" charset="-122"/>
                <a:ea typeface="微软雅黑" panose="020B0503020204020204" charset="-122"/>
              </a:rPr>
              <a:t>以内，总重量为</a:t>
            </a:r>
            <a:r>
              <a:rPr lang="en-US" altLang="zh-CN" sz="2000" dirty="0">
                <a:solidFill>
                  <a:schemeClr val="bg1"/>
                </a:solidFill>
                <a:latin typeface="微软雅黑" panose="020B0503020204020204" charset="-122"/>
                <a:ea typeface="微软雅黑" panose="020B0503020204020204" charset="-122"/>
              </a:rPr>
              <a:t>661</a:t>
            </a:r>
            <a:r>
              <a:rPr lang="zh-CN" altLang="en-US" sz="2000" dirty="0">
                <a:solidFill>
                  <a:schemeClr val="bg1"/>
                </a:solidFill>
                <a:latin typeface="微软雅黑" panose="020B0503020204020204" charset="-122"/>
                <a:ea typeface="微软雅黑" panose="020B0503020204020204" charset="-122"/>
              </a:rPr>
              <a:t>吨，吊装檐口高度为</a:t>
            </a:r>
            <a:r>
              <a:rPr lang="en-US" altLang="zh-CN" sz="2000" dirty="0">
                <a:solidFill>
                  <a:schemeClr val="bg1"/>
                </a:solidFill>
                <a:latin typeface="微软雅黑" panose="020B0503020204020204" charset="-122"/>
                <a:ea typeface="微软雅黑" panose="020B0503020204020204" charset="-122"/>
              </a:rPr>
              <a:t>17.63</a:t>
            </a:r>
            <a:r>
              <a:rPr lang="zh-CN" altLang="en-US" sz="2000" dirty="0">
                <a:solidFill>
                  <a:schemeClr val="bg1"/>
                </a:solidFill>
                <a:latin typeface="微软雅黑" panose="020B0503020204020204" charset="-122"/>
                <a:ea typeface="微软雅黑" panose="020B0503020204020204" charset="-122"/>
              </a:rPr>
              <a:t>米，防腐蚀涂料配套方案为底层无机富锌底漆</a:t>
            </a: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遍，干膜厚度</a:t>
            </a:r>
            <a:r>
              <a:rPr lang="en-US" altLang="zh-CN" sz="2000" dirty="0">
                <a:solidFill>
                  <a:schemeClr val="bg1"/>
                </a:solidFill>
                <a:latin typeface="微软雅黑" panose="020B0503020204020204" charset="-122"/>
                <a:ea typeface="微软雅黑" panose="020B0503020204020204" charset="-122"/>
              </a:rPr>
              <a:t>70μm</a:t>
            </a:r>
            <a:r>
              <a:rPr lang="zh-CN" altLang="en-US" sz="2000" dirty="0">
                <a:solidFill>
                  <a:schemeClr val="bg1"/>
                </a:solidFill>
                <a:latin typeface="微软雅黑" panose="020B0503020204020204" charset="-122"/>
                <a:ea typeface="微软雅黑" panose="020B0503020204020204" charset="-122"/>
              </a:rPr>
              <a:t>，中间层为环氧云铁中间漆</a:t>
            </a: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遍，干膜厚度</a:t>
            </a:r>
            <a:r>
              <a:rPr lang="en-US" altLang="zh-CN" sz="2000" dirty="0">
                <a:solidFill>
                  <a:schemeClr val="bg1"/>
                </a:solidFill>
                <a:latin typeface="微软雅黑" panose="020B0503020204020204" charset="-122"/>
                <a:ea typeface="微软雅黑" panose="020B0503020204020204" charset="-122"/>
              </a:rPr>
              <a:t>70μm</a:t>
            </a:r>
            <a:r>
              <a:rPr lang="zh-CN" altLang="en-US" sz="2000" dirty="0">
                <a:solidFill>
                  <a:schemeClr val="bg1"/>
                </a:solidFill>
                <a:latin typeface="微软雅黑" panose="020B0503020204020204" charset="-122"/>
                <a:ea typeface="微软雅黑" panose="020B0503020204020204" charset="-122"/>
              </a:rPr>
              <a:t>，面层为脂肪族聚氨酯面漆</a:t>
            </a: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遍，</a:t>
            </a:r>
            <a:r>
              <a:rPr lang="en-US" altLang="zh-CN" sz="2000" dirty="0">
                <a:solidFill>
                  <a:schemeClr val="bg1"/>
                </a:solidFill>
                <a:latin typeface="微软雅黑" panose="020B0503020204020204" charset="-122"/>
                <a:ea typeface="微软雅黑" panose="020B0503020204020204" charset="-122"/>
              </a:rPr>
              <a:t>70μm</a:t>
            </a:r>
            <a:r>
              <a:rPr lang="zh-CN" altLang="en-US" sz="2000" dirty="0">
                <a:solidFill>
                  <a:schemeClr val="bg1"/>
                </a:solidFill>
                <a:latin typeface="微软雅黑" panose="020B0503020204020204" charset="-122"/>
                <a:ea typeface="微软雅黑" panose="020B0503020204020204" charset="-122"/>
              </a:rPr>
              <a:t>，防火涂装为厚型防火涂料，耐火极限为</a:t>
            </a:r>
            <a:r>
              <a:rPr lang="en-US" altLang="zh-CN" sz="2000" dirty="0">
                <a:solidFill>
                  <a:schemeClr val="bg1"/>
                </a:solidFill>
                <a:latin typeface="微软雅黑" panose="020B0503020204020204" charset="-122"/>
                <a:ea typeface="微软雅黑" panose="020B0503020204020204" charset="-122"/>
              </a:rPr>
              <a:t>2.5</a:t>
            </a:r>
            <a:r>
              <a:rPr lang="zh-CN" altLang="en-US" sz="2000" dirty="0">
                <a:solidFill>
                  <a:schemeClr val="bg1"/>
                </a:solidFill>
                <a:latin typeface="微软雅黑" panose="020B0503020204020204" charset="-122"/>
                <a:ea typeface="微软雅黑" panose="020B0503020204020204" charset="-122"/>
              </a:rPr>
              <a:t>小时。试计算其工程费用。</a:t>
            </a:r>
          </a:p>
          <a:p>
            <a:pPr>
              <a:lnSpc>
                <a:spcPts val="2800"/>
              </a:lnSpc>
            </a:pPr>
            <a:r>
              <a:rPr lang="en-US" altLang="zh-CN" sz="2000" dirty="0">
                <a:solidFill>
                  <a:srgbClr val="FF0000"/>
                </a:solidFill>
                <a:latin typeface="微软雅黑" panose="020B0503020204020204" charset="-122"/>
                <a:ea typeface="微软雅黑" panose="020B0503020204020204" charset="-122"/>
              </a:rPr>
              <a:t>1.</a:t>
            </a:r>
            <a:r>
              <a:rPr lang="zh-CN" altLang="en-US" sz="2000" dirty="0">
                <a:solidFill>
                  <a:srgbClr val="FF0000"/>
                </a:solidFill>
                <a:latin typeface="微软雅黑" panose="020B0503020204020204" charset="-122"/>
                <a:ea typeface="微软雅黑" panose="020B0503020204020204" charset="-122"/>
              </a:rPr>
              <a:t>钢结构制作</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A6-1</a:t>
            </a:r>
            <a:r>
              <a:rPr lang="zh-CN" altLang="en-US" sz="2000" dirty="0">
                <a:solidFill>
                  <a:schemeClr val="bg1"/>
                </a:solidFill>
                <a:latin typeface="微软雅黑" panose="020B0503020204020204" charset="-122"/>
                <a:ea typeface="微软雅黑" panose="020B0503020204020204" charset="-122"/>
              </a:rPr>
              <a:t>子目。</a:t>
            </a:r>
          </a:p>
          <a:p>
            <a:pPr>
              <a:lnSpc>
                <a:spcPts val="2800"/>
              </a:lnSpc>
            </a:pPr>
            <a:r>
              <a:rPr lang="en-US" altLang="zh-CN" sz="2000" dirty="0">
                <a:solidFill>
                  <a:srgbClr val="FF0000"/>
                </a:solidFill>
                <a:latin typeface="微软雅黑" panose="020B0503020204020204" charset="-122"/>
                <a:ea typeface="微软雅黑" panose="020B0503020204020204" charset="-122"/>
              </a:rPr>
              <a:t>2.</a:t>
            </a:r>
            <a:r>
              <a:rPr lang="zh-CN" altLang="en-US" sz="2000" dirty="0">
                <a:solidFill>
                  <a:srgbClr val="FF0000"/>
                </a:solidFill>
                <a:latin typeface="微软雅黑" panose="020B0503020204020204" charset="-122"/>
                <a:ea typeface="微软雅黑" panose="020B0503020204020204" charset="-122"/>
              </a:rPr>
              <a:t>钢结构运输</a:t>
            </a:r>
            <a:r>
              <a:rPr lang="zh-CN" altLang="en-US" sz="2000" dirty="0">
                <a:solidFill>
                  <a:schemeClr val="bg1"/>
                </a:solidFill>
                <a:latin typeface="微软雅黑" panose="020B0503020204020204" charset="-122"/>
                <a:ea typeface="微软雅黑" panose="020B0503020204020204" charset="-122"/>
              </a:rPr>
              <a:t>：钢柱属于</a:t>
            </a: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类构件，其市内运输暂按</a:t>
            </a:r>
            <a:r>
              <a:rPr lang="en-US" altLang="zh-CN" sz="2000" dirty="0">
                <a:solidFill>
                  <a:schemeClr val="bg1"/>
                </a:solidFill>
                <a:latin typeface="微软雅黑" panose="020B0503020204020204" charset="-122"/>
                <a:ea typeface="微软雅黑" panose="020B0503020204020204" charset="-122"/>
              </a:rPr>
              <a:t>5Km</a:t>
            </a:r>
            <a:r>
              <a:rPr lang="zh-CN" altLang="en-US" sz="2000" dirty="0">
                <a:solidFill>
                  <a:schemeClr val="bg1"/>
                </a:solidFill>
                <a:latin typeface="微软雅黑" panose="020B0503020204020204" charset="-122"/>
                <a:ea typeface="微软雅黑" panose="020B0503020204020204" charset="-122"/>
              </a:rPr>
              <a:t>考虑，套</a:t>
            </a:r>
            <a:r>
              <a:rPr lang="en-US" altLang="zh-CN" sz="2000" dirty="0">
                <a:solidFill>
                  <a:schemeClr val="bg1"/>
                </a:solidFill>
                <a:latin typeface="微软雅黑" panose="020B0503020204020204" charset="-122"/>
                <a:ea typeface="微软雅黑" panose="020B0503020204020204" charset="-122"/>
              </a:rPr>
              <a:t>A6-140</a:t>
            </a:r>
            <a:r>
              <a:rPr lang="zh-CN" altLang="en-US" sz="2000" dirty="0">
                <a:solidFill>
                  <a:schemeClr val="bg1"/>
                </a:solidFill>
                <a:latin typeface="微软雅黑" panose="020B0503020204020204" charset="-122"/>
                <a:ea typeface="微软雅黑" panose="020B0503020204020204" charset="-122"/>
              </a:rPr>
              <a:t>子目。</a:t>
            </a:r>
          </a:p>
          <a:p>
            <a:pPr>
              <a:lnSpc>
                <a:spcPts val="2800"/>
              </a:lnSpc>
            </a:pPr>
            <a:r>
              <a:rPr lang="en-US" altLang="zh-CN" sz="2000" dirty="0">
                <a:solidFill>
                  <a:srgbClr val="FF0000"/>
                </a:solidFill>
                <a:latin typeface="微软雅黑" panose="020B0503020204020204" charset="-122"/>
                <a:ea typeface="微软雅黑" panose="020B0503020204020204" charset="-122"/>
              </a:rPr>
              <a:t>3.</a:t>
            </a:r>
            <a:r>
              <a:rPr lang="zh-CN" altLang="en-US" sz="2000" dirty="0">
                <a:solidFill>
                  <a:srgbClr val="FF0000"/>
                </a:solidFill>
                <a:latin typeface="微软雅黑" panose="020B0503020204020204" charset="-122"/>
                <a:ea typeface="微软雅黑" panose="020B0503020204020204" charset="-122"/>
              </a:rPr>
              <a:t>钢结构安装</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A6-150</a:t>
            </a:r>
            <a:r>
              <a:rPr lang="zh-CN" altLang="en-US" sz="2000" dirty="0">
                <a:solidFill>
                  <a:schemeClr val="bg1"/>
                </a:solidFill>
                <a:latin typeface="微软雅黑" panose="020B0503020204020204" charset="-122"/>
                <a:ea typeface="微软雅黑" panose="020B0503020204020204" charset="-122"/>
              </a:rPr>
              <a:t>单体</a:t>
            </a:r>
            <a:r>
              <a:rPr lang="en-US" altLang="zh-CN" sz="2000" dirty="0">
                <a:solidFill>
                  <a:schemeClr val="bg1"/>
                </a:solidFill>
                <a:latin typeface="微软雅黑" panose="020B0503020204020204" charset="-122"/>
                <a:ea typeface="微软雅黑" panose="020B0503020204020204" charset="-122"/>
              </a:rPr>
              <a:t>4t</a:t>
            </a:r>
            <a:r>
              <a:rPr lang="zh-CN" altLang="en-US" sz="2000" dirty="0">
                <a:solidFill>
                  <a:schemeClr val="bg1"/>
                </a:solidFill>
                <a:latin typeface="微软雅黑" panose="020B0503020204020204" charset="-122"/>
                <a:ea typeface="微软雅黑" panose="020B0503020204020204" charset="-122"/>
              </a:rPr>
              <a:t>以内子目。</a:t>
            </a:r>
          </a:p>
          <a:p>
            <a:pPr>
              <a:lnSpc>
                <a:spcPts val="2800"/>
              </a:lnSpc>
            </a:pPr>
            <a:r>
              <a:rPr lang="en-US" altLang="zh-CN" sz="2000" dirty="0">
                <a:solidFill>
                  <a:srgbClr val="FF0000"/>
                </a:solidFill>
                <a:latin typeface="微软雅黑" panose="020B0503020204020204" charset="-122"/>
                <a:ea typeface="微软雅黑" panose="020B0503020204020204" charset="-122"/>
              </a:rPr>
              <a:t>4.</a:t>
            </a:r>
            <a:r>
              <a:rPr lang="zh-CN" altLang="en-US" sz="2000" dirty="0">
                <a:solidFill>
                  <a:srgbClr val="FF0000"/>
                </a:solidFill>
                <a:latin typeface="微软雅黑" panose="020B0503020204020204" charset="-122"/>
                <a:ea typeface="微软雅黑" panose="020B0503020204020204" charset="-122"/>
              </a:rPr>
              <a:t>钢结构油漆</a:t>
            </a:r>
            <a:r>
              <a:rPr lang="zh-CN" altLang="en-US" sz="2000" dirty="0">
                <a:solidFill>
                  <a:schemeClr val="bg1"/>
                </a:solidFill>
                <a:latin typeface="微软雅黑" panose="020B0503020204020204" charset="-122"/>
                <a:ea typeface="微软雅黑" panose="020B0503020204020204" charset="-122"/>
              </a:rPr>
              <a:t>：底层套</a:t>
            </a:r>
            <a:r>
              <a:rPr lang="en-US" altLang="zh-CN" sz="2000" dirty="0">
                <a:solidFill>
                  <a:schemeClr val="bg1"/>
                </a:solidFill>
                <a:latin typeface="微软雅黑" panose="020B0503020204020204" charset="-122"/>
                <a:ea typeface="微软雅黑" panose="020B0503020204020204" charset="-122"/>
              </a:rPr>
              <a:t>A6-121</a:t>
            </a:r>
            <a:r>
              <a:rPr lang="zh-CN" altLang="en-US" sz="2000" dirty="0">
                <a:solidFill>
                  <a:schemeClr val="bg1"/>
                </a:solidFill>
                <a:latin typeface="微软雅黑" panose="020B0503020204020204" charset="-122"/>
                <a:ea typeface="微软雅黑" panose="020B0503020204020204" charset="-122"/>
              </a:rPr>
              <a:t>子目，乘以</a:t>
            </a: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遍），乘以</a:t>
            </a:r>
            <a:r>
              <a:rPr lang="en-US" altLang="zh-CN" sz="2000" dirty="0">
                <a:solidFill>
                  <a:schemeClr val="bg1"/>
                </a:solidFill>
                <a:latin typeface="微软雅黑" panose="020B0503020204020204" charset="-122"/>
                <a:ea typeface="微软雅黑" panose="020B0503020204020204" charset="-122"/>
              </a:rPr>
              <a:t>0.875</a:t>
            </a:r>
            <a:r>
              <a:rPr lang="zh-CN" altLang="en-US" sz="2000" dirty="0">
                <a:solidFill>
                  <a:schemeClr val="bg1"/>
                </a:solidFill>
                <a:latin typeface="微软雅黑" panose="020B0503020204020204" charset="-122"/>
                <a:ea typeface="微软雅黑" panose="020B0503020204020204" charset="-122"/>
              </a:rPr>
              <a:t>（每遍干膜厚度换算）。中间层套</a:t>
            </a:r>
            <a:r>
              <a:rPr lang="en-US" altLang="zh-CN" sz="2000" dirty="0">
                <a:solidFill>
                  <a:schemeClr val="bg1"/>
                </a:solidFill>
                <a:latin typeface="微软雅黑" panose="020B0503020204020204" charset="-122"/>
                <a:ea typeface="微软雅黑" panose="020B0503020204020204" charset="-122"/>
              </a:rPr>
              <a:t>A6-120</a:t>
            </a:r>
            <a:r>
              <a:rPr lang="zh-CN" altLang="en-US" sz="2000" dirty="0">
                <a:solidFill>
                  <a:schemeClr val="bg1"/>
                </a:solidFill>
                <a:latin typeface="微软雅黑" panose="020B0503020204020204" charset="-122"/>
                <a:ea typeface="微软雅黑" panose="020B0503020204020204" charset="-122"/>
              </a:rPr>
              <a:t>子目，乘以干膜厚度系数</a:t>
            </a:r>
            <a:r>
              <a:rPr lang="en-US" altLang="zh-CN" sz="2000" dirty="0">
                <a:solidFill>
                  <a:schemeClr val="bg1"/>
                </a:solidFill>
                <a:latin typeface="微软雅黑" panose="020B0503020204020204" charset="-122"/>
                <a:ea typeface="微软雅黑" panose="020B0503020204020204" charset="-122"/>
              </a:rPr>
              <a:t>1.56</a:t>
            </a:r>
            <a:r>
              <a:rPr lang="zh-CN" altLang="en-US" sz="2000" dirty="0">
                <a:solidFill>
                  <a:schemeClr val="bg1"/>
                </a:solidFill>
                <a:latin typeface="微软雅黑" panose="020B0503020204020204" charset="-122"/>
                <a:ea typeface="微软雅黑" panose="020B0503020204020204" charset="-122"/>
              </a:rPr>
              <a:t>。面层套</a:t>
            </a:r>
            <a:r>
              <a:rPr lang="en-US" altLang="zh-CN" sz="2000" dirty="0">
                <a:solidFill>
                  <a:schemeClr val="bg1"/>
                </a:solidFill>
                <a:latin typeface="微软雅黑" panose="020B0503020204020204" charset="-122"/>
                <a:ea typeface="微软雅黑" panose="020B0503020204020204" charset="-122"/>
              </a:rPr>
              <a:t>A6-122</a:t>
            </a:r>
            <a:r>
              <a:rPr lang="zh-CN" altLang="en-US" sz="2000" dirty="0">
                <a:solidFill>
                  <a:schemeClr val="bg1"/>
                </a:solidFill>
                <a:latin typeface="微软雅黑" panose="020B0503020204020204" charset="-122"/>
                <a:ea typeface="微软雅黑" panose="020B0503020204020204" charset="-122"/>
              </a:rPr>
              <a:t>子目，乘以系数</a:t>
            </a:r>
            <a:r>
              <a:rPr lang="en-US" altLang="zh-CN" sz="2000" dirty="0">
                <a:solidFill>
                  <a:schemeClr val="bg1"/>
                </a:solidFill>
                <a:latin typeface="微软雅黑" panose="020B0503020204020204" charset="-122"/>
                <a:ea typeface="微软雅黑" panose="020B0503020204020204" charset="-122"/>
              </a:rPr>
              <a:t>0.933</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rgbClr val="FF0000"/>
                </a:solidFill>
                <a:latin typeface="微软雅黑" panose="020B0503020204020204" charset="-122"/>
                <a:ea typeface="微软雅黑" panose="020B0503020204020204" charset="-122"/>
              </a:rPr>
              <a:t>5.</a:t>
            </a:r>
            <a:r>
              <a:rPr lang="zh-CN" altLang="en-US" sz="2000" dirty="0">
                <a:solidFill>
                  <a:srgbClr val="FF0000"/>
                </a:solidFill>
                <a:latin typeface="微软雅黑" panose="020B0503020204020204" charset="-122"/>
                <a:ea typeface="微软雅黑" panose="020B0503020204020204" charset="-122"/>
              </a:rPr>
              <a:t>钢结构防火涂料</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A6-136</a:t>
            </a:r>
            <a:r>
              <a:rPr lang="zh-CN" altLang="en-US" sz="2000" dirty="0">
                <a:solidFill>
                  <a:schemeClr val="bg1"/>
                </a:solidFill>
                <a:latin typeface="微软雅黑" panose="020B0503020204020204" charset="-122"/>
                <a:ea typeface="微软雅黑" panose="020B0503020204020204" charset="-122"/>
              </a:rPr>
              <a:t>子目。</a:t>
            </a:r>
          </a:p>
          <a:p>
            <a:pPr>
              <a:lnSpc>
                <a:spcPct val="200000"/>
              </a:lnSpc>
            </a:pP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3" end="3"/>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04 </a:t>
            </a:r>
            <a:r>
              <a:rPr lang="zh-CN" altLang="en-US" b="1" dirty="0">
                <a:latin typeface="微软雅黑" panose="020B0503020204020204" charset="-122"/>
                <a:ea typeface="微软雅黑" panose="020B0503020204020204" charset="-122"/>
                <a:cs typeface="微软雅黑" panose="020B0503020204020204" charset="-122"/>
              </a:rPr>
              <a:t>屋面与防水工程</a:t>
            </a:r>
          </a:p>
        </p:txBody>
      </p:sp>
      <p:sp>
        <p:nvSpPr>
          <p:cNvPr id="5" name="文本框 4"/>
          <p:cNvSpPr txBox="1"/>
          <p:nvPr/>
        </p:nvSpPr>
        <p:spPr>
          <a:xfrm>
            <a:off x="786117" y="1803310"/>
            <a:ext cx="8982292" cy="3077253"/>
          </a:xfrm>
          <a:prstGeom prst="rect">
            <a:avLst/>
          </a:prstGeom>
          <a:noFill/>
        </p:spPr>
        <p:txBody>
          <a:bodyPr wrap="square">
            <a:spAutoFit/>
          </a:bodyPr>
          <a:lstStyle/>
          <a:p>
            <a:pPr>
              <a:lnSpc>
                <a:spcPct val="200000"/>
              </a:lnSpc>
            </a:pPr>
            <a:r>
              <a:rPr lang="zh-CN" altLang="en-US" sz="2000" dirty="0">
                <a:solidFill>
                  <a:schemeClr val="bg1"/>
                </a:solidFill>
                <a:latin typeface="微软雅黑" panose="020B0503020204020204" charset="-122"/>
                <a:ea typeface="微软雅黑" panose="020B0503020204020204" charset="-122"/>
              </a:rPr>
              <a:t>本章分屋面工程、建筑物防水工程、构筑物防水工程共三节，共</a:t>
            </a:r>
            <a:r>
              <a:rPr lang="en-US" altLang="zh-CN" sz="2000" dirty="0">
                <a:solidFill>
                  <a:schemeClr val="bg1"/>
                </a:solidFill>
                <a:latin typeface="微软雅黑" panose="020B0503020204020204" charset="-122"/>
                <a:ea typeface="微软雅黑" panose="020B0503020204020204" charset="-122"/>
              </a:rPr>
              <a:t>188</a:t>
            </a:r>
            <a:r>
              <a:rPr lang="zh-CN" altLang="en-US" sz="2000" dirty="0">
                <a:solidFill>
                  <a:schemeClr val="bg1"/>
                </a:solidFill>
                <a:latin typeface="微软雅黑" panose="020B0503020204020204" charset="-122"/>
                <a:ea typeface="微软雅黑" panose="020B0503020204020204" charset="-122"/>
              </a:rPr>
              <a:t>个子目。具体子目数量如下：</a:t>
            </a:r>
          </a:p>
          <a:p>
            <a:pPr>
              <a:lnSpc>
                <a:spcPct val="200000"/>
              </a:lnSpc>
            </a:pPr>
            <a:r>
              <a:rPr lang="zh-CN" altLang="en-US" sz="2000" dirty="0">
                <a:solidFill>
                  <a:schemeClr val="bg1"/>
                </a:solidFill>
                <a:latin typeface="微软雅黑" panose="020B0503020204020204" charset="-122"/>
                <a:ea typeface="微软雅黑" panose="020B0503020204020204" charset="-122"/>
              </a:rPr>
              <a:t>第一节 屋面工程，</a:t>
            </a:r>
            <a:r>
              <a:rPr lang="en-US" altLang="zh-CN" sz="2000" dirty="0">
                <a:solidFill>
                  <a:schemeClr val="bg1"/>
                </a:solidFill>
                <a:latin typeface="微软雅黑" panose="020B0503020204020204" charset="-122"/>
                <a:ea typeface="微软雅黑" panose="020B0503020204020204" charset="-122"/>
              </a:rPr>
              <a:t>79</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第二节 建筑物防水工程，</a:t>
            </a:r>
            <a:r>
              <a:rPr lang="en-US" altLang="zh-CN" sz="2000" dirty="0">
                <a:solidFill>
                  <a:schemeClr val="bg1"/>
                </a:solidFill>
                <a:latin typeface="微软雅黑" panose="020B0503020204020204" charset="-122"/>
                <a:ea typeface="微软雅黑" panose="020B0503020204020204" charset="-122"/>
              </a:rPr>
              <a:t>102</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第三节 构筑物防水工程，</a:t>
            </a:r>
            <a:r>
              <a:rPr lang="en-US" altLang="zh-CN" sz="2000" dirty="0">
                <a:solidFill>
                  <a:schemeClr val="bg1"/>
                </a:solidFill>
                <a:latin typeface="微软雅黑" panose="020B0503020204020204" charset="-122"/>
                <a:ea typeface="微软雅黑" panose="020B0503020204020204" charset="-122"/>
              </a:rPr>
              <a:t>7</a:t>
            </a:r>
            <a:r>
              <a:rPr lang="zh-CN" altLang="en-US" sz="2000" dirty="0">
                <a:solidFill>
                  <a:schemeClr val="bg1"/>
                </a:solidFill>
                <a:latin typeface="微软雅黑" panose="020B0503020204020204" charset="-122"/>
                <a:ea typeface="微软雅黑" panose="020B0503020204020204" charset="-122"/>
              </a:rPr>
              <a:t>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04 </a:t>
            </a:r>
            <a:r>
              <a:rPr lang="zh-CN" altLang="en-US" b="1" dirty="0">
                <a:latin typeface="微软雅黑" panose="020B0503020204020204" charset="-122"/>
                <a:ea typeface="微软雅黑" panose="020B0503020204020204" charset="-122"/>
                <a:cs typeface="微软雅黑" panose="020B0503020204020204" charset="-122"/>
              </a:rPr>
              <a:t>屋面与防水工程</a:t>
            </a:r>
          </a:p>
        </p:txBody>
      </p:sp>
      <p:sp>
        <p:nvSpPr>
          <p:cNvPr id="5" name="文本框 4"/>
          <p:cNvSpPr txBox="1"/>
          <p:nvPr/>
        </p:nvSpPr>
        <p:spPr>
          <a:xfrm>
            <a:off x="786116" y="1803310"/>
            <a:ext cx="10619767" cy="4625753"/>
          </a:xfrm>
          <a:prstGeom prst="rect">
            <a:avLst/>
          </a:prstGeom>
          <a:noFill/>
        </p:spPr>
        <p:txBody>
          <a:bodyPr wrap="square">
            <a:spAutoFit/>
          </a:bodyPr>
          <a:lstStyle/>
          <a:p>
            <a:pPr>
              <a:lnSpc>
                <a:spcPts val="45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屋面工程技术规范</a:t>
            </a:r>
            <a:r>
              <a:rPr lang="en-US" altLang="zh-CN" sz="2000" dirty="0">
                <a:solidFill>
                  <a:schemeClr val="bg1"/>
                </a:solidFill>
                <a:latin typeface="微软雅黑" panose="020B0503020204020204" charset="-122"/>
                <a:ea typeface="微软雅黑" panose="020B0503020204020204" charset="-122"/>
              </a:rPr>
              <a:t>GB50345-2012</a:t>
            </a:r>
            <a:r>
              <a:rPr lang="zh-CN" altLang="en-US" sz="2000" dirty="0">
                <a:solidFill>
                  <a:schemeClr val="bg1"/>
                </a:solidFill>
                <a:latin typeface="微软雅黑" panose="020B0503020204020204" charset="-122"/>
                <a:ea typeface="微软雅黑" panose="020B0503020204020204" charset="-122"/>
              </a:rPr>
              <a:t>；</a:t>
            </a:r>
          </a:p>
          <a:p>
            <a:pPr>
              <a:lnSpc>
                <a:spcPts val="45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建筑外墙防水工程技术规程</a:t>
            </a:r>
            <a:r>
              <a:rPr lang="en-US" altLang="zh-CN" sz="2000" dirty="0">
                <a:solidFill>
                  <a:schemeClr val="bg1"/>
                </a:solidFill>
                <a:latin typeface="微软雅黑" panose="020B0503020204020204" charset="-122"/>
                <a:ea typeface="微软雅黑" panose="020B0503020204020204" charset="-122"/>
              </a:rPr>
              <a:t>JGJ/T235-2011</a:t>
            </a:r>
            <a:r>
              <a:rPr lang="zh-CN" altLang="en-US" sz="2000" dirty="0">
                <a:solidFill>
                  <a:schemeClr val="bg1"/>
                </a:solidFill>
                <a:latin typeface="微软雅黑" panose="020B0503020204020204" charset="-122"/>
                <a:ea typeface="微软雅黑" panose="020B0503020204020204" charset="-122"/>
              </a:rPr>
              <a:t>；</a:t>
            </a:r>
          </a:p>
          <a:p>
            <a:pPr>
              <a:lnSpc>
                <a:spcPts val="45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地下工程防水技术规范</a:t>
            </a:r>
            <a:r>
              <a:rPr lang="en-US" altLang="zh-CN" sz="2000" dirty="0">
                <a:solidFill>
                  <a:schemeClr val="bg1"/>
                </a:solidFill>
                <a:latin typeface="微软雅黑" panose="020B0503020204020204" charset="-122"/>
                <a:ea typeface="微软雅黑" panose="020B0503020204020204" charset="-122"/>
              </a:rPr>
              <a:t>GB50108-2008</a:t>
            </a:r>
            <a:r>
              <a:rPr lang="zh-CN" altLang="en-US" sz="2000" dirty="0">
                <a:solidFill>
                  <a:schemeClr val="bg1"/>
                </a:solidFill>
                <a:latin typeface="微软雅黑" panose="020B0503020204020204" charset="-122"/>
                <a:ea typeface="微软雅黑" panose="020B0503020204020204" charset="-122"/>
              </a:rPr>
              <a:t>；</a:t>
            </a:r>
          </a:p>
          <a:p>
            <a:pPr>
              <a:lnSpc>
                <a:spcPts val="45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建筑与市政工程防水通用规范（征求意见稿）；</a:t>
            </a:r>
          </a:p>
          <a:p>
            <a:pPr>
              <a:lnSpc>
                <a:spcPts val="45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现行设计规范、施工验收规范、质量评定标准；</a:t>
            </a:r>
          </a:p>
          <a:p>
            <a:pPr>
              <a:lnSpc>
                <a:spcPts val="4500"/>
              </a:lnSpc>
            </a:pPr>
            <a:r>
              <a:rPr lang="en-US" altLang="zh-CN" sz="2000" dirty="0">
                <a:solidFill>
                  <a:schemeClr val="bg1"/>
                </a:solidFill>
                <a:latin typeface="微软雅黑" panose="020B0503020204020204" charset="-122"/>
                <a:ea typeface="微软雅黑" panose="020B0503020204020204" charset="-122"/>
              </a:rPr>
              <a:t>6. 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ts val="4500"/>
              </a:lnSpc>
            </a:pPr>
            <a:r>
              <a:rPr lang="en-US" altLang="zh-CN" sz="2000" dirty="0">
                <a:solidFill>
                  <a:schemeClr val="bg1"/>
                </a:solidFill>
                <a:latin typeface="微软雅黑" panose="020B0503020204020204" charset="-122"/>
                <a:ea typeface="微软雅黑" panose="020B0503020204020204" charset="-122"/>
              </a:rPr>
              <a:t>7.</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65460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04 </a:t>
            </a:r>
            <a:r>
              <a:rPr lang="zh-CN" altLang="en-US" b="1" dirty="0">
                <a:latin typeface="微软雅黑" panose="020B0503020204020204" charset="-122"/>
                <a:ea typeface="微软雅黑" panose="020B0503020204020204" charset="-122"/>
                <a:cs typeface="微软雅黑" panose="020B0503020204020204" charset="-122"/>
              </a:rPr>
              <a:t>屋面与防水工程</a:t>
            </a:r>
          </a:p>
        </p:txBody>
      </p:sp>
      <p:sp>
        <p:nvSpPr>
          <p:cNvPr id="5" name="文本框 4"/>
          <p:cNvSpPr txBox="1"/>
          <p:nvPr/>
        </p:nvSpPr>
        <p:spPr>
          <a:xfrm>
            <a:off x="786116" y="1803310"/>
            <a:ext cx="10619767" cy="5170646"/>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防水工程中，</a:t>
            </a:r>
            <a:r>
              <a:rPr lang="zh-CN" altLang="en-US" sz="2000" dirty="0">
                <a:solidFill>
                  <a:srgbClr val="FF0000"/>
                </a:solidFill>
                <a:latin typeface="微软雅黑" panose="020B0503020204020204" charset="-122"/>
                <a:ea typeface="微软雅黑" panose="020B0503020204020204" charset="-122"/>
              </a:rPr>
              <a:t>大面层与附加层分别计算工程量并执行对应的子目，不再综合考虑。</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2014</a:t>
            </a:r>
            <a:r>
              <a:rPr lang="zh-CN" altLang="en-US" sz="2000" dirty="0">
                <a:solidFill>
                  <a:schemeClr val="bg1"/>
                </a:solidFill>
                <a:latin typeface="微软雅黑" panose="020B0503020204020204" charset="-122"/>
                <a:ea typeface="微软雅黑" panose="020B0503020204020204" charset="-122"/>
              </a:rPr>
              <a:t>消耗量标准：防水卷材的附加层、接缝、收头、冷底子油等人工材料均已计入定额内，不另计算。）主要解决防水附加层占大面层的比例不同的问题，根据实际工程初步统计，防水附加层占大面层的比例从</a:t>
            </a: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到</a:t>
            </a:r>
            <a:r>
              <a:rPr lang="en-US" altLang="zh-CN" sz="2000" dirty="0">
                <a:solidFill>
                  <a:schemeClr val="bg1"/>
                </a:solidFill>
                <a:latin typeface="微软雅黑" panose="020B0503020204020204" charset="-122"/>
                <a:ea typeface="微软雅黑" panose="020B0503020204020204" charset="-122"/>
              </a:rPr>
              <a:t>20%</a:t>
            </a:r>
            <a:r>
              <a:rPr lang="zh-CN" altLang="en-US" sz="2000" dirty="0">
                <a:solidFill>
                  <a:schemeClr val="bg1"/>
                </a:solidFill>
                <a:latin typeface="微软雅黑" panose="020B0503020204020204" charset="-122"/>
                <a:ea typeface="微软雅黑" panose="020B0503020204020204" charset="-122"/>
              </a:rPr>
              <a:t>不等，个别结构造型复杂的屋面及地下室，防水附加层占大面层的比例超过了</a:t>
            </a:r>
            <a:r>
              <a:rPr lang="en-US" altLang="zh-CN" sz="2000" dirty="0">
                <a:solidFill>
                  <a:schemeClr val="bg1"/>
                </a:solidFill>
                <a:latin typeface="微软雅黑" panose="020B0503020204020204" charset="-122"/>
                <a:ea typeface="微软雅黑" panose="020B0503020204020204" charset="-122"/>
              </a:rPr>
              <a:t>30%</a:t>
            </a:r>
            <a:r>
              <a:rPr lang="zh-CN" altLang="en-US" sz="2000" dirty="0">
                <a:solidFill>
                  <a:schemeClr val="bg1"/>
                </a:solidFill>
                <a:latin typeface="微软雅黑" panose="020B0503020204020204" charset="-122"/>
                <a:ea typeface="微软雅黑" panose="020B0503020204020204" charset="-122"/>
              </a:rPr>
              <a:t>，故防水附加层单列更加贴近实际，但是给工程量的计算增加了工作量。</a:t>
            </a:r>
          </a:p>
          <a:p>
            <a:pPr>
              <a:lnSpc>
                <a:spcPct val="15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建筑物防水工程根据建筑结构部位，按地下室、墙面、楼地面分别设置子目。增加游泳池、小区污水处理池等构筑物防水工程，满足使用需要。</a:t>
            </a:r>
          </a:p>
          <a:p>
            <a:pPr>
              <a:lnSpc>
                <a:spcPct val="15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根据市场调研，按照防水材料，增加常用合成高分子防水涂料、聚合物水泥防水涂料子目，增加复合防水子目。</a:t>
            </a:r>
          </a:p>
          <a:p>
            <a:pPr>
              <a:lnSpc>
                <a:spcPct val="1500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结合</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湖南省住宅工程质量通病防治技术规程</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，增加了外墙、门窗等防水子目，屋面圆弧泛水等细部处理综合考虑在子目中。</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05 </a:t>
            </a:r>
            <a:r>
              <a:rPr lang="zh-CN" altLang="en-US" b="1" dirty="0">
                <a:latin typeface="微软雅黑" panose="020B0503020204020204" charset="-122"/>
                <a:ea typeface="微软雅黑" panose="020B0503020204020204" charset="-122"/>
                <a:cs typeface="微软雅黑" panose="020B0503020204020204" charset="-122"/>
              </a:rPr>
              <a:t>保温隔热、吸音、防腐工程</a:t>
            </a:r>
          </a:p>
        </p:txBody>
      </p:sp>
      <p:sp>
        <p:nvSpPr>
          <p:cNvPr id="5" name="文本框 4"/>
          <p:cNvSpPr txBox="1"/>
          <p:nvPr/>
        </p:nvSpPr>
        <p:spPr>
          <a:xfrm>
            <a:off x="786117" y="1803310"/>
            <a:ext cx="8982292" cy="3692806"/>
          </a:xfrm>
          <a:prstGeom prst="rect">
            <a:avLst/>
          </a:prstGeom>
          <a:noFill/>
        </p:spPr>
        <p:txBody>
          <a:bodyPr wrap="square">
            <a:spAutoFit/>
          </a:bodyPr>
          <a:lstStyle/>
          <a:p>
            <a:pPr>
              <a:lnSpc>
                <a:spcPct val="200000"/>
              </a:lnSpc>
            </a:pPr>
            <a:r>
              <a:rPr lang="zh-CN" altLang="en-US" sz="2000" dirty="0">
                <a:solidFill>
                  <a:schemeClr val="bg1"/>
                </a:solidFill>
                <a:latin typeface="微软雅黑" panose="020B0503020204020204" charset="-122"/>
                <a:ea typeface="微软雅黑" panose="020B0503020204020204" charset="-122"/>
              </a:rPr>
              <a:t>本章分外墙保温、屋面保温、室内保温、防腐面层共四节，共</a:t>
            </a:r>
            <a:r>
              <a:rPr lang="en-US" altLang="zh-CN" sz="2000" dirty="0">
                <a:solidFill>
                  <a:schemeClr val="bg1"/>
                </a:solidFill>
                <a:latin typeface="微软雅黑" panose="020B0503020204020204" charset="-122"/>
                <a:ea typeface="微软雅黑" panose="020B0503020204020204" charset="-122"/>
              </a:rPr>
              <a:t>66</a:t>
            </a:r>
            <a:r>
              <a:rPr lang="zh-CN" altLang="en-US" sz="2000" dirty="0">
                <a:solidFill>
                  <a:schemeClr val="bg1"/>
                </a:solidFill>
                <a:latin typeface="微软雅黑" panose="020B0503020204020204" charset="-122"/>
                <a:ea typeface="微软雅黑" panose="020B0503020204020204" charset="-122"/>
              </a:rPr>
              <a:t>个子目。</a:t>
            </a:r>
            <a:endParaRPr lang="en-US" altLang="zh-CN" sz="2000" dirty="0">
              <a:solidFill>
                <a:schemeClr val="bg1"/>
              </a:solidFill>
              <a:latin typeface="微软雅黑" panose="020B0503020204020204" charset="-122"/>
              <a:ea typeface="微软雅黑" panose="020B0503020204020204" charset="-122"/>
            </a:endParaRPr>
          </a:p>
          <a:p>
            <a:pPr>
              <a:lnSpc>
                <a:spcPct val="200000"/>
              </a:lnSpc>
            </a:pPr>
            <a:r>
              <a:rPr lang="zh-CN" altLang="en-US" sz="2000" dirty="0">
                <a:solidFill>
                  <a:schemeClr val="bg1"/>
                </a:solidFill>
                <a:latin typeface="微软雅黑" panose="020B0503020204020204" charset="-122"/>
                <a:ea typeface="微软雅黑" panose="020B0503020204020204" charset="-122"/>
              </a:rPr>
              <a:t>具体子目数量如下：</a:t>
            </a:r>
          </a:p>
          <a:p>
            <a:pPr>
              <a:lnSpc>
                <a:spcPct val="200000"/>
              </a:lnSpc>
            </a:pPr>
            <a:r>
              <a:rPr lang="zh-CN" altLang="en-US" sz="2000" dirty="0">
                <a:solidFill>
                  <a:schemeClr val="bg1"/>
                </a:solidFill>
                <a:latin typeface="微软雅黑" panose="020B0503020204020204" charset="-122"/>
                <a:ea typeface="微软雅黑" panose="020B0503020204020204" charset="-122"/>
              </a:rPr>
              <a:t>第一节 外墙保温，</a:t>
            </a:r>
            <a:r>
              <a:rPr lang="en-US" altLang="zh-CN" sz="2000" dirty="0">
                <a:solidFill>
                  <a:schemeClr val="bg1"/>
                </a:solidFill>
                <a:latin typeface="微软雅黑" panose="020B0503020204020204" charset="-122"/>
                <a:ea typeface="微软雅黑" panose="020B0503020204020204" charset="-122"/>
              </a:rPr>
              <a:t>17</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第二节 屋面保温，</a:t>
            </a:r>
            <a:r>
              <a:rPr lang="en-US" altLang="zh-CN" sz="2000" dirty="0">
                <a:solidFill>
                  <a:schemeClr val="bg1"/>
                </a:solidFill>
                <a:latin typeface="微软雅黑" panose="020B0503020204020204" charset="-122"/>
                <a:ea typeface="微软雅黑" panose="020B0503020204020204" charset="-122"/>
              </a:rPr>
              <a:t>9</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第三节 室内保温，</a:t>
            </a:r>
            <a:r>
              <a:rPr lang="en-US" altLang="zh-CN" sz="2000" dirty="0">
                <a:solidFill>
                  <a:schemeClr val="bg1"/>
                </a:solidFill>
                <a:latin typeface="微软雅黑" panose="020B0503020204020204" charset="-122"/>
                <a:ea typeface="微软雅黑" panose="020B0503020204020204" charset="-122"/>
              </a:rPr>
              <a:t>32</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第四节 防腐面层</a:t>
            </a:r>
            <a:r>
              <a:rPr lang="en-US" altLang="zh-CN" sz="2000" dirty="0">
                <a:solidFill>
                  <a:schemeClr val="bg1"/>
                </a:solidFill>
                <a:latin typeface="微软雅黑" panose="020B0503020204020204" charset="-122"/>
                <a:ea typeface="微软雅黑" panose="020B0503020204020204" charset="-122"/>
              </a:rPr>
              <a:t>,8</a:t>
            </a:r>
            <a:r>
              <a:rPr lang="zh-CN" altLang="en-US" sz="2000" dirty="0">
                <a:solidFill>
                  <a:schemeClr val="bg1"/>
                </a:solidFill>
                <a:latin typeface="微软雅黑" panose="020B0503020204020204" charset="-122"/>
                <a:ea typeface="微软雅黑" panose="020B0503020204020204" charset="-122"/>
              </a:rPr>
              <a:t>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05 </a:t>
            </a:r>
            <a:r>
              <a:rPr lang="zh-CN" altLang="en-US" b="1" dirty="0">
                <a:latin typeface="微软雅黑" panose="020B0503020204020204" charset="-122"/>
                <a:ea typeface="微软雅黑" panose="020B0503020204020204" charset="-122"/>
                <a:cs typeface="微软雅黑" panose="020B0503020204020204" charset="-122"/>
              </a:rPr>
              <a:t>保温隔热、吸音、防腐工程</a:t>
            </a:r>
          </a:p>
        </p:txBody>
      </p:sp>
      <p:sp>
        <p:nvSpPr>
          <p:cNvPr id="5" name="文本框 4"/>
          <p:cNvSpPr txBox="1"/>
          <p:nvPr/>
        </p:nvSpPr>
        <p:spPr>
          <a:xfrm>
            <a:off x="786116" y="1803310"/>
            <a:ext cx="9126307" cy="4308359"/>
          </a:xfrm>
          <a:prstGeom prst="rect">
            <a:avLst/>
          </a:prstGeom>
          <a:noFill/>
        </p:spPr>
        <p:txBody>
          <a:bodyPr wrap="square">
            <a:spAutoFit/>
          </a:bodyPr>
          <a:lstStyle/>
          <a:p>
            <a:pPr>
              <a:lnSpc>
                <a:spcPct val="200000"/>
              </a:lnSpc>
            </a:pPr>
            <a:r>
              <a:rPr lang="en-US" altLang="zh-CN" sz="2000" dirty="0">
                <a:solidFill>
                  <a:schemeClr val="bg1"/>
                </a:solidFill>
                <a:latin typeface="微软雅黑" panose="020B0503020204020204" charset="-122"/>
                <a:ea typeface="微软雅黑" panose="020B0503020204020204" charset="-122"/>
              </a:rPr>
              <a:t>1. 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ct val="20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外墙外保温工程技术规范</a:t>
            </a:r>
            <a:r>
              <a:rPr lang="en-US" altLang="zh-CN" sz="2000" dirty="0">
                <a:solidFill>
                  <a:schemeClr val="bg1"/>
                </a:solidFill>
                <a:latin typeface="微软雅黑" panose="020B0503020204020204" charset="-122"/>
                <a:ea typeface="微软雅黑" panose="020B0503020204020204" charset="-122"/>
              </a:rPr>
              <a:t>JGJ144-2008</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外墙内保温工程技术规范</a:t>
            </a:r>
            <a:r>
              <a:rPr lang="en-US" altLang="zh-CN" sz="2000" dirty="0">
                <a:solidFill>
                  <a:schemeClr val="bg1"/>
                </a:solidFill>
                <a:latin typeface="微软雅黑" panose="020B0503020204020204" charset="-122"/>
                <a:ea typeface="微软雅黑" panose="020B0503020204020204" charset="-122"/>
              </a:rPr>
              <a:t>JGJ/T261-2011</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湖南省工程建设标准设计图集 湘</a:t>
            </a:r>
            <a:r>
              <a:rPr lang="en-US" altLang="zh-CN" sz="2000" dirty="0">
                <a:solidFill>
                  <a:schemeClr val="bg1"/>
                </a:solidFill>
                <a:latin typeface="微软雅黑" panose="020B0503020204020204" charset="-122"/>
                <a:ea typeface="微软雅黑" panose="020B0503020204020204" charset="-122"/>
              </a:rPr>
              <a:t>2017J907</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建筑防腐蚀工程施工质量验收标准</a:t>
            </a:r>
            <a:r>
              <a:rPr lang="en-US" altLang="zh-CN" sz="2000" dirty="0">
                <a:solidFill>
                  <a:schemeClr val="bg1"/>
                </a:solidFill>
                <a:latin typeface="微软雅黑" panose="020B0503020204020204" charset="-122"/>
                <a:ea typeface="微软雅黑" panose="020B0503020204020204" charset="-122"/>
              </a:rPr>
              <a:t>GB/T50224-2018</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r>
              <a:rPr lang="en-US" altLang="zh-CN" sz="2000" dirty="0">
                <a:solidFill>
                  <a:schemeClr val="bg1"/>
                </a:solidFill>
                <a:latin typeface="微软雅黑" panose="020B0503020204020204" charset="-122"/>
                <a:ea typeface="微软雅黑" panose="020B0503020204020204" charset="-122"/>
              </a:rPr>
              <a:t>6.</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05 </a:t>
            </a:r>
            <a:r>
              <a:rPr lang="zh-CN" altLang="en-US" b="1" dirty="0">
                <a:latin typeface="微软雅黑" panose="020B0503020204020204" charset="-122"/>
                <a:ea typeface="微软雅黑" panose="020B0503020204020204" charset="-122"/>
                <a:cs typeface="微软雅黑" panose="020B0503020204020204" charset="-122"/>
              </a:rPr>
              <a:t>保温隔热、吸音、防腐工程</a:t>
            </a:r>
          </a:p>
        </p:txBody>
      </p:sp>
      <p:sp>
        <p:nvSpPr>
          <p:cNvPr id="5" name="文本框 4"/>
          <p:cNvSpPr txBox="1"/>
          <p:nvPr/>
        </p:nvSpPr>
        <p:spPr>
          <a:xfrm>
            <a:off x="786116" y="1803310"/>
            <a:ext cx="10638476" cy="4923912"/>
          </a:xfrm>
          <a:prstGeom prst="rect">
            <a:avLst/>
          </a:prstGeom>
          <a:noFill/>
        </p:spPr>
        <p:txBody>
          <a:bodyPr wrap="square">
            <a:spAutoFit/>
          </a:bodyPr>
          <a:lstStyle/>
          <a:p>
            <a:pPr>
              <a:lnSpc>
                <a:spcPct val="200000"/>
              </a:lnSpc>
            </a:pPr>
            <a:r>
              <a:rPr lang="en-US" altLang="zh-CN" sz="2000" dirty="0">
                <a:solidFill>
                  <a:schemeClr val="bg1"/>
                </a:solidFill>
                <a:latin typeface="微软雅黑" panose="020B0503020204020204" charset="-122"/>
                <a:ea typeface="微软雅黑" panose="020B0503020204020204" charset="-122"/>
              </a:rPr>
              <a:t>1. </a:t>
            </a:r>
            <a:r>
              <a:rPr lang="zh-CN" altLang="en-US" sz="2000" dirty="0">
                <a:solidFill>
                  <a:schemeClr val="bg1"/>
                </a:solidFill>
                <a:latin typeface="微软雅黑" panose="020B0503020204020204" charset="-122"/>
                <a:ea typeface="微软雅黑" panose="020B0503020204020204" charset="-122"/>
              </a:rPr>
              <a:t>保温隔热按照湖南省工程建设标准设计图集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居住建筑节能</a:t>
            </a:r>
            <a:r>
              <a:rPr lang="en-US" altLang="zh-CN" sz="2000" dirty="0">
                <a:solidFill>
                  <a:schemeClr val="bg1"/>
                </a:solidFill>
                <a:latin typeface="微软雅黑" panose="020B0503020204020204" charset="-122"/>
                <a:ea typeface="微软雅黑" panose="020B0503020204020204" charset="-122"/>
              </a:rPr>
              <a:t>65%</a:t>
            </a:r>
            <a:r>
              <a:rPr lang="zh-CN" altLang="en-US" sz="2000" dirty="0">
                <a:solidFill>
                  <a:schemeClr val="bg1"/>
                </a:solidFill>
                <a:latin typeface="微软雅黑" panose="020B0503020204020204" charset="-122"/>
                <a:ea typeface="微软雅黑" panose="020B0503020204020204" charset="-122"/>
              </a:rPr>
              <a:t>围护结构构造</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（湘</a:t>
            </a:r>
            <a:r>
              <a:rPr lang="en-US" altLang="zh-CN" sz="2000" dirty="0">
                <a:solidFill>
                  <a:schemeClr val="bg1"/>
                </a:solidFill>
                <a:latin typeface="微软雅黑" panose="020B0503020204020204" charset="-122"/>
                <a:ea typeface="微软雅黑" panose="020B0503020204020204" charset="-122"/>
              </a:rPr>
              <a:t>2017J907</a:t>
            </a:r>
            <a:r>
              <a:rPr lang="zh-CN" altLang="en-US" sz="2000" dirty="0">
                <a:solidFill>
                  <a:schemeClr val="bg1"/>
                </a:solidFill>
                <a:latin typeface="微软雅黑" panose="020B0503020204020204" charset="-122"/>
                <a:ea typeface="微软雅黑" panose="020B0503020204020204" charset="-122"/>
              </a:rPr>
              <a:t>）编制，按照规范要求，外墙外保温包括粘贴保温板、保温装饰一体板、干挂饰面岩棉板，外墙内保温包括粘贴保温板和复合板，删除了保温砂浆保温系统。保温层与抹面层分开设置子目，方便抹面层抗裂砂浆厚度不同时的调整换算。</a:t>
            </a:r>
          </a:p>
          <a:p>
            <a:pPr>
              <a:lnSpc>
                <a:spcPct val="20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根据建筑防火规范要求，补充了防火隔离带相关子目，根据外墙保温技术发展趋势，补充了外墙保温反射隔热涂料子目。</a:t>
            </a:r>
          </a:p>
          <a:p>
            <a:pPr>
              <a:lnSpc>
                <a:spcPct val="20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针对外墙内保温的热桥部位处理难度增加，人工费乘以</a:t>
            </a:r>
            <a:r>
              <a:rPr lang="en-US" altLang="zh-CN" sz="2000" dirty="0">
                <a:solidFill>
                  <a:schemeClr val="bg1"/>
                </a:solidFill>
                <a:latin typeface="微软雅黑" panose="020B0503020204020204" charset="-122"/>
                <a:ea typeface="微软雅黑" panose="020B0503020204020204" charset="-122"/>
              </a:rPr>
              <a:t>1.1</a:t>
            </a:r>
            <a:r>
              <a:rPr lang="zh-CN" altLang="en-US" sz="2000" dirty="0">
                <a:solidFill>
                  <a:schemeClr val="bg1"/>
                </a:solidFill>
                <a:latin typeface="微软雅黑" panose="020B0503020204020204" charset="-122"/>
                <a:ea typeface="微软雅黑" panose="020B0503020204020204" charset="-122"/>
              </a:rPr>
              <a:t>的难度系数。</a:t>
            </a:r>
          </a:p>
          <a:p>
            <a:pPr>
              <a:lnSpc>
                <a:spcPct val="200000"/>
              </a:lnSpc>
            </a:pPr>
            <a:r>
              <a:rPr lang="en-US" altLang="zh-CN" sz="2000" dirty="0">
                <a:solidFill>
                  <a:schemeClr val="bg1"/>
                </a:solidFill>
                <a:latin typeface="微软雅黑" panose="020B0503020204020204" charset="-122"/>
                <a:ea typeface="微软雅黑" panose="020B0503020204020204" charset="-122"/>
              </a:rPr>
              <a:t>4. </a:t>
            </a:r>
            <a:r>
              <a:rPr lang="zh-CN" altLang="en-US" sz="2000" dirty="0">
                <a:solidFill>
                  <a:schemeClr val="bg1"/>
                </a:solidFill>
                <a:latin typeface="微软雅黑" panose="020B0503020204020204" charset="-122"/>
                <a:ea typeface="微软雅黑" panose="020B0503020204020204" charset="-122"/>
              </a:rPr>
              <a:t>保温板材规格面积小于</a:t>
            </a:r>
            <a:r>
              <a:rPr lang="en-US" altLang="zh-CN" sz="2000" dirty="0">
                <a:solidFill>
                  <a:schemeClr val="bg1"/>
                </a:solidFill>
                <a:latin typeface="微软雅黑" panose="020B0503020204020204" charset="-122"/>
                <a:ea typeface="微软雅黑" panose="020B0503020204020204" charset="-122"/>
              </a:rPr>
              <a:t>0.18m²</a:t>
            </a:r>
            <a:r>
              <a:rPr lang="zh-CN" altLang="en-US" sz="2000" dirty="0">
                <a:solidFill>
                  <a:schemeClr val="bg1"/>
                </a:solidFill>
                <a:latin typeface="微软雅黑" panose="020B0503020204020204" charset="-122"/>
                <a:ea typeface="微软雅黑" panose="020B0503020204020204" charset="-122"/>
              </a:rPr>
              <a:t>时，子目人工费乘以</a:t>
            </a:r>
            <a:r>
              <a:rPr lang="en-US" altLang="zh-CN" sz="2000" dirty="0">
                <a:solidFill>
                  <a:schemeClr val="bg1"/>
                </a:solidFill>
                <a:latin typeface="微软雅黑" panose="020B0503020204020204" charset="-122"/>
                <a:ea typeface="微软雅黑" panose="020B0503020204020204" charset="-122"/>
              </a:rPr>
              <a:t>1.07</a:t>
            </a:r>
            <a:r>
              <a:rPr lang="zh-CN" altLang="en-US" sz="2000" dirty="0">
                <a:solidFill>
                  <a:schemeClr val="bg1"/>
                </a:solidFill>
                <a:latin typeface="微软雅黑" panose="020B0503020204020204" charset="-122"/>
                <a:ea typeface="微软雅黑" panose="020B0503020204020204" charset="-122"/>
              </a:rPr>
              <a:t>的系数。</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5" end="5"/>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06 </a:t>
            </a:r>
            <a:r>
              <a:rPr lang="zh-CN" altLang="en-US" b="1" dirty="0">
                <a:latin typeface="微软雅黑" panose="020B0503020204020204" charset="-122"/>
                <a:ea typeface="微软雅黑" panose="020B0503020204020204" charset="-122"/>
                <a:cs typeface="微软雅黑" panose="020B0503020204020204" charset="-122"/>
              </a:rPr>
              <a:t>构筑物及建筑物室外附属工程</a:t>
            </a:r>
          </a:p>
        </p:txBody>
      </p:sp>
      <p:sp>
        <p:nvSpPr>
          <p:cNvPr id="5" name="文本框 4"/>
          <p:cNvSpPr txBox="1"/>
          <p:nvPr/>
        </p:nvSpPr>
        <p:spPr>
          <a:xfrm>
            <a:off x="786117" y="1803310"/>
            <a:ext cx="8982292" cy="4308359"/>
          </a:xfrm>
          <a:prstGeom prst="rect">
            <a:avLst/>
          </a:prstGeom>
          <a:noFill/>
        </p:spPr>
        <p:txBody>
          <a:bodyPr wrap="square">
            <a:spAutoFit/>
          </a:bodyPr>
          <a:lstStyle/>
          <a:p>
            <a:pPr>
              <a:lnSpc>
                <a:spcPct val="200000"/>
              </a:lnSpc>
            </a:pPr>
            <a:r>
              <a:rPr lang="zh-CN" altLang="en-US" sz="2000" dirty="0">
                <a:solidFill>
                  <a:schemeClr val="bg1"/>
                </a:solidFill>
                <a:latin typeface="微软雅黑" panose="020B0503020204020204" charset="-122"/>
                <a:ea typeface="微软雅黑" panose="020B0503020204020204" charset="-122"/>
              </a:rPr>
              <a:t>本章分室外附属工程、化粪池、室外道路、烟囱、水塔共五节，共</a:t>
            </a:r>
            <a:r>
              <a:rPr lang="en-US" altLang="zh-CN" sz="2000" dirty="0">
                <a:solidFill>
                  <a:schemeClr val="bg1"/>
                </a:solidFill>
                <a:latin typeface="微软雅黑" panose="020B0503020204020204" charset="-122"/>
                <a:ea typeface="微软雅黑" panose="020B0503020204020204" charset="-122"/>
              </a:rPr>
              <a:t>72</a:t>
            </a:r>
            <a:r>
              <a:rPr lang="zh-CN" altLang="en-US" sz="2000" dirty="0">
                <a:solidFill>
                  <a:schemeClr val="bg1"/>
                </a:solidFill>
                <a:latin typeface="微软雅黑" panose="020B0503020204020204" charset="-122"/>
                <a:ea typeface="微软雅黑" panose="020B0503020204020204" charset="-122"/>
              </a:rPr>
              <a:t>个子目。具体子目数量如下：</a:t>
            </a:r>
          </a:p>
          <a:p>
            <a:pPr>
              <a:lnSpc>
                <a:spcPct val="200000"/>
              </a:lnSpc>
            </a:pPr>
            <a:r>
              <a:rPr lang="zh-CN" altLang="en-US" sz="2000" dirty="0">
                <a:solidFill>
                  <a:schemeClr val="bg1"/>
                </a:solidFill>
                <a:latin typeface="微软雅黑" panose="020B0503020204020204" charset="-122"/>
                <a:ea typeface="微软雅黑" panose="020B0503020204020204" charset="-122"/>
              </a:rPr>
              <a:t>第一节 室外附属工程，</a:t>
            </a:r>
            <a:r>
              <a:rPr lang="en-US" altLang="zh-CN" sz="2000" dirty="0">
                <a:solidFill>
                  <a:schemeClr val="bg1"/>
                </a:solidFill>
                <a:latin typeface="微软雅黑" panose="020B0503020204020204" charset="-122"/>
                <a:ea typeface="微软雅黑" panose="020B0503020204020204" charset="-122"/>
              </a:rPr>
              <a:t>11</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第二节 化粪池，</a:t>
            </a: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第三节 室外道路，</a:t>
            </a:r>
            <a:r>
              <a:rPr lang="en-US" altLang="zh-CN" sz="2000" dirty="0">
                <a:solidFill>
                  <a:schemeClr val="bg1"/>
                </a:solidFill>
                <a:latin typeface="微软雅黑" panose="020B0503020204020204" charset="-122"/>
                <a:ea typeface="微软雅黑" panose="020B0503020204020204" charset="-122"/>
              </a:rPr>
              <a:t>18</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第四节 烟囱，</a:t>
            </a:r>
            <a:r>
              <a:rPr lang="en-US" altLang="zh-CN" sz="2000" dirty="0">
                <a:solidFill>
                  <a:schemeClr val="bg1"/>
                </a:solidFill>
                <a:latin typeface="微软雅黑" panose="020B0503020204020204" charset="-122"/>
                <a:ea typeface="微软雅黑" panose="020B0503020204020204" charset="-122"/>
              </a:rPr>
              <a:t>23</a:t>
            </a:r>
            <a:r>
              <a:rPr lang="zh-CN" altLang="en-US" sz="2000" dirty="0">
                <a:solidFill>
                  <a:schemeClr val="bg1"/>
                </a:solidFill>
                <a:latin typeface="微软雅黑" panose="020B0503020204020204" charset="-122"/>
                <a:ea typeface="微软雅黑" panose="020B0503020204020204" charset="-122"/>
              </a:rPr>
              <a:t>个；</a:t>
            </a:r>
          </a:p>
          <a:p>
            <a:pPr>
              <a:lnSpc>
                <a:spcPct val="200000"/>
              </a:lnSpc>
            </a:pPr>
            <a:r>
              <a:rPr lang="zh-CN" altLang="en-US" sz="2000" dirty="0">
                <a:solidFill>
                  <a:schemeClr val="bg1"/>
                </a:solidFill>
                <a:latin typeface="微软雅黑" panose="020B0503020204020204" charset="-122"/>
                <a:ea typeface="微软雅黑" panose="020B0503020204020204" charset="-122"/>
              </a:rPr>
              <a:t>第五节 水塔，</a:t>
            </a:r>
            <a:r>
              <a:rPr lang="en-US" altLang="zh-CN" sz="2000" dirty="0">
                <a:solidFill>
                  <a:schemeClr val="bg1"/>
                </a:solidFill>
                <a:latin typeface="微软雅黑" panose="020B0503020204020204" charset="-122"/>
                <a:ea typeface="微软雅黑" panose="020B0503020204020204" charset="-122"/>
              </a:rPr>
              <a:t>17</a:t>
            </a:r>
            <a:r>
              <a:rPr lang="zh-CN" altLang="en-US" sz="2000" dirty="0">
                <a:solidFill>
                  <a:schemeClr val="bg1"/>
                </a:solidFill>
                <a:latin typeface="微软雅黑" panose="020B0503020204020204" charset="-122"/>
                <a:ea typeface="微软雅黑" panose="020B0503020204020204" charset="-122"/>
              </a:rPr>
              <a:t>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06 </a:t>
            </a:r>
            <a:r>
              <a:rPr lang="zh-CN" altLang="en-US" b="1" dirty="0">
                <a:latin typeface="微软雅黑" panose="020B0503020204020204" charset="-122"/>
                <a:ea typeface="微软雅黑" panose="020B0503020204020204" charset="-122"/>
                <a:cs typeface="微软雅黑" panose="020B0503020204020204" charset="-122"/>
              </a:rPr>
              <a:t>构筑物及建筑物室外附属工程</a:t>
            </a:r>
          </a:p>
        </p:txBody>
      </p:sp>
      <p:sp>
        <p:nvSpPr>
          <p:cNvPr id="5" name="文本框 4"/>
          <p:cNvSpPr txBox="1"/>
          <p:nvPr/>
        </p:nvSpPr>
        <p:spPr>
          <a:xfrm>
            <a:off x="786117" y="1803310"/>
            <a:ext cx="8982292" cy="3231141"/>
          </a:xfrm>
          <a:prstGeom prst="rect">
            <a:avLst/>
          </a:prstGeom>
          <a:noFill/>
        </p:spPr>
        <p:txBody>
          <a:bodyPr wrap="square">
            <a:spAutoFit/>
          </a:bodyPr>
          <a:lstStyle/>
          <a:p>
            <a:pPr>
              <a:lnSpc>
                <a:spcPct val="25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现行设计规范、施工及验收规范，质量评定标准和安全操作规程；</a:t>
            </a:r>
          </a:p>
          <a:p>
            <a:pPr>
              <a:lnSpc>
                <a:spcPct val="20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现行标准图集、通用图集；</a:t>
            </a:r>
          </a:p>
          <a:p>
            <a:pPr>
              <a:lnSpc>
                <a:spcPct val="200000"/>
              </a:lnSpc>
            </a:pPr>
            <a:r>
              <a:rPr lang="en-US" altLang="zh-CN" sz="2000" dirty="0">
                <a:solidFill>
                  <a:schemeClr val="bg1"/>
                </a:solidFill>
                <a:latin typeface="微软雅黑" panose="020B0503020204020204" charset="-122"/>
                <a:ea typeface="微软雅黑" panose="020B0503020204020204" charset="-122"/>
              </a:rPr>
              <a:t>3. 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ct val="2000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06 </a:t>
            </a:r>
            <a:r>
              <a:rPr lang="zh-CN" altLang="en-US" b="1" dirty="0">
                <a:latin typeface="微软雅黑" panose="020B0503020204020204" charset="-122"/>
                <a:ea typeface="微软雅黑" panose="020B0503020204020204" charset="-122"/>
                <a:cs typeface="微软雅黑" panose="020B0503020204020204" charset="-122"/>
              </a:rPr>
              <a:t>构筑物及建筑物室外附属工程</a:t>
            </a:r>
          </a:p>
        </p:txBody>
      </p:sp>
      <p:sp>
        <p:nvSpPr>
          <p:cNvPr id="5" name="文本框 4"/>
          <p:cNvSpPr txBox="1"/>
          <p:nvPr/>
        </p:nvSpPr>
        <p:spPr>
          <a:xfrm>
            <a:off x="786116" y="1803310"/>
            <a:ext cx="9846387" cy="3038781"/>
          </a:xfrm>
          <a:prstGeom prst="rect">
            <a:avLst/>
          </a:prstGeom>
          <a:noFill/>
        </p:spPr>
        <p:txBody>
          <a:bodyPr wrap="square">
            <a:spAutoFit/>
          </a:bodyPr>
          <a:lstStyle/>
          <a:p>
            <a:pPr>
              <a:lnSpc>
                <a:spcPct val="25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将</a:t>
            </a:r>
            <a:r>
              <a:rPr lang="en-US" altLang="zh-CN" sz="2000" dirty="0">
                <a:solidFill>
                  <a:schemeClr val="bg1"/>
                </a:solidFill>
                <a:latin typeface="微软雅黑" panose="020B0503020204020204" charset="-122"/>
                <a:ea typeface="微软雅黑" panose="020B0503020204020204" charset="-122"/>
              </a:rPr>
              <a:t>2014</a:t>
            </a:r>
            <a:r>
              <a:rPr lang="zh-CN" altLang="en-US" sz="2000" dirty="0">
                <a:solidFill>
                  <a:schemeClr val="bg1"/>
                </a:solidFill>
                <a:latin typeface="微软雅黑" panose="020B0503020204020204" charset="-122"/>
                <a:ea typeface="微软雅黑" panose="020B0503020204020204" charset="-122"/>
              </a:rPr>
              <a:t>消耗量标准中的室外附属工程与构筑物工程进行了整合，删除了室外排水工程相关子目，直接套用市政工程消耗量标准，既精简了子目，又避免了建筑与市政同类子目的水平不一致问题。</a:t>
            </a:r>
          </a:p>
          <a:p>
            <a:pPr>
              <a:lnSpc>
                <a:spcPct val="25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散水、 明沟、坡道等子目的标准尺寸及做法根据</a:t>
            </a:r>
            <a:r>
              <a:rPr lang="en-US" altLang="zh-CN" sz="2000" dirty="0">
                <a:solidFill>
                  <a:schemeClr val="bg1"/>
                </a:solidFill>
                <a:latin typeface="微软雅黑" panose="020B0503020204020204" charset="-122"/>
                <a:ea typeface="微软雅黑" panose="020B0503020204020204" charset="-122"/>
              </a:rPr>
              <a:t>2015</a:t>
            </a:r>
            <a:r>
              <a:rPr lang="zh-CN" altLang="en-US" sz="2000" dirty="0">
                <a:solidFill>
                  <a:schemeClr val="bg1"/>
                </a:solidFill>
                <a:latin typeface="微软雅黑" panose="020B0503020204020204" charset="-122"/>
                <a:ea typeface="微软雅黑" panose="020B0503020204020204" charset="-122"/>
              </a:rPr>
              <a:t>中南标进行了适当的调整。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6" end="6"/>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01 </a:t>
            </a:r>
            <a:r>
              <a:rPr lang="zh-CN" altLang="en-US" b="1" dirty="0">
                <a:cs typeface="微软雅黑" panose="020B0503020204020204" charset="-122"/>
              </a:rPr>
              <a:t>砖石工程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1847528" y="2480919"/>
            <a:ext cx="8784976" cy="3276923"/>
          </a:xfrm>
          <a:prstGeom prst="rect">
            <a:avLst/>
          </a:prstGeom>
          <a:noFill/>
        </p:spPr>
        <p:txBody>
          <a:bodyPr wrap="square">
            <a:spAutoFit/>
          </a:bodyPr>
          <a:lstStyle/>
          <a:p>
            <a:pPr>
              <a:lnSpc>
                <a:spcPct val="150000"/>
              </a:lnSpc>
            </a:pPr>
            <a:r>
              <a:rPr lang="zh-CN" altLang="zh-CN" sz="2000" dirty="0">
                <a:solidFill>
                  <a:schemeClr val="bg1"/>
                </a:solidFill>
              </a:rPr>
              <a:t>本章分砌砖、砌石、轻质隔墙三节，共</a:t>
            </a:r>
            <a:r>
              <a:rPr lang="en-US" altLang="zh-CN" sz="2000" dirty="0">
                <a:solidFill>
                  <a:schemeClr val="bg1"/>
                </a:solidFill>
              </a:rPr>
              <a:t>76</a:t>
            </a:r>
            <a:r>
              <a:rPr lang="zh-CN" altLang="zh-CN" sz="2000" dirty="0">
                <a:solidFill>
                  <a:schemeClr val="bg1"/>
                </a:solidFill>
              </a:rPr>
              <a:t>个子目。具体子目数量如下：</a:t>
            </a:r>
          </a:p>
          <a:p>
            <a:pPr>
              <a:lnSpc>
                <a:spcPct val="150000"/>
              </a:lnSpc>
            </a:pPr>
            <a:r>
              <a:rPr lang="zh-CN" altLang="zh-CN" sz="2000" dirty="0">
                <a:solidFill>
                  <a:schemeClr val="bg1"/>
                </a:solidFill>
              </a:rPr>
              <a:t>第一节 砌砖，</a:t>
            </a:r>
            <a:r>
              <a:rPr lang="en-US" altLang="zh-CN" sz="2000" dirty="0">
                <a:solidFill>
                  <a:schemeClr val="bg1"/>
                </a:solidFill>
              </a:rPr>
              <a:t>52</a:t>
            </a:r>
            <a:r>
              <a:rPr lang="zh-CN" altLang="zh-CN" sz="2000" dirty="0">
                <a:solidFill>
                  <a:schemeClr val="bg1"/>
                </a:solidFill>
              </a:rPr>
              <a:t>个；</a:t>
            </a:r>
          </a:p>
          <a:p>
            <a:pPr>
              <a:lnSpc>
                <a:spcPct val="150000"/>
              </a:lnSpc>
            </a:pPr>
            <a:r>
              <a:rPr lang="zh-CN" altLang="zh-CN" sz="2000" dirty="0">
                <a:solidFill>
                  <a:schemeClr val="bg1"/>
                </a:solidFill>
              </a:rPr>
              <a:t>第二节 砌石，</a:t>
            </a:r>
            <a:r>
              <a:rPr lang="en-US" altLang="zh-CN" sz="2000" dirty="0">
                <a:solidFill>
                  <a:schemeClr val="bg1"/>
                </a:solidFill>
              </a:rPr>
              <a:t>20</a:t>
            </a:r>
            <a:r>
              <a:rPr lang="zh-CN" altLang="zh-CN" sz="2000" dirty="0">
                <a:solidFill>
                  <a:schemeClr val="bg1"/>
                </a:solidFill>
              </a:rPr>
              <a:t>个；</a:t>
            </a:r>
          </a:p>
          <a:p>
            <a:pPr>
              <a:lnSpc>
                <a:spcPct val="150000"/>
              </a:lnSpc>
            </a:pPr>
            <a:r>
              <a:rPr lang="zh-CN" altLang="zh-CN" sz="2000" dirty="0">
                <a:solidFill>
                  <a:schemeClr val="bg1"/>
                </a:solidFill>
              </a:rPr>
              <a:t>第三节 轻质隔墙，</a:t>
            </a:r>
            <a:r>
              <a:rPr lang="en-US" altLang="zh-CN" sz="2000" dirty="0">
                <a:solidFill>
                  <a:schemeClr val="bg1"/>
                </a:solidFill>
              </a:rPr>
              <a:t>4</a:t>
            </a:r>
            <a:r>
              <a:rPr lang="zh-CN" altLang="zh-CN" sz="2000" dirty="0">
                <a:solidFill>
                  <a:schemeClr val="bg1"/>
                </a:solidFill>
              </a:rPr>
              <a:t>个。</a:t>
            </a:r>
          </a:p>
          <a:p>
            <a:pPr marL="0" indent="0">
              <a:lnSpc>
                <a:spcPct val="150000"/>
              </a:lnSpc>
              <a:buNone/>
            </a:pPr>
            <a:r>
              <a:rPr lang="zh-CN" altLang="en-US" sz="2000" dirty="0">
                <a:solidFill>
                  <a:schemeClr val="bg1"/>
                </a:solidFill>
              </a:rPr>
              <a:t>子目设置与</a:t>
            </a:r>
            <a:r>
              <a:rPr lang="en-US" altLang="zh-CN" sz="2000" dirty="0">
                <a:solidFill>
                  <a:schemeClr val="bg1"/>
                </a:solidFill>
              </a:rPr>
              <a:t>2014</a:t>
            </a:r>
            <a:r>
              <a:rPr lang="zh-CN" altLang="en-US" sz="2000" dirty="0">
                <a:solidFill>
                  <a:schemeClr val="bg1"/>
                </a:solidFill>
              </a:rPr>
              <a:t>消耗量标准基本一致，删除了砖砌锅台、炉灶、</a:t>
            </a:r>
            <a:r>
              <a:rPr lang="zh-CN" altLang="zh-CN" sz="2000" dirty="0">
                <a:solidFill>
                  <a:schemeClr val="bg1"/>
                </a:solidFill>
              </a:rPr>
              <a:t>填充墙、空花墙、钢筋砖过梁</a:t>
            </a:r>
            <a:r>
              <a:rPr lang="zh-CN" altLang="en-US" sz="2000" dirty="0">
                <a:solidFill>
                  <a:schemeClr val="bg1"/>
                </a:solidFill>
              </a:rPr>
              <a:t>等不常用子目，增加了</a:t>
            </a:r>
            <a:r>
              <a:rPr lang="zh-CN" altLang="zh-CN" sz="2000" dirty="0">
                <a:solidFill>
                  <a:schemeClr val="bg1"/>
                </a:solidFill>
              </a:rPr>
              <a:t>多孔页岩砖</a:t>
            </a:r>
            <a:r>
              <a:rPr lang="en-US" altLang="zh-CN" sz="2000" dirty="0">
                <a:solidFill>
                  <a:schemeClr val="bg1"/>
                </a:solidFill>
              </a:rPr>
              <a:t>115mm</a:t>
            </a:r>
            <a:r>
              <a:rPr lang="zh-CN" altLang="zh-CN" sz="2000" dirty="0">
                <a:solidFill>
                  <a:schemeClr val="bg1"/>
                </a:solidFill>
              </a:rPr>
              <a:t>、</a:t>
            </a:r>
            <a:r>
              <a:rPr lang="en-US" altLang="zh-CN" sz="2000" dirty="0">
                <a:solidFill>
                  <a:schemeClr val="bg1"/>
                </a:solidFill>
              </a:rPr>
              <a:t>240mm</a:t>
            </a:r>
            <a:r>
              <a:rPr lang="zh-CN" altLang="zh-CN" sz="2000" dirty="0">
                <a:solidFill>
                  <a:schemeClr val="bg1"/>
                </a:solidFill>
              </a:rPr>
              <a:t>墙厚子目</a:t>
            </a:r>
            <a:r>
              <a:rPr lang="zh-CN" altLang="en-US" sz="2000" dirty="0">
                <a:solidFill>
                  <a:schemeClr val="bg1"/>
                </a:solidFill>
              </a:rPr>
              <a:t>，增加了自保温复合砌块子目。</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786117" y="1803310"/>
            <a:ext cx="8982292" cy="2269339"/>
          </a:xfrm>
          <a:prstGeom prst="rect">
            <a:avLst/>
          </a:prstGeom>
          <a:noFill/>
        </p:spPr>
        <p:txBody>
          <a:bodyPr wrap="square">
            <a:spAutoFit/>
          </a:bodyPr>
          <a:lstStyle/>
          <a:p>
            <a:pPr>
              <a:lnSpc>
                <a:spcPct val="250000"/>
              </a:lnSpc>
            </a:pPr>
            <a:r>
              <a:rPr lang="zh-CN" altLang="en-US" sz="2000" dirty="0">
                <a:solidFill>
                  <a:schemeClr val="bg1"/>
                </a:solidFill>
                <a:latin typeface="微软雅黑" panose="020B0503020204020204" charset="-122"/>
                <a:ea typeface="微软雅黑" panose="020B0503020204020204" charset="-122"/>
              </a:rPr>
              <a:t>本章分综合脚手架、单项脚手架共二节，共</a:t>
            </a:r>
            <a:r>
              <a:rPr lang="en-US" altLang="zh-CN" sz="2000" dirty="0">
                <a:solidFill>
                  <a:schemeClr val="bg1"/>
                </a:solidFill>
                <a:latin typeface="微软雅黑" panose="020B0503020204020204" charset="-122"/>
                <a:ea typeface="微软雅黑" panose="020B0503020204020204" charset="-122"/>
              </a:rPr>
              <a:t>70</a:t>
            </a:r>
            <a:r>
              <a:rPr lang="zh-CN" altLang="en-US" sz="2000" dirty="0">
                <a:solidFill>
                  <a:schemeClr val="bg1"/>
                </a:solidFill>
                <a:latin typeface="微软雅黑" panose="020B0503020204020204" charset="-122"/>
                <a:ea typeface="微软雅黑" panose="020B0503020204020204" charset="-122"/>
              </a:rPr>
              <a:t>个子目。具体子目数量如下：</a:t>
            </a:r>
          </a:p>
          <a:p>
            <a:pPr>
              <a:lnSpc>
                <a:spcPct val="250000"/>
              </a:lnSpc>
            </a:pPr>
            <a:r>
              <a:rPr lang="zh-CN" altLang="en-US" sz="2000" dirty="0">
                <a:solidFill>
                  <a:schemeClr val="bg1"/>
                </a:solidFill>
                <a:latin typeface="微软雅黑" panose="020B0503020204020204" charset="-122"/>
                <a:ea typeface="微软雅黑" panose="020B0503020204020204" charset="-122"/>
              </a:rPr>
              <a:t>第一节 综合脚手架，</a:t>
            </a:r>
            <a:r>
              <a:rPr lang="en-US" altLang="zh-CN" sz="2000" dirty="0">
                <a:solidFill>
                  <a:schemeClr val="bg1"/>
                </a:solidFill>
                <a:latin typeface="微软雅黑" panose="020B0503020204020204" charset="-122"/>
                <a:ea typeface="微软雅黑" panose="020B0503020204020204" charset="-122"/>
              </a:rPr>
              <a:t>18</a:t>
            </a:r>
            <a:r>
              <a:rPr lang="zh-CN" altLang="en-US" sz="2000" dirty="0">
                <a:solidFill>
                  <a:schemeClr val="bg1"/>
                </a:solidFill>
                <a:latin typeface="微软雅黑" panose="020B0503020204020204" charset="-122"/>
                <a:ea typeface="微软雅黑" panose="020B0503020204020204" charset="-122"/>
              </a:rPr>
              <a:t>个；</a:t>
            </a:r>
          </a:p>
          <a:p>
            <a:pPr>
              <a:lnSpc>
                <a:spcPct val="250000"/>
              </a:lnSpc>
            </a:pPr>
            <a:r>
              <a:rPr lang="zh-CN" altLang="en-US" sz="2000" dirty="0">
                <a:solidFill>
                  <a:schemeClr val="bg1"/>
                </a:solidFill>
                <a:latin typeface="微软雅黑" panose="020B0503020204020204" charset="-122"/>
                <a:ea typeface="微软雅黑" panose="020B0503020204020204" charset="-122"/>
              </a:rPr>
              <a:t>第二节 单项脚手架，</a:t>
            </a:r>
            <a:r>
              <a:rPr lang="en-US" altLang="zh-CN" sz="2000" dirty="0">
                <a:solidFill>
                  <a:schemeClr val="bg1"/>
                </a:solidFill>
                <a:latin typeface="微软雅黑" panose="020B0503020204020204" charset="-122"/>
                <a:ea typeface="微软雅黑" panose="020B0503020204020204" charset="-122"/>
              </a:rPr>
              <a:t>52</a:t>
            </a:r>
            <a:r>
              <a:rPr lang="zh-CN" altLang="en-US" sz="2000" dirty="0">
                <a:solidFill>
                  <a:schemeClr val="bg1"/>
                </a:solidFill>
                <a:latin typeface="微软雅黑" panose="020B0503020204020204" charset="-122"/>
                <a:ea typeface="微软雅黑" panose="020B0503020204020204" charset="-122"/>
              </a:rPr>
              <a:t>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786116" y="1803310"/>
            <a:ext cx="9198315" cy="4577663"/>
          </a:xfrm>
          <a:prstGeom prst="rect">
            <a:avLst/>
          </a:prstGeom>
          <a:noFill/>
        </p:spPr>
        <p:txBody>
          <a:bodyPr wrap="square">
            <a:spAutoFit/>
          </a:bodyPr>
          <a:lstStyle/>
          <a:p>
            <a:pPr>
              <a:lnSpc>
                <a:spcPct val="250000"/>
              </a:lnSpc>
            </a:pPr>
            <a:r>
              <a:rPr lang="en-US" altLang="zh-CN" sz="2000" dirty="0">
                <a:solidFill>
                  <a:schemeClr val="bg1"/>
                </a:solidFill>
                <a:latin typeface="微软雅黑" panose="020B0503020204020204" charset="-122"/>
                <a:ea typeface="微软雅黑" panose="020B0503020204020204" charset="-122"/>
              </a:rPr>
              <a:t>1. 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ct val="25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现行设计规范、施工验收规范、质量评定标准和安全操作规程；</a:t>
            </a:r>
          </a:p>
          <a:p>
            <a:pPr>
              <a:lnSpc>
                <a:spcPct val="25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现行标准图集、通用图集；</a:t>
            </a:r>
          </a:p>
          <a:p>
            <a:pPr>
              <a:lnSpc>
                <a:spcPct val="2500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建筑施工扣件式钢管脚手架安全技术规范</a:t>
            </a:r>
            <a:r>
              <a:rPr lang="en-US" altLang="zh-CN" sz="2000" dirty="0">
                <a:solidFill>
                  <a:schemeClr val="bg1"/>
                </a:solidFill>
                <a:latin typeface="微软雅黑" panose="020B0503020204020204" charset="-122"/>
                <a:ea typeface="微软雅黑" panose="020B0503020204020204" charset="-122"/>
              </a:rPr>
              <a:t>JGJ130-2011</a:t>
            </a:r>
            <a:r>
              <a:rPr lang="zh-CN" altLang="en-US" sz="2000" dirty="0">
                <a:solidFill>
                  <a:schemeClr val="bg1"/>
                </a:solidFill>
                <a:latin typeface="微软雅黑" panose="020B0503020204020204" charset="-122"/>
                <a:ea typeface="微软雅黑" panose="020B0503020204020204" charset="-122"/>
              </a:rPr>
              <a:t>；</a:t>
            </a:r>
          </a:p>
          <a:p>
            <a:pPr>
              <a:lnSpc>
                <a:spcPct val="2500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839416" y="1811838"/>
            <a:ext cx="10854500" cy="3323987"/>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脚手架工程设综合脚手架与单项脚手架子目</a:t>
            </a:r>
            <a:r>
              <a:rPr lang="zh-CN" altLang="en-US" sz="2000" dirty="0" smtClean="0">
                <a:solidFill>
                  <a:schemeClr val="bg1"/>
                </a:solidFill>
                <a:latin typeface="微软雅黑" panose="020B0503020204020204" charset="-122"/>
                <a:ea typeface="微软雅黑" panose="020B0503020204020204" charset="-122"/>
              </a:rPr>
              <a:t>。综合</a:t>
            </a:r>
            <a:r>
              <a:rPr lang="zh-CN" altLang="en-US" sz="2000" dirty="0">
                <a:solidFill>
                  <a:schemeClr val="bg1"/>
                </a:solidFill>
                <a:latin typeface="微软雅黑" panose="020B0503020204020204" charset="-122"/>
                <a:ea typeface="微软雅黑" panose="020B0503020204020204" charset="-122"/>
              </a:rPr>
              <a:t>脚手架包括外墙结构以内和伸出外墙宽度</a:t>
            </a:r>
            <a:r>
              <a:rPr lang="en-US" altLang="zh-CN" sz="2000" dirty="0">
                <a:solidFill>
                  <a:schemeClr val="bg1"/>
                </a:solidFill>
                <a:latin typeface="微软雅黑" panose="020B0503020204020204" charset="-122"/>
                <a:ea typeface="微软雅黑" panose="020B0503020204020204" charset="-122"/>
              </a:rPr>
              <a:t>600mm</a:t>
            </a:r>
            <a:r>
              <a:rPr lang="zh-CN" altLang="en-US" sz="2000" dirty="0">
                <a:solidFill>
                  <a:schemeClr val="bg1"/>
                </a:solidFill>
                <a:latin typeface="微软雅黑" panose="020B0503020204020204" charset="-122"/>
                <a:ea typeface="微软雅黑" panose="020B0503020204020204" charset="-122"/>
              </a:rPr>
              <a:t>以内等构件的脚手架；单项脚手架包括单项外架、装饰外架、砌筑里脚手架、装饰里脚手架、整体提升架、防护架等。能计算建筑面积的，宜采用综合脚手架，计算简单方便。</a:t>
            </a:r>
          </a:p>
          <a:p>
            <a:pPr>
              <a:lnSpc>
                <a:spcPct val="150000"/>
              </a:lnSpc>
            </a:pPr>
            <a:r>
              <a:rPr lang="en-US" altLang="zh-CN" sz="2000" dirty="0">
                <a:solidFill>
                  <a:srgbClr val="FF0000"/>
                </a:solidFill>
                <a:latin typeface="微软雅黑" panose="020B0503020204020204" charset="-122"/>
                <a:ea typeface="微软雅黑" panose="020B0503020204020204" charset="-122"/>
              </a:rPr>
              <a:t>2.</a:t>
            </a:r>
            <a:r>
              <a:rPr lang="zh-CN" altLang="en-US" sz="2000" dirty="0">
                <a:solidFill>
                  <a:srgbClr val="FF0000"/>
                </a:solidFill>
                <a:latin typeface="微软雅黑" panose="020B0503020204020204" charset="-122"/>
                <a:ea typeface="微软雅黑" panose="020B0503020204020204" charset="-122"/>
              </a:rPr>
              <a:t>综合脚手架分架体搭拆费和钢管扣件使用费子目，使用时，需将两者结合起来</a:t>
            </a:r>
            <a:r>
              <a:rPr lang="zh-CN" altLang="en-US" sz="2000" dirty="0" smtClean="0">
                <a:solidFill>
                  <a:srgbClr val="FF0000"/>
                </a:solidFill>
                <a:latin typeface="微软雅黑" panose="020B0503020204020204" charset="-122"/>
                <a:ea typeface="微软雅黑" panose="020B0503020204020204" charset="-122"/>
              </a:rPr>
              <a:t>。</a:t>
            </a:r>
            <a:r>
              <a:rPr lang="zh-CN" altLang="en-US" sz="2000" dirty="0" smtClean="0">
                <a:solidFill>
                  <a:schemeClr val="bg1"/>
                </a:solidFill>
                <a:latin typeface="微软雅黑" panose="020B0503020204020204" charset="-122"/>
                <a:ea typeface="微软雅黑" panose="020B0503020204020204" charset="-122"/>
              </a:rPr>
              <a:t>钢管</a:t>
            </a:r>
            <a:r>
              <a:rPr lang="zh-CN" altLang="en-US" sz="2000" dirty="0">
                <a:solidFill>
                  <a:schemeClr val="bg1"/>
                </a:solidFill>
                <a:latin typeface="微软雅黑" panose="020B0503020204020204" charset="-122"/>
                <a:ea typeface="微软雅黑" panose="020B0503020204020204" charset="-122"/>
              </a:rPr>
              <a:t>扣件按租赁编制，用量及租赁时间按常用施工方案考虑。目的是为了在架体实际使用时间与定额考虑不同时，方便调整</a:t>
            </a:r>
            <a:r>
              <a:rPr lang="zh-CN" altLang="en-US" sz="2000" dirty="0" smtClean="0">
                <a:solidFill>
                  <a:schemeClr val="bg1"/>
                </a:solidFill>
                <a:latin typeface="微软雅黑" panose="020B0503020204020204" charset="-122"/>
                <a:ea typeface="微软雅黑" panose="020B0503020204020204" charset="-122"/>
              </a:rPr>
              <a:t>。其中钢管扣件使用费子目根据建筑物不同檐口高度，按正常适用时间考虑，作为</a:t>
            </a:r>
            <a:r>
              <a:rPr lang="zh-CN" altLang="en-US" sz="2000" dirty="0">
                <a:solidFill>
                  <a:schemeClr val="bg1"/>
                </a:solidFill>
                <a:latin typeface="微软雅黑" panose="020B0503020204020204" charset="-122"/>
                <a:ea typeface="微软雅黑" panose="020B0503020204020204" charset="-122"/>
              </a:rPr>
              <a:t>预算（上限值）编制参考，</a:t>
            </a:r>
            <a:r>
              <a:rPr lang="zh-CN" altLang="en-US" sz="2000" dirty="0" smtClean="0">
                <a:solidFill>
                  <a:schemeClr val="bg1"/>
                </a:solidFill>
                <a:latin typeface="微软雅黑" panose="020B0503020204020204" charset="-122"/>
                <a:ea typeface="微软雅黑" panose="020B0503020204020204" charset="-122"/>
              </a:rPr>
              <a:t>投标时</a:t>
            </a:r>
            <a:r>
              <a:rPr lang="zh-CN" altLang="en-US" sz="2000" dirty="0">
                <a:solidFill>
                  <a:schemeClr val="bg1"/>
                </a:solidFill>
                <a:latin typeface="微软雅黑" panose="020B0503020204020204" charset="-122"/>
                <a:ea typeface="微软雅黑" panose="020B0503020204020204" charset="-122"/>
              </a:rPr>
              <a:t>可根据施工方案进行调整，搭拆费不做调整。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786116" y="1803310"/>
            <a:ext cx="10854500" cy="3170099"/>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整体提升架按租赁编制，架体机械使用费按常用施工方案机位布置及对应檐口高度租赁时间编制，其中机位数按标准层每层建筑面积</a:t>
            </a:r>
            <a:r>
              <a:rPr lang="en-US" altLang="zh-CN" sz="2000" dirty="0">
                <a:solidFill>
                  <a:schemeClr val="bg1"/>
                </a:solidFill>
                <a:latin typeface="微软雅黑" panose="020B0503020204020204" charset="-122"/>
                <a:ea typeface="微软雅黑" panose="020B0503020204020204" charset="-122"/>
              </a:rPr>
              <a:t>11㎡/</a:t>
            </a:r>
            <a:r>
              <a:rPr lang="zh-CN" altLang="en-US" sz="2000" dirty="0">
                <a:solidFill>
                  <a:schemeClr val="bg1"/>
                </a:solidFill>
                <a:latin typeface="微软雅黑" panose="020B0503020204020204" charset="-122"/>
                <a:ea typeface="微软雅黑" panose="020B0503020204020204" charset="-122"/>
              </a:rPr>
              <a:t>榀编制，租赁时间按定额说明，实际采用的施工方案机位布置及租赁时间不同时，架体机械使用费可按实调整，调整公式为：实际租赁时间</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实际机位数</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（定额租赁时间</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定额机位数）。整体提升架定额按标准层编制，工程量按整体提升架完成对应的外墙垂直投影面积计算，整体提升架含支座固定预埋件及预埋洞口处理。采用整体提升架时，除计算整体提升架外，还需计算底层架以及砌筑装饰里脚手架，使用相对复杂。</a:t>
            </a:r>
            <a:endParaRPr lang="en-US" altLang="zh-CN" sz="2000" dirty="0">
              <a:solidFill>
                <a:schemeClr val="bg1"/>
              </a:solidFill>
              <a:latin typeface="微软雅黑" panose="020B0503020204020204" charset="-122"/>
              <a:ea typeface="微软雅黑" panose="020B0503020204020204" charset="-122"/>
            </a:endParaRPr>
          </a:p>
          <a:p>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786116" y="1803310"/>
            <a:ext cx="10854500" cy="5016758"/>
          </a:xfrm>
          <a:prstGeom prst="rect">
            <a:avLst/>
          </a:prstGeom>
          <a:noFill/>
        </p:spPr>
        <p:txBody>
          <a:bodyPr wrap="square">
            <a:spAutoFit/>
          </a:bodyPr>
          <a:lstStyle/>
          <a:p>
            <a:pPr>
              <a:lnSpc>
                <a:spcPct val="200000"/>
              </a:lnSpc>
            </a:pPr>
            <a:r>
              <a:rPr lang="en-US" altLang="zh-CN" sz="2000" dirty="0">
                <a:solidFill>
                  <a:schemeClr val="bg1"/>
                </a:solidFill>
                <a:latin typeface="微软雅黑" panose="020B0503020204020204" charset="-122"/>
                <a:ea typeface="微软雅黑" panose="020B0503020204020204" charset="-122"/>
              </a:rPr>
              <a:t>4.</a:t>
            </a:r>
            <a:r>
              <a:rPr lang="zh-CN" altLang="zh-CN" sz="2000" dirty="0">
                <a:solidFill>
                  <a:schemeClr val="bg1"/>
                </a:solidFill>
                <a:latin typeface="微软雅黑" panose="020B0503020204020204" charset="-122"/>
                <a:ea typeface="微软雅黑" panose="020B0503020204020204" charset="-122"/>
              </a:rPr>
              <a:t>单位工程的地下室部分，以</a:t>
            </a:r>
            <a:r>
              <a:rPr lang="en-US" altLang="zh-CN" sz="2000" dirty="0">
                <a:solidFill>
                  <a:schemeClr val="bg1"/>
                </a:solidFill>
                <a:latin typeface="微软雅黑" panose="020B0503020204020204" charset="-122"/>
                <a:ea typeface="微软雅黑" panose="020B0503020204020204" charset="-122"/>
              </a:rPr>
              <a:t>±0.00</a:t>
            </a:r>
            <a:r>
              <a:rPr lang="zh-CN" altLang="zh-CN" sz="2000" dirty="0">
                <a:solidFill>
                  <a:schemeClr val="bg1"/>
                </a:solidFill>
                <a:latin typeface="微软雅黑" panose="020B0503020204020204" charset="-122"/>
                <a:ea typeface="微软雅黑" panose="020B0503020204020204" charset="-122"/>
              </a:rPr>
              <a:t>以上外墙勒脚为界，对应的建筑面积并入单位工程内，执行相应单位工程脚手架子目；单位工程与单位工程之间的地下室，执行综合脚手架地下室脚手架子目</a:t>
            </a:r>
            <a:r>
              <a:rPr lang="zh-CN" altLang="zh-CN" sz="2000" dirty="0" smtClean="0">
                <a:solidFill>
                  <a:schemeClr val="bg1"/>
                </a:solidFill>
                <a:latin typeface="微软雅黑" panose="020B0503020204020204" charset="-122"/>
                <a:ea typeface="微软雅黑" panose="020B0503020204020204" charset="-122"/>
              </a:rPr>
              <a:t>。</a:t>
            </a:r>
            <a:endParaRPr lang="en-US" altLang="zh-CN" sz="2000" dirty="0" smtClean="0">
              <a:solidFill>
                <a:schemeClr val="bg1"/>
              </a:solidFill>
              <a:latin typeface="微软雅黑" panose="020B0503020204020204" charset="-122"/>
              <a:ea typeface="微软雅黑" panose="020B0503020204020204" charset="-122"/>
            </a:endParaRPr>
          </a:p>
          <a:p>
            <a:pPr>
              <a:lnSpc>
                <a:spcPct val="200000"/>
              </a:lnSpc>
            </a:pPr>
            <a:r>
              <a:rPr lang="en-US" altLang="zh-CN" sz="2000" dirty="0" smtClean="0">
                <a:solidFill>
                  <a:schemeClr val="bg1"/>
                </a:solidFill>
                <a:latin typeface="微软雅黑" panose="020B0503020204020204" charset="-122"/>
                <a:ea typeface="微软雅黑" panose="020B0503020204020204" charset="-122"/>
              </a:rPr>
              <a:t>5</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rgbClr val="FF0000"/>
                </a:solidFill>
                <a:latin typeface="微软雅黑" panose="020B0503020204020204" charset="-122"/>
                <a:ea typeface="微软雅黑" panose="020B0503020204020204" charset="-122"/>
              </a:rPr>
              <a:t>安全网子目适用于单项脚手架的安全防护网，计算综合脚手架子目不再另外计算安全网。</a:t>
            </a:r>
          </a:p>
          <a:p>
            <a:pPr>
              <a:lnSpc>
                <a:spcPct val="200000"/>
              </a:lnSpc>
            </a:pPr>
            <a:r>
              <a:rPr lang="en-US" altLang="zh-CN" sz="2000" dirty="0">
                <a:solidFill>
                  <a:schemeClr val="bg1"/>
                </a:solidFill>
                <a:latin typeface="微软雅黑" panose="020B0503020204020204" charset="-122"/>
                <a:ea typeface="微软雅黑" panose="020B0503020204020204" charset="-122"/>
              </a:rPr>
              <a:t>6.</a:t>
            </a:r>
            <a:r>
              <a:rPr lang="zh-CN" altLang="en-US" sz="2000" dirty="0">
                <a:solidFill>
                  <a:schemeClr val="bg1"/>
                </a:solidFill>
                <a:latin typeface="微软雅黑" panose="020B0503020204020204" charset="-122"/>
                <a:ea typeface="微软雅黑" panose="020B0503020204020204" charset="-122"/>
              </a:rPr>
              <a:t>电梯井字架为电梯井壁结构施工及电梯安装脚手架，其中综合脚手架已含电梯井壁结构施工脚手架，不得重复计算。</a:t>
            </a:r>
          </a:p>
          <a:p>
            <a:pPr>
              <a:lnSpc>
                <a:spcPct val="200000"/>
              </a:lnSpc>
            </a:pPr>
            <a:r>
              <a:rPr lang="en-US" altLang="zh-CN" sz="2000" dirty="0">
                <a:solidFill>
                  <a:schemeClr val="bg1"/>
                </a:solidFill>
                <a:latin typeface="微软雅黑" panose="020B0503020204020204" charset="-122"/>
                <a:ea typeface="微软雅黑" panose="020B0503020204020204" charset="-122"/>
              </a:rPr>
              <a:t>7.</a:t>
            </a:r>
            <a:r>
              <a:rPr lang="zh-CN" altLang="en-US" sz="2000" dirty="0">
                <a:solidFill>
                  <a:schemeClr val="bg1"/>
                </a:solidFill>
                <a:latin typeface="微软雅黑" panose="020B0503020204020204" charset="-122"/>
                <a:ea typeface="微软雅黑" panose="020B0503020204020204" charset="-122"/>
              </a:rPr>
              <a:t>边坡支护工程搭设脚手架，按双排外架执行，如实际搭设排数大于两排，按比例换算。</a:t>
            </a:r>
          </a:p>
          <a:p>
            <a:pPr>
              <a:lnSpc>
                <a:spcPct val="200000"/>
              </a:lnSpc>
            </a:pP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四、应用说明</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71429" y="1803310"/>
            <a:ext cx="11169187" cy="5693353"/>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某项目</a:t>
            </a:r>
            <a:r>
              <a:rPr lang="en-US" altLang="zh-CN" sz="2000" dirty="0">
                <a:solidFill>
                  <a:schemeClr val="bg1"/>
                </a:solidFill>
                <a:latin typeface="微软雅黑" panose="020B0503020204020204" charset="-122"/>
                <a:ea typeface="微软雅黑" panose="020B0503020204020204" charset="-122"/>
              </a:rPr>
              <a:t>31</a:t>
            </a:r>
            <a:r>
              <a:rPr lang="zh-CN" altLang="en-US" sz="2000" dirty="0">
                <a:solidFill>
                  <a:schemeClr val="bg1"/>
                </a:solidFill>
                <a:latin typeface="微软雅黑" panose="020B0503020204020204" charset="-122"/>
                <a:ea typeface="微软雅黑" panose="020B0503020204020204" charset="-122"/>
              </a:rPr>
              <a:t>层，檐口高度为</a:t>
            </a:r>
            <a:r>
              <a:rPr lang="en-US" altLang="zh-CN" sz="2000" dirty="0">
                <a:solidFill>
                  <a:schemeClr val="bg1"/>
                </a:solidFill>
                <a:latin typeface="微软雅黑" panose="020B0503020204020204" charset="-122"/>
                <a:ea typeface="微软雅黑" panose="020B0503020204020204" charset="-122"/>
              </a:rPr>
              <a:t>94m</a:t>
            </a:r>
            <a:r>
              <a:rPr lang="zh-CN" altLang="en-US" sz="2000" dirty="0">
                <a:solidFill>
                  <a:schemeClr val="bg1"/>
                </a:solidFill>
                <a:latin typeface="微软雅黑" panose="020B0503020204020204" charset="-122"/>
                <a:ea typeface="微软雅黑" panose="020B0503020204020204" charset="-122"/>
              </a:rPr>
              <a:t>，首层建筑面积为</a:t>
            </a:r>
            <a:r>
              <a:rPr lang="en-US" altLang="zh-CN" sz="2000" dirty="0">
                <a:solidFill>
                  <a:schemeClr val="bg1"/>
                </a:solidFill>
                <a:latin typeface="微软雅黑" panose="020B0503020204020204" charset="-122"/>
                <a:ea typeface="微软雅黑" panose="020B0503020204020204" charset="-122"/>
              </a:rPr>
              <a:t>604.39㎡</a:t>
            </a:r>
            <a:r>
              <a:rPr lang="zh-CN" altLang="en-US" sz="2000" dirty="0">
                <a:solidFill>
                  <a:schemeClr val="bg1"/>
                </a:solidFill>
                <a:latin typeface="微软雅黑" panose="020B0503020204020204" charset="-122"/>
                <a:ea typeface="微软雅黑" panose="020B0503020204020204" charset="-122"/>
              </a:rPr>
              <a:t>，标准层建筑面积为</a:t>
            </a:r>
            <a:r>
              <a:rPr lang="en-US" altLang="zh-CN" sz="2000" dirty="0">
                <a:solidFill>
                  <a:schemeClr val="bg1"/>
                </a:solidFill>
                <a:latin typeface="微软雅黑" panose="020B0503020204020204" charset="-122"/>
                <a:ea typeface="微软雅黑" panose="020B0503020204020204" charset="-122"/>
              </a:rPr>
              <a:t>504.39㎡</a:t>
            </a:r>
            <a:r>
              <a:rPr lang="zh-CN" altLang="en-US" sz="2000" dirty="0">
                <a:solidFill>
                  <a:schemeClr val="bg1"/>
                </a:solidFill>
                <a:latin typeface="微软雅黑" panose="020B0503020204020204" charset="-122"/>
                <a:ea typeface="微软雅黑" panose="020B0503020204020204" charset="-122"/>
              </a:rPr>
              <a:t>。正负零以上外架总用量为</a:t>
            </a:r>
            <a:r>
              <a:rPr lang="en-US" altLang="zh-CN" sz="2000" dirty="0">
                <a:solidFill>
                  <a:schemeClr val="bg1"/>
                </a:solidFill>
                <a:latin typeface="微软雅黑" panose="020B0503020204020204" charset="-122"/>
                <a:ea typeface="微软雅黑" panose="020B0503020204020204" charset="-122"/>
              </a:rPr>
              <a:t>366.193t</a:t>
            </a:r>
            <a:r>
              <a:rPr lang="zh-CN" altLang="en-US" sz="2000" dirty="0">
                <a:solidFill>
                  <a:schemeClr val="bg1"/>
                </a:solidFill>
                <a:latin typeface="微软雅黑" panose="020B0503020204020204" charset="-122"/>
                <a:ea typeface="微软雅黑" panose="020B0503020204020204" charset="-122"/>
              </a:rPr>
              <a:t>，扣件总用量为</a:t>
            </a:r>
            <a:r>
              <a:rPr lang="en-US" altLang="zh-CN" sz="2000" dirty="0">
                <a:solidFill>
                  <a:schemeClr val="bg1"/>
                </a:solidFill>
                <a:latin typeface="微软雅黑" panose="020B0503020204020204" charset="-122"/>
                <a:ea typeface="微软雅黑" panose="020B0503020204020204" charset="-122"/>
              </a:rPr>
              <a:t>54928</a:t>
            </a:r>
            <a:r>
              <a:rPr lang="zh-CN" altLang="en-US" sz="2000" dirty="0">
                <a:solidFill>
                  <a:schemeClr val="bg1"/>
                </a:solidFill>
                <a:latin typeface="微软雅黑" panose="020B0503020204020204" charset="-122"/>
                <a:ea typeface="微软雅黑" panose="020B0503020204020204" charset="-122"/>
              </a:rPr>
              <a:t>个；内架总用量为</a:t>
            </a:r>
            <a:r>
              <a:rPr lang="en-US" altLang="zh-CN" sz="2000" dirty="0">
                <a:solidFill>
                  <a:schemeClr val="bg1"/>
                </a:solidFill>
                <a:latin typeface="微软雅黑" panose="020B0503020204020204" charset="-122"/>
                <a:ea typeface="微软雅黑" panose="020B0503020204020204" charset="-122"/>
              </a:rPr>
              <a:t>13.78t</a:t>
            </a:r>
            <a:r>
              <a:rPr lang="zh-CN" altLang="en-US" sz="2000" dirty="0">
                <a:solidFill>
                  <a:schemeClr val="bg1"/>
                </a:solidFill>
                <a:latin typeface="微软雅黑" panose="020B0503020204020204" charset="-122"/>
                <a:ea typeface="微软雅黑" panose="020B0503020204020204" charset="-122"/>
              </a:rPr>
              <a:t>，扣件总用量为</a:t>
            </a:r>
            <a:r>
              <a:rPr lang="en-US" altLang="zh-CN" sz="2000" dirty="0">
                <a:solidFill>
                  <a:schemeClr val="bg1"/>
                </a:solidFill>
                <a:latin typeface="微软雅黑" panose="020B0503020204020204" charset="-122"/>
                <a:ea typeface="微软雅黑" panose="020B0503020204020204" charset="-122"/>
              </a:rPr>
              <a:t>2078</a:t>
            </a:r>
            <a:r>
              <a:rPr lang="zh-CN" altLang="en-US" sz="2000" dirty="0">
                <a:solidFill>
                  <a:schemeClr val="bg1"/>
                </a:solidFill>
                <a:latin typeface="微软雅黑" panose="020B0503020204020204" charset="-122"/>
                <a:ea typeface="微软雅黑" panose="020B0503020204020204" charset="-122"/>
              </a:rPr>
              <a:t>个；批准使用时间为</a:t>
            </a:r>
            <a:r>
              <a:rPr lang="en-US" altLang="zh-CN" sz="2000" dirty="0">
                <a:solidFill>
                  <a:schemeClr val="bg1"/>
                </a:solidFill>
                <a:latin typeface="微软雅黑" panose="020B0503020204020204" charset="-122"/>
                <a:ea typeface="微软雅黑" panose="020B0503020204020204" charset="-122"/>
              </a:rPr>
              <a:t>10.2</a:t>
            </a:r>
            <a:r>
              <a:rPr lang="zh-CN" altLang="en-US" sz="2000" dirty="0">
                <a:solidFill>
                  <a:schemeClr val="bg1"/>
                </a:solidFill>
                <a:latin typeface="微软雅黑" panose="020B0503020204020204" charset="-122"/>
                <a:ea typeface="微软雅黑" panose="020B0503020204020204" charset="-122"/>
              </a:rPr>
              <a:t>个月，试计算正负零以上综合脚手架费用。</a:t>
            </a:r>
          </a:p>
          <a:p>
            <a:pPr>
              <a:lnSpc>
                <a:spcPct val="150000"/>
              </a:lnSpc>
            </a:pPr>
            <a:r>
              <a:rPr lang="zh-CN" altLang="en-US" sz="2000" dirty="0">
                <a:solidFill>
                  <a:schemeClr val="bg1"/>
                </a:solidFill>
                <a:latin typeface="微软雅黑" panose="020B0503020204020204" charset="-122"/>
                <a:ea typeface="微软雅黑" panose="020B0503020204020204" charset="-122"/>
              </a:rPr>
              <a:t>解：项目檐口高度为</a:t>
            </a:r>
            <a:r>
              <a:rPr lang="en-US" altLang="zh-CN" sz="2000" dirty="0">
                <a:solidFill>
                  <a:schemeClr val="bg1"/>
                </a:solidFill>
                <a:latin typeface="微软雅黑" panose="020B0503020204020204" charset="-122"/>
                <a:ea typeface="微软雅黑" panose="020B0503020204020204" charset="-122"/>
              </a:rPr>
              <a:t>94m</a:t>
            </a:r>
            <a:r>
              <a:rPr lang="zh-CN" altLang="en-US" sz="2000" dirty="0">
                <a:solidFill>
                  <a:schemeClr val="bg1"/>
                </a:solidFill>
                <a:latin typeface="微软雅黑" panose="020B0503020204020204" charset="-122"/>
                <a:ea typeface="微软雅黑" panose="020B0503020204020204" charset="-122"/>
              </a:rPr>
              <a:t>，应套取</a:t>
            </a:r>
            <a:r>
              <a:rPr lang="en-US" altLang="zh-CN" sz="2000" dirty="0">
                <a:solidFill>
                  <a:schemeClr val="bg1"/>
                </a:solidFill>
                <a:latin typeface="微软雅黑" panose="020B0503020204020204" charset="-122"/>
                <a:ea typeface="微软雅黑" panose="020B0503020204020204" charset="-122"/>
              </a:rPr>
              <a:t>100m</a:t>
            </a:r>
            <a:r>
              <a:rPr lang="zh-CN" altLang="en-US" sz="2000" dirty="0">
                <a:solidFill>
                  <a:schemeClr val="bg1"/>
                </a:solidFill>
                <a:latin typeface="微软雅黑" panose="020B0503020204020204" charset="-122"/>
                <a:ea typeface="微软雅黑" panose="020B0503020204020204" charset="-122"/>
              </a:rPr>
              <a:t>以内定额子目；</a:t>
            </a:r>
          </a:p>
          <a:p>
            <a:pPr>
              <a:lnSpc>
                <a:spcPct val="150000"/>
              </a:lnSpc>
            </a:pPr>
            <a:r>
              <a:rPr lang="zh-CN" altLang="en-US" sz="2000" dirty="0">
                <a:solidFill>
                  <a:schemeClr val="bg1"/>
                </a:solidFill>
                <a:latin typeface="微软雅黑" panose="020B0503020204020204" charset="-122"/>
                <a:ea typeface="微软雅黑" panose="020B0503020204020204" charset="-122"/>
              </a:rPr>
              <a:t>结算时按第十八章第六条第三款的公式进行计算：</a:t>
            </a:r>
          </a:p>
          <a:p>
            <a:pPr>
              <a:lnSpc>
                <a:spcPct val="150000"/>
              </a:lnSpc>
            </a:pPr>
            <a:r>
              <a:rPr lang="zh-CN" altLang="en-US" sz="2000" dirty="0">
                <a:solidFill>
                  <a:schemeClr val="bg1"/>
                </a:solidFill>
                <a:latin typeface="微软雅黑" panose="020B0503020204020204" charset="-122"/>
                <a:ea typeface="微软雅黑" panose="020B0503020204020204" charset="-122"/>
              </a:rPr>
              <a:t>外架时间系数</a:t>
            </a:r>
            <a:r>
              <a:rPr lang="en-US" altLang="zh-CN" sz="2000" dirty="0">
                <a:solidFill>
                  <a:schemeClr val="bg1"/>
                </a:solidFill>
                <a:latin typeface="微软雅黑" panose="020B0503020204020204" charset="-122"/>
                <a:ea typeface="微软雅黑" panose="020B0503020204020204" charset="-122"/>
              </a:rPr>
              <a:t>K=(1+94÷20)÷[2×(94÷20)]=0.606</a:t>
            </a:r>
            <a:r>
              <a:rPr lang="zh-CN" altLang="en-US" sz="2000" dirty="0">
                <a:solidFill>
                  <a:schemeClr val="bg1"/>
                </a:solidFill>
                <a:latin typeface="微软雅黑" panose="020B0503020204020204" charset="-122"/>
                <a:ea typeface="微软雅黑" panose="020B0503020204020204" charset="-122"/>
              </a:rPr>
              <a:t>；</a:t>
            </a:r>
          </a:p>
          <a:p>
            <a:pPr>
              <a:lnSpc>
                <a:spcPct val="150000"/>
              </a:lnSpc>
            </a:pPr>
            <a:r>
              <a:rPr lang="zh-CN" altLang="en-US" sz="2000" dirty="0">
                <a:solidFill>
                  <a:schemeClr val="bg1"/>
                </a:solidFill>
                <a:latin typeface="微软雅黑" panose="020B0503020204020204" charset="-122"/>
                <a:ea typeface="微软雅黑" panose="020B0503020204020204" charset="-122"/>
              </a:rPr>
              <a:t>外架总租赁量</a:t>
            </a:r>
            <a:r>
              <a:rPr lang="en-US" altLang="zh-CN" sz="2000" dirty="0">
                <a:solidFill>
                  <a:schemeClr val="bg1"/>
                </a:solidFill>
                <a:latin typeface="微软雅黑" panose="020B0503020204020204" charset="-122"/>
                <a:ea typeface="微软雅黑" panose="020B0503020204020204" charset="-122"/>
              </a:rPr>
              <a:t>=366.193×</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10.2×0.606+2</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=2995.89t</a:t>
            </a:r>
          </a:p>
          <a:p>
            <a:pPr>
              <a:lnSpc>
                <a:spcPct val="150000"/>
              </a:lnSpc>
            </a:pPr>
            <a:r>
              <a:rPr lang="zh-CN" altLang="en-US" sz="2000" dirty="0">
                <a:solidFill>
                  <a:schemeClr val="bg1"/>
                </a:solidFill>
                <a:latin typeface="微软雅黑" panose="020B0503020204020204" charset="-122"/>
                <a:ea typeface="微软雅黑" panose="020B0503020204020204" charset="-122"/>
              </a:rPr>
              <a:t>内架总租赁量</a:t>
            </a:r>
            <a:r>
              <a:rPr lang="en-US" altLang="zh-CN" sz="2000" dirty="0">
                <a:solidFill>
                  <a:schemeClr val="bg1"/>
                </a:solidFill>
                <a:latin typeface="微软雅黑" panose="020B0503020204020204" charset="-122"/>
                <a:ea typeface="微软雅黑" panose="020B0503020204020204" charset="-122"/>
              </a:rPr>
              <a:t>=13.78÷</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94÷10</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10.2+2</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=17.88t</a:t>
            </a:r>
          </a:p>
          <a:p>
            <a:pPr>
              <a:lnSpc>
                <a:spcPct val="150000"/>
              </a:lnSpc>
            </a:pPr>
            <a:r>
              <a:rPr lang="zh-CN" altLang="en-US" sz="2000" dirty="0">
                <a:solidFill>
                  <a:schemeClr val="bg1"/>
                </a:solidFill>
                <a:latin typeface="微软雅黑" panose="020B0503020204020204" charset="-122"/>
                <a:ea typeface="微软雅黑" panose="020B0503020204020204" charset="-122"/>
              </a:rPr>
              <a:t>故每</a:t>
            </a:r>
            <a:r>
              <a:rPr lang="en-US" altLang="zh-CN" sz="2000" dirty="0">
                <a:solidFill>
                  <a:schemeClr val="bg1"/>
                </a:solidFill>
                <a:latin typeface="微软雅黑" panose="020B0503020204020204" charset="-122"/>
                <a:ea typeface="微软雅黑" panose="020B0503020204020204" charset="-122"/>
              </a:rPr>
              <a:t>100</a:t>
            </a:r>
            <a:r>
              <a:rPr lang="zh-CN" altLang="en-US" sz="2000" dirty="0">
                <a:solidFill>
                  <a:schemeClr val="bg1"/>
                </a:solidFill>
                <a:latin typeface="微软雅黑" panose="020B0503020204020204" charset="-122"/>
                <a:ea typeface="微软雅黑" panose="020B0503020204020204" charset="-122"/>
              </a:rPr>
              <a:t>平米含量</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2995.89+17.88</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÷15736.09</a:t>
            </a:r>
          </a:p>
          <a:p>
            <a:pPr>
              <a:lnSpc>
                <a:spcPct val="150000"/>
              </a:lnSpc>
            </a:pPr>
            <a:r>
              <a:rPr lang="en-US" altLang="zh-CN" sz="2000" dirty="0">
                <a:solidFill>
                  <a:schemeClr val="bg1"/>
                </a:solidFill>
                <a:latin typeface="微软雅黑" panose="020B0503020204020204" charset="-122"/>
                <a:ea typeface="微软雅黑" panose="020B0503020204020204" charset="-122"/>
              </a:rPr>
              <a:t>=0.1915 t.</a:t>
            </a:r>
            <a:r>
              <a:rPr lang="zh-CN" altLang="en-US" sz="2000" dirty="0">
                <a:solidFill>
                  <a:schemeClr val="bg1"/>
                </a:solidFill>
                <a:latin typeface="微软雅黑" panose="020B0503020204020204" charset="-122"/>
                <a:ea typeface="微软雅黑" panose="020B0503020204020204" charset="-122"/>
              </a:rPr>
              <a:t>月</a:t>
            </a:r>
            <a:r>
              <a:rPr lang="en-US" altLang="zh-CN" sz="2000" dirty="0">
                <a:solidFill>
                  <a:schemeClr val="bg1"/>
                </a:solidFill>
                <a:latin typeface="微软雅黑" panose="020B0503020204020204" charset="-122"/>
                <a:ea typeface="微软雅黑" panose="020B0503020204020204" charset="-122"/>
              </a:rPr>
              <a:t>/㎡×100</a:t>
            </a:r>
          </a:p>
          <a:p>
            <a:pPr>
              <a:lnSpc>
                <a:spcPct val="150000"/>
              </a:lnSpc>
            </a:pPr>
            <a:r>
              <a:rPr lang="en-US" altLang="zh-CN" sz="2000" dirty="0">
                <a:solidFill>
                  <a:schemeClr val="bg1"/>
                </a:solidFill>
                <a:latin typeface="微软雅黑" panose="020B0503020204020204" charset="-122"/>
                <a:ea typeface="微软雅黑" panose="020B0503020204020204" charset="-122"/>
              </a:rPr>
              <a:t>=19.15t.</a:t>
            </a:r>
            <a:r>
              <a:rPr lang="zh-CN" altLang="en-US" sz="2000" dirty="0">
                <a:solidFill>
                  <a:schemeClr val="bg1"/>
                </a:solidFill>
                <a:latin typeface="微软雅黑" panose="020B0503020204020204" charset="-122"/>
                <a:ea typeface="微软雅黑" panose="020B0503020204020204" charset="-122"/>
              </a:rPr>
              <a:t>月</a:t>
            </a:r>
            <a:r>
              <a:rPr lang="en-US" altLang="zh-CN" sz="2000" dirty="0">
                <a:solidFill>
                  <a:schemeClr val="bg1"/>
                </a:solidFill>
                <a:latin typeface="微软雅黑" panose="020B0503020204020204" charset="-122"/>
                <a:ea typeface="微软雅黑" panose="020B0503020204020204" charset="-122"/>
              </a:rPr>
              <a:t>/100㎡</a:t>
            </a:r>
          </a:p>
          <a:p>
            <a:pPr>
              <a:lnSpc>
                <a:spcPct val="200000"/>
              </a:lnSpc>
            </a:pP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四、应用说明</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71429" y="1803310"/>
            <a:ext cx="11169187" cy="3846694"/>
          </a:xfrm>
          <a:prstGeom prst="rect">
            <a:avLst/>
          </a:prstGeom>
          <a:noFill/>
        </p:spPr>
        <p:txBody>
          <a:bodyPr wrap="square">
            <a:spAutoFit/>
          </a:bodyPr>
          <a:lstStyle/>
          <a:p>
            <a:pPr>
              <a:lnSpc>
                <a:spcPct val="150000"/>
              </a:lnSpc>
            </a:pPr>
            <a:r>
              <a:rPr lang="zh-CN" altLang="en-US" sz="2000" dirty="0">
                <a:solidFill>
                  <a:schemeClr val="bg1"/>
                </a:solidFill>
                <a:latin typeface="微软雅黑" panose="020B0503020204020204" charset="-122"/>
                <a:ea typeface="微软雅黑" panose="020B0503020204020204" charset="-122"/>
              </a:rPr>
              <a:t>扣件计算：</a:t>
            </a:r>
          </a:p>
          <a:p>
            <a:pPr>
              <a:lnSpc>
                <a:spcPct val="150000"/>
              </a:lnSpc>
            </a:pPr>
            <a:r>
              <a:rPr lang="zh-CN" altLang="en-US" sz="2000" dirty="0">
                <a:solidFill>
                  <a:schemeClr val="bg1"/>
                </a:solidFill>
                <a:latin typeface="微软雅黑" panose="020B0503020204020204" charset="-122"/>
                <a:ea typeface="微软雅黑" panose="020B0503020204020204" charset="-122"/>
              </a:rPr>
              <a:t>外架扣件总租赁量</a:t>
            </a:r>
            <a:r>
              <a:rPr lang="en-US" altLang="zh-CN" sz="2000" dirty="0">
                <a:solidFill>
                  <a:schemeClr val="bg1"/>
                </a:solidFill>
                <a:latin typeface="微软雅黑" panose="020B0503020204020204" charset="-122"/>
                <a:ea typeface="微软雅黑" panose="020B0503020204020204" charset="-122"/>
              </a:rPr>
              <a:t>=54928×</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10.2×0.606+2</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=449376.95</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内架扣件总租赁量</a:t>
            </a:r>
            <a:r>
              <a:rPr lang="en-US" altLang="zh-CN" sz="2000" dirty="0">
                <a:solidFill>
                  <a:schemeClr val="bg1"/>
                </a:solidFill>
                <a:latin typeface="微软雅黑" panose="020B0503020204020204" charset="-122"/>
                <a:ea typeface="微软雅黑" panose="020B0503020204020204" charset="-122"/>
              </a:rPr>
              <a:t>=2078÷</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94÷10</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10.2+2</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=2696.98</a:t>
            </a:r>
            <a:r>
              <a:rPr lang="zh-CN" altLang="en-US" sz="2000" dirty="0">
                <a:solidFill>
                  <a:schemeClr val="bg1"/>
                </a:solidFill>
                <a:latin typeface="微软雅黑" panose="020B0503020204020204" charset="-122"/>
                <a:ea typeface="微软雅黑" panose="020B0503020204020204" charset="-122"/>
              </a:rPr>
              <a:t>个</a:t>
            </a:r>
          </a:p>
          <a:p>
            <a:pPr>
              <a:lnSpc>
                <a:spcPct val="150000"/>
              </a:lnSpc>
            </a:pPr>
            <a:r>
              <a:rPr lang="zh-CN" altLang="en-US" sz="2000" dirty="0">
                <a:solidFill>
                  <a:schemeClr val="bg1"/>
                </a:solidFill>
                <a:latin typeface="微软雅黑" panose="020B0503020204020204" charset="-122"/>
                <a:ea typeface="微软雅黑" panose="020B0503020204020204" charset="-122"/>
              </a:rPr>
              <a:t>故每</a:t>
            </a:r>
            <a:r>
              <a:rPr lang="en-US" altLang="zh-CN" sz="2000" dirty="0">
                <a:solidFill>
                  <a:schemeClr val="bg1"/>
                </a:solidFill>
                <a:latin typeface="微软雅黑" panose="020B0503020204020204" charset="-122"/>
                <a:ea typeface="微软雅黑" panose="020B0503020204020204" charset="-122"/>
              </a:rPr>
              <a:t>100</a:t>
            </a:r>
            <a:r>
              <a:rPr lang="zh-CN" altLang="en-US" sz="2000" dirty="0">
                <a:solidFill>
                  <a:schemeClr val="bg1"/>
                </a:solidFill>
                <a:latin typeface="微软雅黑" panose="020B0503020204020204" charset="-122"/>
                <a:ea typeface="微软雅黑" panose="020B0503020204020204" charset="-122"/>
              </a:rPr>
              <a:t>平米含量</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449376.95+2696.98</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÷15736.09</a:t>
            </a:r>
          </a:p>
          <a:p>
            <a:pPr>
              <a:lnSpc>
                <a:spcPct val="150000"/>
              </a:lnSpc>
            </a:pPr>
            <a:r>
              <a:rPr lang="en-US" altLang="zh-CN" sz="2000" dirty="0">
                <a:solidFill>
                  <a:schemeClr val="bg1"/>
                </a:solidFill>
                <a:latin typeface="微软雅黑" panose="020B0503020204020204" charset="-122"/>
                <a:ea typeface="微软雅黑" panose="020B0503020204020204" charset="-122"/>
              </a:rPr>
              <a:t>=28.7285</a:t>
            </a:r>
            <a:r>
              <a:rPr lang="zh-CN" altLang="en-US" sz="2000" dirty="0">
                <a:solidFill>
                  <a:schemeClr val="bg1"/>
                </a:solidFill>
                <a:latin typeface="微软雅黑" panose="020B0503020204020204" charset="-122"/>
                <a:ea typeface="微软雅黑" panose="020B0503020204020204" charset="-122"/>
              </a:rPr>
              <a:t>个</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月</a:t>
            </a:r>
            <a:r>
              <a:rPr lang="en-US" altLang="zh-CN" sz="2000" dirty="0">
                <a:solidFill>
                  <a:schemeClr val="bg1"/>
                </a:solidFill>
                <a:latin typeface="微软雅黑" panose="020B0503020204020204" charset="-122"/>
                <a:ea typeface="微软雅黑" panose="020B0503020204020204" charset="-122"/>
              </a:rPr>
              <a:t>/㎡×100</a:t>
            </a:r>
          </a:p>
          <a:p>
            <a:pPr>
              <a:lnSpc>
                <a:spcPct val="150000"/>
              </a:lnSpc>
            </a:pPr>
            <a:r>
              <a:rPr lang="en-US" altLang="zh-CN" sz="2000" dirty="0">
                <a:solidFill>
                  <a:schemeClr val="bg1"/>
                </a:solidFill>
                <a:latin typeface="微软雅黑" panose="020B0503020204020204" charset="-122"/>
                <a:ea typeface="微软雅黑" panose="020B0503020204020204" charset="-122"/>
              </a:rPr>
              <a:t>=2872.85</a:t>
            </a:r>
            <a:r>
              <a:rPr lang="zh-CN" altLang="en-US" sz="2000" dirty="0">
                <a:solidFill>
                  <a:schemeClr val="bg1"/>
                </a:solidFill>
                <a:latin typeface="微软雅黑" panose="020B0503020204020204" charset="-122"/>
                <a:ea typeface="微软雅黑" panose="020B0503020204020204" charset="-122"/>
              </a:rPr>
              <a:t>个</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月</a:t>
            </a:r>
            <a:r>
              <a:rPr lang="en-US" altLang="zh-CN" sz="2000" dirty="0">
                <a:solidFill>
                  <a:schemeClr val="bg1"/>
                </a:solidFill>
                <a:latin typeface="微软雅黑" panose="020B0503020204020204" charset="-122"/>
                <a:ea typeface="微软雅黑" panose="020B0503020204020204" charset="-122"/>
              </a:rPr>
              <a:t>/100㎡</a:t>
            </a:r>
          </a:p>
          <a:p>
            <a:pPr>
              <a:lnSpc>
                <a:spcPct val="150000"/>
              </a:lnSpc>
            </a:pPr>
            <a:r>
              <a:rPr lang="zh-CN" altLang="en-US" sz="2000" dirty="0">
                <a:solidFill>
                  <a:schemeClr val="bg1"/>
                </a:solidFill>
                <a:latin typeface="微软雅黑" panose="020B0503020204020204" charset="-122"/>
                <a:ea typeface="微软雅黑" panose="020B0503020204020204" charset="-122"/>
              </a:rPr>
              <a:t>将</a:t>
            </a:r>
            <a:r>
              <a:rPr lang="en-US" altLang="zh-CN" sz="2000" dirty="0">
                <a:solidFill>
                  <a:schemeClr val="bg1"/>
                </a:solidFill>
                <a:latin typeface="微软雅黑" panose="020B0503020204020204" charset="-122"/>
                <a:ea typeface="微软雅黑" panose="020B0503020204020204" charset="-122"/>
              </a:rPr>
              <a:t>A18-10</a:t>
            </a:r>
            <a:r>
              <a:rPr lang="zh-CN" altLang="en-US" sz="2000" dirty="0">
                <a:solidFill>
                  <a:schemeClr val="bg1"/>
                </a:solidFill>
                <a:latin typeface="微软雅黑" panose="020B0503020204020204" charset="-122"/>
                <a:ea typeface="微软雅黑" panose="020B0503020204020204" charset="-122"/>
              </a:rPr>
              <a:t>子目中的钢管使用费</a:t>
            </a:r>
            <a:r>
              <a:rPr lang="en-US" altLang="zh-CN" sz="2000" dirty="0">
                <a:solidFill>
                  <a:schemeClr val="bg1"/>
                </a:solidFill>
                <a:latin typeface="微软雅黑" panose="020B0503020204020204" charset="-122"/>
                <a:ea typeface="微软雅黑" panose="020B0503020204020204" charset="-122"/>
              </a:rPr>
              <a:t>26.769</a:t>
            </a:r>
            <a:r>
              <a:rPr lang="zh-CN" altLang="en-US" sz="2000" dirty="0">
                <a:solidFill>
                  <a:schemeClr val="bg1"/>
                </a:solidFill>
                <a:latin typeface="微软雅黑" panose="020B0503020204020204" charset="-122"/>
                <a:ea typeface="微软雅黑" panose="020B0503020204020204" charset="-122"/>
              </a:rPr>
              <a:t>替换为</a:t>
            </a:r>
            <a:r>
              <a:rPr lang="en-US" altLang="zh-CN" sz="2000" dirty="0">
                <a:solidFill>
                  <a:schemeClr val="bg1"/>
                </a:solidFill>
                <a:latin typeface="微软雅黑" panose="020B0503020204020204" charset="-122"/>
                <a:ea typeface="微软雅黑" panose="020B0503020204020204" charset="-122"/>
              </a:rPr>
              <a:t>19.15</a:t>
            </a:r>
            <a:r>
              <a:rPr lang="zh-CN" altLang="en-US" sz="2000" dirty="0">
                <a:solidFill>
                  <a:schemeClr val="bg1"/>
                </a:solidFill>
                <a:latin typeface="微软雅黑" panose="020B0503020204020204" charset="-122"/>
                <a:ea typeface="微软雅黑" panose="020B0503020204020204" charset="-122"/>
              </a:rPr>
              <a:t>，将扣件使用费</a:t>
            </a:r>
            <a:r>
              <a:rPr lang="en-US" altLang="zh-CN" sz="2000" dirty="0">
                <a:solidFill>
                  <a:schemeClr val="bg1"/>
                </a:solidFill>
                <a:latin typeface="微软雅黑" panose="020B0503020204020204" charset="-122"/>
                <a:ea typeface="微软雅黑" panose="020B0503020204020204" charset="-122"/>
              </a:rPr>
              <a:t>2830.044</a:t>
            </a:r>
            <a:r>
              <a:rPr lang="zh-CN" altLang="en-US" sz="2000" dirty="0">
                <a:solidFill>
                  <a:schemeClr val="bg1"/>
                </a:solidFill>
                <a:latin typeface="微软雅黑" panose="020B0503020204020204" charset="-122"/>
                <a:ea typeface="微软雅黑" panose="020B0503020204020204" charset="-122"/>
              </a:rPr>
              <a:t>替换为</a:t>
            </a:r>
            <a:r>
              <a:rPr lang="en-US" altLang="zh-CN" sz="2000" dirty="0">
                <a:solidFill>
                  <a:schemeClr val="bg1"/>
                </a:solidFill>
                <a:latin typeface="微软雅黑" panose="020B0503020204020204" charset="-122"/>
                <a:ea typeface="微软雅黑" panose="020B0503020204020204" charset="-122"/>
              </a:rPr>
              <a:t>2872.85</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四、应用说明</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07 </a:t>
            </a:r>
            <a:r>
              <a:rPr lang="zh-CN" altLang="en-US" b="1" dirty="0" smtClean="0">
                <a:latin typeface="微软雅黑" panose="020B0503020204020204" charset="-122"/>
                <a:ea typeface="微软雅黑" panose="020B0503020204020204" charset="-122"/>
                <a:cs typeface="微软雅黑" panose="020B0503020204020204" charset="-122"/>
              </a:rPr>
              <a:t>脚手架工程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71429" y="1803310"/>
            <a:ext cx="11169187" cy="5231689"/>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2. </a:t>
            </a:r>
            <a:r>
              <a:rPr lang="zh-CN" altLang="en-US" sz="2000" dirty="0">
                <a:solidFill>
                  <a:schemeClr val="bg1"/>
                </a:solidFill>
                <a:latin typeface="微软雅黑" panose="020B0503020204020204" charset="-122"/>
                <a:ea typeface="微软雅黑" panose="020B0503020204020204" charset="-122"/>
              </a:rPr>
              <a:t>某项目</a:t>
            </a:r>
            <a:r>
              <a:rPr lang="en-US" altLang="zh-CN" sz="2000" dirty="0">
                <a:solidFill>
                  <a:schemeClr val="bg1"/>
                </a:solidFill>
                <a:latin typeface="微软雅黑" panose="020B0503020204020204" charset="-122"/>
                <a:ea typeface="微软雅黑" panose="020B0503020204020204" charset="-122"/>
              </a:rPr>
              <a:t>31</a:t>
            </a:r>
            <a:r>
              <a:rPr lang="zh-CN" altLang="en-US" sz="2000" dirty="0">
                <a:solidFill>
                  <a:schemeClr val="bg1"/>
                </a:solidFill>
                <a:latin typeface="微软雅黑" panose="020B0503020204020204" charset="-122"/>
                <a:ea typeface="微软雅黑" panose="020B0503020204020204" charset="-122"/>
              </a:rPr>
              <a:t>层，檐口高度为</a:t>
            </a:r>
            <a:r>
              <a:rPr lang="en-US" altLang="zh-CN" sz="2000" dirty="0">
                <a:solidFill>
                  <a:schemeClr val="bg1"/>
                </a:solidFill>
                <a:latin typeface="微软雅黑" panose="020B0503020204020204" charset="-122"/>
                <a:ea typeface="微软雅黑" panose="020B0503020204020204" charset="-122"/>
              </a:rPr>
              <a:t>94m</a:t>
            </a:r>
            <a:r>
              <a:rPr lang="zh-CN" altLang="en-US" sz="2000" dirty="0">
                <a:solidFill>
                  <a:schemeClr val="bg1"/>
                </a:solidFill>
                <a:latin typeface="微软雅黑" panose="020B0503020204020204" charset="-122"/>
                <a:ea typeface="微软雅黑" panose="020B0503020204020204" charset="-122"/>
              </a:rPr>
              <a:t>，首层建筑面积为</a:t>
            </a:r>
            <a:r>
              <a:rPr lang="en-US" altLang="zh-CN" sz="2000" dirty="0">
                <a:solidFill>
                  <a:schemeClr val="bg1"/>
                </a:solidFill>
                <a:latin typeface="微软雅黑" panose="020B0503020204020204" charset="-122"/>
                <a:ea typeface="微软雅黑" panose="020B0503020204020204" charset="-122"/>
              </a:rPr>
              <a:t>604.39㎡</a:t>
            </a:r>
            <a:r>
              <a:rPr lang="zh-CN" altLang="en-US" sz="2000" dirty="0">
                <a:solidFill>
                  <a:schemeClr val="bg1"/>
                </a:solidFill>
                <a:latin typeface="微软雅黑" panose="020B0503020204020204" charset="-122"/>
                <a:ea typeface="微软雅黑" panose="020B0503020204020204" charset="-122"/>
              </a:rPr>
              <a:t>，标准层建筑面积为</a:t>
            </a:r>
            <a:r>
              <a:rPr lang="en-US" altLang="zh-CN" sz="2000" dirty="0">
                <a:solidFill>
                  <a:schemeClr val="bg1"/>
                </a:solidFill>
                <a:latin typeface="微软雅黑" panose="020B0503020204020204" charset="-122"/>
                <a:ea typeface="微软雅黑" panose="020B0503020204020204" charset="-122"/>
              </a:rPr>
              <a:t>504.39㎡</a:t>
            </a:r>
            <a:r>
              <a:rPr lang="zh-CN" altLang="en-US" sz="2000" dirty="0">
                <a:solidFill>
                  <a:schemeClr val="bg1"/>
                </a:solidFill>
                <a:latin typeface="微软雅黑" panose="020B0503020204020204" charset="-122"/>
                <a:ea typeface="微软雅黑" panose="020B0503020204020204" charset="-122"/>
              </a:rPr>
              <a:t>，两层地下室，地下室总建筑面积为</a:t>
            </a:r>
            <a:r>
              <a:rPr lang="en-US" altLang="zh-CN" sz="2000" dirty="0">
                <a:solidFill>
                  <a:schemeClr val="bg1"/>
                </a:solidFill>
                <a:latin typeface="微软雅黑" panose="020B0503020204020204" charset="-122"/>
                <a:ea typeface="微软雅黑" panose="020B0503020204020204" charset="-122"/>
              </a:rPr>
              <a:t>2538.44㎡</a:t>
            </a:r>
            <a:r>
              <a:rPr lang="zh-CN" altLang="en-US" sz="2000" dirty="0">
                <a:solidFill>
                  <a:schemeClr val="bg1"/>
                </a:solidFill>
                <a:latin typeface="微软雅黑" panose="020B0503020204020204" charset="-122"/>
                <a:ea typeface="微软雅黑" panose="020B0503020204020204" charset="-122"/>
              </a:rPr>
              <a:t>。经批准的施工方案，正负零以下脚手架使用时间为</a:t>
            </a:r>
            <a:r>
              <a:rPr lang="en-US" altLang="zh-CN" sz="2000" dirty="0">
                <a:solidFill>
                  <a:schemeClr val="bg1"/>
                </a:solidFill>
                <a:latin typeface="微软雅黑" panose="020B0503020204020204" charset="-122"/>
                <a:ea typeface="微软雅黑" panose="020B0503020204020204" charset="-122"/>
              </a:rPr>
              <a:t>2.67</a:t>
            </a:r>
            <a:r>
              <a:rPr lang="zh-CN" altLang="en-US" sz="2000" dirty="0">
                <a:solidFill>
                  <a:schemeClr val="bg1"/>
                </a:solidFill>
                <a:latin typeface="微软雅黑" panose="020B0503020204020204" charset="-122"/>
                <a:ea typeface="微软雅黑" panose="020B0503020204020204" charset="-122"/>
              </a:rPr>
              <a:t>月，正负零以上脚手架使用时间为</a:t>
            </a:r>
            <a:r>
              <a:rPr lang="en-US" altLang="zh-CN" sz="2000" dirty="0">
                <a:solidFill>
                  <a:schemeClr val="bg1"/>
                </a:solidFill>
                <a:latin typeface="微软雅黑" panose="020B0503020204020204" charset="-122"/>
                <a:ea typeface="微软雅黑" panose="020B0503020204020204" charset="-122"/>
              </a:rPr>
              <a:t>10.2</a:t>
            </a:r>
            <a:r>
              <a:rPr lang="zh-CN" altLang="en-US" sz="2000" dirty="0">
                <a:solidFill>
                  <a:schemeClr val="bg1"/>
                </a:solidFill>
                <a:latin typeface="微软雅黑" panose="020B0503020204020204" charset="-122"/>
                <a:ea typeface="微软雅黑" panose="020B0503020204020204" charset="-122"/>
              </a:rPr>
              <a:t>个月，试计算综合脚手架费用。</a:t>
            </a:r>
          </a:p>
          <a:p>
            <a:pPr>
              <a:lnSpc>
                <a:spcPct val="150000"/>
              </a:lnSpc>
            </a:pPr>
            <a:r>
              <a:rPr lang="zh-CN" altLang="en-US" sz="2000" dirty="0">
                <a:solidFill>
                  <a:schemeClr val="bg1"/>
                </a:solidFill>
                <a:latin typeface="微软雅黑" panose="020B0503020204020204" charset="-122"/>
                <a:ea typeface="微软雅黑" panose="020B0503020204020204" charset="-122"/>
              </a:rPr>
              <a:t>解（</a:t>
            </a: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）地下室脚手架：单独地下室建筑面积为</a:t>
            </a:r>
            <a:r>
              <a:rPr lang="en-US" altLang="zh-CN" sz="2000" dirty="0">
                <a:solidFill>
                  <a:schemeClr val="bg1"/>
                </a:solidFill>
                <a:latin typeface="微软雅黑" panose="020B0503020204020204" charset="-122"/>
                <a:ea typeface="微软雅黑" panose="020B0503020204020204" charset="-122"/>
              </a:rPr>
              <a:t>2538.44- 604.39*2=1329.66㎡</a:t>
            </a:r>
            <a:r>
              <a:rPr lang="zh-CN" altLang="en-US" sz="2000" dirty="0">
                <a:solidFill>
                  <a:schemeClr val="bg1"/>
                </a:solidFill>
                <a:latin typeface="微软雅黑" panose="020B0503020204020204" charset="-122"/>
                <a:ea typeface="微软雅黑" panose="020B0503020204020204" charset="-122"/>
              </a:rPr>
              <a:t>，套</a:t>
            </a:r>
            <a:r>
              <a:rPr lang="en-US" altLang="zh-CN" sz="2000" dirty="0">
                <a:solidFill>
                  <a:schemeClr val="bg1"/>
                </a:solidFill>
                <a:latin typeface="微软雅黑" panose="020B0503020204020204" charset="-122"/>
                <a:ea typeface="微软雅黑" panose="020B0503020204020204" charset="-122"/>
              </a:rPr>
              <a:t>A18-15</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A18-17</a:t>
            </a:r>
            <a:r>
              <a:rPr lang="zh-CN" altLang="en-US" sz="2000" dirty="0">
                <a:solidFill>
                  <a:schemeClr val="bg1"/>
                </a:solidFill>
                <a:latin typeface="微软雅黑" panose="020B0503020204020204" charset="-122"/>
                <a:ea typeface="微软雅黑" panose="020B0503020204020204" charset="-122"/>
              </a:rPr>
              <a:t>子目，其中</a:t>
            </a:r>
            <a:r>
              <a:rPr lang="en-US" altLang="zh-CN" sz="2000" dirty="0">
                <a:solidFill>
                  <a:schemeClr val="bg1"/>
                </a:solidFill>
                <a:latin typeface="微软雅黑" panose="020B0503020204020204" charset="-122"/>
                <a:ea typeface="微软雅黑" panose="020B0503020204020204" charset="-122"/>
              </a:rPr>
              <a:t>A18-17</a:t>
            </a:r>
            <a:r>
              <a:rPr lang="zh-CN" altLang="en-US" sz="2000" dirty="0">
                <a:solidFill>
                  <a:schemeClr val="bg1"/>
                </a:solidFill>
                <a:latin typeface="微软雅黑" panose="020B0503020204020204" charset="-122"/>
                <a:ea typeface="微软雅黑" panose="020B0503020204020204" charset="-122"/>
              </a:rPr>
              <a:t>子目钢管及扣件含量乘以调整系数</a:t>
            </a:r>
            <a:r>
              <a:rPr lang="en-US" altLang="zh-CN" sz="2000" dirty="0">
                <a:solidFill>
                  <a:schemeClr val="bg1"/>
                </a:solidFill>
                <a:latin typeface="微软雅黑" panose="020B0503020204020204" charset="-122"/>
                <a:ea typeface="微软雅黑" panose="020B0503020204020204" charset="-122"/>
              </a:rPr>
              <a:t>2.67/4=0.68</a:t>
            </a:r>
            <a:r>
              <a:rPr lang="zh-CN" altLang="en-US" sz="2000" dirty="0">
                <a:solidFill>
                  <a:schemeClr val="bg1"/>
                </a:solidFill>
                <a:latin typeface="微软雅黑" panose="020B0503020204020204" charset="-122"/>
                <a:ea typeface="微软雅黑" panose="020B0503020204020204" charset="-122"/>
              </a:rPr>
              <a:t>，即将</a:t>
            </a:r>
            <a:r>
              <a:rPr lang="en-US" altLang="zh-CN" sz="2000" dirty="0">
                <a:solidFill>
                  <a:schemeClr val="bg1"/>
                </a:solidFill>
                <a:latin typeface="微软雅黑" panose="020B0503020204020204" charset="-122"/>
                <a:ea typeface="微软雅黑" panose="020B0503020204020204" charset="-122"/>
              </a:rPr>
              <a:t>A18-17</a:t>
            </a:r>
            <a:r>
              <a:rPr lang="zh-CN" altLang="en-US" sz="2000" dirty="0">
                <a:solidFill>
                  <a:schemeClr val="bg1"/>
                </a:solidFill>
                <a:latin typeface="微软雅黑" panose="020B0503020204020204" charset="-122"/>
                <a:ea typeface="微软雅黑" panose="020B0503020204020204" charset="-122"/>
              </a:rPr>
              <a:t>子目中钢管使用费由</a:t>
            </a:r>
            <a:r>
              <a:rPr lang="en-US" altLang="zh-CN" sz="2000" dirty="0">
                <a:solidFill>
                  <a:schemeClr val="bg1"/>
                </a:solidFill>
                <a:latin typeface="微软雅黑" panose="020B0503020204020204" charset="-122"/>
                <a:ea typeface="微软雅黑" panose="020B0503020204020204" charset="-122"/>
              </a:rPr>
              <a:t>8.579</a:t>
            </a:r>
            <a:r>
              <a:rPr lang="zh-CN" altLang="en-US" sz="2000" dirty="0">
                <a:solidFill>
                  <a:schemeClr val="bg1"/>
                </a:solidFill>
                <a:latin typeface="微软雅黑" panose="020B0503020204020204" charset="-122"/>
                <a:ea typeface="微软雅黑" panose="020B0503020204020204" charset="-122"/>
              </a:rPr>
              <a:t>调整为</a:t>
            </a:r>
            <a:r>
              <a:rPr lang="en-US" altLang="zh-CN" sz="2000" dirty="0">
                <a:solidFill>
                  <a:schemeClr val="bg1"/>
                </a:solidFill>
                <a:latin typeface="微软雅黑" panose="020B0503020204020204" charset="-122"/>
                <a:ea typeface="微软雅黑" panose="020B0503020204020204" charset="-122"/>
              </a:rPr>
              <a:t>5.83</a:t>
            </a:r>
            <a:r>
              <a:rPr lang="zh-CN" altLang="en-US" sz="2000" dirty="0">
                <a:solidFill>
                  <a:schemeClr val="bg1"/>
                </a:solidFill>
                <a:latin typeface="微软雅黑" panose="020B0503020204020204" charset="-122"/>
                <a:ea typeface="微软雅黑" panose="020B0503020204020204" charset="-122"/>
              </a:rPr>
              <a:t>，扣件使用费由</a:t>
            </a:r>
            <a:r>
              <a:rPr lang="en-US" altLang="zh-CN" sz="2000" dirty="0">
                <a:solidFill>
                  <a:schemeClr val="bg1"/>
                </a:solidFill>
                <a:latin typeface="微软雅黑" panose="020B0503020204020204" charset="-122"/>
                <a:ea typeface="微软雅黑" panose="020B0503020204020204" charset="-122"/>
              </a:rPr>
              <a:t>717.84</a:t>
            </a:r>
            <a:r>
              <a:rPr lang="zh-CN" altLang="en-US" sz="2000" dirty="0">
                <a:solidFill>
                  <a:schemeClr val="bg1"/>
                </a:solidFill>
                <a:latin typeface="微软雅黑" panose="020B0503020204020204" charset="-122"/>
                <a:ea typeface="微软雅黑" panose="020B0503020204020204" charset="-122"/>
              </a:rPr>
              <a:t>调整为</a:t>
            </a:r>
            <a:r>
              <a:rPr lang="en-US" altLang="zh-CN" sz="2000" dirty="0">
                <a:solidFill>
                  <a:schemeClr val="bg1"/>
                </a:solidFill>
                <a:latin typeface="微软雅黑" panose="020B0503020204020204" charset="-122"/>
                <a:ea typeface="微软雅黑" panose="020B0503020204020204" charset="-122"/>
              </a:rPr>
              <a:t>488.13</a:t>
            </a:r>
            <a:r>
              <a:rPr lang="zh-CN" altLang="en-US" sz="2000" dirty="0">
                <a:solidFill>
                  <a:schemeClr val="bg1"/>
                </a:solidFill>
                <a:latin typeface="微软雅黑" panose="020B0503020204020204" charset="-122"/>
                <a:ea typeface="微软雅黑" panose="020B0503020204020204" charset="-122"/>
              </a:rPr>
              <a:t>。</a:t>
            </a:r>
          </a:p>
          <a:p>
            <a:pPr>
              <a:lnSpc>
                <a:spcPct val="150000"/>
              </a:lnSpc>
            </a:pP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）正负零以上脚手架：项目檐口高度为</a:t>
            </a:r>
            <a:r>
              <a:rPr lang="en-US" altLang="zh-CN" sz="2000" dirty="0">
                <a:solidFill>
                  <a:schemeClr val="bg1"/>
                </a:solidFill>
                <a:latin typeface="微软雅黑" panose="020B0503020204020204" charset="-122"/>
                <a:ea typeface="微软雅黑" panose="020B0503020204020204" charset="-122"/>
              </a:rPr>
              <a:t>94m</a:t>
            </a:r>
            <a:r>
              <a:rPr lang="zh-CN" altLang="en-US" sz="2000" dirty="0">
                <a:solidFill>
                  <a:schemeClr val="bg1"/>
                </a:solidFill>
                <a:latin typeface="微软雅黑" panose="020B0503020204020204" charset="-122"/>
                <a:ea typeface="微软雅黑" panose="020B0503020204020204" charset="-122"/>
              </a:rPr>
              <a:t>，应套取</a:t>
            </a:r>
            <a:r>
              <a:rPr lang="en-US" altLang="zh-CN" sz="2000" dirty="0">
                <a:solidFill>
                  <a:schemeClr val="bg1"/>
                </a:solidFill>
                <a:latin typeface="微软雅黑" panose="020B0503020204020204" charset="-122"/>
                <a:ea typeface="微软雅黑" panose="020B0503020204020204" charset="-122"/>
              </a:rPr>
              <a:t>100m</a:t>
            </a:r>
            <a:r>
              <a:rPr lang="zh-CN" altLang="en-US" sz="2000" dirty="0">
                <a:solidFill>
                  <a:schemeClr val="bg1"/>
                </a:solidFill>
                <a:latin typeface="微软雅黑" panose="020B0503020204020204" charset="-122"/>
                <a:ea typeface="微软雅黑" panose="020B0503020204020204" charset="-122"/>
              </a:rPr>
              <a:t>以内定额子目，正负零以上脚手架套</a:t>
            </a:r>
            <a:r>
              <a:rPr lang="en-US" altLang="zh-CN" sz="2000" dirty="0">
                <a:solidFill>
                  <a:schemeClr val="bg1"/>
                </a:solidFill>
                <a:latin typeface="微软雅黑" panose="020B0503020204020204" charset="-122"/>
                <a:ea typeface="微软雅黑" panose="020B0503020204020204" charset="-122"/>
              </a:rPr>
              <a:t>A18-3</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A18-10</a:t>
            </a:r>
            <a:r>
              <a:rPr lang="zh-CN" altLang="en-US" sz="2000" dirty="0">
                <a:solidFill>
                  <a:schemeClr val="bg1"/>
                </a:solidFill>
                <a:latin typeface="微软雅黑" panose="020B0503020204020204" charset="-122"/>
                <a:ea typeface="微软雅黑" panose="020B0503020204020204" charset="-122"/>
              </a:rPr>
              <a:t>子目，其中</a:t>
            </a:r>
            <a:r>
              <a:rPr lang="en-US" altLang="zh-CN" sz="2000" dirty="0">
                <a:solidFill>
                  <a:schemeClr val="bg1"/>
                </a:solidFill>
                <a:latin typeface="微软雅黑" panose="020B0503020204020204" charset="-122"/>
                <a:ea typeface="微软雅黑" panose="020B0503020204020204" charset="-122"/>
              </a:rPr>
              <a:t>A18-10</a:t>
            </a:r>
            <a:r>
              <a:rPr lang="zh-CN" altLang="en-US" sz="2000" dirty="0">
                <a:solidFill>
                  <a:schemeClr val="bg1"/>
                </a:solidFill>
                <a:latin typeface="微软雅黑" panose="020B0503020204020204" charset="-122"/>
                <a:ea typeface="微软雅黑" panose="020B0503020204020204" charset="-122"/>
              </a:rPr>
              <a:t>子目中的钢管及扣件含量乘以调整系数</a:t>
            </a:r>
            <a:r>
              <a:rPr lang="en-US" altLang="zh-CN" sz="2000" dirty="0">
                <a:solidFill>
                  <a:schemeClr val="bg1"/>
                </a:solidFill>
                <a:latin typeface="微软雅黑" panose="020B0503020204020204" charset="-122"/>
                <a:ea typeface="微软雅黑" panose="020B0503020204020204" charset="-122"/>
              </a:rPr>
              <a:t>10.2/14=0.729</a:t>
            </a:r>
            <a:r>
              <a:rPr lang="zh-CN" altLang="en-US" sz="2000" dirty="0">
                <a:solidFill>
                  <a:schemeClr val="bg1"/>
                </a:solidFill>
                <a:latin typeface="微软雅黑" panose="020B0503020204020204" charset="-122"/>
                <a:ea typeface="微软雅黑" panose="020B0503020204020204" charset="-122"/>
              </a:rPr>
              <a:t>，即将</a:t>
            </a:r>
            <a:r>
              <a:rPr lang="en-US" altLang="zh-CN" sz="2000" dirty="0">
                <a:solidFill>
                  <a:schemeClr val="bg1"/>
                </a:solidFill>
                <a:latin typeface="微软雅黑" panose="020B0503020204020204" charset="-122"/>
                <a:ea typeface="微软雅黑" panose="020B0503020204020204" charset="-122"/>
              </a:rPr>
              <a:t>A18-10</a:t>
            </a:r>
            <a:r>
              <a:rPr lang="zh-CN" altLang="en-US" sz="2000" dirty="0">
                <a:solidFill>
                  <a:schemeClr val="bg1"/>
                </a:solidFill>
                <a:latin typeface="微软雅黑" panose="020B0503020204020204" charset="-122"/>
                <a:ea typeface="微软雅黑" panose="020B0503020204020204" charset="-122"/>
              </a:rPr>
              <a:t>子目中钢管使用费由</a:t>
            </a:r>
            <a:r>
              <a:rPr lang="en-US" altLang="zh-CN" sz="2000" dirty="0">
                <a:solidFill>
                  <a:schemeClr val="bg1"/>
                </a:solidFill>
                <a:latin typeface="微软雅黑" panose="020B0503020204020204" charset="-122"/>
                <a:ea typeface="微软雅黑" panose="020B0503020204020204" charset="-122"/>
              </a:rPr>
              <a:t>26.769</a:t>
            </a:r>
            <a:r>
              <a:rPr lang="zh-CN" altLang="en-US" sz="2000" dirty="0">
                <a:solidFill>
                  <a:schemeClr val="bg1"/>
                </a:solidFill>
                <a:latin typeface="微软雅黑" panose="020B0503020204020204" charset="-122"/>
                <a:ea typeface="微软雅黑" panose="020B0503020204020204" charset="-122"/>
              </a:rPr>
              <a:t>调整为</a:t>
            </a:r>
            <a:r>
              <a:rPr lang="en-US" altLang="zh-CN" sz="2000" dirty="0">
                <a:solidFill>
                  <a:schemeClr val="bg1"/>
                </a:solidFill>
                <a:latin typeface="微软雅黑" panose="020B0503020204020204" charset="-122"/>
                <a:ea typeface="微软雅黑" panose="020B0503020204020204" charset="-122"/>
              </a:rPr>
              <a:t>19.515</a:t>
            </a:r>
            <a:r>
              <a:rPr lang="zh-CN" altLang="en-US" sz="2000" dirty="0">
                <a:solidFill>
                  <a:schemeClr val="bg1"/>
                </a:solidFill>
                <a:latin typeface="微软雅黑" panose="020B0503020204020204" charset="-122"/>
                <a:ea typeface="微软雅黑" panose="020B0503020204020204" charset="-122"/>
              </a:rPr>
              <a:t>，扣件使用费由</a:t>
            </a:r>
            <a:r>
              <a:rPr lang="en-US" altLang="zh-CN" sz="2000" dirty="0">
                <a:solidFill>
                  <a:schemeClr val="bg1"/>
                </a:solidFill>
                <a:latin typeface="微软雅黑" panose="020B0503020204020204" charset="-122"/>
                <a:ea typeface="微软雅黑" panose="020B0503020204020204" charset="-122"/>
              </a:rPr>
              <a:t>2830.044</a:t>
            </a:r>
            <a:r>
              <a:rPr lang="zh-CN" altLang="en-US" sz="2000" dirty="0">
                <a:solidFill>
                  <a:schemeClr val="bg1"/>
                </a:solidFill>
                <a:latin typeface="微软雅黑" panose="020B0503020204020204" charset="-122"/>
                <a:ea typeface="微软雅黑" panose="020B0503020204020204" charset="-122"/>
              </a:rPr>
              <a:t>调整为</a:t>
            </a:r>
            <a:r>
              <a:rPr lang="en-US" altLang="zh-CN" sz="2000" dirty="0">
                <a:solidFill>
                  <a:schemeClr val="bg1"/>
                </a:solidFill>
                <a:latin typeface="微软雅黑" panose="020B0503020204020204" charset="-122"/>
                <a:ea typeface="微软雅黑" panose="020B0503020204020204" charset="-122"/>
              </a:rPr>
              <a:t>2063.102</a:t>
            </a:r>
            <a:r>
              <a:rPr lang="zh-CN" altLang="en-US" sz="2000" dirty="0">
                <a:solidFill>
                  <a:schemeClr val="bg1"/>
                </a:solidFill>
                <a:latin typeface="微软雅黑" panose="020B0503020204020204" charset="-122"/>
                <a:ea typeface="微软雅黑" panose="020B0503020204020204" charset="-122"/>
              </a:rPr>
              <a:t>。对应的工程量为</a:t>
            </a:r>
            <a:r>
              <a:rPr lang="en-US" altLang="zh-CN" sz="2000" dirty="0">
                <a:solidFill>
                  <a:schemeClr val="bg1"/>
                </a:solidFill>
                <a:latin typeface="微软雅黑" panose="020B0503020204020204" charset="-122"/>
                <a:ea typeface="微软雅黑" panose="020B0503020204020204" charset="-122"/>
              </a:rPr>
              <a:t>604.39*2+604.39+30*504.39=16944.87㎡</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7" end="7"/>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08 </a:t>
            </a:r>
            <a:r>
              <a:rPr lang="zh-CN" altLang="en-US" b="1" dirty="0">
                <a:latin typeface="微软雅黑" panose="020B0503020204020204" charset="-122"/>
                <a:ea typeface="微软雅黑" panose="020B0503020204020204" charset="-122"/>
                <a:cs typeface="微软雅黑" panose="020B0503020204020204" charset="-122"/>
              </a:rPr>
              <a:t>模板工程</a:t>
            </a:r>
          </a:p>
        </p:txBody>
      </p:sp>
      <p:sp>
        <p:nvSpPr>
          <p:cNvPr id="5" name="文本框 4"/>
          <p:cNvSpPr txBox="1"/>
          <p:nvPr/>
        </p:nvSpPr>
        <p:spPr>
          <a:xfrm>
            <a:off x="786117" y="1803310"/>
            <a:ext cx="8982292" cy="3808222"/>
          </a:xfrm>
          <a:prstGeom prst="rect">
            <a:avLst/>
          </a:prstGeom>
          <a:noFill/>
        </p:spPr>
        <p:txBody>
          <a:bodyPr wrap="square">
            <a:spAutoFit/>
          </a:bodyPr>
          <a:lstStyle/>
          <a:p>
            <a:pPr>
              <a:lnSpc>
                <a:spcPct val="250000"/>
              </a:lnSpc>
            </a:pPr>
            <a:r>
              <a:rPr lang="zh-CN" altLang="en-US" sz="2000" dirty="0">
                <a:solidFill>
                  <a:schemeClr val="bg1"/>
                </a:solidFill>
                <a:latin typeface="微软雅黑" panose="020B0503020204020204" charset="-122"/>
                <a:ea typeface="微软雅黑" panose="020B0503020204020204" charset="-122"/>
              </a:rPr>
              <a:t>本章分现浇砼模板、预制砼模板、铝合金模板共三节，共</a:t>
            </a:r>
            <a:r>
              <a:rPr lang="en-US" altLang="zh-CN" sz="2000" dirty="0">
                <a:solidFill>
                  <a:schemeClr val="bg1"/>
                </a:solidFill>
                <a:latin typeface="微软雅黑" panose="020B0503020204020204" charset="-122"/>
                <a:ea typeface="微软雅黑" panose="020B0503020204020204" charset="-122"/>
              </a:rPr>
              <a:t>83</a:t>
            </a:r>
            <a:r>
              <a:rPr lang="zh-CN" altLang="en-US" sz="2000" dirty="0">
                <a:solidFill>
                  <a:schemeClr val="bg1"/>
                </a:solidFill>
                <a:latin typeface="微软雅黑" panose="020B0503020204020204" charset="-122"/>
                <a:ea typeface="微软雅黑" panose="020B0503020204020204" charset="-122"/>
              </a:rPr>
              <a:t>个子目。</a:t>
            </a:r>
            <a:endParaRPr lang="en-US" altLang="zh-CN" sz="2000" dirty="0">
              <a:solidFill>
                <a:schemeClr val="bg1"/>
              </a:solidFill>
              <a:latin typeface="微软雅黑" panose="020B0503020204020204" charset="-122"/>
              <a:ea typeface="微软雅黑" panose="020B0503020204020204" charset="-122"/>
            </a:endParaRPr>
          </a:p>
          <a:p>
            <a:pPr>
              <a:lnSpc>
                <a:spcPct val="250000"/>
              </a:lnSpc>
            </a:pPr>
            <a:r>
              <a:rPr lang="zh-CN" altLang="en-US" sz="2000" dirty="0">
                <a:solidFill>
                  <a:schemeClr val="bg1"/>
                </a:solidFill>
                <a:latin typeface="微软雅黑" panose="020B0503020204020204" charset="-122"/>
                <a:ea typeface="微软雅黑" panose="020B0503020204020204" charset="-122"/>
              </a:rPr>
              <a:t>具体子目数量如下：</a:t>
            </a:r>
          </a:p>
          <a:p>
            <a:pPr>
              <a:lnSpc>
                <a:spcPct val="250000"/>
              </a:lnSpc>
            </a:pPr>
            <a:r>
              <a:rPr lang="zh-CN" altLang="en-US" sz="2000" dirty="0">
                <a:solidFill>
                  <a:schemeClr val="bg1"/>
                </a:solidFill>
                <a:latin typeface="微软雅黑" panose="020B0503020204020204" charset="-122"/>
                <a:ea typeface="微软雅黑" panose="020B0503020204020204" charset="-122"/>
              </a:rPr>
              <a:t>第一节 现浇砼模板，</a:t>
            </a:r>
            <a:r>
              <a:rPr lang="en-US" altLang="zh-CN" sz="2000" dirty="0">
                <a:solidFill>
                  <a:schemeClr val="bg1"/>
                </a:solidFill>
                <a:latin typeface="微软雅黑" panose="020B0503020204020204" charset="-122"/>
                <a:ea typeface="微软雅黑" panose="020B0503020204020204" charset="-122"/>
              </a:rPr>
              <a:t>62</a:t>
            </a:r>
            <a:r>
              <a:rPr lang="zh-CN" altLang="en-US" sz="2000" dirty="0">
                <a:solidFill>
                  <a:schemeClr val="bg1"/>
                </a:solidFill>
                <a:latin typeface="微软雅黑" panose="020B0503020204020204" charset="-122"/>
                <a:ea typeface="微软雅黑" panose="020B0503020204020204" charset="-122"/>
              </a:rPr>
              <a:t>个；</a:t>
            </a:r>
          </a:p>
          <a:p>
            <a:pPr>
              <a:lnSpc>
                <a:spcPct val="250000"/>
              </a:lnSpc>
            </a:pPr>
            <a:r>
              <a:rPr lang="zh-CN" altLang="en-US" sz="2000" dirty="0">
                <a:solidFill>
                  <a:schemeClr val="bg1"/>
                </a:solidFill>
                <a:latin typeface="微软雅黑" panose="020B0503020204020204" charset="-122"/>
                <a:ea typeface="微软雅黑" panose="020B0503020204020204" charset="-122"/>
              </a:rPr>
              <a:t>第二节 预制砼模板，</a:t>
            </a:r>
            <a:r>
              <a:rPr lang="en-US" altLang="zh-CN" sz="2000" dirty="0">
                <a:solidFill>
                  <a:schemeClr val="bg1"/>
                </a:solidFill>
                <a:latin typeface="微软雅黑" panose="020B0503020204020204" charset="-122"/>
                <a:ea typeface="微软雅黑" panose="020B0503020204020204" charset="-122"/>
              </a:rPr>
              <a:t>10</a:t>
            </a:r>
            <a:r>
              <a:rPr lang="zh-CN" altLang="en-US" sz="2000" dirty="0">
                <a:solidFill>
                  <a:schemeClr val="bg1"/>
                </a:solidFill>
                <a:latin typeface="微软雅黑" panose="020B0503020204020204" charset="-122"/>
                <a:ea typeface="微软雅黑" panose="020B0503020204020204" charset="-122"/>
              </a:rPr>
              <a:t>个；</a:t>
            </a:r>
          </a:p>
          <a:p>
            <a:pPr>
              <a:lnSpc>
                <a:spcPct val="250000"/>
              </a:lnSpc>
            </a:pPr>
            <a:r>
              <a:rPr lang="zh-CN" altLang="en-US" sz="2000" dirty="0">
                <a:solidFill>
                  <a:schemeClr val="bg1"/>
                </a:solidFill>
                <a:latin typeface="微软雅黑" panose="020B0503020204020204" charset="-122"/>
                <a:ea typeface="微软雅黑" panose="020B0503020204020204" charset="-122"/>
              </a:rPr>
              <a:t>第三节 铝合金模板，</a:t>
            </a:r>
            <a:r>
              <a:rPr lang="en-US" altLang="zh-CN" sz="2000" dirty="0">
                <a:solidFill>
                  <a:schemeClr val="bg1"/>
                </a:solidFill>
                <a:latin typeface="微软雅黑" panose="020B0503020204020204" charset="-122"/>
                <a:ea typeface="微软雅黑" panose="020B0503020204020204" charset="-122"/>
              </a:rPr>
              <a:t>11</a:t>
            </a:r>
            <a:r>
              <a:rPr lang="zh-CN" altLang="en-US" sz="2000" dirty="0">
                <a:solidFill>
                  <a:schemeClr val="bg1"/>
                </a:solidFill>
                <a:latin typeface="微软雅黑" panose="020B0503020204020204" charset="-122"/>
                <a:ea typeface="微软雅黑" panose="020B0503020204020204" charset="-122"/>
              </a:rPr>
              <a:t>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01 </a:t>
            </a:r>
            <a:r>
              <a:rPr lang="zh-CN" altLang="en-US" b="1" dirty="0">
                <a:cs typeface="微软雅黑" panose="020B0503020204020204" charset="-122"/>
              </a:rPr>
              <a:t>砖石工程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1847528" y="2480919"/>
            <a:ext cx="8784976" cy="3276923"/>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1.2014《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ct val="15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现行设计规范、施工验收规范、质量评定标准和安全操作规程；</a:t>
            </a:r>
          </a:p>
          <a:p>
            <a:pPr>
              <a:lnSpc>
                <a:spcPct val="150000"/>
              </a:lnSpc>
            </a:pPr>
            <a:r>
              <a:rPr lang="en-US" altLang="zh-CN" sz="2000" dirty="0">
                <a:solidFill>
                  <a:schemeClr val="bg1"/>
                </a:solidFill>
                <a:latin typeface="微软雅黑" panose="020B0503020204020204" charset="-122"/>
                <a:ea typeface="微软雅黑" panose="020B0503020204020204" charset="-122"/>
              </a:rPr>
              <a:t>3.2015</a:t>
            </a:r>
            <a:r>
              <a:rPr lang="zh-CN" altLang="en-US" sz="2000" dirty="0">
                <a:solidFill>
                  <a:schemeClr val="bg1"/>
                </a:solidFill>
                <a:latin typeface="微软雅黑" panose="020B0503020204020204" charset="-122"/>
                <a:ea typeface="微软雅黑" panose="020B0503020204020204" charset="-122"/>
              </a:rPr>
              <a:t>中南标、预拌砂浆应用技术规程</a:t>
            </a:r>
            <a:r>
              <a:rPr lang="en-US" altLang="zh-CN" sz="2000" dirty="0">
                <a:solidFill>
                  <a:schemeClr val="bg1"/>
                </a:solidFill>
                <a:latin typeface="微软雅黑" panose="020B0503020204020204" charset="-122"/>
                <a:ea typeface="微软雅黑" panose="020B0503020204020204" charset="-122"/>
              </a:rPr>
              <a:t>JGJ/T223-2010</a:t>
            </a:r>
            <a:r>
              <a:rPr lang="zh-CN" altLang="en-US" sz="2000" dirty="0">
                <a:solidFill>
                  <a:schemeClr val="bg1"/>
                </a:solidFill>
                <a:latin typeface="微软雅黑" panose="020B0503020204020204" charset="-122"/>
                <a:ea typeface="微软雅黑" panose="020B0503020204020204" charset="-122"/>
              </a:rPr>
              <a:t>；</a:t>
            </a:r>
          </a:p>
          <a:p>
            <a:pPr>
              <a:lnSpc>
                <a:spcPct val="1500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砌体结构工程施工规范</a:t>
            </a:r>
            <a:r>
              <a:rPr lang="en-US" altLang="zh-CN" sz="2000" dirty="0">
                <a:solidFill>
                  <a:schemeClr val="bg1"/>
                </a:solidFill>
                <a:latin typeface="微软雅黑" panose="020B0503020204020204" charset="-122"/>
                <a:ea typeface="微软雅黑" panose="020B0503020204020204" charset="-122"/>
              </a:rPr>
              <a:t>GB50924-2014</a:t>
            </a:r>
            <a:r>
              <a:rPr lang="zh-CN" altLang="en-US" sz="2000" dirty="0">
                <a:solidFill>
                  <a:schemeClr val="bg1"/>
                </a:solidFill>
                <a:latin typeface="微软雅黑" panose="020B0503020204020204" charset="-122"/>
                <a:ea typeface="微软雅黑" panose="020B0503020204020204" charset="-122"/>
              </a:rPr>
              <a:t>；</a:t>
            </a:r>
          </a:p>
          <a:p>
            <a:pPr>
              <a:lnSpc>
                <a:spcPct val="1500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砌体结构工程施工质量验收规范</a:t>
            </a:r>
            <a:r>
              <a:rPr lang="en-US" altLang="zh-CN" sz="2000" dirty="0">
                <a:solidFill>
                  <a:schemeClr val="bg1"/>
                </a:solidFill>
                <a:latin typeface="微软雅黑" panose="020B0503020204020204" charset="-122"/>
                <a:ea typeface="微软雅黑" panose="020B0503020204020204" charset="-122"/>
              </a:rPr>
              <a:t>GB50203-2011</a:t>
            </a:r>
            <a:r>
              <a:rPr lang="zh-CN" altLang="en-US" sz="2000" dirty="0">
                <a:solidFill>
                  <a:schemeClr val="bg1"/>
                </a:solidFill>
                <a:latin typeface="微软雅黑" panose="020B0503020204020204" charset="-122"/>
                <a:ea typeface="微软雅黑" panose="020B0503020204020204" charset="-122"/>
              </a:rPr>
              <a:t>；</a:t>
            </a:r>
          </a:p>
          <a:p>
            <a:pPr>
              <a:lnSpc>
                <a:spcPct val="150000"/>
              </a:lnSpc>
            </a:pPr>
            <a:r>
              <a:rPr lang="en-US" altLang="zh-CN" sz="2000" dirty="0">
                <a:solidFill>
                  <a:schemeClr val="bg1"/>
                </a:solidFill>
                <a:latin typeface="微软雅黑" panose="020B0503020204020204" charset="-122"/>
                <a:ea typeface="微软雅黑" panose="020B0503020204020204" charset="-122"/>
              </a:rPr>
              <a:t>6.</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08 </a:t>
            </a:r>
            <a:r>
              <a:rPr lang="zh-CN" altLang="en-US" b="1" dirty="0">
                <a:latin typeface="微软雅黑" panose="020B0503020204020204" charset="-122"/>
                <a:ea typeface="微软雅黑" panose="020B0503020204020204" charset="-122"/>
                <a:cs typeface="微软雅黑" panose="020B0503020204020204" charset="-122"/>
              </a:rPr>
              <a:t>模板工程</a:t>
            </a:r>
          </a:p>
        </p:txBody>
      </p:sp>
      <p:sp>
        <p:nvSpPr>
          <p:cNvPr id="5" name="文本框 4"/>
          <p:cNvSpPr txBox="1"/>
          <p:nvPr/>
        </p:nvSpPr>
        <p:spPr>
          <a:xfrm>
            <a:off x="786116" y="1803310"/>
            <a:ext cx="9368975" cy="4308359"/>
          </a:xfrm>
          <a:prstGeom prst="rect">
            <a:avLst/>
          </a:prstGeom>
          <a:noFill/>
        </p:spPr>
        <p:txBody>
          <a:bodyPr wrap="square">
            <a:spAutoFit/>
          </a:bodyPr>
          <a:lstStyle/>
          <a:p>
            <a:pPr>
              <a:lnSpc>
                <a:spcPct val="200000"/>
              </a:lnSpc>
            </a:pPr>
            <a:r>
              <a:rPr lang="en-US" altLang="zh-CN" sz="2000" dirty="0">
                <a:solidFill>
                  <a:schemeClr val="bg1"/>
                </a:solidFill>
                <a:latin typeface="微软雅黑" panose="020B0503020204020204" charset="-122"/>
                <a:ea typeface="微软雅黑" panose="020B0503020204020204" charset="-122"/>
              </a:rPr>
              <a:t>1. 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ct val="20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现行设计规范、施工验收规范、质量评定标准和安全操作规程；</a:t>
            </a:r>
          </a:p>
          <a:p>
            <a:pPr>
              <a:lnSpc>
                <a:spcPct val="20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现行标准图集、通用图集；</a:t>
            </a:r>
          </a:p>
          <a:p>
            <a:pPr>
              <a:lnSpc>
                <a:spcPct val="2000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建筑施工模板安全技术规范</a:t>
            </a:r>
            <a:r>
              <a:rPr lang="en-US" altLang="zh-CN" sz="2000" dirty="0">
                <a:solidFill>
                  <a:schemeClr val="bg1"/>
                </a:solidFill>
                <a:latin typeface="微软雅黑" panose="020B0503020204020204" charset="-122"/>
                <a:ea typeface="微软雅黑" panose="020B0503020204020204" charset="-122"/>
              </a:rPr>
              <a:t>JGJ162-2008</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混凝土结构工程施工质量验收规范</a:t>
            </a:r>
            <a:r>
              <a:rPr lang="en-US" altLang="zh-CN" sz="2000" dirty="0">
                <a:solidFill>
                  <a:schemeClr val="bg1"/>
                </a:solidFill>
                <a:latin typeface="微软雅黑" panose="020B0503020204020204" charset="-122"/>
                <a:ea typeface="微软雅黑" panose="020B0503020204020204" charset="-122"/>
              </a:rPr>
              <a:t>GB50204-2015</a:t>
            </a:r>
            <a:r>
              <a:rPr lang="zh-CN" altLang="en-US" sz="2000" dirty="0">
                <a:solidFill>
                  <a:schemeClr val="bg1"/>
                </a:solidFill>
                <a:latin typeface="微软雅黑" panose="020B0503020204020204" charset="-122"/>
                <a:ea typeface="微软雅黑" panose="020B0503020204020204" charset="-122"/>
              </a:rPr>
              <a:t>；</a:t>
            </a:r>
          </a:p>
          <a:p>
            <a:pPr>
              <a:lnSpc>
                <a:spcPct val="200000"/>
              </a:lnSpc>
            </a:pPr>
            <a:r>
              <a:rPr lang="en-US" altLang="zh-CN" sz="2000" dirty="0">
                <a:solidFill>
                  <a:schemeClr val="bg1"/>
                </a:solidFill>
                <a:latin typeface="微软雅黑" panose="020B0503020204020204" charset="-122"/>
                <a:ea typeface="微软雅黑" panose="020B0503020204020204" charset="-122"/>
              </a:rPr>
              <a:t>6.</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08 </a:t>
            </a:r>
            <a:r>
              <a:rPr lang="zh-CN" altLang="en-US" b="1" dirty="0">
                <a:latin typeface="微软雅黑" panose="020B0503020204020204" charset="-122"/>
                <a:ea typeface="微软雅黑" panose="020B0503020204020204" charset="-122"/>
                <a:cs typeface="微软雅黑" panose="020B0503020204020204" charset="-122"/>
              </a:rPr>
              <a:t>模板工程</a:t>
            </a:r>
          </a:p>
        </p:txBody>
      </p:sp>
      <p:sp>
        <p:nvSpPr>
          <p:cNvPr id="5" name="文本框 4"/>
          <p:cNvSpPr txBox="1"/>
          <p:nvPr/>
        </p:nvSpPr>
        <p:spPr>
          <a:xfrm>
            <a:off x="762000" y="1803310"/>
            <a:ext cx="10950624" cy="5169535"/>
          </a:xfrm>
          <a:prstGeom prst="rect">
            <a:avLst/>
          </a:prstGeom>
          <a:noFill/>
        </p:spPr>
        <p:txBody>
          <a:bodyPr wrap="square">
            <a:spAutoFit/>
          </a:bodyPr>
          <a:lstStyle/>
          <a:p>
            <a:pPr>
              <a:lnSpc>
                <a:spcPts val="3300"/>
              </a:lnSpc>
            </a:pPr>
            <a:r>
              <a:rPr lang="en-US" altLang="zh-CN" dirty="0">
                <a:solidFill>
                  <a:schemeClr val="bg1"/>
                </a:solidFill>
                <a:latin typeface="微软雅黑" panose="020B0503020204020204" charset="-122"/>
                <a:ea typeface="微软雅黑" panose="020B0503020204020204" charset="-122"/>
              </a:rPr>
              <a:t>1.</a:t>
            </a:r>
            <a:r>
              <a:rPr lang="zh-CN" altLang="en-US" dirty="0">
                <a:solidFill>
                  <a:srgbClr val="FF0000"/>
                </a:solidFill>
                <a:latin typeface="微软雅黑" panose="020B0503020204020204" charset="-122"/>
                <a:ea typeface="微软雅黑" panose="020B0503020204020204" charset="-122"/>
              </a:rPr>
              <a:t>模板工程根据市场调查，分别按木模板</a:t>
            </a:r>
            <a:r>
              <a:rPr lang="zh-CN" altLang="en-US" dirty="0" smtClean="0">
                <a:solidFill>
                  <a:srgbClr val="FF0000"/>
                </a:solidFill>
                <a:latin typeface="微软雅黑" panose="020B0503020204020204" charset="-122"/>
                <a:ea typeface="微软雅黑" panose="020B0503020204020204" charset="-122"/>
              </a:rPr>
              <a:t>和铝合金模板编制，</a:t>
            </a:r>
            <a:r>
              <a:rPr lang="zh-CN" altLang="en-US" dirty="0" smtClean="0">
                <a:solidFill>
                  <a:schemeClr val="bg1"/>
                </a:solidFill>
                <a:latin typeface="微软雅黑" panose="020B0503020204020204" charset="-122"/>
                <a:ea typeface="微软雅黑" panose="020B0503020204020204" charset="-122"/>
              </a:rPr>
              <a:t>其中木模板按</a:t>
            </a:r>
            <a:r>
              <a:rPr lang="en-US" altLang="zh-CN" dirty="0" smtClean="0">
                <a:solidFill>
                  <a:schemeClr val="bg1"/>
                </a:solidFill>
                <a:latin typeface="微软雅黑" panose="020B0503020204020204" charset="-122"/>
                <a:ea typeface="微软雅黑" panose="020B0503020204020204" charset="-122"/>
              </a:rPr>
              <a:t>15mm</a:t>
            </a:r>
            <a:r>
              <a:rPr lang="zh-CN" altLang="en-US" dirty="0" smtClean="0">
                <a:solidFill>
                  <a:schemeClr val="bg1"/>
                </a:solidFill>
                <a:latin typeface="微软雅黑" panose="020B0503020204020204" charset="-122"/>
                <a:ea typeface="微软雅黑" panose="020B0503020204020204" charset="-122"/>
              </a:rPr>
              <a:t>厚考虑，木模板钢支撑按租赁考虑，钢支撑租赁时间按正常施工条件下流水作业考虑，如按规范要求达到</a:t>
            </a:r>
            <a:r>
              <a:rPr lang="en-US" altLang="zh-CN" dirty="0" smtClean="0">
                <a:solidFill>
                  <a:schemeClr val="bg1"/>
                </a:solidFill>
                <a:latin typeface="微软雅黑" panose="020B0503020204020204" charset="-122"/>
                <a:ea typeface="微软雅黑" panose="020B0503020204020204" charset="-122"/>
              </a:rPr>
              <a:t>100%</a:t>
            </a:r>
            <a:r>
              <a:rPr lang="zh-CN" altLang="en-US" dirty="0" smtClean="0">
                <a:solidFill>
                  <a:schemeClr val="bg1"/>
                </a:solidFill>
                <a:latin typeface="微软雅黑" panose="020B0503020204020204" charset="-122"/>
                <a:ea typeface="微软雅黑" panose="020B0503020204020204" charset="-122"/>
              </a:rPr>
              <a:t>强度拆模，需另套延迟拆模增加费子目。超过一定规模危险性较大的分部分项工程，其模板支架按经论证后的方案计算，套满堂钢管支架子目，架体租赁费用另行计算，原定额中钢管使用费不扣除。</a:t>
            </a:r>
            <a:endParaRPr lang="zh-CN" altLang="en-US" dirty="0">
              <a:solidFill>
                <a:schemeClr val="bg1"/>
              </a:solidFill>
              <a:latin typeface="微软雅黑" panose="020B0503020204020204" charset="-122"/>
              <a:ea typeface="微软雅黑" panose="020B0503020204020204" charset="-122"/>
            </a:endParaRPr>
          </a:p>
          <a:p>
            <a:pPr>
              <a:lnSpc>
                <a:spcPts val="3300"/>
              </a:lnSpc>
            </a:pPr>
            <a:r>
              <a:rPr lang="en-US" altLang="zh-CN" dirty="0">
                <a:solidFill>
                  <a:schemeClr val="bg1"/>
                </a:solidFill>
                <a:latin typeface="微软雅黑" panose="020B0503020204020204" charset="-122"/>
                <a:ea typeface="微软雅黑" panose="020B0503020204020204" charset="-122"/>
              </a:rPr>
              <a:t>2.</a:t>
            </a:r>
            <a:r>
              <a:rPr lang="zh-CN" altLang="en-US" dirty="0">
                <a:solidFill>
                  <a:schemeClr val="bg1"/>
                </a:solidFill>
                <a:latin typeface="微软雅黑" panose="020B0503020204020204" charset="-122"/>
                <a:ea typeface="微软雅黑" panose="020B0503020204020204" charset="-122"/>
              </a:rPr>
              <a:t>木模板平均按</a:t>
            </a:r>
            <a:r>
              <a:rPr lang="en-US" altLang="zh-CN" dirty="0">
                <a:solidFill>
                  <a:schemeClr val="bg1"/>
                </a:solidFill>
                <a:latin typeface="微软雅黑" panose="020B0503020204020204" charset="-122"/>
                <a:ea typeface="微软雅黑" panose="020B0503020204020204" charset="-122"/>
              </a:rPr>
              <a:t>5</a:t>
            </a:r>
            <a:r>
              <a:rPr lang="zh-CN" altLang="en-US" dirty="0">
                <a:solidFill>
                  <a:schemeClr val="bg1"/>
                </a:solidFill>
                <a:latin typeface="微软雅黑" panose="020B0503020204020204" charset="-122"/>
                <a:ea typeface="微软雅黑" panose="020B0503020204020204" charset="-122"/>
              </a:rPr>
              <a:t>次周转考虑，弧形构件按</a:t>
            </a:r>
            <a:r>
              <a:rPr lang="en-US" altLang="zh-CN" dirty="0">
                <a:solidFill>
                  <a:schemeClr val="bg1"/>
                </a:solidFill>
                <a:latin typeface="微软雅黑" panose="020B0503020204020204" charset="-122"/>
                <a:ea typeface="微软雅黑" panose="020B0503020204020204" charset="-122"/>
              </a:rPr>
              <a:t>3</a:t>
            </a:r>
            <a:r>
              <a:rPr lang="zh-CN" altLang="en-US" dirty="0" smtClean="0">
                <a:solidFill>
                  <a:schemeClr val="bg1"/>
                </a:solidFill>
                <a:latin typeface="微软雅黑" panose="020B0503020204020204" charset="-122"/>
                <a:ea typeface="微软雅黑" panose="020B0503020204020204" charset="-122"/>
              </a:rPr>
              <a:t>次周转</a:t>
            </a:r>
            <a:r>
              <a:rPr lang="zh-CN" altLang="en-US" dirty="0">
                <a:solidFill>
                  <a:schemeClr val="bg1"/>
                </a:solidFill>
                <a:latin typeface="微软雅黑" panose="020B0503020204020204" charset="-122"/>
                <a:ea typeface="微软雅黑" panose="020B0503020204020204" charset="-122"/>
              </a:rPr>
              <a:t>考虑。对拉螺杆按</a:t>
            </a:r>
            <a:r>
              <a:rPr lang="en-US" altLang="zh-CN" dirty="0">
                <a:solidFill>
                  <a:schemeClr val="bg1"/>
                </a:solidFill>
                <a:latin typeface="微软雅黑" panose="020B0503020204020204" charset="-122"/>
                <a:ea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rPr>
              <a:t>次周转考虑，如为一次性使用，则对拉螺杆用量乘以</a:t>
            </a:r>
            <a:r>
              <a:rPr lang="en-US" altLang="zh-CN" dirty="0">
                <a:solidFill>
                  <a:schemeClr val="bg1"/>
                </a:solidFill>
                <a:latin typeface="微软雅黑" panose="020B0503020204020204" charset="-122"/>
                <a:ea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rPr>
              <a:t>，其他不变。</a:t>
            </a:r>
          </a:p>
          <a:p>
            <a:pPr>
              <a:lnSpc>
                <a:spcPts val="3300"/>
              </a:lnSpc>
            </a:pPr>
            <a:r>
              <a:rPr lang="en-US" altLang="zh-CN" dirty="0">
                <a:solidFill>
                  <a:schemeClr val="bg1"/>
                </a:solidFill>
                <a:latin typeface="微软雅黑" panose="020B0503020204020204" charset="-122"/>
                <a:ea typeface="微软雅黑" panose="020B0503020204020204" charset="-122"/>
              </a:rPr>
              <a:t>3.</a:t>
            </a:r>
            <a:r>
              <a:rPr lang="zh-CN" altLang="en-US" dirty="0">
                <a:solidFill>
                  <a:schemeClr val="bg1"/>
                </a:solidFill>
                <a:latin typeface="微软雅黑" panose="020B0503020204020204" charset="-122"/>
                <a:ea typeface="微软雅黑" panose="020B0503020204020204" charset="-122"/>
              </a:rPr>
              <a:t>铝合金模板子目适用于主体结构标准层，非标准层采用铝合金模板，铝合金模板</a:t>
            </a:r>
            <a:r>
              <a:rPr lang="zh-CN" altLang="en-US" dirty="0" smtClean="0">
                <a:solidFill>
                  <a:schemeClr val="bg1"/>
                </a:solidFill>
                <a:latin typeface="微软雅黑" panose="020B0503020204020204" charset="-122"/>
                <a:ea typeface="微软雅黑" panose="020B0503020204020204" charset="-122"/>
              </a:rPr>
              <a:t>费用不适用本定额。</a:t>
            </a:r>
            <a:r>
              <a:rPr lang="zh-CN" altLang="en-US" dirty="0">
                <a:solidFill>
                  <a:schemeClr val="bg1"/>
                </a:solidFill>
                <a:latin typeface="微软雅黑" panose="020B0503020204020204" charset="-122"/>
                <a:ea typeface="微软雅黑" panose="020B0503020204020204" charset="-122"/>
              </a:rPr>
              <a:t>主体结构标准层采用铝合金模板，非标准层采用木模板时，木模板按相应子目乘以系数</a:t>
            </a:r>
            <a:r>
              <a:rPr lang="en-US" altLang="zh-CN" dirty="0">
                <a:solidFill>
                  <a:schemeClr val="bg1"/>
                </a:solidFill>
                <a:latin typeface="微软雅黑" panose="020B0503020204020204" charset="-122"/>
                <a:ea typeface="微软雅黑" panose="020B0503020204020204" charset="-122"/>
              </a:rPr>
              <a:t>1.2</a:t>
            </a:r>
            <a:r>
              <a:rPr lang="zh-CN" altLang="en-US" dirty="0">
                <a:solidFill>
                  <a:schemeClr val="bg1"/>
                </a:solidFill>
                <a:latin typeface="微软雅黑" panose="020B0503020204020204" charset="-122"/>
                <a:ea typeface="微软雅黑" panose="020B0503020204020204" charset="-122"/>
              </a:rPr>
              <a:t>。</a:t>
            </a:r>
          </a:p>
          <a:p>
            <a:pPr>
              <a:lnSpc>
                <a:spcPts val="3300"/>
              </a:lnSpc>
            </a:pPr>
            <a:r>
              <a:rPr lang="en-US" altLang="zh-CN" dirty="0">
                <a:solidFill>
                  <a:srgbClr val="FF0000"/>
                </a:solidFill>
                <a:latin typeface="微软雅黑" panose="020B0503020204020204" charset="-122"/>
                <a:ea typeface="微软雅黑" panose="020B0503020204020204" charset="-122"/>
              </a:rPr>
              <a:t>4.</a:t>
            </a:r>
            <a:r>
              <a:rPr lang="zh-CN" altLang="en-US" dirty="0">
                <a:solidFill>
                  <a:srgbClr val="FF0000"/>
                </a:solidFill>
                <a:latin typeface="微软雅黑" panose="020B0503020204020204" charset="-122"/>
                <a:ea typeface="微软雅黑" panose="020B0503020204020204" charset="-122"/>
              </a:rPr>
              <a:t>木模板及铝合金模板均按混凝土构件表面抹灰处理考虑，如为免抹灰，则模板子目乘以系数</a:t>
            </a:r>
            <a:r>
              <a:rPr lang="en-US" altLang="zh-CN" dirty="0">
                <a:solidFill>
                  <a:srgbClr val="FF0000"/>
                </a:solidFill>
                <a:latin typeface="微软雅黑" panose="020B0503020204020204" charset="-122"/>
                <a:ea typeface="微软雅黑" panose="020B0503020204020204" charset="-122"/>
              </a:rPr>
              <a:t>1.15</a:t>
            </a:r>
            <a:r>
              <a:rPr lang="zh-CN" altLang="en-US" dirty="0">
                <a:solidFill>
                  <a:srgbClr val="FF0000"/>
                </a:solidFill>
                <a:latin typeface="微软雅黑" panose="020B0503020204020204" charset="-122"/>
                <a:ea typeface="微软雅黑" panose="020B0503020204020204" charset="-122"/>
              </a:rPr>
              <a:t>，如设计为清水混凝土，其模板费用另行计算。</a:t>
            </a:r>
          </a:p>
          <a:p>
            <a:pPr>
              <a:lnSpc>
                <a:spcPts val="3300"/>
              </a:lnSpc>
            </a:pPr>
            <a:r>
              <a:rPr lang="en-US" altLang="zh-CN" dirty="0">
                <a:solidFill>
                  <a:schemeClr val="bg1"/>
                </a:solidFill>
                <a:latin typeface="微软雅黑" panose="020B0503020204020204" charset="-122"/>
                <a:ea typeface="微软雅黑" panose="020B0503020204020204" charset="-122"/>
              </a:rPr>
              <a:t>5.</a:t>
            </a:r>
            <a:r>
              <a:rPr lang="zh-CN" altLang="en-US" dirty="0">
                <a:solidFill>
                  <a:schemeClr val="bg1"/>
                </a:solidFill>
                <a:latin typeface="微软雅黑" panose="020B0503020204020204" charset="-122"/>
                <a:ea typeface="微软雅黑" panose="020B0503020204020204" charset="-122"/>
              </a:rPr>
              <a:t>装配式建筑现浇部分模板（含地下室），装配率为</a:t>
            </a:r>
            <a:r>
              <a:rPr lang="en-US" altLang="zh-CN" dirty="0">
                <a:solidFill>
                  <a:schemeClr val="bg1"/>
                </a:solidFill>
                <a:latin typeface="微软雅黑" panose="020B0503020204020204" charset="-122"/>
                <a:ea typeface="微软雅黑" panose="020B0503020204020204" charset="-122"/>
              </a:rPr>
              <a:t>30%-40%</a:t>
            </a:r>
            <a:r>
              <a:rPr lang="zh-CN" altLang="en-US" dirty="0">
                <a:solidFill>
                  <a:schemeClr val="bg1"/>
                </a:solidFill>
                <a:latin typeface="微软雅黑" panose="020B0503020204020204" charset="-122"/>
                <a:ea typeface="微软雅黑" panose="020B0503020204020204" charset="-122"/>
              </a:rPr>
              <a:t>时，模板子目乘以系数</a:t>
            </a:r>
            <a:r>
              <a:rPr lang="en-US" altLang="zh-CN" dirty="0">
                <a:solidFill>
                  <a:schemeClr val="bg1"/>
                </a:solidFill>
                <a:latin typeface="微软雅黑" panose="020B0503020204020204" charset="-122"/>
                <a:ea typeface="微软雅黑" panose="020B0503020204020204" charset="-122"/>
              </a:rPr>
              <a:t>1.1</a:t>
            </a:r>
            <a:r>
              <a:rPr lang="zh-CN" altLang="en-US" dirty="0">
                <a:solidFill>
                  <a:schemeClr val="bg1"/>
                </a:solidFill>
                <a:latin typeface="微软雅黑" panose="020B0503020204020204" charset="-122"/>
                <a:ea typeface="微软雅黑" panose="020B0503020204020204" charset="-122"/>
              </a:rPr>
              <a:t>；装配率≥</a:t>
            </a:r>
            <a:r>
              <a:rPr lang="en-US" altLang="zh-CN" dirty="0">
                <a:solidFill>
                  <a:schemeClr val="bg1"/>
                </a:solidFill>
                <a:latin typeface="微软雅黑" panose="020B0503020204020204" charset="-122"/>
                <a:ea typeface="微软雅黑" panose="020B0503020204020204" charset="-122"/>
              </a:rPr>
              <a:t>40%</a:t>
            </a:r>
            <a:r>
              <a:rPr lang="zh-CN" altLang="en-US" dirty="0">
                <a:solidFill>
                  <a:schemeClr val="bg1"/>
                </a:solidFill>
                <a:latin typeface="微软雅黑" panose="020B0503020204020204" charset="-122"/>
                <a:ea typeface="微软雅黑" panose="020B0503020204020204" charset="-122"/>
              </a:rPr>
              <a:t>时，模板子目乘以系数</a:t>
            </a:r>
            <a:r>
              <a:rPr lang="en-US" altLang="zh-CN" dirty="0">
                <a:solidFill>
                  <a:schemeClr val="bg1"/>
                </a:solidFill>
                <a:latin typeface="微软雅黑" panose="020B0503020204020204" charset="-122"/>
                <a:ea typeface="微软雅黑" panose="020B0503020204020204" charset="-122"/>
              </a:rPr>
              <a:t>1.2</a:t>
            </a:r>
            <a:r>
              <a:rPr lang="zh-CN" altLang="en-US" dirty="0">
                <a:solidFill>
                  <a:schemeClr val="bg1"/>
                </a:solidFill>
                <a:latin typeface="微软雅黑" panose="020B0503020204020204" charset="-122"/>
                <a:ea typeface="微软雅黑" panose="020B0503020204020204" charset="-122"/>
              </a:rPr>
              <a:t>。装配率按</a:t>
            </a:r>
            <a:r>
              <a:rPr lang="en-US" altLang="zh-CN" dirty="0">
                <a:solidFill>
                  <a:schemeClr val="bg1"/>
                </a:solidFill>
                <a:latin typeface="微软雅黑" panose="020B0503020204020204" charset="-122"/>
                <a:ea typeface="微软雅黑" panose="020B0503020204020204" charset="-122"/>
              </a:rPr>
              <a:t>《</a:t>
            </a:r>
            <a:r>
              <a:rPr lang="zh-CN" altLang="en-US" dirty="0">
                <a:solidFill>
                  <a:schemeClr val="bg1"/>
                </a:solidFill>
                <a:latin typeface="微软雅黑" panose="020B0503020204020204" charset="-122"/>
                <a:ea typeface="微软雅黑" panose="020B0503020204020204" charset="-122"/>
              </a:rPr>
              <a:t>湖南省绿色装配式建筑评价标准</a:t>
            </a:r>
            <a:r>
              <a:rPr lang="en-US" altLang="zh-CN" dirty="0">
                <a:solidFill>
                  <a:schemeClr val="bg1"/>
                </a:solidFill>
                <a:latin typeface="微软雅黑" panose="020B0503020204020204" charset="-122"/>
                <a:ea typeface="微软雅黑" panose="020B0503020204020204" charset="-122"/>
              </a:rPr>
              <a:t>》</a:t>
            </a:r>
            <a:r>
              <a:rPr lang="zh-CN" altLang="en-US" dirty="0">
                <a:solidFill>
                  <a:schemeClr val="bg1"/>
                </a:solidFill>
                <a:latin typeface="微软雅黑" panose="020B0503020204020204" charset="-122"/>
                <a:ea typeface="微软雅黑" panose="020B0503020204020204" charset="-122"/>
              </a:rPr>
              <a:t>（</a:t>
            </a:r>
            <a:r>
              <a:rPr lang="en-US" altLang="zh-CN" dirty="0">
                <a:solidFill>
                  <a:schemeClr val="bg1"/>
                </a:solidFill>
                <a:latin typeface="微软雅黑" panose="020B0503020204020204" charset="-122"/>
                <a:ea typeface="微软雅黑" panose="020B0503020204020204" charset="-122"/>
              </a:rPr>
              <a:t>DBJ43/T332-2018</a:t>
            </a:r>
            <a:r>
              <a:rPr lang="zh-CN" altLang="en-US" dirty="0">
                <a:solidFill>
                  <a:schemeClr val="bg1"/>
                </a:solidFill>
                <a:latin typeface="微软雅黑" panose="020B0503020204020204" charset="-122"/>
                <a:ea typeface="微软雅黑" panose="020B0503020204020204" charset="-122"/>
              </a:rPr>
              <a:t>）计算。</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8" end="8"/>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09 </a:t>
            </a:r>
            <a:r>
              <a:rPr lang="zh-CN" altLang="en-US" b="1" dirty="0">
                <a:latin typeface="微软雅黑" panose="020B0503020204020204" charset="-122"/>
                <a:ea typeface="微软雅黑" panose="020B0503020204020204" charset="-122"/>
                <a:cs typeface="微软雅黑" panose="020B0503020204020204" charset="-122"/>
              </a:rPr>
              <a:t>垂直运输工程及超高增加费</a:t>
            </a:r>
          </a:p>
        </p:txBody>
      </p:sp>
      <p:sp>
        <p:nvSpPr>
          <p:cNvPr id="5" name="文本框 4"/>
          <p:cNvSpPr txBox="1"/>
          <p:nvPr/>
        </p:nvSpPr>
        <p:spPr>
          <a:xfrm>
            <a:off x="786117" y="1803310"/>
            <a:ext cx="8982292" cy="4577663"/>
          </a:xfrm>
          <a:prstGeom prst="rect">
            <a:avLst/>
          </a:prstGeom>
          <a:noFill/>
        </p:spPr>
        <p:txBody>
          <a:bodyPr wrap="square">
            <a:spAutoFit/>
          </a:bodyPr>
          <a:lstStyle/>
          <a:p>
            <a:pPr>
              <a:lnSpc>
                <a:spcPct val="250000"/>
              </a:lnSpc>
            </a:pPr>
            <a:r>
              <a:rPr lang="zh-CN" altLang="en-US" sz="2000" dirty="0">
                <a:solidFill>
                  <a:schemeClr val="bg1"/>
                </a:solidFill>
                <a:latin typeface="微软雅黑" panose="020B0503020204020204" charset="-122"/>
                <a:ea typeface="微软雅黑" panose="020B0503020204020204" charset="-122"/>
              </a:rPr>
              <a:t>垂直运输工程分塔吊、施工电梯、其他垂直运输费共三节，共</a:t>
            </a: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个子目。</a:t>
            </a:r>
            <a:endParaRPr lang="en-US" altLang="zh-CN" sz="2000" dirty="0">
              <a:solidFill>
                <a:schemeClr val="bg1"/>
              </a:solidFill>
              <a:latin typeface="微软雅黑" panose="020B0503020204020204" charset="-122"/>
              <a:ea typeface="微软雅黑" panose="020B0503020204020204" charset="-122"/>
            </a:endParaRPr>
          </a:p>
          <a:p>
            <a:pPr>
              <a:lnSpc>
                <a:spcPct val="250000"/>
              </a:lnSpc>
            </a:pPr>
            <a:r>
              <a:rPr lang="zh-CN" altLang="en-US" sz="2000" dirty="0">
                <a:solidFill>
                  <a:schemeClr val="bg1"/>
                </a:solidFill>
                <a:latin typeface="微软雅黑" panose="020B0503020204020204" charset="-122"/>
                <a:ea typeface="微软雅黑" panose="020B0503020204020204" charset="-122"/>
              </a:rPr>
              <a:t>具体子目数量如下：</a:t>
            </a:r>
          </a:p>
          <a:p>
            <a:pPr>
              <a:lnSpc>
                <a:spcPct val="250000"/>
              </a:lnSpc>
            </a:pPr>
            <a:r>
              <a:rPr lang="zh-CN" altLang="en-US" sz="2000" dirty="0">
                <a:solidFill>
                  <a:schemeClr val="bg1"/>
                </a:solidFill>
                <a:latin typeface="微软雅黑" panose="020B0503020204020204" charset="-122"/>
                <a:ea typeface="微软雅黑" panose="020B0503020204020204" charset="-122"/>
              </a:rPr>
              <a:t>第一节 塔吊，</a:t>
            </a: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个；</a:t>
            </a:r>
          </a:p>
          <a:p>
            <a:pPr>
              <a:lnSpc>
                <a:spcPct val="250000"/>
              </a:lnSpc>
            </a:pPr>
            <a:r>
              <a:rPr lang="zh-CN" altLang="en-US" sz="2000" dirty="0">
                <a:solidFill>
                  <a:schemeClr val="bg1"/>
                </a:solidFill>
                <a:latin typeface="微软雅黑" panose="020B0503020204020204" charset="-122"/>
                <a:ea typeface="微软雅黑" panose="020B0503020204020204" charset="-122"/>
              </a:rPr>
              <a:t>第二节 施工电梯，</a:t>
            </a: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个；</a:t>
            </a:r>
          </a:p>
          <a:p>
            <a:pPr>
              <a:lnSpc>
                <a:spcPct val="250000"/>
              </a:lnSpc>
            </a:pPr>
            <a:r>
              <a:rPr lang="zh-CN" altLang="en-US" sz="2000" dirty="0">
                <a:solidFill>
                  <a:schemeClr val="bg1"/>
                </a:solidFill>
                <a:latin typeface="微软雅黑" panose="020B0503020204020204" charset="-122"/>
                <a:ea typeface="微软雅黑" panose="020B0503020204020204" charset="-122"/>
              </a:rPr>
              <a:t>第三节 其他垂直运输费，</a:t>
            </a: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个。</a:t>
            </a:r>
          </a:p>
          <a:p>
            <a:pPr>
              <a:lnSpc>
                <a:spcPct val="250000"/>
              </a:lnSpc>
            </a:pPr>
            <a:r>
              <a:rPr lang="zh-CN" altLang="en-US" sz="2000" dirty="0">
                <a:solidFill>
                  <a:schemeClr val="bg1"/>
                </a:solidFill>
                <a:latin typeface="微软雅黑" panose="020B0503020204020204" charset="-122"/>
                <a:ea typeface="微软雅黑" panose="020B0503020204020204" charset="-122"/>
              </a:rPr>
              <a:t>超高增加费设超高增加费一节，共</a:t>
            </a:r>
            <a:r>
              <a:rPr lang="en-US" altLang="zh-CN" sz="2000" dirty="0">
                <a:solidFill>
                  <a:schemeClr val="bg1"/>
                </a:solidFill>
                <a:latin typeface="微软雅黑" panose="020B0503020204020204" charset="-122"/>
                <a:ea typeface="微软雅黑" panose="020B0503020204020204" charset="-122"/>
              </a:rPr>
              <a:t>7</a:t>
            </a:r>
            <a:r>
              <a:rPr lang="zh-CN" altLang="en-US" sz="2000" dirty="0">
                <a:solidFill>
                  <a:schemeClr val="bg1"/>
                </a:solidFill>
                <a:latin typeface="微软雅黑" panose="020B0503020204020204" charset="-122"/>
                <a:ea typeface="微软雅黑" panose="020B0503020204020204" charset="-122"/>
              </a:rPr>
              <a:t>个子目。</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09 </a:t>
            </a:r>
            <a:r>
              <a:rPr lang="zh-CN" altLang="en-US" b="1" dirty="0">
                <a:latin typeface="微软雅黑" panose="020B0503020204020204" charset="-122"/>
                <a:ea typeface="微软雅黑" panose="020B0503020204020204" charset="-122"/>
                <a:cs typeface="微软雅黑" panose="020B0503020204020204" charset="-122"/>
              </a:rPr>
              <a:t>垂直运输工程及超高增加费</a:t>
            </a:r>
          </a:p>
        </p:txBody>
      </p:sp>
      <p:sp>
        <p:nvSpPr>
          <p:cNvPr id="5" name="文本框 4"/>
          <p:cNvSpPr txBox="1"/>
          <p:nvPr/>
        </p:nvSpPr>
        <p:spPr>
          <a:xfrm>
            <a:off x="786117" y="1803310"/>
            <a:ext cx="8982292" cy="4577663"/>
          </a:xfrm>
          <a:prstGeom prst="rect">
            <a:avLst/>
          </a:prstGeom>
          <a:noFill/>
        </p:spPr>
        <p:txBody>
          <a:bodyPr wrap="square">
            <a:spAutoFit/>
          </a:bodyPr>
          <a:lstStyle/>
          <a:p>
            <a:pPr>
              <a:lnSpc>
                <a:spcPct val="250000"/>
              </a:lnSpc>
            </a:pPr>
            <a:r>
              <a:rPr lang="en-US" altLang="zh-CN" sz="2000" dirty="0">
                <a:solidFill>
                  <a:schemeClr val="bg1"/>
                </a:solidFill>
                <a:latin typeface="微软雅黑" panose="020B0503020204020204" charset="-122"/>
                <a:ea typeface="微软雅黑" panose="020B0503020204020204" charset="-122"/>
              </a:rPr>
              <a:t>1. 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ct val="25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现行设计规范、施工及验收规范，质量评定标准和安全操作规程；</a:t>
            </a:r>
          </a:p>
          <a:p>
            <a:pPr>
              <a:lnSpc>
                <a:spcPct val="25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现行标准图集，通用图集；</a:t>
            </a:r>
          </a:p>
          <a:p>
            <a:pPr>
              <a:lnSpc>
                <a:spcPct val="250000"/>
              </a:lnSpc>
            </a:pPr>
            <a:r>
              <a:rPr lang="en-US" altLang="zh-CN" sz="2000" dirty="0">
                <a:solidFill>
                  <a:schemeClr val="bg1"/>
                </a:solidFill>
                <a:latin typeface="微软雅黑" panose="020B0503020204020204" charset="-122"/>
                <a:ea typeface="微软雅黑" panose="020B0503020204020204" charset="-122"/>
              </a:rPr>
              <a:t>4. </a:t>
            </a:r>
            <a:r>
              <a:rPr lang="zh-CN" altLang="en-US" sz="2000" dirty="0">
                <a:solidFill>
                  <a:schemeClr val="bg1"/>
                </a:solidFill>
                <a:latin typeface="微软雅黑" panose="020B0503020204020204" charset="-122"/>
                <a:ea typeface="微软雅黑" panose="020B0503020204020204" charset="-122"/>
              </a:rPr>
              <a:t>混凝土结构工程施工质量验收规范</a:t>
            </a:r>
            <a:r>
              <a:rPr lang="en-US" altLang="zh-CN" sz="2000" dirty="0">
                <a:solidFill>
                  <a:schemeClr val="bg1"/>
                </a:solidFill>
                <a:latin typeface="微软雅黑" panose="020B0503020204020204" charset="-122"/>
                <a:ea typeface="微软雅黑" panose="020B0503020204020204" charset="-122"/>
              </a:rPr>
              <a:t>GB50204-2015</a:t>
            </a:r>
            <a:r>
              <a:rPr lang="zh-CN" altLang="en-US" sz="2000" dirty="0">
                <a:solidFill>
                  <a:schemeClr val="bg1"/>
                </a:solidFill>
                <a:latin typeface="微软雅黑" panose="020B0503020204020204" charset="-122"/>
                <a:ea typeface="微软雅黑" panose="020B0503020204020204" charset="-122"/>
              </a:rPr>
              <a:t>；</a:t>
            </a:r>
          </a:p>
          <a:p>
            <a:pPr>
              <a:lnSpc>
                <a:spcPct val="2500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09 </a:t>
            </a:r>
            <a:r>
              <a:rPr lang="zh-CN" altLang="en-US" b="1" dirty="0">
                <a:latin typeface="微软雅黑" panose="020B0503020204020204" charset="-122"/>
                <a:ea typeface="微软雅黑" panose="020B0503020204020204" charset="-122"/>
                <a:cs typeface="微软雅黑" panose="020B0503020204020204" charset="-122"/>
              </a:rPr>
              <a:t>垂直运输工程及超高增加费</a:t>
            </a:r>
          </a:p>
        </p:txBody>
      </p:sp>
      <p:sp>
        <p:nvSpPr>
          <p:cNvPr id="5" name="文本框 4"/>
          <p:cNvSpPr txBox="1"/>
          <p:nvPr/>
        </p:nvSpPr>
        <p:spPr>
          <a:xfrm>
            <a:off x="786116" y="1803310"/>
            <a:ext cx="10638475" cy="5170646"/>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与</a:t>
            </a:r>
            <a:r>
              <a:rPr lang="en-US" altLang="zh-CN" sz="2000" dirty="0">
                <a:solidFill>
                  <a:schemeClr val="bg1"/>
                </a:solidFill>
                <a:latin typeface="微软雅黑" panose="020B0503020204020204" charset="-122"/>
                <a:ea typeface="微软雅黑" panose="020B0503020204020204" charset="-122"/>
              </a:rPr>
              <a:t>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相比，垂直运输费计算方式发生重大改变，根据市场调查情况，由工程量折算垂直运输机械台班</a:t>
            </a:r>
            <a:r>
              <a:rPr lang="zh-CN" altLang="en-US" sz="2000" dirty="0" smtClean="0">
                <a:solidFill>
                  <a:schemeClr val="bg1"/>
                </a:solidFill>
                <a:latin typeface="微软雅黑" panose="020B0503020204020204" charset="-122"/>
                <a:ea typeface="微软雅黑" panose="020B0503020204020204" charset="-122"/>
              </a:rPr>
              <a:t>改为按</a:t>
            </a:r>
            <a:r>
              <a:rPr lang="zh-CN" altLang="en-US" sz="2000" dirty="0">
                <a:solidFill>
                  <a:schemeClr val="bg1"/>
                </a:solidFill>
                <a:latin typeface="微软雅黑" panose="020B0503020204020204" charset="-122"/>
                <a:ea typeface="微软雅黑" panose="020B0503020204020204" charset="-122"/>
              </a:rPr>
              <a:t>市场租赁考虑。使用者应根据项目结构特点、施工平面图布置及施工方案，合理选用垂直运输机械方式、型号、数量，根据项目具体情况计算垂直运输机械使用时间。</a:t>
            </a:r>
          </a:p>
          <a:p>
            <a:pPr>
              <a:lnSpc>
                <a:spcPct val="15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本消耗量标准垂直运输工程按正常施工条件、常用垂直运输机械型号和合理的施工工期编制。预算（招标控制价）编制阶段</a:t>
            </a:r>
            <a:r>
              <a:rPr lang="zh-CN" altLang="en-US" sz="2000" dirty="0" smtClean="0">
                <a:solidFill>
                  <a:schemeClr val="bg1"/>
                </a:solidFill>
                <a:latin typeface="微软雅黑" panose="020B0503020204020204" charset="-122"/>
                <a:ea typeface="微软雅黑" panose="020B0503020204020204" charset="-122"/>
              </a:rPr>
              <a:t>，应根据</a:t>
            </a:r>
            <a:r>
              <a:rPr lang="zh-CN" altLang="en-US" sz="2000" dirty="0">
                <a:solidFill>
                  <a:schemeClr val="bg1"/>
                </a:solidFill>
                <a:latin typeface="微软雅黑" panose="020B0503020204020204" charset="-122"/>
                <a:ea typeface="微软雅黑" panose="020B0503020204020204" charset="-122"/>
              </a:rPr>
              <a:t>本消耗量标准给出的垂直运输机械数量和使用时间计算</a:t>
            </a:r>
            <a:r>
              <a:rPr lang="zh-CN" altLang="en-US" sz="2000" dirty="0">
                <a:solidFill>
                  <a:srgbClr val="FF0000"/>
                </a:solidFill>
                <a:latin typeface="微软雅黑" panose="020B0503020204020204" charset="-122"/>
                <a:ea typeface="微软雅黑" panose="020B0503020204020204" charset="-122"/>
              </a:rPr>
              <a:t>（按定额工期计算）</a:t>
            </a:r>
            <a:r>
              <a:rPr lang="zh-CN" altLang="en-US" sz="2000" dirty="0">
                <a:solidFill>
                  <a:schemeClr val="bg1"/>
                </a:solidFill>
                <a:latin typeface="微软雅黑" panose="020B0503020204020204" charset="-122"/>
                <a:ea typeface="微软雅黑" panose="020B0503020204020204" charset="-122"/>
              </a:rPr>
              <a:t>垂直运输费；当无法确定垂直运输机械种类时，亦可按吊运工程量计算垂直运输费。</a:t>
            </a:r>
          </a:p>
          <a:p>
            <a:pPr>
              <a:lnSpc>
                <a:spcPct val="1500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当裙楼每层建筑面积＞</a:t>
            </a:r>
            <a:r>
              <a:rPr lang="en-US" altLang="zh-CN" sz="2000" dirty="0">
                <a:solidFill>
                  <a:schemeClr val="bg1"/>
                </a:solidFill>
                <a:latin typeface="微软雅黑" panose="020B0503020204020204" charset="-122"/>
                <a:ea typeface="微软雅黑" panose="020B0503020204020204" charset="-122"/>
              </a:rPr>
              <a:t>1500㎡</a:t>
            </a:r>
            <a:r>
              <a:rPr lang="zh-CN" altLang="en-US" sz="2000" dirty="0">
                <a:solidFill>
                  <a:schemeClr val="bg1"/>
                </a:solidFill>
                <a:latin typeface="微软雅黑" panose="020B0503020204020204" charset="-122"/>
                <a:ea typeface="微软雅黑" panose="020B0503020204020204" charset="-122"/>
              </a:rPr>
              <a:t>，塔楼每层建筑面积≤</a:t>
            </a:r>
            <a:r>
              <a:rPr lang="en-US" altLang="zh-CN" sz="2000" dirty="0">
                <a:solidFill>
                  <a:schemeClr val="bg1"/>
                </a:solidFill>
                <a:latin typeface="微软雅黑" panose="020B0503020204020204" charset="-122"/>
                <a:ea typeface="微软雅黑" panose="020B0503020204020204" charset="-122"/>
              </a:rPr>
              <a:t>1500㎡</a:t>
            </a:r>
            <a:r>
              <a:rPr lang="zh-CN" altLang="en-US" sz="2000" dirty="0">
                <a:solidFill>
                  <a:schemeClr val="bg1"/>
                </a:solidFill>
                <a:latin typeface="微软雅黑" panose="020B0503020204020204" charset="-122"/>
                <a:ea typeface="微软雅黑" panose="020B0503020204020204" charset="-122"/>
              </a:rPr>
              <a:t>时，裙楼超过部分建筑面积按其他垂直运输费子目计算，其余部分并入塔楼，按塔楼檐口高度对应垂直运输子目计算。</a:t>
            </a:r>
          </a:p>
          <a:p>
            <a:pPr>
              <a:lnSpc>
                <a:spcPct val="1500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檐口高度超过</a:t>
            </a:r>
            <a:r>
              <a:rPr lang="en-US" altLang="zh-CN" sz="2000" dirty="0">
                <a:solidFill>
                  <a:schemeClr val="bg1"/>
                </a:solidFill>
                <a:latin typeface="微软雅黑" panose="020B0503020204020204" charset="-122"/>
                <a:ea typeface="微软雅黑" panose="020B0503020204020204" charset="-122"/>
              </a:rPr>
              <a:t>150</a:t>
            </a:r>
            <a:r>
              <a:rPr lang="zh-CN" altLang="en-US" sz="2000" dirty="0">
                <a:solidFill>
                  <a:schemeClr val="bg1"/>
                </a:solidFill>
                <a:latin typeface="微软雅黑" panose="020B0503020204020204" charset="-122"/>
                <a:ea typeface="微软雅黑" panose="020B0503020204020204" charset="-122"/>
              </a:rPr>
              <a:t>米时，垂直运输费用按方案按实计算。</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四、应用说明</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09 </a:t>
            </a:r>
            <a:r>
              <a:rPr lang="zh-CN" altLang="en-US" b="1" dirty="0">
                <a:latin typeface="微软雅黑" panose="020B0503020204020204" charset="-122"/>
                <a:ea typeface="微软雅黑" panose="020B0503020204020204" charset="-122"/>
                <a:cs typeface="微软雅黑" panose="020B0503020204020204" charset="-122"/>
              </a:rPr>
              <a:t>垂直运输工程及超高增加费</a:t>
            </a:r>
          </a:p>
        </p:txBody>
      </p:sp>
      <p:sp>
        <p:nvSpPr>
          <p:cNvPr id="5" name="文本框 4"/>
          <p:cNvSpPr txBox="1"/>
          <p:nvPr/>
        </p:nvSpPr>
        <p:spPr>
          <a:xfrm>
            <a:off x="786116" y="1803310"/>
            <a:ext cx="10638475" cy="5123180"/>
          </a:xfrm>
          <a:prstGeom prst="rect">
            <a:avLst/>
          </a:prstGeom>
          <a:noFill/>
        </p:spPr>
        <p:txBody>
          <a:bodyPr wrap="square">
            <a:spAutoFit/>
          </a:bodyPr>
          <a:lstStyle/>
          <a:p>
            <a:pPr>
              <a:lnSpc>
                <a:spcPct val="150000"/>
              </a:lnSpc>
            </a:pPr>
            <a:r>
              <a:rPr lang="zh-CN" altLang="en-US" sz="2000" dirty="0">
                <a:solidFill>
                  <a:schemeClr val="bg1"/>
                </a:solidFill>
                <a:latin typeface="微软雅黑" panose="020B0503020204020204" charset="-122"/>
                <a:ea typeface="微软雅黑" panose="020B0503020204020204" charset="-122"/>
              </a:rPr>
              <a:t>三湘南湖大厦，</a:t>
            </a:r>
            <a:r>
              <a:rPr lang="en-US" altLang="zh-CN" sz="2000" dirty="0">
                <a:solidFill>
                  <a:schemeClr val="bg1"/>
                </a:solidFill>
                <a:latin typeface="微软雅黑" panose="020B0503020204020204" charset="-122"/>
                <a:ea typeface="微软雅黑" panose="020B0503020204020204" charset="-122"/>
              </a:rPr>
              <a:t>A</a:t>
            </a:r>
            <a:r>
              <a:rPr lang="zh-CN" altLang="en-US" sz="2000" dirty="0">
                <a:solidFill>
                  <a:schemeClr val="bg1"/>
                </a:solidFill>
                <a:latin typeface="微软雅黑" panose="020B0503020204020204" charset="-122"/>
                <a:ea typeface="微软雅黑" panose="020B0503020204020204" charset="-122"/>
              </a:rPr>
              <a:t>栋塔楼正负零以上，檐口高度</a:t>
            </a:r>
            <a:r>
              <a:rPr lang="en-US" altLang="zh-CN" sz="2000" dirty="0">
                <a:solidFill>
                  <a:schemeClr val="bg1"/>
                </a:solidFill>
                <a:latin typeface="微软雅黑" panose="020B0503020204020204" charset="-122"/>
                <a:ea typeface="微软雅黑" panose="020B0503020204020204" charset="-122"/>
              </a:rPr>
              <a:t>99</a:t>
            </a:r>
            <a:r>
              <a:rPr lang="zh-CN" altLang="en-US" sz="2000" dirty="0">
                <a:solidFill>
                  <a:schemeClr val="bg1"/>
                </a:solidFill>
                <a:latin typeface="微软雅黑" panose="020B0503020204020204" charset="-122"/>
                <a:ea typeface="微软雅黑" panose="020B0503020204020204" charset="-122"/>
              </a:rPr>
              <a:t>米，框架剪力墙结构，建筑面积</a:t>
            </a:r>
            <a:r>
              <a:rPr lang="en-US" altLang="zh-CN" sz="2000" dirty="0">
                <a:solidFill>
                  <a:schemeClr val="bg1"/>
                </a:solidFill>
                <a:latin typeface="微软雅黑" panose="020B0503020204020204" charset="-122"/>
                <a:ea typeface="微软雅黑" panose="020B0503020204020204" charset="-122"/>
              </a:rPr>
              <a:t>26382</a:t>
            </a:r>
            <a:r>
              <a:rPr lang="zh-CN" altLang="en-US" sz="2000" dirty="0">
                <a:solidFill>
                  <a:schemeClr val="bg1"/>
                </a:solidFill>
                <a:latin typeface="微软雅黑" panose="020B0503020204020204" charset="-122"/>
                <a:ea typeface="微软雅黑" panose="020B0503020204020204" charset="-122"/>
              </a:rPr>
              <a:t>平方米。主要工程量为：砌体</a:t>
            </a:r>
            <a:r>
              <a:rPr lang="en-US" altLang="zh-CN" sz="2000" dirty="0">
                <a:solidFill>
                  <a:schemeClr val="bg1"/>
                </a:solidFill>
                <a:latin typeface="微软雅黑" panose="020B0503020204020204" charset="-122"/>
                <a:ea typeface="微软雅黑" panose="020B0503020204020204" charset="-122"/>
              </a:rPr>
              <a:t>2991.19m³</a:t>
            </a:r>
            <a:r>
              <a:rPr lang="zh-CN" altLang="en-US" sz="2000" dirty="0">
                <a:solidFill>
                  <a:schemeClr val="bg1"/>
                </a:solidFill>
                <a:latin typeface="微软雅黑" panose="020B0503020204020204" charset="-122"/>
                <a:ea typeface="微软雅黑" panose="020B0503020204020204" charset="-122"/>
              </a:rPr>
              <a:t>，钢筋</a:t>
            </a:r>
            <a:r>
              <a:rPr lang="en-US" altLang="zh-CN" sz="2000" dirty="0">
                <a:solidFill>
                  <a:schemeClr val="bg1"/>
                </a:solidFill>
                <a:latin typeface="微软雅黑" panose="020B0503020204020204" charset="-122"/>
                <a:ea typeface="微软雅黑" panose="020B0503020204020204" charset="-122"/>
              </a:rPr>
              <a:t>1204.795t</a:t>
            </a:r>
            <a:r>
              <a:rPr lang="zh-CN" altLang="en-US" sz="2000" dirty="0">
                <a:solidFill>
                  <a:schemeClr val="bg1"/>
                </a:solidFill>
                <a:latin typeface="微软雅黑" panose="020B0503020204020204" charset="-122"/>
                <a:ea typeface="微软雅黑" panose="020B0503020204020204" charset="-122"/>
              </a:rPr>
              <a:t>，梁板墙柱混凝土</a:t>
            </a:r>
            <a:r>
              <a:rPr lang="en-US" altLang="zh-CN" sz="2000" dirty="0">
                <a:solidFill>
                  <a:schemeClr val="bg1"/>
                </a:solidFill>
                <a:latin typeface="微软雅黑" panose="020B0503020204020204" charset="-122"/>
                <a:ea typeface="微软雅黑" panose="020B0503020204020204" charset="-122"/>
              </a:rPr>
              <a:t>8217.82m³</a:t>
            </a:r>
            <a:r>
              <a:rPr lang="zh-CN" altLang="en-US" sz="2000" dirty="0">
                <a:solidFill>
                  <a:schemeClr val="bg1"/>
                </a:solidFill>
                <a:latin typeface="微软雅黑" panose="020B0503020204020204" charset="-122"/>
                <a:ea typeface="微软雅黑" panose="020B0503020204020204" charset="-122"/>
              </a:rPr>
              <a:t>，其他构件混凝土</a:t>
            </a:r>
            <a:r>
              <a:rPr lang="en-US" altLang="zh-CN" sz="2000" dirty="0">
                <a:solidFill>
                  <a:schemeClr val="bg1"/>
                </a:solidFill>
                <a:latin typeface="微软雅黑" panose="020B0503020204020204" charset="-122"/>
                <a:ea typeface="微软雅黑" panose="020B0503020204020204" charset="-122"/>
              </a:rPr>
              <a:t>650.84m³</a:t>
            </a:r>
            <a:r>
              <a:rPr lang="zh-CN" altLang="en-US" sz="2000" dirty="0">
                <a:solidFill>
                  <a:schemeClr val="bg1"/>
                </a:solidFill>
                <a:latin typeface="微软雅黑" panose="020B0503020204020204" charset="-122"/>
                <a:ea typeface="微软雅黑" panose="020B0503020204020204" charset="-122"/>
              </a:rPr>
              <a:t>，屋面工程</a:t>
            </a:r>
            <a:r>
              <a:rPr lang="en-US" altLang="zh-CN" sz="2000" dirty="0">
                <a:solidFill>
                  <a:schemeClr val="bg1"/>
                </a:solidFill>
                <a:latin typeface="微软雅黑" panose="020B0503020204020204" charset="-122"/>
                <a:ea typeface="微软雅黑" panose="020B0503020204020204" charset="-122"/>
              </a:rPr>
              <a:t>739.62㎡</a:t>
            </a:r>
            <a:r>
              <a:rPr lang="zh-CN" altLang="en-US" sz="2000" dirty="0">
                <a:solidFill>
                  <a:schemeClr val="bg1"/>
                </a:solidFill>
                <a:latin typeface="微软雅黑" panose="020B0503020204020204" charset="-122"/>
                <a:ea typeface="微软雅黑" panose="020B0503020204020204" charset="-122"/>
              </a:rPr>
              <a:t>，楼地面墙柱面天棚面</a:t>
            </a:r>
            <a:r>
              <a:rPr lang="en-US" altLang="zh-CN" sz="2000" dirty="0">
                <a:solidFill>
                  <a:schemeClr val="bg1"/>
                </a:solidFill>
                <a:latin typeface="微软雅黑" panose="020B0503020204020204" charset="-122"/>
                <a:ea typeface="微软雅黑" panose="020B0503020204020204" charset="-122"/>
              </a:rPr>
              <a:t>95022.53㎡</a:t>
            </a:r>
            <a:r>
              <a:rPr lang="zh-CN" altLang="en-US" sz="2000" dirty="0">
                <a:solidFill>
                  <a:schemeClr val="bg1"/>
                </a:solidFill>
                <a:latin typeface="微软雅黑" panose="020B0503020204020204" charset="-122"/>
                <a:ea typeface="微软雅黑" panose="020B0503020204020204" charset="-122"/>
              </a:rPr>
              <a:t>，门窗工程</a:t>
            </a:r>
            <a:r>
              <a:rPr lang="en-US" altLang="zh-CN" sz="2000" dirty="0">
                <a:solidFill>
                  <a:schemeClr val="bg1"/>
                </a:solidFill>
                <a:latin typeface="微软雅黑" panose="020B0503020204020204" charset="-122"/>
                <a:ea typeface="微软雅黑" panose="020B0503020204020204" charset="-122"/>
              </a:rPr>
              <a:t>2357㎡</a:t>
            </a:r>
            <a:r>
              <a:rPr lang="zh-CN" altLang="en-US" sz="2000" dirty="0">
                <a:solidFill>
                  <a:schemeClr val="bg1"/>
                </a:solidFill>
                <a:latin typeface="微软雅黑" panose="020B0503020204020204" charset="-122"/>
                <a:ea typeface="微软雅黑" panose="020B0503020204020204" charset="-122"/>
              </a:rPr>
              <a:t>。试计算其垂直运输费。</a:t>
            </a:r>
          </a:p>
          <a:p>
            <a:pPr>
              <a:lnSpc>
                <a:spcPct val="150000"/>
              </a:lnSpc>
            </a:pPr>
            <a:r>
              <a:rPr lang="zh-CN" altLang="en-US" sz="2000" dirty="0">
                <a:solidFill>
                  <a:schemeClr val="bg1"/>
                </a:solidFill>
                <a:latin typeface="微软雅黑" panose="020B0503020204020204" charset="-122"/>
                <a:ea typeface="微软雅黑" panose="020B0503020204020204" charset="-122"/>
              </a:rPr>
              <a:t>解：按定额说明配置计算。根据现场条件，本栋配置一台塔吊，一台施工电梯。本工程工期定额为</a:t>
            </a:r>
            <a:r>
              <a:rPr lang="en-US" altLang="zh-CN" sz="2000" dirty="0">
                <a:solidFill>
                  <a:schemeClr val="bg1"/>
                </a:solidFill>
                <a:latin typeface="微软雅黑" panose="020B0503020204020204" charset="-122"/>
                <a:ea typeface="微软雅黑" panose="020B0503020204020204" charset="-122"/>
              </a:rPr>
              <a:t>516</a:t>
            </a:r>
            <a:r>
              <a:rPr lang="zh-CN" altLang="en-US" sz="2000" dirty="0">
                <a:solidFill>
                  <a:schemeClr val="bg1"/>
                </a:solidFill>
                <a:latin typeface="微软雅黑" panose="020B0503020204020204" charset="-122"/>
                <a:ea typeface="微软雅黑" panose="020B0503020204020204" charset="-122"/>
              </a:rPr>
              <a:t>天，故塔吊使用时间为</a:t>
            </a:r>
            <a:r>
              <a:rPr lang="en-US" altLang="zh-CN" sz="2000" dirty="0">
                <a:solidFill>
                  <a:schemeClr val="bg1"/>
                </a:solidFill>
                <a:latin typeface="微软雅黑" panose="020B0503020204020204" charset="-122"/>
                <a:ea typeface="微软雅黑" panose="020B0503020204020204" charset="-122"/>
              </a:rPr>
              <a:t>516</a:t>
            </a:r>
            <a:r>
              <a:rPr lang="zh-CN" altLang="en-US" sz="2000" dirty="0">
                <a:solidFill>
                  <a:schemeClr val="bg1"/>
                </a:solidFill>
                <a:latin typeface="微软雅黑" panose="020B0503020204020204" charset="-122"/>
                <a:ea typeface="微软雅黑" panose="020B0503020204020204" charset="-122"/>
              </a:rPr>
              <a:t>天，施工电梯使用时间为</a:t>
            </a:r>
            <a:r>
              <a:rPr lang="en-US" altLang="zh-CN" sz="2000" dirty="0">
                <a:solidFill>
                  <a:schemeClr val="bg1"/>
                </a:solidFill>
                <a:latin typeface="微软雅黑" panose="020B0503020204020204" charset="-122"/>
                <a:ea typeface="微软雅黑" panose="020B0503020204020204" charset="-122"/>
              </a:rPr>
              <a:t>474</a:t>
            </a:r>
            <a:r>
              <a:rPr lang="zh-CN" altLang="en-US" sz="2000" dirty="0">
                <a:solidFill>
                  <a:schemeClr val="bg1"/>
                </a:solidFill>
                <a:latin typeface="微软雅黑" panose="020B0503020204020204" charset="-122"/>
                <a:ea typeface="微软雅黑" panose="020B0503020204020204" charset="-122"/>
              </a:rPr>
              <a:t>天，垂直运输费基价为：</a:t>
            </a:r>
            <a:r>
              <a:rPr lang="en-US" altLang="zh-CN" sz="2000" dirty="0">
                <a:solidFill>
                  <a:schemeClr val="bg1"/>
                </a:solidFill>
                <a:latin typeface="微软雅黑" panose="020B0503020204020204" charset="-122"/>
                <a:ea typeface="微软雅黑" panose="020B0503020204020204" charset="-122"/>
              </a:rPr>
              <a:t>1718.24*516+799.74*474=1265688.6</a:t>
            </a:r>
            <a:r>
              <a:rPr lang="zh-CN" altLang="en-US" sz="2000" dirty="0">
                <a:solidFill>
                  <a:schemeClr val="bg1"/>
                </a:solidFill>
                <a:latin typeface="微软雅黑" panose="020B0503020204020204" charset="-122"/>
                <a:ea typeface="微软雅黑" panose="020B0503020204020204" charset="-122"/>
              </a:rPr>
              <a:t>元，折合建筑面积为</a:t>
            </a:r>
            <a:r>
              <a:rPr lang="en-US" altLang="zh-CN" sz="2000" dirty="0">
                <a:solidFill>
                  <a:schemeClr val="bg1"/>
                </a:solidFill>
                <a:latin typeface="微软雅黑" panose="020B0503020204020204" charset="-122"/>
                <a:ea typeface="微软雅黑" panose="020B0503020204020204" charset="-122"/>
              </a:rPr>
              <a:t>47.97</a:t>
            </a:r>
            <a:r>
              <a:rPr lang="zh-CN" altLang="en-US" sz="2000" dirty="0">
                <a:solidFill>
                  <a:schemeClr val="bg1"/>
                </a:solidFill>
                <a:latin typeface="微软雅黑" panose="020B0503020204020204" charset="-122"/>
                <a:ea typeface="微软雅黑" panose="020B0503020204020204" charset="-122"/>
              </a:rPr>
              <a:t>元</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p>
          <a:p>
            <a:pPr>
              <a:lnSpc>
                <a:spcPct val="150000"/>
              </a:lnSpc>
            </a:pPr>
            <a:r>
              <a:rPr lang="zh-CN" altLang="en-US" sz="2000" dirty="0">
                <a:solidFill>
                  <a:schemeClr val="bg1"/>
                </a:solidFill>
                <a:latin typeface="微软雅黑" panose="020B0503020204020204" charset="-122"/>
                <a:ea typeface="微软雅黑" panose="020B0503020204020204" charset="-122"/>
              </a:rPr>
              <a:t>按工程量折算。垂直运输费基价为：</a:t>
            </a:r>
            <a:r>
              <a:rPr lang="en-US" altLang="zh-CN" dirty="0">
                <a:solidFill>
                  <a:schemeClr val="bg1"/>
                </a:solidFill>
                <a:latin typeface="微软雅黑" panose="020B0503020204020204" charset="-122"/>
                <a:ea typeface="微软雅黑" panose="020B0503020204020204" charset="-122"/>
              </a:rPr>
              <a:t>263.82*0.03+299.119*0.28+821.782*0.28+65.084*1.12+1204.795*0.05+23.57*0.23+950.2253*0.15+7.3962*0.1</a:t>
            </a:r>
            <a:r>
              <a:rPr lang="zh-CN" altLang="en-US" dirty="0">
                <a:solidFill>
                  <a:schemeClr val="bg1"/>
                </a:solidFill>
                <a:latin typeface="微软雅黑" panose="020B0503020204020204" charset="-122"/>
                <a:ea typeface="微软雅黑" panose="020B0503020204020204" charset="-122"/>
              </a:rPr>
              <a:t>）*</a:t>
            </a:r>
            <a:r>
              <a:rPr lang="en-US" altLang="zh-CN" dirty="0">
                <a:solidFill>
                  <a:schemeClr val="bg1"/>
                </a:solidFill>
                <a:latin typeface="微软雅黑" panose="020B0503020204020204" charset="-122"/>
                <a:ea typeface="微软雅黑" panose="020B0503020204020204" charset="-122"/>
              </a:rPr>
              <a:t>1718.24+263.82*0.875*799.74</a:t>
            </a:r>
            <a:r>
              <a:rPr lang="en-US" altLang="zh-CN" sz="2000" dirty="0">
                <a:solidFill>
                  <a:schemeClr val="bg1"/>
                </a:solidFill>
                <a:latin typeface="微软雅黑" panose="020B0503020204020204" charset="-122"/>
                <a:ea typeface="微软雅黑" panose="020B0503020204020204" charset="-122"/>
              </a:rPr>
              <a:t>=1221769.599</a:t>
            </a:r>
            <a:r>
              <a:rPr lang="zh-CN" altLang="en-US" sz="2000" dirty="0">
                <a:solidFill>
                  <a:schemeClr val="bg1"/>
                </a:solidFill>
                <a:latin typeface="微软雅黑" panose="020B0503020204020204" charset="-122"/>
                <a:ea typeface="微软雅黑" panose="020B0503020204020204" charset="-122"/>
              </a:rPr>
              <a:t>元，折合建筑面积为</a:t>
            </a:r>
            <a:r>
              <a:rPr lang="en-US" altLang="zh-CN" sz="2000" dirty="0">
                <a:solidFill>
                  <a:schemeClr val="bg1"/>
                </a:solidFill>
                <a:latin typeface="微软雅黑" panose="020B0503020204020204" charset="-122"/>
                <a:ea typeface="微软雅黑" panose="020B0503020204020204" charset="-122"/>
              </a:rPr>
              <a:t>46.31</a:t>
            </a:r>
            <a:r>
              <a:rPr lang="zh-CN" altLang="en-US" sz="2000" dirty="0">
                <a:solidFill>
                  <a:schemeClr val="bg1"/>
                </a:solidFill>
                <a:latin typeface="微软雅黑" panose="020B0503020204020204" charset="-122"/>
                <a:ea typeface="微软雅黑" panose="020B0503020204020204" charset="-122"/>
              </a:rPr>
              <a:t>元</a:t>
            </a:r>
            <a:r>
              <a:rPr lang="en-US" altLang="zh-CN" sz="2000" dirty="0">
                <a:solidFill>
                  <a:schemeClr val="bg1"/>
                </a:solidFill>
                <a:latin typeface="微软雅黑" panose="020B0503020204020204" charset="-122"/>
                <a:ea typeface="微软雅黑" panose="020B0503020204020204" charset="-122"/>
              </a:rPr>
              <a:t>/㎡</a:t>
            </a:r>
            <a:r>
              <a:rPr lang="zh-CN" altLang="en-US" sz="2000" dirty="0" smtClean="0">
                <a:solidFill>
                  <a:schemeClr val="bg1"/>
                </a:solidFill>
                <a:latin typeface="微软雅黑" panose="020B0503020204020204" charset="-122"/>
                <a:ea typeface="微软雅黑" panose="020B0503020204020204" charset="-122"/>
              </a:rPr>
              <a:t>。</a:t>
            </a: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62136" y="1844824"/>
            <a:ext cx="10515600" cy="4176464"/>
          </a:xfrm>
        </p:spPr>
        <p:txBody>
          <a:bodyPr/>
          <a:lstStyle/>
          <a:p>
            <a:pPr defTabSz="914400"/>
            <a:r>
              <a:rPr lang="zh-CN" altLang="en-US" sz="1800" dirty="0">
                <a:solidFill>
                  <a:schemeClr val="bg1"/>
                </a:solidFill>
                <a:latin typeface="微软雅黑" panose="020B0503020204020204" charset="-122"/>
                <a:ea typeface="微软雅黑" panose="020B0503020204020204" charset="-122"/>
                <a:cs typeface="+mn-cs"/>
              </a:rPr>
              <a:t>超高增加</a:t>
            </a:r>
            <a:r>
              <a:rPr lang="zh-CN" altLang="en-US" sz="1800" dirty="0" smtClean="0">
                <a:solidFill>
                  <a:schemeClr val="bg1"/>
                </a:solidFill>
                <a:latin typeface="微软雅黑" panose="020B0503020204020204" charset="-122"/>
                <a:ea typeface="微软雅黑" panose="020B0503020204020204" charset="-122"/>
                <a:cs typeface="+mn-cs"/>
              </a:rPr>
              <a:t>费：超高增加费分主体部分和装饰部分超高增加费，两者计算方式不同。主体部分按檐口高度超过</a:t>
            </a:r>
            <a:r>
              <a:rPr lang="en-US" altLang="zh-CN" sz="1800" dirty="0" smtClean="0">
                <a:solidFill>
                  <a:schemeClr val="bg1"/>
                </a:solidFill>
                <a:latin typeface="微软雅黑" panose="020B0503020204020204" charset="-122"/>
                <a:ea typeface="微软雅黑" panose="020B0503020204020204" charset="-122"/>
                <a:cs typeface="+mn-cs"/>
              </a:rPr>
              <a:t>20</a:t>
            </a:r>
            <a:r>
              <a:rPr lang="zh-CN" altLang="en-US" sz="1800" dirty="0" smtClean="0">
                <a:solidFill>
                  <a:schemeClr val="bg1"/>
                </a:solidFill>
                <a:latin typeface="微软雅黑" panose="020B0503020204020204" charset="-122"/>
                <a:ea typeface="微软雅黑" panose="020B0503020204020204" charset="-122"/>
                <a:cs typeface="+mn-cs"/>
              </a:rPr>
              <a:t>米的部分建筑面积计算，装饰部分按照定额子目的人工费系数计算。</a:t>
            </a:r>
            <a:endParaRPr lang="zh-CN" altLang="en-US" sz="1800" dirty="0">
              <a:solidFill>
                <a:schemeClr val="bg1"/>
              </a:solidFill>
              <a:latin typeface="微软雅黑" panose="020B0503020204020204" charset="-122"/>
              <a:ea typeface="微软雅黑" panose="020B0503020204020204" charset="-122"/>
              <a:cs typeface="+mn-cs"/>
            </a:endParaRPr>
          </a:p>
        </p:txBody>
      </p:sp>
      <p:sp>
        <p:nvSpPr>
          <p:cNvPr id="5" name="矩形 4"/>
          <p:cNvSpPr/>
          <p:nvPr/>
        </p:nvSpPr>
        <p:spPr>
          <a:xfrm>
            <a:off x="839416" y="1052736"/>
            <a:ext cx="9361040" cy="646331"/>
          </a:xfrm>
          <a:prstGeom prst="rect">
            <a:avLst/>
          </a:prstGeom>
        </p:spPr>
        <p:txBody>
          <a:bodyPr wrap="square">
            <a:spAutoFit/>
          </a:bodyPr>
          <a:lstStyle/>
          <a:p>
            <a:r>
              <a:rPr lang="zh-CN" altLang="en-US" dirty="0">
                <a:solidFill>
                  <a:schemeClr val="bg1"/>
                </a:solidFill>
                <a:latin typeface="微软雅黑" panose="020B0503020204020204" charset="-122"/>
                <a:ea typeface="微软雅黑" panose="020B0503020204020204" charset="-122"/>
              </a:rPr>
              <a:t>两种计算方法相差</a:t>
            </a:r>
            <a:r>
              <a:rPr lang="en-US" altLang="zh-CN" dirty="0">
                <a:solidFill>
                  <a:schemeClr val="bg1"/>
                </a:solidFill>
                <a:latin typeface="微软雅黑" panose="020B0503020204020204" charset="-122"/>
                <a:ea typeface="微软雅黑" panose="020B0503020204020204" charset="-122"/>
              </a:rPr>
              <a:t>1.66</a:t>
            </a:r>
            <a:r>
              <a:rPr lang="zh-CN" altLang="en-US" dirty="0">
                <a:solidFill>
                  <a:schemeClr val="bg1"/>
                </a:solidFill>
                <a:latin typeface="微软雅黑" panose="020B0503020204020204" charset="-122"/>
                <a:ea typeface="微软雅黑" panose="020B0503020204020204" charset="-122"/>
              </a:rPr>
              <a:t>元</a:t>
            </a:r>
            <a:r>
              <a:rPr lang="en-US" altLang="zh-CN" dirty="0">
                <a:solidFill>
                  <a:schemeClr val="bg1"/>
                </a:solidFill>
                <a:latin typeface="微软雅黑" panose="020B0503020204020204" charset="-122"/>
                <a:ea typeface="微软雅黑" panose="020B0503020204020204" charset="-122"/>
              </a:rPr>
              <a:t>/㎡</a:t>
            </a:r>
            <a:r>
              <a:rPr lang="zh-CN" altLang="en-US" dirty="0">
                <a:solidFill>
                  <a:schemeClr val="bg1"/>
                </a:solidFill>
                <a:latin typeface="微软雅黑" panose="020B0503020204020204" charset="-122"/>
                <a:ea typeface="微软雅黑" panose="020B0503020204020204" charset="-122"/>
              </a:rPr>
              <a:t>，差别的原因在于，按定额说明进行配置，使用时间按工期定额计算，定额工期相比实际工期有所富余。</a:t>
            </a:r>
            <a:endParaRPr lang="zh-CN"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en-US" sz="6600" b="1" dirty="0" smtClean="0">
                <a:solidFill>
                  <a:schemeClr val="bg1"/>
                </a:solidFill>
              </a:rPr>
              <a:t>谢谢</a:t>
            </a:r>
            <a:endParaRPr lang="zh-CN" altLang="en-US" sz="6600" b="1" dirty="0">
              <a:solidFill>
                <a:schemeClr val="bg1"/>
              </a:solidFill>
            </a:endParaRPr>
          </a:p>
        </p:txBody>
      </p:sp>
      <p:sp>
        <p:nvSpPr>
          <p:cNvPr id="3" name="文本占位符 2"/>
          <p:cNvSpPr>
            <a:spLocks noGrp="1"/>
          </p:cNvSpPr>
          <p:nvPr>
            <p:ph type="body" idx="1"/>
          </p:nvPr>
        </p:nvSpPr>
        <p:spPr/>
        <p:txBody>
          <a:bodyPr/>
          <a:lstStyle/>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三、有关情况的说明及规定</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01 </a:t>
            </a:r>
            <a:r>
              <a:rPr lang="zh-CN" altLang="en-US" b="1" dirty="0">
                <a:cs typeface="微软雅黑" panose="020B0503020204020204" charset="-122"/>
              </a:rPr>
              <a:t>砖石工程</a:t>
            </a:r>
            <a:endParaRPr lang="zh-CN" altLang="en-US"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1847528" y="2480919"/>
            <a:ext cx="8784976" cy="4247317"/>
          </a:xfrm>
          <a:prstGeom prst="rect">
            <a:avLst/>
          </a:prstGeom>
          <a:noFill/>
        </p:spPr>
        <p:txBody>
          <a:bodyPr wrap="square">
            <a:spAutoFit/>
          </a:bodyPr>
          <a:lstStyle/>
          <a:p>
            <a:pPr>
              <a:lnSpc>
                <a:spcPct val="1500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砖石砌筑根据发展趋势及有关技术规定，按预拌砂浆为基础进行编制，如采用现拌砂浆，按总说明第八条第四款规定，增加人工费，其他不变。</a:t>
            </a:r>
          </a:p>
          <a:p>
            <a:pPr>
              <a:lnSpc>
                <a:spcPct val="1500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明确和扩大了零星砌体范围，规定砌筑高度不超过</a:t>
            </a:r>
            <a:r>
              <a:rPr lang="en-US" altLang="zh-CN" sz="2000" dirty="0">
                <a:solidFill>
                  <a:schemeClr val="bg1"/>
                </a:solidFill>
                <a:latin typeface="微软雅黑" panose="020B0503020204020204" charset="-122"/>
                <a:ea typeface="微软雅黑" panose="020B0503020204020204" charset="-122"/>
              </a:rPr>
              <a:t>300mm</a:t>
            </a:r>
            <a:r>
              <a:rPr lang="zh-CN" altLang="en-US" sz="2000" dirty="0">
                <a:solidFill>
                  <a:schemeClr val="bg1"/>
                </a:solidFill>
                <a:latin typeface="微软雅黑" panose="020B0503020204020204" charset="-122"/>
                <a:ea typeface="微软雅黑" panose="020B0503020204020204" charset="-122"/>
              </a:rPr>
              <a:t>或砌筑长度不超过</a:t>
            </a:r>
            <a:r>
              <a:rPr lang="en-US" altLang="zh-CN" sz="2000" dirty="0">
                <a:solidFill>
                  <a:schemeClr val="bg1"/>
                </a:solidFill>
                <a:latin typeface="微软雅黑" panose="020B0503020204020204" charset="-122"/>
                <a:ea typeface="微软雅黑" panose="020B0503020204020204" charset="-122"/>
              </a:rPr>
              <a:t>500mm</a:t>
            </a:r>
            <a:r>
              <a:rPr lang="zh-CN" altLang="en-US" sz="2000" dirty="0">
                <a:solidFill>
                  <a:schemeClr val="bg1"/>
                </a:solidFill>
                <a:latin typeface="微软雅黑" panose="020B0503020204020204" charset="-122"/>
                <a:ea typeface="微软雅黑" panose="020B0503020204020204" charset="-122"/>
              </a:rPr>
              <a:t>或总砌筑体积不超过</a:t>
            </a:r>
            <a:r>
              <a:rPr lang="en-US" altLang="zh-CN" sz="2000" dirty="0">
                <a:solidFill>
                  <a:schemeClr val="bg1"/>
                </a:solidFill>
                <a:latin typeface="微软雅黑" panose="020B0503020204020204" charset="-122"/>
                <a:ea typeface="微软雅黑" panose="020B0503020204020204" charset="-122"/>
              </a:rPr>
              <a:t>1m³</a:t>
            </a:r>
            <a:r>
              <a:rPr lang="zh-CN" altLang="en-US" sz="2000" dirty="0">
                <a:solidFill>
                  <a:schemeClr val="bg1"/>
                </a:solidFill>
                <a:latin typeface="微软雅黑" panose="020B0503020204020204" charset="-122"/>
                <a:ea typeface="微软雅黑" panose="020B0503020204020204" charset="-122"/>
              </a:rPr>
              <a:t>的墙体，套用零星砌体项目。</a:t>
            </a:r>
          </a:p>
          <a:p>
            <a:pPr>
              <a:lnSpc>
                <a:spcPct val="150000"/>
              </a:lnSpc>
            </a:pPr>
            <a:r>
              <a:rPr lang="en-US" altLang="zh-CN" sz="2000" dirty="0">
                <a:solidFill>
                  <a:schemeClr val="bg1"/>
                </a:solidFill>
                <a:latin typeface="微软雅黑" panose="020B0503020204020204" charset="-122"/>
                <a:ea typeface="微软雅黑" panose="020B0503020204020204" charset="-122"/>
              </a:rPr>
              <a:t>3. </a:t>
            </a:r>
            <a:r>
              <a:rPr lang="zh-CN" altLang="en-US" sz="2000" dirty="0">
                <a:solidFill>
                  <a:schemeClr val="bg1"/>
                </a:solidFill>
                <a:latin typeface="微软雅黑" panose="020B0503020204020204" charset="-122"/>
                <a:ea typeface="微软雅黑" panose="020B0503020204020204" charset="-122"/>
              </a:rPr>
              <a:t>框架间降效、穿插施工降效等因素已综合考虑，包含在子目中，不再另外计算降效系数。</a:t>
            </a:r>
            <a:r>
              <a:rPr lang="zh-CN" altLang="en-US" sz="2000" b="1" dirty="0">
                <a:solidFill>
                  <a:srgbClr val="FF0000"/>
                </a:solidFill>
                <a:latin typeface="微软雅黑" panose="020B0503020204020204" charset="-122"/>
                <a:ea typeface="微软雅黑" panose="020B0503020204020204" charset="-122"/>
              </a:rPr>
              <a:t>（对比</a:t>
            </a:r>
            <a:r>
              <a:rPr lang="en-US" altLang="zh-CN" sz="2000" b="1" dirty="0">
                <a:solidFill>
                  <a:srgbClr val="FF0000"/>
                </a:solidFill>
                <a:latin typeface="微软雅黑" panose="020B0503020204020204" charset="-122"/>
                <a:ea typeface="微软雅黑" panose="020B0503020204020204" charset="-122"/>
              </a:rPr>
              <a:t>2014</a:t>
            </a:r>
            <a:r>
              <a:rPr lang="zh-CN" altLang="en-US" sz="2000" b="1" dirty="0">
                <a:solidFill>
                  <a:srgbClr val="FF0000"/>
                </a:solidFill>
                <a:latin typeface="微软雅黑" panose="020B0503020204020204" charset="-122"/>
                <a:ea typeface="微软雅黑" panose="020B0503020204020204" charset="-122"/>
              </a:rPr>
              <a:t>消耗量标准：框架结构间、预制柱间砌砖墙、砼小型空心砌块墙按相应项目人工乘以系数</a:t>
            </a:r>
            <a:r>
              <a:rPr lang="en-US" altLang="zh-CN" sz="2000" b="1" dirty="0">
                <a:solidFill>
                  <a:srgbClr val="FF0000"/>
                </a:solidFill>
                <a:latin typeface="微软雅黑" panose="020B0503020204020204" charset="-122"/>
                <a:ea typeface="微软雅黑" panose="020B0503020204020204" charset="-122"/>
              </a:rPr>
              <a:t>1.10</a:t>
            </a:r>
            <a:r>
              <a:rPr lang="zh-CN" altLang="en-US" sz="2000" b="1" dirty="0">
                <a:solidFill>
                  <a:srgbClr val="FF0000"/>
                </a:solidFill>
                <a:latin typeface="微软雅黑" panose="020B0503020204020204" charset="-122"/>
                <a:ea typeface="微软雅黑" panose="020B0503020204020204" charset="-122"/>
              </a:rPr>
              <a:t>。框架或框架剪力墙结构工程的主体结构施工过程中，如砌筑工程采用穿插施工，砌砖墙、砌块按相应项目人工乘以</a:t>
            </a:r>
            <a:r>
              <a:rPr lang="en-US" altLang="zh-CN" sz="2000" b="1" dirty="0">
                <a:solidFill>
                  <a:srgbClr val="FF0000"/>
                </a:solidFill>
                <a:latin typeface="微软雅黑" panose="020B0503020204020204" charset="-122"/>
                <a:ea typeface="微软雅黑" panose="020B0503020204020204" charset="-122"/>
              </a:rPr>
              <a:t>1.2</a:t>
            </a:r>
            <a:r>
              <a:rPr lang="zh-CN" altLang="en-US" sz="2000" b="1" dirty="0">
                <a:solidFill>
                  <a:srgbClr val="FF0000"/>
                </a:solidFill>
                <a:latin typeface="微软雅黑" panose="020B0503020204020204" charset="-122"/>
                <a:ea typeface="微软雅黑" panose="020B0503020204020204" charset="-122"/>
              </a:rPr>
              <a:t>系数，包括框架间降效因素。）</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2650" y="2654935"/>
            <a:ext cx="355790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 </a:t>
            </a:r>
          </a:p>
        </p:txBody>
      </p:sp>
      <p:cxnSp>
        <p:nvCxnSpPr>
          <p:cNvPr id="9" name="直接连接符 8"/>
          <p:cNvCxnSpPr/>
          <p:nvPr/>
        </p:nvCxnSpPr>
        <p:spPr>
          <a:xfrm>
            <a:off x="1078411" y="3342595"/>
            <a:ext cx="3028586"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727692" y="3637593"/>
            <a:ext cx="198002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prstClr val="white"/>
                </a:solidFill>
                <a:latin typeface="微软雅黑" panose="020B0503020204020204" charset="-122"/>
                <a:ea typeface="微软雅黑" panose="020B0503020204020204" charset="-122"/>
                <a:cs typeface="微软雅黑" panose="020B0503020204020204" charset="-122"/>
              </a:rPr>
              <a:t>主讲人：肖宗颖</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03912" y="1510344"/>
            <a:ext cx="7704856" cy="47089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砖石工程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rPr>
              <a:t>混凝土及钢筋混凝土工程</a:t>
            </a:r>
            <a:endParaRPr kumimoji="0" lang="en-US" altLang="zh-CN" sz="2000" b="0"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钢结构工程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屋面与防水工程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5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保温隔热、吸音、防腐工程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6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构筑物及建筑物室外附属工程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7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脚手架工程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8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模板工程</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a:lnSpc>
                <a:spcPct val="150000"/>
              </a:lnSpc>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9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垂直运输工程及超高增加费</a:t>
            </a:r>
            <a:endPar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一、概况</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02 </a:t>
            </a:r>
            <a:r>
              <a:rPr lang="zh-CN" altLang="en-US" b="1" dirty="0">
                <a:latin typeface="微软雅黑" panose="020B0503020204020204" charset="-122"/>
                <a:ea typeface="微软雅黑" panose="020B0503020204020204" charset="-122"/>
                <a:cs typeface="微软雅黑" panose="020B0503020204020204" charset="-122"/>
              </a:rPr>
              <a:t>混凝土及钢筋混凝土工程</a:t>
            </a:r>
          </a:p>
        </p:txBody>
      </p:sp>
      <p:sp>
        <p:nvSpPr>
          <p:cNvPr id="5" name="文本框 4"/>
          <p:cNvSpPr txBox="1"/>
          <p:nvPr/>
        </p:nvSpPr>
        <p:spPr>
          <a:xfrm>
            <a:off x="786116" y="1803310"/>
            <a:ext cx="10619767" cy="4555093"/>
          </a:xfrm>
          <a:prstGeom prst="rect">
            <a:avLst/>
          </a:prstGeom>
          <a:noFill/>
        </p:spPr>
        <p:txBody>
          <a:bodyPr wrap="square">
            <a:spAutoFit/>
          </a:bodyPr>
          <a:lstStyle/>
          <a:p>
            <a:pPr>
              <a:lnSpc>
                <a:spcPct val="150000"/>
              </a:lnSpc>
            </a:pPr>
            <a:r>
              <a:rPr lang="zh-CN" altLang="en-US" sz="2000" dirty="0">
                <a:solidFill>
                  <a:schemeClr val="bg1"/>
                </a:solidFill>
              </a:rPr>
              <a:t>本章分钢筋工程、现浇混凝土构件、预制混凝土构件制作、预制混凝土构件运输、预制混凝土构件安装、预制混凝土构件灌缝以及装配式混凝土结构工程共七节，共</a:t>
            </a:r>
            <a:r>
              <a:rPr lang="en-US" altLang="zh-CN" sz="2000" dirty="0">
                <a:solidFill>
                  <a:schemeClr val="bg1"/>
                </a:solidFill>
              </a:rPr>
              <a:t>261</a:t>
            </a:r>
            <a:r>
              <a:rPr lang="zh-CN" altLang="en-US" sz="2000" dirty="0">
                <a:solidFill>
                  <a:schemeClr val="bg1"/>
                </a:solidFill>
              </a:rPr>
              <a:t>个子目。具体子目数量如下：</a:t>
            </a:r>
          </a:p>
          <a:p>
            <a:r>
              <a:rPr lang="zh-CN" altLang="en-US" sz="2000" dirty="0">
                <a:solidFill>
                  <a:schemeClr val="bg1"/>
                </a:solidFill>
              </a:rPr>
              <a:t>第一节 钢筋工程，</a:t>
            </a:r>
            <a:r>
              <a:rPr lang="en-US" altLang="zh-CN" sz="2000" dirty="0">
                <a:solidFill>
                  <a:schemeClr val="bg1"/>
                </a:solidFill>
              </a:rPr>
              <a:t>81</a:t>
            </a:r>
            <a:r>
              <a:rPr lang="zh-CN" altLang="en-US" sz="2000" dirty="0">
                <a:solidFill>
                  <a:schemeClr val="bg1"/>
                </a:solidFill>
              </a:rPr>
              <a:t>个；</a:t>
            </a:r>
          </a:p>
          <a:p>
            <a:r>
              <a:rPr lang="zh-CN" altLang="en-US" sz="2000" dirty="0">
                <a:solidFill>
                  <a:schemeClr val="bg1"/>
                </a:solidFill>
              </a:rPr>
              <a:t>第二节 现浇混凝土构件，</a:t>
            </a:r>
            <a:r>
              <a:rPr lang="en-US" altLang="zh-CN" sz="2000" dirty="0">
                <a:solidFill>
                  <a:schemeClr val="bg1"/>
                </a:solidFill>
              </a:rPr>
              <a:t>53</a:t>
            </a:r>
            <a:r>
              <a:rPr lang="zh-CN" altLang="en-US" sz="2000" dirty="0">
                <a:solidFill>
                  <a:schemeClr val="bg1"/>
                </a:solidFill>
              </a:rPr>
              <a:t>个；</a:t>
            </a:r>
          </a:p>
          <a:p>
            <a:r>
              <a:rPr lang="zh-CN" altLang="en-US" sz="2000" dirty="0">
                <a:solidFill>
                  <a:schemeClr val="bg1"/>
                </a:solidFill>
              </a:rPr>
              <a:t>第三节 预制混凝土构件制作，</a:t>
            </a:r>
            <a:r>
              <a:rPr lang="en-US" altLang="zh-CN" sz="2000" dirty="0">
                <a:solidFill>
                  <a:schemeClr val="bg1"/>
                </a:solidFill>
              </a:rPr>
              <a:t>8</a:t>
            </a:r>
            <a:r>
              <a:rPr lang="zh-CN" altLang="en-US" sz="2000" dirty="0">
                <a:solidFill>
                  <a:schemeClr val="bg1"/>
                </a:solidFill>
              </a:rPr>
              <a:t>个；</a:t>
            </a:r>
          </a:p>
          <a:p>
            <a:r>
              <a:rPr lang="zh-CN" altLang="en-US" sz="2000" dirty="0">
                <a:solidFill>
                  <a:schemeClr val="bg1"/>
                </a:solidFill>
              </a:rPr>
              <a:t>第四节 预制混凝土构件运输，</a:t>
            </a:r>
            <a:r>
              <a:rPr lang="en-US" altLang="zh-CN" sz="2000" dirty="0">
                <a:solidFill>
                  <a:schemeClr val="bg1"/>
                </a:solidFill>
              </a:rPr>
              <a:t>16</a:t>
            </a:r>
            <a:r>
              <a:rPr lang="zh-CN" altLang="en-US" sz="2000" dirty="0">
                <a:solidFill>
                  <a:schemeClr val="bg1"/>
                </a:solidFill>
              </a:rPr>
              <a:t>个；</a:t>
            </a:r>
          </a:p>
          <a:p>
            <a:r>
              <a:rPr lang="zh-CN" altLang="en-US" sz="2000" dirty="0">
                <a:solidFill>
                  <a:schemeClr val="bg1"/>
                </a:solidFill>
              </a:rPr>
              <a:t>第五节 预制混凝土构件安装，</a:t>
            </a:r>
            <a:r>
              <a:rPr lang="en-US" altLang="zh-CN" sz="2000" dirty="0">
                <a:solidFill>
                  <a:schemeClr val="bg1"/>
                </a:solidFill>
              </a:rPr>
              <a:t>58</a:t>
            </a:r>
            <a:r>
              <a:rPr lang="zh-CN" altLang="en-US" sz="2000" dirty="0">
                <a:solidFill>
                  <a:schemeClr val="bg1"/>
                </a:solidFill>
              </a:rPr>
              <a:t>个；</a:t>
            </a:r>
          </a:p>
          <a:p>
            <a:r>
              <a:rPr lang="zh-CN" altLang="en-US" sz="2000" dirty="0">
                <a:solidFill>
                  <a:schemeClr val="bg1"/>
                </a:solidFill>
              </a:rPr>
              <a:t>第六节 预制混凝土构件灌缝，</a:t>
            </a:r>
            <a:r>
              <a:rPr lang="en-US" altLang="zh-CN" sz="2000" dirty="0">
                <a:solidFill>
                  <a:schemeClr val="bg1"/>
                </a:solidFill>
              </a:rPr>
              <a:t>17</a:t>
            </a:r>
            <a:r>
              <a:rPr lang="zh-CN" altLang="en-US" sz="2000" dirty="0">
                <a:solidFill>
                  <a:schemeClr val="bg1"/>
                </a:solidFill>
              </a:rPr>
              <a:t>个；</a:t>
            </a:r>
          </a:p>
          <a:p>
            <a:r>
              <a:rPr lang="zh-CN" altLang="en-US" sz="2000" dirty="0">
                <a:solidFill>
                  <a:schemeClr val="bg1"/>
                </a:solidFill>
              </a:rPr>
              <a:t>第七节 装配式混凝土结构，</a:t>
            </a:r>
            <a:r>
              <a:rPr lang="en-US" altLang="zh-CN" sz="2000" dirty="0">
                <a:solidFill>
                  <a:schemeClr val="bg1"/>
                </a:solidFill>
              </a:rPr>
              <a:t>28</a:t>
            </a:r>
            <a:r>
              <a:rPr lang="zh-CN" altLang="en-US" sz="2000" dirty="0">
                <a:solidFill>
                  <a:schemeClr val="bg1"/>
                </a:solidFill>
              </a:rPr>
              <a:t>个。</a:t>
            </a:r>
          </a:p>
          <a:p>
            <a:pPr>
              <a:lnSpc>
                <a:spcPct val="150000"/>
              </a:lnSpc>
            </a:pPr>
            <a:r>
              <a:rPr lang="zh-CN" altLang="en-US" sz="2000" dirty="0">
                <a:solidFill>
                  <a:srgbClr val="FF0000"/>
                </a:solidFill>
              </a:rPr>
              <a:t>本章子目设置在</a:t>
            </a:r>
            <a:r>
              <a:rPr lang="en-US" altLang="zh-CN" sz="2000" dirty="0">
                <a:solidFill>
                  <a:srgbClr val="FF0000"/>
                </a:solidFill>
              </a:rPr>
              <a:t>2014</a:t>
            </a:r>
            <a:r>
              <a:rPr lang="zh-CN" altLang="en-US" sz="2000" dirty="0">
                <a:solidFill>
                  <a:srgbClr val="FF0000"/>
                </a:solidFill>
              </a:rPr>
              <a:t>消耗量标准的基础上，增加了装配式混凝土结构安装子目，不再编制单独的装配式建设工程消耗量标准。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02 </a:t>
            </a:r>
            <a:r>
              <a:rPr lang="zh-CN" altLang="en-US" b="1" dirty="0">
                <a:latin typeface="微软雅黑" panose="020B0503020204020204" charset="-122"/>
                <a:ea typeface="微软雅黑" panose="020B0503020204020204" charset="-122"/>
                <a:cs typeface="微软雅黑" panose="020B0503020204020204" charset="-122"/>
              </a:rPr>
              <a:t>混凝土及钢筋混凝土工程</a:t>
            </a:r>
          </a:p>
        </p:txBody>
      </p:sp>
      <p:cxnSp>
        <p:nvCxnSpPr>
          <p:cNvPr id="7" name="肘形连接符 22"/>
          <p:cNvCxnSpPr/>
          <p:nvPr/>
        </p:nvCxnSpPr>
        <p:spPr>
          <a:xfrm rot="16200000" flipH="1">
            <a:off x="427944" y="4169656"/>
            <a:ext cx="1926937" cy="1200262"/>
          </a:xfrm>
          <a:prstGeom prst="bentConnector2">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肘形连接符 22"/>
          <p:cNvCxnSpPr/>
          <p:nvPr/>
        </p:nvCxnSpPr>
        <p:spPr>
          <a:xfrm rot="5400000" flipH="1">
            <a:off x="9693103" y="1865400"/>
            <a:ext cx="1926937" cy="1200262"/>
          </a:xfrm>
          <a:prstGeom prst="bentConnector2">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271464" y="1959587"/>
            <a:ext cx="9683663" cy="3323987"/>
          </a:xfrm>
          <a:prstGeom prst="rect">
            <a:avLst/>
          </a:prstGeom>
          <a:noFill/>
        </p:spPr>
        <p:txBody>
          <a:bodyPr wrap="square">
            <a:spAutoFit/>
          </a:bodyPr>
          <a:lstStyle/>
          <a:p>
            <a:pPr>
              <a:lnSpc>
                <a:spcPct val="150000"/>
              </a:lnSpc>
            </a:pPr>
            <a:r>
              <a:rPr lang="zh-CN" altLang="en-US" sz="2000" dirty="0">
                <a:solidFill>
                  <a:schemeClr val="bg1"/>
                </a:solidFill>
                <a:latin typeface="微软雅黑" panose="020B0503020204020204" charset="-122"/>
                <a:ea typeface="微软雅黑" panose="020B0503020204020204" charset="-122"/>
              </a:rPr>
              <a:t>根据</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湖南省人民政府办公厅关于加快推进装配式建筑发展的实施意见</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（湘政办发</a:t>
            </a:r>
            <a:r>
              <a:rPr lang="en-US" altLang="zh-CN" sz="2000" dirty="0">
                <a:solidFill>
                  <a:schemeClr val="bg1"/>
                </a:solidFill>
                <a:latin typeface="微软雅黑" panose="020B0503020204020204" charset="-122"/>
                <a:ea typeface="微软雅黑" panose="020B0503020204020204" charset="-122"/>
              </a:rPr>
              <a:t>〔2017〕28</a:t>
            </a:r>
            <a:r>
              <a:rPr lang="zh-CN" altLang="en-US" sz="2000" dirty="0">
                <a:solidFill>
                  <a:schemeClr val="bg1"/>
                </a:solidFill>
                <a:latin typeface="微软雅黑" panose="020B0503020204020204" charset="-122"/>
                <a:ea typeface="微软雅黑" panose="020B0503020204020204" charset="-122"/>
              </a:rPr>
              <a:t>号）及</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湖南省住房和城乡建设厅关于进一步推动我省装配式建筑发展有关工作的通知</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（湘建科</a:t>
            </a:r>
            <a:r>
              <a:rPr lang="en-US" altLang="zh-CN" sz="2000" dirty="0">
                <a:solidFill>
                  <a:schemeClr val="bg1"/>
                </a:solidFill>
                <a:latin typeface="微软雅黑" panose="020B0503020204020204" charset="-122"/>
                <a:ea typeface="微软雅黑" panose="020B0503020204020204" charset="-122"/>
              </a:rPr>
              <a:t>〔2018〕216</a:t>
            </a:r>
            <a:r>
              <a:rPr lang="zh-CN" altLang="en-US" sz="2000" dirty="0">
                <a:solidFill>
                  <a:schemeClr val="bg1"/>
                </a:solidFill>
                <a:latin typeface="微软雅黑" panose="020B0503020204020204" charset="-122"/>
                <a:ea typeface="微软雅黑" panose="020B0503020204020204" charset="-122"/>
              </a:rPr>
              <a:t>号）等有关文件，我省居住建筑、公共建筑、工业建筑（标准厂房和仓库）未来将以装配式建筑为主，传统的附属工厂（现场）预制、现场吊装的预制混凝土构件将越来越少，故本次修编根据有关政策导向，精简了大量的预制混凝土构件制作及安装子目，仅保留了过梁、</a:t>
            </a:r>
            <a:r>
              <a:rPr lang="zh-CN" altLang="en-US" sz="2000">
                <a:solidFill>
                  <a:schemeClr val="bg1"/>
                </a:solidFill>
                <a:latin typeface="微软雅黑" panose="020B0503020204020204" charset="-122"/>
                <a:ea typeface="微软雅黑" panose="020B0503020204020204" charset="-122"/>
              </a:rPr>
              <a:t>挑</a:t>
            </a:r>
            <a:r>
              <a:rPr lang="zh-CN" altLang="en-US" sz="2000" smtClean="0">
                <a:solidFill>
                  <a:schemeClr val="bg1"/>
                </a:solidFill>
                <a:latin typeface="微软雅黑" panose="020B0503020204020204" charset="-122"/>
                <a:ea typeface="微软雅黑" panose="020B0503020204020204" charset="-122"/>
              </a:rPr>
              <a:t>檐板、天沟板、</a:t>
            </a:r>
            <a:r>
              <a:rPr lang="zh-CN" altLang="en-US" sz="2000" dirty="0">
                <a:solidFill>
                  <a:schemeClr val="bg1"/>
                </a:solidFill>
                <a:latin typeface="微软雅黑" panose="020B0503020204020204" charset="-122"/>
                <a:ea typeface="微软雅黑" panose="020B0503020204020204" charset="-122"/>
              </a:rPr>
              <a:t>架空隔热板等少量预制混凝土构件制作子目。</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438" y="1325815"/>
            <a:ext cx="7143800" cy="461665"/>
          </a:xfrm>
          <a:prstGeom prst="rect">
            <a:avLst/>
          </a:prstGeom>
          <a:noFill/>
        </p:spPr>
        <p:txBody>
          <a:bodyPr wrap="square" rtlCol="0">
            <a:spAutoFit/>
          </a:bodyPr>
          <a:lstStyle/>
          <a:p>
            <a:pPr marL="342900" indent="-342900"/>
            <a:r>
              <a:rPr lang="zh-CN" altLang="en-US" sz="2400" b="1" dirty="0">
                <a:solidFill>
                  <a:schemeClr val="bg1"/>
                </a:solidFill>
                <a:latin typeface="微软雅黑" panose="020B0503020204020204" charset="-122"/>
                <a:ea typeface="微软雅黑" panose="020B0503020204020204" charset="-122"/>
                <a:cs typeface="微软雅黑" panose="020B0503020204020204" charset="-122"/>
              </a:rPr>
              <a:t>二、编制依据及有关参考资料</a:t>
            </a:r>
            <a:endParaRPr lang="en-US" altLang="zh-CN" sz="24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29"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02 </a:t>
            </a:r>
            <a:r>
              <a:rPr lang="zh-CN" altLang="en-US" b="1" dirty="0">
                <a:latin typeface="微软雅黑" panose="020B0503020204020204" charset="-122"/>
                <a:ea typeface="微软雅黑" panose="020B0503020204020204" charset="-122"/>
                <a:cs typeface="微软雅黑" panose="020B0503020204020204" charset="-122"/>
              </a:rPr>
              <a:t>混凝土及钢筋混凝土工程</a:t>
            </a:r>
          </a:p>
        </p:txBody>
      </p:sp>
      <p:sp>
        <p:nvSpPr>
          <p:cNvPr id="5" name="文本框 4"/>
          <p:cNvSpPr txBox="1"/>
          <p:nvPr/>
        </p:nvSpPr>
        <p:spPr>
          <a:xfrm>
            <a:off x="786116" y="1803310"/>
            <a:ext cx="10619767" cy="4738861"/>
          </a:xfrm>
          <a:prstGeom prst="rect">
            <a:avLst/>
          </a:prstGeom>
          <a:noFill/>
        </p:spPr>
        <p:txBody>
          <a:bodyPr wrap="square">
            <a:spAutoFit/>
          </a:bodyPr>
          <a:lstStyle/>
          <a:p>
            <a:pPr>
              <a:lnSpc>
                <a:spcPts val="2800"/>
              </a:lnSpc>
            </a:pPr>
            <a:r>
              <a:rPr lang="en-US" altLang="zh-CN" sz="2000" dirty="0">
                <a:solidFill>
                  <a:schemeClr val="bg1"/>
                </a:solidFill>
                <a:latin typeface="微软雅黑" panose="020B0503020204020204" charset="-122"/>
                <a:ea typeface="微软雅黑" panose="020B0503020204020204" charset="-122"/>
              </a:rPr>
              <a:t>1.</a:t>
            </a:r>
            <a:r>
              <a:rPr lang="zh-CN" altLang="en-US" sz="2000" dirty="0">
                <a:solidFill>
                  <a:schemeClr val="bg1"/>
                </a:solidFill>
                <a:latin typeface="微软雅黑" panose="020B0503020204020204" charset="-122"/>
                <a:ea typeface="微软雅黑" panose="020B0503020204020204" charset="-122"/>
              </a:rPr>
              <a:t>现行设计规范、施工验收规范、质量评定标准和安全操作规程；</a:t>
            </a:r>
          </a:p>
          <a:p>
            <a:pPr>
              <a:lnSpc>
                <a:spcPts val="2800"/>
              </a:lnSpc>
            </a:pPr>
            <a:r>
              <a:rPr lang="en-US" altLang="zh-CN" sz="2000" dirty="0">
                <a:solidFill>
                  <a:schemeClr val="bg1"/>
                </a:solidFill>
                <a:latin typeface="微软雅黑" panose="020B0503020204020204" charset="-122"/>
                <a:ea typeface="微软雅黑" panose="020B0503020204020204" charset="-122"/>
              </a:rPr>
              <a:t>2.</a:t>
            </a:r>
            <a:r>
              <a:rPr lang="zh-CN" altLang="en-US" sz="2000" dirty="0">
                <a:solidFill>
                  <a:schemeClr val="bg1"/>
                </a:solidFill>
                <a:latin typeface="微软雅黑" panose="020B0503020204020204" charset="-122"/>
                <a:ea typeface="微软雅黑" panose="020B0503020204020204" charset="-122"/>
              </a:rPr>
              <a:t>现行标准图集、通用图集；</a:t>
            </a:r>
          </a:p>
          <a:p>
            <a:pPr>
              <a:lnSpc>
                <a:spcPts val="2800"/>
              </a:lnSpc>
            </a:pPr>
            <a:r>
              <a:rPr lang="en-US" altLang="zh-CN" sz="2000" dirty="0">
                <a:solidFill>
                  <a:schemeClr val="bg1"/>
                </a:solidFill>
                <a:latin typeface="微软雅黑" panose="020B0503020204020204" charset="-122"/>
                <a:ea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rPr>
              <a:t>混凝土结构设计规范</a:t>
            </a:r>
            <a:r>
              <a:rPr lang="en-US" altLang="zh-CN" sz="2000" dirty="0">
                <a:solidFill>
                  <a:schemeClr val="bg1"/>
                </a:solidFill>
                <a:latin typeface="微软雅黑" panose="020B0503020204020204" charset="-122"/>
                <a:ea typeface="微软雅黑" panose="020B0503020204020204" charset="-122"/>
              </a:rPr>
              <a:t>》GB50010-2010</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2015</a:t>
            </a:r>
            <a:r>
              <a:rPr lang="zh-CN" altLang="en-US" sz="2000" dirty="0">
                <a:solidFill>
                  <a:schemeClr val="bg1"/>
                </a:solidFill>
                <a:latin typeface="微软雅黑" panose="020B0503020204020204" charset="-122"/>
                <a:ea typeface="微软雅黑" panose="020B0503020204020204" charset="-122"/>
              </a:rPr>
              <a:t>版）；</a:t>
            </a:r>
          </a:p>
          <a:p>
            <a:pPr>
              <a:lnSpc>
                <a:spcPts val="2800"/>
              </a:lnSpc>
            </a:pPr>
            <a:r>
              <a:rPr lang="en-US" altLang="zh-CN" sz="2000" dirty="0">
                <a:solidFill>
                  <a:schemeClr val="bg1"/>
                </a:solidFill>
                <a:latin typeface="微软雅黑" panose="020B0503020204020204" charset="-122"/>
                <a:ea typeface="微软雅黑" panose="020B0503020204020204" charset="-122"/>
              </a:rPr>
              <a:t>4.</a:t>
            </a:r>
            <a:r>
              <a:rPr lang="zh-CN" altLang="en-US" sz="2000" dirty="0">
                <a:solidFill>
                  <a:schemeClr val="bg1"/>
                </a:solidFill>
                <a:latin typeface="微软雅黑" panose="020B0503020204020204" charset="-122"/>
                <a:ea typeface="微软雅黑" panose="020B0503020204020204" charset="-122"/>
              </a:rPr>
              <a:t>混凝土泵送技术规程</a:t>
            </a:r>
            <a:r>
              <a:rPr lang="en-US" altLang="zh-CN" sz="2000" dirty="0">
                <a:solidFill>
                  <a:schemeClr val="bg1"/>
                </a:solidFill>
                <a:latin typeface="微软雅黑" panose="020B0503020204020204" charset="-122"/>
                <a:ea typeface="微软雅黑" panose="020B0503020204020204" charset="-122"/>
              </a:rPr>
              <a:t>JGJ/T10-2011</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5.</a:t>
            </a:r>
            <a:r>
              <a:rPr lang="zh-CN" altLang="en-US" sz="2000" dirty="0">
                <a:solidFill>
                  <a:schemeClr val="bg1"/>
                </a:solidFill>
                <a:latin typeface="微软雅黑" panose="020B0503020204020204" charset="-122"/>
                <a:ea typeface="微软雅黑" panose="020B0503020204020204" charset="-122"/>
              </a:rPr>
              <a:t>钢筋焊接及验收规程</a:t>
            </a:r>
            <a:r>
              <a:rPr lang="en-US" altLang="zh-CN" sz="2000" dirty="0">
                <a:solidFill>
                  <a:schemeClr val="bg1"/>
                </a:solidFill>
                <a:latin typeface="微软雅黑" panose="020B0503020204020204" charset="-122"/>
                <a:ea typeface="微软雅黑" panose="020B0503020204020204" charset="-122"/>
              </a:rPr>
              <a:t>JGJ18-2012</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6.16G101</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7.</a:t>
            </a:r>
            <a:r>
              <a:rPr lang="zh-CN" altLang="en-US" sz="2000" dirty="0">
                <a:solidFill>
                  <a:schemeClr val="bg1"/>
                </a:solidFill>
                <a:latin typeface="微软雅黑" panose="020B0503020204020204" charset="-122"/>
                <a:ea typeface="微软雅黑" panose="020B0503020204020204" charset="-122"/>
              </a:rPr>
              <a:t>装配式混凝土结构技术规程</a:t>
            </a:r>
            <a:r>
              <a:rPr lang="en-US" altLang="zh-CN" sz="2000" dirty="0">
                <a:solidFill>
                  <a:schemeClr val="bg1"/>
                </a:solidFill>
                <a:latin typeface="微软雅黑" panose="020B0503020204020204" charset="-122"/>
                <a:ea typeface="微软雅黑" panose="020B0503020204020204" charset="-122"/>
              </a:rPr>
              <a:t>JG1-2014</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8.</a:t>
            </a:r>
            <a:r>
              <a:rPr lang="zh-CN" altLang="en-US" sz="2000" dirty="0">
                <a:solidFill>
                  <a:schemeClr val="bg1"/>
                </a:solidFill>
                <a:latin typeface="微软雅黑" panose="020B0503020204020204" charset="-122"/>
                <a:ea typeface="微软雅黑" panose="020B0503020204020204" charset="-122"/>
              </a:rPr>
              <a:t>预制预应力钢筋混凝土装配整体式框架结构技术规程</a:t>
            </a:r>
            <a:r>
              <a:rPr lang="en-US" altLang="zh-CN" sz="2000" dirty="0">
                <a:solidFill>
                  <a:schemeClr val="bg1"/>
                </a:solidFill>
                <a:latin typeface="微软雅黑" panose="020B0503020204020204" charset="-122"/>
                <a:ea typeface="微软雅黑" panose="020B0503020204020204" charset="-122"/>
              </a:rPr>
              <a:t>JGJ224-2010</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9.</a:t>
            </a:r>
            <a:r>
              <a:rPr lang="zh-CN" altLang="en-US" sz="2000" dirty="0">
                <a:solidFill>
                  <a:schemeClr val="bg1"/>
                </a:solidFill>
                <a:latin typeface="微软雅黑" panose="020B0503020204020204" charset="-122"/>
                <a:ea typeface="微软雅黑" panose="020B0503020204020204" charset="-122"/>
              </a:rPr>
              <a:t>装配式混凝土结构连接节点构造</a:t>
            </a:r>
            <a:r>
              <a:rPr lang="en-US" altLang="zh-CN" sz="2000" dirty="0">
                <a:solidFill>
                  <a:schemeClr val="bg1"/>
                </a:solidFill>
                <a:latin typeface="微软雅黑" panose="020B0503020204020204" charset="-122"/>
                <a:ea typeface="微软雅黑" panose="020B0503020204020204" charset="-122"/>
              </a:rPr>
              <a:t>G310-1-2</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10.</a:t>
            </a:r>
            <a:r>
              <a:rPr lang="zh-CN" altLang="en-US" sz="2000" dirty="0">
                <a:solidFill>
                  <a:schemeClr val="bg1"/>
                </a:solidFill>
                <a:latin typeface="微软雅黑" panose="020B0503020204020204" charset="-122"/>
                <a:ea typeface="微软雅黑" panose="020B0503020204020204" charset="-122"/>
              </a:rPr>
              <a:t>装配式混凝土连接节点构造</a:t>
            </a:r>
            <a:r>
              <a:rPr lang="en-US" altLang="zh-CN" sz="2000" dirty="0">
                <a:solidFill>
                  <a:schemeClr val="bg1"/>
                </a:solidFill>
                <a:latin typeface="微软雅黑" panose="020B0503020204020204" charset="-122"/>
                <a:ea typeface="微软雅黑" panose="020B0503020204020204" charset="-122"/>
              </a:rPr>
              <a:t>15G310-1</a:t>
            </a:r>
            <a:r>
              <a:rPr lang="zh-CN" altLang="en-US" sz="2000" dirty="0">
                <a:solidFill>
                  <a:schemeClr val="bg1"/>
                </a:solidFill>
                <a:latin typeface="微软雅黑" panose="020B0503020204020204" charset="-122"/>
                <a:ea typeface="微软雅黑" panose="020B0503020204020204" charset="-122"/>
              </a:rPr>
              <a:t>；</a:t>
            </a:r>
          </a:p>
          <a:p>
            <a:pPr>
              <a:lnSpc>
                <a:spcPts val="2800"/>
              </a:lnSpc>
            </a:pPr>
            <a:r>
              <a:rPr lang="en-US" altLang="zh-CN" sz="2000" dirty="0">
                <a:solidFill>
                  <a:schemeClr val="bg1"/>
                </a:solidFill>
                <a:latin typeface="微软雅黑" panose="020B0503020204020204" charset="-122"/>
                <a:ea typeface="微软雅黑" panose="020B0503020204020204" charset="-122"/>
              </a:rPr>
              <a:t>11.2014《</a:t>
            </a:r>
            <a:r>
              <a:rPr lang="zh-CN" altLang="en-US" sz="2000" dirty="0">
                <a:solidFill>
                  <a:schemeClr val="bg1"/>
                </a:solidFill>
                <a:latin typeface="微软雅黑" panose="020B0503020204020204" charset="-122"/>
                <a:ea typeface="微软雅黑" panose="020B0503020204020204" charset="-122"/>
              </a:rPr>
              <a:t>湖南省建筑工程消耗量标准</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房屋建筑与装饰工程消耗量定额</a:t>
            </a:r>
            <a:r>
              <a:rPr lang="en-US" altLang="zh-CN" sz="2000" dirty="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a:t>
            </a:r>
            <a:r>
              <a:rPr lang="en-US" altLang="zh-CN" sz="2000" dirty="0">
                <a:solidFill>
                  <a:schemeClr val="bg1"/>
                </a:solidFill>
                <a:latin typeface="微软雅黑" panose="020B0503020204020204" charset="-122"/>
                <a:ea typeface="微软雅黑" panose="020B0503020204020204" charset="-122"/>
              </a:rPr>
              <a:t>TY01-31-2015</a:t>
            </a:r>
            <a:r>
              <a:rPr lang="zh-CN" altLang="en-US" sz="2000" dirty="0">
                <a:solidFill>
                  <a:schemeClr val="bg1"/>
                </a:solidFill>
                <a:latin typeface="微软雅黑" panose="020B0503020204020204" charset="-122"/>
                <a:ea typeface="微软雅黑" panose="020B0503020204020204" charset="-122"/>
              </a:rPr>
              <a:t>）及其他省市现行定额；</a:t>
            </a:r>
          </a:p>
          <a:p>
            <a:pPr>
              <a:lnSpc>
                <a:spcPts val="2800"/>
              </a:lnSpc>
            </a:pPr>
            <a:r>
              <a:rPr lang="en-US" altLang="zh-CN" sz="2000" dirty="0">
                <a:solidFill>
                  <a:schemeClr val="bg1"/>
                </a:solidFill>
                <a:latin typeface="微软雅黑" panose="020B0503020204020204" charset="-122"/>
                <a:ea typeface="微软雅黑" panose="020B0503020204020204" charset="-122"/>
              </a:rPr>
              <a:t>12.</a:t>
            </a:r>
            <a:r>
              <a:rPr lang="zh-CN" altLang="en-US" sz="2000" dirty="0">
                <a:solidFill>
                  <a:schemeClr val="bg1"/>
                </a:solidFill>
                <a:latin typeface="微软雅黑" panose="020B0503020204020204" charset="-122"/>
                <a:ea typeface="微软雅黑" panose="020B0503020204020204" charset="-122"/>
              </a:rPr>
              <a:t>市场调查情况等。</a:t>
            </a:r>
          </a:p>
        </p:txBody>
      </p:sp>
    </p:spTree>
  </p:cSld>
  <p:clrMapOvr>
    <a:masterClrMapping/>
  </p:clrMapOvr>
</p:sld>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E"/>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bg1"/>
          </a:solidFill>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000" dirty="0" smtClean="0">
            <a:solidFill>
              <a:schemeClr val="bg1"/>
            </a:solidFill>
            <a:latin typeface="方正兰亭黑_GBK" panose="02000000000000000000" pitchFamily="2" charset="-122"/>
            <a:ea typeface="方正兰亭黑_GBK" panose="02000000000000000000" pitchFamily="2"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5381</Words>
  <Application>Microsoft Office PowerPoint</Application>
  <PresentationFormat>宽屏</PresentationFormat>
  <Paragraphs>376</Paragraphs>
  <Slides>48</Slides>
  <Notes>15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48</vt:i4>
      </vt:variant>
    </vt:vector>
  </HeadingPairs>
  <TitlesOfParts>
    <vt:vector size="58" baseType="lpstr">
      <vt:lpstr>等线</vt:lpstr>
      <vt:lpstr>等线 Light</vt:lpstr>
      <vt:lpstr>方正兰亭黑简体</vt:lpstr>
      <vt:lpstr>方正正黑简体</vt:lpstr>
      <vt:lpstr>宋体</vt:lpstr>
      <vt:lpstr>微软雅黑</vt:lpstr>
      <vt:lpstr>Arial</vt:lpstr>
      <vt:lpstr>Calibri</vt:lpstr>
      <vt:lpstr>Calibri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jjyk</dc:creator>
  <cp:lastModifiedBy>微软用户</cp:lastModifiedBy>
  <cp:revision>103</cp:revision>
  <dcterms:created xsi:type="dcterms:W3CDTF">2020-08-11T01:19:00Z</dcterms:created>
  <dcterms:modified xsi:type="dcterms:W3CDTF">2020-08-27T10:15:42Z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