
<file path=[Content_Types].xml><?xml version="1.0" encoding="utf-8"?>
<Types xmlns="http://schemas.openxmlformats.org/package/2006/content-types">
  <Default Extension="png" ContentType="image/png"/>
  <Default Extension="bin" ContentType="application/vnd.openxmlformats-officedocument.oleObject"/>
  <Default Extension="jfif" ContentType="image/jpe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1.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media/image19.jpg" ContentType="image/png"/>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media/image22.jpg" ContentType="image/png"/>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media/image44.jpg" ContentType="image/png"/>
  <Override PartName="/ppt/theme/themeOverride28.xml" ContentType="application/vnd.openxmlformats-officedocument.themeOverride+xml"/>
  <Override PartName="/ppt/notesSlides/notesSlide28.xml" ContentType="application/vnd.openxmlformats-officedocument.presentationml.notesSlide+xml"/>
  <Override PartName="/ppt/media/image45.jpg" ContentType="image/gif"/>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media/image49.jpg" ContentType="image/png"/>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notesSlides/notesSlide37.xml" ContentType="application/vnd.openxmlformats-officedocument.presentationml.notesSlide+xml"/>
  <Override PartName="/ppt/theme/themeOverride38.xml" ContentType="application/vnd.openxmlformats-officedocument.themeOverride+xml"/>
  <Override PartName="/ppt/notesSlides/notesSlide38.xml" ContentType="application/vnd.openxmlformats-officedocument.presentationml.notesSlide+xml"/>
  <Override PartName="/ppt/theme/themeOverride39.xml" ContentType="application/vnd.openxmlformats-officedocument.themeOverr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89" r:id="rId2"/>
    <p:sldId id="260" r:id="rId3"/>
    <p:sldId id="263" r:id="rId4"/>
    <p:sldId id="258" r:id="rId5"/>
    <p:sldId id="316" r:id="rId6"/>
    <p:sldId id="269" r:id="rId7"/>
    <p:sldId id="267" r:id="rId8"/>
    <p:sldId id="317" r:id="rId9"/>
    <p:sldId id="318" r:id="rId10"/>
    <p:sldId id="319" r:id="rId11"/>
    <p:sldId id="320" r:id="rId12"/>
    <p:sldId id="321" r:id="rId13"/>
    <p:sldId id="322" r:id="rId14"/>
    <p:sldId id="323" r:id="rId15"/>
    <p:sldId id="325" r:id="rId16"/>
    <p:sldId id="326" r:id="rId17"/>
    <p:sldId id="264" r:id="rId18"/>
    <p:sldId id="327" r:id="rId19"/>
    <p:sldId id="273" r:id="rId20"/>
    <p:sldId id="275" r:id="rId21"/>
    <p:sldId id="274" r:id="rId22"/>
    <p:sldId id="328" r:id="rId23"/>
    <p:sldId id="329" r:id="rId24"/>
    <p:sldId id="330" r:id="rId25"/>
    <p:sldId id="331" r:id="rId26"/>
    <p:sldId id="332" r:id="rId27"/>
    <p:sldId id="333" r:id="rId28"/>
    <p:sldId id="334" r:id="rId29"/>
    <p:sldId id="335" r:id="rId30"/>
    <p:sldId id="336" r:id="rId31"/>
    <p:sldId id="338" r:id="rId32"/>
    <p:sldId id="339" r:id="rId33"/>
    <p:sldId id="340" r:id="rId34"/>
    <p:sldId id="342" r:id="rId35"/>
    <p:sldId id="343" r:id="rId36"/>
    <p:sldId id="344" r:id="rId37"/>
    <p:sldId id="345" r:id="rId38"/>
    <p:sldId id="346" r:id="rId39"/>
    <p:sldId id="290" r:id="rId40"/>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848"/>
    <a:srgbClr val="E63333"/>
    <a:srgbClr val="16ABB6"/>
    <a:srgbClr val="309EDA"/>
    <a:srgbClr val="37413B"/>
    <a:srgbClr val="F57038"/>
    <a:srgbClr val="C8CFDF"/>
    <a:srgbClr val="000000"/>
    <a:srgbClr val="114DC7"/>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73" autoAdjust="0"/>
    <p:restoredTop sz="93211" autoAdjust="0"/>
  </p:normalViewPr>
  <p:slideViewPr>
    <p:cSldViewPr snapToGrid="0">
      <p:cViewPr>
        <p:scale>
          <a:sx n="66" d="100"/>
          <a:sy n="66" d="100"/>
        </p:scale>
        <p:origin x="-740" y="-108"/>
      </p:cViewPr>
      <p:guideLst>
        <p:guide orient="horz" pos="2160"/>
        <p:guide pos="3840"/>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61E56F-C08D-4D89-86EB-1BF10AA960BA}" type="datetimeFigureOut">
              <a:rPr lang="zh-CN" altLang="en-US" smtClean="0"/>
              <a:t>2020-8-26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550302-8194-4103-B330-E79E549684E1}" type="slidenum">
              <a:rPr lang="zh-CN" altLang="en-US" smtClean="0"/>
              <a:t>‹#›</a:t>
            </a:fld>
            <a:endParaRPr lang="zh-CN" altLang="en-US"/>
          </a:p>
        </p:txBody>
      </p:sp>
    </p:spTree>
    <p:extLst>
      <p:ext uri="{BB962C8B-B14F-4D97-AF65-F5344CB8AC3E}">
        <p14:creationId xmlns:p14="http://schemas.microsoft.com/office/powerpoint/2010/main" val="971278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18</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27</a:t>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28</a:t>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29</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30</a:t>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31</a:t>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32</a:t>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33</a:t>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34</a:t>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35</a:t>
            </a:fld>
            <a:endParaRPr lang="zh-CN"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36</a:t>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37</a:t>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solidFill>
                  <a:prstClr val="black"/>
                </a:solidFill>
              </a:rPr>
              <a:pPr/>
              <a:t>38</a:t>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550302-8194-4103-B330-E79E549684E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717531" y="2550820"/>
            <a:ext cx="2687501" cy="2600679"/>
          </a:xfrm>
          <a:custGeom>
            <a:avLst/>
            <a:gdLst>
              <a:gd name="connsiteX0" fmla="*/ 657295 w 2687501"/>
              <a:gd name="connsiteY0" fmla="*/ 350914 h 2600679"/>
              <a:gd name="connsiteX1" fmla="*/ 561105 w 2687501"/>
              <a:gd name="connsiteY1" fmla="*/ 427509 h 2600679"/>
              <a:gd name="connsiteX2" fmla="*/ 561105 w 2687501"/>
              <a:gd name="connsiteY2" fmla="*/ 2167826 h 2600679"/>
              <a:gd name="connsiteX3" fmla="*/ 657295 w 2687501"/>
              <a:gd name="connsiteY3" fmla="*/ 2244421 h 2600679"/>
              <a:gd name="connsiteX4" fmla="*/ 748140 w 2687501"/>
              <a:gd name="connsiteY4" fmla="*/ 2167826 h 2600679"/>
              <a:gd name="connsiteX5" fmla="*/ 748140 w 2687501"/>
              <a:gd name="connsiteY5" fmla="*/ 427509 h 2600679"/>
              <a:gd name="connsiteX6" fmla="*/ 657295 w 2687501"/>
              <a:gd name="connsiteY6" fmla="*/ 350914 h 2600679"/>
              <a:gd name="connsiteX7" fmla="*/ 2054253 w 2687501"/>
              <a:gd name="connsiteY7" fmla="*/ 0 h 2600679"/>
              <a:gd name="connsiteX8" fmla="*/ 2491824 w 2687501"/>
              <a:gd name="connsiteY8" fmla="*/ 108659 h 2600679"/>
              <a:gd name="connsiteX9" fmla="*/ 2678594 w 2687501"/>
              <a:gd name="connsiteY9" fmla="*/ 452447 h 2600679"/>
              <a:gd name="connsiteX10" fmla="*/ 2678594 w 2687501"/>
              <a:gd name="connsiteY10" fmla="*/ 803361 h 2600679"/>
              <a:gd name="connsiteX11" fmla="*/ 2388244 w 2687501"/>
              <a:gd name="connsiteY11" fmla="*/ 1214838 h 2600679"/>
              <a:gd name="connsiteX12" fmla="*/ 2687501 w 2687501"/>
              <a:gd name="connsiteY12" fmla="*/ 1688660 h 2600679"/>
              <a:gd name="connsiteX13" fmla="*/ 2687501 w 2687501"/>
              <a:gd name="connsiteY13" fmla="*/ 2068074 h 2600679"/>
              <a:gd name="connsiteX14" fmla="*/ 2055144 w 2687501"/>
              <a:gd name="connsiteY14" fmla="*/ 2600679 h 2600679"/>
              <a:gd name="connsiteX15" fmla="*/ 1413881 w 2687501"/>
              <a:gd name="connsiteY15" fmla="*/ 2116169 h 2600679"/>
              <a:gd name="connsiteX16" fmla="*/ 1413881 w 2687501"/>
              <a:gd name="connsiteY16" fmla="*/ 1506969 h 2600679"/>
              <a:gd name="connsiteX17" fmla="*/ 1928672 w 2687501"/>
              <a:gd name="connsiteY17" fmla="*/ 1506969 h 2600679"/>
              <a:gd name="connsiteX18" fmla="*/ 1928672 w 2687501"/>
              <a:gd name="connsiteY18" fmla="*/ 2112606 h 2600679"/>
              <a:gd name="connsiteX19" fmla="*/ 2030206 w 2687501"/>
              <a:gd name="connsiteY19" fmla="*/ 2207014 h 2600679"/>
              <a:gd name="connsiteX20" fmla="*/ 2131739 w 2687501"/>
              <a:gd name="connsiteY20" fmla="*/ 2112606 h 2600679"/>
              <a:gd name="connsiteX21" fmla="*/ 2131739 w 2687501"/>
              <a:gd name="connsiteY21" fmla="*/ 1521219 h 2600679"/>
              <a:gd name="connsiteX22" fmla="*/ 2080972 w 2687501"/>
              <a:gd name="connsiteY22" fmla="*/ 1383169 h 2600679"/>
              <a:gd name="connsiteX23" fmla="*/ 1891266 w 2687501"/>
              <a:gd name="connsiteY23" fmla="*/ 1346653 h 2600679"/>
              <a:gd name="connsiteX24" fmla="*/ 1891266 w 2687501"/>
              <a:gd name="connsiteY24" fmla="*/ 1058085 h 2600679"/>
              <a:gd name="connsiteX25" fmla="*/ 2131739 w 2687501"/>
              <a:gd name="connsiteY25" fmla="*/ 908457 h 2600679"/>
              <a:gd name="connsiteX26" fmla="*/ 2131739 w 2687501"/>
              <a:gd name="connsiteY26" fmla="*/ 456010 h 2600679"/>
              <a:gd name="connsiteX27" fmla="*/ 2030206 w 2687501"/>
              <a:gd name="connsiteY27" fmla="*/ 379415 h 2600679"/>
              <a:gd name="connsiteX28" fmla="*/ 1925110 w 2687501"/>
              <a:gd name="connsiteY28" fmla="*/ 456010 h 2600679"/>
              <a:gd name="connsiteX29" fmla="*/ 1925110 w 2687501"/>
              <a:gd name="connsiteY29" fmla="*/ 926269 h 2600679"/>
              <a:gd name="connsiteX30" fmla="*/ 1428131 w 2687501"/>
              <a:gd name="connsiteY30" fmla="*/ 926269 h 2600679"/>
              <a:gd name="connsiteX31" fmla="*/ 1428131 w 2687501"/>
              <a:gd name="connsiteY31" fmla="*/ 452447 h 2600679"/>
              <a:gd name="connsiteX32" fmla="*/ 2054253 w 2687501"/>
              <a:gd name="connsiteY32" fmla="*/ 0 h 2600679"/>
              <a:gd name="connsiteX33" fmla="*/ 660857 w 2687501"/>
              <a:gd name="connsiteY33" fmla="*/ 0 h 2600679"/>
              <a:gd name="connsiteX34" fmla="*/ 1309245 w 2687501"/>
              <a:gd name="connsiteY34" fmla="*/ 493417 h 2600679"/>
              <a:gd name="connsiteX35" fmla="*/ 1309245 w 2687501"/>
              <a:gd name="connsiteY35" fmla="*/ 2137544 h 2600679"/>
              <a:gd name="connsiteX36" fmla="*/ 1126664 w 2687501"/>
              <a:gd name="connsiteY36" fmla="*/ 2479551 h 2600679"/>
              <a:gd name="connsiteX37" fmla="*/ 657295 w 2687501"/>
              <a:gd name="connsiteY37" fmla="*/ 2600679 h 2600679"/>
              <a:gd name="connsiteX38" fmla="*/ 180800 w 2687501"/>
              <a:gd name="connsiteY38" fmla="*/ 2481333 h 2600679"/>
              <a:gd name="connsiteX39" fmla="*/ 0 w 2687501"/>
              <a:gd name="connsiteY39" fmla="*/ 2141107 h 2600679"/>
              <a:gd name="connsiteX40" fmla="*/ 0 w 2687501"/>
              <a:gd name="connsiteY40" fmla="*/ 496979 h 2600679"/>
              <a:gd name="connsiteX41" fmla="*/ 660857 w 2687501"/>
              <a:gd name="connsiteY41" fmla="*/ 0 h 260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87501" h="2600679">
                <a:moveTo>
                  <a:pt x="657295" y="350914"/>
                </a:moveTo>
                <a:cubicBezTo>
                  <a:pt x="593168" y="350914"/>
                  <a:pt x="561105" y="376446"/>
                  <a:pt x="561105" y="427509"/>
                </a:cubicBezTo>
                <a:lnTo>
                  <a:pt x="561105" y="2167826"/>
                </a:lnTo>
                <a:cubicBezTo>
                  <a:pt x="561105" y="2218890"/>
                  <a:pt x="593168" y="2244421"/>
                  <a:pt x="657295" y="2244421"/>
                </a:cubicBezTo>
                <a:cubicBezTo>
                  <a:pt x="717858" y="2244421"/>
                  <a:pt x="748140" y="2218890"/>
                  <a:pt x="748140" y="2167826"/>
                </a:cubicBezTo>
                <a:lnTo>
                  <a:pt x="748140" y="427509"/>
                </a:lnTo>
                <a:cubicBezTo>
                  <a:pt x="748140" y="376446"/>
                  <a:pt x="717858" y="350914"/>
                  <a:pt x="657295" y="350914"/>
                </a:cubicBezTo>
                <a:close/>
                <a:moveTo>
                  <a:pt x="2054253" y="0"/>
                </a:moveTo>
                <a:cubicBezTo>
                  <a:pt x="2221453" y="0"/>
                  <a:pt x="2367310" y="36220"/>
                  <a:pt x="2491824" y="108659"/>
                </a:cubicBezTo>
                <a:cubicBezTo>
                  <a:pt x="2616337" y="181098"/>
                  <a:pt x="2678594" y="295694"/>
                  <a:pt x="2678594" y="452447"/>
                </a:cubicBezTo>
                <a:lnTo>
                  <a:pt x="2678594" y="803361"/>
                </a:lnTo>
                <a:cubicBezTo>
                  <a:pt x="2678594" y="1007615"/>
                  <a:pt x="2581811" y="1144774"/>
                  <a:pt x="2388244" y="1214838"/>
                </a:cubicBezTo>
                <a:cubicBezTo>
                  <a:pt x="2587749" y="1273027"/>
                  <a:pt x="2687501" y="1430967"/>
                  <a:pt x="2687501" y="1688660"/>
                </a:cubicBezTo>
                <a:lnTo>
                  <a:pt x="2687501" y="2068074"/>
                </a:lnTo>
                <a:cubicBezTo>
                  <a:pt x="2687501" y="2423144"/>
                  <a:pt x="2476715" y="2600679"/>
                  <a:pt x="2055144" y="2600679"/>
                </a:cubicBezTo>
                <a:cubicBezTo>
                  <a:pt x="1627635" y="2600679"/>
                  <a:pt x="1413881" y="2439176"/>
                  <a:pt x="1413881" y="2116169"/>
                </a:cubicBezTo>
                <a:lnTo>
                  <a:pt x="1413881" y="1506969"/>
                </a:lnTo>
                <a:lnTo>
                  <a:pt x="1928672" y="1506969"/>
                </a:lnTo>
                <a:lnTo>
                  <a:pt x="1928672" y="2112606"/>
                </a:lnTo>
                <a:cubicBezTo>
                  <a:pt x="1928672" y="2175545"/>
                  <a:pt x="1962517" y="2207014"/>
                  <a:pt x="2030206" y="2207014"/>
                </a:cubicBezTo>
                <a:cubicBezTo>
                  <a:pt x="2097895" y="2207014"/>
                  <a:pt x="2131739" y="2175545"/>
                  <a:pt x="2131739" y="2112606"/>
                </a:cubicBezTo>
                <a:lnTo>
                  <a:pt x="2131739" y="1521219"/>
                </a:lnTo>
                <a:cubicBezTo>
                  <a:pt x="2131739" y="1453530"/>
                  <a:pt x="2114817" y="1407514"/>
                  <a:pt x="2080972" y="1383169"/>
                </a:cubicBezTo>
                <a:cubicBezTo>
                  <a:pt x="2047128" y="1358825"/>
                  <a:pt x="1983892" y="1346653"/>
                  <a:pt x="1891266" y="1346653"/>
                </a:cubicBezTo>
                <a:lnTo>
                  <a:pt x="1891266" y="1058085"/>
                </a:lnTo>
                <a:cubicBezTo>
                  <a:pt x="2051581" y="1058085"/>
                  <a:pt x="2131739" y="1008209"/>
                  <a:pt x="2131739" y="908457"/>
                </a:cubicBezTo>
                <a:lnTo>
                  <a:pt x="2131739" y="456010"/>
                </a:lnTo>
                <a:cubicBezTo>
                  <a:pt x="2131739" y="404946"/>
                  <a:pt x="2097895" y="379415"/>
                  <a:pt x="2030206" y="379415"/>
                </a:cubicBezTo>
                <a:cubicBezTo>
                  <a:pt x="1960142" y="379415"/>
                  <a:pt x="1925110" y="404946"/>
                  <a:pt x="1925110" y="456010"/>
                </a:cubicBezTo>
                <a:lnTo>
                  <a:pt x="1925110" y="926269"/>
                </a:lnTo>
                <a:lnTo>
                  <a:pt x="1428131" y="926269"/>
                </a:lnTo>
                <a:lnTo>
                  <a:pt x="1428131" y="452447"/>
                </a:lnTo>
                <a:cubicBezTo>
                  <a:pt x="1428131" y="150816"/>
                  <a:pt x="1636838" y="0"/>
                  <a:pt x="2054253" y="0"/>
                </a:cubicBezTo>
                <a:close/>
                <a:moveTo>
                  <a:pt x="660857" y="0"/>
                </a:moveTo>
                <a:cubicBezTo>
                  <a:pt x="1093116" y="0"/>
                  <a:pt x="1309245" y="164473"/>
                  <a:pt x="1309245" y="493417"/>
                </a:cubicBezTo>
                <a:lnTo>
                  <a:pt x="1309245" y="2137544"/>
                </a:lnTo>
                <a:cubicBezTo>
                  <a:pt x="1309245" y="2284797"/>
                  <a:pt x="1248385" y="2398800"/>
                  <a:pt x="1126664" y="2479551"/>
                </a:cubicBezTo>
                <a:cubicBezTo>
                  <a:pt x="1004942" y="2560303"/>
                  <a:pt x="848486" y="2600679"/>
                  <a:pt x="657295" y="2600679"/>
                </a:cubicBezTo>
                <a:cubicBezTo>
                  <a:pt x="460166" y="2600679"/>
                  <a:pt x="301334" y="2560897"/>
                  <a:pt x="180800" y="2481333"/>
                </a:cubicBezTo>
                <a:cubicBezTo>
                  <a:pt x="60267" y="2401768"/>
                  <a:pt x="0" y="2288360"/>
                  <a:pt x="0" y="2141107"/>
                </a:cubicBezTo>
                <a:lnTo>
                  <a:pt x="0" y="496979"/>
                </a:lnTo>
                <a:cubicBezTo>
                  <a:pt x="0" y="165660"/>
                  <a:pt x="220286" y="0"/>
                  <a:pt x="660857" y="0"/>
                </a:cubicBezTo>
                <a:close/>
              </a:path>
            </a:pathLst>
          </a:custGeom>
        </p:spPr>
        <p:txBody>
          <a:bodyPr wrap="square">
            <a:noAutofit/>
          </a:bodyPr>
          <a:lstStyle/>
          <a:p>
            <a:endParaRPr lang="zh-CN" altLang="en-US"/>
          </a:p>
        </p:txBody>
      </p:sp>
      <p:sp>
        <p:nvSpPr>
          <p:cNvPr id="3" name="文本框 2"/>
          <p:cNvSpPr txBox="1"/>
          <p:nvPr userDrawn="1"/>
        </p:nvSpPr>
        <p:spPr>
          <a:xfrm>
            <a:off x="421104" y="324853"/>
            <a:ext cx="1467853" cy="646331"/>
          </a:xfrm>
          <a:prstGeom prst="rect">
            <a:avLst/>
          </a:prstGeom>
          <a:noFill/>
        </p:spPr>
        <p:txBody>
          <a:bodyPr wrap="square" rtlCol="0">
            <a:spAutoFit/>
          </a:bodyPr>
          <a:lstStyle/>
          <a:p>
            <a:pPr algn="ctr"/>
            <a:r>
              <a:rPr lang="en-US" altLang="zh-CN" sz="3600" b="1" dirty="0"/>
              <a:t>LOGO</a:t>
            </a:r>
            <a:endParaRPr lang="zh-CN" altLang="en-US" sz="3600" b="1" dirty="0"/>
          </a:p>
        </p:txBody>
      </p:sp>
      <p:sp>
        <p:nvSpPr>
          <p:cNvPr id="5" name="文本框 4"/>
          <p:cNvSpPr txBox="1"/>
          <p:nvPr userDrawn="1"/>
        </p:nvSpPr>
        <p:spPr>
          <a:xfrm>
            <a:off x="6007904" y="6550223"/>
            <a:ext cx="5366086" cy="307777"/>
          </a:xfrm>
          <a:prstGeom prst="rect">
            <a:avLst/>
          </a:prstGeom>
          <a:noFill/>
        </p:spPr>
        <p:txBody>
          <a:bodyPr wrap="square" rtlCol="0">
            <a:spAutoFit/>
          </a:bodyPr>
          <a:lstStyle/>
          <a:p>
            <a:pPr algn="l"/>
            <a:r>
              <a:rPr lang="zh-CN" altLang="en-US" sz="1400" dirty="0">
                <a:effectLst/>
              </a:rPr>
              <a:t>价值观</a:t>
            </a:r>
            <a:r>
              <a:rPr lang="en-US" altLang="zh-CN" sz="1400" dirty="0">
                <a:effectLst/>
              </a:rPr>
              <a:t>——</a:t>
            </a:r>
            <a:r>
              <a:rPr lang="zh-CN" altLang="en-US" sz="1400" dirty="0">
                <a:effectLst/>
              </a:rPr>
              <a:t>政治合格</a:t>
            </a:r>
            <a:r>
              <a:rPr lang="zh-CN" altLang="en-US" sz="1400" baseline="0" dirty="0">
                <a:effectLst/>
              </a:rPr>
              <a:t>    </a:t>
            </a:r>
            <a:r>
              <a:rPr lang="zh-CN" altLang="en-US" sz="1400" dirty="0">
                <a:effectLst/>
              </a:rPr>
              <a:t>军事过硬</a:t>
            </a:r>
            <a:r>
              <a:rPr lang="zh-CN" altLang="en-US" sz="1400" baseline="0" dirty="0">
                <a:effectLst/>
              </a:rPr>
              <a:t>    </a:t>
            </a:r>
            <a:r>
              <a:rPr lang="zh-CN" altLang="en-US" sz="1400" dirty="0">
                <a:effectLst/>
              </a:rPr>
              <a:t>作风优良</a:t>
            </a:r>
            <a:r>
              <a:rPr lang="zh-CN" altLang="en-US" sz="1400" baseline="0" dirty="0">
                <a:effectLst/>
              </a:rPr>
              <a:t>    </a:t>
            </a:r>
            <a:r>
              <a:rPr lang="zh-CN" altLang="en-US" sz="1400" dirty="0">
                <a:effectLst/>
              </a:rPr>
              <a:t>纪律严明</a:t>
            </a:r>
            <a:r>
              <a:rPr lang="zh-CN" altLang="en-US" sz="1400" baseline="0" dirty="0">
                <a:effectLst/>
              </a:rPr>
              <a:t>    </a:t>
            </a:r>
            <a:r>
              <a:rPr lang="zh-CN" altLang="en-US" sz="1400" dirty="0">
                <a:effectLst/>
              </a:rPr>
              <a:t>保障有力</a:t>
            </a:r>
            <a:endParaRPr lang="zh-CN" altLang="en-US" sz="1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717531" y="2550819"/>
            <a:ext cx="2963600" cy="2600679"/>
          </a:xfrm>
          <a:custGeom>
            <a:avLst/>
            <a:gdLst>
              <a:gd name="connsiteX0" fmla="*/ 2138865 w 2963600"/>
              <a:gd name="connsiteY0" fmla="*/ 858775 h 2600679"/>
              <a:gd name="connsiteX1" fmla="*/ 1884085 w 2963600"/>
              <a:gd name="connsiteY1" fmla="*/ 1866789 h 2600679"/>
              <a:gd name="connsiteX2" fmla="*/ 2138865 w 2963600"/>
              <a:gd name="connsiteY2" fmla="*/ 1866789 h 2600679"/>
              <a:gd name="connsiteX3" fmla="*/ 657295 w 2963600"/>
              <a:gd name="connsiteY3" fmla="*/ 350914 h 2600679"/>
              <a:gd name="connsiteX4" fmla="*/ 561106 w 2963600"/>
              <a:gd name="connsiteY4" fmla="*/ 427509 h 2600679"/>
              <a:gd name="connsiteX5" fmla="*/ 561106 w 2963600"/>
              <a:gd name="connsiteY5" fmla="*/ 2167826 h 2600679"/>
              <a:gd name="connsiteX6" fmla="*/ 657295 w 2963600"/>
              <a:gd name="connsiteY6" fmla="*/ 2244421 h 2600679"/>
              <a:gd name="connsiteX7" fmla="*/ 748141 w 2963600"/>
              <a:gd name="connsiteY7" fmla="*/ 2167826 h 2600679"/>
              <a:gd name="connsiteX8" fmla="*/ 748141 w 2963600"/>
              <a:gd name="connsiteY8" fmla="*/ 427509 h 2600679"/>
              <a:gd name="connsiteX9" fmla="*/ 657295 w 2963600"/>
              <a:gd name="connsiteY9" fmla="*/ 350914 h 2600679"/>
              <a:gd name="connsiteX10" fmla="*/ 1930454 w 2963600"/>
              <a:gd name="connsiteY10" fmla="*/ 23157 h 2600679"/>
              <a:gd name="connsiteX11" fmla="*/ 2685720 w 2963600"/>
              <a:gd name="connsiteY11" fmla="*/ 23157 h 2600679"/>
              <a:gd name="connsiteX12" fmla="*/ 2685720 w 2963600"/>
              <a:gd name="connsiteY12" fmla="*/ 1866789 h 2600679"/>
              <a:gd name="connsiteX13" fmla="*/ 2963600 w 2963600"/>
              <a:gd name="connsiteY13" fmla="*/ 1866789 h 2600679"/>
              <a:gd name="connsiteX14" fmla="*/ 2963600 w 2963600"/>
              <a:gd name="connsiteY14" fmla="*/ 2249765 h 2600679"/>
              <a:gd name="connsiteX15" fmla="*/ 2685720 w 2963600"/>
              <a:gd name="connsiteY15" fmla="*/ 2249765 h 2600679"/>
              <a:gd name="connsiteX16" fmla="*/ 2685720 w 2963600"/>
              <a:gd name="connsiteY16" fmla="*/ 2577522 h 2600679"/>
              <a:gd name="connsiteX17" fmla="*/ 2138865 w 2963600"/>
              <a:gd name="connsiteY17" fmla="*/ 2577522 h 2600679"/>
              <a:gd name="connsiteX18" fmla="*/ 2138865 w 2963600"/>
              <a:gd name="connsiteY18" fmla="*/ 2249765 h 2600679"/>
              <a:gd name="connsiteX19" fmla="*/ 1380037 w 2963600"/>
              <a:gd name="connsiteY19" fmla="*/ 2249765 h 2600679"/>
              <a:gd name="connsiteX20" fmla="*/ 1380037 w 2963600"/>
              <a:gd name="connsiteY20" fmla="*/ 1888164 h 2600679"/>
              <a:gd name="connsiteX21" fmla="*/ 660858 w 2963600"/>
              <a:gd name="connsiteY21" fmla="*/ 0 h 2600679"/>
              <a:gd name="connsiteX22" fmla="*/ 1309246 w 2963600"/>
              <a:gd name="connsiteY22" fmla="*/ 493417 h 2600679"/>
              <a:gd name="connsiteX23" fmla="*/ 1309246 w 2963600"/>
              <a:gd name="connsiteY23" fmla="*/ 2137544 h 2600679"/>
              <a:gd name="connsiteX24" fmla="*/ 1126664 w 2963600"/>
              <a:gd name="connsiteY24" fmla="*/ 2479551 h 2600679"/>
              <a:gd name="connsiteX25" fmla="*/ 657295 w 2963600"/>
              <a:gd name="connsiteY25" fmla="*/ 2600679 h 2600679"/>
              <a:gd name="connsiteX26" fmla="*/ 180801 w 2963600"/>
              <a:gd name="connsiteY26" fmla="*/ 2481333 h 2600679"/>
              <a:gd name="connsiteX27" fmla="*/ 0 w 2963600"/>
              <a:gd name="connsiteY27" fmla="*/ 2141107 h 2600679"/>
              <a:gd name="connsiteX28" fmla="*/ 0 w 2963600"/>
              <a:gd name="connsiteY28" fmla="*/ 496980 h 2600679"/>
              <a:gd name="connsiteX29" fmla="*/ 660858 w 2963600"/>
              <a:gd name="connsiteY29" fmla="*/ 0 h 260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63600" h="2600679">
                <a:moveTo>
                  <a:pt x="2138865" y="858775"/>
                </a:moveTo>
                <a:lnTo>
                  <a:pt x="1884085" y="1866789"/>
                </a:lnTo>
                <a:lnTo>
                  <a:pt x="2138865" y="1866789"/>
                </a:lnTo>
                <a:close/>
                <a:moveTo>
                  <a:pt x="657295" y="350914"/>
                </a:moveTo>
                <a:cubicBezTo>
                  <a:pt x="593169" y="350914"/>
                  <a:pt x="561106" y="376446"/>
                  <a:pt x="561106" y="427509"/>
                </a:cubicBezTo>
                <a:lnTo>
                  <a:pt x="561106" y="2167826"/>
                </a:lnTo>
                <a:cubicBezTo>
                  <a:pt x="561106" y="2218890"/>
                  <a:pt x="593169" y="2244421"/>
                  <a:pt x="657295" y="2244421"/>
                </a:cubicBezTo>
                <a:cubicBezTo>
                  <a:pt x="717859" y="2244421"/>
                  <a:pt x="748141" y="2218890"/>
                  <a:pt x="748141" y="2167826"/>
                </a:cubicBezTo>
                <a:lnTo>
                  <a:pt x="748141" y="427509"/>
                </a:lnTo>
                <a:cubicBezTo>
                  <a:pt x="748141" y="376446"/>
                  <a:pt x="717859" y="350914"/>
                  <a:pt x="657295" y="350914"/>
                </a:cubicBezTo>
                <a:close/>
                <a:moveTo>
                  <a:pt x="1930454" y="23157"/>
                </a:moveTo>
                <a:lnTo>
                  <a:pt x="2685720" y="23157"/>
                </a:lnTo>
                <a:lnTo>
                  <a:pt x="2685720" y="1866789"/>
                </a:lnTo>
                <a:lnTo>
                  <a:pt x="2963600" y="1866789"/>
                </a:lnTo>
                <a:lnTo>
                  <a:pt x="2963600" y="2249765"/>
                </a:lnTo>
                <a:lnTo>
                  <a:pt x="2685720" y="2249765"/>
                </a:lnTo>
                <a:lnTo>
                  <a:pt x="2685720" y="2577522"/>
                </a:lnTo>
                <a:lnTo>
                  <a:pt x="2138865" y="2577522"/>
                </a:lnTo>
                <a:lnTo>
                  <a:pt x="2138865" y="2249765"/>
                </a:lnTo>
                <a:lnTo>
                  <a:pt x="1380037" y="2249765"/>
                </a:lnTo>
                <a:lnTo>
                  <a:pt x="1380037" y="1888164"/>
                </a:lnTo>
                <a:close/>
                <a:moveTo>
                  <a:pt x="660858" y="0"/>
                </a:moveTo>
                <a:cubicBezTo>
                  <a:pt x="1093117" y="0"/>
                  <a:pt x="1309246" y="164473"/>
                  <a:pt x="1309246" y="493417"/>
                </a:cubicBezTo>
                <a:lnTo>
                  <a:pt x="1309246" y="2137544"/>
                </a:lnTo>
                <a:cubicBezTo>
                  <a:pt x="1309246" y="2284797"/>
                  <a:pt x="1248385" y="2398800"/>
                  <a:pt x="1126664" y="2479551"/>
                </a:cubicBezTo>
                <a:cubicBezTo>
                  <a:pt x="1004943" y="2560303"/>
                  <a:pt x="848487" y="2600679"/>
                  <a:pt x="657295" y="2600679"/>
                </a:cubicBezTo>
                <a:cubicBezTo>
                  <a:pt x="460166" y="2600679"/>
                  <a:pt x="301335" y="2560897"/>
                  <a:pt x="180801" y="2481333"/>
                </a:cubicBezTo>
                <a:cubicBezTo>
                  <a:pt x="60267" y="2401768"/>
                  <a:pt x="0" y="2288360"/>
                  <a:pt x="0" y="2141107"/>
                </a:cubicBezTo>
                <a:lnTo>
                  <a:pt x="0" y="496980"/>
                </a:lnTo>
                <a:cubicBezTo>
                  <a:pt x="0" y="165660"/>
                  <a:pt x="220286" y="0"/>
                  <a:pt x="660858" y="0"/>
                </a:cubicBezTo>
                <a:close/>
              </a:path>
            </a:pathLst>
          </a:custGeom>
        </p:spPr>
        <p:txBody>
          <a:bodyPr wrap="square">
            <a:noAutofit/>
          </a:bodyPr>
          <a:lstStyle/>
          <a:p>
            <a:endParaRPr lang="zh-CN" altLang="en-US"/>
          </a:p>
        </p:txBody>
      </p:sp>
      <p:sp>
        <p:nvSpPr>
          <p:cNvPr id="3" name="文本框 2"/>
          <p:cNvSpPr txBox="1"/>
          <p:nvPr userDrawn="1"/>
        </p:nvSpPr>
        <p:spPr>
          <a:xfrm>
            <a:off x="421104" y="324853"/>
            <a:ext cx="1467853" cy="646331"/>
          </a:xfrm>
          <a:prstGeom prst="rect">
            <a:avLst/>
          </a:prstGeom>
          <a:noFill/>
        </p:spPr>
        <p:txBody>
          <a:bodyPr wrap="square" rtlCol="0">
            <a:spAutoFit/>
          </a:bodyPr>
          <a:lstStyle/>
          <a:p>
            <a:pPr algn="ctr"/>
            <a:r>
              <a:rPr lang="en-US" altLang="zh-CN" sz="3600" b="1" dirty="0"/>
              <a:t>LOGO</a:t>
            </a:r>
            <a:endParaRPr lang="zh-CN" altLang="en-US" sz="3600" b="1" dirty="0"/>
          </a:p>
        </p:txBody>
      </p:sp>
      <p:sp>
        <p:nvSpPr>
          <p:cNvPr id="5" name="文本框 4"/>
          <p:cNvSpPr txBox="1"/>
          <p:nvPr userDrawn="1"/>
        </p:nvSpPr>
        <p:spPr>
          <a:xfrm>
            <a:off x="6007904" y="6550223"/>
            <a:ext cx="5366086" cy="307777"/>
          </a:xfrm>
          <a:prstGeom prst="rect">
            <a:avLst/>
          </a:prstGeom>
          <a:noFill/>
        </p:spPr>
        <p:txBody>
          <a:bodyPr wrap="square" rtlCol="0">
            <a:spAutoFit/>
          </a:bodyPr>
          <a:lstStyle/>
          <a:p>
            <a:pPr algn="l"/>
            <a:r>
              <a:rPr lang="zh-CN" altLang="en-US" sz="1400" dirty="0">
                <a:effectLst/>
              </a:rPr>
              <a:t>价值观</a:t>
            </a:r>
            <a:r>
              <a:rPr lang="en-US" altLang="zh-CN" sz="1400" dirty="0">
                <a:effectLst/>
              </a:rPr>
              <a:t>——</a:t>
            </a:r>
            <a:r>
              <a:rPr lang="zh-CN" altLang="en-US" sz="1400" dirty="0">
                <a:effectLst/>
              </a:rPr>
              <a:t>政治合格</a:t>
            </a:r>
            <a:r>
              <a:rPr lang="zh-CN" altLang="en-US" sz="1400" baseline="0" dirty="0">
                <a:effectLst/>
              </a:rPr>
              <a:t>    </a:t>
            </a:r>
            <a:r>
              <a:rPr lang="zh-CN" altLang="en-US" sz="1400" dirty="0">
                <a:effectLst/>
              </a:rPr>
              <a:t>军事过硬</a:t>
            </a:r>
            <a:r>
              <a:rPr lang="zh-CN" altLang="en-US" sz="1400" baseline="0" dirty="0">
                <a:effectLst/>
              </a:rPr>
              <a:t>    </a:t>
            </a:r>
            <a:r>
              <a:rPr lang="zh-CN" altLang="en-US" sz="1400" dirty="0">
                <a:effectLst/>
              </a:rPr>
              <a:t>作风优良</a:t>
            </a:r>
            <a:r>
              <a:rPr lang="zh-CN" altLang="en-US" sz="1400" baseline="0" dirty="0">
                <a:effectLst/>
              </a:rPr>
              <a:t>    </a:t>
            </a:r>
            <a:r>
              <a:rPr lang="zh-CN" altLang="en-US" sz="1400" dirty="0">
                <a:effectLst/>
              </a:rPr>
              <a:t>纪律严明</a:t>
            </a:r>
            <a:r>
              <a:rPr lang="zh-CN" altLang="en-US" sz="1400" baseline="0" dirty="0">
                <a:effectLst/>
              </a:rPr>
              <a:t>    </a:t>
            </a:r>
            <a:r>
              <a:rPr lang="zh-CN" altLang="en-US" sz="1400" dirty="0">
                <a:effectLst/>
              </a:rPr>
              <a:t>保障有力</a:t>
            </a:r>
            <a:endParaRPr lang="zh-CN" altLang="en-US" sz="14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 name="组合 2"/>
          <p:cNvGrpSpPr/>
          <p:nvPr userDrawn="1"/>
        </p:nvGrpSpPr>
        <p:grpSpPr>
          <a:xfrm>
            <a:off x="108445" y="118793"/>
            <a:ext cx="744561" cy="626011"/>
            <a:chOff x="86954" y="55090"/>
            <a:chExt cx="333434" cy="280344"/>
          </a:xfrm>
        </p:grpSpPr>
        <p:sp>
          <p:nvSpPr>
            <p:cNvPr id="13" name="菱形 12"/>
            <p:cNvSpPr/>
            <p:nvPr userDrawn="1"/>
          </p:nvSpPr>
          <p:spPr>
            <a:xfrm>
              <a:off x="140044" y="55090"/>
              <a:ext cx="280344" cy="280344"/>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userDrawn="1"/>
          </p:nvSpPr>
          <p:spPr>
            <a:xfrm>
              <a:off x="86954" y="78430"/>
              <a:ext cx="233664" cy="233664"/>
            </a:xfrm>
            <a:prstGeom prst="diamond">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1.xml"/><Relationship Id="rId7" Type="http://schemas.openxmlformats.org/officeDocument/2006/relationships/image" Target="../media/image2.jpeg"/><Relationship Id="rId2" Type="http://schemas.openxmlformats.org/officeDocument/2006/relationships/tags" Target="../tags/tag1.xml"/><Relationship Id="rId1" Type="http://schemas.openxmlformats.org/officeDocument/2006/relationships/themeOverride" Target="../theme/themeOverride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hemeOverride" Target="../theme/themeOverride11.xml"/><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hemeOverride" Target="../theme/themeOverride12.xml"/><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hemeOverride" Target="../theme/themeOverride13.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hemeOverride" Target="../theme/themeOverride15.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 Id="rId5" Type="http://schemas.openxmlformats.org/officeDocument/2006/relationships/image" Target="../media/image26.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hemeOverride" Target="../theme/themeOverride17.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hemeOverride" Target="../theme/themeOverride18.xml"/><Relationship Id="rId5" Type="http://schemas.openxmlformats.org/officeDocument/2006/relationships/image" Target="../media/image28.jpg"/><Relationship Id="rId4" Type="http://schemas.openxmlformats.org/officeDocument/2006/relationships/image" Target="../media/image27.jfi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hemeOverride" Target="../theme/themeOverride19.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hemeOverride" Target="../theme/themeOverride2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hemeOverride" Target="../theme/themeOverride21.xml"/><Relationship Id="rId4" Type="http://schemas.openxmlformats.org/officeDocument/2006/relationships/image" Target="../media/image33.jfi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hemeOverride" Target="../theme/themeOverride22.xml"/><Relationship Id="rId5" Type="http://schemas.openxmlformats.org/officeDocument/2006/relationships/image" Target="../media/image35.jpeg"/><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9.jpeg"/><Relationship Id="rId2" Type="http://schemas.openxmlformats.org/officeDocument/2006/relationships/slideLayout" Target="../slideLayouts/slideLayout12.xml"/><Relationship Id="rId1" Type="http://schemas.openxmlformats.org/officeDocument/2006/relationships/themeOverride" Target="../theme/themeOverride23.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hemeOverride" Target="../theme/themeOverride24.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hemeOverride" Target="../theme/themeOverride25.xml"/><Relationship Id="rId4" Type="http://schemas.openxmlformats.org/officeDocument/2006/relationships/image" Target="../media/image41.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hemeOverride" Target="../theme/themeOverride26.xml"/><Relationship Id="rId5" Type="http://schemas.openxmlformats.org/officeDocument/2006/relationships/image" Target="../media/image43.jpg"/><Relationship Id="rId4" Type="http://schemas.openxmlformats.org/officeDocument/2006/relationships/image" Target="../media/image42.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hemeOverride" Target="../theme/themeOverride27.xml"/><Relationship Id="rId4" Type="http://schemas.openxmlformats.org/officeDocument/2006/relationships/image" Target="../media/image44.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hemeOverride" Target="../theme/themeOverride28.xml"/><Relationship Id="rId4" Type="http://schemas.openxmlformats.org/officeDocument/2006/relationships/image" Target="../media/image45.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hemeOverride" Target="../theme/themeOverride29.xml"/><Relationship Id="rId4" Type="http://schemas.openxmlformats.org/officeDocument/2006/relationships/image" Target="../media/image46.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hemeOverride" Target="../theme/themeOverride30.xml"/><Relationship Id="rId5" Type="http://schemas.openxmlformats.org/officeDocument/2006/relationships/image" Target="../media/image48.jpeg"/><Relationship Id="rId4" Type="http://schemas.openxmlformats.org/officeDocument/2006/relationships/image" Target="../media/image47.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hemeOverride" Target="../theme/themeOverride31.xml"/><Relationship Id="rId4" Type="http://schemas.openxmlformats.org/officeDocument/2006/relationships/image" Target="../media/image49.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hemeOverride" Target="../theme/themeOverride32.xml"/><Relationship Id="rId4" Type="http://schemas.openxmlformats.org/officeDocument/2006/relationships/image" Target="../media/image50.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hemeOverride" Target="../theme/themeOverride33.xml"/><Relationship Id="rId5" Type="http://schemas.openxmlformats.org/officeDocument/2006/relationships/image" Target="../media/image52.jpg"/><Relationship Id="rId4" Type="http://schemas.openxmlformats.org/officeDocument/2006/relationships/image" Target="../media/image51.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hemeOverride" Target="../theme/themeOverride34.xml"/><Relationship Id="rId4" Type="http://schemas.openxmlformats.org/officeDocument/2006/relationships/image" Target="../media/image53.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hemeOverride" Target="../theme/themeOverride35.xml"/><Relationship Id="rId5" Type="http://schemas.openxmlformats.org/officeDocument/2006/relationships/image" Target="../media/image55.jpg"/><Relationship Id="rId4" Type="http://schemas.openxmlformats.org/officeDocument/2006/relationships/image" Target="../media/image54.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hemeOverride" Target="../theme/themeOverride36.xml"/><Relationship Id="rId4" Type="http://schemas.openxmlformats.org/officeDocument/2006/relationships/image" Target="../media/image56.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hemeOverride" Target="../theme/themeOverride37.xml"/><Relationship Id="rId5" Type="http://schemas.openxmlformats.org/officeDocument/2006/relationships/image" Target="../media/image58.jpg"/><Relationship Id="rId4" Type="http://schemas.openxmlformats.org/officeDocument/2006/relationships/image" Target="../media/image57.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hemeOverride" Target="../theme/themeOverride38.xml"/><Relationship Id="rId4" Type="http://schemas.openxmlformats.org/officeDocument/2006/relationships/image" Target="../media/image59.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hemeOverride" Target="../theme/themeOverride39.xml"/><Relationship Id="rId6" Type="http://schemas.openxmlformats.org/officeDocument/2006/relationships/image" Target="../media/image2.jpeg"/><Relationship Id="rId5" Type="http://schemas.microsoft.com/office/2007/relationships/hdphoto" Target="../media/hdphoto1.wdp"/><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4.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slideLayout" Target="../slideLayouts/slideLayout5.xml"/><Relationship Id="rId7" Type="http://schemas.openxmlformats.org/officeDocument/2006/relationships/image" Target="../media/image8.wmf"/><Relationship Id="rId2" Type="http://schemas.openxmlformats.org/officeDocument/2006/relationships/vmlDrawing" Target="../drawings/vmlDrawing1.vml"/><Relationship Id="rId1" Type="http://schemas.openxmlformats.org/officeDocument/2006/relationships/themeOverride" Target="../theme/themeOverride5.xml"/><Relationship Id="rId6" Type="http://schemas.openxmlformats.org/officeDocument/2006/relationships/oleObject" Target="../embeddings/oleObject1.bin"/><Relationship Id="rId5" Type="http://schemas.openxmlformats.org/officeDocument/2006/relationships/image" Target="../media/image9.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hemeOverride" Target="../theme/themeOverride7.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hemeOverride" Target="../theme/themeOverride8.xml"/><Relationship Id="rId5" Type="http://schemas.openxmlformats.org/officeDocument/2006/relationships/image" Target="../media/image14.jfif"/><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hemeOverride" Target="../theme/themeOverride9.xml"/><Relationship Id="rId5" Type="http://schemas.openxmlformats.org/officeDocument/2006/relationships/image" Target="../media/image16.pn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solidFill>
            <a:srgbClr val="EDE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直角三角形 20"/>
          <p:cNvSpPr/>
          <p:nvPr/>
        </p:nvSpPr>
        <p:spPr>
          <a:xfrm flipH="1">
            <a:off x="5595424" y="618140"/>
            <a:ext cx="6625983" cy="6239859"/>
          </a:xfrm>
          <a:prstGeom prst="rtTriangle">
            <a:avLst/>
          </a:prstGeom>
          <a:blipFill>
            <a:blip r:embed="rId5">
              <a:extLst>
                <a:ext uri="{BEBA8EAE-BF5A-486C-A8C5-ECC9F3942E4B}">
                  <a14:imgProps xmlns:a14="http://schemas.microsoft.com/office/drawing/2010/main">
                    <a14:imgLayer r:embed="rId6">
                      <a14:imgEffect>
                        <a14:brightnessContrast contras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斜纹 22"/>
          <p:cNvSpPr/>
          <p:nvPr/>
        </p:nvSpPr>
        <p:spPr>
          <a:xfrm>
            <a:off x="8141677" y="0"/>
            <a:ext cx="3836237" cy="3601329"/>
          </a:xfrm>
          <a:prstGeom prst="diagStripe">
            <a:avLst>
              <a:gd name="adj" fmla="val 46235"/>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斜纹 23"/>
          <p:cNvSpPr/>
          <p:nvPr/>
        </p:nvSpPr>
        <p:spPr>
          <a:xfrm rot="221706">
            <a:off x="8578208" y="-11428"/>
            <a:ext cx="660415" cy="696918"/>
          </a:xfrm>
          <a:prstGeom prst="diagStripe">
            <a:avLst>
              <a:gd name="adj" fmla="val 786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49052" y="2738106"/>
            <a:ext cx="8146981" cy="1999615"/>
          </a:xfrm>
          <a:prstGeom prst="rect">
            <a:avLst/>
          </a:prstGeom>
          <a:noFill/>
        </p:spPr>
        <p:txBody>
          <a:bodyPr wrap="square" rtlCol="0">
            <a:spAutoFit/>
          </a:bodyPr>
          <a:lstStyle/>
          <a:p>
            <a:pPr algn="ctr"/>
            <a:r>
              <a:rPr lang="zh-CN" sz="6200" b="1" dirty="0">
                <a:solidFill>
                  <a:schemeClr val="tx1">
                    <a:lumMod val="85000"/>
                    <a:lumOff val="15000"/>
                  </a:schemeClr>
                </a:solidFill>
                <a:latin typeface="微软雅黑" panose="020B0503020204020204" pitchFamily="34" charset="-122"/>
                <a:ea typeface="微软雅黑" panose="020B0503020204020204" pitchFamily="34" charset="-122"/>
              </a:rPr>
              <a:t>湖南省房屋建筑</a:t>
            </a:r>
            <a:r>
              <a:rPr lang="zh-CN" sz="62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与</a:t>
            </a:r>
            <a:r>
              <a:rPr lang="zh-CN" sz="6200" b="1" dirty="0">
                <a:solidFill>
                  <a:schemeClr val="tx1">
                    <a:lumMod val="85000"/>
                    <a:lumOff val="15000"/>
                  </a:schemeClr>
                </a:solidFill>
                <a:latin typeface="微软雅黑" panose="020B0503020204020204" pitchFamily="34" charset="-122"/>
                <a:ea typeface="微软雅黑" panose="020B0503020204020204" pitchFamily="34" charset="-122"/>
              </a:rPr>
              <a:t>装饰工程消耗量标准交底</a:t>
            </a:r>
          </a:p>
        </p:txBody>
      </p:sp>
      <p:sp>
        <p:nvSpPr>
          <p:cNvPr id="30" name="文本框 29"/>
          <p:cNvSpPr txBox="1"/>
          <p:nvPr/>
        </p:nvSpPr>
        <p:spPr>
          <a:xfrm>
            <a:off x="1905907" y="2633139"/>
            <a:ext cx="3628572" cy="371317"/>
          </a:xfrm>
          <a:prstGeom prst="rect">
            <a:avLst/>
          </a:prstGeom>
          <a:noFill/>
        </p:spPr>
        <p:txBody>
          <a:bodyPr wrap="square" rtlCol="0">
            <a:spAutoFit/>
          </a:bodyPr>
          <a:lstStyle/>
          <a:p>
            <a:endParaRPr lang="zh-CN" altLang="en-US" dirty="0"/>
          </a:p>
        </p:txBody>
      </p:sp>
      <p:sp>
        <p:nvSpPr>
          <p:cNvPr id="31" name="文本框 30"/>
          <p:cNvSpPr txBox="1"/>
          <p:nvPr/>
        </p:nvSpPr>
        <p:spPr>
          <a:xfrm>
            <a:off x="1905907" y="4967489"/>
            <a:ext cx="5305465" cy="400110"/>
          </a:xfrm>
          <a:prstGeom prst="rect">
            <a:avLst/>
          </a:prstGeom>
          <a:noFill/>
        </p:spPr>
        <p:txBody>
          <a:bodyPr wrap="square" rtlCol="0">
            <a:spAutoFit/>
          </a:bodyPr>
          <a:lstStyle/>
          <a:p>
            <a:pPr algn="dist"/>
            <a:r>
              <a:rPr lang="zh-CN" altLang="en-US" sz="2000" dirty="0">
                <a:solidFill>
                  <a:schemeClr val="tx1">
                    <a:lumMod val="50000"/>
                    <a:lumOff val="50000"/>
                  </a:schemeClr>
                </a:solidFill>
                <a:effectLst>
                  <a:outerShdw blurRad="38100" dist="38100" dir="2700000" algn="tl">
                    <a:srgbClr val="000000">
                      <a:alpha val="43137"/>
                    </a:srgbClr>
                  </a:outerShdw>
                </a:effectLst>
                <a:latin typeface="Bookman Old Style" panose="02050604050505020204" pitchFamily="18" charset="0"/>
              </a:rPr>
              <a:t>湖南省建设工程造价管理</a:t>
            </a:r>
            <a:r>
              <a:rPr lang="zh-CN" altLang="en-US" sz="2000" dirty="0" smtClean="0">
                <a:solidFill>
                  <a:schemeClr val="tx1">
                    <a:lumMod val="50000"/>
                    <a:lumOff val="50000"/>
                  </a:schemeClr>
                </a:solidFill>
                <a:effectLst>
                  <a:outerShdw blurRad="38100" dist="38100" dir="2700000" algn="tl">
                    <a:srgbClr val="000000">
                      <a:alpha val="43137"/>
                    </a:srgbClr>
                  </a:outerShdw>
                </a:effectLst>
                <a:latin typeface="Bookman Old Style" panose="02050604050505020204" pitchFamily="18" charset="0"/>
              </a:rPr>
              <a:t>总站  建筑科  陈斌</a:t>
            </a:r>
            <a:endParaRPr lang="zh-CN" altLang="en-US" sz="2000" b="1" dirty="0">
              <a:solidFill>
                <a:schemeClr val="tx1">
                  <a:lumMod val="50000"/>
                  <a:lumOff val="50000"/>
                </a:schemeClr>
              </a:solidFill>
              <a:effectLst>
                <a:outerShdw blurRad="38100" dist="38100" dir="2700000" algn="tl">
                  <a:srgbClr val="000000">
                    <a:alpha val="43137"/>
                  </a:srgbClr>
                </a:outerShdw>
              </a:effectLst>
              <a:latin typeface="Bookman Old Style" panose="02050604050505020204" pitchFamily="18" charset="0"/>
            </a:endParaRPr>
          </a:p>
        </p:txBody>
      </p:sp>
      <p:sp>
        <p:nvSpPr>
          <p:cNvPr id="32" name="矩形 31"/>
          <p:cNvSpPr/>
          <p:nvPr/>
        </p:nvSpPr>
        <p:spPr>
          <a:xfrm>
            <a:off x="5317475" y="1723585"/>
            <a:ext cx="2824480" cy="1014730"/>
          </a:xfrm>
          <a:prstGeom prst="rect">
            <a:avLst/>
          </a:prstGeom>
        </p:spPr>
        <p:txBody>
          <a:bodyPr wrap="none">
            <a:spAutoFit/>
          </a:bodyPr>
          <a:lstStyle/>
          <a:p>
            <a:r>
              <a:rPr lang="en-US" altLang="zh-CN" sz="6000" b="1" dirty="0">
                <a:solidFill>
                  <a:schemeClr val="tx1">
                    <a:lumMod val="85000"/>
                    <a:lumOff val="15000"/>
                  </a:schemeClr>
                </a:solidFill>
                <a:latin typeface="微软雅黑" panose="020B0503020204020204" pitchFamily="34" charset="-122"/>
                <a:ea typeface="微软雅黑" panose="020B0503020204020204" pitchFamily="34" charset="-122"/>
              </a:rPr>
              <a:t>2020</a:t>
            </a:r>
            <a:r>
              <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rPr>
              <a:t>年</a:t>
            </a:r>
          </a:p>
        </p:txBody>
      </p:sp>
      <p:sp>
        <p:nvSpPr>
          <p:cNvPr id="36" name="斜纹 35"/>
          <p:cNvSpPr/>
          <p:nvPr/>
        </p:nvSpPr>
        <p:spPr>
          <a:xfrm rot="221706">
            <a:off x="11506898" y="-11429"/>
            <a:ext cx="660415" cy="696918"/>
          </a:xfrm>
          <a:prstGeom prst="diagStripe">
            <a:avLst>
              <a:gd name="adj" fmla="val 786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直角三角形 38"/>
          <p:cNvSpPr>
            <a:spLocks noChangeAspect="1"/>
          </p:cNvSpPr>
          <p:nvPr/>
        </p:nvSpPr>
        <p:spPr>
          <a:xfrm rot="5400000" flipH="1" flipV="1">
            <a:off x="9701407" y="4337999"/>
            <a:ext cx="2520000" cy="2520000"/>
          </a:xfrm>
          <a:prstGeom prst="rtTriangl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a:spLocks noChangeAspect="1"/>
          </p:cNvSpPr>
          <p:nvPr/>
        </p:nvSpPr>
        <p:spPr>
          <a:xfrm rot="16200000" flipV="1">
            <a:off x="0" y="5480818"/>
            <a:ext cx="1377182" cy="1377182"/>
          </a:xfrm>
          <a:prstGeom prst="rtTriangl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a:spLocks noChangeAspect="1"/>
          </p:cNvSpPr>
          <p:nvPr/>
        </p:nvSpPr>
        <p:spPr>
          <a:xfrm>
            <a:off x="3098243" y="6041743"/>
            <a:ext cx="2048350" cy="1795458"/>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a:spLocks noChangeAspect="1"/>
          </p:cNvSpPr>
          <p:nvPr/>
        </p:nvSpPr>
        <p:spPr>
          <a:xfrm>
            <a:off x="5082749" y="5543391"/>
            <a:ext cx="1536259" cy="1346594"/>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408" y="112143"/>
            <a:ext cx="184731" cy="584775"/>
          </a:xfrm>
          <a:prstGeom prst="rect">
            <a:avLst/>
          </a:prstGeom>
        </p:spPr>
        <p:txBody>
          <a:bodyPr wrap="none">
            <a:spAutoFit/>
          </a:bodyPr>
          <a:lstStyle/>
          <a:p>
            <a:endParaRPr lang="zh-CN" altLang="en-US" sz="3200" dirty="0"/>
          </a:p>
        </p:txBody>
      </p:sp>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2341983" cy="2055553"/>
          </a:xfrm>
          <a:prstGeom prst="rect">
            <a:avLst/>
          </a:prstGeom>
        </p:spPr>
      </p:pic>
    </p:spTree>
    <p:custDataLst>
      <p:tags r:id="rId2"/>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50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1+#ppt_h/2"/>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3"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1+#ppt_w/2"/>
                                          </p:val>
                                        </p:tav>
                                        <p:tav tm="100000">
                                          <p:val>
                                            <p:strVal val="#ppt_x"/>
                                          </p:val>
                                        </p:tav>
                                      </p:tavLst>
                                    </p:anim>
                                    <p:anim calcmode="lin" valueType="num">
                                      <p:cBhvr additive="base">
                                        <p:cTn id="30" dur="500" fill="hold"/>
                                        <p:tgtEl>
                                          <p:spTgt spid="36"/>
                                        </p:tgtEl>
                                        <p:attrNameLst>
                                          <p:attrName>ppt_y</p:attrName>
                                        </p:attrNameLst>
                                      </p:cBhvr>
                                      <p:tavLst>
                                        <p:tav tm="0">
                                          <p:val>
                                            <p:strVal val="0-#ppt_h/2"/>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1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ppt_x</p:attrName>
                                        </p:attrNameLst>
                                      </p:cBhvr>
                                      <p:tavLst>
                                        <p:tav tm="0">
                                          <p:val>
                                            <p:strVal val="#ppt_x+#ppt_w*1.125000"/>
                                          </p:val>
                                        </p:tav>
                                        <p:tav tm="100000">
                                          <p:val>
                                            <p:strVal val="#ppt_x"/>
                                          </p:val>
                                        </p:tav>
                                      </p:tavLst>
                                    </p:anim>
                                    <p:animEffect transition="in" filter="wipe(left)">
                                      <p:cBhvr>
                                        <p:cTn id="43" dur="500"/>
                                        <p:tgtEl>
                                          <p:spTgt spid="32"/>
                                        </p:tgtEl>
                                      </p:cBhvr>
                                    </p:animEffect>
                                  </p:childTnLst>
                                </p:cTn>
                              </p:par>
                            </p:childTnLst>
                          </p:cTn>
                        </p:par>
                        <p:par>
                          <p:cTn id="44" fill="hold">
                            <p:stCondLst>
                              <p:cond delay="15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29"/>
                                        </p:tgtEl>
                                        <p:attrNameLst>
                                          <p:attrName>style.visibility</p:attrName>
                                        </p:attrNameLst>
                                      </p:cBhvr>
                                      <p:to>
                                        <p:strVal val="visible"/>
                                      </p:to>
                                    </p:set>
                                    <p:anim by="(-#ppt_w*2)" calcmode="lin" valueType="num">
                                      <p:cBhvr rctx="PPT">
                                        <p:cTn id="47" dur="500" autoRev="1" fill="hold">
                                          <p:stCondLst>
                                            <p:cond delay="0"/>
                                          </p:stCondLst>
                                        </p:cTn>
                                        <p:tgtEl>
                                          <p:spTgt spid="29"/>
                                        </p:tgtEl>
                                        <p:attrNameLst>
                                          <p:attrName>ppt_w</p:attrName>
                                        </p:attrNameLst>
                                      </p:cBhvr>
                                    </p:anim>
                                    <p:anim by="(#ppt_w*0.50)" calcmode="lin" valueType="num">
                                      <p:cBhvr>
                                        <p:cTn id="48" dur="500" decel="50000" autoRev="1" fill="hold">
                                          <p:stCondLst>
                                            <p:cond delay="0"/>
                                          </p:stCondLst>
                                        </p:cTn>
                                        <p:tgtEl>
                                          <p:spTgt spid="29"/>
                                        </p:tgtEl>
                                        <p:attrNameLst>
                                          <p:attrName>ppt_x</p:attrName>
                                        </p:attrNameLst>
                                      </p:cBhvr>
                                    </p:anim>
                                    <p:anim from="(-#ppt_h/2)" to="(#ppt_y)" calcmode="lin" valueType="num">
                                      <p:cBhvr>
                                        <p:cTn id="49" dur="1000" fill="hold">
                                          <p:stCondLst>
                                            <p:cond delay="0"/>
                                          </p:stCondLst>
                                        </p:cTn>
                                        <p:tgtEl>
                                          <p:spTgt spid="29"/>
                                        </p:tgtEl>
                                        <p:attrNameLst>
                                          <p:attrName>ppt_y</p:attrName>
                                        </p:attrNameLst>
                                      </p:cBhvr>
                                    </p:anim>
                                    <p:animRot by="21600000">
                                      <p:cBhvr>
                                        <p:cTn id="50" dur="1000" fill="hold">
                                          <p:stCondLst>
                                            <p:cond delay="0"/>
                                          </p:stCondLst>
                                        </p:cTn>
                                        <p:tgtEl>
                                          <p:spTgt spid="29"/>
                                        </p:tgtEl>
                                        <p:attrNameLst>
                                          <p:attrName>r</p:attrName>
                                        </p:attrNameLst>
                                      </p:cBhvr>
                                    </p:animRot>
                                  </p:childTnLst>
                                </p:cTn>
                              </p:par>
                            </p:childTnLst>
                          </p:cTn>
                        </p:par>
                        <p:par>
                          <p:cTn id="51" fill="hold">
                            <p:stCondLst>
                              <p:cond delay="4300"/>
                            </p:stCondLst>
                            <p:childTnLst>
                              <p:par>
                                <p:cTn id="52" presetID="37"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900" decel="100000" fill="hold"/>
                                        <p:tgtEl>
                                          <p:spTgt spid="31"/>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58" presetID="2" presetClass="entr" presetSubtype="8" fill="hold" grpId="0" nodeType="withEffect" nodePh="1">
                                  <p:stCondLst>
                                    <p:cond delay="0"/>
                                  </p:stCondLst>
                                  <p:endCondLst>
                                    <p:cond evt="begin" delay="0">
                                      <p:tn val="58"/>
                                    </p:cond>
                                  </p:end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9" grpId="0"/>
      <p:bldP spid="31" grpId="0"/>
      <p:bldP spid="32" grpId="0"/>
      <p:bldP spid="36" grpId="0" animBg="1"/>
      <p:bldP spid="39" grpId="0" animBg="1"/>
      <p:bldP spid="42" grpId="0" animBg="1"/>
      <p:bldP spid="43" grpId="0" animBg="1"/>
      <p:bldP spid="44"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六边形 31"/>
          <p:cNvSpPr/>
          <p:nvPr/>
        </p:nvSpPr>
        <p:spPr>
          <a:xfrm>
            <a:off x="8554212" y="3640865"/>
            <a:ext cx="2189748" cy="1887714"/>
          </a:xfrm>
          <a:prstGeom prst="hexagon">
            <a:avLst>
              <a:gd name="adj" fmla="val 30931"/>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8554212" y="1614449"/>
            <a:ext cx="1735351" cy="1452087"/>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435" y="1483910"/>
            <a:ext cx="2550872" cy="337185"/>
          </a:xfrm>
          <a:prstGeom prst="rect">
            <a:avLst/>
          </a:prstGeom>
          <a:noFill/>
        </p:spPr>
        <p:txBody>
          <a:bodyPr wrap="square" rtlCol="0">
            <a:spAutoFit/>
          </a:bodyPr>
          <a:lstStyle/>
          <a:p>
            <a:r>
              <a:rPr lang="en-US" altLang="zh-CN" sz="1600" b="1" dirty="0"/>
              <a:t>4</a:t>
            </a:r>
            <a:r>
              <a:rPr lang="en-US" altLang="zh-CN" sz="1600" b="1" dirty="0" smtClean="0"/>
              <a:t>.</a:t>
            </a:r>
            <a:r>
              <a:rPr lang="zh-CN" altLang="en-US" sz="1600" b="1" dirty="0"/>
              <a:t>土钉（锚杆）成孔入岩</a:t>
            </a:r>
          </a:p>
        </p:txBody>
      </p:sp>
      <p:sp>
        <p:nvSpPr>
          <p:cNvPr id="8" name="文本框 7"/>
          <p:cNvSpPr txBox="1"/>
          <p:nvPr/>
        </p:nvSpPr>
        <p:spPr>
          <a:xfrm>
            <a:off x="1149435" y="1870986"/>
            <a:ext cx="7246961" cy="960584"/>
          </a:xfrm>
          <a:prstGeom prst="rect">
            <a:avLst/>
          </a:prstGeom>
          <a:noFill/>
        </p:spPr>
        <p:txBody>
          <a:bodyPr wrap="square" rtlCol="0">
            <a:spAutoFit/>
          </a:bodyPr>
          <a:lstStyle/>
          <a:p>
            <a:pPr marL="171450" indent="-171450">
              <a:lnSpc>
                <a:spcPct val="150000"/>
              </a:lnSpc>
              <a:buFont typeface="Wingdings" panose="05000000000000000000" charset="0"/>
              <a:buChar char="Ø"/>
            </a:pPr>
            <a:r>
              <a:rPr lang="zh-CN" altLang="en-US" sz="1300" dirty="0"/>
              <a:t>增设成孔入岩</a:t>
            </a:r>
            <a:r>
              <a:rPr lang="zh-CN" altLang="en-US" sz="1300" dirty="0" smtClean="0"/>
              <a:t>增加子目，</a:t>
            </a:r>
            <a:r>
              <a:rPr lang="zh-CN" altLang="zh-CN" sz="1300" dirty="0"/>
              <a:t>均按较</a:t>
            </a:r>
            <a:r>
              <a:rPr lang="zh-CN" altLang="zh-CN" sz="1300" dirty="0" smtClean="0"/>
              <a:t>硬岩</a:t>
            </a:r>
            <a:r>
              <a:rPr lang="zh-CN" altLang="en-US" sz="1300" dirty="0" smtClean="0"/>
              <a:t>考虑</a:t>
            </a:r>
            <a:endParaRPr lang="en-US" altLang="zh-CN" sz="1300" dirty="0" smtClean="0"/>
          </a:p>
          <a:p>
            <a:pPr marL="171450" indent="-171450">
              <a:lnSpc>
                <a:spcPct val="150000"/>
              </a:lnSpc>
              <a:buFont typeface="Wingdings" panose="05000000000000000000" charset="0"/>
              <a:buChar char="Ø"/>
            </a:pPr>
            <a:r>
              <a:rPr lang="zh-CN" altLang="en-US" sz="1300" dirty="0"/>
              <a:t>遇软岩乘以系数</a:t>
            </a:r>
            <a:r>
              <a:rPr lang="en-US" altLang="zh-CN" sz="1300" dirty="0"/>
              <a:t>0.35</a:t>
            </a:r>
            <a:r>
              <a:rPr lang="zh-CN" altLang="en-US" sz="1300" dirty="0"/>
              <a:t>，遇较软岩乘以系数</a:t>
            </a:r>
            <a:r>
              <a:rPr lang="en-US" altLang="zh-CN" sz="1300" dirty="0" smtClean="0"/>
              <a:t>0.65</a:t>
            </a:r>
          </a:p>
          <a:p>
            <a:pPr marL="171450" indent="-171450">
              <a:lnSpc>
                <a:spcPct val="150000"/>
              </a:lnSpc>
              <a:buFont typeface="Wingdings" panose="05000000000000000000" charset="0"/>
              <a:buChar char="Ø"/>
            </a:pPr>
            <a:r>
              <a:rPr lang="zh-CN" altLang="en-US" sz="1300" dirty="0" smtClean="0"/>
              <a:t>遇</a:t>
            </a:r>
            <a:r>
              <a:rPr lang="zh-CN" altLang="en-US" sz="1300" dirty="0"/>
              <a:t>坚硬岩土钉乘以系数</a:t>
            </a:r>
            <a:r>
              <a:rPr lang="en-US" altLang="zh-CN" sz="1300" dirty="0"/>
              <a:t>1.2</a:t>
            </a:r>
            <a:r>
              <a:rPr lang="zh-CN" altLang="en-US" sz="1300" dirty="0"/>
              <a:t>、锚杆乘以系数</a:t>
            </a:r>
            <a:r>
              <a:rPr lang="en-US" altLang="zh-CN" sz="1300" dirty="0" smtClean="0"/>
              <a:t>1.5</a:t>
            </a:r>
          </a:p>
        </p:txBody>
      </p:sp>
      <p:sp>
        <p:nvSpPr>
          <p:cNvPr id="9" name="任意多边形 8"/>
          <p:cNvSpPr>
            <a:spLocks noChangeAspect="1"/>
          </p:cNvSpPr>
          <p:nvPr/>
        </p:nvSpPr>
        <p:spPr>
          <a:xfrm flipH="1">
            <a:off x="3700307" y="1473187"/>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149435" y="3081726"/>
            <a:ext cx="2550872" cy="337185"/>
          </a:xfrm>
          <a:prstGeom prst="rect">
            <a:avLst/>
          </a:prstGeom>
          <a:noFill/>
        </p:spPr>
        <p:txBody>
          <a:bodyPr wrap="square" rtlCol="0">
            <a:spAutoFit/>
          </a:bodyPr>
          <a:lstStyle/>
          <a:p>
            <a:r>
              <a:rPr lang="en-US" altLang="zh-CN" sz="1600" b="1" dirty="0"/>
              <a:t>5</a:t>
            </a:r>
            <a:r>
              <a:rPr lang="en-US" altLang="zh-CN" sz="1600" b="1" dirty="0" smtClean="0"/>
              <a:t>.</a:t>
            </a:r>
            <a:r>
              <a:rPr lang="zh-CN" altLang="en-US" sz="1600" b="1" dirty="0" smtClean="0"/>
              <a:t>锚杆成孔及灌浆</a:t>
            </a:r>
            <a:endParaRPr lang="zh-CN" altLang="en-US" sz="1600" b="1" dirty="0"/>
          </a:p>
        </p:txBody>
      </p:sp>
      <p:sp>
        <p:nvSpPr>
          <p:cNvPr id="11" name="文本框 10"/>
          <p:cNvSpPr txBox="1"/>
          <p:nvPr/>
        </p:nvSpPr>
        <p:spPr>
          <a:xfrm>
            <a:off x="1149435" y="3468802"/>
            <a:ext cx="7771522" cy="1292662"/>
          </a:xfrm>
          <a:prstGeom prst="rect">
            <a:avLst/>
          </a:prstGeom>
          <a:noFill/>
        </p:spPr>
        <p:txBody>
          <a:bodyPr wrap="square" rtlCol="0">
            <a:spAutoFit/>
          </a:bodyPr>
          <a:lstStyle/>
          <a:p>
            <a:pPr marL="171450" indent="-171450" defTabSz="914400">
              <a:lnSpc>
                <a:spcPct val="150000"/>
              </a:lnSpc>
              <a:buFont typeface="Wingdings" panose="05000000000000000000" charset="0"/>
              <a:buChar char="Ø"/>
            </a:pPr>
            <a:r>
              <a:rPr lang="zh-CN" altLang="en-US" sz="1300" dirty="0">
                <a:sym typeface="+mn-ea"/>
              </a:rPr>
              <a:t>锚杆成</a:t>
            </a:r>
            <a:r>
              <a:rPr lang="zh-CN" altLang="en-US" sz="1300" dirty="0" smtClean="0">
                <a:sym typeface="+mn-ea"/>
              </a:rPr>
              <a:t>孔：干法</a:t>
            </a:r>
            <a:r>
              <a:rPr lang="zh-CN" altLang="en-US" sz="1300" dirty="0">
                <a:sym typeface="+mn-ea"/>
              </a:rPr>
              <a:t>、湿法、全跟管；锚杆</a:t>
            </a:r>
            <a:r>
              <a:rPr lang="zh-CN" altLang="en-US" sz="1300" dirty="0" smtClean="0">
                <a:sym typeface="+mn-ea"/>
              </a:rPr>
              <a:t>灌浆：一</a:t>
            </a:r>
            <a:r>
              <a:rPr lang="zh-CN" altLang="en-US" sz="1300" dirty="0">
                <a:sym typeface="+mn-ea"/>
              </a:rPr>
              <a:t>次</a:t>
            </a:r>
            <a:r>
              <a:rPr lang="zh-CN" altLang="en-US" sz="1300" dirty="0" smtClean="0">
                <a:sym typeface="+mn-ea"/>
              </a:rPr>
              <a:t>灌浆、二</a:t>
            </a:r>
            <a:r>
              <a:rPr lang="zh-CN" altLang="en-US" sz="1300" dirty="0">
                <a:sym typeface="+mn-ea"/>
              </a:rPr>
              <a:t>次</a:t>
            </a:r>
            <a:r>
              <a:rPr lang="zh-CN" altLang="en-US" sz="1300" dirty="0" smtClean="0">
                <a:sym typeface="+mn-ea"/>
              </a:rPr>
              <a:t>灌浆</a:t>
            </a:r>
            <a:endParaRPr lang="en-US" altLang="zh-CN" sz="1300" dirty="0" smtClean="0">
              <a:sym typeface="+mn-ea"/>
            </a:endParaRPr>
          </a:p>
          <a:p>
            <a:pPr marL="171450" indent="-171450" defTabSz="914400">
              <a:lnSpc>
                <a:spcPct val="150000"/>
              </a:lnSpc>
              <a:buFont typeface="Wingdings" panose="05000000000000000000" charset="0"/>
              <a:buChar char="Ø"/>
            </a:pPr>
            <a:r>
              <a:rPr lang="zh-CN" altLang="en-US" sz="1300" dirty="0"/>
              <a:t>锚杆成孔遇砂砾、卵石、松石</a:t>
            </a:r>
            <a:r>
              <a:rPr lang="zh-CN" altLang="en-US" sz="1300" dirty="0" smtClean="0"/>
              <a:t>层，</a:t>
            </a:r>
            <a:r>
              <a:rPr lang="zh-CN" altLang="en-US" sz="1300" dirty="0"/>
              <a:t>按“全跟管锚杆成孔”子目</a:t>
            </a:r>
            <a:r>
              <a:rPr lang="zh-CN" altLang="en-US" sz="1300" dirty="0" smtClean="0"/>
              <a:t>执行</a:t>
            </a:r>
            <a:endParaRPr lang="en-US" altLang="zh-CN" sz="1300" dirty="0" smtClean="0"/>
          </a:p>
          <a:p>
            <a:pPr marL="171450" indent="-171450" defTabSz="914400">
              <a:lnSpc>
                <a:spcPct val="150000"/>
              </a:lnSpc>
              <a:buFont typeface="Wingdings" panose="05000000000000000000" charset="0"/>
              <a:buChar char="Ø"/>
            </a:pPr>
            <a:r>
              <a:rPr lang="zh-CN" altLang="en-US" sz="1300" dirty="0"/>
              <a:t>全跟</a:t>
            </a:r>
            <a:r>
              <a:rPr lang="zh-CN" altLang="en-US" sz="1300" dirty="0" smtClean="0"/>
              <a:t>管成孔按</a:t>
            </a:r>
            <a:r>
              <a:rPr lang="en-US" altLang="zh-CN" sz="1300" dirty="0"/>
              <a:t>20m</a:t>
            </a:r>
            <a:r>
              <a:rPr lang="zh-CN" altLang="en-US" sz="1300" dirty="0"/>
              <a:t>以内编制</a:t>
            </a:r>
            <a:r>
              <a:rPr lang="zh-CN" altLang="en-US" sz="1300" dirty="0" smtClean="0"/>
              <a:t>，</a:t>
            </a:r>
            <a:r>
              <a:rPr lang="en-US" altLang="zh-CN" sz="1300" dirty="0" smtClean="0"/>
              <a:t>20m&lt;</a:t>
            </a:r>
            <a:r>
              <a:rPr lang="zh-CN" altLang="en-US" sz="1300" dirty="0" smtClean="0"/>
              <a:t>孔深≤</a:t>
            </a:r>
            <a:r>
              <a:rPr lang="en-US" altLang="zh-CN" sz="1300" dirty="0" smtClean="0"/>
              <a:t>30m</a:t>
            </a:r>
            <a:r>
              <a:rPr lang="zh-CN" altLang="en-US" sz="1300" dirty="0" smtClean="0"/>
              <a:t>，</a:t>
            </a:r>
            <a:r>
              <a:rPr lang="zh-CN" altLang="en-US" sz="1300" dirty="0"/>
              <a:t>人工、机械</a:t>
            </a:r>
            <a:r>
              <a:rPr lang="zh-CN" altLang="en-US" sz="1300" dirty="0" smtClean="0"/>
              <a:t>乘系数</a:t>
            </a:r>
            <a:r>
              <a:rPr lang="en-US" altLang="zh-CN" sz="1300" dirty="0" smtClean="0"/>
              <a:t>1.12</a:t>
            </a:r>
          </a:p>
          <a:p>
            <a:pPr defTabSz="914400">
              <a:lnSpc>
                <a:spcPct val="150000"/>
              </a:lnSpc>
            </a:pPr>
            <a:r>
              <a:rPr lang="en-US" altLang="zh-CN" sz="1300" dirty="0"/>
              <a:t> </a:t>
            </a:r>
            <a:r>
              <a:rPr lang="en-US" altLang="zh-CN" sz="1300" dirty="0" smtClean="0"/>
              <a:t>                                                            &gt;30m</a:t>
            </a:r>
            <a:r>
              <a:rPr lang="zh-CN" altLang="en-US" sz="1300" dirty="0" smtClean="0"/>
              <a:t>，</a:t>
            </a:r>
            <a:r>
              <a:rPr lang="zh-CN" altLang="en-US" sz="1300" dirty="0"/>
              <a:t>人工、机械</a:t>
            </a:r>
            <a:r>
              <a:rPr lang="zh-CN" altLang="en-US" sz="1300" dirty="0" smtClean="0"/>
              <a:t>乘系数</a:t>
            </a:r>
            <a:r>
              <a:rPr lang="en-US" altLang="zh-CN" sz="1300" dirty="0"/>
              <a:t>1.24</a:t>
            </a:r>
            <a:endParaRPr lang="zh-CN" altLang="en-US" sz="1300" dirty="0"/>
          </a:p>
        </p:txBody>
      </p:sp>
      <p:sp>
        <p:nvSpPr>
          <p:cNvPr id="12" name="任意多边形 11"/>
          <p:cNvSpPr>
            <a:spLocks noChangeAspect="1"/>
          </p:cNvSpPr>
          <p:nvPr/>
        </p:nvSpPr>
        <p:spPr>
          <a:xfrm flipH="1">
            <a:off x="3700307" y="3071003"/>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占位符 4"/>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686799" y="841287"/>
            <a:ext cx="3505201" cy="5167583"/>
          </a:xfrm>
          <a:custGeom>
            <a:avLst/>
            <a:gdLst>
              <a:gd name="connsiteX0" fmla="*/ 1971675 w 3609975"/>
              <a:gd name="connsiteY0" fmla="*/ 0 h 6858000"/>
              <a:gd name="connsiteX1" fmla="*/ 3609975 w 3609975"/>
              <a:gd name="connsiteY1" fmla="*/ 0 h 6858000"/>
              <a:gd name="connsiteX2" fmla="*/ 3609975 w 3609975"/>
              <a:gd name="connsiteY2" fmla="*/ 6858000 h 6858000"/>
              <a:gd name="connsiteX3" fmla="*/ 943797 w 3609975"/>
              <a:gd name="connsiteY3" fmla="*/ 6858000 h 6858000"/>
              <a:gd name="connsiteX4" fmla="*/ 0 w 3609975"/>
              <a:gd name="connsiteY4" fmla="*/ 4970408 h 6858000"/>
              <a:gd name="connsiteX5" fmla="*/ 999578 w 3609975"/>
              <a:gd name="connsiteY5" fmla="*/ 2971253 h 6858000"/>
              <a:gd name="connsiteX6" fmla="*/ 0 w 3609975"/>
              <a:gd name="connsiteY6" fmla="*/ 1971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975" h="6858000">
                <a:moveTo>
                  <a:pt x="1971675" y="0"/>
                </a:moveTo>
                <a:lnTo>
                  <a:pt x="3609975" y="0"/>
                </a:lnTo>
                <a:lnTo>
                  <a:pt x="3609975" y="6858000"/>
                </a:lnTo>
                <a:lnTo>
                  <a:pt x="943797" y="6858000"/>
                </a:lnTo>
                <a:lnTo>
                  <a:pt x="0" y="4970408"/>
                </a:lnTo>
                <a:lnTo>
                  <a:pt x="999578" y="2971253"/>
                </a:lnTo>
                <a:lnTo>
                  <a:pt x="0" y="1971675"/>
                </a:lnTo>
                <a:close/>
              </a:path>
            </a:pathLst>
          </a:custGeom>
        </p:spPr>
      </p:pic>
      <p:sp>
        <p:nvSpPr>
          <p:cNvPr id="15" name="矩形 14"/>
          <p:cNvSpPr/>
          <p:nvPr/>
        </p:nvSpPr>
        <p:spPr>
          <a:xfrm>
            <a:off x="1222440" y="181162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22440" y="3393574"/>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6429" y="311680"/>
            <a:ext cx="4646500"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第二章  地基处理和基坑支护工程</a:t>
            </a:r>
          </a:p>
        </p:txBody>
      </p:sp>
      <p:sp>
        <p:nvSpPr>
          <p:cNvPr id="19" name="矩形 18"/>
          <p:cNvSpPr/>
          <p:nvPr/>
        </p:nvSpPr>
        <p:spPr>
          <a:xfrm>
            <a:off x="1076430" y="611101"/>
            <a:ext cx="4646499" cy="460375"/>
          </a:xfrm>
          <a:prstGeom prst="rect">
            <a:avLst/>
          </a:prstGeom>
        </p:spPr>
        <p:txBody>
          <a:bodyPr wrap="square">
            <a:spAutoFit/>
          </a:bodyPr>
          <a:lstStyle/>
          <a:p>
            <a:pPr fontAlgn="auto">
              <a:lnSpc>
                <a:spcPct val="150000"/>
              </a:lnSpc>
            </a:pPr>
            <a:r>
              <a:rPr lang="en-US" altLang="zh-CN" sz="1600" dirty="0">
                <a:solidFill>
                  <a:srgbClr val="5F6266"/>
                </a:solidFill>
                <a:latin typeface="Arial" panose="020B0604020202020204" pitchFamily="34" charset="0"/>
              </a:rPr>
              <a:t>有关情况的说明及规定 </a:t>
            </a:r>
          </a:p>
        </p:txBody>
      </p:sp>
      <p:sp>
        <p:nvSpPr>
          <p:cNvPr id="2" name="文本框 1"/>
          <p:cNvSpPr txBox="1"/>
          <p:nvPr/>
        </p:nvSpPr>
        <p:spPr>
          <a:xfrm>
            <a:off x="1149435" y="4781943"/>
            <a:ext cx="2550872" cy="337185"/>
          </a:xfrm>
          <a:prstGeom prst="rect">
            <a:avLst/>
          </a:prstGeom>
          <a:noFill/>
        </p:spPr>
        <p:txBody>
          <a:bodyPr wrap="square" rtlCol="0">
            <a:spAutoFit/>
          </a:bodyPr>
          <a:lstStyle/>
          <a:p>
            <a:r>
              <a:rPr lang="en-US" altLang="zh-CN" sz="1600" b="1" dirty="0"/>
              <a:t>6</a:t>
            </a:r>
            <a:r>
              <a:rPr lang="en-US" altLang="zh-CN" sz="1600" b="1" dirty="0" smtClean="0"/>
              <a:t>.</a:t>
            </a:r>
            <a:r>
              <a:rPr lang="zh-CN" altLang="en-US" sz="1600" b="1" dirty="0"/>
              <a:t>支挡土板</a:t>
            </a:r>
            <a:endParaRPr sz="1600" b="1" dirty="0"/>
          </a:p>
        </p:txBody>
      </p:sp>
      <p:sp>
        <p:nvSpPr>
          <p:cNvPr id="3" name="文本框 2"/>
          <p:cNvSpPr txBox="1"/>
          <p:nvPr/>
        </p:nvSpPr>
        <p:spPr>
          <a:xfrm>
            <a:off x="1149435" y="5169019"/>
            <a:ext cx="7246961" cy="960584"/>
          </a:xfrm>
          <a:prstGeom prst="rect">
            <a:avLst/>
          </a:prstGeom>
          <a:noFill/>
        </p:spPr>
        <p:txBody>
          <a:bodyPr wrap="square" rtlCol="0">
            <a:spAutoFit/>
          </a:bodyPr>
          <a:lstStyle/>
          <a:p>
            <a:pPr marL="171450" indent="-171450">
              <a:lnSpc>
                <a:spcPct val="150000"/>
              </a:lnSpc>
              <a:buFont typeface="Wingdings" panose="05000000000000000000" charset="0"/>
              <a:buChar char="Ø"/>
            </a:pPr>
            <a:r>
              <a:rPr lang="zh-CN" altLang="en-US" sz="1300" dirty="0"/>
              <a:t>挡土</a:t>
            </a:r>
            <a:r>
              <a:rPr lang="zh-CN" altLang="en-US" sz="1300" dirty="0" smtClean="0"/>
              <a:t>板：密板、疏</a:t>
            </a:r>
            <a:r>
              <a:rPr lang="zh-CN" altLang="en-US" sz="1300" dirty="0"/>
              <a:t>板</a:t>
            </a:r>
            <a:r>
              <a:rPr lang="zh-CN" altLang="en-US" sz="1300" dirty="0" smtClean="0"/>
              <a:t>，</a:t>
            </a:r>
            <a:r>
              <a:rPr lang="zh-CN" altLang="en-US" sz="1300" dirty="0"/>
              <a:t>不论何种材料均按本标准</a:t>
            </a:r>
            <a:r>
              <a:rPr lang="zh-CN" altLang="en-US" sz="1300" dirty="0" smtClean="0"/>
              <a:t>执行</a:t>
            </a:r>
            <a:endParaRPr lang="en-US" altLang="zh-CN" sz="1300" dirty="0" smtClean="0"/>
          </a:p>
          <a:p>
            <a:pPr marL="171450" indent="-171450">
              <a:lnSpc>
                <a:spcPct val="150000"/>
              </a:lnSpc>
              <a:buFont typeface="Wingdings" panose="05000000000000000000" charset="0"/>
              <a:buChar char="Ø"/>
            </a:pPr>
            <a:r>
              <a:rPr lang="zh-CN" altLang="en-US" sz="1300" dirty="0"/>
              <a:t>密板：</a:t>
            </a:r>
            <a:r>
              <a:rPr lang="zh-CN" altLang="en-US" sz="1300" dirty="0" smtClean="0"/>
              <a:t>满堂支挡土板或</a:t>
            </a:r>
            <a:r>
              <a:rPr lang="zh-CN" altLang="en-US" sz="1300" dirty="0"/>
              <a:t>板间净空≤</a:t>
            </a:r>
            <a:r>
              <a:rPr lang="en-US" altLang="zh-CN" sz="1300" dirty="0"/>
              <a:t>30cm</a:t>
            </a:r>
            <a:endParaRPr lang="en-US" altLang="zh-CN" sz="1300" dirty="0" smtClean="0"/>
          </a:p>
          <a:p>
            <a:pPr marL="171450" indent="-171450">
              <a:lnSpc>
                <a:spcPct val="150000"/>
              </a:lnSpc>
              <a:buFont typeface="Wingdings" panose="05000000000000000000" charset="0"/>
              <a:buChar char="Ø"/>
            </a:pPr>
            <a:r>
              <a:rPr lang="zh-CN" altLang="zh-CN" sz="1300" dirty="0"/>
              <a:t>疏</a:t>
            </a:r>
            <a:r>
              <a:rPr lang="zh-CN" altLang="zh-CN" sz="1300" dirty="0" smtClean="0"/>
              <a:t>板</a:t>
            </a:r>
            <a:r>
              <a:rPr lang="zh-CN" altLang="en-US" sz="1300" dirty="0"/>
              <a:t>：间隔支挡土</a:t>
            </a:r>
            <a:r>
              <a:rPr lang="zh-CN" altLang="en-US" sz="1300" dirty="0" smtClean="0"/>
              <a:t>板，</a:t>
            </a:r>
            <a:r>
              <a:rPr lang="en-US" altLang="zh-CN" sz="1300" dirty="0" smtClean="0"/>
              <a:t>30cm&lt;</a:t>
            </a:r>
            <a:r>
              <a:rPr lang="zh-CN" altLang="en-US" sz="1300" dirty="0"/>
              <a:t>板间净空</a:t>
            </a:r>
            <a:r>
              <a:rPr lang="zh-CN" altLang="en-US" sz="1300" dirty="0" smtClean="0"/>
              <a:t>≤</a:t>
            </a:r>
            <a:r>
              <a:rPr lang="en-US" altLang="zh-CN" sz="1300" dirty="0" smtClean="0"/>
              <a:t>150cm</a:t>
            </a:r>
            <a:endParaRPr lang="zh-CN" altLang="en-US" sz="1300" dirty="0"/>
          </a:p>
        </p:txBody>
      </p:sp>
      <p:sp>
        <p:nvSpPr>
          <p:cNvPr id="4" name="任意多边形 3"/>
          <p:cNvSpPr>
            <a:spLocks noChangeAspect="1"/>
          </p:cNvSpPr>
          <p:nvPr/>
        </p:nvSpPr>
        <p:spPr>
          <a:xfrm flipH="1">
            <a:off x="3700307" y="4771220"/>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222440" y="5109658"/>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9758" y="831458"/>
            <a:ext cx="5622242" cy="5298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61914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47"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anim calcmode="lin" valueType="num">
                                      <p:cBhvr>
                                        <p:cTn id="58" dur="500" fill="hold"/>
                                        <p:tgtEl>
                                          <p:spTgt spid="11"/>
                                        </p:tgtEl>
                                        <p:attrNameLst>
                                          <p:attrName>ppt_x</p:attrName>
                                        </p:attrNameLst>
                                      </p:cBhvr>
                                      <p:tavLst>
                                        <p:tav tm="0">
                                          <p:val>
                                            <p:strVal val="#ppt_x"/>
                                          </p:val>
                                        </p:tav>
                                        <p:tav tm="100000">
                                          <p:val>
                                            <p:strVal val="#ppt_x"/>
                                          </p:val>
                                        </p:tav>
                                      </p:tavLst>
                                    </p:anim>
                                    <p:anim calcmode="lin" valueType="num">
                                      <p:cBhvr>
                                        <p:cTn id="59" dur="5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anim calcmode="lin" valueType="num">
                                      <p:cBhvr>
                                        <p:cTn id="64" dur="500" fill="hold"/>
                                        <p:tgtEl>
                                          <p:spTgt spid="2"/>
                                        </p:tgtEl>
                                        <p:attrNameLst>
                                          <p:attrName>ppt_x</p:attrName>
                                        </p:attrNameLst>
                                      </p:cBhvr>
                                      <p:tavLst>
                                        <p:tav tm="0">
                                          <p:val>
                                            <p:strVal val="#ppt_x"/>
                                          </p:val>
                                        </p:tav>
                                        <p:tav tm="100000">
                                          <p:val>
                                            <p:strVal val="#ppt_x"/>
                                          </p:val>
                                        </p:tav>
                                      </p:tavLst>
                                    </p:anim>
                                    <p:anim calcmode="lin" valueType="num">
                                      <p:cBhvr>
                                        <p:cTn id="65" dur="500" fill="hold"/>
                                        <p:tgtEl>
                                          <p:spTgt spid="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500"/>
                                        <p:tgtEl>
                                          <p:spTgt spid="4"/>
                                        </p:tgtEl>
                                      </p:cBhvr>
                                    </p:animEffect>
                                    <p:anim calcmode="lin" valueType="num">
                                      <p:cBhvr>
                                        <p:cTn id="69" dur="500" fill="hold"/>
                                        <p:tgtEl>
                                          <p:spTgt spid="4"/>
                                        </p:tgtEl>
                                        <p:attrNameLst>
                                          <p:attrName>ppt_x</p:attrName>
                                        </p:attrNameLst>
                                      </p:cBhvr>
                                      <p:tavLst>
                                        <p:tav tm="0">
                                          <p:val>
                                            <p:strVal val="#ppt_x"/>
                                          </p:val>
                                        </p:tav>
                                        <p:tav tm="100000">
                                          <p:val>
                                            <p:strVal val="#ppt_x"/>
                                          </p:val>
                                        </p:tav>
                                      </p:tavLst>
                                    </p:anim>
                                    <p:anim calcmode="lin" valueType="num">
                                      <p:cBhvr>
                                        <p:cTn id="70" dur="500" fill="hold"/>
                                        <p:tgtEl>
                                          <p:spTgt spid="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nodeType="clickEffect">
                                  <p:stCondLst>
                                    <p:cond delay="0"/>
                                  </p:stCondLst>
                                  <p:childTnLst>
                                    <p:set>
                                      <p:cBhvr>
                                        <p:cTn id="84" dur="1" fill="hold">
                                          <p:stCondLst>
                                            <p:cond delay="0"/>
                                          </p:stCondLst>
                                        </p:cTn>
                                        <p:tgtEl>
                                          <p:spTgt spid="3074"/>
                                        </p:tgtEl>
                                        <p:attrNameLst>
                                          <p:attrName>style.visibility</p:attrName>
                                        </p:attrNameLst>
                                      </p:cBhvr>
                                      <p:to>
                                        <p:strVal val="visible"/>
                                      </p:to>
                                    </p:set>
                                    <p:anim calcmode="lin" valueType="num">
                                      <p:cBhvr additive="base">
                                        <p:cTn id="85" dur="250" fill="hold"/>
                                        <p:tgtEl>
                                          <p:spTgt spid="3074"/>
                                        </p:tgtEl>
                                        <p:attrNameLst>
                                          <p:attrName>ppt_x</p:attrName>
                                        </p:attrNameLst>
                                      </p:cBhvr>
                                      <p:tavLst>
                                        <p:tav tm="0">
                                          <p:val>
                                            <p:strVal val="1+#ppt_w/2"/>
                                          </p:val>
                                        </p:tav>
                                        <p:tav tm="100000">
                                          <p:val>
                                            <p:strVal val="#ppt_x"/>
                                          </p:val>
                                        </p:tav>
                                      </p:tavLst>
                                    </p:anim>
                                    <p:anim calcmode="lin" valueType="num">
                                      <p:cBhvr additive="base">
                                        <p:cTn id="86" dur="25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nodeType="clickEffect">
                                  <p:stCondLst>
                                    <p:cond delay="0"/>
                                  </p:stCondLst>
                                  <p:childTnLst>
                                    <p:set>
                                      <p:cBhvr>
                                        <p:cTn id="90" dur="1" fill="hold">
                                          <p:stCondLst>
                                            <p:cond delay="0"/>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7" grpId="0"/>
      <p:bldP spid="8" grpId="0"/>
      <p:bldP spid="9" grpId="0" bldLvl="0" animBg="1"/>
      <p:bldP spid="10" grpId="0"/>
      <p:bldP spid="11" grpId="0"/>
      <p:bldP spid="12" grpId="0" bldLvl="0" animBg="1"/>
      <p:bldP spid="15" grpId="0" bldLvl="0" animBg="1"/>
      <p:bldP spid="16" grpId="0" bldLvl="0" animBg="1"/>
      <p:bldP spid="2" grpId="0"/>
      <p:bldP spid="3" grpId="0"/>
      <p:bldP spid="4" grpId="0" bldLvl="0" animBg="1"/>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290320" y="2184390"/>
            <a:ext cx="6342120" cy="1769715"/>
          </a:xfrm>
          <a:prstGeom prst="rect">
            <a:avLst/>
          </a:prstGeom>
          <a:noFill/>
        </p:spPr>
        <p:txBody>
          <a:bodyPr wrap="square" rtlCol="0">
            <a:spAutoFit/>
          </a:bodyPr>
          <a:lstStyle/>
          <a:p>
            <a:pPr marL="171450" indent="-171450">
              <a:lnSpc>
                <a:spcPts val="3000"/>
              </a:lnSpc>
              <a:spcBef>
                <a:spcPts val="600"/>
              </a:spcBef>
              <a:spcAft>
                <a:spcPts val="600"/>
              </a:spcAft>
              <a:buFont typeface="Wingdings" panose="05000000000000000000" charset="0"/>
              <a:buChar char="Ø"/>
            </a:pPr>
            <a:r>
              <a:rPr lang="zh-CN" altLang="en-US" sz="1300" dirty="0" smtClean="0"/>
              <a:t>2014标准垫层 </a:t>
            </a:r>
            <a:r>
              <a:rPr lang="zh-CN" altLang="en-US" sz="1300" dirty="0" smtClean="0">
                <a:solidFill>
                  <a:srgbClr val="000000"/>
                </a:solidFill>
                <a:latin typeface="Arial" panose="020B0604020202020204" pitchFamily="34" charset="0"/>
                <a:cs typeface="Arial" panose="020B0604020202020204" pitchFamily="34" charset="0"/>
              </a:rPr>
              <a:t>→ </a:t>
            </a:r>
            <a:r>
              <a:rPr lang="zh-CN" altLang="en-US" sz="1300" dirty="0" smtClean="0"/>
              <a:t>2020标准换</a:t>
            </a:r>
            <a:r>
              <a:rPr lang="zh-CN" altLang="en-US" sz="1300" dirty="0"/>
              <a:t>填地基</a:t>
            </a:r>
            <a:r>
              <a:rPr lang="zh-CN" altLang="en-US" sz="1300" dirty="0" smtClean="0"/>
              <a:t>，删除三合土、碎砖、炉（矿）渣垫层等子目；</a:t>
            </a:r>
            <a:r>
              <a:rPr lang="en-US" altLang="zh-CN" sz="1300" dirty="0"/>
              <a:t> </a:t>
            </a:r>
            <a:r>
              <a:rPr lang="en-US" altLang="zh-CN" sz="1300" dirty="0" smtClean="0"/>
              <a:t>           </a:t>
            </a:r>
            <a:r>
              <a:rPr lang="zh-CN" altLang="en-US" sz="1300" dirty="0" smtClean="0"/>
              <a:t>增加</a:t>
            </a:r>
            <a:r>
              <a:rPr lang="zh-CN" altLang="en-US" sz="1300" dirty="0"/>
              <a:t>毛石混凝土垫层及机械碾压砂石相关子目</a:t>
            </a:r>
            <a:endParaRPr lang="en-US" altLang="zh-CN" sz="1300" dirty="0" smtClean="0"/>
          </a:p>
          <a:p>
            <a:pPr marL="171450" indent="-171450">
              <a:lnSpc>
                <a:spcPct val="150000"/>
              </a:lnSpc>
              <a:spcBef>
                <a:spcPts val="600"/>
              </a:spcBef>
              <a:spcAft>
                <a:spcPts val="600"/>
              </a:spcAft>
              <a:buFont typeface="Wingdings" panose="05000000000000000000" charset="0"/>
              <a:buChar char="Ø"/>
            </a:pPr>
            <a:r>
              <a:rPr lang="zh-CN" altLang="en-US" sz="1300" dirty="0"/>
              <a:t>格构梁模板制安及</a:t>
            </a:r>
            <a:r>
              <a:rPr lang="zh-CN" altLang="en-US" sz="1300" dirty="0" smtClean="0"/>
              <a:t>混凝土浇筑项目细分</a:t>
            </a:r>
            <a:r>
              <a:rPr lang="zh-CN" altLang="en-US" sz="1300" dirty="0"/>
              <a:t>为格构梁、腰梁、冠梁，增加钢腰梁</a:t>
            </a:r>
            <a:r>
              <a:rPr lang="zh-CN" altLang="en-US" sz="1300" dirty="0" smtClean="0"/>
              <a:t>子目</a:t>
            </a:r>
            <a:endParaRPr lang="en-US" altLang="zh-CN" sz="1300" dirty="0" smtClean="0"/>
          </a:p>
          <a:p>
            <a:pPr marL="171450" indent="-171450">
              <a:lnSpc>
                <a:spcPct val="150000"/>
              </a:lnSpc>
              <a:spcBef>
                <a:spcPts val="600"/>
              </a:spcBef>
              <a:spcAft>
                <a:spcPts val="600"/>
              </a:spcAft>
              <a:buFont typeface="Wingdings" panose="05000000000000000000" charset="0"/>
              <a:buChar char="Ø"/>
            </a:pPr>
            <a:r>
              <a:rPr lang="zh-CN" altLang="en-US" sz="1300" dirty="0"/>
              <a:t>增加三轴水泥搅拌桩、分层劈裂注浆、压密注浆等子目</a:t>
            </a:r>
            <a:endParaRPr lang="en-US" altLang="zh-CN" sz="1300" dirty="0" smtClean="0"/>
          </a:p>
        </p:txBody>
      </p:sp>
      <p:sp>
        <p:nvSpPr>
          <p:cNvPr id="23" name="文本框 22"/>
          <p:cNvSpPr txBox="1"/>
          <p:nvPr/>
        </p:nvSpPr>
        <p:spPr>
          <a:xfrm>
            <a:off x="1290600" y="1751175"/>
            <a:ext cx="2507969" cy="337185"/>
          </a:xfrm>
          <a:prstGeom prst="rect">
            <a:avLst/>
          </a:prstGeom>
          <a:noFill/>
        </p:spPr>
        <p:txBody>
          <a:bodyPr wrap="square" rtlCol="0">
            <a:spAutoFit/>
          </a:bodyPr>
          <a:lstStyle/>
          <a:p>
            <a:r>
              <a:rPr lang="en-US" altLang="zh-CN" sz="1600" b="1" dirty="0"/>
              <a:t>7.</a:t>
            </a:r>
            <a:r>
              <a:rPr lang="zh-CN" altLang="en-US" sz="1600" b="1" dirty="0"/>
              <a:t>项目划分及设置调整</a:t>
            </a:r>
          </a:p>
        </p:txBody>
      </p:sp>
      <p:sp>
        <p:nvSpPr>
          <p:cNvPr id="16" name="矩形 15"/>
          <p:cNvSpPr/>
          <p:nvPr/>
        </p:nvSpPr>
        <p:spPr>
          <a:xfrm>
            <a:off x="1354101" y="203695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a:spLocks noChangeAspect="1"/>
          </p:cNvSpPr>
          <p:nvPr/>
        </p:nvSpPr>
        <p:spPr>
          <a:xfrm flipH="1">
            <a:off x="869752" y="1762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2440" y="1399067"/>
            <a:ext cx="3861721" cy="3760761"/>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sp>
        <p:nvSpPr>
          <p:cNvPr id="19" name="文本框 18"/>
          <p:cNvSpPr txBox="1"/>
          <p:nvPr/>
        </p:nvSpPr>
        <p:spPr>
          <a:xfrm>
            <a:off x="924028" y="159280"/>
            <a:ext cx="4478395"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第二章  地基处理和基坑支护工程</a:t>
            </a:r>
          </a:p>
        </p:txBody>
      </p:sp>
      <p:sp>
        <p:nvSpPr>
          <p:cNvPr id="20" name="矩形 19"/>
          <p:cNvSpPr/>
          <p:nvPr/>
        </p:nvSpPr>
        <p:spPr>
          <a:xfrm>
            <a:off x="924030" y="458701"/>
            <a:ext cx="4646499" cy="460375"/>
          </a:xfrm>
          <a:prstGeom prst="rect">
            <a:avLst/>
          </a:prstGeom>
        </p:spPr>
        <p:txBody>
          <a:bodyPr wrap="square">
            <a:spAutoFit/>
          </a:bodyPr>
          <a:lstStyle/>
          <a:p>
            <a:pPr fontAlgn="auto">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p>
        </p:txBody>
      </p:sp>
    </p:spTree>
    <p:extLst>
      <p:ext uri="{BB962C8B-B14F-4D97-AF65-F5344CB8AC3E}">
        <p14:creationId xmlns:p14="http://schemas.microsoft.com/office/powerpoint/2010/main" val="14093777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6" grpId="0" bldLvl="0" animBg="1"/>
      <p:bldP spid="2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t>概况</a:t>
            </a:r>
          </a:p>
        </p:txBody>
      </p:sp>
      <p:sp>
        <p:nvSpPr>
          <p:cNvPr id="7" name="文本框 6"/>
          <p:cNvSpPr txBox="1"/>
          <p:nvPr/>
        </p:nvSpPr>
        <p:spPr>
          <a:xfrm>
            <a:off x="1924920" y="3272255"/>
            <a:ext cx="2451435" cy="1300356"/>
          </a:xfrm>
          <a:prstGeom prst="rect">
            <a:avLst/>
          </a:prstGeom>
          <a:noFill/>
        </p:spPr>
        <p:txBody>
          <a:bodyPr wrap="square" rtlCol="0">
            <a:spAutoFit/>
          </a:bodyPr>
          <a:lstStyle/>
          <a:p>
            <a:pPr marL="171450" indent="-171450" fontAlgn="auto">
              <a:lnSpc>
                <a:spcPct val="150000"/>
              </a:lnSpc>
              <a:spcBef>
                <a:spcPts val="600"/>
              </a:spcBef>
              <a:spcAft>
                <a:spcPts val="600"/>
              </a:spcAft>
              <a:buFont typeface="Wingdings" panose="05000000000000000000" pitchFamily="2" charset="2"/>
              <a:buChar char="u"/>
            </a:pPr>
            <a:r>
              <a:rPr lang="zh-CN" altLang="en-US" sz="1300" dirty="0" smtClean="0"/>
              <a:t>共两节，</a:t>
            </a:r>
            <a:r>
              <a:rPr lang="en-US" altLang="zh-CN" sz="1300" dirty="0"/>
              <a:t>88</a:t>
            </a:r>
            <a:r>
              <a:rPr lang="zh-CN" altLang="en-US" sz="1300" dirty="0" smtClean="0"/>
              <a:t>个</a:t>
            </a:r>
            <a:r>
              <a:rPr lang="zh-CN" altLang="en-US" sz="1300" dirty="0"/>
              <a:t>子目</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第一节  打</a:t>
            </a:r>
            <a:r>
              <a:rPr lang="zh-CN" altLang="en-US" sz="1300" dirty="0"/>
              <a:t>（压）桩</a:t>
            </a:r>
            <a:r>
              <a:rPr lang="zh-CN" altLang="en-US" sz="1300" dirty="0" smtClean="0"/>
              <a:t>，</a:t>
            </a:r>
            <a:r>
              <a:rPr lang="en-US" altLang="zh-CN" sz="1300" dirty="0" smtClean="0"/>
              <a:t>28</a:t>
            </a:r>
            <a:r>
              <a:rPr lang="zh-CN" altLang="en-US" sz="1300" dirty="0" smtClean="0"/>
              <a:t>个</a:t>
            </a:r>
            <a:endParaRPr lang="zh-CN" altLang="en-US" sz="1300" dirty="0"/>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第二节  </a:t>
            </a:r>
            <a:r>
              <a:rPr lang="zh-CN" altLang="zh-CN" sz="1300" dirty="0" smtClean="0"/>
              <a:t>灌注</a:t>
            </a:r>
            <a:r>
              <a:rPr lang="zh-CN" altLang="zh-CN" sz="1300" dirty="0"/>
              <a:t>桩</a:t>
            </a:r>
            <a:r>
              <a:rPr lang="zh-CN" altLang="en-US" sz="1300" dirty="0" smtClean="0"/>
              <a:t>，</a:t>
            </a:r>
            <a:r>
              <a:rPr lang="en-US" altLang="zh-CN" sz="1300" dirty="0" smtClean="0"/>
              <a:t>60</a:t>
            </a:r>
            <a:r>
              <a:rPr lang="zh-CN" altLang="en-US" sz="1300" dirty="0" smtClean="0"/>
              <a:t>个</a:t>
            </a:r>
            <a:endParaRPr lang="zh-CN" altLang="en-US" sz="1300" dirty="0"/>
          </a:p>
        </p:txBody>
      </p:sp>
      <p:sp>
        <p:nvSpPr>
          <p:cNvPr id="40" name="文本框 39"/>
          <p:cNvSpPr txBox="1"/>
          <p:nvPr/>
        </p:nvSpPr>
        <p:spPr>
          <a:xfrm>
            <a:off x="5648658" y="2964915"/>
            <a:ext cx="3926840" cy="306705"/>
          </a:xfrm>
          <a:prstGeom prst="rect">
            <a:avLst/>
          </a:prstGeom>
          <a:noFill/>
        </p:spPr>
        <p:txBody>
          <a:bodyPr wrap="square" rtlCol="0">
            <a:spAutoFit/>
          </a:bodyPr>
          <a:lstStyle/>
          <a:p>
            <a:pPr algn="ctr"/>
            <a:r>
              <a:rPr lang="zh-CN" altLang="en-US" sz="1400" b="1" dirty="0"/>
              <a:t>编制依据</a:t>
            </a:r>
          </a:p>
        </p:txBody>
      </p:sp>
      <p:sp>
        <p:nvSpPr>
          <p:cNvPr id="41" name="文本框 40"/>
          <p:cNvSpPr txBox="1"/>
          <p:nvPr/>
        </p:nvSpPr>
        <p:spPr>
          <a:xfrm>
            <a:off x="5340649" y="3280910"/>
            <a:ext cx="5150887" cy="3031599"/>
          </a:xfrm>
          <a:prstGeom prst="rect">
            <a:avLst/>
          </a:prstGeom>
          <a:noFill/>
        </p:spPr>
        <p:txBody>
          <a:bodyPr wrap="square" rtlCol="0">
            <a:spAutoFit/>
          </a:bodyPr>
          <a:lstStyle/>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建筑桩基技术规范</a:t>
            </a:r>
            <a:r>
              <a:rPr lang="en-US" altLang="zh-CN" sz="1300" dirty="0"/>
              <a:t>》</a:t>
            </a:r>
            <a:r>
              <a:rPr lang="zh-CN" altLang="en-US" sz="1300" dirty="0"/>
              <a:t>（</a:t>
            </a:r>
            <a:r>
              <a:rPr lang="en-US" altLang="zh-CN" sz="1300" dirty="0"/>
              <a:t>JGJ 94-2008</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混凝土结构设计规范（</a:t>
            </a:r>
            <a:r>
              <a:rPr lang="en-US" altLang="zh-CN" sz="1300" dirty="0"/>
              <a:t>2015</a:t>
            </a:r>
            <a:r>
              <a:rPr lang="zh-CN" altLang="en-US" sz="1300" dirty="0"/>
              <a:t>年版）</a:t>
            </a:r>
            <a:r>
              <a:rPr lang="en-US" altLang="zh-CN" sz="1300" dirty="0"/>
              <a:t>》</a:t>
            </a:r>
            <a:r>
              <a:rPr lang="zh-CN" altLang="en-US" sz="1300" dirty="0"/>
              <a:t>（</a:t>
            </a:r>
            <a:r>
              <a:rPr lang="en-US" altLang="zh-CN" sz="1300" dirty="0"/>
              <a:t>GB50010-2010</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建筑地基基础设计规范</a:t>
            </a:r>
            <a:r>
              <a:rPr lang="en-US" altLang="zh-CN" sz="1300" dirty="0"/>
              <a:t>》</a:t>
            </a:r>
            <a:r>
              <a:rPr lang="zh-CN" altLang="en-US" sz="1300" dirty="0"/>
              <a:t>（</a:t>
            </a:r>
            <a:r>
              <a:rPr lang="en-US" altLang="zh-CN" sz="1300" dirty="0"/>
              <a:t>GB 50007-2011</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建筑地基基础工程施工规范</a:t>
            </a:r>
            <a:r>
              <a:rPr lang="en-US" altLang="zh-CN" sz="1300" dirty="0"/>
              <a:t>》</a:t>
            </a:r>
            <a:r>
              <a:rPr lang="zh-CN" altLang="en-US" sz="1300" dirty="0"/>
              <a:t>（</a:t>
            </a:r>
            <a:r>
              <a:rPr lang="en-US" altLang="zh-CN" sz="1300" dirty="0"/>
              <a:t>GB 51004-2015</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建筑地基基础工程施工质量验收标准</a:t>
            </a:r>
            <a:r>
              <a:rPr lang="en-US" altLang="zh-CN" sz="1300" dirty="0"/>
              <a:t>》</a:t>
            </a:r>
            <a:r>
              <a:rPr lang="zh-CN" altLang="en-US" sz="1300" dirty="0"/>
              <a:t>（</a:t>
            </a:r>
            <a:r>
              <a:rPr lang="en-US" altLang="zh-CN" sz="1300" dirty="0"/>
              <a:t>GB 50202-2018</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zh-CN" altLang="en-US" sz="1300" dirty="0" smtClean="0"/>
              <a:t>  其他</a:t>
            </a:r>
            <a:r>
              <a:rPr lang="zh-CN" altLang="en-US" sz="1300" dirty="0"/>
              <a:t>现行设计、施工及验收规范，质量评定标准和安全</a:t>
            </a:r>
            <a:r>
              <a:rPr lang="zh-CN" altLang="en-US" sz="1300" dirty="0" smtClean="0"/>
              <a:t>操作规程</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smtClean="0"/>
              <a:t>  2014</a:t>
            </a:r>
            <a:r>
              <a:rPr lang="en-US" altLang="zh-CN" sz="1300" dirty="0"/>
              <a:t>《</a:t>
            </a:r>
            <a:r>
              <a:rPr lang="zh-CN" altLang="en-US" sz="1300" dirty="0"/>
              <a:t>湖南省建筑工程消耗量标准</a:t>
            </a:r>
            <a:r>
              <a:rPr lang="en-US" altLang="zh-CN" sz="1300" dirty="0" smtClean="0"/>
              <a:t>》</a:t>
            </a:r>
            <a:r>
              <a:rPr lang="zh-CN" altLang="en-US" sz="1300" dirty="0" smtClean="0"/>
              <a:t>、全国</a:t>
            </a:r>
            <a:r>
              <a:rPr lang="zh-CN" altLang="en-US" sz="1300" dirty="0"/>
              <a:t>及其他省市现行定额</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zh-CN" altLang="en-US" sz="1300" dirty="0" smtClean="0"/>
              <a:t>  市场</a:t>
            </a:r>
            <a:r>
              <a:rPr lang="zh-CN" altLang="en-US" sz="1300" dirty="0"/>
              <a:t>调研资料，如劳务及专业分包合同、一次性消耗量资料等</a:t>
            </a:r>
          </a:p>
        </p:txBody>
      </p:sp>
      <p:sp>
        <p:nvSpPr>
          <p:cNvPr id="30" name="文本框 29"/>
          <p:cNvSpPr txBox="1"/>
          <p:nvPr/>
        </p:nvSpPr>
        <p:spPr>
          <a:xfrm>
            <a:off x="930379" y="268500"/>
            <a:ext cx="2806289" cy="400110"/>
          </a:xfrm>
          <a:prstGeom prst="rect">
            <a:avLst/>
          </a:prstGeom>
          <a:noFill/>
        </p:spPr>
        <p:txBody>
          <a:bodyPr wrap="square" rtlCol="0">
            <a:spAutoFit/>
          </a:bodyPr>
          <a:lstStyle/>
          <a:p>
            <a:r>
              <a:rPr lang="zh-CN" altLang="en-US" sz="2000" b="1" dirty="0" smtClean="0">
                <a:solidFill>
                  <a:schemeClr val="accent6"/>
                </a:solidFill>
                <a:latin typeface="微软雅黑" panose="020B0503020204020204" pitchFamily="34" charset="-122"/>
                <a:ea typeface="微软雅黑" panose="020B0503020204020204" pitchFamily="34" charset="-122"/>
              </a:rPr>
              <a:t>第三章  桩基工程</a:t>
            </a:r>
            <a:endParaRPr lang="zh-CN" altLang="en-US" sz="1100" b="1" dirty="0">
              <a:solidFill>
                <a:schemeClr val="accent6"/>
              </a:solidFill>
              <a:latin typeface="微软雅黑" panose="020B0503020204020204" pitchFamily="34" charset="-122"/>
              <a:ea typeface="微软雅黑" panose="020B0503020204020204" pitchFamily="34" charset="-122"/>
            </a:endParaRPr>
          </a:p>
        </p:txBody>
      </p:sp>
      <p:pic>
        <p:nvPicPr>
          <p:cNvPr id="10" name="图片占位符 25"/>
          <p:cNvPicPr>
            <a:picLocks noGrp="1"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6311" y="833396"/>
            <a:ext cx="1410357" cy="2115537"/>
          </a:xfrm>
          <a:prstGeom prst="trapezoid">
            <a:avLst/>
          </a:prstGeom>
        </p:spPr>
      </p:pic>
      <p:pic>
        <p:nvPicPr>
          <p:cNvPr id="12" name="图片占位符 25"/>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3657" y="991401"/>
            <a:ext cx="2076842" cy="1957531"/>
          </a:xfrm>
          <a:prstGeom prst="ellipse">
            <a:avLst/>
          </a:prstGeom>
        </p:spPr>
      </p:pic>
    </p:spTree>
    <p:extLst>
      <p:ext uri="{BB962C8B-B14F-4D97-AF65-F5344CB8AC3E}">
        <p14:creationId xmlns:p14="http://schemas.microsoft.com/office/powerpoint/2010/main" val="39466144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56566" y="1387148"/>
            <a:ext cx="2507969" cy="337185"/>
          </a:xfrm>
          <a:prstGeom prst="rect">
            <a:avLst/>
          </a:prstGeom>
          <a:noFill/>
        </p:spPr>
        <p:txBody>
          <a:bodyPr wrap="square" rtlCol="0">
            <a:spAutoFit/>
          </a:bodyPr>
          <a:lstStyle/>
          <a:p>
            <a:r>
              <a:rPr lang="en-US" altLang="zh-CN" sz="1600" b="1" dirty="0" smtClean="0"/>
              <a:t>1.</a:t>
            </a:r>
            <a:r>
              <a:rPr lang="zh-CN" altLang="en-US" sz="1600" b="1" dirty="0" smtClean="0"/>
              <a:t>预制钢筋砼桩</a:t>
            </a:r>
            <a:endParaRPr lang="en-US" altLang="zh-CN" sz="1600" b="1" dirty="0"/>
          </a:p>
        </p:txBody>
      </p:sp>
      <p:sp>
        <p:nvSpPr>
          <p:cNvPr id="13" name="文本框 12"/>
          <p:cNvSpPr txBox="1"/>
          <p:nvPr/>
        </p:nvSpPr>
        <p:spPr>
          <a:xfrm>
            <a:off x="1356285" y="1820703"/>
            <a:ext cx="6397453" cy="1402948"/>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en-US" altLang="zh-CN" sz="1300" dirty="0"/>
              <a:t>20</a:t>
            </a:r>
            <a:r>
              <a:rPr lang="zh-CN" altLang="en-US" sz="1300" dirty="0"/>
              <a:t>14</a:t>
            </a:r>
            <a:r>
              <a:rPr lang="zh-CN" altLang="en-US" sz="1300" dirty="0" smtClean="0"/>
              <a:t>标准：桩体按外购考虑，不列入材料，施工损耗按总说明，割桩损耗按实签证</a:t>
            </a:r>
            <a:endParaRPr lang="en-US" altLang="zh-CN" sz="1300" dirty="0" smtClean="0"/>
          </a:p>
          <a:p>
            <a:pPr marL="171450" indent="-171450">
              <a:lnSpc>
                <a:spcPct val="150000"/>
              </a:lnSpc>
              <a:spcBef>
                <a:spcPts val="300"/>
              </a:spcBef>
              <a:spcAft>
                <a:spcPts val="300"/>
              </a:spcAft>
              <a:buFont typeface="Wingdings" panose="05000000000000000000" charset="0"/>
              <a:buChar char="Ø"/>
            </a:pPr>
            <a:r>
              <a:rPr lang="en-US" altLang="zh-CN" sz="1300" dirty="0" smtClean="0"/>
              <a:t>2020</a:t>
            </a:r>
            <a:r>
              <a:rPr lang="zh-CN" altLang="en-US" sz="1300" dirty="0" smtClean="0"/>
              <a:t>标准：桩体列入材料，综合考虑损耗</a:t>
            </a:r>
            <a:r>
              <a:rPr lang="en-US" altLang="zh-CN" sz="1300" dirty="0" smtClean="0"/>
              <a:t>6%</a:t>
            </a:r>
            <a:r>
              <a:rPr lang="zh-CN" altLang="en-US" sz="1300" dirty="0"/>
              <a:t>，</a:t>
            </a:r>
            <a:r>
              <a:rPr lang="zh-CN" altLang="en-US" sz="1300" dirty="0" smtClean="0"/>
              <a:t>实际</a:t>
            </a:r>
            <a:r>
              <a:rPr lang="zh-CN" altLang="en-US" sz="1300" dirty="0"/>
              <a:t>割桩损耗</a:t>
            </a:r>
            <a:r>
              <a:rPr lang="zh-CN" altLang="en-US" sz="1300" dirty="0" smtClean="0"/>
              <a:t>不同时可按实签证调整</a:t>
            </a:r>
            <a:endParaRPr lang="zh-CN" altLang="en-US" sz="1300" dirty="0"/>
          </a:p>
          <a:p>
            <a:pPr marL="171450" indent="-171450">
              <a:lnSpc>
                <a:spcPct val="150000"/>
              </a:lnSpc>
              <a:spcBef>
                <a:spcPts val="300"/>
              </a:spcBef>
              <a:spcAft>
                <a:spcPts val="300"/>
              </a:spcAft>
              <a:buFont typeface="Wingdings" panose="05000000000000000000" charset="0"/>
              <a:buChar char="Ø"/>
            </a:pPr>
            <a:r>
              <a:rPr lang="zh-CN" altLang="en-US" sz="1300" dirty="0"/>
              <a:t>预制管桩：</a:t>
            </a:r>
            <a:r>
              <a:rPr lang="zh-CN" altLang="en-US" sz="1300" dirty="0" smtClean="0"/>
              <a:t>柴油打桩机、</a:t>
            </a:r>
            <a:r>
              <a:rPr lang="zh-CN" altLang="en-US" sz="1300" dirty="0"/>
              <a:t>液压打桩锤</a:t>
            </a:r>
            <a:r>
              <a:rPr lang="zh-CN" altLang="en-US" sz="1300" dirty="0" smtClean="0"/>
              <a:t>；桩径</a:t>
            </a:r>
            <a:r>
              <a:rPr lang="en-US" altLang="zh-CN" sz="1300" dirty="0" smtClean="0"/>
              <a:t>φ300</a:t>
            </a:r>
            <a:r>
              <a:rPr lang="zh-CN" altLang="en-US" sz="1300" dirty="0" smtClean="0">
                <a:latin typeface="宋体"/>
                <a:ea typeface="宋体"/>
              </a:rPr>
              <a:t>～</a:t>
            </a:r>
            <a:r>
              <a:rPr lang="en-US" altLang="zh-CN" sz="1300" dirty="0" smtClean="0"/>
              <a:t>φ600</a:t>
            </a:r>
            <a:r>
              <a:rPr lang="zh-CN" altLang="en-US" sz="1300" dirty="0" smtClean="0"/>
              <a:t>         </a:t>
            </a:r>
            <a:endParaRPr lang="en-US" altLang="zh-CN" sz="1300" dirty="0" smtClean="0"/>
          </a:p>
          <a:p>
            <a:pPr>
              <a:lnSpc>
                <a:spcPts val="1440"/>
              </a:lnSpc>
              <a:spcBef>
                <a:spcPts val="300"/>
              </a:spcBef>
              <a:spcAft>
                <a:spcPts val="300"/>
              </a:spcAft>
            </a:pPr>
            <a:r>
              <a:rPr lang="zh-CN" altLang="en-US" sz="1300" dirty="0" smtClean="0"/>
              <a:t>                          采用</a:t>
            </a:r>
            <a:r>
              <a:rPr lang="zh-CN" altLang="en-US" sz="1300" dirty="0"/>
              <a:t>静压沉桩时，按柴油打桩机打桩项目人工、机械乘以系数</a:t>
            </a:r>
            <a:r>
              <a:rPr lang="en-US" altLang="zh-CN" sz="1300" dirty="0" smtClean="0"/>
              <a:t>1.20</a:t>
            </a:r>
          </a:p>
        </p:txBody>
      </p:sp>
      <p:sp>
        <p:nvSpPr>
          <p:cNvPr id="15" name="文本框 14"/>
          <p:cNvSpPr txBox="1"/>
          <p:nvPr/>
        </p:nvSpPr>
        <p:spPr>
          <a:xfrm>
            <a:off x="1356005" y="3995130"/>
            <a:ext cx="5960745" cy="1114472"/>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zh-CN" altLang="en-US" sz="1300" dirty="0" smtClean="0"/>
              <a:t>成</a:t>
            </a:r>
            <a:r>
              <a:rPr lang="zh-CN" altLang="en-US" sz="1300" dirty="0"/>
              <a:t>孔：旋挖</a:t>
            </a:r>
            <a:r>
              <a:rPr lang="zh-CN" altLang="en-US" sz="1300" dirty="0" smtClean="0"/>
              <a:t>钻机、冲击钻机、</a:t>
            </a:r>
            <a:r>
              <a:rPr lang="zh-CN" altLang="en-US" sz="1300" dirty="0"/>
              <a:t>沉</a:t>
            </a:r>
            <a:r>
              <a:rPr lang="zh-CN" altLang="en-US" sz="1300" dirty="0" smtClean="0"/>
              <a:t>管、</a:t>
            </a:r>
            <a:r>
              <a:rPr lang="zh-CN" altLang="en-US" sz="1300" dirty="0"/>
              <a:t>长</a:t>
            </a:r>
            <a:r>
              <a:rPr lang="zh-CN" altLang="en-US" sz="1300" dirty="0" smtClean="0"/>
              <a:t>螺旋钻机</a:t>
            </a:r>
            <a:endParaRPr lang="en-US" altLang="zh-CN" sz="1300" dirty="0" smtClean="0"/>
          </a:p>
          <a:p>
            <a:pPr marL="171450" indent="-171450">
              <a:lnSpc>
                <a:spcPct val="150000"/>
              </a:lnSpc>
              <a:spcBef>
                <a:spcPts val="300"/>
              </a:spcBef>
              <a:spcAft>
                <a:spcPts val="300"/>
              </a:spcAft>
              <a:buFont typeface="Wingdings" panose="05000000000000000000" charset="0"/>
              <a:buChar char="Ø"/>
            </a:pPr>
            <a:r>
              <a:rPr lang="zh-CN" altLang="en-US" sz="1300" dirty="0" smtClean="0"/>
              <a:t>灌注：</a:t>
            </a:r>
            <a:r>
              <a:rPr lang="zh-CN" altLang="en-US" sz="1300" dirty="0"/>
              <a:t>旋挖</a:t>
            </a:r>
            <a:r>
              <a:rPr lang="zh-CN" altLang="en-US" sz="1300" dirty="0" smtClean="0"/>
              <a:t>钻孔、</a:t>
            </a:r>
            <a:r>
              <a:rPr lang="zh-CN" altLang="en-US" sz="1300" dirty="0"/>
              <a:t>冲击</a:t>
            </a:r>
            <a:r>
              <a:rPr lang="zh-CN" altLang="en-US" sz="1300" dirty="0" smtClean="0"/>
              <a:t>钻孔、沉管</a:t>
            </a:r>
            <a:r>
              <a:rPr lang="zh-CN" altLang="en-US" sz="1300" dirty="0"/>
              <a:t>成孔</a:t>
            </a:r>
            <a:r>
              <a:rPr lang="zh-CN" altLang="en-US" sz="1300" dirty="0" smtClean="0"/>
              <a:t>、</a:t>
            </a:r>
            <a:r>
              <a:rPr lang="zh-CN" altLang="en-US" sz="1300" dirty="0"/>
              <a:t>长螺旋</a:t>
            </a:r>
            <a:r>
              <a:rPr lang="zh-CN" altLang="en-US" sz="1300" dirty="0" smtClean="0"/>
              <a:t>钻孔</a:t>
            </a:r>
            <a:endParaRPr lang="en-US" altLang="zh-CN" sz="1300" dirty="0" smtClean="0"/>
          </a:p>
          <a:p>
            <a:pPr marL="171450" indent="-171450">
              <a:lnSpc>
                <a:spcPct val="150000"/>
              </a:lnSpc>
              <a:spcBef>
                <a:spcPts val="300"/>
              </a:spcBef>
              <a:spcAft>
                <a:spcPts val="300"/>
              </a:spcAft>
              <a:buFont typeface="Wingdings" panose="05000000000000000000" charset="0"/>
              <a:buChar char="Ø"/>
            </a:pPr>
            <a:r>
              <a:rPr lang="zh-CN" altLang="en-US" sz="1300" dirty="0"/>
              <a:t>回旋钻机成</a:t>
            </a:r>
            <a:r>
              <a:rPr lang="zh-CN" altLang="en-US" sz="1300" dirty="0" smtClean="0"/>
              <a:t>孔及灌注按旋</a:t>
            </a:r>
            <a:r>
              <a:rPr lang="zh-CN" altLang="en-US" sz="1300" dirty="0"/>
              <a:t>挖</a:t>
            </a:r>
            <a:r>
              <a:rPr lang="zh-CN" altLang="en-US" sz="1300" dirty="0" smtClean="0"/>
              <a:t>钻机相应</a:t>
            </a:r>
            <a:r>
              <a:rPr lang="zh-CN" altLang="en-US" sz="1300" dirty="0"/>
              <a:t>项目执行</a:t>
            </a:r>
            <a:endParaRPr lang="zh-CN" sz="1300" dirty="0"/>
          </a:p>
        </p:txBody>
      </p:sp>
      <p:sp>
        <p:nvSpPr>
          <p:cNvPr id="22" name="文本框 21"/>
          <p:cNvSpPr txBox="1"/>
          <p:nvPr/>
        </p:nvSpPr>
        <p:spPr>
          <a:xfrm>
            <a:off x="1356285" y="3566921"/>
            <a:ext cx="2507969" cy="337185"/>
          </a:xfrm>
          <a:prstGeom prst="rect">
            <a:avLst/>
          </a:prstGeom>
          <a:noFill/>
        </p:spPr>
        <p:txBody>
          <a:bodyPr wrap="square" rtlCol="0">
            <a:spAutoFit/>
          </a:bodyPr>
          <a:lstStyle/>
          <a:p>
            <a:r>
              <a:rPr lang="en-US" altLang="zh-CN" sz="1600" b="1" dirty="0"/>
              <a:t>2</a:t>
            </a:r>
            <a:r>
              <a:rPr lang="en-US" altLang="zh-CN" sz="1600" b="1" dirty="0" smtClean="0"/>
              <a:t>.</a:t>
            </a:r>
            <a:r>
              <a:rPr lang="zh-CN" altLang="en-US" sz="1600" b="1" dirty="0" smtClean="0"/>
              <a:t>灌注桩</a:t>
            </a:r>
            <a:endParaRPr lang="zh-CN" altLang="en-US" sz="1600" b="1" dirty="0"/>
          </a:p>
        </p:txBody>
      </p:sp>
      <p:sp>
        <p:nvSpPr>
          <p:cNvPr id="2" name="矩形 1"/>
          <p:cNvSpPr/>
          <p:nvPr/>
        </p:nvSpPr>
        <p:spPr>
          <a:xfrm>
            <a:off x="1420067" y="1680921"/>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9786" y="3851204"/>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flipH="1">
            <a:off x="935718" y="1387148"/>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a:spLocks noChangeAspect="1"/>
          </p:cNvSpPr>
          <p:nvPr/>
        </p:nvSpPr>
        <p:spPr>
          <a:xfrm flipH="1">
            <a:off x="935437" y="3566921"/>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6653" y="1457987"/>
            <a:ext cx="3452718" cy="3937568"/>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sp>
        <p:nvSpPr>
          <p:cNvPr id="19" name="文本框 18"/>
          <p:cNvSpPr txBox="1"/>
          <p:nvPr/>
        </p:nvSpPr>
        <p:spPr>
          <a:xfrm>
            <a:off x="924029" y="159280"/>
            <a:ext cx="4431742"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第三章  桩基工程</a:t>
            </a:r>
          </a:p>
        </p:txBody>
      </p:sp>
      <p:sp>
        <p:nvSpPr>
          <p:cNvPr id="20" name="矩形 19"/>
          <p:cNvSpPr/>
          <p:nvPr/>
        </p:nvSpPr>
        <p:spPr>
          <a:xfrm>
            <a:off x="924030" y="458701"/>
            <a:ext cx="4646499" cy="460375"/>
          </a:xfrm>
          <a:prstGeom prst="rect">
            <a:avLst/>
          </a:prstGeom>
        </p:spPr>
        <p:txBody>
          <a:bodyPr wrap="square">
            <a:spAutoFit/>
          </a:bodyPr>
          <a:lstStyle/>
          <a:p>
            <a:pPr fontAlgn="auto">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p>
        </p:txBody>
      </p:sp>
    </p:spTree>
    <p:extLst>
      <p:ext uri="{BB962C8B-B14F-4D97-AF65-F5344CB8AC3E}">
        <p14:creationId xmlns:p14="http://schemas.microsoft.com/office/powerpoint/2010/main" val="179445447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22" grpId="0"/>
      <p:bldP spid="2" grpId="0" bldLvl="0" animBg="1"/>
      <p:bldP spid="14" grpId="0" bldLvl="0" animBg="1"/>
      <p:bldP spid="24"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752990" y="1470316"/>
            <a:ext cx="2525795" cy="337185"/>
          </a:xfrm>
          <a:prstGeom prst="rect">
            <a:avLst/>
          </a:prstGeom>
          <a:noFill/>
        </p:spPr>
        <p:txBody>
          <a:bodyPr wrap="square" rtlCol="0">
            <a:spAutoFit/>
          </a:bodyPr>
          <a:lstStyle/>
          <a:p>
            <a:r>
              <a:rPr lang="en-US" altLang="zh-CN" sz="1600" b="1" dirty="0" smtClean="0"/>
              <a:t>3</a:t>
            </a:r>
            <a:r>
              <a:rPr lang="en-US" altLang="zh-CN" sz="1600" b="1" dirty="0"/>
              <a:t>.</a:t>
            </a:r>
            <a:r>
              <a:rPr lang="zh-CN" altLang="en-US" sz="1600" b="1" dirty="0"/>
              <a:t>旋挖钻机成孔</a:t>
            </a:r>
          </a:p>
        </p:txBody>
      </p:sp>
      <p:sp>
        <p:nvSpPr>
          <p:cNvPr id="8" name="文本框 7"/>
          <p:cNvSpPr txBox="1"/>
          <p:nvPr/>
        </p:nvSpPr>
        <p:spPr>
          <a:xfrm>
            <a:off x="4752990" y="1857392"/>
            <a:ext cx="7175719" cy="1369606"/>
          </a:xfrm>
          <a:prstGeom prst="rect">
            <a:avLst/>
          </a:prstGeom>
          <a:noFill/>
        </p:spPr>
        <p:txBody>
          <a:bodyPr wrap="square" rtlCol="0">
            <a:spAutoFit/>
          </a:bodyPr>
          <a:lstStyle/>
          <a:p>
            <a:pPr marL="171450" indent="-171450">
              <a:lnSpc>
                <a:spcPct val="150000"/>
              </a:lnSpc>
              <a:spcBef>
                <a:spcPts val="100"/>
              </a:spcBef>
              <a:spcAft>
                <a:spcPts val="100"/>
              </a:spcAft>
              <a:buFont typeface="Wingdings" panose="05000000000000000000" charset="0"/>
              <a:buChar char="Ø"/>
            </a:pPr>
            <a:r>
              <a:rPr lang="zh-CN" altLang="en-US" sz="1300" dirty="0"/>
              <a:t>项目划分：桩径</a:t>
            </a:r>
            <a:r>
              <a:rPr lang="en-US" altLang="zh-CN" sz="1300" dirty="0"/>
              <a:t>+</a:t>
            </a:r>
            <a:r>
              <a:rPr lang="zh-CN" altLang="en-US" sz="1300" dirty="0"/>
              <a:t>岩土类别，</a:t>
            </a:r>
            <a:r>
              <a:rPr lang="zh-CN" altLang="en-US" sz="1300" dirty="0" smtClean="0"/>
              <a:t>项目包含</a:t>
            </a:r>
            <a:r>
              <a:rPr lang="zh-CN" altLang="en-US" sz="1300" dirty="0"/>
              <a:t>泥浆制作和清底置换</a:t>
            </a:r>
          </a:p>
          <a:p>
            <a:pPr marL="171450" indent="-171450">
              <a:lnSpc>
                <a:spcPct val="150000"/>
              </a:lnSpc>
              <a:spcBef>
                <a:spcPts val="100"/>
              </a:spcBef>
              <a:spcAft>
                <a:spcPts val="100"/>
              </a:spcAft>
              <a:buFont typeface="Wingdings" panose="05000000000000000000" charset="0"/>
              <a:buChar char="Ø"/>
            </a:pPr>
            <a:r>
              <a:rPr lang="zh-CN" altLang="en-US" sz="1300" dirty="0"/>
              <a:t>入土：土质综合考虑，极软岩按土类执行</a:t>
            </a:r>
          </a:p>
          <a:p>
            <a:pPr marL="171450" indent="-171450">
              <a:lnSpc>
                <a:spcPct val="150000"/>
              </a:lnSpc>
              <a:spcBef>
                <a:spcPts val="100"/>
              </a:spcBef>
              <a:spcAft>
                <a:spcPts val="100"/>
              </a:spcAft>
              <a:buFont typeface="Wingdings" panose="05000000000000000000" charset="0"/>
              <a:buChar char="Ø"/>
            </a:pPr>
            <a:r>
              <a:rPr lang="zh-CN" altLang="en-US" sz="1300" dirty="0"/>
              <a:t>入岩</a:t>
            </a:r>
            <a:r>
              <a:rPr lang="zh-CN" altLang="en-US" sz="1300" dirty="0" smtClean="0"/>
              <a:t>：按</a:t>
            </a:r>
            <a:r>
              <a:rPr lang="zh-CN" altLang="en-US" sz="1300" dirty="0"/>
              <a:t>软岩考虑，遇较软岩时，乘以系数</a:t>
            </a:r>
            <a:r>
              <a:rPr lang="en-US" altLang="zh-CN" sz="1300" dirty="0"/>
              <a:t>2.0</a:t>
            </a:r>
            <a:r>
              <a:rPr lang="zh-CN" altLang="en-US" sz="1300" dirty="0"/>
              <a:t>；遇较硬岩时，乘以系数</a:t>
            </a:r>
            <a:r>
              <a:rPr lang="en-US" altLang="zh-CN" sz="1300" dirty="0"/>
              <a:t>3.0</a:t>
            </a:r>
          </a:p>
          <a:p>
            <a:pPr marL="171450" indent="-171450">
              <a:lnSpc>
                <a:spcPct val="150000"/>
              </a:lnSpc>
              <a:spcBef>
                <a:spcPts val="100"/>
              </a:spcBef>
              <a:spcAft>
                <a:spcPts val="100"/>
              </a:spcAft>
              <a:buFont typeface="Wingdings" panose="05000000000000000000" charset="0"/>
              <a:buChar char="Ø"/>
            </a:pPr>
            <a:r>
              <a:rPr lang="zh-CN" altLang="en-US" sz="1300" dirty="0"/>
              <a:t>遇坚硬岩或岩溶夹层时</a:t>
            </a:r>
            <a:r>
              <a:rPr lang="zh-CN" altLang="en-US" sz="1300" dirty="0" smtClean="0"/>
              <a:t>，另行</a:t>
            </a:r>
            <a:r>
              <a:rPr lang="zh-CN" altLang="en-US" sz="1300" dirty="0"/>
              <a:t>计算</a:t>
            </a:r>
          </a:p>
        </p:txBody>
      </p:sp>
      <p:sp>
        <p:nvSpPr>
          <p:cNvPr id="9" name="任意多边形 8"/>
          <p:cNvSpPr>
            <a:spLocks noChangeAspect="1"/>
          </p:cNvSpPr>
          <p:nvPr/>
        </p:nvSpPr>
        <p:spPr>
          <a:xfrm flipH="1">
            <a:off x="7303862" y="1459593"/>
            <a:ext cx="371160"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4838715" y="3380562"/>
            <a:ext cx="2525795" cy="337185"/>
          </a:xfrm>
          <a:prstGeom prst="rect">
            <a:avLst/>
          </a:prstGeom>
          <a:noFill/>
        </p:spPr>
        <p:txBody>
          <a:bodyPr wrap="square" rtlCol="0">
            <a:spAutoFit/>
          </a:bodyPr>
          <a:lstStyle/>
          <a:p>
            <a:r>
              <a:rPr lang="en-US" altLang="zh-CN" sz="1600" b="1" dirty="0"/>
              <a:t>4</a:t>
            </a:r>
            <a:r>
              <a:rPr lang="en-US" altLang="zh-CN" sz="1600" b="1" dirty="0" smtClean="0"/>
              <a:t>.</a:t>
            </a:r>
            <a:r>
              <a:rPr lang="zh-CN" altLang="en-US" sz="1600" b="1" dirty="0" smtClean="0"/>
              <a:t>冲击钻机成孔</a:t>
            </a:r>
            <a:endParaRPr lang="zh-CN" altLang="en-US" sz="1600" b="1" dirty="0"/>
          </a:p>
        </p:txBody>
      </p:sp>
      <p:sp>
        <p:nvSpPr>
          <p:cNvPr id="11" name="文本框 10"/>
          <p:cNvSpPr txBox="1"/>
          <p:nvPr/>
        </p:nvSpPr>
        <p:spPr>
          <a:xfrm>
            <a:off x="4838715" y="3767638"/>
            <a:ext cx="7353285" cy="2021066"/>
          </a:xfrm>
          <a:prstGeom prst="rect">
            <a:avLst/>
          </a:prstGeom>
          <a:noFill/>
        </p:spPr>
        <p:txBody>
          <a:bodyPr wrap="square" rtlCol="0">
            <a:spAutoFit/>
          </a:bodyPr>
          <a:lstStyle/>
          <a:p>
            <a:pPr marL="171450" indent="-171450">
              <a:lnSpc>
                <a:spcPct val="150000"/>
              </a:lnSpc>
              <a:spcBef>
                <a:spcPts val="100"/>
              </a:spcBef>
              <a:spcAft>
                <a:spcPts val="100"/>
              </a:spcAft>
              <a:buFont typeface="Wingdings" panose="05000000000000000000" charset="0"/>
              <a:buChar char="Ø"/>
            </a:pPr>
            <a:r>
              <a:rPr lang="zh-CN" altLang="en-US" sz="1300" dirty="0"/>
              <a:t>项目划分：桩径</a:t>
            </a:r>
            <a:r>
              <a:rPr lang="en-US" altLang="zh-CN" sz="1300" dirty="0"/>
              <a:t>+</a:t>
            </a:r>
            <a:r>
              <a:rPr lang="zh-CN" altLang="en-US" sz="1300" dirty="0"/>
              <a:t>岩土类别，</a:t>
            </a:r>
            <a:r>
              <a:rPr lang="zh-CN" altLang="en-US" sz="1300" dirty="0" smtClean="0"/>
              <a:t>项目包含</a:t>
            </a:r>
            <a:r>
              <a:rPr lang="zh-CN" altLang="en-US" sz="1300" dirty="0"/>
              <a:t>泥浆制作和清底置换</a:t>
            </a:r>
          </a:p>
          <a:p>
            <a:pPr marL="171450" indent="-171450">
              <a:lnSpc>
                <a:spcPct val="150000"/>
              </a:lnSpc>
              <a:spcBef>
                <a:spcPts val="100"/>
              </a:spcBef>
              <a:spcAft>
                <a:spcPts val="100"/>
              </a:spcAft>
              <a:buFont typeface="Wingdings" panose="05000000000000000000" charset="0"/>
              <a:buChar char="Ø"/>
            </a:pPr>
            <a:r>
              <a:rPr lang="zh-CN" altLang="en-US" sz="1300" dirty="0"/>
              <a:t>入土：土质综合</a:t>
            </a:r>
            <a:r>
              <a:rPr lang="zh-CN" altLang="en-US" sz="1300" dirty="0" smtClean="0"/>
              <a:t>考虑</a:t>
            </a:r>
            <a:r>
              <a:rPr lang="zh-CN" altLang="en-US" sz="1300" dirty="0"/>
              <a:t>，极软岩按土类执行</a:t>
            </a:r>
          </a:p>
          <a:p>
            <a:pPr marL="171450" indent="-171450">
              <a:lnSpc>
                <a:spcPct val="150000"/>
              </a:lnSpc>
              <a:spcBef>
                <a:spcPts val="100"/>
              </a:spcBef>
              <a:spcAft>
                <a:spcPts val="100"/>
              </a:spcAft>
              <a:buFont typeface="Wingdings" panose="05000000000000000000" charset="0"/>
              <a:buChar char="Ø"/>
            </a:pPr>
            <a:r>
              <a:rPr lang="zh-CN" altLang="en-US" sz="1300" dirty="0"/>
              <a:t>入岩：按较软岩考虑，遇软岩时，乘以系数</a:t>
            </a:r>
            <a:r>
              <a:rPr lang="en-US" altLang="zh-CN" sz="1300" dirty="0"/>
              <a:t>0.7</a:t>
            </a:r>
            <a:r>
              <a:rPr lang="zh-CN" altLang="en-US" sz="1300" dirty="0"/>
              <a:t>；遇较硬岩时，乘以系数</a:t>
            </a:r>
            <a:r>
              <a:rPr lang="en-US" altLang="zh-CN" sz="1300" dirty="0" smtClean="0"/>
              <a:t>1.5</a:t>
            </a:r>
          </a:p>
          <a:p>
            <a:pPr marL="171450" indent="-171450">
              <a:lnSpc>
                <a:spcPct val="150000"/>
              </a:lnSpc>
              <a:spcBef>
                <a:spcPts val="100"/>
              </a:spcBef>
              <a:spcAft>
                <a:spcPts val="100"/>
              </a:spcAft>
              <a:buFont typeface="Wingdings" panose="05000000000000000000" charset="0"/>
              <a:buChar char="Ø"/>
            </a:pPr>
            <a:r>
              <a:rPr lang="zh-CN" altLang="en-US" sz="1300" dirty="0"/>
              <a:t>遇砂砾石、卵石层，增加膨润土</a:t>
            </a:r>
            <a:r>
              <a:rPr lang="en-US" altLang="zh-CN" sz="1300" dirty="0"/>
              <a:t>100kg/m³</a:t>
            </a:r>
            <a:r>
              <a:rPr lang="zh-CN" altLang="en-US" sz="1300" dirty="0" smtClean="0"/>
              <a:t>，卵石</a:t>
            </a:r>
            <a:r>
              <a:rPr lang="zh-CN" altLang="en-US" sz="1300" dirty="0"/>
              <a:t>层成孔时，按相应项目人工、机械乘以系数</a:t>
            </a:r>
            <a:r>
              <a:rPr lang="en-US" altLang="zh-CN" sz="1300" dirty="0" smtClean="0"/>
              <a:t>1.50</a:t>
            </a:r>
          </a:p>
          <a:p>
            <a:pPr marL="171450" indent="-171450">
              <a:lnSpc>
                <a:spcPct val="150000"/>
              </a:lnSpc>
              <a:spcBef>
                <a:spcPts val="100"/>
              </a:spcBef>
              <a:spcAft>
                <a:spcPts val="100"/>
              </a:spcAft>
              <a:buFont typeface="Wingdings" panose="05000000000000000000" charset="0"/>
              <a:buChar char="Ø"/>
            </a:pPr>
            <a:r>
              <a:rPr lang="zh-CN" altLang="en-US" sz="1300" dirty="0" smtClean="0"/>
              <a:t>遇</a:t>
            </a:r>
            <a:r>
              <a:rPr lang="zh-CN" altLang="en-US" sz="1300" dirty="0"/>
              <a:t>坚硬岩或岩溶夹层时，另行</a:t>
            </a:r>
            <a:r>
              <a:rPr lang="zh-CN" altLang="en-US" sz="1300" dirty="0" smtClean="0"/>
              <a:t>计算</a:t>
            </a:r>
            <a:endParaRPr lang="en-US" altLang="zh-CN" sz="1300" dirty="0" smtClean="0"/>
          </a:p>
          <a:p>
            <a:pPr marL="171450" indent="-171450">
              <a:lnSpc>
                <a:spcPct val="150000"/>
              </a:lnSpc>
              <a:spcBef>
                <a:spcPts val="100"/>
              </a:spcBef>
              <a:spcAft>
                <a:spcPts val="100"/>
              </a:spcAft>
              <a:buFont typeface="Wingdings" panose="05000000000000000000" charset="0"/>
              <a:buChar char="Ø"/>
            </a:pPr>
            <a:r>
              <a:rPr lang="zh-CN" altLang="en-US" sz="1300" dirty="0"/>
              <a:t>成孔</a:t>
            </a:r>
            <a:r>
              <a:rPr lang="zh-CN" altLang="en-US" sz="1300" dirty="0" smtClean="0"/>
              <a:t>深度按</a:t>
            </a:r>
            <a:r>
              <a:rPr lang="en-US" altLang="zh-CN" sz="1300" dirty="0" smtClean="0"/>
              <a:t>20m</a:t>
            </a:r>
            <a:r>
              <a:rPr lang="zh-CN" altLang="en-US" sz="1300" dirty="0" smtClean="0"/>
              <a:t>考虑，当</a:t>
            </a:r>
            <a:r>
              <a:rPr lang="en-US" altLang="zh-CN" sz="1300" dirty="0" smtClean="0"/>
              <a:t>20m&lt;</a:t>
            </a:r>
            <a:r>
              <a:rPr lang="zh-CN" altLang="en-US" sz="1300" dirty="0"/>
              <a:t>成孔深度</a:t>
            </a:r>
            <a:r>
              <a:rPr lang="zh-CN" altLang="en-US" sz="1300" dirty="0" smtClean="0"/>
              <a:t>≤</a:t>
            </a:r>
            <a:r>
              <a:rPr lang="en-US" altLang="zh-CN" sz="1300" dirty="0" smtClean="0"/>
              <a:t>40m</a:t>
            </a:r>
            <a:r>
              <a:rPr lang="zh-CN" altLang="en-US" sz="1300" dirty="0"/>
              <a:t>时，按相应项目人工、机械乘以系数</a:t>
            </a:r>
            <a:r>
              <a:rPr lang="en-US" altLang="zh-CN" sz="1300" dirty="0"/>
              <a:t>1.10</a:t>
            </a:r>
            <a:endParaRPr lang="zh-CN" altLang="en-US" sz="1300" dirty="0"/>
          </a:p>
        </p:txBody>
      </p:sp>
      <p:sp>
        <p:nvSpPr>
          <p:cNvPr id="12" name="任意多边形 11"/>
          <p:cNvSpPr>
            <a:spLocks noChangeAspect="1"/>
          </p:cNvSpPr>
          <p:nvPr/>
        </p:nvSpPr>
        <p:spPr>
          <a:xfrm flipH="1">
            <a:off x="7389587" y="3369839"/>
            <a:ext cx="371160"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825995" y="1798031"/>
            <a:ext cx="2538391"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11720" y="3692410"/>
            <a:ext cx="2538391"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6429" y="311680"/>
            <a:ext cx="4646500"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第三章  桩基工程</a:t>
            </a:r>
          </a:p>
        </p:txBody>
      </p:sp>
      <p:sp>
        <p:nvSpPr>
          <p:cNvPr id="19" name="矩形 18"/>
          <p:cNvSpPr/>
          <p:nvPr/>
        </p:nvSpPr>
        <p:spPr>
          <a:xfrm>
            <a:off x="1076430" y="611101"/>
            <a:ext cx="4646499" cy="460375"/>
          </a:xfrm>
          <a:prstGeom prst="rect">
            <a:avLst/>
          </a:prstGeom>
        </p:spPr>
        <p:txBody>
          <a:bodyPr wrap="square">
            <a:spAutoFit/>
          </a:bodyPr>
          <a:lstStyle/>
          <a:p>
            <a:pPr fontAlgn="auto">
              <a:lnSpc>
                <a:spcPct val="150000"/>
              </a:lnSpc>
            </a:pPr>
            <a:r>
              <a:rPr lang="en-US" altLang="zh-CN" sz="1600" dirty="0">
                <a:solidFill>
                  <a:srgbClr val="5F6266"/>
                </a:solidFill>
                <a:latin typeface="Arial" panose="020B0604020202020204" pitchFamily="34" charset="0"/>
              </a:rPr>
              <a:t>有关情况的说明及规定 </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16384"/>
            <a:ext cx="4775073" cy="3180198"/>
          </a:xfrm>
          <a:custGeom>
            <a:avLst/>
            <a:gdLst>
              <a:gd name="connsiteX0" fmla="*/ 4523879 w 4998965"/>
              <a:gd name="connsiteY0" fmla="*/ 1527499 h 3921456"/>
              <a:gd name="connsiteX1" fmla="*/ 4569635 w 4998965"/>
              <a:gd name="connsiteY1" fmla="*/ 1554841 h 3921456"/>
              <a:gd name="connsiteX2" fmla="*/ 4985201 w 4998965"/>
              <a:gd name="connsiteY2" fmla="*/ 2113609 h 3921456"/>
              <a:gd name="connsiteX3" fmla="*/ 4970879 w 4998965"/>
              <a:gd name="connsiteY3" fmla="*/ 2211052 h 3921456"/>
              <a:gd name="connsiteX4" fmla="*/ 2787746 w 4998965"/>
              <a:gd name="connsiteY4" fmla="*/ 3834690 h 3921456"/>
              <a:gd name="connsiteX5" fmla="*/ 2690302 w 4998965"/>
              <a:gd name="connsiteY5" fmla="*/ 3820368 h 3921456"/>
              <a:gd name="connsiteX6" fmla="*/ 2274737 w 4998965"/>
              <a:gd name="connsiteY6" fmla="*/ 3261601 h 3921456"/>
              <a:gd name="connsiteX7" fmla="*/ 2289058 w 4998965"/>
              <a:gd name="connsiteY7" fmla="*/ 3164157 h 3921456"/>
              <a:gd name="connsiteX8" fmla="*/ 4472191 w 4998965"/>
              <a:gd name="connsiteY8" fmla="*/ 1540520 h 3921456"/>
              <a:gd name="connsiteX9" fmla="*/ 4523879 w 4998965"/>
              <a:gd name="connsiteY9" fmla="*/ 1527499 h 3921456"/>
              <a:gd name="connsiteX10" fmla="*/ 3850380 w 4998965"/>
              <a:gd name="connsiteY10" fmla="*/ 37089 h 3921456"/>
              <a:gd name="connsiteX11" fmla="*/ 3931729 w 4998965"/>
              <a:gd name="connsiteY11" fmla="*/ 85700 h 3921456"/>
              <a:gd name="connsiteX12" fmla="*/ 4670565 w 4998965"/>
              <a:gd name="connsiteY12" fmla="*/ 1079135 h 3921456"/>
              <a:gd name="connsiteX13" fmla="*/ 4645103 w 4998965"/>
              <a:gd name="connsiteY13" fmla="*/ 1252379 h 3921456"/>
              <a:gd name="connsiteX14" fmla="*/ 1089184 w 4998965"/>
              <a:gd name="connsiteY14" fmla="*/ 3896984 h 3921456"/>
              <a:gd name="connsiteX15" fmla="*/ 915940 w 4998965"/>
              <a:gd name="connsiteY15" fmla="*/ 3871522 h 3921456"/>
              <a:gd name="connsiteX16" fmla="*/ 177103 w 4998965"/>
              <a:gd name="connsiteY16" fmla="*/ 2878087 h 3921456"/>
              <a:gd name="connsiteX17" fmla="*/ 202565 w 4998965"/>
              <a:gd name="connsiteY17" fmla="*/ 2704843 h 3921456"/>
              <a:gd name="connsiteX18" fmla="*/ 3758485 w 4998965"/>
              <a:gd name="connsiteY18" fmla="*/ 60238 h 3921456"/>
              <a:gd name="connsiteX19" fmla="*/ 3850380 w 4998965"/>
              <a:gd name="connsiteY19" fmla="*/ 37089 h 3921456"/>
              <a:gd name="connsiteX20" fmla="*/ 2262907 w 4998965"/>
              <a:gd name="connsiteY20" fmla="*/ 744 h 3921456"/>
              <a:gd name="connsiteX21" fmla="*/ 2308662 w 4998965"/>
              <a:gd name="connsiteY21" fmla="*/ 28086 h 3921456"/>
              <a:gd name="connsiteX22" fmla="*/ 2724228 w 4998965"/>
              <a:gd name="connsiteY22" fmla="*/ 586853 h 3921456"/>
              <a:gd name="connsiteX23" fmla="*/ 2709907 w 4998965"/>
              <a:gd name="connsiteY23" fmla="*/ 684297 h 3921456"/>
              <a:gd name="connsiteX24" fmla="*/ 526774 w 4998965"/>
              <a:gd name="connsiteY24" fmla="*/ 2307935 h 3921456"/>
              <a:gd name="connsiteX25" fmla="*/ 429331 w 4998965"/>
              <a:gd name="connsiteY25" fmla="*/ 2293613 h 3921456"/>
              <a:gd name="connsiteX26" fmla="*/ 13765 w 4998965"/>
              <a:gd name="connsiteY26" fmla="*/ 1734846 h 3921456"/>
              <a:gd name="connsiteX27" fmla="*/ 28086 w 4998965"/>
              <a:gd name="connsiteY27" fmla="*/ 1637402 h 3921456"/>
              <a:gd name="connsiteX28" fmla="*/ 2211219 w 4998965"/>
              <a:gd name="connsiteY28" fmla="*/ 13765 h 3921456"/>
              <a:gd name="connsiteX29" fmla="*/ 2262907 w 4998965"/>
              <a:gd name="connsiteY29" fmla="*/ 744 h 39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98965" h="3921456">
                <a:moveTo>
                  <a:pt x="4523879" y="1527499"/>
                </a:moveTo>
                <a:cubicBezTo>
                  <a:pt x="4541513" y="1530091"/>
                  <a:pt x="4558158" y="1539410"/>
                  <a:pt x="4569635" y="1554841"/>
                </a:cubicBezTo>
                <a:lnTo>
                  <a:pt x="4985201" y="2113609"/>
                </a:lnTo>
                <a:cubicBezTo>
                  <a:pt x="5008154" y="2144472"/>
                  <a:pt x="5001742" y="2188098"/>
                  <a:pt x="4970879" y="2211052"/>
                </a:cubicBezTo>
                <a:lnTo>
                  <a:pt x="2787746" y="3834690"/>
                </a:lnTo>
                <a:cubicBezTo>
                  <a:pt x="2756882" y="3857643"/>
                  <a:pt x="2713256" y="3851231"/>
                  <a:pt x="2690302" y="3820368"/>
                </a:cubicBezTo>
                <a:lnTo>
                  <a:pt x="2274737" y="3261601"/>
                </a:lnTo>
                <a:cubicBezTo>
                  <a:pt x="2251783" y="3230737"/>
                  <a:pt x="2258195" y="3187111"/>
                  <a:pt x="2289058" y="3164157"/>
                </a:cubicBezTo>
                <a:lnTo>
                  <a:pt x="4472191" y="1540520"/>
                </a:lnTo>
                <a:cubicBezTo>
                  <a:pt x="4487623" y="1529043"/>
                  <a:pt x="4506245" y="1524907"/>
                  <a:pt x="4523879" y="1527499"/>
                </a:cubicBezTo>
                <a:close/>
                <a:moveTo>
                  <a:pt x="3850380" y="37089"/>
                </a:moveTo>
                <a:cubicBezTo>
                  <a:pt x="3881731" y="41697"/>
                  <a:pt x="3911324" y="58265"/>
                  <a:pt x="3931729" y="85700"/>
                </a:cubicBezTo>
                <a:lnTo>
                  <a:pt x="4670565" y="1079135"/>
                </a:lnTo>
                <a:cubicBezTo>
                  <a:pt x="4711374" y="1134007"/>
                  <a:pt x="4699974" y="1211570"/>
                  <a:pt x="4645103" y="1252379"/>
                </a:cubicBezTo>
                <a:lnTo>
                  <a:pt x="1089184" y="3896984"/>
                </a:lnTo>
                <a:cubicBezTo>
                  <a:pt x="1034312" y="3937793"/>
                  <a:pt x="956749" y="3926393"/>
                  <a:pt x="915940" y="3871522"/>
                </a:cubicBezTo>
                <a:lnTo>
                  <a:pt x="177103" y="2878087"/>
                </a:lnTo>
                <a:cubicBezTo>
                  <a:pt x="136294" y="2823215"/>
                  <a:pt x="147694" y="2745652"/>
                  <a:pt x="202565" y="2704843"/>
                </a:cubicBezTo>
                <a:lnTo>
                  <a:pt x="3758485" y="60238"/>
                </a:lnTo>
                <a:cubicBezTo>
                  <a:pt x="3785921" y="39834"/>
                  <a:pt x="3819029" y="32481"/>
                  <a:pt x="3850380" y="37089"/>
                </a:cubicBezTo>
                <a:close/>
                <a:moveTo>
                  <a:pt x="2262907" y="744"/>
                </a:moveTo>
                <a:cubicBezTo>
                  <a:pt x="2280541" y="3336"/>
                  <a:pt x="2297186" y="12655"/>
                  <a:pt x="2308662" y="28086"/>
                </a:cubicBezTo>
                <a:lnTo>
                  <a:pt x="2724228" y="586853"/>
                </a:lnTo>
                <a:cubicBezTo>
                  <a:pt x="2747182" y="617717"/>
                  <a:pt x="2740770" y="661343"/>
                  <a:pt x="2709907" y="684297"/>
                </a:cubicBezTo>
                <a:lnTo>
                  <a:pt x="526774" y="2307935"/>
                </a:lnTo>
                <a:cubicBezTo>
                  <a:pt x="495911" y="2330888"/>
                  <a:pt x="452284" y="2324476"/>
                  <a:pt x="429331" y="2293613"/>
                </a:cubicBezTo>
                <a:lnTo>
                  <a:pt x="13765" y="1734846"/>
                </a:lnTo>
                <a:cubicBezTo>
                  <a:pt x="-9189" y="1703982"/>
                  <a:pt x="-2777" y="1660356"/>
                  <a:pt x="28086" y="1637402"/>
                </a:cubicBezTo>
                <a:lnTo>
                  <a:pt x="2211219" y="13765"/>
                </a:lnTo>
                <a:cubicBezTo>
                  <a:pt x="2226651" y="2288"/>
                  <a:pt x="2245273" y="-1847"/>
                  <a:pt x="2262907" y="744"/>
                </a:cubicBezTo>
                <a:close/>
              </a:path>
            </a:pathLst>
          </a:custGeom>
        </p:spPr>
      </p:pic>
    </p:spTree>
    <p:extLst>
      <p:ext uri="{BB962C8B-B14F-4D97-AF65-F5344CB8AC3E}">
        <p14:creationId xmlns:p14="http://schemas.microsoft.com/office/powerpoint/2010/main" val="4482856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47"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bldLvl="0" animBg="1"/>
      <p:bldP spid="10" grpId="0"/>
      <p:bldP spid="11" grpId="0"/>
      <p:bldP spid="12" grpId="0" bldLvl="0" animBg="1"/>
      <p:bldP spid="15" grpId="0" bldLvl="0" animBg="1"/>
      <p:bldP spid="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56005" y="1110130"/>
            <a:ext cx="2507969" cy="337185"/>
          </a:xfrm>
          <a:prstGeom prst="rect">
            <a:avLst/>
          </a:prstGeom>
          <a:noFill/>
        </p:spPr>
        <p:txBody>
          <a:bodyPr wrap="square" rtlCol="0">
            <a:spAutoFit/>
          </a:bodyPr>
          <a:lstStyle/>
          <a:p>
            <a:r>
              <a:rPr lang="en-US" altLang="zh-CN" sz="1600" b="1" dirty="0" smtClean="0">
                <a:solidFill>
                  <a:srgbClr val="000000"/>
                </a:solidFill>
              </a:rPr>
              <a:t>5.</a:t>
            </a:r>
            <a:r>
              <a:rPr lang="zh-CN" altLang="en-US" sz="1600" b="1" dirty="0">
                <a:solidFill>
                  <a:srgbClr val="000000"/>
                </a:solidFill>
              </a:rPr>
              <a:t>人工挖孔桩</a:t>
            </a:r>
            <a:endParaRPr lang="en-US" altLang="zh-CN" sz="1600" b="1" dirty="0">
              <a:solidFill>
                <a:srgbClr val="000000"/>
              </a:solidFill>
            </a:endParaRPr>
          </a:p>
        </p:txBody>
      </p:sp>
      <p:sp>
        <p:nvSpPr>
          <p:cNvPr id="13" name="文本框 12"/>
          <p:cNvSpPr txBox="1"/>
          <p:nvPr/>
        </p:nvSpPr>
        <p:spPr>
          <a:xfrm>
            <a:off x="1355725" y="1543685"/>
            <a:ext cx="6155418" cy="1523494"/>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zh-CN" altLang="en-US" sz="1300" dirty="0" smtClean="0">
                <a:solidFill>
                  <a:srgbClr val="000000"/>
                </a:solidFill>
              </a:rPr>
              <a:t>项目包含</a:t>
            </a:r>
            <a:r>
              <a:rPr lang="zh-CN" altLang="en-US" sz="1300" dirty="0">
                <a:solidFill>
                  <a:srgbClr val="000000"/>
                </a:solidFill>
              </a:rPr>
              <a:t>孔内照明和通风</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smtClean="0">
                <a:solidFill>
                  <a:srgbClr val="000000"/>
                </a:solidFill>
              </a:rPr>
              <a:t>挖土</a:t>
            </a:r>
            <a:r>
              <a:rPr lang="zh-CN" altLang="en-US" sz="1300" dirty="0">
                <a:solidFill>
                  <a:srgbClr val="000000"/>
                </a:solidFill>
              </a:rPr>
              <a:t>：土类综合</a:t>
            </a:r>
            <a:r>
              <a:rPr lang="zh-CN" altLang="en-US" sz="1300" dirty="0" smtClean="0">
                <a:solidFill>
                  <a:srgbClr val="000000"/>
                </a:solidFill>
              </a:rPr>
              <a:t>考虑</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smtClean="0">
                <a:solidFill>
                  <a:srgbClr val="000000"/>
                </a:solidFill>
              </a:rPr>
              <a:t>挖</a:t>
            </a:r>
            <a:r>
              <a:rPr lang="zh-CN" altLang="en-US" sz="1300" dirty="0">
                <a:solidFill>
                  <a:srgbClr val="000000"/>
                </a:solidFill>
              </a:rPr>
              <a:t>石：分软岩和较</a:t>
            </a:r>
            <a:r>
              <a:rPr lang="zh-CN" altLang="en-US" sz="1300" dirty="0" smtClean="0">
                <a:solidFill>
                  <a:srgbClr val="000000"/>
                </a:solidFill>
              </a:rPr>
              <a:t>软岩设项，按</a:t>
            </a:r>
            <a:r>
              <a:rPr lang="zh-CN" altLang="en-US" sz="1300" dirty="0">
                <a:solidFill>
                  <a:srgbClr val="000000"/>
                </a:solidFill>
              </a:rPr>
              <a:t>手持式风动凿岩机</a:t>
            </a:r>
            <a:r>
              <a:rPr lang="zh-CN" altLang="en-US" sz="1300" dirty="0" smtClean="0">
                <a:solidFill>
                  <a:srgbClr val="000000"/>
                </a:solidFill>
              </a:rPr>
              <a:t>施工考虑</a:t>
            </a:r>
            <a:endParaRPr lang="zh-CN" altLang="en-US" sz="1300" dirty="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如发生爆破，其中出碴按本章人工挖孔桩土方相应项目执行，爆破费用另行计算</a:t>
            </a:r>
            <a:endParaRPr lang="zh-CN" altLang="en-US" sz="1300" dirty="0">
              <a:solidFill>
                <a:srgbClr val="000000"/>
              </a:solidFill>
              <a:latin typeface="Arial" panose="020B0604020202020204" pitchFamily="34" charset="0"/>
              <a:cs typeface="Arial" panose="020B0604020202020204" pitchFamily="34" charset="0"/>
            </a:endParaRPr>
          </a:p>
        </p:txBody>
      </p:sp>
      <p:sp>
        <p:nvSpPr>
          <p:cNvPr id="15" name="文本框 14"/>
          <p:cNvSpPr txBox="1"/>
          <p:nvPr/>
        </p:nvSpPr>
        <p:spPr>
          <a:xfrm>
            <a:off x="1356005" y="3545128"/>
            <a:ext cx="6575015" cy="1146468"/>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以</a:t>
            </a:r>
            <a:r>
              <a:rPr lang="zh-CN" altLang="en-US" sz="1300" dirty="0" smtClean="0">
                <a:solidFill>
                  <a:srgbClr val="000000"/>
                </a:solidFill>
              </a:rPr>
              <a:t>桩径划分项目，按长度计量</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按埋设深度</a:t>
            </a:r>
            <a:r>
              <a:rPr lang="en-US" altLang="zh-CN" sz="1300" dirty="0">
                <a:solidFill>
                  <a:srgbClr val="000000"/>
                </a:solidFill>
              </a:rPr>
              <a:t>2m</a:t>
            </a:r>
            <a:r>
              <a:rPr lang="zh-CN" altLang="en-US" sz="1300" dirty="0" smtClean="0">
                <a:solidFill>
                  <a:srgbClr val="000000"/>
                </a:solidFill>
              </a:rPr>
              <a:t>考虑，</a:t>
            </a:r>
            <a:r>
              <a:rPr lang="en-US" altLang="zh-CN" sz="1300" dirty="0" smtClean="0">
                <a:solidFill>
                  <a:srgbClr val="000000"/>
                </a:solidFill>
              </a:rPr>
              <a:t>&gt;2m</a:t>
            </a:r>
            <a:r>
              <a:rPr lang="zh-CN" altLang="en-US" sz="1300" dirty="0" smtClean="0">
                <a:solidFill>
                  <a:srgbClr val="000000"/>
                </a:solidFill>
              </a:rPr>
              <a:t>时，钢</a:t>
            </a:r>
            <a:r>
              <a:rPr lang="zh-CN" altLang="en-US" sz="1300" dirty="0">
                <a:solidFill>
                  <a:srgbClr val="000000"/>
                </a:solidFill>
              </a:rPr>
              <a:t>护筒摊销量乘以系数</a:t>
            </a:r>
            <a:r>
              <a:rPr lang="en-US" altLang="zh-CN" sz="1300" dirty="0" smtClean="0">
                <a:solidFill>
                  <a:srgbClr val="000000"/>
                </a:solidFill>
              </a:rPr>
              <a:t>1.3</a:t>
            </a:r>
            <a:r>
              <a:rPr lang="zh-CN" altLang="en-US" sz="1300" dirty="0">
                <a:solidFill>
                  <a:srgbClr val="000000"/>
                </a:solidFill>
              </a:rPr>
              <a:t>，人工、机械乘以系数</a:t>
            </a:r>
            <a:r>
              <a:rPr lang="en-US" altLang="zh-CN" sz="1300" dirty="0" smtClean="0">
                <a:solidFill>
                  <a:srgbClr val="000000"/>
                </a:solidFill>
              </a:rPr>
              <a:t>1.35</a:t>
            </a:r>
          </a:p>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摊</a:t>
            </a:r>
            <a:r>
              <a:rPr lang="zh-CN" altLang="en-US" sz="1300" dirty="0" smtClean="0">
                <a:solidFill>
                  <a:srgbClr val="000000"/>
                </a:solidFill>
              </a:rPr>
              <a:t>销量不</a:t>
            </a:r>
            <a:r>
              <a:rPr lang="zh-CN" altLang="en-US" sz="1300" dirty="0">
                <a:solidFill>
                  <a:srgbClr val="000000"/>
                </a:solidFill>
              </a:rPr>
              <a:t>一致时，经建设单位签证认可后，可按实际摊销量进行换算</a:t>
            </a:r>
          </a:p>
        </p:txBody>
      </p:sp>
      <p:sp>
        <p:nvSpPr>
          <p:cNvPr id="17" name="文本框 16"/>
          <p:cNvSpPr txBox="1"/>
          <p:nvPr/>
        </p:nvSpPr>
        <p:spPr>
          <a:xfrm>
            <a:off x="1355725" y="5192770"/>
            <a:ext cx="5960745" cy="1114472"/>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制作、安放钢筋笼</a:t>
            </a:r>
            <a:r>
              <a:rPr lang="zh-CN" altLang="en-US" sz="1300" dirty="0" smtClean="0">
                <a:solidFill>
                  <a:srgbClr val="000000"/>
                </a:solidFill>
              </a:rPr>
              <a:t>：按圆钢</a:t>
            </a:r>
            <a:r>
              <a:rPr lang="en-US" altLang="zh-CN" sz="1300" dirty="0" smtClean="0">
                <a:solidFill>
                  <a:srgbClr val="000000"/>
                </a:solidFill>
              </a:rPr>
              <a:t>HPB300</a:t>
            </a:r>
            <a:r>
              <a:rPr lang="zh-CN" altLang="en-US" sz="1300" dirty="0">
                <a:solidFill>
                  <a:srgbClr val="000000"/>
                </a:solidFill>
              </a:rPr>
              <a:t>、带肋钢筋</a:t>
            </a:r>
            <a:r>
              <a:rPr lang="en-US" altLang="zh-CN" sz="1300" dirty="0" smtClean="0">
                <a:solidFill>
                  <a:srgbClr val="000000"/>
                </a:solidFill>
              </a:rPr>
              <a:t>HRB400</a:t>
            </a:r>
            <a:r>
              <a:rPr lang="zh-CN" altLang="en-US" sz="1300" dirty="0" smtClean="0">
                <a:solidFill>
                  <a:srgbClr val="000000"/>
                </a:solidFill>
              </a:rPr>
              <a:t>列项</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smtClean="0">
                <a:solidFill>
                  <a:srgbClr val="000000"/>
                </a:solidFill>
              </a:rPr>
              <a:t>项目包含制作</a:t>
            </a:r>
            <a:r>
              <a:rPr lang="zh-CN" altLang="en-US" sz="1300" dirty="0">
                <a:solidFill>
                  <a:srgbClr val="000000"/>
                </a:solidFill>
              </a:rPr>
              <a:t>、安放和场内</a:t>
            </a:r>
            <a:r>
              <a:rPr lang="zh-CN" altLang="en-US" sz="1300" dirty="0" smtClean="0">
                <a:solidFill>
                  <a:srgbClr val="000000"/>
                </a:solidFill>
              </a:rPr>
              <a:t>运输</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charset="0"/>
              <a:buChar char="Ø"/>
            </a:pPr>
            <a:r>
              <a:rPr lang="zh-CN" altLang="en-US" sz="1300" dirty="0">
                <a:solidFill>
                  <a:srgbClr val="000000"/>
                </a:solidFill>
              </a:rPr>
              <a:t>护壁钢筋并入灌注桩钢筋笼工程量计算</a:t>
            </a:r>
            <a:endParaRPr lang="en-US" altLang="zh-CN" sz="1300" dirty="0">
              <a:solidFill>
                <a:srgbClr val="000000"/>
              </a:solidFill>
            </a:endParaRPr>
          </a:p>
        </p:txBody>
      </p:sp>
      <p:sp>
        <p:nvSpPr>
          <p:cNvPr id="22" name="文本框 21"/>
          <p:cNvSpPr txBox="1"/>
          <p:nvPr/>
        </p:nvSpPr>
        <p:spPr>
          <a:xfrm>
            <a:off x="1356285" y="3116919"/>
            <a:ext cx="2507969" cy="337185"/>
          </a:xfrm>
          <a:prstGeom prst="rect">
            <a:avLst/>
          </a:prstGeom>
          <a:noFill/>
        </p:spPr>
        <p:txBody>
          <a:bodyPr wrap="square" rtlCol="0">
            <a:spAutoFit/>
          </a:bodyPr>
          <a:lstStyle/>
          <a:p>
            <a:r>
              <a:rPr lang="en-US" altLang="zh-CN" sz="1600" b="1" dirty="0" smtClean="0">
                <a:solidFill>
                  <a:srgbClr val="000000"/>
                </a:solidFill>
              </a:rPr>
              <a:t>6.</a:t>
            </a:r>
            <a:r>
              <a:rPr lang="zh-CN" altLang="en-US" sz="1600" b="1" dirty="0" smtClean="0">
                <a:solidFill>
                  <a:srgbClr val="000000"/>
                </a:solidFill>
              </a:rPr>
              <a:t>钢护筒</a:t>
            </a:r>
            <a:endParaRPr lang="zh-CN" altLang="en-US" sz="1600" b="1" dirty="0">
              <a:solidFill>
                <a:srgbClr val="000000"/>
              </a:solidFill>
            </a:endParaRPr>
          </a:p>
        </p:txBody>
      </p:sp>
      <p:sp>
        <p:nvSpPr>
          <p:cNvPr id="23" name="文本框 22"/>
          <p:cNvSpPr txBox="1"/>
          <p:nvPr/>
        </p:nvSpPr>
        <p:spPr>
          <a:xfrm>
            <a:off x="1356005" y="4759555"/>
            <a:ext cx="2507969" cy="337185"/>
          </a:xfrm>
          <a:prstGeom prst="rect">
            <a:avLst/>
          </a:prstGeom>
          <a:noFill/>
        </p:spPr>
        <p:txBody>
          <a:bodyPr wrap="square" rtlCol="0">
            <a:spAutoFit/>
          </a:bodyPr>
          <a:lstStyle/>
          <a:p>
            <a:r>
              <a:rPr lang="en-US" altLang="zh-CN" sz="1600" b="1" dirty="0" smtClean="0">
                <a:solidFill>
                  <a:srgbClr val="000000"/>
                </a:solidFill>
              </a:rPr>
              <a:t>7.</a:t>
            </a:r>
            <a:r>
              <a:rPr lang="zh-CN" altLang="en-US" sz="1600" b="1" dirty="0" smtClean="0">
                <a:solidFill>
                  <a:srgbClr val="000000"/>
                </a:solidFill>
              </a:rPr>
              <a:t>钢筋笼</a:t>
            </a:r>
            <a:endParaRPr lang="zh-CN" altLang="en-US" sz="1600" b="1" dirty="0">
              <a:solidFill>
                <a:srgbClr val="000000"/>
              </a:solidFill>
            </a:endParaRPr>
          </a:p>
        </p:txBody>
      </p:sp>
      <p:sp>
        <p:nvSpPr>
          <p:cNvPr id="2" name="矩形 1"/>
          <p:cNvSpPr/>
          <p:nvPr/>
        </p:nvSpPr>
        <p:spPr>
          <a:xfrm>
            <a:off x="1419506" y="140390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矩形 13"/>
          <p:cNvSpPr/>
          <p:nvPr/>
        </p:nvSpPr>
        <p:spPr>
          <a:xfrm>
            <a:off x="1419786" y="3401202"/>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矩形 15"/>
          <p:cNvSpPr/>
          <p:nvPr/>
        </p:nvSpPr>
        <p:spPr>
          <a:xfrm>
            <a:off x="1419506" y="504533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任意多边形 23"/>
          <p:cNvSpPr>
            <a:spLocks noChangeAspect="1"/>
          </p:cNvSpPr>
          <p:nvPr/>
        </p:nvSpPr>
        <p:spPr>
          <a:xfrm flipH="1">
            <a:off x="935157" y="1110130"/>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5" name="任意多边形 24"/>
          <p:cNvSpPr>
            <a:spLocks noChangeAspect="1"/>
          </p:cNvSpPr>
          <p:nvPr/>
        </p:nvSpPr>
        <p:spPr>
          <a:xfrm flipH="1">
            <a:off x="935437" y="3116919"/>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6" name="任意多边形 25"/>
          <p:cNvSpPr>
            <a:spLocks noChangeAspect="1"/>
          </p:cNvSpPr>
          <p:nvPr/>
        </p:nvSpPr>
        <p:spPr>
          <a:xfrm flipH="1">
            <a:off x="935157" y="477054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19" name="文本框 18"/>
          <p:cNvSpPr txBox="1"/>
          <p:nvPr/>
        </p:nvSpPr>
        <p:spPr>
          <a:xfrm>
            <a:off x="924029" y="159280"/>
            <a:ext cx="4431742" cy="400110"/>
          </a:xfrm>
          <a:prstGeom prst="rect">
            <a:avLst/>
          </a:prstGeom>
          <a:noFill/>
        </p:spPr>
        <p:txBody>
          <a:bodyPr wrap="square" rtlCol="0">
            <a:spAutoFit/>
          </a:bodyPr>
          <a:lstStyle/>
          <a:p>
            <a:r>
              <a:rPr lang="zh-CN" altLang="en-US" sz="2000" b="1" dirty="0">
                <a:solidFill>
                  <a:srgbClr val="445469"/>
                </a:solidFill>
                <a:latin typeface="微软雅黑" panose="020B0503020204020204" pitchFamily="34" charset="-122"/>
              </a:rPr>
              <a:t>第三章  桩基工程</a:t>
            </a:r>
          </a:p>
        </p:txBody>
      </p:sp>
      <p:sp>
        <p:nvSpPr>
          <p:cNvPr id="20" name="矩形 19"/>
          <p:cNvSpPr/>
          <p:nvPr/>
        </p:nvSpPr>
        <p:spPr>
          <a:xfrm>
            <a:off x="924030" y="458701"/>
            <a:ext cx="4646499" cy="460375"/>
          </a:xfrm>
          <a:prstGeom prst="rect">
            <a:avLst/>
          </a:prstGeom>
        </p:spPr>
        <p:txBody>
          <a:bodyPr wrap="square">
            <a:spAutoFit/>
          </a:bodyPr>
          <a:lstStyle/>
          <a:p>
            <a:pPr>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solidFill>
                <a:srgbClr val="000000"/>
              </a:solidFill>
            </a:endParaRPr>
          </a:p>
        </p:txBody>
      </p:sp>
      <p:sp>
        <p:nvSpPr>
          <p:cNvPr id="18" name="六边形 17"/>
          <p:cNvSpPr/>
          <p:nvPr/>
        </p:nvSpPr>
        <p:spPr>
          <a:xfrm>
            <a:off x="8470237" y="4030578"/>
            <a:ext cx="2189748" cy="188771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8470237" y="1104099"/>
            <a:ext cx="1735351" cy="1735351"/>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占位符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2026" y="0"/>
            <a:ext cx="3609975" cy="6858000"/>
          </a:xfrm>
          <a:custGeom>
            <a:avLst/>
            <a:gdLst>
              <a:gd name="connsiteX0" fmla="*/ 1971675 w 3609975"/>
              <a:gd name="connsiteY0" fmla="*/ 0 h 6858000"/>
              <a:gd name="connsiteX1" fmla="*/ 3609975 w 3609975"/>
              <a:gd name="connsiteY1" fmla="*/ 0 h 6858000"/>
              <a:gd name="connsiteX2" fmla="*/ 3609975 w 3609975"/>
              <a:gd name="connsiteY2" fmla="*/ 6858000 h 6858000"/>
              <a:gd name="connsiteX3" fmla="*/ 943797 w 3609975"/>
              <a:gd name="connsiteY3" fmla="*/ 6858000 h 6858000"/>
              <a:gd name="connsiteX4" fmla="*/ 0 w 3609975"/>
              <a:gd name="connsiteY4" fmla="*/ 4970408 h 6858000"/>
              <a:gd name="connsiteX5" fmla="*/ 999578 w 3609975"/>
              <a:gd name="connsiteY5" fmla="*/ 2971253 h 6858000"/>
              <a:gd name="connsiteX6" fmla="*/ 0 w 3609975"/>
              <a:gd name="connsiteY6" fmla="*/ 1971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975" h="6858000">
                <a:moveTo>
                  <a:pt x="1971675" y="0"/>
                </a:moveTo>
                <a:lnTo>
                  <a:pt x="3609975" y="0"/>
                </a:lnTo>
                <a:lnTo>
                  <a:pt x="3609975" y="6858000"/>
                </a:lnTo>
                <a:lnTo>
                  <a:pt x="943797" y="6858000"/>
                </a:lnTo>
                <a:lnTo>
                  <a:pt x="0" y="4970408"/>
                </a:lnTo>
                <a:lnTo>
                  <a:pt x="999578" y="2971253"/>
                </a:lnTo>
                <a:lnTo>
                  <a:pt x="0" y="1971675"/>
                </a:lnTo>
                <a:close/>
              </a:path>
            </a:pathLst>
          </a:custGeom>
        </p:spPr>
      </p:pic>
    </p:spTree>
    <p:extLst>
      <p:ext uri="{BB962C8B-B14F-4D97-AF65-F5344CB8AC3E}">
        <p14:creationId xmlns:p14="http://schemas.microsoft.com/office/powerpoint/2010/main" val="3472692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47"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strVal val="#ppt_x"/>
                                          </p:val>
                                        </p:tav>
                                        <p:tav tm="100000">
                                          <p:val>
                                            <p:strVal val="#ppt_x"/>
                                          </p:val>
                                        </p:tav>
                                      </p:tavLst>
                                    </p:anim>
                                    <p:anim calcmode="lin" valueType="num">
                                      <p:cBhvr>
                                        <p:cTn id="61" dur="50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 presetClass="entr" presetSubtype="2"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3000"/>
                            </p:stCondLst>
                            <p:childTnLst>
                              <p:par>
                                <p:cTn id="72" presetID="2" presetClass="entr" presetSubtype="2"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7" grpId="0"/>
      <p:bldP spid="22" grpId="0"/>
      <p:bldP spid="23" grpId="0"/>
      <p:bldP spid="2" grpId="0" bldLvl="0" animBg="1"/>
      <p:bldP spid="14" grpId="0" bldLvl="0" animBg="1"/>
      <p:bldP spid="16" grpId="0" bldLvl="0" animBg="1"/>
      <p:bldP spid="24" grpId="0" bldLvl="0" animBg="1"/>
      <p:bldP spid="25" grpId="0" bldLvl="0" animBg="1"/>
      <p:bldP spid="26" grpId="0" bldLvl="0" animBg="1"/>
      <p:bldP spid="18"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37463" y="2150759"/>
            <a:ext cx="2550872" cy="337185"/>
          </a:xfrm>
          <a:prstGeom prst="rect">
            <a:avLst/>
          </a:prstGeom>
          <a:noFill/>
        </p:spPr>
        <p:txBody>
          <a:bodyPr wrap="square" rtlCol="0">
            <a:spAutoFit/>
          </a:bodyPr>
          <a:lstStyle/>
          <a:p>
            <a:r>
              <a:rPr lang="en-US" altLang="zh-CN" sz="1600" b="1" dirty="0" smtClean="0"/>
              <a:t>8.</a:t>
            </a:r>
            <a:r>
              <a:rPr lang="zh-CN" altLang="en-US" sz="1600" b="1" dirty="0"/>
              <a:t>项目划分及设置调整</a:t>
            </a:r>
          </a:p>
        </p:txBody>
      </p:sp>
      <p:sp>
        <p:nvSpPr>
          <p:cNvPr id="8" name="文本框 7"/>
          <p:cNvSpPr txBox="1"/>
          <p:nvPr/>
        </p:nvSpPr>
        <p:spPr>
          <a:xfrm>
            <a:off x="1277422" y="2562737"/>
            <a:ext cx="7586660" cy="172233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charset="0"/>
              <a:buChar char="Ø"/>
            </a:pPr>
            <a:r>
              <a:rPr lang="zh-CN" altLang="en-US" sz="1300" dirty="0"/>
              <a:t>打（压）桩</a:t>
            </a:r>
            <a:r>
              <a:rPr lang="zh-CN" altLang="en-US" sz="1300" dirty="0" smtClean="0"/>
              <a:t>：</a:t>
            </a:r>
            <a:r>
              <a:rPr lang="zh-CN" altLang="en-US" sz="1300" dirty="0"/>
              <a:t>删除硫磺胶泥接桩子</a:t>
            </a:r>
            <a:r>
              <a:rPr lang="zh-CN" altLang="en-US" sz="1300" dirty="0" smtClean="0"/>
              <a:t>目</a:t>
            </a:r>
            <a:endParaRPr lang="en-US" altLang="zh-CN" sz="1300" dirty="0" smtClean="0"/>
          </a:p>
          <a:p>
            <a:pPr>
              <a:lnSpc>
                <a:spcPct val="150000"/>
              </a:lnSpc>
              <a:spcBef>
                <a:spcPts val="600"/>
              </a:spcBef>
              <a:spcAft>
                <a:spcPts val="600"/>
              </a:spcAft>
            </a:pPr>
            <a:r>
              <a:rPr lang="zh-CN" altLang="en-US" sz="1300" dirty="0"/>
              <a:t> </a:t>
            </a:r>
            <a:r>
              <a:rPr lang="zh-CN" altLang="en-US" sz="1300" dirty="0" smtClean="0"/>
              <a:t>                             增加</a:t>
            </a:r>
            <a:r>
              <a:rPr lang="zh-CN" altLang="en-US" sz="1300" dirty="0"/>
              <a:t>打</a:t>
            </a:r>
            <a:r>
              <a:rPr lang="zh-CN" altLang="en-US" sz="1300" dirty="0" smtClean="0"/>
              <a:t>钢管桩（按桩径、桩长划分）、</a:t>
            </a:r>
            <a:r>
              <a:rPr lang="zh-CN" altLang="en-US" sz="1300" dirty="0"/>
              <a:t>钢管桩内切割及精割盖帽相关子目</a:t>
            </a:r>
          </a:p>
          <a:p>
            <a:pPr marL="171450" indent="-171450">
              <a:lnSpc>
                <a:spcPct val="150000"/>
              </a:lnSpc>
              <a:spcBef>
                <a:spcPts val="600"/>
              </a:spcBef>
              <a:spcAft>
                <a:spcPts val="600"/>
              </a:spcAft>
              <a:buFont typeface="Wingdings" panose="05000000000000000000" charset="0"/>
              <a:buChar char="Ø"/>
            </a:pPr>
            <a:r>
              <a:rPr lang="zh-CN" altLang="en-US" sz="1300" dirty="0" smtClean="0"/>
              <a:t>灌   注   桩：  删除洛阳</a:t>
            </a:r>
            <a:r>
              <a:rPr lang="zh-CN" altLang="en-US" sz="1300" dirty="0"/>
              <a:t>铲桩子</a:t>
            </a:r>
            <a:r>
              <a:rPr lang="zh-CN" altLang="en-US" sz="1300" dirty="0" smtClean="0"/>
              <a:t>目</a:t>
            </a:r>
            <a:endParaRPr lang="en-US" altLang="zh-CN" sz="1300" dirty="0" smtClean="0"/>
          </a:p>
          <a:p>
            <a:pPr>
              <a:lnSpc>
                <a:spcPct val="150000"/>
              </a:lnSpc>
              <a:spcBef>
                <a:spcPts val="600"/>
              </a:spcBef>
              <a:spcAft>
                <a:spcPts val="600"/>
              </a:spcAft>
            </a:pPr>
            <a:r>
              <a:rPr lang="zh-CN" altLang="en-US" sz="1300" dirty="0" smtClean="0"/>
              <a:t>                              增加</a:t>
            </a:r>
            <a:r>
              <a:rPr lang="zh-CN" altLang="en-US" sz="1300" dirty="0"/>
              <a:t>声测管埋设、注浆管埋设、桩底（侧）后压浆、预制钢筋混凝土桩截桩相关</a:t>
            </a:r>
            <a:r>
              <a:rPr lang="zh-CN" altLang="en-US" sz="1300" dirty="0" smtClean="0"/>
              <a:t>子目</a:t>
            </a:r>
          </a:p>
        </p:txBody>
      </p:sp>
      <p:sp>
        <p:nvSpPr>
          <p:cNvPr id="9" name="任意多边形 8"/>
          <p:cNvSpPr>
            <a:spLocks noChangeAspect="1"/>
          </p:cNvSpPr>
          <p:nvPr/>
        </p:nvSpPr>
        <p:spPr>
          <a:xfrm flipH="1">
            <a:off x="3688335" y="2140036"/>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1210468" y="2478474"/>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6429" y="311680"/>
            <a:ext cx="4646500"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第三章  桩基工程</a:t>
            </a:r>
          </a:p>
        </p:txBody>
      </p:sp>
      <p:sp>
        <p:nvSpPr>
          <p:cNvPr id="19" name="矩形 18"/>
          <p:cNvSpPr/>
          <p:nvPr/>
        </p:nvSpPr>
        <p:spPr>
          <a:xfrm>
            <a:off x="1076430" y="611101"/>
            <a:ext cx="4646499" cy="460375"/>
          </a:xfrm>
          <a:prstGeom prst="rect">
            <a:avLst/>
          </a:prstGeom>
        </p:spPr>
        <p:txBody>
          <a:bodyPr wrap="square">
            <a:spAutoFit/>
          </a:bodyPr>
          <a:lstStyle/>
          <a:p>
            <a:pPr fontAlgn="auto">
              <a:lnSpc>
                <a:spcPct val="150000"/>
              </a:lnSpc>
            </a:pPr>
            <a:r>
              <a:rPr lang="en-US" altLang="zh-CN" sz="1600" dirty="0">
                <a:solidFill>
                  <a:srgbClr val="5F6266"/>
                </a:solidFill>
                <a:latin typeface="Arial" panose="020B0604020202020204" pitchFamily="34" charset="0"/>
              </a:rPr>
              <a:t>有关情况的说明及规定 </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3771" y="2281291"/>
            <a:ext cx="3452718" cy="2589538"/>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7463" y="711790"/>
            <a:ext cx="7536307" cy="6051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31410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fade">
                                      <p:cBhvr>
                                        <p:cTn id="29" dur="250"/>
                                        <p:tgtEl>
                                          <p:spTgt spid="2050"/>
                                        </p:tgtEl>
                                      </p:cBhvr>
                                    </p:animEffect>
                                    <p:anim calcmode="lin" valueType="num">
                                      <p:cBhvr>
                                        <p:cTn id="30" dur="250" fill="hold"/>
                                        <p:tgtEl>
                                          <p:spTgt spid="2050"/>
                                        </p:tgtEl>
                                        <p:attrNameLst>
                                          <p:attrName>ppt_x</p:attrName>
                                        </p:attrNameLst>
                                      </p:cBhvr>
                                      <p:tavLst>
                                        <p:tav tm="0">
                                          <p:val>
                                            <p:strVal val="#ppt_x"/>
                                          </p:val>
                                        </p:tav>
                                        <p:tav tm="100000">
                                          <p:val>
                                            <p:strVal val="#ppt_x"/>
                                          </p:val>
                                        </p:tav>
                                      </p:tavLst>
                                    </p:anim>
                                    <p:anim calcmode="lin" valueType="num">
                                      <p:cBhvr>
                                        <p:cTn id="31" dur="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bldLvl="0" animBg="1"/>
      <p:bldP spid="1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733308" y="2433313"/>
            <a:ext cx="6826346" cy="769441"/>
          </a:xfrm>
          <a:prstGeom prst="rect">
            <a:avLst/>
          </a:prstGeom>
          <a:noFill/>
        </p:spPr>
        <p:txBody>
          <a:bodyPr wrap="square" rtlCol="0">
            <a:spAutoFit/>
          </a:bodyPr>
          <a:lstStyle/>
          <a:p>
            <a:r>
              <a:rPr lang="zh-CN" altLang="en-US" sz="4400" b="1" dirty="0" smtClean="0"/>
              <a:t>装饰工程</a:t>
            </a:r>
            <a:endParaRPr lang="en-US" altLang="zh-CN" sz="4400" b="1" dirty="0"/>
          </a:p>
        </p:txBody>
      </p:sp>
      <p:sp>
        <p:nvSpPr>
          <p:cNvPr id="9" name="菱形 8"/>
          <p:cNvSpPr/>
          <p:nvPr/>
        </p:nvSpPr>
        <p:spPr>
          <a:xfrm>
            <a:off x="4882352" y="3746750"/>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4882352" y="4276108"/>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7930158" y="3746750"/>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7930158" y="4276108"/>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87068" y="3695219"/>
            <a:ext cx="2442950" cy="307777"/>
          </a:xfrm>
          <a:prstGeom prst="rect">
            <a:avLst/>
          </a:prstGeom>
          <a:noFill/>
        </p:spPr>
        <p:txBody>
          <a:bodyPr wrap="square" rtlCol="0">
            <a:spAutoFit/>
          </a:bodyPr>
          <a:lstStyle/>
          <a:p>
            <a:r>
              <a:rPr lang="zh-CN" altLang="en-US" sz="1400" dirty="0"/>
              <a:t>第十一章 </a:t>
            </a:r>
            <a:r>
              <a:rPr lang="zh-CN" altLang="en-US" sz="1400" dirty="0" smtClean="0"/>
              <a:t> 楼地面</a:t>
            </a:r>
            <a:r>
              <a:rPr lang="zh-CN" altLang="en-US" sz="1400" dirty="0"/>
              <a:t>工程</a:t>
            </a:r>
          </a:p>
        </p:txBody>
      </p:sp>
      <p:sp>
        <p:nvSpPr>
          <p:cNvPr id="14" name="文本框 13"/>
          <p:cNvSpPr txBox="1"/>
          <p:nvPr/>
        </p:nvSpPr>
        <p:spPr>
          <a:xfrm>
            <a:off x="8134873" y="3695219"/>
            <a:ext cx="2818675" cy="307777"/>
          </a:xfrm>
          <a:prstGeom prst="rect">
            <a:avLst/>
          </a:prstGeom>
          <a:noFill/>
        </p:spPr>
        <p:txBody>
          <a:bodyPr wrap="square" rtlCol="0">
            <a:spAutoFit/>
          </a:bodyPr>
          <a:lstStyle/>
          <a:p>
            <a:r>
              <a:rPr lang="zh-CN" altLang="en-US" sz="1400" dirty="0"/>
              <a:t>第十五章 </a:t>
            </a:r>
            <a:r>
              <a:rPr lang="zh-CN" altLang="en-US" sz="1400" dirty="0" smtClean="0"/>
              <a:t> 油漆</a:t>
            </a:r>
            <a:r>
              <a:rPr lang="zh-CN" altLang="en-US" sz="1400" dirty="0"/>
              <a:t>、涂料、裱糊工程</a:t>
            </a:r>
          </a:p>
        </p:txBody>
      </p:sp>
      <p:sp>
        <p:nvSpPr>
          <p:cNvPr id="15" name="文本框 14"/>
          <p:cNvSpPr txBox="1"/>
          <p:nvPr/>
        </p:nvSpPr>
        <p:spPr>
          <a:xfrm>
            <a:off x="5087068" y="4224577"/>
            <a:ext cx="2442950" cy="307777"/>
          </a:xfrm>
          <a:prstGeom prst="rect">
            <a:avLst/>
          </a:prstGeom>
          <a:noFill/>
        </p:spPr>
        <p:txBody>
          <a:bodyPr wrap="square" rtlCol="0">
            <a:spAutoFit/>
          </a:bodyPr>
          <a:lstStyle/>
          <a:p>
            <a:r>
              <a:rPr lang="zh-CN" altLang="en-US" sz="1400" dirty="0"/>
              <a:t>第十二章 </a:t>
            </a:r>
            <a:r>
              <a:rPr lang="zh-CN" altLang="en-US" sz="1400" dirty="0" smtClean="0"/>
              <a:t> 墙</a:t>
            </a:r>
            <a:r>
              <a:rPr lang="zh-CN" altLang="en-US" sz="1400" dirty="0"/>
              <a:t>柱面工程</a:t>
            </a:r>
          </a:p>
        </p:txBody>
      </p:sp>
      <p:sp>
        <p:nvSpPr>
          <p:cNvPr id="16" name="文本框 15"/>
          <p:cNvSpPr txBox="1"/>
          <p:nvPr/>
        </p:nvSpPr>
        <p:spPr>
          <a:xfrm>
            <a:off x="8134874" y="4224576"/>
            <a:ext cx="2442950" cy="307777"/>
          </a:xfrm>
          <a:prstGeom prst="rect">
            <a:avLst/>
          </a:prstGeom>
          <a:noFill/>
        </p:spPr>
        <p:txBody>
          <a:bodyPr wrap="square" rtlCol="0">
            <a:spAutoFit/>
          </a:bodyPr>
          <a:lstStyle/>
          <a:p>
            <a:r>
              <a:rPr lang="zh-CN" altLang="en-US" sz="1400" dirty="0"/>
              <a:t>第十六章 </a:t>
            </a:r>
            <a:r>
              <a:rPr lang="zh-CN" altLang="en-US" sz="1400" dirty="0" smtClean="0"/>
              <a:t> 其他</a:t>
            </a:r>
            <a:r>
              <a:rPr lang="zh-CN" altLang="en-US" sz="1400" dirty="0"/>
              <a:t>工程</a:t>
            </a:r>
          </a:p>
        </p:txBody>
      </p:sp>
      <p:sp>
        <p:nvSpPr>
          <p:cNvPr id="17" name="平行四边形 16"/>
          <p:cNvSpPr>
            <a:spLocks noChangeAspect="1"/>
          </p:cNvSpPr>
          <p:nvPr/>
        </p:nvSpPr>
        <p:spPr>
          <a:xfrm>
            <a:off x="10577824" y="-1487547"/>
            <a:ext cx="3285651" cy="2880000"/>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a:spLocks noChangeAspect="1"/>
          </p:cNvSpPr>
          <p:nvPr/>
        </p:nvSpPr>
        <p:spPr>
          <a:xfrm>
            <a:off x="10566298" y="-1507131"/>
            <a:ext cx="2464231" cy="2160000"/>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a:spLocks noChangeAspect="1"/>
          </p:cNvSpPr>
          <p:nvPr/>
        </p:nvSpPr>
        <p:spPr>
          <a:xfrm>
            <a:off x="11785191" y="-638178"/>
            <a:ext cx="2053532" cy="1800000"/>
          </a:xfrm>
          <a:prstGeom prst="parallelogram">
            <a:avLst>
              <a:gd name="adj" fmla="val 98271"/>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a:spLocks noChangeAspect="1"/>
          </p:cNvSpPr>
          <p:nvPr/>
        </p:nvSpPr>
        <p:spPr>
          <a:xfrm>
            <a:off x="-1395375" y="5664601"/>
            <a:ext cx="3285651" cy="2880000"/>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a:spLocks noChangeAspect="1"/>
          </p:cNvSpPr>
          <p:nvPr/>
        </p:nvSpPr>
        <p:spPr>
          <a:xfrm>
            <a:off x="-1795790" y="5910847"/>
            <a:ext cx="2464231" cy="2160000"/>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96232" y="3210961"/>
            <a:ext cx="6840000" cy="734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97084" y="2290603"/>
            <a:ext cx="3840480" cy="2646878"/>
          </a:xfrm>
          <a:prstGeom prst="rect">
            <a:avLst/>
          </a:prstGeom>
          <a:noFill/>
        </p:spPr>
        <p:txBody>
          <a:bodyPr wrap="square" rtlCol="0">
            <a:spAutoFit/>
          </a:bodyPr>
          <a:lstStyle/>
          <a:p>
            <a:pPr algn="ctr"/>
            <a:r>
              <a:rPr lang="en-US" altLang="zh-CN" sz="16600" b="1" dirty="0">
                <a:blipFill dpi="0" rotWithShape="1">
                  <a:blip r:embed="rId4">
                    <a:extLst>
                      <a:ext uri="{28A0092B-C50C-407E-A947-70E740481C1C}">
                        <a14:useLocalDpi xmlns:a14="http://schemas.microsoft.com/office/drawing/2010/main" val="0"/>
                      </a:ext>
                    </a:extLst>
                  </a:blip>
                  <a:srcRect/>
                  <a:stretch>
                    <a:fillRect/>
                  </a:stretch>
                </a:blipFill>
                <a:latin typeface="+mn-ea"/>
              </a:rPr>
              <a:t>02</a:t>
            </a:r>
            <a:endParaRPr lang="zh-CN" altLang="en-US" sz="16600" b="1" dirty="0">
              <a:blipFill dpi="0" rotWithShape="1">
                <a:blip r:embed="rId4">
                  <a:extLst>
                    <a:ext uri="{28A0092B-C50C-407E-A947-70E740481C1C}">
                      <a14:useLocalDpi xmlns:a14="http://schemas.microsoft.com/office/drawing/2010/main" val="0"/>
                    </a:ext>
                  </a:extLst>
                </a:blip>
                <a:srcRect/>
                <a:stretch>
                  <a:fillRect/>
                </a:stretch>
              </a:blipFill>
              <a:latin typeface="+mn-ea"/>
            </a:endParaRPr>
          </a:p>
        </p:txBody>
      </p:sp>
      <p:sp>
        <p:nvSpPr>
          <p:cNvPr id="30" name="菱形 29"/>
          <p:cNvSpPr/>
          <p:nvPr/>
        </p:nvSpPr>
        <p:spPr>
          <a:xfrm>
            <a:off x="4870826" y="4776639"/>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4870826" y="5305997"/>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p:cNvSpPr/>
          <p:nvPr/>
        </p:nvSpPr>
        <p:spPr>
          <a:xfrm>
            <a:off x="7918632" y="4776639"/>
            <a:ext cx="204716" cy="204716"/>
          </a:xfrm>
          <a:prstGeom prst="diamond">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2"/>
          <p:cNvSpPr txBox="1"/>
          <p:nvPr/>
        </p:nvSpPr>
        <p:spPr>
          <a:xfrm>
            <a:off x="5075542" y="4725108"/>
            <a:ext cx="2442950" cy="307777"/>
          </a:xfrm>
          <a:prstGeom prst="rect">
            <a:avLst/>
          </a:prstGeom>
          <a:noFill/>
        </p:spPr>
        <p:txBody>
          <a:bodyPr wrap="square" rtlCol="0">
            <a:spAutoFit/>
          </a:bodyPr>
          <a:lstStyle/>
          <a:p>
            <a:r>
              <a:rPr lang="zh-CN" altLang="en-US" sz="1400" dirty="0"/>
              <a:t>第十三章 </a:t>
            </a:r>
            <a:r>
              <a:rPr lang="zh-CN" altLang="en-US" sz="1400" dirty="0" smtClean="0"/>
              <a:t> 天棚</a:t>
            </a:r>
            <a:r>
              <a:rPr lang="zh-CN" altLang="en-US" sz="1400" dirty="0"/>
              <a:t>工程</a:t>
            </a:r>
          </a:p>
        </p:txBody>
      </p:sp>
      <p:sp>
        <p:nvSpPr>
          <p:cNvPr id="35" name="文本框 13"/>
          <p:cNvSpPr txBox="1"/>
          <p:nvPr/>
        </p:nvSpPr>
        <p:spPr>
          <a:xfrm>
            <a:off x="8123348" y="4725108"/>
            <a:ext cx="2442950" cy="307777"/>
          </a:xfrm>
          <a:prstGeom prst="rect">
            <a:avLst/>
          </a:prstGeom>
          <a:noFill/>
        </p:spPr>
        <p:txBody>
          <a:bodyPr wrap="square" rtlCol="0">
            <a:spAutoFit/>
          </a:bodyPr>
          <a:lstStyle/>
          <a:p>
            <a:r>
              <a:rPr lang="zh-CN" altLang="en-US" sz="1400" dirty="0"/>
              <a:t>第十七章 </a:t>
            </a:r>
            <a:r>
              <a:rPr lang="zh-CN" altLang="en-US" sz="1400" dirty="0" smtClean="0"/>
              <a:t> 项目</a:t>
            </a:r>
            <a:r>
              <a:rPr lang="zh-CN" altLang="en-US" sz="1400" dirty="0"/>
              <a:t>成品保护</a:t>
            </a:r>
          </a:p>
        </p:txBody>
      </p:sp>
      <p:sp>
        <p:nvSpPr>
          <p:cNvPr id="36" name="文本框 14"/>
          <p:cNvSpPr txBox="1"/>
          <p:nvPr/>
        </p:nvSpPr>
        <p:spPr>
          <a:xfrm>
            <a:off x="5075542" y="5254466"/>
            <a:ext cx="2442950" cy="307777"/>
          </a:xfrm>
          <a:prstGeom prst="rect">
            <a:avLst/>
          </a:prstGeom>
          <a:noFill/>
        </p:spPr>
        <p:txBody>
          <a:bodyPr wrap="square" rtlCol="0">
            <a:spAutoFit/>
          </a:bodyPr>
          <a:lstStyle/>
          <a:p>
            <a:r>
              <a:rPr lang="zh-CN" altLang="en-US" sz="1400" dirty="0"/>
              <a:t>第十四章 </a:t>
            </a:r>
            <a:r>
              <a:rPr lang="zh-CN" altLang="en-US" sz="1400" dirty="0" smtClean="0"/>
              <a:t> 门窗</a:t>
            </a:r>
            <a:r>
              <a:rPr lang="zh-CN" altLang="en-US" sz="1400" dirty="0"/>
              <a:t>工程</a:t>
            </a:r>
          </a:p>
        </p:txBody>
      </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000"/>
                            </p:stCondLst>
                            <p:childTnLst>
                              <p:par>
                                <p:cTn id="30" presetID="47"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anim calcmode="lin" valueType="num">
                                      <p:cBhvr>
                                        <p:cTn id="44" dur="500" fill="hold"/>
                                        <p:tgtEl>
                                          <p:spTgt spid="10"/>
                                        </p:tgtEl>
                                        <p:attrNameLst>
                                          <p:attrName>ppt_x</p:attrName>
                                        </p:attrNameLst>
                                      </p:cBhvr>
                                      <p:tavLst>
                                        <p:tav tm="0">
                                          <p:val>
                                            <p:strVal val="#ppt_x"/>
                                          </p:val>
                                        </p:tav>
                                        <p:tav tm="100000">
                                          <p:val>
                                            <p:strVal val="#ppt_x"/>
                                          </p:val>
                                        </p:tav>
                                      </p:tavLst>
                                    </p:anim>
                                    <p:anim calcmode="lin" valueType="num">
                                      <p:cBhvr>
                                        <p:cTn id="45" dur="5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anim calcmode="lin" valueType="num">
                                      <p:cBhvr>
                                        <p:cTn id="64" dur="500" fill="hold"/>
                                        <p:tgtEl>
                                          <p:spTgt spid="14"/>
                                        </p:tgtEl>
                                        <p:attrNameLst>
                                          <p:attrName>ppt_x</p:attrName>
                                        </p:attrNameLst>
                                      </p:cBhvr>
                                      <p:tavLst>
                                        <p:tav tm="0">
                                          <p:val>
                                            <p:strVal val="#ppt_x"/>
                                          </p:val>
                                        </p:tav>
                                        <p:tav tm="100000">
                                          <p:val>
                                            <p:strVal val="#ppt_x"/>
                                          </p:val>
                                        </p:tav>
                                      </p:tavLst>
                                    </p:anim>
                                    <p:anim calcmode="lin" valueType="num">
                                      <p:cBhvr>
                                        <p:cTn id="65" dur="5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anim calcmode="lin" valueType="num">
                                      <p:cBhvr>
                                        <p:cTn id="74" dur="500" fill="hold"/>
                                        <p:tgtEl>
                                          <p:spTgt spid="16"/>
                                        </p:tgtEl>
                                        <p:attrNameLst>
                                          <p:attrName>ppt_x</p:attrName>
                                        </p:attrNameLst>
                                      </p:cBhvr>
                                      <p:tavLst>
                                        <p:tav tm="0">
                                          <p:val>
                                            <p:strVal val="#ppt_x"/>
                                          </p:val>
                                        </p:tav>
                                        <p:tav tm="100000">
                                          <p:val>
                                            <p:strVal val="#ppt_x"/>
                                          </p:val>
                                        </p:tav>
                                      </p:tavLst>
                                    </p:anim>
                                    <p:anim calcmode="lin" valueType="num">
                                      <p:cBhvr>
                                        <p:cTn id="75" dur="5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anim calcmode="lin" valueType="num">
                                      <p:cBhvr>
                                        <p:cTn id="79" dur="500" fill="hold"/>
                                        <p:tgtEl>
                                          <p:spTgt spid="30"/>
                                        </p:tgtEl>
                                        <p:attrNameLst>
                                          <p:attrName>ppt_x</p:attrName>
                                        </p:attrNameLst>
                                      </p:cBhvr>
                                      <p:tavLst>
                                        <p:tav tm="0">
                                          <p:val>
                                            <p:strVal val="#ppt_x"/>
                                          </p:val>
                                        </p:tav>
                                        <p:tav tm="100000">
                                          <p:val>
                                            <p:strVal val="#ppt_x"/>
                                          </p:val>
                                        </p:tav>
                                      </p:tavLst>
                                    </p:anim>
                                    <p:anim calcmode="lin" valueType="num">
                                      <p:cBhvr>
                                        <p:cTn id="80" dur="5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anim calcmode="lin" valueType="num">
                                      <p:cBhvr>
                                        <p:cTn id="89" dur="500" fill="hold"/>
                                        <p:tgtEl>
                                          <p:spTgt spid="32"/>
                                        </p:tgtEl>
                                        <p:attrNameLst>
                                          <p:attrName>ppt_x</p:attrName>
                                        </p:attrNameLst>
                                      </p:cBhvr>
                                      <p:tavLst>
                                        <p:tav tm="0">
                                          <p:val>
                                            <p:strVal val="#ppt_x"/>
                                          </p:val>
                                        </p:tav>
                                        <p:tav tm="100000">
                                          <p:val>
                                            <p:strVal val="#ppt_x"/>
                                          </p:val>
                                        </p:tav>
                                      </p:tavLst>
                                    </p:anim>
                                    <p:anim calcmode="lin" valueType="num">
                                      <p:cBhvr>
                                        <p:cTn id="90" dur="500" fill="hold"/>
                                        <p:tgtEl>
                                          <p:spTgt spid="3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anim calcmode="lin" valueType="num">
                                      <p:cBhvr>
                                        <p:cTn id="94" dur="500" fill="hold"/>
                                        <p:tgtEl>
                                          <p:spTgt spid="34"/>
                                        </p:tgtEl>
                                        <p:attrNameLst>
                                          <p:attrName>ppt_x</p:attrName>
                                        </p:attrNameLst>
                                      </p:cBhvr>
                                      <p:tavLst>
                                        <p:tav tm="0">
                                          <p:val>
                                            <p:strVal val="#ppt_x"/>
                                          </p:val>
                                        </p:tav>
                                        <p:tav tm="100000">
                                          <p:val>
                                            <p:strVal val="#ppt_x"/>
                                          </p:val>
                                        </p:tav>
                                      </p:tavLst>
                                    </p:anim>
                                    <p:anim calcmode="lin" valueType="num">
                                      <p:cBhvr>
                                        <p:cTn id="95" dur="500" fill="hold"/>
                                        <p:tgtEl>
                                          <p:spTgt spid="3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anim calcmode="lin" valueType="num">
                                      <p:cBhvr>
                                        <p:cTn id="99" dur="500" fill="hold"/>
                                        <p:tgtEl>
                                          <p:spTgt spid="35"/>
                                        </p:tgtEl>
                                        <p:attrNameLst>
                                          <p:attrName>ppt_x</p:attrName>
                                        </p:attrNameLst>
                                      </p:cBhvr>
                                      <p:tavLst>
                                        <p:tav tm="0">
                                          <p:val>
                                            <p:strVal val="#ppt_x"/>
                                          </p:val>
                                        </p:tav>
                                        <p:tav tm="100000">
                                          <p:val>
                                            <p:strVal val="#ppt_x"/>
                                          </p:val>
                                        </p:tav>
                                      </p:tavLst>
                                    </p:anim>
                                    <p:anim calcmode="lin" valueType="num">
                                      <p:cBhvr>
                                        <p:cTn id="100" dur="500" fill="hold"/>
                                        <p:tgtEl>
                                          <p:spTgt spid="3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anim calcmode="lin" valueType="num">
                                      <p:cBhvr>
                                        <p:cTn id="104" dur="500" fill="hold"/>
                                        <p:tgtEl>
                                          <p:spTgt spid="36"/>
                                        </p:tgtEl>
                                        <p:attrNameLst>
                                          <p:attrName>ppt_x</p:attrName>
                                        </p:attrNameLst>
                                      </p:cBhvr>
                                      <p:tavLst>
                                        <p:tav tm="0">
                                          <p:val>
                                            <p:strVal val="#ppt_x"/>
                                          </p:val>
                                        </p:tav>
                                        <p:tav tm="100000">
                                          <p:val>
                                            <p:strVal val="#ppt_x"/>
                                          </p:val>
                                        </p:tav>
                                      </p:tavLst>
                                    </p:anim>
                                    <p:anim calcmode="lin" valueType="num">
                                      <p:cBhvr>
                                        <p:cTn id="10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animBg="1"/>
      <p:bldP spid="12" grpId="0" animBg="1"/>
      <p:bldP spid="13" grpId="0"/>
      <p:bldP spid="14" grpId="0"/>
      <p:bldP spid="15" grpId="0"/>
      <p:bldP spid="16" grpId="0"/>
      <p:bldP spid="17" grpId="0" animBg="1"/>
      <p:bldP spid="18" grpId="0" animBg="1"/>
      <p:bldP spid="19" grpId="0" animBg="1"/>
      <p:bldP spid="20" grpId="0" animBg="1"/>
      <p:bldP spid="21" grpId="0" animBg="1"/>
      <p:bldP spid="23" grpId="0" animBg="1"/>
      <p:bldP spid="30" grpId="0" animBg="1"/>
      <p:bldP spid="31" grpId="0" animBg="1"/>
      <p:bldP spid="32" grpId="0" animBg="1"/>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7" name="文本框 6"/>
          <p:cNvSpPr txBox="1"/>
          <p:nvPr/>
        </p:nvSpPr>
        <p:spPr>
          <a:xfrm>
            <a:off x="392597" y="3271286"/>
            <a:ext cx="2783737" cy="3200876"/>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200" dirty="0" smtClean="0">
                <a:solidFill>
                  <a:srgbClr val="000000"/>
                </a:solidFill>
              </a:rPr>
              <a:t>共十六节，</a:t>
            </a:r>
            <a:r>
              <a:rPr lang="en-US" altLang="zh-CN" sz="1200" dirty="0" smtClean="0">
                <a:solidFill>
                  <a:srgbClr val="000000"/>
                </a:solidFill>
              </a:rPr>
              <a:t>203</a:t>
            </a:r>
            <a:r>
              <a:rPr lang="zh-CN" altLang="en-US" sz="1200" dirty="0" smtClean="0">
                <a:solidFill>
                  <a:srgbClr val="000000"/>
                </a:solidFill>
              </a:rPr>
              <a:t>个</a:t>
            </a:r>
            <a:r>
              <a:rPr lang="zh-CN" altLang="en-US" sz="1200" dirty="0">
                <a:solidFill>
                  <a:srgbClr val="000000"/>
                </a:solidFill>
              </a:rPr>
              <a:t>子目</a:t>
            </a:r>
          </a:p>
          <a:p>
            <a:pPr marL="171450" indent="-171450">
              <a:spcBef>
                <a:spcPts val="600"/>
              </a:spcBef>
              <a:spcAft>
                <a:spcPts val="600"/>
              </a:spcAft>
              <a:buFont typeface="Arial" panose="020B0604020202020204" pitchFamily="34" charset="0"/>
              <a:buChar char="•"/>
            </a:pPr>
            <a:r>
              <a:rPr lang="zh-CN" altLang="en-US" sz="1300" dirty="0" smtClean="0">
                <a:solidFill>
                  <a:srgbClr val="000000"/>
                </a:solidFill>
              </a:rPr>
              <a:t>第一节  找平层，</a:t>
            </a:r>
            <a:r>
              <a:rPr lang="en-US" altLang="zh-CN" sz="1300" dirty="0" smtClean="0">
                <a:solidFill>
                  <a:srgbClr val="000000"/>
                </a:solidFill>
              </a:rPr>
              <a:t>5</a:t>
            </a:r>
            <a:r>
              <a:rPr lang="zh-CN" altLang="en-US" sz="1300" dirty="0" smtClean="0">
                <a:solidFill>
                  <a:srgbClr val="000000"/>
                </a:solidFill>
              </a:rPr>
              <a:t>个</a:t>
            </a:r>
            <a:endParaRPr lang="zh-CN" altLang="en-US" sz="1300" dirty="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smtClean="0">
                <a:solidFill>
                  <a:srgbClr val="000000"/>
                </a:solidFill>
              </a:rPr>
              <a:t>第二节  整体面层</a:t>
            </a:r>
            <a:r>
              <a:rPr lang="zh-CN" altLang="en-US" sz="1300" dirty="0">
                <a:solidFill>
                  <a:srgbClr val="000000"/>
                </a:solidFill>
              </a:rPr>
              <a:t>，</a:t>
            </a:r>
            <a:r>
              <a:rPr lang="en-US" altLang="zh-CN" sz="1300" dirty="0">
                <a:solidFill>
                  <a:srgbClr val="000000"/>
                </a:solidFill>
              </a:rPr>
              <a:t>36</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第三节  石材块料面层，</a:t>
            </a:r>
            <a:r>
              <a:rPr lang="en-US" altLang="zh-CN" sz="1300" dirty="0">
                <a:solidFill>
                  <a:srgbClr val="000000"/>
                </a:solidFill>
              </a:rPr>
              <a:t>11</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第四节  陶瓷地面砖，</a:t>
            </a:r>
            <a:r>
              <a:rPr lang="en-US" altLang="zh-CN" sz="1300" dirty="0">
                <a:solidFill>
                  <a:srgbClr val="000000"/>
                </a:solidFill>
              </a:rPr>
              <a:t>8</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第五节  玻璃地砖，</a:t>
            </a:r>
            <a:r>
              <a:rPr lang="en-US" altLang="zh-CN" sz="1300" dirty="0">
                <a:solidFill>
                  <a:srgbClr val="000000"/>
                </a:solidFill>
              </a:rPr>
              <a:t>6</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第六节  缸砖，</a:t>
            </a:r>
            <a:r>
              <a:rPr lang="en-US" altLang="zh-CN" sz="1300" dirty="0">
                <a:solidFill>
                  <a:srgbClr val="000000"/>
                </a:solidFill>
              </a:rPr>
              <a:t>3</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第七节  广场砖，</a:t>
            </a:r>
            <a:r>
              <a:rPr lang="en-US" altLang="zh-CN" sz="1300" dirty="0">
                <a:solidFill>
                  <a:srgbClr val="000000"/>
                </a:solidFill>
              </a:rPr>
              <a:t>2</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第八节  分格嵌条、防滑条，</a:t>
            </a:r>
            <a:r>
              <a:rPr lang="en-US" altLang="zh-CN" sz="1300" dirty="0">
                <a:solidFill>
                  <a:srgbClr val="000000"/>
                </a:solidFill>
              </a:rPr>
              <a:t>10</a:t>
            </a:r>
            <a:r>
              <a:rPr lang="zh-CN" altLang="en-US" sz="1300" dirty="0">
                <a:solidFill>
                  <a:srgbClr val="000000"/>
                </a:solidFill>
              </a:rPr>
              <a:t>个</a:t>
            </a:r>
            <a:endParaRPr lang="en-US" altLang="zh-CN" sz="1300" dirty="0">
              <a:solidFill>
                <a:srgbClr val="000000"/>
              </a:solidFill>
            </a:endParaRPr>
          </a:p>
        </p:txBody>
      </p:sp>
      <p:sp>
        <p:nvSpPr>
          <p:cNvPr id="40" name="文本框 39"/>
          <p:cNvSpPr txBox="1"/>
          <p:nvPr/>
        </p:nvSpPr>
        <p:spPr>
          <a:xfrm>
            <a:off x="6360928" y="2964915"/>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6197298" y="3280910"/>
            <a:ext cx="5776529" cy="3408625"/>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建筑地面设计规范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50037-2013</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住宅室内装饰装修设计规范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367-2015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环氧树脂自流平地面工程技术规范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GB/T 50589-2010</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a:t>
            </a:r>
            <a:r>
              <a:rPr lang="zh-CN" altLang="en-US" sz="1300" dirty="0">
                <a:solidFill>
                  <a:srgbClr val="000000"/>
                </a:solidFill>
              </a:rPr>
              <a:t>建筑地面工程施工质量验收规范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50209-2010</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现行</a:t>
            </a:r>
            <a:r>
              <a:rPr lang="zh-CN" altLang="en-US" sz="1300" dirty="0">
                <a:solidFill>
                  <a:srgbClr val="000000"/>
                </a:solidFill>
              </a:rPr>
              <a:t>标准图集、通用图集</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a:t>
            </a:r>
            <a:r>
              <a:rPr lang="en-US" altLang="zh-CN" sz="1300" dirty="0">
                <a:solidFill>
                  <a:srgbClr val="000000"/>
                </a:solidFill>
              </a:rPr>
              <a:t>2014《</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第十一章  楼地面工程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1687196" y="1077555"/>
            <a:ext cx="2688587" cy="1785222"/>
          </a:xfrm>
          <a:prstGeom prst="trapezoid">
            <a:avLst/>
          </a:prstGeom>
        </p:spPr>
      </p:pic>
      <p:pic>
        <p:nvPicPr>
          <p:cNvPr id="12" name="图片占位符 25"/>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99321" y="698880"/>
            <a:ext cx="2250053" cy="2250053"/>
          </a:xfrm>
          <a:prstGeom prst="pentagon">
            <a:avLst/>
          </a:prstGeom>
        </p:spPr>
      </p:pic>
      <p:sp>
        <p:nvSpPr>
          <p:cNvPr id="14" name="文本框 6"/>
          <p:cNvSpPr txBox="1"/>
          <p:nvPr/>
        </p:nvSpPr>
        <p:spPr>
          <a:xfrm>
            <a:off x="3176335" y="3271620"/>
            <a:ext cx="3020963" cy="3200876"/>
          </a:xfrm>
          <a:prstGeom prst="rect">
            <a:avLst/>
          </a:prstGeom>
          <a:noFill/>
        </p:spPr>
        <p:txBody>
          <a:bodyPr wrap="square" rtlCol="0">
            <a:spAutoFit/>
          </a:bodyPr>
          <a:lstStyle/>
          <a:p>
            <a:pPr>
              <a:lnSpc>
                <a:spcPct val="150000"/>
              </a:lnSpc>
              <a:spcBef>
                <a:spcPts val="600"/>
              </a:spcBef>
              <a:spcAft>
                <a:spcPts val="600"/>
              </a:spcAft>
            </a:pPr>
            <a:endParaRPr lang="zh-CN" altLang="en-US" sz="1200" dirty="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第九节  塑料、橡胶板，</a:t>
            </a:r>
            <a:r>
              <a:rPr lang="en-US" altLang="zh-CN" sz="1300" dirty="0">
                <a:solidFill>
                  <a:srgbClr val="000000"/>
                </a:solidFill>
              </a:rPr>
              <a:t>4</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第十节  地毯及附件，</a:t>
            </a:r>
            <a:r>
              <a:rPr lang="en-US" altLang="zh-CN" sz="1300" dirty="0">
                <a:solidFill>
                  <a:srgbClr val="000000"/>
                </a:solidFill>
              </a:rPr>
              <a:t>6</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第十一节  木地板，</a:t>
            </a:r>
            <a:r>
              <a:rPr lang="en-US" altLang="zh-CN" sz="1300" dirty="0">
                <a:solidFill>
                  <a:srgbClr val="000000"/>
                </a:solidFill>
              </a:rPr>
              <a:t>12</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第十二节  防静电活动地板，</a:t>
            </a:r>
            <a:r>
              <a:rPr lang="en-US" altLang="zh-CN" sz="1300" dirty="0">
                <a:solidFill>
                  <a:srgbClr val="000000"/>
                </a:solidFill>
              </a:rPr>
              <a:t>3</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第十三节  栏杆、栏板、扶手，</a:t>
            </a:r>
            <a:r>
              <a:rPr lang="en-US" altLang="zh-CN" sz="1300" dirty="0">
                <a:solidFill>
                  <a:srgbClr val="000000"/>
                </a:solidFill>
              </a:rPr>
              <a:t>56</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第十四节  踢脚线，</a:t>
            </a:r>
            <a:r>
              <a:rPr lang="en-US" altLang="zh-CN" sz="1300" dirty="0">
                <a:solidFill>
                  <a:srgbClr val="000000"/>
                </a:solidFill>
              </a:rPr>
              <a:t>11</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第十五节  楼梯、台阶面层，</a:t>
            </a:r>
            <a:r>
              <a:rPr lang="en-US" altLang="zh-CN" sz="1300" dirty="0">
                <a:solidFill>
                  <a:srgbClr val="000000"/>
                </a:solidFill>
              </a:rPr>
              <a:t>20</a:t>
            </a:r>
            <a:r>
              <a:rPr lang="zh-CN" altLang="en-US" sz="1300" dirty="0" smtClean="0">
                <a:solidFill>
                  <a:srgbClr val="000000"/>
                </a:solidFill>
              </a:rPr>
              <a:t>个</a:t>
            </a:r>
            <a:endParaRPr lang="en-US" altLang="zh-CN" sz="13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300" dirty="0">
                <a:solidFill>
                  <a:srgbClr val="000000"/>
                </a:solidFill>
              </a:rPr>
              <a:t>第十六节  其他，</a:t>
            </a:r>
            <a:r>
              <a:rPr lang="en-US" altLang="zh-CN" sz="1300" dirty="0">
                <a:solidFill>
                  <a:srgbClr val="000000"/>
                </a:solidFill>
              </a:rPr>
              <a:t>10</a:t>
            </a:r>
            <a:r>
              <a:rPr lang="zh-CN" altLang="en-US" sz="1300" dirty="0">
                <a:solidFill>
                  <a:srgbClr val="000000"/>
                </a:solidFill>
              </a:rPr>
              <a:t>个</a:t>
            </a:r>
            <a:endParaRPr lang="en-US" altLang="zh-CN" sz="1300" dirty="0">
              <a:solidFill>
                <a:srgbClr val="000000"/>
              </a:solidFill>
            </a:endParaRPr>
          </a:p>
        </p:txBody>
      </p:sp>
    </p:spTree>
    <p:extLst>
      <p:ext uri="{BB962C8B-B14F-4D97-AF65-F5344CB8AC3E}">
        <p14:creationId xmlns:p14="http://schemas.microsoft.com/office/powerpoint/2010/main" val="40522801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anim calcmode="lin" valueType="num">
                                      <p:cBhvr>
                                        <p:cTn id="24" dur="500" fill="hold"/>
                                        <p:tgtEl>
                                          <p:spTgt spid="40"/>
                                        </p:tgtEl>
                                        <p:attrNameLst>
                                          <p:attrName>ppt_x</p:attrName>
                                        </p:attrNameLst>
                                      </p:cBhvr>
                                      <p:tavLst>
                                        <p:tav tm="0">
                                          <p:val>
                                            <p:strVal val="#ppt_x"/>
                                          </p:val>
                                        </p:tav>
                                        <p:tav tm="100000">
                                          <p:val>
                                            <p:strVal val="#ppt_x"/>
                                          </p:val>
                                        </p:tav>
                                      </p:tavLst>
                                    </p:anim>
                                    <p:anim calcmode="lin" valueType="num">
                                      <p:cBhvr>
                                        <p:cTn id="25" dur="500" fill="hold"/>
                                        <p:tgtEl>
                                          <p:spTgt spid="4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8421175" y="203753"/>
            <a:ext cx="3505112" cy="6619711"/>
            <a:chOff x="3624803" y="937491"/>
            <a:chExt cx="3505112" cy="6619711"/>
          </a:xfrm>
          <a:solidFill>
            <a:srgbClr val="E63333"/>
          </a:solidFill>
        </p:grpSpPr>
        <p:sp>
          <p:nvSpPr>
            <p:cNvPr id="61" name="圆角矩形 60"/>
            <p:cNvSpPr>
              <a:spLocks noChangeAspect="1"/>
            </p:cNvSpPr>
            <p:nvPr userDrawn="1"/>
          </p:nvSpPr>
          <p:spPr>
            <a:xfrm rot="1800000">
              <a:off x="4760507" y="937491"/>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a:spLocks noChangeAspect="1"/>
            </p:cNvSpPr>
            <p:nvPr userDrawn="1"/>
          </p:nvSpPr>
          <p:spPr>
            <a:xfrm rot="1800000">
              <a:off x="4333359" y="3203346"/>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a:spLocks noChangeAspect="1"/>
            </p:cNvSpPr>
            <p:nvPr userDrawn="1"/>
          </p:nvSpPr>
          <p:spPr>
            <a:xfrm rot="1800000">
              <a:off x="3906211" y="5469202"/>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a:spLocks noChangeAspect="1"/>
            </p:cNvSpPr>
            <p:nvPr userDrawn="1"/>
          </p:nvSpPr>
          <p:spPr>
            <a:xfrm rot="1800000">
              <a:off x="3624803" y="2436723"/>
              <a:ext cx="1080000" cy="1080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a:spLocks noChangeAspect="1"/>
            </p:cNvSpPr>
            <p:nvPr userDrawn="1"/>
          </p:nvSpPr>
          <p:spPr>
            <a:xfrm rot="1800000">
              <a:off x="6049915" y="4977969"/>
              <a:ext cx="1080000" cy="1080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占位符 67"/>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223521" y="-90386"/>
            <a:ext cx="3843604" cy="7016621"/>
          </a:xfrm>
          <a:custGeom>
            <a:avLst/>
            <a:gdLst>
              <a:gd name="connsiteX0" fmla="*/ 1186204 w 3843378"/>
              <a:gd name="connsiteY0" fmla="*/ 4532852 h 7273692"/>
              <a:gd name="connsiteX1" fmla="*/ 1242931 w 3843378"/>
              <a:gd name="connsiteY1" fmla="*/ 4551927 h 7273692"/>
              <a:gd name="connsiteX2" fmla="*/ 2790151 w 3843378"/>
              <a:gd name="connsiteY2" fmla="*/ 5445215 h 7273692"/>
              <a:gd name="connsiteX3" fmla="*/ 2845316 w 3843378"/>
              <a:gd name="connsiteY3" fmla="*/ 5651091 h 7273692"/>
              <a:gd name="connsiteX4" fmla="*/ 1952028 w 3843378"/>
              <a:gd name="connsiteY4" fmla="*/ 7198311 h 7273692"/>
              <a:gd name="connsiteX5" fmla="*/ 1746151 w 3843378"/>
              <a:gd name="connsiteY5" fmla="*/ 7253476 h 7273692"/>
              <a:gd name="connsiteX6" fmla="*/ 198931 w 3843378"/>
              <a:gd name="connsiteY6" fmla="*/ 6360188 h 7273692"/>
              <a:gd name="connsiteX7" fmla="*/ 143766 w 3843378"/>
              <a:gd name="connsiteY7" fmla="*/ 6154311 h 7273692"/>
              <a:gd name="connsiteX8" fmla="*/ 1037054 w 3843378"/>
              <a:gd name="connsiteY8" fmla="*/ 4607091 h 7273692"/>
              <a:gd name="connsiteX9" fmla="*/ 1186204 w 3843378"/>
              <a:gd name="connsiteY9" fmla="*/ 4532852 h 7273692"/>
              <a:gd name="connsiteX10" fmla="*/ 2974760 w 3843378"/>
              <a:gd name="connsiteY10" fmla="*/ 4198925 h 7273692"/>
              <a:gd name="connsiteX11" fmla="*/ 3004101 w 3843378"/>
              <a:gd name="connsiteY11" fmla="*/ 4208791 h 7273692"/>
              <a:gd name="connsiteX12" fmla="*/ 3804389 w 3843378"/>
              <a:gd name="connsiteY12" fmla="*/ 4670838 h 7273692"/>
              <a:gd name="connsiteX13" fmla="*/ 3832922 w 3843378"/>
              <a:gd name="connsiteY13" fmla="*/ 4777325 h 7273692"/>
              <a:gd name="connsiteX14" fmla="*/ 3370876 w 3843378"/>
              <a:gd name="connsiteY14" fmla="*/ 5577612 h 7273692"/>
              <a:gd name="connsiteX15" fmla="*/ 3264389 w 3843378"/>
              <a:gd name="connsiteY15" fmla="*/ 5606145 h 7273692"/>
              <a:gd name="connsiteX16" fmla="*/ 2464101 w 3843378"/>
              <a:gd name="connsiteY16" fmla="*/ 5144099 h 7273692"/>
              <a:gd name="connsiteX17" fmla="*/ 2435568 w 3843378"/>
              <a:gd name="connsiteY17" fmla="*/ 5037612 h 7273692"/>
              <a:gd name="connsiteX18" fmla="*/ 2897614 w 3843378"/>
              <a:gd name="connsiteY18" fmla="*/ 4237325 h 7273692"/>
              <a:gd name="connsiteX19" fmla="*/ 2974760 w 3843378"/>
              <a:gd name="connsiteY19" fmla="*/ 4198925 h 7273692"/>
              <a:gd name="connsiteX20" fmla="*/ 1613352 w 3843378"/>
              <a:gd name="connsiteY20" fmla="*/ 2266995 h 7273692"/>
              <a:gd name="connsiteX21" fmla="*/ 1670079 w 3843378"/>
              <a:gd name="connsiteY21" fmla="*/ 2286071 h 7273692"/>
              <a:gd name="connsiteX22" fmla="*/ 3217299 w 3843378"/>
              <a:gd name="connsiteY22" fmla="*/ 3179358 h 7273692"/>
              <a:gd name="connsiteX23" fmla="*/ 3272464 w 3843378"/>
              <a:gd name="connsiteY23" fmla="*/ 3385235 h 7273692"/>
              <a:gd name="connsiteX24" fmla="*/ 2379176 w 3843378"/>
              <a:gd name="connsiteY24" fmla="*/ 4932455 h 7273692"/>
              <a:gd name="connsiteX25" fmla="*/ 2173299 w 3843378"/>
              <a:gd name="connsiteY25" fmla="*/ 4987620 h 7273692"/>
              <a:gd name="connsiteX26" fmla="*/ 626079 w 3843378"/>
              <a:gd name="connsiteY26" fmla="*/ 4094332 h 7273692"/>
              <a:gd name="connsiteX27" fmla="*/ 570914 w 3843378"/>
              <a:gd name="connsiteY27" fmla="*/ 3888455 h 7273692"/>
              <a:gd name="connsiteX28" fmla="*/ 1464202 w 3843378"/>
              <a:gd name="connsiteY28" fmla="*/ 2341235 h 7273692"/>
              <a:gd name="connsiteX29" fmla="*/ 1613352 w 3843378"/>
              <a:gd name="connsiteY29" fmla="*/ 2266995 h 7273692"/>
              <a:gd name="connsiteX30" fmla="*/ 549648 w 3843378"/>
              <a:gd name="connsiteY30" fmla="*/ 1657679 h 7273692"/>
              <a:gd name="connsiteX31" fmla="*/ 578989 w 3843378"/>
              <a:gd name="connsiteY31" fmla="*/ 1667546 h 7273692"/>
              <a:gd name="connsiteX32" fmla="*/ 1379277 w 3843378"/>
              <a:gd name="connsiteY32" fmla="*/ 2129592 h 7273692"/>
              <a:gd name="connsiteX33" fmla="*/ 1407810 w 3843378"/>
              <a:gd name="connsiteY33" fmla="*/ 2236078 h 7273692"/>
              <a:gd name="connsiteX34" fmla="*/ 945764 w 3843378"/>
              <a:gd name="connsiteY34" fmla="*/ 3036366 h 7273692"/>
              <a:gd name="connsiteX35" fmla="*/ 839277 w 3843378"/>
              <a:gd name="connsiteY35" fmla="*/ 3064899 h 7273692"/>
              <a:gd name="connsiteX36" fmla="*/ 38989 w 3843378"/>
              <a:gd name="connsiteY36" fmla="*/ 2602853 h 7273692"/>
              <a:gd name="connsiteX37" fmla="*/ 10456 w 3843378"/>
              <a:gd name="connsiteY37" fmla="*/ 2496365 h 7273692"/>
              <a:gd name="connsiteX38" fmla="*/ 472502 w 3843378"/>
              <a:gd name="connsiteY38" fmla="*/ 1696079 h 7273692"/>
              <a:gd name="connsiteX39" fmla="*/ 549648 w 3843378"/>
              <a:gd name="connsiteY39" fmla="*/ 1657679 h 7273692"/>
              <a:gd name="connsiteX40" fmla="*/ 2040500 w 3843378"/>
              <a:gd name="connsiteY40" fmla="*/ 1141 h 7273692"/>
              <a:gd name="connsiteX41" fmla="*/ 2097227 w 3843378"/>
              <a:gd name="connsiteY41" fmla="*/ 20216 h 7273692"/>
              <a:gd name="connsiteX42" fmla="*/ 3644447 w 3843378"/>
              <a:gd name="connsiteY42" fmla="*/ 913504 h 7273692"/>
              <a:gd name="connsiteX43" fmla="*/ 3699612 w 3843378"/>
              <a:gd name="connsiteY43" fmla="*/ 1119380 h 7273692"/>
              <a:gd name="connsiteX44" fmla="*/ 2806324 w 3843378"/>
              <a:gd name="connsiteY44" fmla="*/ 2666600 h 7273692"/>
              <a:gd name="connsiteX45" fmla="*/ 2600447 w 3843378"/>
              <a:gd name="connsiteY45" fmla="*/ 2721764 h 7273692"/>
              <a:gd name="connsiteX46" fmla="*/ 1053227 w 3843378"/>
              <a:gd name="connsiteY46" fmla="*/ 1828477 h 7273692"/>
              <a:gd name="connsiteX47" fmla="*/ 998062 w 3843378"/>
              <a:gd name="connsiteY47" fmla="*/ 1622600 h 7273692"/>
              <a:gd name="connsiteX48" fmla="*/ 1891350 w 3843378"/>
              <a:gd name="connsiteY48" fmla="*/ 75380 h 7273692"/>
              <a:gd name="connsiteX49" fmla="*/ 2040500 w 3843378"/>
              <a:gd name="connsiteY49" fmla="*/ 1141 h 7273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43378" h="7273692">
                <a:moveTo>
                  <a:pt x="1186204" y="4532852"/>
                </a:moveTo>
                <a:cubicBezTo>
                  <a:pt x="1205633" y="4535262"/>
                  <a:pt x="1224910" y="4541522"/>
                  <a:pt x="1242931" y="4551927"/>
                </a:cubicBezTo>
                <a:lnTo>
                  <a:pt x="2790151" y="5445215"/>
                </a:lnTo>
                <a:cubicBezTo>
                  <a:pt x="2862236" y="5486833"/>
                  <a:pt x="2886934" y="5579007"/>
                  <a:pt x="2845316" y="5651091"/>
                </a:cubicBezTo>
                <a:lnTo>
                  <a:pt x="1952028" y="7198311"/>
                </a:lnTo>
                <a:cubicBezTo>
                  <a:pt x="1910410" y="7270396"/>
                  <a:pt x="1818236" y="7295094"/>
                  <a:pt x="1746151" y="7253476"/>
                </a:cubicBezTo>
                <a:lnTo>
                  <a:pt x="198931" y="6360188"/>
                </a:lnTo>
                <a:cubicBezTo>
                  <a:pt x="126846" y="6318570"/>
                  <a:pt x="102148" y="6226396"/>
                  <a:pt x="143766" y="6154311"/>
                </a:cubicBezTo>
                <a:lnTo>
                  <a:pt x="1037054" y="4607091"/>
                </a:lnTo>
                <a:cubicBezTo>
                  <a:pt x="1068268" y="4553028"/>
                  <a:pt x="1127919" y="4525619"/>
                  <a:pt x="1186204" y="4532852"/>
                </a:cubicBezTo>
                <a:close/>
                <a:moveTo>
                  <a:pt x="2974760" y="4198925"/>
                </a:moveTo>
                <a:cubicBezTo>
                  <a:pt x="2984809" y="4200172"/>
                  <a:pt x="2994780" y="4203410"/>
                  <a:pt x="3004101" y="4208791"/>
                </a:cubicBezTo>
                <a:lnTo>
                  <a:pt x="3804389" y="4670838"/>
                </a:lnTo>
                <a:cubicBezTo>
                  <a:pt x="3841674" y="4692364"/>
                  <a:pt x="3854448" y="4740040"/>
                  <a:pt x="3832922" y="4777325"/>
                </a:cubicBezTo>
                <a:lnTo>
                  <a:pt x="3370876" y="5577612"/>
                </a:lnTo>
                <a:cubicBezTo>
                  <a:pt x="3349349" y="5614897"/>
                  <a:pt x="3301674" y="5627671"/>
                  <a:pt x="3264389" y="5606145"/>
                </a:cubicBezTo>
                <a:lnTo>
                  <a:pt x="2464101" y="5144099"/>
                </a:lnTo>
                <a:cubicBezTo>
                  <a:pt x="2426816" y="5122572"/>
                  <a:pt x="2414042" y="5074897"/>
                  <a:pt x="2435568" y="5037612"/>
                </a:cubicBezTo>
                <a:lnTo>
                  <a:pt x="2897614" y="4237325"/>
                </a:lnTo>
                <a:cubicBezTo>
                  <a:pt x="2913759" y="4209361"/>
                  <a:pt x="2944613" y="4195184"/>
                  <a:pt x="2974760" y="4198925"/>
                </a:cubicBezTo>
                <a:close/>
                <a:moveTo>
                  <a:pt x="1613352" y="2266995"/>
                </a:moveTo>
                <a:cubicBezTo>
                  <a:pt x="1632781" y="2269406"/>
                  <a:pt x="1652058" y="2275666"/>
                  <a:pt x="1670079" y="2286071"/>
                </a:cubicBezTo>
                <a:lnTo>
                  <a:pt x="3217299" y="3179358"/>
                </a:lnTo>
                <a:cubicBezTo>
                  <a:pt x="3289384" y="3220977"/>
                  <a:pt x="3314082" y="3313151"/>
                  <a:pt x="3272464" y="3385235"/>
                </a:cubicBezTo>
                <a:lnTo>
                  <a:pt x="2379176" y="4932455"/>
                </a:lnTo>
                <a:cubicBezTo>
                  <a:pt x="2337558" y="5004540"/>
                  <a:pt x="2245384" y="5029238"/>
                  <a:pt x="2173299" y="4987620"/>
                </a:cubicBezTo>
                <a:lnTo>
                  <a:pt x="626079" y="4094332"/>
                </a:lnTo>
                <a:cubicBezTo>
                  <a:pt x="553994" y="4052714"/>
                  <a:pt x="529296" y="3960540"/>
                  <a:pt x="570914" y="3888455"/>
                </a:cubicBezTo>
                <a:lnTo>
                  <a:pt x="1464202" y="2341235"/>
                </a:lnTo>
                <a:cubicBezTo>
                  <a:pt x="1495416" y="2287172"/>
                  <a:pt x="1555067" y="2259763"/>
                  <a:pt x="1613352" y="2266995"/>
                </a:cubicBezTo>
                <a:close/>
                <a:moveTo>
                  <a:pt x="549648" y="1657679"/>
                </a:moveTo>
                <a:cubicBezTo>
                  <a:pt x="559697" y="1658926"/>
                  <a:pt x="569668" y="1662164"/>
                  <a:pt x="578989" y="1667546"/>
                </a:cubicBezTo>
                <a:lnTo>
                  <a:pt x="1379277" y="2129592"/>
                </a:lnTo>
                <a:cubicBezTo>
                  <a:pt x="1416562" y="2151118"/>
                  <a:pt x="1429336" y="2198794"/>
                  <a:pt x="1407810" y="2236078"/>
                </a:cubicBezTo>
                <a:lnTo>
                  <a:pt x="945764" y="3036366"/>
                </a:lnTo>
                <a:cubicBezTo>
                  <a:pt x="924237" y="3073650"/>
                  <a:pt x="876562" y="3086425"/>
                  <a:pt x="839277" y="3064899"/>
                </a:cubicBezTo>
                <a:lnTo>
                  <a:pt x="38989" y="2602853"/>
                </a:lnTo>
                <a:cubicBezTo>
                  <a:pt x="1704" y="2581326"/>
                  <a:pt x="-11070" y="2533650"/>
                  <a:pt x="10456" y="2496365"/>
                </a:cubicBezTo>
                <a:lnTo>
                  <a:pt x="472502" y="1696079"/>
                </a:lnTo>
                <a:cubicBezTo>
                  <a:pt x="488647" y="1668115"/>
                  <a:pt x="519501" y="1653938"/>
                  <a:pt x="549648" y="1657679"/>
                </a:cubicBezTo>
                <a:close/>
                <a:moveTo>
                  <a:pt x="2040500" y="1141"/>
                </a:moveTo>
                <a:cubicBezTo>
                  <a:pt x="2059929" y="3551"/>
                  <a:pt x="2079206" y="9811"/>
                  <a:pt x="2097227" y="20216"/>
                </a:cubicBezTo>
                <a:lnTo>
                  <a:pt x="3644447" y="913504"/>
                </a:lnTo>
                <a:cubicBezTo>
                  <a:pt x="3716532" y="955122"/>
                  <a:pt x="3741230" y="1047296"/>
                  <a:pt x="3699612" y="1119380"/>
                </a:cubicBezTo>
                <a:lnTo>
                  <a:pt x="2806324" y="2666600"/>
                </a:lnTo>
                <a:cubicBezTo>
                  <a:pt x="2764706" y="2738684"/>
                  <a:pt x="2672532" y="2763382"/>
                  <a:pt x="2600447" y="2721764"/>
                </a:cubicBezTo>
                <a:lnTo>
                  <a:pt x="1053227" y="1828477"/>
                </a:lnTo>
                <a:cubicBezTo>
                  <a:pt x="981142" y="1786859"/>
                  <a:pt x="956444" y="1694685"/>
                  <a:pt x="998062" y="1622600"/>
                </a:cubicBezTo>
                <a:lnTo>
                  <a:pt x="1891350" y="75380"/>
                </a:lnTo>
                <a:cubicBezTo>
                  <a:pt x="1922563" y="21317"/>
                  <a:pt x="1982215" y="-6092"/>
                  <a:pt x="2040500" y="1141"/>
                </a:cubicBezTo>
                <a:close/>
              </a:path>
            </a:pathLst>
          </a:custGeom>
        </p:spPr>
      </p:pic>
      <p:sp>
        <p:nvSpPr>
          <p:cNvPr id="69" name="文本框 68"/>
          <p:cNvSpPr txBox="1"/>
          <p:nvPr/>
        </p:nvSpPr>
        <p:spPr>
          <a:xfrm>
            <a:off x="1184844" y="1328829"/>
            <a:ext cx="2536256" cy="338554"/>
          </a:xfrm>
          <a:prstGeom prst="rect">
            <a:avLst/>
          </a:prstGeom>
          <a:noFill/>
        </p:spPr>
        <p:txBody>
          <a:bodyPr wrap="square" rtlCol="0">
            <a:spAutoFit/>
          </a:bodyPr>
          <a:lstStyle/>
          <a:p>
            <a:r>
              <a:rPr lang="en-US" altLang="zh-CN" sz="1600" b="1" dirty="0" smtClean="0"/>
              <a:t>1.</a:t>
            </a:r>
            <a:r>
              <a:rPr lang="zh-CN" altLang="en-US" sz="1600" b="1" dirty="0" smtClean="0"/>
              <a:t>找平层及整体面层</a:t>
            </a:r>
            <a:endParaRPr lang="zh-CN" altLang="en-US" sz="1600" b="1" dirty="0"/>
          </a:p>
        </p:txBody>
      </p:sp>
      <p:sp>
        <p:nvSpPr>
          <p:cNvPr id="70" name="文本框 69"/>
          <p:cNvSpPr txBox="1"/>
          <p:nvPr/>
        </p:nvSpPr>
        <p:spPr>
          <a:xfrm>
            <a:off x="1184843" y="1762292"/>
            <a:ext cx="7038678" cy="172233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t>基层需刷素水泥浆或界面剂的，套用第十二章墙柱面工程相应项目，人工乘以系数</a:t>
            </a:r>
            <a:r>
              <a:rPr lang="en-US" altLang="zh-CN" sz="1300" dirty="0" smtClean="0"/>
              <a:t>0.90</a:t>
            </a: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t>水泥砂浆整体面层：设计</a:t>
            </a:r>
            <a:r>
              <a:rPr lang="zh-CN" altLang="en-US" sz="1300" dirty="0"/>
              <a:t>厚度与标准取定不同时</a:t>
            </a:r>
            <a:r>
              <a:rPr lang="zh-CN" altLang="en-US" sz="1300" dirty="0" smtClean="0"/>
              <a:t>，可按水泥砂浆</a:t>
            </a:r>
            <a:r>
              <a:rPr lang="zh-CN" altLang="en-US" sz="1300" dirty="0"/>
              <a:t>找平层每增减</a:t>
            </a:r>
            <a:r>
              <a:rPr lang="en-US" altLang="zh-CN" sz="1300" dirty="0"/>
              <a:t>1mm</a:t>
            </a:r>
            <a:r>
              <a:rPr lang="zh-CN" altLang="en-US" sz="1300" dirty="0"/>
              <a:t>子目</a:t>
            </a:r>
            <a:r>
              <a:rPr lang="zh-CN" altLang="en-US" sz="1300" dirty="0" smtClean="0"/>
              <a:t>调整</a:t>
            </a:r>
            <a:endParaRPr lang="en-US" altLang="zh-CN" sz="1300" dirty="0" smtClean="0"/>
          </a:p>
          <a:p>
            <a:pPr marL="171450" indent="-171450">
              <a:lnSpc>
                <a:spcPct val="150000"/>
              </a:lnSpc>
              <a:spcBef>
                <a:spcPts val="600"/>
              </a:spcBef>
              <a:spcAft>
                <a:spcPts val="600"/>
              </a:spcAft>
              <a:buFont typeface="Wingdings" panose="05000000000000000000" pitchFamily="2" charset="2"/>
              <a:buChar char="Ø"/>
            </a:pPr>
            <a:r>
              <a:rPr lang="zh-CN" altLang="en-US" sz="1300" dirty="0" smtClean="0"/>
              <a:t>环氧树脂</a:t>
            </a:r>
            <a:r>
              <a:rPr lang="zh-CN" altLang="en-US" sz="1300" dirty="0"/>
              <a:t>自流平地面</a:t>
            </a:r>
            <a:r>
              <a:rPr lang="zh-CN" altLang="en-US" sz="1300" dirty="0" smtClean="0"/>
              <a:t>：按</a:t>
            </a:r>
            <a:r>
              <a:rPr lang="zh-CN" altLang="en-US" sz="1300" dirty="0"/>
              <a:t>厚度</a:t>
            </a:r>
            <a:r>
              <a:rPr lang="en-US" altLang="zh-CN" sz="1300" dirty="0" smtClean="0"/>
              <a:t>2mm</a:t>
            </a:r>
            <a:r>
              <a:rPr lang="zh-CN" altLang="en-US" sz="1300" dirty="0" smtClean="0"/>
              <a:t>考虑。其中</a:t>
            </a:r>
            <a:r>
              <a:rPr lang="zh-CN" altLang="en-US" sz="1300" dirty="0"/>
              <a:t>底涂层连续成膜、无漏涂，厚度忽略</a:t>
            </a:r>
            <a:r>
              <a:rPr lang="zh-CN" altLang="en-US" sz="1300" dirty="0" smtClean="0"/>
              <a:t>不计</a:t>
            </a:r>
            <a:r>
              <a:rPr lang="zh-CN" altLang="en-US" sz="1300" dirty="0"/>
              <a:t>，</a:t>
            </a:r>
            <a:endParaRPr lang="en-US" altLang="zh-CN" sz="1300" dirty="0" smtClean="0"/>
          </a:p>
          <a:p>
            <a:pPr>
              <a:lnSpc>
                <a:spcPct val="150000"/>
              </a:lnSpc>
              <a:spcBef>
                <a:spcPts val="600"/>
              </a:spcBef>
              <a:spcAft>
                <a:spcPts val="600"/>
              </a:spcAft>
            </a:pPr>
            <a:r>
              <a:rPr lang="en-US" altLang="zh-CN" sz="1300" dirty="0"/>
              <a:t> </a:t>
            </a:r>
            <a:r>
              <a:rPr lang="en-US" altLang="zh-CN" sz="1300" dirty="0" smtClean="0"/>
              <a:t>                                               </a:t>
            </a:r>
            <a:r>
              <a:rPr lang="zh-CN" altLang="en-US" sz="1300" dirty="0" smtClean="0"/>
              <a:t>中</a:t>
            </a:r>
            <a:r>
              <a:rPr lang="zh-CN" altLang="en-US" sz="1300" dirty="0"/>
              <a:t>涂层和面涂层各</a:t>
            </a:r>
            <a:r>
              <a:rPr lang="en-US" altLang="zh-CN" sz="1300" dirty="0" smtClean="0"/>
              <a:t>1mm</a:t>
            </a:r>
            <a:r>
              <a:rPr lang="zh-CN" altLang="en-US" sz="1300" dirty="0"/>
              <a:t>，材料设计用量与标准不同时，可以调整</a:t>
            </a:r>
          </a:p>
        </p:txBody>
      </p:sp>
      <p:sp>
        <p:nvSpPr>
          <p:cNvPr id="71" name="文本框 70"/>
          <p:cNvSpPr txBox="1"/>
          <p:nvPr/>
        </p:nvSpPr>
        <p:spPr>
          <a:xfrm>
            <a:off x="1193465" y="4046577"/>
            <a:ext cx="6961490" cy="172233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charset="0"/>
              <a:buChar char="Ø"/>
            </a:pPr>
            <a:r>
              <a:rPr lang="zh-CN" altLang="en-US" sz="1300" dirty="0"/>
              <a:t>镶贴块料的水泥砂浆结合层厚度与</a:t>
            </a:r>
            <a:r>
              <a:rPr lang="zh-CN" altLang="en-US" sz="1300" dirty="0" smtClean="0"/>
              <a:t>标准不</a:t>
            </a:r>
            <a:r>
              <a:rPr lang="zh-CN" altLang="en-US" sz="1300" dirty="0"/>
              <a:t>同时，可</a:t>
            </a:r>
            <a:r>
              <a:rPr lang="zh-CN" altLang="en-US" sz="1300" dirty="0" smtClean="0"/>
              <a:t>按水泥砂浆</a:t>
            </a:r>
            <a:r>
              <a:rPr lang="zh-CN" altLang="en-US" sz="1300" dirty="0"/>
              <a:t>找平层每增减</a:t>
            </a:r>
            <a:r>
              <a:rPr lang="en-US" altLang="zh-CN" sz="1300" dirty="0"/>
              <a:t>1mm</a:t>
            </a:r>
            <a:r>
              <a:rPr lang="zh-CN" altLang="en-US" sz="1300" dirty="0"/>
              <a:t>子目调整</a:t>
            </a:r>
            <a:endParaRPr lang="en-US" altLang="zh-CN" sz="1300" dirty="0" smtClean="0"/>
          </a:p>
          <a:p>
            <a:pPr marL="171450" indent="-171450">
              <a:lnSpc>
                <a:spcPct val="150000"/>
              </a:lnSpc>
              <a:spcBef>
                <a:spcPts val="600"/>
              </a:spcBef>
              <a:spcAft>
                <a:spcPts val="600"/>
              </a:spcAft>
              <a:buFont typeface="Wingdings" panose="05000000000000000000" charset="0"/>
              <a:buChar char="Ø"/>
            </a:pPr>
            <a:r>
              <a:rPr lang="zh-CN" altLang="en-US" sz="1300" dirty="0" smtClean="0"/>
              <a:t>石材块料面层：不区分大理石和</a:t>
            </a:r>
            <a:r>
              <a:rPr lang="zh-CN" altLang="en-US" sz="1300" dirty="0"/>
              <a:t>花岗岩，套用相同子目</a:t>
            </a:r>
          </a:p>
          <a:p>
            <a:pPr marL="171450" indent="-171450">
              <a:lnSpc>
                <a:spcPct val="150000"/>
              </a:lnSpc>
              <a:spcBef>
                <a:spcPts val="600"/>
              </a:spcBef>
              <a:spcAft>
                <a:spcPts val="600"/>
              </a:spcAft>
              <a:buFont typeface="Wingdings" panose="05000000000000000000" pitchFamily="2" charset="2"/>
              <a:buChar char="Ø"/>
            </a:pPr>
            <a:r>
              <a:rPr lang="zh-CN" altLang="en-US" sz="1300" dirty="0"/>
              <a:t>陶瓷</a:t>
            </a:r>
            <a:r>
              <a:rPr lang="zh-CN" altLang="en-US" sz="1300" dirty="0" smtClean="0"/>
              <a:t>地面砖</a:t>
            </a:r>
            <a:r>
              <a:rPr lang="zh-CN" altLang="en-US" sz="1300" dirty="0"/>
              <a:t>面层：精简项目划分，每块面积在</a:t>
            </a:r>
            <a:r>
              <a:rPr lang="en-US" altLang="zh-CN" sz="1300" dirty="0" smtClean="0"/>
              <a:t>3600cm</a:t>
            </a:r>
            <a:r>
              <a:rPr lang="en-US" altLang="zh-CN" sz="1300" baseline="30000" dirty="0" smtClean="0"/>
              <a:t>2</a:t>
            </a:r>
            <a:r>
              <a:rPr lang="zh-CN" altLang="en-US" sz="1300" dirty="0" smtClean="0"/>
              <a:t>以内套用</a:t>
            </a:r>
            <a:r>
              <a:rPr lang="zh-CN" altLang="en-US" sz="1300" dirty="0"/>
              <a:t>相同</a:t>
            </a:r>
            <a:r>
              <a:rPr lang="zh-CN" altLang="en-US" sz="1300" dirty="0" smtClean="0"/>
              <a:t>子目</a:t>
            </a:r>
            <a:endParaRPr lang="en-US" altLang="zh-CN" sz="1300" dirty="0" smtClean="0"/>
          </a:p>
          <a:p>
            <a:pPr>
              <a:lnSpc>
                <a:spcPct val="150000"/>
              </a:lnSpc>
              <a:spcBef>
                <a:spcPts val="600"/>
              </a:spcBef>
              <a:spcAft>
                <a:spcPts val="600"/>
              </a:spcAft>
            </a:pPr>
            <a:r>
              <a:rPr lang="zh-CN" altLang="en-US" sz="1300" dirty="0" smtClean="0"/>
              <a:t>                                       增加</a:t>
            </a:r>
            <a:r>
              <a:rPr lang="zh-CN" altLang="en-US" sz="1300" dirty="0"/>
              <a:t>干粉性粘接</a:t>
            </a:r>
            <a:r>
              <a:rPr lang="zh-CN" altLang="en-US" sz="1300" dirty="0" smtClean="0"/>
              <a:t>剂、瓷砖</a:t>
            </a:r>
            <a:r>
              <a:rPr lang="zh-CN" altLang="en-US" sz="1300" dirty="0"/>
              <a:t>胶</a:t>
            </a:r>
            <a:r>
              <a:rPr lang="zh-CN" altLang="en-US" sz="1300" dirty="0" smtClean="0"/>
              <a:t>粘贴两种镶</a:t>
            </a:r>
            <a:r>
              <a:rPr lang="zh-CN" altLang="en-US" sz="1300" dirty="0"/>
              <a:t>贴类别，瓷砖</a:t>
            </a:r>
            <a:r>
              <a:rPr lang="zh-CN" altLang="en-US" sz="1300" dirty="0" smtClean="0"/>
              <a:t>胶厚度</a:t>
            </a:r>
            <a:r>
              <a:rPr lang="zh-CN" altLang="en-US" sz="1300" dirty="0"/>
              <a:t>按</a:t>
            </a:r>
            <a:r>
              <a:rPr lang="en-US" altLang="zh-CN" sz="1300" dirty="0"/>
              <a:t>6mm</a:t>
            </a:r>
            <a:r>
              <a:rPr lang="zh-CN" altLang="en-US" sz="1300" dirty="0"/>
              <a:t>考虑</a:t>
            </a:r>
          </a:p>
        </p:txBody>
      </p:sp>
      <p:sp>
        <p:nvSpPr>
          <p:cNvPr id="72" name="文本框 71"/>
          <p:cNvSpPr txBox="1"/>
          <p:nvPr/>
        </p:nvSpPr>
        <p:spPr>
          <a:xfrm>
            <a:off x="1193465" y="3618607"/>
            <a:ext cx="2536256" cy="338554"/>
          </a:xfrm>
          <a:prstGeom prst="rect">
            <a:avLst/>
          </a:prstGeom>
          <a:noFill/>
        </p:spPr>
        <p:txBody>
          <a:bodyPr wrap="square" rtlCol="0">
            <a:spAutoFit/>
          </a:bodyPr>
          <a:lstStyle/>
          <a:p>
            <a:r>
              <a:rPr lang="en-US" altLang="zh-CN" sz="1600" b="1" dirty="0" smtClean="0"/>
              <a:t>2.</a:t>
            </a:r>
            <a:r>
              <a:rPr lang="zh-CN" altLang="en-US" sz="1600" b="1" dirty="0"/>
              <a:t>块料面层</a:t>
            </a:r>
          </a:p>
        </p:txBody>
      </p:sp>
      <p:sp>
        <p:nvSpPr>
          <p:cNvPr id="73" name="矩形 72"/>
          <p:cNvSpPr/>
          <p:nvPr/>
        </p:nvSpPr>
        <p:spPr>
          <a:xfrm>
            <a:off x="1250281" y="1639217"/>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58902" y="3923502"/>
            <a:ext cx="2592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flipH="1">
            <a:off x="818620" y="1328829"/>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18"/>
          <p:cNvSpPr>
            <a:spLocks noChangeAspect="1"/>
          </p:cNvSpPr>
          <p:nvPr/>
        </p:nvSpPr>
        <p:spPr>
          <a:xfrm flipH="1">
            <a:off x="827241" y="3605318"/>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a:off x="924029" y="159280"/>
            <a:ext cx="3134787"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第十一章  楼地面工程</a:t>
            </a:r>
          </a:p>
        </p:txBody>
      </p:sp>
      <p:sp>
        <p:nvSpPr>
          <p:cNvPr id="25" name="矩形 24"/>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anim calcmode="lin" valueType="num">
                                      <p:cBhvr>
                                        <p:cTn id="8" dur="500" fill="hold"/>
                                        <p:tgtEl>
                                          <p:spTgt spid="68"/>
                                        </p:tgtEl>
                                        <p:attrNameLst>
                                          <p:attrName>ppt_x</p:attrName>
                                        </p:attrNameLst>
                                      </p:cBhvr>
                                      <p:tavLst>
                                        <p:tav tm="0">
                                          <p:val>
                                            <p:strVal val="#ppt_x"/>
                                          </p:val>
                                        </p:tav>
                                        <p:tav tm="100000">
                                          <p:val>
                                            <p:strVal val="#ppt_x"/>
                                          </p:val>
                                        </p:tav>
                                      </p:tavLst>
                                    </p:anim>
                                    <p:anim calcmode="lin" valueType="num">
                                      <p:cBhvr>
                                        <p:cTn id="9" dur="5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anim calcmode="lin" valueType="num">
                                      <p:cBhvr>
                                        <p:cTn id="18" dur="500" fill="hold"/>
                                        <p:tgtEl>
                                          <p:spTgt spid="69"/>
                                        </p:tgtEl>
                                        <p:attrNameLst>
                                          <p:attrName>ppt_x</p:attrName>
                                        </p:attrNameLst>
                                      </p:cBhvr>
                                      <p:tavLst>
                                        <p:tav tm="0">
                                          <p:val>
                                            <p:strVal val="#ppt_x"/>
                                          </p:val>
                                        </p:tav>
                                        <p:tav tm="100000">
                                          <p:val>
                                            <p:strVal val="#ppt_x"/>
                                          </p:val>
                                        </p:tav>
                                      </p:tavLst>
                                    </p:anim>
                                    <p:anim calcmode="lin" valueType="num">
                                      <p:cBhvr>
                                        <p:cTn id="19" dur="500" fill="hold"/>
                                        <p:tgtEl>
                                          <p:spTgt spid="6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anim calcmode="lin" valueType="num">
                                      <p:cBhvr>
                                        <p:cTn id="23" dur="500" fill="hold"/>
                                        <p:tgtEl>
                                          <p:spTgt spid="73"/>
                                        </p:tgtEl>
                                        <p:attrNameLst>
                                          <p:attrName>ppt_x</p:attrName>
                                        </p:attrNameLst>
                                      </p:cBhvr>
                                      <p:tavLst>
                                        <p:tav tm="0">
                                          <p:val>
                                            <p:strVal val="#ppt_x"/>
                                          </p:val>
                                        </p:tav>
                                        <p:tav tm="100000">
                                          <p:val>
                                            <p:strVal val="#ppt_x"/>
                                          </p:val>
                                        </p:tav>
                                      </p:tavLst>
                                    </p:anim>
                                    <p:anim calcmode="lin" valueType="num">
                                      <p:cBhvr>
                                        <p:cTn id="24" dur="500" fill="hold"/>
                                        <p:tgtEl>
                                          <p:spTgt spid="7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anim calcmode="lin" valueType="num">
                                      <p:cBhvr>
                                        <p:cTn id="33" dur="500" fill="hold"/>
                                        <p:tgtEl>
                                          <p:spTgt spid="70"/>
                                        </p:tgtEl>
                                        <p:attrNameLst>
                                          <p:attrName>ppt_x</p:attrName>
                                        </p:attrNameLst>
                                      </p:cBhvr>
                                      <p:tavLst>
                                        <p:tav tm="0">
                                          <p:val>
                                            <p:strVal val="#ppt_x"/>
                                          </p:val>
                                        </p:tav>
                                        <p:tav tm="100000">
                                          <p:val>
                                            <p:strVal val="#ppt_x"/>
                                          </p:val>
                                        </p:tav>
                                      </p:tavLst>
                                    </p:anim>
                                    <p:anim calcmode="lin" valueType="num">
                                      <p:cBhvr>
                                        <p:cTn id="34" dur="500" fill="hold"/>
                                        <p:tgtEl>
                                          <p:spTgt spid="7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7" presetClass="entr" presetSubtype="0"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anim calcmode="lin" valueType="num">
                                      <p:cBhvr>
                                        <p:cTn id="39" dur="500" fill="hold"/>
                                        <p:tgtEl>
                                          <p:spTgt spid="72"/>
                                        </p:tgtEl>
                                        <p:attrNameLst>
                                          <p:attrName>ppt_x</p:attrName>
                                        </p:attrNameLst>
                                      </p:cBhvr>
                                      <p:tavLst>
                                        <p:tav tm="0">
                                          <p:val>
                                            <p:strVal val="#ppt_x"/>
                                          </p:val>
                                        </p:tav>
                                        <p:tav tm="100000">
                                          <p:val>
                                            <p:strVal val="#ppt_x"/>
                                          </p:val>
                                        </p:tav>
                                      </p:tavLst>
                                    </p:anim>
                                    <p:anim calcmode="lin" valueType="num">
                                      <p:cBhvr>
                                        <p:cTn id="40" dur="5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anim calcmode="lin" valueType="num">
                                      <p:cBhvr>
                                        <p:cTn id="49" dur="500" fill="hold"/>
                                        <p:tgtEl>
                                          <p:spTgt spid="19"/>
                                        </p:tgtEl>
                                        <p:attrNameLst>
                                          <p:attrName>ppt_x</p:attrName>
                                        </p:attrNameLst>
                                      </p:cBhvr>
                                      <p:tavLst>
                                        <p:tav tm="0">
                                          <p:val>
                                            <p:strVal val="#ppt_x"/>
                                          </p:val>
                                        </p:tav>
                                        <p:tav tm="100000">
                                          <p:val>
                                            <p:strVal val="#ppt_x"/>
                                          </p:val>
                                        </p:tav>
                                      </p:tavLst>
                                    </p:anim>
                                    <p:anim calcmode="lin" valueType="num">
                                      <p:cBhvr>
                                        <p:cTn id="50" dur="5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500"/>
                                        <p:tgtEl>
                                          <p:spTgt spid="71"/>
                                        </p:tgtEl>
                                      </p:cBhvr>
                                    </p:animEffect>
                                    <p:anim calcmode="lin" valueType="num">
                                      <p:cBhvr>
                                        <p:cTn id="54" dur="500" fill="hold"/>
                                        <p:tgtEl>
                                          <p:spTgt spid="71"/>
                                        </p:tgtEl>
                                        <p:attrNameLst>
                                          <p:attrName>ppt_x</p:attrName>
                                        </p:attrNameLst>
                                      </p:cBhvr>
                                      <p:tavLst>
                                        <p:tav tm="0">
                                          <p:val>
                                            <p:strVal val="#ppt_x"/>
                                          </p:val>
                                        </p:tav>
                                        <p:tav tm="100000">
                                          <p:val>
                                            <p:strVal val="#ppt_x"/>
                                          </p:val>
                                        </p:tav>
                                      </p:tavLst>
                                    </p:anim>
                                    <p:anim calcmode="lin" valueType="num">
                                      <p:cBhvr>
                                        <p:cTn id="5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14324" y="3331376"/>
            <a:ext cx="506128" cy="488900"/>
            <a:chOff x="3508343" y="4247752"/>
            <a:chExt cx="506128" cy="488900"/>
          </a:xfrm>
          <a:solidFill>
            <a:schemeClr val="accent1">
              <a:alpha val="89804"/>
            </a:schemeClr>
          </a:solidFill>
        </p:grpSpPr>
        <p:sp>
          <p:nvSpPr>
            <p:cNvPr id="36" name="任意多边形 35"/>
            <p:cNvSpPr/>
            <p:nvPr/>
          </p:nvSpPr>
          <p:spPr>
            <a:xfrm>
              <a:off x="3508343" y="4247752"/>
              <a:ext cx="246124" cy="488900"/>
            </a:xfrm>
            <a:custGeom>
              <a:avLst/>
              <a:gdLst/>
              <a:ahLst/>
              <a:cxnLst/>
              <a:rect l="l" t="t" r="r" b="b"/>
              <a:pathLst>
                <a:path w="246124" h="488900">
                  <a:moveTo>
                    <a:pt x="124234" y="0"/>
                  </a:moveTo>
                  <a:cubicBezTo>
                    <a:pt x="205494" y="0"/>
                    <a:pt x="246124" y="30919"/>
                    <a:pt x="246124" y="92757"/>
                  </a:cubicBezTo>
                  <a:lnTo>
                    <a:pt x="246124" y="401836"/>
                  </a:lnTo>
                  <a:cubicBezTo>
                    <a:pt x="246124" y="429518"/>
                    <a:pt x="234683" y="450949"/>
                    <a:pt x="211801" y="466130"/>
                  </a:cubicBezTo>
                  <a:cubicBezTo>
                    <a:pt x="188918" y="481310"/>
                    <a:pt x="159506" y="488900"/>
                    <a:pt x="123564" y="488900"/>
                  </a:cubicBezTo>
                  <a:cubicBezTo>
                    <a:pt x="86506" y="488900"/>
                    <a:pt x="56647" y="481422"/>
                    <a:pt x="33988" y="466465"/>
                  </a:cubicBezTo>
                  <a:cubicBezTo>
                    <a:pt x="11329" y="451507"/>
                    <a:pt x="0" y="430188"/>
                    <a:pt x="0" y="402506"/>
                  </a:cubicBezTo>
                  <a:lnTo>
                    <a:pt x="0" y="93427"/>
                  </a:lnTo>
                  <a:cubicBezTo>
                    <a:pt x="0" y="31142"/>
                    <a:pt x="41411" y="0"/>
                    <a:pt x="124234" y="0"/>
                  </a:cubicBezTo>
                  <a:close/>
                  <a:moveTo>
                    <a:pt x="123564" y="65968"/>
                  </a:moveTo>
                  <a:cubicBezTo>
                    <a:pt x="111509" y="65968"/>
                    <a:pt x="105481" y="70768"/>
                    <a:pt x="105481" y="80367"/>
                  </a:cubicBezTo>
                  <a:lnTo>
                    <a:pt x="105481" y="407529"/>
                  </a:lnTo>
                  <a:cubicBezTo>
                    <a:pt x="105481" y="417128"/>
                    <a:pt x="111509" y="421928"/>
                    <a:pt x="123564" y="421928"/>
                  </a:cubicBezTo>
                  <a:cubicBezTo>
                    <a:pt x="134949" y="421928"/>
                    <a:pt x="140642" y="417128"/>
                    <a:pt x="140642" y="407529"/>
                  </a:cubicBezTo>
                  <a:lnTo>
                    <a:pt x="140642" y="80367"/>
                  </a:lnTo>
                  <a:cubicBezTo>
                    <a:pt x="140642" y="70768"/>
                    <a:pt x="134949" y="65968"/>
                    <a:pt x="123564" y="65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3773704" y="4247752"/>
              <a:ext cx="240767" cy="484547"/>
            </a:xfrm>
            <a:custGeom>
              <a:avLst/>
              <a:gdLst/>
              <a:ahLst/>
              <a:cxnLst/>
              <a:rect l="l" t="t" r="r" b="b"/>
              <a:pathLst>
                <a:path w="240767" h="484547">
                  <a:moveTo>
                    <a:pt x="119211" y="0"/>
                  </a:moveTo>
                  <a:cubicBezTo>
                    <a:pt x="168325" y="0"/>
                    <a:pt x="200862" y="11330"/>
                    <a:pt x="216824" y="33989"/>
                  </a:cubicBezTo>
                  <a:cubicBezTo>
                    <a:pt x="232786" y="56648"/>
                    <a:pt x="240767" y="93873"/>
                    <a:pt x="240767" y="145666"/>
                  </a:cubicBezTo>
                  <a:cubicBezTo>
                    <a:pt x="240767" y="165981"/>
                    <a:pt x="237307" y="182724"/>
                    <a:pt x="230386" y="195895"/>
                  </a:cubicBezTo>
                  <a:lnTo>
                    <a:pt x="111703" y="422932"/>
                  </a:lnTo>
                  <a:lnTo>
                    <a:pt x="240767" y="422932"/>
                  </a:lnTo>
                  <a:lnTo>
                    <a:pt x="240767" y="484547"/>
                  </a:lnTo>
                  <a:lnTo>
                    <a:pt x="0" y="484547"/>
                  </a:lnTo>
                  <a:lnTo>
                    <a:pt x="0" y="420923"/>
                  </a:lnTo>
                  <a:lnTo>
                    <a:pt x="118542" y="203262"/>
                  </a:lnTo>
                  <a:cubicBezTo>
                    <a:pt x="131490" y="179598"/>
                    <a:pt x="137964" y="147228"/>
                    <a:pt x="137964" y="106152"/>
                  </a:cubicBezTo>
                  <a:cubicBezTo>
                    <a:pt x="137964" y="84720"/>
                    <a:pt x="130820" y="74005"/>
                    <a:pt x="116533" y="74005"/>
                  </a:cubicBezTo>
                  <a:cubicBezTo>
                    <a:pt x="101799" y="74005"/>
                    <a:pt x="94432" y="80702"/>
                    <a:pt x="94432" y="94097"/>
                  </a:cubicBezTo>
                  <a:lnTo>
                    <a:pt x="94432" y="176473"/>
                  </a:lnTo>
                  <a:lnTo>
                    <a:pt x="0" y="176473"/>
                  </a:lnTo>
                  <a:lnTo>
                    <a:pt x="0" y="92757"/>
                  </a:lnTo>
                  <a:cubicBezTo>
                    <a:pt x="0" y="30919"/>
                    <a:pt x="39737" y="0"/>
                    <a:pt x="1192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514324" y="1582213"/>
            <a:ext cx="412365" cy="488900"/>
            <a:chOff x="2686490" y="4247752"/>
            <a:chExt cx="412365" cy="488900"/>
          </a:xfrm>
          <a:solidFill>
            <a:schemeClr val="accent1">
              <a:alpha val="89804"/>
            </a:schemeClr>
          </a:solidFill>
        </p:grpSpPr>
        <p:sp>
          <p:nvSpPr>
            <p:cNvPr id="37" name="任意多边形 36"/>
            <p:cNvSpPr/>
            <p:nvPr/>
          </p:nvSpPr>
          <p:spPr>
            <a:xfrm>
              <a:off x="2686490" y="4247752"/>
              <a:ext cx="246125" cy="488900"/>
            </a:xfrm>
            <a:custGeom>
              <a:avLst/>
              <a:gdLst/>
              <a:ahLst/>
              <a:cxnLst/>
              <a:rect l="l" t="t" r="r" b="b"/>
              <a:pathLst>
                <a:path w="246125" h="488900">
                  <a:moveTo>
                    <a:pt x="124234" y="0"/>
                  </a:moveTo>
                  <a:cubicBezTo>
                    <a:pt x="205494"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1" y="0"/>
                    <a:pt x="124234" y="0"/>
                  </a:cubicBezTo>
                  <a:close/>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953189" y="4252105"/>
              <a:ext cx="145666" cy="480194"/>
            </a:xfrm>
            <a:custGeom>
              <a:avLst/>
              <a:gdLst/>
              <a:ahLst/>
              <a:cxnLst/>
              <a:rect l="l" t="t" r="r" b="b"/>
              <a:pathLst>
                <a:path w="145666" h="480194">
                  <a:moveTo>
                    <a:pt x="54583" y="0"/>
                  </a:moveTo>
                  <a:lnTo>
                    <a:pt x="145666" y="0"/>
                  </a:lnTo>
                  <a:lnTo>
                    <a:pt x="145666" y="480194"/>
                  </a:lnTo>
                  <a:lnTo>
                    <a:pt x="40184" y="480194"/>
                  </a:lnTo>
                  <a:lnTo>
                    <a:pt x="40184" y="128253"/>
                  </a:lnTo>
                  <a:lnTo>
                    <a:pt x="0" y="128253"/>
                  </a:lnTo>
                  <a:lnTo>
                    <a:pt x="0" y="58266"/>
                  </a:lnTo>
                  <a:cubicBezTo>
                    <a:pt x="15310" y="58266"/>
                    <a:pt x="28234" y="51681"/>
                    <a:pt x="38774" y="38510"/>
                  </a:cubicBezTo>
                  <a:cubicBezTo>
                    <a:pt x="49313" y="25338"/>
                    <a:pt x="54583" y="12502"/>
                    <a:pt x="5458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7359855" y="1503497"/>
            <a:ext cx="3489158" cy="1569660"/>
          </a:xfrm>
          <a:prstGeom prst="rect">
            <a:avLst/>
          </a:prstGeom>
          <a:noFill/>
        </p:spPr>
        <p:txBody>
          <a:bodyPr wrap="square" rtlCol="0">
            <a:spAutoFit/>
          </a:bodyPr>
          <a:lstStyle/>
          <a:p>
            <a:pPr fontAlgn="auto">
              <a:spcAft>
                <a:spcPts val="600"/>
              </a:spcAft>
            </a:pPr>
            <a:r>
              <a:rPr lang="zh-CN" altLang="en-US" sz="2400" b="1" dirty="0"/>
              <a:t>岩土工程</a:t>
            </a:r>
            <a:endParaRPr lang="en-US" altLang="zh-CN" sz="2400" b="1" dirty="0"/>
          </a:p>
          <a:p>
            <a:pPr fontAlgn="auto">
              <a:spcBef>
                <a:spcPts val="600"/>
              </a:spcBef>
              <a:spcAft>
                <a:spcPts val="600"/>
              </a:spcAft>
            </a:pPr>
            <a:r>
              <a:rPr lang="zh-CN" altLang="en-US" sz="1400" dirty="0"/>
              <a:t>第一章  土石方工程</a:t>
            </a:r>
          </a:p>
          <a:p>
            <a:pPr fontAlgn="auto">
              <a:spcBef>
                <a:spcPts val="600"/>
              </a:spcBef>
              <a:spcAft>
                <a:spcPts val="600"/>
              </a:spcAft>
            </a:pPr>
            <a:r>
              <a:rPr lang="zh-CN" altLang="en-US" sz="1400" dirty="0"/>
              <a:t>第二章  地基处理和基坑支护工程</a:t>
            </a:r>
          </a:p>
          <a:p>
            <a:pPr fontAlgn="auto">
              <a:spcBef>
                <a:spcPts val="600"/>
              </a:spcBef>
              <a:spcAft>
                <a:spcPts val="600"/>
              </a:spcAft>
            </a:pPr>
            <a:r>
              <a:rPr lang="zh-CN" altLang="en-US" sz="1400" dirty="0"/>
              <a:t>第三章  桩基工程</a:t>
            </a:r>
          </a:p>
        </p:txBody>
      </p:sp>
      <p:sp>
        <p:nvSpPr>
          <p:cNvPr id="52" name="文本框 51"/>
          <p:cNvSpPr txBox="1"/>
          <p:nvPr/>
        </p:nvSpPr>
        <p:spPr>
          <a:xfrm>
            <a:off x="7359855" y="3256516"/>
            <a:ext cx="3489158" cy="3046988"/>
          </a:xfrm>
          <a:prstGeom prst="rect">
            <a:avLst/>
          </a:prstGeom>
          <a:noFill/>
        </p:spPr>
        <p:txBody>
          <a:bodyPr wrap="square" rtlCol="0">
            <a:spAutoFit/>
          </a:bodyPr>
          <a:lstStyle/>
          <a:p>
            <a:pPr fontAlgn="auto">
              <a:spcAft>
                <a:spcPts val="600"/>
              </a:spcAft>
            </a:pPr>
            <a:r>
              <a:rPr lang="zh-CN" altLang="en-US" sz="2400" b="1" dirty="0"/>
              <a:t>装饰工程</a:t>
            </a:r>
            <a:endParaRPr lang="en-US" altLang="zh-CN" sz="2400" b="1" dirty="0"/>
          </a:p>
          <a:p>
            <a:pPr fontAlgn="auto">
              <a:spcBef>
                <a:spcPts val="600"/>
              </a:spcBef>
              <a:spcAft>
                <a:spcPts val="600"/>
              </a:spcAft>
            </a:pPr>
            <a:r>
              <a:rPr lang="zh-CN" altLang="en-US" sz="1400" dirty="0"/>
              <a:t>第十一章  楼地面工程</a:t>
            </a:r>
          </a:p>
          <a:p>
            <a:pPr fontAlgn="auto">
              <a:spcBef>
                <a:spcPts val="600"/>
              </a:spcBef>
              <a:spcAft>
                <a:spcPts val="600"/>
              </a:spcAft>
            </a:pPr>
            <a:r>
              <a:rPr lang="zh-CN" altLang="en-US" sz="1400" dirty="0"/>
              <a:t>第十二章  墙柱面工程</a:t>
            </a:r>
          </a:p>
          <a:p>
            <a:pPr fontAlgn="auto">
              <a:spcBef>
                <a:spcPts val="600"/>
              </a:spcBef>
              <a:spcAft>
                <a:spcPts val="600"/>
              </a:spcAft>
            </a:pPr>
            <a:r>
              <a:rPr lang="zh-CN" altLang="en-US" sz="1400" dirty="0"/>
              <a:t>第十三章  天棚工程</a:t>
            </a:r>
          </a:p>
          <a:p>
            <a:pPr fontAlgn="auto">
              <a:spcBef>
                <a:spcPts val="600"/>
              </a:spcBef>
              <a:spcAft>
                <a:spcPts val="600"/>
              </a:spcAft>
            </a:pPr>
            <a:r>
              <a:rPr lang="zh-CN" altLang="en-US" sz="1400" dirty="0"/>
              <a:t>第十四章  门窗工程</a:t>
            </a:r>
          </a:p>
          <a:p>
            <a:pPr fontAlgn="auto">
              <a:spcBef>
                <a:spcPts val="600"/>
              </a:spcBef>
              <a:spcAft>
                <a:spcPts val="600"/>
              </a:spcAft>
            </a:pPr>
            <a:r>
              <a:rPr lang="zh-CN" altLang="en-US" sz="1400" dirty="0"/>
              <a:t>第十五章  油漆、涂料、裱糊工程</a:t>
            </a:r>
          </a:p>
          <a:p>
            <a:pPr fontAlgn="auto">
              <a:spcBef>
                <a:spcPts val="600"/>
              </a:spcBef>
              <a:spcAft>
                <a:spcPts val="600"/>
              </a:spcAft>
            </a:pPr>
            <a:r>
              <a:rPr lang="zh-CN" altLang="en-US" sz="1400" dirty="0"/>
              <a:t>第十六章  其他工程</a:t>
            </a:r>
          </a:p>
          <a:p>
            <a:pPr fontAlgn="auto">
              <a:spcBef>
                <a:spcPts val="600"/>
              </a:spcBef>
              <a:spcAft>
                <a:spcPts val="600"/>
              </a:spcAft>
            </a:pPr>
            <a:r>
              <a:rPr lang="zh-CN" altLang="en-US" sz="1400" dirty="0"/>
              <a:t>第十七章  项目成品保护</a:t>
            </a:r>
          </a:p>
        </p:txBody>
      </p:sp>
      <p:grpSp>
        <p:nvGrpSpPr>
          <p:cNvPr id="13" name="组合 12"/>
          <p:cNvGrpSpPr/>
          <p:nvPr/>
        </p:nvGrpSpPr>
        <p:grpSpPr>
          <a:xfrm>
            <a:off x="-1100270" y="0"/>
            <a:ext cx="5424801" cy="6858001"/>
            <a:chOff x="-1749941" y="349597"/>
            <a:chExt cx="5424801" cy="6858001"/>
          </a:xfrm>
        </p:grpSpPr>
        <p:sp>
          <p:nvSpPr>
            <p:cNvPr id="8" name="流程图: 离页连接符 7"/>
            <p:cNvSpPr/>
            <p:nvPr/>
          </p:nvSpPr>
          <p:spPr>
            <a:xfrm rot="16200000">
              <a:off x="-2341714" y="1191023"/>
              <a:ext cx="6858000" cy="5175149"/>
            </a:xfrm>
            <a:prstGeom prst="flowChartOffpageConnector">
              <a:avLst/>
            </a:pr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图片包含 天空, 户外, 城市, 建筑物&#10;&#10;已生成极高可信度的说明"/>
            <p:cNvPicPr>
              <a:picLocks noChangeAspect="1"/>
            </p:cNvPicPr>
            <p:nvPr/>
          </p:nvPicPr>
          <p:blipFill>
            <a:blip r:embed="rId4" cstate="print">
              <a:extLst>
                <a:ext uri="{28A0092B-C50C-407E-A947-70E740481C1C}">
                  <a14:useLocalDpi xmlns:a14="http://schemas.microsoft.com/office/drawing/2010/main" val="0"/>
                </a:ext>
              </a:extLst>
            </a:blip>
            <a:srcRect l="23235" t="694" r="41675" b="694"/>
            <a:stretch>
              <a:fillRect/>
            </a:stretch>
          </p:blipFill>
          <p:spPr>
            <a:xfrm flipH="1">
              <a:off x="-1749941" y="349597"/>
              <a:ext cx="5175149" cy="6858000"/>
            </a:xfrm>
            <a:custGeom>
              <a:avLst/>
              <a:gdLst>
                <a:gd name="connsiteX0" fmla="*/ 1035030 w 5175149"/>
                <a:gd name="connsiteY0" fmla="*/ 0 h 6858000"/>
                <a:gd name="connsiteX1" fmla="*/ 5175149 w 5175149"/>
                <a:gd name="connsiteY1" fmla="*/ 0 h 6858000"/>
                <a:gd name="connsiteX2" fmla="*/ 5175149 w 5175149"/>
                <a:gd name="connsiteY2" fmla="*/ 6858000 h 6858000"/>
                <a:gd name="connsiteX3" fmla="*/ 1035030 w 5175149"/>
                <a:gd name="connsiteY3" fmla="*/ 6858000 h 6858000"/>
                <a:gd name="connsiteX4" fmla="*/ 0 w 5175149"/>
                <a:gd name="connsiteY4" fmla="*/ 3429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5149" h="6858000">
                  <a:moveTo>
                    <a:pt x="1035030" y="0"/>
                  </a:moveTo>
                  <a:lnTo>
                    <a:pt x="5175149" y="0"/>
                  </a:lnTo>
                  <a:lnTo>
                    <a:pt x="5175149" y="6858000"/>
                  </a:lnTo>
                  <a:lnTo>
                    <a:pt x="1035030" y="6858000"/>
                  </a:lnTo>
                  <a:lnTo>
                    <a:pt x="0" y="3429000"/>
                  </a:lnTo>
                  <a:close/>
                </a:path>
              </a:pathLst>
            </a:custGeom>
          </p:spPr>
        </p:pic>
      </p:grpSp>
      <p:sp>
        <p:nvSpPr>
          <p:cNvPr id="27" name="文本框 26"/>
          <p:cNvSpPr txBox="1"/>
          <p:nvPr/>
        </p:nvSpPr>
        <p:spPr>
          <a:xfrm>
            <a:off x="4414282" y="2909280"/>
            <a:ext cx="1739152" cy="1138773"/>
          </a:xfrm>
          <a:prstGeom prst="rect">
            <a:avLst/>
          </a:prstGeom>
          <a:noFill/>
        </p:spPr>
        <p:txBody>
          <a:bodyPr wrap="square" rtlCol="0">
            <a:spAutoFit/>
          </a:bodyPr>
          <a:lstStyle/>
          <a:p>
            <a:pPr algn="dist"/>
            <a:r>
              <a:rPr lang="zh-CN" altLang="en-US" sz="4800" b="1" dirty="0"/>
              <a:t>目录</a:t>
            </a:r>
            <a:endParaRPr lang="en-US" altLang="zh-CN" sz="4800" b="1" dirty="0"/>
          </a:p>
          <a:p>
            <a:pPr algn="dist"/>
            <a:r>
              <a:rPr lang="en-US" altLang="zh-CN" sz="2000" b="1" dirty="0"/>
              <a:t>CONTENTS</a:t>
            </a:r>
            <a:endParaRPr lang="zh-CN" altLang="en-US" sz="2000" b="1" dirty="0"/>
          </a:p>
        </p:txBody>
      </p:sp>
    </p:spTree>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0"/>
                            </p:stCondLst>
                            <p:childTnLst>
                              <p:par>
                                <p:cTn id="12" presetID="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1+#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1+#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48821" y="1249216"/>
            <a:ext cx="2550872" cy="338554"/>
          </a:xfrm>
          <a:prstGeom prst="rect">
            <a:avLst/>
          </a:prstGeom>
          <a:noFill/>
        </p:spPr>
        <p:txBody>
          <a:bodyPr wrap="square" rtlCol="0">
            <a:spAutoFit/>
          </a:bodyPr>
          <a:lstStyle/>
          <a:p>
            <a:r>
              <a:rPr lang="en-US" altLang="zh-CN" sz="1600" b="1" dirty="0" smtClean="0"/>
              <a:t>3.</a:t>
            </a:r>
            <a:r>
              <a:rPr lang="zh-CN" altLang="en-US" sz="1600" b="1" dirty="0" smtClean="0"/>
              <a:t>踢脚线</a:t>
            </a:r>
            <a:endParaRPr lang="zh-CN" altLang="en-US" sz="1600" b="1" dirty="0"/>
          </a:p>
        </p:txBody>
      </p:sp>
      <p:sp>
        <p:nvSpPr>
          <p:cNvPr id="10" name="文本框 9"/>
          <p:cNvSpPr txBox="1"/>
          <p:nvPr/>
        </p:nvSpPr>
        <p:spPr>
          <a:xfrm>
            <a:off x="5736474" y="1800693"/>
            <a:ext cx="5869756" cy="1669688"/>
          </a:xfrm>
          <a:prstGeom prst="rect">
            <a:avLst/>
          </a:prstGeom>
          <a:noFill/>
        </p:spPr>
        <p:txBody>
          <a:bodyPr wrap="square" rtlCol="0">
            <a:spAutoFit/>
          </a:bodyPr>
          <a:lstStyle/>
          <a:p>
            <a:pPr marL="171450" indent="-171450">
              <a:lnSpc>
                <a:spcPct val="150000"/>
              </a:lnSpc>
              <a:spcBef>
                <a:spcPts val="100"/>
              </a:spcBef>
              <a:spcAft>
                <a:spcPts val="100"/>
              </a:spcAft>
              <a:buFont typeface="Wingdings" panose="05000000000000000000" pitchFamily="2" charset="2"/>
              <a:buChar char="Ø"/>
            </a:pPr>
            <a:r>
              <a:rPr lang="en-US" altLang="zh-CN" sz="1300" dirty="0"/>
              <a:t>2014</a:t>
            </a:r>
            <a:r>
              <a:rPr lang="zh-CN" altLang="en-US" sz="1300" dirty="0"/>
              <a:t>标准</a:t>
            </a:r>
            <a:r>
              <a:rPr lang="zh-CN" altLang="en-US" sz="1300" dirty="0" smtClean="0"/>
              <a:t>：以面积计量，计量单位为</a:t>
            </a:r>
            <a:r>
              <a:rPr lang="en-US" altLang="zh-CN" sz="1300" dirty="0" smtClean="0"/>
              <a:t>100m</a:t>
            </a:r>
            <a:r>
              <a:rPr lang="en-US" altLang="zh-CN" sz="1300" baseline="30000" dirty="0" smtClean="0"/>
              <a:t>2</a:t>
            </a:r>
          </a:p>
          <a:p>
            <a:pPr marL="171450" indent="-171450">
              <a:lnSpc>
                <a:spcPct val="150000"/>
              </a:lnSpc>
              <a:spcBef>
                <a:spcPts val="100"/>
              </a:spcBef>
              <a:spcAft>
                <a:spcPts val="100"/>
              </a:spcAft>
              <a:buFont typeface="Wingdings" panose="05000000000000000000" pitchFamily="2" charset="2"/>
              <a:buChar char="Ø"/>
            </a:pPr>
            <a:r>
              <a:rPr lang="en-US" altLang="zh-CN" sz="1300" dirty="0" smtClean="0"/>
              <a:t>2020</a:t>
            </a:r>
            <a:r>
              <a:rPr lang="zh-CN" altLang="en-US" sz="1300" dirty="0"/>
              <a:t>标准：</a:t>
            </a:r>
            <a:r>
              <a:rPr lang="zh-CN" altLang="en-US" sz="1300" dirty="0" smtClean="0"/>
              <a:t>以长度计量</a:t>
            </a:r>
            <a:r>
              <a:rPr lang="zh-CN" altLang="en-US" sz="1300" dirty="0"/>
              <a:t>，计量单位为</a:t>
            </a:r>
            <a:r>
              <a:rPr lang="en-US" altLang="zh-CN" sz="1300" dirty="0" smtClean="0"/>
              <a:t>100m</a:t>
            </a:r>
            <a:endParaRPr lang="en-US" altLang="zh-CN" sz="1300" dirty="0"/>
          </a:p>
          <a:p>
            <a:pPr marL="171450" indent="-171450">
              <a:lnSpc>
                <a:spcPct val="150000"/>
              </a:lnSpc>
              <a:spcBef>
                <a:spcPts val="100"/>
              </a:spcBef>
              <a:spcAft>
                <a:spcPts val="100"/>
              </a:spcAft>
              <a:buFont typeface="Wingdings" panose="05000000000000000000" pitchFamily="2" charset="2"/>
              <a:buChar char="Ø"/>
            </a:pPr>
            <a:r>
              <a:rPr lang="zh-CN" altLang="en-US" sz="1300" dirty="0" smtClean="0"/>
              <a:t>未</a:t>
            </a:r>
            <a:r>
              <a:rPr lang="zh-CN" altLang="en-US" sz="1300" dirty="0"/>
              <a:t>注明高度的均按</a:t>
            </a:r>
            <a:r>
              <a:rPr lang="en-US" altLang="zh-CN" sz="1300" dirty="0"/>
              <a:t>100mm</a:t>
            </a:r>
            <a:r>
              <a:rPr lang="zh-CN" altLang="en-US" sz="1300" dirty="0" smtClean="0"/>
              <a:t>考虑</a:t>
            </a:r>
            <a:r>
              <a:rPr lang="zh-CN" altLang="en-US" sz="1300" dirty="0"/>
              <a:t>，设计高度与标准不同时，除水泥砂浆踢脚线子目可</a:t>
            </a:r>
            <a:r>
              <a:rPr lang="zh-CN" altLang="en-US" sz="1300" dirty="0" smtClean="0"/>
              <a:t>按高度比例</a:t>
            </a:r>
            <a:r>
              <a:rPr lang="zh-CN" altLang="en-US" sz="1300" dirty="0"/>
              <a:t>调整</a:t>
            </a:r>
            <a:r>
              <a:rPr lang="zh-CN" altLang="en-US" sz="1300" dirty="0" smtClean="0"/>
              <a:t>外，其他踢脚线不调整（按成品考虑、以</a:t>
            </a:r>
            <a:r>
              <a:rPr lang="zh-CN" altLang="en-US" sz="1300" dirty="0"/>
              <a:t>长度计量</a:t>
            </a:r>
            <a:r>
              <a:rPr lang="zh-CN" altLang="en-US" sz="1300" dirty="0" smtClean="0"/>
              <a:t>）</a:t>
            </a:r>
            <a:endParaRPr lang="en-US" altLang="zh-CN" sz="1300" dirty="0" smtClean="0"/>
          </a:p>
          <a:p>
            <a:pPr marL="171450" indent="-171450">
              <a:lnSpc>
                <a:spcPct val="150000"/>
              </a:lnSpc>
              <a:spcBef>
                <a:spcPts val="100"/>
              </a:spcBef>
              <a:spcAft>
                <a:spcPts val="100"/>
              </a:spcAft>
              <a:buFont typeface="Wingdings" panose="05000000000000000000" pitchFamily="2" charset="2"/>
              <a:buChar char="Ø"/>
            </a:pPr>
            <a:r>
              <a:rPr lang="zh-CN" altLang="en-US" sz="1300" dirty="0"/>
              <a:t>楼梯段踢脚</a:t>
            </a:r>
            <a:r>
              <a:rPr lang="zh-CN" altLang="en-US" sz="1300" dirty="0" smtClean="0"/>
              <a:t>线人工</a:t>
            </a:r>
            <a:r>
              <a:rPr lang="zh-CN" altLang="en-US" sz="1300" dirty="0"/>
              <a:t>、机械乘以系数</a:t>
            </a:r>
            <a:r>
              <a:rPr lang="en-US" altLang="zh-CN" sz="1300" dirty="0"/>
              <a:t>1.15</a:t>
            </a:r>
            <a:r>
              <a:rPr lang="zh-CN" altLang="en-US" sz="1300" dirty="0"/>
              <a:t>；其余三角形面积另按零星项目执行</a:t>
            </a:r>
            <a:endParaRPr lang="en-US" altLang="zh-CN" sz="1300" dirty="0"/>
          </a:p>
        </p:txBody>
      </p:sp>
      <p:sp>
        <p:nvSpPr>
          <p:cNvPr id="11" name="矩形 10"/>
          <p:cNvSpPr/>
          <p:nvPr/>
        </p:nvSpPr>
        <p:spPr>
          <a:xfrm>
            <a:off x="7042461" y="1594731"/>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flipH="1">
            <a:off x="8136835" y="804235"/>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7048820" y="3980401"/>
            <a:ext cx="2550872" cy="338554"/>
          </a:xfrm>
          <a:prstGeom prst="rect">
            <a:avLst/>
          </a:prstGeom>
          <a:noFill/>
        </p:spPr>
        <p:txBody>
          <a:bodyPr wrap="square" rtlCol="0">
            <a:spAutoFit/>
          </a:bodyPr>
          <a:lstStyle/>
          <a:p>
            <a:r>
              <a:rPr lang="en-US" altLang="zh-CN" sz="1600" b="1" dirty="0" smtClean="0"/>
              <a:t>4.</a:t>
            </a:r>
            <a:r>
              <a:rPr lang="zh-CN" altLang="en-US" sz="1600" b="1" dirty="0" smtClean="0"/>
              <a:t>栏杆及其他</a:t>
            </a:r>
            <a:endParaRPr lang="zh-CN" altLang="en-US" sz="1600" b="1" dirty="0"/>
          </a:p>
        </p:txBody>
      </p:sp>
      <p:sp>
        <p:nvSpPr>
          <p:cNvPr id="14" name="文本框 13"/>
          <p:cNvSpPr txBox="1"/>
          <p:nvPr/>
        </p:nvSpPr>
        <p:spPr>
          <a:xfrm>
            <a:off x="5736473" y="4531878"/>
            <a:ext cx="6000385" cy="1337610"/>
          </a:xfrm>
          <a:prstGeom prst="rect">
            <a:avLst/>
          </a:prstGeom>
          <a:noFill/>
        </p:spPr>
        <p:txBody>
          <a:bodyPr wrap="square" rtlCol="0">
            <a:spAutoFit/>
          </a:bodyPr>
          <a:lstStyle/>
          <a:p>
            <a:pPr marL="171450" indent="-171450">
              <a:lnSpc>
                <a:spcPct val="150000"/>
              </a:lnSpc>
              <a:spcBef>
                <a:spcPts val="100"/>
              </a:spcBef>
              <a:spcAft>
                <a:spcPts val="100"/>
              </a:spcAft>
              <a:buFont typeface="Wingdings" panose="05000000000000000000" pitchFamily="2" charset="2"/>
              <a:buChar char="Ø"/>
            </a:pPr>
            <a:r>
              <a:rPr lang="zh-CN" altLang="en-US" sz="1300" dirty="0" smtClean="0"/>
              <a:t>不锈钢管栏杆：均</a:t>
            </a:r>
            <a:r>
              <a:rPr lang="zh-CN" altLang="en-US" sz="1300" dirty="0"/>
              <a:t>按成品考虑，只列安装</a:t>
            </a:r>
            <a:r>
              <a:rPr lang="zh-CN" altLang="en-US" sz="1300" dirty="0" smtClean="0"/>
              <a:t>子目</a:t>
            </a:r>
            <a:endParaRPr lang="en-US" altLang="zh-CN" sz="1300" dirty="0" smtClean="0"/>
          </a:p>
          <a:p>
            <a:pPr marL="171450" indent="-171450">
              <a:lnSpc>
                <a:spcPct val="150000"/>
              </a:lnSpc>
              <a:spcBef>
                <a:spcPts val="100"/>
              </a:spcBef>
              <a:spcAft>
                <a:spcPts val="100"/>
              </a:spcAft>
              <a:buFont typeface="Wingdings" panose="05000000000000000000" pitchFamily="2" charset="2"/>
              <a:buChar char="Ø"/>
            </a:pPr>
            <a:r>
              <a:rPr lang="zh-CN" altLang="en-US" sz="1300" dirty="0"/>
              <a:t>瓷砖美</a:t>
            </a:r>
            <a:r>
              <a:rPr lang="zh-CN" altLang="en-US" sz="1300" dirty="0" smtClean="0"/>
              <a:t>缝：按</a:t>
            </a:r>
            <a:r>
              <a:rPr lang="zh-CN" altLang="en-US" sz="1300" dirty="0"/>
              <a:t>瓷砖镶贴表面积计算</a:t>
            </a:r>
            <a:endParaRPr lang="en-US" altLang="zh-CN" sz="1300" dirty="0" smtClean="0"/>
          </a:p>
          <a:p>
            <a:pPr marL="171450" indent="-171450">
              <a:lnSpc>
                <a:spcPct val="150000"/>
              </a:lnSpc>
              <a:spcBef>
                <a:spcPts val="100"/>
              </a:spcBef>
              <a:spcAft>
                <a:spcPts val="100"/>
              </a:spcAft>
              <a:buFont typeface="Wingdings" panose="05000000000000000000" pitchFamily="2" charset="2"/>
              <a:buChar char="Ø"/>
            </a:pPr>
            <a:r>
              <a:rPr lang="zh-CN" altLang="en-US" sz="1300" dirty="0" smtClean="0"/>
              <a:t>块</a:t>
            </a:r>
            <a:r>
              <a:rPr lang="zh-CN" altLang="en-US" sz="1300" dirty="0"/>
              <a:t>料地面弧形部分增加费：按弧形长度以延长米</a:t>
            </a:r>
            <a:r>
              <a:rPr lang="zh-CN" altLang="en-US" sz="1300" dirty="0" smtClean="0"/>
              <a:t>计算，成品</a:t>
            </a:r>
            <a:r>
              <a:rPr lang="zh-CN" altLang="en-US" sz="1300" dirty="0"/>
              <a:t>与非成品拼接部分</a:t>
            </a:r>
            <a:r>
              <a:rPr lang="zh-CN" altLang="en-US" sz="1300" dirty="0" smtClean="0"/>
              <a:t>，</a:t>
            </a:r>
            <a:endParaRPr lang="en-US" altLang="zh-CN" sz="1300" dirty="0" smtClean="0"/>
          </a:p>
          <a:p>
            <a:pPr>
              <a:lnSpc>
                <a:spcPct val="150000"/>
              </a:lnSpc>
              <a:spcBef>
                <a:spcPts val="100"/>
              </a:spcBef>
              <a:spcAft>
                <a:spcPts val="100"/>
              </a:spcAft>
            </a:pPr>
            <a:r>
              <a:rPr lang="en-US" altLang="zh-CN" sz="1300" dirty="0" smtClean="0"/>
              <a:t>                                                         </a:t>
            </a:r>
            <a:r>
              <a:rPr lang="zh-CN" altLang="en-US" sz="1300" dirty="0" smtClean="0"/>
              <a:t>只</a:t>
            </a:r>
            <a:r>
              <a:rPr lang="zh-CN" altLang="en-US" sz="1300" dirty="0"/>
              <a:t>计算非成品一侧弧线</a:t>
            </a:r>
            <a:r>
              <a:rPr lang="zh-CN" altLang="en-US" sz="1300" dirty="0" smtClean="0"/>
              <a:t>长度</a:t>
            </a:r>
            <a:endParaRPr lang="en-US" altLang="zh-CN" sz="1300" dirty="0" smtClean="0"/>
          </a:p>
        </p:txBody>
      </p:sp>
      <p:sp>
        <p:nvSpPr>
          <p:cNvPr id="15" name="矩形 14"/>
          <p:cNvSpPr/>
          <p:nvPr/>
        </p:nvSpPr>
        <p:spPr>
          <a:xfrm>
            <a:off x="7042460" y="4325916"/>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a:spLocks noChangeAspect="1"/>
          </p:cNvSpPr>
          <p:nvPr/>
        </p:nvSpPr>
        <p:spPr>
          <a:xfrm flipH="1">
            <a:off x="8136834" y="3535420"/>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564" y="2054951"/>
            <a:ext cx="4998965" cy="3749223"/>
          </a:xfrm>
          <a:custGeom>
            <a:avLst/>
            <a:gdLst>
              <a:gd name="connsiteX0" fmla="*/ 4523879 w 4998965"/>
              <a:gd name="connsiteY0" fmla="*/ 1527499 h 3921456"/>
              <a:gd name="connsiteX1" fmla="*/ 4569635 w 4998965"/>
              <a:gd name="connsiteY1" fmla="*/ 1554841 h 3921456"/>
              <a:gd name="connsiteX2" fmla="*/ 4985201 w 4998965"/>
              <a:gd name="connsiteY2" fmla="*/ 2113609 h 3921456"/>
              <a:gd name="connsiteX3" fmla="*/ 4970879 w 4998965"/>
              <a:gd name="connsiteY3" fmla="*/ 2211052 h 3921456"/>
              <a:gd name="connsiteX4" fmla="*/ 2787746 w 4998965"/>
              <a:gd name="connsiteY4" fmla="*/ 3834690 h 3921456"/>
              <a:gd name="connsiteX5" fmla="*/ 2690302 w 4998965"/>
              <a:gd name="connsiteY5" fmla="*/ 3820368 h 3921456"/>
              <a:gd name="connsiteX6" fmla="*/ 2274737 w 4998965"/>
              <a:gd name="connsiteY6" fmla="*/ 3261601 h 3921456"/>
              <a:gd name="connsiteX7" fmla="*/ 2289058 w 4998965"/>
              <a:gd name="connsiteY7" fmla="*/ 3164157 h 3921456"/>
              <a:gd name="connsiteX8" fmla="*/ 4472191 w 4998965"/>
              <a:gd name="connsiteY8" fmla="*/ 1540520 h 3921456"/>
              <a:gd name="connsiteX9" fmla="*/ 4523879 w 4998965"/>
              <a:gd name="connsiteY9" fmla="*/ 1527499 h 3921456"/>
              <a:gd name="connsiteX10" fmla="*/ 3850380 w 4998965"/>
              <a:gd name="connsiteY10" fmla="*/ 37089 h 3921456"/>
              <a:gd name="connsiteX11" fmla="*/ 3931729 w 4998965"/>
              <a:gd name="connsiteY11" fmla="*/ 85700 h 3921456"/>
              <a:gd name="connsiteX12" fmla="*/ 4670565 w 4998965"/>
              <a:gd name="connsiteY12" fmla="*/ 1079135 h 3921456"/>
              <a:gd name="connsiteX13" fmla="*/ 4645103 w 4998965"/>
              <a:gd name="connsiteY13" fmla="*/ 1252379 h 3921456"/>
              <a:gd name="connsiteX14" fmla="*/ 1089184 w 4998965"/>
              <a:gd name="connsiteY14" fmla="*/ 3896984 h 3921456"/>
              <a:gd name="connsiteX15" fmla="*/ 915940 w 4998965"/>
              <a:gd name="connsiteY15" fmla="*/ 3871522 h 3921456"/>
              <a:gd name="connsiteX16" fmla="*/ 177103 w 4998965"/>
              <a:gd name="connsiteY16" fmla="*/ 2878087 h 3921456"/>
              <a:gd name="connsiteX17" fmla="*/ 202565 w 4998965"/>
              <a:gd name="connsiteY17" fmla="*/ 2704843 h 3921456"/>
              <a:gd name="connsiteX18" fmla="*/ 3758485 w 4998965"/>
              <a:gd name="connsiteY18" fmla="*/ 60238 h 3921456"/>
              <a:gd name="connsiteX19" fmla="*/ 3850380 w 4998965"/>
              <a:gd name="connsiteY19" fmla="*/ 37089 h 3921456"/>
              <a:gd name="connsiteX20" fmla="*/ 2262907 w 4998965"/>
              <a:gd name="connsiteY20" fmla="*/ 744 h 3921456"/>
              <a:gd name="connsiteX21" fmla="*/ 2308662 w 4998965"/>
              <a:gd name="connsiteY21" fmla="*/ 28086 h 3921456"/>
              <a:gd name="connsiteX22" fmla="*/ 2724228 w 4998965"/>
              <a:gd name="connsiteY22" fmla="*/ 586853 h 3921456"/>
              <a:gd name="connsiteX23" fmla="*/ 2709907 w 4998965"/>
              <a:gd name="connsiteY23" fmla="*/ 684297 h 3921456"/>
              <a:gd name="connsiteX24" fmla="*/ 526774 w 4998965"/>
              <a:gd name="connsiteY24" fmla="*/ 2307935 h 3921456"/>
              <a:gd name="connsiteX25" fmla="*/ 429331 w 4998965"/>
              <a:gd name="connsiteY25" fmla="*/ 2293613 h 3921456"/>
              <a:gd name="connsiteX26" fmla="*/ 13765 w 4998965"/>
              <a:gd name="connsiteY26" fmla="*/ 1734846 h 3921456"/>
              <a:gd name="connsiteX27" fmla="*/ 28086 w 4998965"/>
              <a:gd name="connsiteY27" fmla="*/ 1637402 h 3921456"/>
              <a:gd name="connsiteX28" fmla="*/ 2211219 w 4998965"/>
              <a:gd name="connsiteY28" fmla="*/ 13765 h 3921456"/>
              <a:gd name="connsiteX29" fmla="*/ 2262907 w 4998965"/>
              <a:gd name="connsiteY29" fmla="*/ 744 h 39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98965" h="3921456">
                <a:moveTo>
                  <a:pt x="4523879" y="1527499"/>
                </a:moveTo>
                <a:cubicBezTo>
                  <a:pt x="4541513" y="1530091"/>
                  <a:pt x="4558158" y="1539410"/>
                  <a:pt x="4569635" y="1554841"/>
                </a:cubicBezTo>
                <a:lnTo>
                  <a:pt x="4985201" y="2113609"/>
                </a:lnTo>
                <a:cubicBezTo>
                  <a:pt x="5008154" y="2144472"/>
                  <a:pt x="5001742" y="2188098"/>
                  <a:pt x="4970879" y="2211052"/>
                </a:cubicBezTo>
                <a:lnTo>
                  <a:pt x="2787746" y="3834690"/>
                </a:lnTo>
                <a:cubicBezTo>
                  <a:pt x="2756882" y="3857643"/>
                  <a:pt x="2713256" y="3851231"/>
                  <a:pt x="2690302" y="3820368"/>
                </a:cubicBezTo>
                <a:lnTo>
                  <a:pt x="2274737" y="3261601"/>
                </a:lnTo>
                <a:cubicBezTo>
                  <a:pt x="2251783" y="3230737"/>
                  <a:pt x="2258195" y="3187111"/>
                  <a:pt x="2289058" y="3164157"/>
                </a:cubicBezTo>
                <a:lnTo>
                  <a:pt x="4472191" y="1540520"/>
                </a:lnTo>
                <a:cubicBezTo>
                  <a:pt x="4487623" y="1529043"/>
                  <a:pt x="4506245" y="1524907"/>
                  <a:pt x="4523879" y="1527499"/>
                </a:cubicBezTo>
                <a:close/>
                <a:moveTo>
                  <a:pt x="3850380" y="37089"/>
                </a:moveTo>
                <a:cubicBezTo>
                  <a:pt x="3881731" y="41697"/>
                  <a:pt x="3911324" y="58265"/>
                  <a:pt x="3931729" y="85700"/>
                </a:cubicBezTo>
                <a:lnTo>
                  <a:pt x="4670565" y="1079135"/>
                </a:lnTo>
                <a:cubicBezTo>
                  <a:pt x="4711374" y="1134007"/>
                  <a:pt x="4699974" y="1211570"/>
                  <a:pt x="4645103" y="1252379"/>
                </a:cubicBezTo>
                <a:lnTo>
                  <a:pt x="1089184" y="3896984"/>
                </a:lnTo>
                <a:cubicBezTo>
                  <a:pt x="1034312" y="3937793"/>
                  <a:pt x="956749" y="3926393"/>
                  <a:pt x="915940" y="3871522"/>
                </a:cubicBezTo>
                <a:lnTo>
                  <a:pt x="177103" y="2878087"/>
                </a:lnTo>
                <a:cubicBezTo>
                  <a:pt x="136294" y="2823215"/>
                  <a:pt x="147694" y="2745652"/>
                  <a:pt x="202565" y="2704843"/>
                </a:cubicBezTo>
                <a:lnTo>
                  <a:pt x="3758485" y="60238"/>
                </a:lnTo>
                <a:cubicBezTo>
                  <a:pt x="3785921" y="39834"/>
                  <a:pt x="3819029" y="32481"/>
                  <a:pt x="3850380" y="37089"/>
                </a:cubicBezTo>
                <a:close/>
                <a:moveTo>
                  <a:pt x="2262907" y="744"/>
                </a:moveTo>
                <a:cubicBezTo>
                  <a:pt x="2280541" y="3336"/>
                  <a:pt x="2297186" y="12655"/>
                  <a:pt x="2308662" y="28086"/>
                </a:cubicBezTo>
                <a:lnTo>
                  <a:pt x="2724228" y="586853"/>
                </a:lnTo>
                <a:cubicBezTo>
                  <a:pt x="2747182" y="617717"/>
                  <a:pt x="2740770" y="661343"/>
                  <a:pt x="2709907" y="684297"/>
                </a:cubicBezTo>
                <a:lnTo>
                  <a:pt x="526774" y="2307935"/>
                </a:lnTo>
                <a:cubicBezTo>
                  <a:pt x="495911" y="2330888"/>
                  <a:pt x="452284" y="2324476"/>
                  <a:pt x="429331" y="2293613"/>
                </a:cubicBezTo>
                <a:lnTo>
                  <a:pt x="13765" y="1734846"/>
                </a:lnTo>
                <a:cubicBezTo>
                  <a:pt x="-9189" y="1703982"/>
                  <a:pt x="-2777" y="1660356"/>
                  <a:pt x="28086" y="1637402"/>
                </a:cubicBezTo>
                <a:lnTo>
                  <a:pt x="2211219" y="13765"/>
                </a:lnTo>
                <a:cubicBezTo>
                  <a:pt x="2226651" y="2288"/>
                  <a:pt x="2245273" y="-1847"/>
                  <a:pt x="2262907" y="744"/>
                </a:cubicBezTo>
                <a:close/>
              </a:path>
            </a:pathLst>
          </a:custGeom>
        </p:spPr>
      </p:pic>
      <p:sp>
        <p:nvSpPr>
          <p:cNvPr id="21" name="文本框 20"/>
          <p:cNvSpPr txBox="1"/>
          <p:nvPr/>
        </p:nvSpPr>
        <p:spPr>
          <a:xfrm>
            <a:off x="924029" y="159280"/>
            <a:ext cx="3312069"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第十一章  楼地面工程</a:t>
            </a:r>
          </a:p>
        </p:txBody>
      </p:sp>
      <p:sp>
        <p:nvSpPr>
          <p:cNvPr id="17" name="矩形 16"/>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pic>
        <p:nvPicPr>
          <p:cNvPr id="3079" name="Picture 7" descr="C:\Users\chenbin\Desktop\11-8楼梯踢脚线2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1564" y="624705"/>
            <a:ext cx="4998963" cy="596808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chenbin\Desktop\11-9楼梯踢脚线.jf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566" y="944113"/>
            <a:ext cx="4998963" cy="56418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1500"/>
                            </p:stCondLst>
                            <p:childTnLst>
                              <p:par>
                                <p:cTn id="29" presetID="47"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5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079"/>
                                        </p:tgtEl>
                                        <p:attrNameLst>
                                          <p:attrName>style.visibility</p:attrName>
                                        </p:attrNameLst>
                                      </p:cBhvr>
                                      <p:to>
                                        <p:strVal val="visible"/>
                                      </p:to>
                                    </p:set>
                                    <p:anim calcmode="lin" valueType="num">
                                      <p:cBhvr additive="base">
                                        <p:cTn id="48" dur="250" fill="hold"/>
                                        <p:tgtEl>
                                          <p:spTgt spid="3079"/>
                                        </p:tgtEl>
                                        <p:attrNameLst>
                                          <p:attrName>ppt_x</p:attrName>
                                        </p:attrNameLst>
                                      </p:cBhvr>
                                      <p:tavLst>
                                        <p:tav tm="0">
                                          <p:val>
                                            <p:strVal val="#ppt_x"/>
                                          </p:val>
                                        </p:tav>
                                        <p:tav tm="100000">
                                          <p:val>
                                            <p:strVal val="#ppt_x"/>
                                          </p:val>
                                        </p:tav>
                                      </p:tavLst>
                                    </p:anim>
                                    <p:anim calcmode="lin" valueType="num">
                                      <p:cBhvr additive="base">
                                        <p:cTn id="49" dur="25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3079"/>
                                        </p:tgtEl>
                                        <p:attrNameLst>
                                          <p:attrName>style.visibility</p:attrName>
                                        </p:attrNameLst>
                                      </p:cBhvr>
                                      <p:to>
                                        <p:strVal val="hidden"/>
                                      </p:to>
                                    </p:set>
                                  </p:childTnLst>
                                </p:cTn>
                              </p:par>
                              <p:par>
                                <p:cTn id="54" presetID="2" presetClass="entr" presetSubtype="8" fill="hold" nodeType="withEffect">
                                  <p:stCondLst>
                                    <p:cond delay="0"/>
                                  </p:stCondLst>
                                  <p:childTnLst>
                                    <p:set>
                                      <p:cBhvr>
                                        <p:cTn id="55" dur="1" fill="hold">
                                          <p:stCondLst>
                                            <p:cond delay="0"/>
                                          </p:stCondLst>
                                        </p:cTn>
                                        <p:tgtEl>
                                          <p:spTgt spid="3080"/>
                                        </p:tgtEl>
                                        <p:attrNameLst>
                                          <p:attrName>style.visibility</p:attrName>
                                        </p:attrNameLst>
                                      </p:cBhvr>
                                      <p:to>
                                        <p:strVal val="visible"/>
                                      </p:to>
                                    </p:set>
                                    <p:anim calcmode="lin" valueType="num">
                                      <p:cBhvr additive="base">
                                        <p:cTn id="56" dur="250" fill="hold"/>
                                        <p:tgtEl>
                                          <p:spTgt spid="3080"/>
                                        </p:tgtEl>
                                        <p:attrNameLst>
                                          <p:attrName>ppt_x</p:attrName>
                                        </p:attrNameLst>
                                      </p:cBhvr>
                                      <p:tavLst>
                                        <p:tav tm="0">
                                          <p:val>
                                            <p:strVal val="0-#ppt_w/2"/>
                                          </p:val>
                                        </p:tav>
                                        <p:tav tm="100000">
                                          <p:val>
                                            <p:strVal val="#ppt_x"/>
                                          </p:val>
                                        </p:tav>
                                      </p:tavLst>
                                    </p:anim>
                                    <p:anim calcmode="lin" valueType="num">
                                      <p:cBhvr additive="base">
                                        <p:cTn id="57" dur="25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30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p:bldP spid="14" grpId="0"/>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13788" y="2104250"/>
            <a:ext cx="2550872" cy="338554"/>
          </a:xfrm>
          <a:prstGeom prst="rect">
            <a:avLst/>
          </a:prstGeom>
          <a:noFill/>
        </p:spPr>
        <p:txBody>
          <a:bodyPr wrap="square" rtlCol="0">
            <a:spAutoFit/>
          </a:bodyPr>
          <a:lstStyle/>
          <a:p>
            <a:r>
              <a:rPr lang="en-US" altLang="zh-CN" sz="1600" b="1" dirty="0" smtClean="0"/>
              <a:t>5.</a:t>
            </a:r>
            <a:r>
              <a:rPr lang="zh-CN" altLang="en-US" sz="1600" b="1" dirty="0" smtClean="0"/>
              <a:t>项目</a:t>
            </a:r>
            <a:r>
              <a:rPr lang="zh-CN" altLang="en-US" sz="1600" b="1" dirty="0"/>
              <a:t>划分及设置调整</a:t>
            </a:r>
          </a:p>
        </p:txBody>
      </p:sp>
      <p:sp>
        <p:nvSpPr>
          <p:cNvPr id="5" name="文本框 4"/>
          <p:cNvSpPr txBox="1"/>
          <p:nvPr/>
        </p:nvSpPr>
        <p:spPr>
          <a:xfrm>
            <a:off x="917668" y="2655727"/>
            <a:ext cx="5809703" cy="2662267"/>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smtClean="0"/>
              <a:t>整体面层：新增</a:t>
            </a:r>
            <a:r>
              <a:rPr lang="zh-CN" altLang="en-US" sz="1300" dirty="0"/>
              <a:t>塑胶跑道、人造草坪相关</a:t>
            </a:r>
            <a:r>
              <a:rPr lang="zh-CN" altLang="en-US" sz="1300" dirty="0" smtClean="0"/>
              <a:t>子目</a:t>
            </a:r>
            <a:endParaRPr lang="en-US" altLang="zh-CN" sz="1300" dirty="0" smtClean="0"/>
          </a:p>
          <a:p>
            <a:pPr marL="171450" indent="-171450">
              <a:lnSpc>
                <a:spcPct val="150000"/>
              </a:lnSpc>
              <a:spcBef>
                <a:spcPts val="600"/>
              </a:spcBef>
              <a:spcAft>
                <a:spcPts val="600"/>
              </a:spcAft>
              <a:buFont typeface="Wingdings" panose="05000000000000000000" pitchFamily="2" charset="2"/>
              <a:buChar char="Ø"/>
            </a:pPr>
            <a:r>
              <a:rPr lang="zh-CN" altLang="en-US" sz="1300" dirty="0" smtClean="0"/>
              <a:t>块料面层：删除</a:t>
            </a:r>
            <a:r>
              <a:rPr lang="zh-CN" altLang="en-US" sz="1300" dirty="0"/>
              <a:t>陶瓷锦砖、水泥花砖、竹地板相关</a:t>
            </a:r>
            <a:r>
              <a:rPr lang="zh-CN" altLang="en-US" sz="1300" dirty="0" smtClean="0"/>
              <a:t>子目</a:t>
            </a:r>
            <a:endParaRPr lang="en-US" altLang="zh-CN" sz="1300" dirty="0" smtClean="0"/>
          </a:p>
          <a:p>
            <a:pPr>
              <a:lnSpc>
                <a:spcPct val="150000"/>
              </a:lnSpc>
              <a:spcBef>
                <a:spcPts val="600"/>
              </a:spcBef>
              <a:spcAft>
                <a:spcPts val="600"/>
              </a:spcAft>
            </a:pPr>
            <a:r>
              <a:rPr lang="zh-CN" altLang="en-US" sz="1300" dirty="0" smtClean="0"/>
              <a:t>                          增加</a:t>
            </a:r>
            <a:r>
              <a:rPr lang="zh-CN" altLang="en-US" sz="1300" dirty="0"/>
              <a:t>橡胶卷材楼地面、瓷质及钢质防静电活动地板</a:t>
            </a:r>
            <a:r>
              <a:rPr lang="zh-CN" altLang="en-US" sz="1300" dirty="0" smtClean="0"/>
              <a:t>子目</a:t>
            </a:r>
            <a:endParaRPr lang="en-US" altLang="zh-CN" sz="1300" dirty="0" smtClean="0"/>
          </a:p>
          <a:p>
            <a:pPr marL="171450" indent="-171450">
              <a:lnSpc>
                <a:spcPct val="150000"/>
              </a:lnSpc>
              <a:spcBef>
                <a:spcPts val="600"/>
              </a:spcBef>
              <a:spcAft>
                <a:spcPts val="600"/>
              </a:spcAft>
              <a:buFont typeface="Wingdings" panose="05000000000000000000" pitchFamily="2" charset="2"/>
              <a:buChar char="Ø"/>
            </a:pPr>
            <a:r>
              <a:rPr lang="zh-CN" altLang="en-US" sz="1300" dirty="0" smtClean="0"/>
              <a:t>踢脚线及其他：新增</a:t>
            </a:r>
            <a:r>
              <a:rPr lang="zh-CN" altLang="en-US" sz="1300" dirty="0"/>
              <a:t>不锈钢板踢脚线、楼梯水磨石面层、楼梯木地板面层</a:t>
            </a:r>
            <a:r>
              <a:rPr lang="zh-CN" altLang="en-US" sz="1300" dirty="0" smtClean="0"/>
              <a:t>、</a:t>
            </a:r>
            <a:endParaRPr lang="en-US" altLang="zh-CN" sz="1300" dirty="0" smtClean="0"/>
          </a:p>
          <a:p>
            <a:pPr>
              <a:lnSpc>
                <a:spcPct val="150000"/>
              </a:lnSpc>
              <a:spcBef>
                <a:spcPts val="600"/>
              </a:spcBef>
              <a:spcAft>
                <a:spcPts val="600"/>
              </a:spcAft>
            </a:pPr>
            <a:r>
              <a:rPr lang="en-US" altLang="zh-CN" sz="1300" dirty="0"/>
              <a:t> </a:t>
            </a:r>
            <a:r>
              <a:rPr lang="en-US" altLang="zh-CN" sz="1300" dirty="0" smtClean="0"/>
              <a:t>                                  </a:t>
            </a:r>
            <a:r>
              <a:rPr lang="zh-CN" altLang="en-US" sz="1300" dirty="0" smtClean="0"/>
              <a:t>块</a:t>
            </a:r>
            <a:r>
              <a:rPr lang="zh-CN" altLang="en-US" sz="1300" dirty="0"/>
              <a:t>料地面弧形部分增加费、瓷砖美缝、石材地面晶面处理</a:t>
            </a:r>
            <a:r>
              <a:rPr lang="zh-CN" altLang="en-US" sz="1300" dirty="0" smtClean="0"/>
              <a:t>、</a:t>
            </a:r>
            <a:endParaRPr lang="en-US" altLang="zh-CN" sz="1300" dirty="0" smtClean="0"/>
          </a:p>
          <a:p>
            <a:pPr>
              <a:lnSpc>
                <a:spcPct val="150000"/>
              </a:lnSpc>
              <a:spcBef>
                <a:spcPts val="600"/>
              </a:spcBef>
              <a:spcAft>
                <a:spcPts val="600"/>
              </a:spcAft>
            </a:pPr>
            <a:r>
              <a:rPr lang="en-US" altLang="zh-CN" sz="1300" dirty="0"/>
              <a:t> </a:t>
            </a:r>
            <a:r>
              <a:rPr lang="en-US" altLang="zh-CN" sz="1300" dirty="0" smtClean="0"/>
              <a:t>                                  </a:t>
            </a:r>
            <a:r>
              <a:rPr lang="zh-CN" altLang="en-US" sz="1300" dirty="0" smtClean="0"/>
              <a:t>打</a:t>
            </a:r>
            <a:r>
              <a:rPr lang="zh-CN" altLang="en-US" sz="1300" dirty="0"/>
              <a:t>胶、勾缝</a:t>
            </a:r>
            <a:r>
              <a:rPr lang="zh-CN" altLang="en-US" sz="1300" dirty="0" smtClean="0"/>
              <a:t>子目</a:t>
            </a:r>
            <a:endParaRPr lang="en-US" altLang="zh-CN" sz="1300" dirty="0" smtClean="0"/>
          </a:p>
        </p:txBody>
      </p:sp>
      <p:sp>
        <p:nvSpPr>
          <p:cNvPr id="6" name="矩形 5"/>
          <p:cNvSpPr/>
          <p:nvPr/>
        </p:nvSpPr>
        <p:spPr>
          <a:xfrm>
            <a:off x="2207428" y="244976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noChangeAspect="1"/>
          </p:cNvSpPr>
          <p:nvPr/>
        </p:nvSpPr>
        <p:spPr>
          <a:xfrm flipH="1">
            <a:off x="3301802" y="1659269"/>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253286"/>
            <a:ext cx="4985422" cy="6351427"/>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3312069"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第十一章  楼地面工程</a:t>
            </a: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7" name="文本框 6"/>
          <p:cNvSpPr txBox="1"/>
          <p:nvPr/>
        </p:nvSpPr>
        <p:spPr>
          <a:xfrm>
            <a:off x="1687196" y="3307847"/>
            <a:ext cx="2905442" cy="217630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300" dirty="0" smtClean="0">
                <a:solidFill>
                  <a:srgbClr val="000000"/>
                </a:solidFill>
              </a:rPr>
              <a:t>共四节，</a:t>
            </a:r>
            <a:r>
              <a:rPr lang="en-US" altLang="zh-CN" sz="1300" dirty="0" smtClean="0">
                <a:solidFill>
                  <a:srgbClr val="000000"/>
                </a:solidFill>
              </a:rPr>
              <a:t>254</a:t>
            </a:r>
            <a:r>
              <a:rPr lang="zh-CN" altLang="en-US" sz="1300" dirty="0" smtClean="0">
                <a:solidFill>
                  <a:srgbClr val="000000"/>
                </a:solidFill>
              </a:rPr>
              <a:t>个</a:t>
            </a:r>
            <a:r>
              <a:rPr lang="zh-CN" altLang="en-US" sz="1300" dirty="0">
                <a:solidFill>
                  <a:srgbClr val="000000"/>
                </a:solidFill>
              </a:rPr>
              <a:t>子目</a:t>
            </a:r>
          </a:p>
          <a:p>
            <a:pPr marL="171450" indent="-171450">
              <a:lnSpc>
                <a:spcPct val="150000"/>
              </a:lnSpc>
              <a:spcBef>
                <a:spcPts val="600"/>
              </a:spcBef>
              <a:spcAft>
                <a:spcPts val="600"/>
              </a:spcAft>
              <a:buFont typeface="Arial" panose="020B0604020202020204" pitchFamily="34" charset="0"/>
              <a:buChar char="•"/>
            </a:pPr>
            <a:r>
              <a:rPr lang="zh-CN" altLang="en-US" sz="1300" dirty="0" smtClean="0">
                <a:solidFill>
                  <a:srgbClr val="000000"/>
                </a:solidFill>
              </a:rPr>
              <a:t>第一节  抹灰，</a:t>
            </a:r>
            <a:r>
              <a:rPr lang="en-US" altLang="zh-CN" sz="1300" dirty="0" smtClean="0">
                <a:solidFill>
                  <a:srgbClr val="000000"/>
                </a:solidFill>
              </a:rPr>
              <a:t>27</a:t>
            </a:r>
            <a:r>
              <a:rPr lang="zh-CN" altLang="en-US" sz="1300" dirty="0" smtClean="0">
                <a:solidFill>
                  <a:srgbClr val="000000"/>
                </a:solidFill>
              </a:rPr>
              <a:t>个</a:t>
            </a:r>
            <a:endParaRPr lang="zh-CN" altLang="en-US" sz="1300" dirty="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smtClean="0">
                <a:solidFill>
                  <a:srgbClr val="000000"/>
                </a:solidFill>
              </a:rPr>
              <a:t>第二节  镶</a:t>
            </a:r>
            <a:r>
              <a:rPr lang="zh-CN" altLang="en-US" sz="1300" dirty="0">
                <a:solidFill>
                  <a:srgbClr val="000000"/>
                </a:solidFill>
              </a:rPr>
              <a:t>贴块料面层</a:t>
            </a:r>
            <a:r>
              <a:rPr lang="zh-CN" altLang="en-US" sz="1300" dirty="0" smtClean="0">
                <a:solidFill>
                  <a:srgbClr val="000000"/>
                </a:solidFill>
              </a:rPr>
              <a:t>，</a:t>
            </a:r>
            <a:r>
              <a:rPr lang="en-US" altLang="zh-CN" sz="1300" dirty="0" smtClean="0">
                <a:solidFill>
                  <a:srgbClr val="000000"/>
                </a:solidFill>
              </a:rPr>
              <a:t>102</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第三节  其他材料装饰，</a:t>
            </a:r>
            <a:r>
              <a:rPr lang="en-US" altLang="zh-CN" sz="1300" dirty="0">
                <a:solidFill>
                  <a:srgbClr val="000000"/>
                </a:solidFill>
              </a:rPr>
              <a:t>107</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第四节  幕墙，</a:t>
            </a:r>
            <a:r>
              <a:rPr lang="en-US" altLang="zh-CN" sz="1300" dirty="0">
                <a:solidFill>
                  <a:srgbClr val="000000"/>
                </a:solidFill>
              </a:rPr>
              <a:t>18</a:t>
            </a:r>
            <a:r>
              <a:rPr lang="zh-CN" altLang="en-US" sz="1300" dirty="0" smtClean="0">
                <a:solidFill>
                  <a:srgbClr val="000000"/>
                </a:solidFill>
              </a:rPr>
              <a:t>个</a:t>
            </a:r>
            <a:endParaRPr lang="en-US" altLang="zh-CN" sz="1300" dirty="0" smtClean="0">
              <a:solidFill>
                <a:srgbClr val="000000"/>
              </a:solidFill>
            </a:endParaRPr>
          </a:p>
        </p:txBody>
      </p:sp>
      <p:sp>
        <p:nvSpPr>
          <p:cNvPr id="40" name="文本框 39"/>
          <p:cNvSpPr txBox="1"/>
          <p:nvPr/>
        </p:nvSpPr>
        <p:spPr>
          <a:xfrm>
            <a:off x="6014418" y="2955625"/>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5850788" y="3271620"/>
            <a:ext cx="5994702" cy="3408625"/>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住宅室内装饰装修设计规范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367-2015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建筑幕墙</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GB/T 21086-2007</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建筑玻璃应用技术规程</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113-2015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建筑装饰装修工程质量验收标准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50210-2018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现行</a:t>
            </a:r>
            <a:r>
              <a:rPr lang="zh-CN" altLang="en-US" sz="1300" dirty="0">
                <a:solidFill>
                  <a:srgbClr val="000000"/>
                </a:solidFill>
              </a:rPr>
              <a:t>标准图集、通用图集</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a:t>
            </a:r>
            <a:r>
              <a:rPr lang="en-US" altLang="zh-CN" sz="1300" dirty="0">
                <a:solidFill>
                  <a:srgbClr val="000000"/>
                </a:solidFill>
              </a:rPr>
              <a:t>2014《</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a:t>
            </a:r>
            <a:r>
              <a:rPr lang="zh-CN" altLang="en-US" sz="2000" b="1" dirty="0">
                <a:solidFill>
                  <a:srgbClr val="445469"/>
                </a:solidFill>
                <a:latin typeface="微软雅黑" panose="020B0503020204020204" pitchFamily="34" charset="-122"/>
              </a:rPr>
              <a:t>二</a:t>
            </a:r>
            <a:r>
              <a:rPr lang="zh-CN" altLang="en-US" sz="2000" b="1" dirty="0" smtClean="0">
                <a:solidFill>
                  <a:srgbClr val="445469"/>
                </a:solidFill>
                <a:latin typeface="微软雅黑" panose="020B0503020204020204" pitchFamily="34" charset="-122"/>
              </a:rPr>
              <a:t>章  墙柱面工程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1828510" y="1077555"/>
            <a:ext cx="2405959" cy="1785222"/>
          </a:xfrm>
          <a:prstGeom prst="trapezoid">
            <a:avLst/>
          </a:prstGeom>
        </p:spPr>
      </p:pic>
      <p:pic>
        <p:nvPicPr>
          <p:cNvPr id="12" name="图片占位符 25"/>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2811" y="833397"/>
            <a:ext cx="2250053" cy="2029380"/>
          </a:xfrm>
          <a:prstGeom prst="pentagon">
            <a:avLst/>
          </a:prstGeom>
        </p:spPr>
      </p:pic>
    </p:spTree>
    <p:extLst>
      <p:ext uri="{BB962C8B-B14F-4D97-AF65-F5344CB8AC3E}">
        <p14:creationId xmlns:p14="http://schemas.microsoft.com/office/powerpoint/2010/main" val="13533272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8421175" y="203753"/>
            <a:ext cx="3505112" cy="6619711"/>
            <a:chOff x="3624803" y="937491"/>
            <a:chExt cx="3505112" cy="6619711"/>
          </a:xfrm>
          <a:solidFill>
            <a:srgbClr val="E63333"/>
          </a:solidFill>
        </p:grpSpPr>
        <p:sp>
          <p:nvSpPr>
            <p:cNvPr id="61" name="圆角矩形 60"/>
            <p:cNvSpPr>
              <a:spLocks noChangeAspect="1"/>
            </p:cNvSpPr>
            <p:nvPr userDrawn="1"/>
          </p:nvSpPr>
          <p:spPr>
            <a:xfrm rot="1800000">
              <a:off x="4760507" y="937491"/>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61"/>
            <p:cNvSpPr>
              <a:spLocks noChangeAspect="1"/>
            </p:cNvSpPr>
            <p:nvPr userDrawn="1"/>
          </p:nvSpPr>
          <p:spPr>
            <a:xfrm rot="1800000">
              <a:off x="4333359" y="3203346"/>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圆角矩形 62"/>
            <p:cNvSpPr>
              <a:spLocks noChangeAspect="1"/>
            </p:cNvSpPr>
            <p:nvPr userDrawn="1"/>
          </p:nvSpPr>
          <p:spPr>
            <a:xfrm rot="1800000">
              <a:off x="3906211" y="5469202"/>
              <a:ext cx="2088000" cy="2088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4" name="圆角矩形 63"/>
            <p:cNvSpPr>
              <a:spLocks noChangeAspect="1"/>
            </p:cNvSpPr>
            <p:nvPr userDrawn="1"/>
          </p:nvSpPr>
          <p:spPr>
            <a:xfrm rot="1800000">
              <a:off x="3624803" y="2436723"/>
              <a:ext cx="1080000" cy="1080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5" name="圆角矩形 64"/>
            <p:cNvSpPr>
              <a:spLocks noChangeAspect="1"/>
            </p:cNvSpPr>
            <p:nvPr userDrawn="1"/>
          </p:nvSpPr>
          <p:spPr>
            <a:xfrm rot="1800000">
              <a:off x="6049915" y="4977969"/>
              <a:ext cx="1080000" cy="108000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pic>
        <p:nvPicPr>
          <p:cNvPr id="68" name="图片占位符 67"/>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280337" y="-161708"/>
            <a:ext cx="3843604" cy="7166543"/>
          </a:xfrm>
          <a:custGeom>
            <a:avLst/>
            <a:gdLst>
              <a:gd name="connsiteX0" fmla="*/ 1186204 w 3843378"/>
              <a:gd name="connsiteY0" fmla="*/ 4532852 h 7273692"/>
              <a:gd name="connsiteX1" fmla="*/ 1242931 w 3843378"/>
              <a:gd name="connsiteY1" fmla="*/ 4551927 h 7273692"/>
              <a:gd name="connsiteX2" fmla="*/ 2790151 w 3843378"/>
              <a:gd name="connsiteY2" fmla="*/ 5445215 h 7273692"/>
              <a:gd name="connsiteX3" fmla="*/ 2845316 w 3843378"/>
              <a:gd name="connsiteY3" fmla="*/ 5651091 h 7273692"/>
              <a:gd name="connsiteX4" fmla="*/ 1952028 w 3843378"/>
              <a:gd name="connsiteY4" fmla="*/ 7198311 h 7273692"/>
              <a:gd name="connsiteX5" fmla="*/ 1746151 w 3843378"/>
              <a:gd name="connsiteY5" fmla="*/ 7253476 h 7273692"/>
              <a:gd name="connsiteX6" fmla="*/ 198931 w 3843378"/>
              <a:gd name="connsiteY6" fmla="*/ 6360188 h 7273692"/>
              <a:gd name="connsiteX7" fmla="*/ 143766 w 3843378"/>
              <a:gd name="connsiteY7" fmla="*/ 6154311 h 7273692"/>
              <a:gd name="connsiteX8" fmla="*/ 1037054 w 3843378"/>
              <a:gd name="connsiteY8" fmla="*/ 4607091 h 7273692"/>
              <a:gd name="connsiteX9" fmla="*/ 1186204 w 3843378"/>
              <a:gd name="connsiteY9" fmla="*/ 4532852 h 7273692"/>
              <a:gd name="connsiteX10" fmla="*/ 2974760 w 3843378"/>
              <a:gd name="connsiteY10" fmla="*/ 4198925 h 7273692"/>
              <a:gd name="connsiteX11" fmla="*/ 3004101 w 3843378"/>
              <a:gd name="connsiteY11" fmla="*/ 4208791 h 7273692"/>
              <a:gd name="connsiteX12" fmla="*/ 3804389 w 3843378"/>
              <a:gd name="connsiteY12" fmla="*/ 4670838 h 7273692"/>
              <a:gd name="connsiteX13" fmla="*/ 3832922 w 3843378"/>
              <a:gd name="connsiteY13" fmla="*/ 4777325 h 7273692"/>
              <a:gd name="connsiteX14" fmla="*/ 3370876 w 3843378"/>
              <a:gd name="connsiteY14" fmla="*/ 5577612 h 7273692"/>
              <a:gd name="connsiteX15" fmla="*/ 3264389 w 3843378"/>
              <a:gd name="connsiteY15" fmla="*/ 5606145 h 7273692"/>
              <a:gd name="connsiteX16" fmla="*/ 2464101 w 3843378"/>
              <a:gd name="connsiteY16" fmla="*/ 5144099 h 7273692"/>
              <a:gd name="connsiteX17" fmla="*/ 2435568 w 3843378"/>
              <a:gd name="connsiteY17" fmla="*/ 5037612 h 7273692"/>
              <a:gd name="connsiteX18" fmla="*/ 2897614 w 3843378"/>
              <a:gd name="connsiteY18" fmla="*/ 4237325 h 7273692"/>
              <a:gd name="connsiteX19" fmla="*/ 2974760 w 3843378"/>
              <a:gd name="connsiteY19" fmla="*/ 4198925 h 7273692"/>
              <a:gd name="connsiteX20" fmla="*/ 1613352 w 3843378"/>
              <a:gd name="connsiteY20" fmla="*/ 2266995 h 7273692"/>
              <a:gd name="connsiteX21" fmla="*/ 1670079 w 3843378"/>
              <a:gd name="connsiteY21" fmla="*/ 2286071 h 7273692"/>
              <a:gd name="connsiteX22" fmla="*/ 3217299 w 3843378"/>
              <a:gd name="connsiteY22" fmla="*/ 3179358 h 7273692"/>
              <a:gd name="connsiteX23" fmla="*/ 3272464 w 3843378"/>
              <a:gd name="connsiteY23" fmla="*/ 3385235 h 7273692"/>
              <a:gd name="connsiteX24" fmla="*/ 2379176 w 3843378"/>
              <a:gd name="connsiteY24" fmla="*/ 4932455 h 7273692"/>
              <a:gd name="connsiteX25" fmla="*/ 2173299 w 3843378"/>
              <a:gd name="connsiteY25" fmla="*/ 4987620 h 7273692"/>
              <a:gd name="connsiteX26" fmla="*/ 626079 w 3843378"/>
              <a:gd name="connsiteY26" fmla="*/ 4094332 h 7273692"/>
              <a:gd name="connsiteX27" fmla="*/ 570914 w 3843378"/>
              <a:gd name="connsiteY27" fmla="*/ 3888455 h 7273692"/>
              <a:gd name="connsiteX28" fmla="*/ 1464202 w 3843378"/>
              <a:gd name="connsiteY28" fmla="*/ 2341235 h 7273692"/>
              <a:gd name="connsiteX29" fmla="*/ 1613352 w 3843378"/>
              <a:gd name="connsiteY29" fmla="*/ 2266995 h 7273692"/>
              <a:gd name="connsiteX30" fmla="*/ 549648 w 3843378"/>
              <a:gd name="connsiteY30" fmla="*/ 1657679 h 7273692"/>
              <a:gd name="connsiteX31" fmla="*/ 578989 w 3843378"/>
              <a:gd name="connsiteY31" fmla="*/ 1667546 h 7273692"/>
              <a:gd name="connsiteX32" fmla="*/ 1379277 w 3843378"/>
              <a:gd name="connsiteY32" fmla="*/ 2129592 h 7273692"/>
              <a:gd name="connsiteX33" fmla="*/ 1407810 w 3843378"/>
              <a:gd name="connsiteY33" fmla="*/ 2236078 h 7273692"/>
              <a:gd name="connsiteX34" fmla="*/ 945764 w 3843378"/>
              <a:gd name="connsiteY34" fmla="*/ 3036366 h 7273692"/>
              <a:gd name="connsiteX35" fmla="*/ 839277 w 3843378"/>
              <a:gd name="connsiteY35" fmla="*/ 3064899 h 7273692"/>
              <a:gd name="connsiteX36" fmla="*/ 38989 w 3843378"/>
              <a:gd name="connsiteY36" fmla="*/ 2602853 h 7273692"/>
              <a:gd name="connsiteX37" fmla="*/ 10456 w 3843378"/>
              <a:gd name="connsiteY37" fmla="*/ 2496365 h 7273692"/>
              <a:gd name="connsiteX38" fmla="*/ 472502 w 3843378"/>
              <a:gd name="connsiteY38" fmla="*/ 1696079 h 7273692"/>
              <a:gd name="connsiteX39" fmla="*/ 549648 w 3843378"/>
              <a:gd name="connsiteY39" fmla="*/ 1657679 h 7273692"/>
              <a:gd name="connsiteX40" fmla="*/ 2040500 w 3843378"/>
              <a:gd name="connsiteY40" fmla="*/ 1141 h 7273692"/>
              <a:gd name="connsiteX41" fmla="*/ 2097227 w 3843378"/>
              <a:gd name="connsiteY41" fmla="*/ 20216 h 7273692"/>
              <a:gd name="connsiteX42" fmla="*/ 3644447 w 3843378"/>
              <a:gd name="connsiteY42" fmla="*/ 913504 h 7273692"/>
              <a:gd name="connsiteX43" fmla="*/ 3699612 w 3843378"/>
              <a:gd name="connsiteY43" fmla="*/ 1119380 h 7273692"/>
              <a:gd name="connsiteX44" fmla="*/ 2806324 w 3843378"/>
              <a:gd name="connsiteY44" fmla="*/ 2666600 h 7273692"/>
              <a:gd name="connsiteX45" fmla="*/ 2600447 w 3843378"/>
              <a:gd name="connsiteY45" fmla="*/ 2721764 h 7273692"/>
              <a:gd name="connsiteX46" fmla="*/ 1053227 w 3843378"/>
              <a:gd name="connsiteY46" fmla="*/ 1828477 h 7273692"/>
              <a:gd name="connsiteX47" fmla="*/ 998062 w 3843378"/>
              <a:gd name="connsiteY47" fmla="*/ 1622600 h 7273692"/>
              <a:gd name="connsiteX48" fmla="*/ 1891350 w 3843378"/>
              <a:gd name="connsiteY48" fmla="*/ 75380 h 7273692"/>
              <a:gd name="connsiteX49" fmla="*/ 2040500 w 3843378"/>
              <a:gd name="connsiteY49" fmla="*/ 1141 h 7273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43378" h="7273692">
                <a:moveTo>
                  <a:pt x="1186204" y="4532852"/>
                </a:moveTo>
                <a:cubicBezTo>
                  <a:pt x="1205633" y="4535262"/>
                  <a:pt x="1224910" y="4541522"/>
                  <a:pt x="1242931" y="4551927"/>
                </a:cubicBezTo>
                <a:lnTo>
                  <a:pt x="2790151" y="5445215"/>
                </a:lnTo>
                <a:cubicBezTo>
                  <a:pt x="2862236" y="5486833"/>
                  <a:pt x="2886934" y="5579007"/>
                  <a:pt x="2845316" y="5651091"/>
                </a:cubicBezTo>
                <a:lnTo>
                  <a:pt x="1952028" y="7198311"/>
                </a:lnTo>
                <a:cubicBezTo>
                  <a:pt x="1910410" y="7270396"/>
                  <a:pt x="1818236" y="7295094"/>
                  <a:pt x="1746151" y="7253476"/>
                </a:cubicBezTo>
                <a:lnTo>
                  <a:pt x="198931" y="6360188"/>
                </a:lnTo>
                <a:cubicBezTo>
                  <a:pt x="126846" y="6318570"/>
                  <a:pt x="102148" y="6226396"/>
                  <a:pt x="143766" y="6154311"/>
                </a:cubicBezTo>
                <a:lnTo>
                  <a:pt x="1037054" y="4607091"/>
                </a:lnTo>
                <a:cubicBezTo>
                  <a:pt x="1068268" y="4553028"/>
                  <a:pt x="1127919" y="4525619"/>
                  <a:pt x="1186204" y="4532852"/>
                </a:cubicBezTo>
                <a:close/>
                <a:moveTo>
                  <a:pt x="2974760" y="4198925"/>
                </a:moveTo>
                <a:cubicBezTo>
                  <a:pt x="2984809" y="4200172"/>
                  <a:pt x="2994780" y="4203410"/>
                  <a:pt x="3004101" y="4208791"/>
                </a:cubicBezTo>
                <a:lnTo>
                  <a:pt x="3804389" y="4670838"/>
                </a:lnTo>
                <a:cubicBezTo>
                  <a:pt x="3841674" y="4692364"/>
                  <a:pt x="3854448" y="4740040"/>
                  <a:pt x="3832922" y="4777325"/>
                </a:cubicBezTo>
                <a:lnTo>
                  <a:pt x="3370876" y="5577612"/>
                </a:lnTo>
                <a:cubicBezTo>
                  <a:pt x="3349349" y="5614897"/>
                  <a:pt x="3301674" y="5627671"/>
                  <a:pt x="3264389" y="5606145"/>
                </a:cubicBezTo>
                <a:lnTo>
                  <a:pt x="2464101" y="5144099"/>
                </a:lnTo>
                <a:cubicBezTo>
                  <a:pt x="2426816" y="5122572"/>
                  <a:pt x="2414042" y="5074897"/>
                  <a:pt x="2435568" y="5037612"/>
                </a:cubicBezTo>
                <a:lnTo>
                  <a:pt x="2897614" y="4237325"/>
                </a:lnTo>
                <a:cubicBezTo>
                  <a:pt x="2913759" y="4209361"/>
                  <a:pt x="2944613" y="4195184"/>
                  <a:pt x="2974760" y="4198925"/>
                </a:cubicBezTo>
                <a:close/>
                <a:moveTo>
                  <a:pt x="1613352" y="2266995"/>
                </a:moveTo>
                <a:cubicBezTo>
                  <a:pt x="1632781" y="2269406"/>
                  <a:pt x="1652058" y="2275666"/>
                  <a:pt x="1670079" y="2286071"/>
                </a:cubicBezTo>
                <a:lnTo>
                  <a:pt x="3217299" y="3179358"/>
                </a:lnTo>
                <a:cubicBezTo>
                  <a:pt x="3289384" y="3220977"/>
                  <a:pt x="3314082" y="3313151"/>
                  <a:pt x="3272464" y="3385235"/>
                </a:cubicBezTo>
                <a:lnTo>
                  <a:pt x="2379176" y="4932455"/>
                </a:lnTo>
                <a:cubicBezTo>
                  <a:pt x="2337558" y="5004540"/>
                  <a:pt x="2245384" y="5029238"/>
                  <a:pt x="2173299" y="4987620"/>
                </a:cubicBezTo>
                <a:lnTo>
                  <a:pt x="626079" y="4094332"/>
                </a:lnTo>
                <a:cubicBezTo>
                  <a:pt x="553994" y="4052714"/>
                  <a:pt x="529296" y="3960540"/>
                  <a:pt x="570914" y="3888455"/>
                </a:cubicBezTo>
                <a:lnTo>
                  <a:pt x="1464202" y="2341235"/>
                </a:lnTo>
                <a:cubicBezTo>
                  <a:pt x="1495416" y="2287172"/>
                  <a:pt x="1555067" y="2259763"/>
                  <a:pt x="1613352" y="2266995"/>
                </a:cubicBezTo>
                <a:close/>
                <a:moveTo>
                  <a:pt x="549648" y="1657679"/>
                </a:moveTo>
                <a:cubicBezTo>
                  <a:pt x="559697" y="1658926"/>
                  <a:pt x="569668" y="1662164"/>
                  <a:pt x="578989" y="1667546"/>
                </a:cubicBezTo>
                <a:lnTo>
                  <a:pt x="1379277" y="2129592"/>
                </a:lnTo>
                <a:cubicBezTo>
                  <a:pt x="1416562" y="2151118"/>
                  <a:pt x="1429336" y="2198794"/>
                  <a:pt x="1407810" y="2236078"/>
                </a:cubicBezTo>
                <a:lnTo>
                  <a:pt x="945764" y="3036366"/>
                </a:lnTo>
                <a:cubicBezTo>
                  <a:pt x="924237" y="3073650"/>
                  <a:pt x="876562" y="3086425"/>
                  <a:pt x="839277" y="3064899"/>
                </a:cubicBezTo>
                <a:lnTo>
                  <a:pt x="38989" y="2602853"/>
                </a:lnTo>
                <a:cubicBezTo>
                  <a:pt x="1704" y="2581326"/>
                  <a:pt x="-11070" y="2533650"/>
                  <a:pt x="10456" y="2496365"/>
                </a:cubicBezTo>
                <a:lnTo>
                  <a:pt x="472502" y="1696079"/>
                </a:lnTo>
                <a:cubicBezTo>
                  <a:pt x="488647" y="1668115"/>
                  <a:pt x="519501" y="1653938"/>
                  <a:pt x="549648" y="1657679"/>
                </a:cubicBezTo>
                <a:close/>
                <a:moveTo>
                  <a:pt x="2040500" y="1141"/>
                </a:moveTo>
                <a:cubicBezTo>
                  <a:pt x="2059929" y="3551"/>
                  <a:pt x="2079206" y="9811"/>
                  <a:pt x="2097227" y="20216"/>
                </a:cubicBezTo>
                <a:lnTo>
                  <a:pt x="3644447" y="913504"/>
                </a:lnTo>
                <a:cubicBezTo>
                  <a:pt x="3716532" y="955122"/>
                  <a:pt x="3741230" y="1047296"/>
                  <a:pt x="3699612" y="1119380"/>
                </a:cubicBezTo>
                <a:lnTo>
                  <a:pt x="2806324" y="2666600"/>
                </a:lnTo>
                <a:cubicBezTo>
                  <a:pt x="2764706" y="2738684"/>
                  <a:pt x="2672532" y="2763382"/>
                  <a:pt x="2600447" y="2721764"/>
                </a:cubicBezTo>
                <a:lnTo>
                  <a:pt x="1053227" y="1828477"/>
                </a:lnTo>
                <a:cubicBezTo>
                  <a:pt x="981142" y="1786859"/>
                  <a:pt x="956444" y="1694685"/>
                  <a:pt x="998062" y="1622600"/>
                </a:cubicBezTo>
                <a:lnTo>
                  <a:pt x="1891350" y="75380"/>
                </a:lnTo>
                <a:cubicBezTo>
                  <a:pt x="1922563" y="21317"/>
                  <a:pt x="1982215" y="-6092"/>
                  <a:pt x="2040500" y="1141"/>
                </a:cubicBezTo>
                <a:close/>
              </a:path>
            </a:pathLst>
          </a:custGeom>
        </p:spPr>
      </p:pic>
      <p:sp>
        <p:nvSpPr>
          <p:cNvPr id="69" name="文本框 68"/>
          <p:cNvSpPr txBox="1"/>
          <p:nvPr/>
        </p:nvSpPr>
        <p:spPr>
          <a:xfrm>
            <a:off x="1184844" y="1328829"/>
            <a:ext cx="2536256" cy="338554"/>
          </a:xfrm>
          <a:prstGeom prst="rect">
            <a:avLst/>
          </a:prstGeom>
          <a:noFill/>
        </p:spPr>
        <p:txBody>
          <a:bodyPr wrap="square" rtlCol="0">
            <a:spAutoFit/>
          </a:bodyPr>
          <a:lstStyle/>
          <a:p>
            <a:r>
              <a:rPr lang="en-US" altLang="zh-CN" sz="1600" b="1" dirty="0" smtClean="0">
                <a:solidFill>
                  <a:srgbClr val="000000"/>
                </a:solidFill>
              </a:rPr>
              <a:t>1.</a:t>
            </a:r>
            <a:r>
              <a:rPr lang="zh-CN" altLang="en-US" sz="1600" b="1" dirty="0" smtClean="0">
                <a:solidFill>
                  <a:srgbClr val="000000"/>
                </a:solidFill>
              </a:rPr>
              <a:t> 抹灰</a:t>
            </a:r>
            <a:endParaRPr lang="zh-CN" altLang="en-US" sz="1600" b="1" dirty="0">
              <a:solidFill>
                <a:srgbClr val="000000"/>
              </a:solidFill>
            </a:endParaRPr>
          </a:p>
        </p:txBody>
      </p:sp>
      <p:sp>
        <p:nvSpPr>
          <p:cNvPr id="70" name="文本框 69"/>
          <p:cNvSpPr txBox="1"/>
          <p:nvPr/>
        </p:nvSpPr>
        <p:spPr>
          <a:xfrm>
            <a:off x="1184842" y="1762292"/>
            <a:ext cx="7371329" cy="1523494"/>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抹灰</a:t>
            </a:r>
            <a:r>
              <a:rPr lang="zh-CN" altLang="en-US" sz="1300" dirty="0">
                <a:solidFill>
                  <a:srgbClr val="000000"/>
                </a:solidFill>
              </a:rPr>
              <a:t>层设计厚度与标准取定不同时，可以</a:t>
            </a:r>
            <a:r>
              <a:rPr lang="zh-CN" altLang="en-US" sz="1300" dirty="0" smtClean="0">
                <a:solidFill>
                  <a:srgbClr val="000000"/>
                </a:solidFill>
              </a:rPr>
              <a:t>套用“</a:t>
            </a:r>
            <a:r>
              <a:rPr lang="zh-CN" altLang="en-US" sz="1300" dirty="0">
                <a:solidFill>
                  <a:srgbClr val="000000"/>
                </a:solidFill>
              </a:rPr>
              <a:t>抹灰层厚度每增减</a:t>
            </a:r>
            <a:r>
              <a:rPr lang="en-US" altLang="zh-CN" sz="1300" dirty="0">
                <a:solidFill>
                  <a:srgbClr val="000000"/>
                </a:solidFill>
              </a:rPr>
              <a:t>1mm</a:t>
            </a:r>
            <a:r>
              <a:rPr lang="zh-CN" altLang="en-US" sz="1300" dirty="0">
                <a:solidFill>
                  <a:srgbClr val="000000"/>
                </a:solidFill>
              </a:rPr>
              <a:t>子目</a:t>
            </a:r>
            <a:r>
              <a:rPr lang="zh-CN" altLang="en-US" sz="1300" dirty="0" smtClean="0">
                <a:solidFill>
                  <a:srgbClr val="000000"/>
                </a:solidFill>
              </a:rPr>
              <a:t>”进行调整</a:t>
            </a:r>
            <a:endParaRPr lang="en-US" altLang="zh-CN" sz="1300" dirty="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装饰线条抹灰：</a:t>
            </a:r>
            <a:r>
              <a:rPr lang="en-US" altLang="zh-CN" sz="1300" dirty="0" smtClean="0">
                <a:solidFill>
                  <a:srgbClr val="000000"/>
                </a:solidFill>
              </a:rPr>
              <a:t>2014</a:t>
            </a:r>
            <a:r>
              <a:rPr lang="zh-CN" altLang="en-US" sz="1300" dirty="0" smtClean="0">
                <a:solidFill>
                  <a:srgbClr val="000000"/>
                </a:solidFill>
              </a:rPr>
              <a:t>标准 展开宽度</a:t>
            </a:r>
            <a:r>
              <a:rPr lang="en-US" altLang="zh-CN" sz="1300" dirty="0" smtClean="0">
                <a:solidFill>
                  <a:srgbClr val="000000"/>
                </a:solidFill>
              </a:rPr>
              <a:t>300mm</a:t>
            </a:r>
            <a:r>
              <a:rPr lang="zh-CN" altLang="en-US" sz="1300" dirty="0" smtClean="0">
                <a:solidFill>
                  <a:srgbClr val="000000"/>
                </a:solidFill>
              </a:rPr>
              <a:t>以内 </a:t>
            </a:r>
            <a:r>
              <a:rPr lang="zh-CN" altLang="en-US" sz="1300" dirty="0" smtClean="0">
                <a:latin typeface="Arial" panose="020B0604020202020204" pitchFamily="34" charset="0"/>
                <a:cs typeface="Arial" panose="020B0604020202020204" pitchFamily="34" charset="0"/>
              </a:rPr>
              <a:t>→ </a:t>
            </a:r>
            <a:r>
              <a:rPr lang="en-US" altLang="zh-CN" sz="1300" dirty="0" smtClean="0">
                <a:latin typeface="Arial" panose="020B0604020202020204" pitchFamily="34" charset="0"/>
                <a:cs typeface="Arial" panose="020B0604020202020204" pitchFamily="34" charset="0"/>
              </a:rPr>
              <a:t>2020</a:t>
            </a:r>
            <a:r>
              <a:rPr lang="zh-CN" altLang="en-US" sz="1300" dirty="0" smtClean="0">
                <a:latin typeface="Arial" panose="020B0604020202020204" pitchFamily="34" charset="0"/>
                <a:cs typeface="Arial" panose="020B0604020202020204" pitchFamily="34" charset="0"/>
              </a:rPr>
              <a:t>标准 </a:t>
            </a:r>
            <a:r>
              <a:rPr lang="zh-CN" altLang="en-US" sz="1300" dirty="0" smtClean="0">
                <a:solidFill>
                  <a:srgbClr val="000000"/>
                </a:solidFill>
              </a:rPr>
              <a:t>单面</a:t>
            </a:r>
            <a:r>
              <a:rPr lang="zh-CN" altLang="en-US" sz="1300" dirty="0">
                <a:solidFill>
                  <a:srgbClr val="000000"/>
                </a:solidFill>
              </a:rPr>
              <a:t>宽度</a:t>
            </a:r>
            <a:r>
              <a:rPr lang="en-US" altLang="zh-CN" sz="1300" dirty="0">
                <a:solidFill>
                  <a:srgbClr val="000000"/>
                </a:solidFill>
              </a:rPr>
              <a:t>500mm</a:t>
            </a:r>
            <a:r>
              <a:rPr lang="zh-CN" altLang="en-US" sz="1300" dirty="0" smtClean="0">
                <a:solidFill>
                  <a:srgbClr val="000000"/>
                </a:solidFill>
              </a:rPr>
              <a:t>以内（</a:t>
            </a:r>
            <a:r>
              <a:rPr lang="en-US" altLang="zh-CN" sz="1300" dirty="0" smtClean="0">
                <a:solidFill>
                  <a:srgbClr val="000000"/>
                </a:solidFill>
              </a:rPr>
              <a:t>5</a:t>
            </a:r>
            <a:r>
              <a:rPr lang="zh-CN" altLang="en-US" sz="1300" dirty="0" smtClean="0">
                <a:solidFill>
                  <a:srgbClr val="000000"/>
                </a:solidFill>
              </a:rPr>
              <a:t>个子目）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单面宽度超过</a:t>
            </a:r>
            <a:r>
              <a:rPr lang="en-US" altLang="zh-CN" sz="1300" dirty="0" smtClean="0">
                <a:solidFill>
                  <a:srgbClr val="000000"/>
                </a:solidFill>
              </a:rPr>
              <a:t>500mm</a:t>
            </a:r>
            <a:r>
              <a:rPr lang="zh-CN" altLang="en-US" sz="1300" dirty="0">
                <a:solidFill>
                  <a:srgbClr val="000000"/>
                </a:solidFill>
              </a:rPr>
              <a:t>，按楼地面、墙柱面及天棚相应抹灰项目</a:t>
            </a:r>
            <a:r>
              <a:rPr lang="zh-CN" altLang="en-US" sz="1300" dirty="0" smtClean="0">
                <a:solidFill>
                  <a:srgbClr val="000000"/>
                </a:solidFill>
              </a:rPr>
              <a:t>执行</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抹灰</a:t>
            </a:r>
            <a:r>
              <a:rPr lang="zh-CN" altLang="en-US" sz="1300" dirty="0">
                <a:solidFill>
                  <a:srgbClr val="000000"/>
                </a:solidFill>
              </a:rPr>
              <a:t>已包括分格缝，如设计要求嵌（填）分格缝，</a:t>
            </a:r>
            <a:r>
              <a:rPr lang="zh-CN" altLang="en-US" sz="1300" dirty="0" smtClean="0">
                <a:solidFill>
                  <a:srgbClr val="000000"/>
                </a:solidFill>
              </a:rPr>
              <a:t>按“</a:t>
            </a:r>
            <a:r>
              <a:rPr lang="zh-CN" altLang="en-US" sz="1300" dirty="0">
                <a:solidFill>
                  <a:srgbClr val="000000"/>
                </a:solidFill>
              </a:rPr>
              <a:t>外墙面嵌（填）分格缝增加费</a:t>
            </a:r>
            <a:r>
              <a:rPr lang="zh-CN" altLang="en-US" sz="1300" dirty="0" smtClean="0">
                <a:solidFill>
                  <a:srgbClr val="000000"/>
                </a:solidFill>
              </a:rPr>
              <a:t>”子目</a:t>
            </a:r>
            <a:r>
              <a:rPr lang="zh-CN" altLang="en-US" sz="1300" dirty="0">
                <a:solidFill>
                  <a:srgbClr val="000000"/>
                </a:solidFill>
              </a:rPr>
              <a:t>执行</a:t>
            </a:r>
            <a:endParaRPr lang="en-US" altLang="zh-CN" sz="1300" dirty="0" smtClean="0">
              <a:solidFill>
                <a:srgbClr val="000000"/>
              </a:solidFill>
            </a:endParaRPr>
          </a:p>
        </p:txBody>
      </p:sp>
      <p:sp>
        <p:nvSpPr>
          <p:cNvPr id="71" name="文本框 70"/>
          <p:cNvSpPr txBox="1"/>
          <p:nvPr/>
        </p:nvSpPr>
        <p:spPr>
          <a:xfrm>
            <a:off x="1184842" y="3870215"/>
            <a:ext cx="7038679" cy="2277547"/>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zh-CN" altLang="en-US" sz="1300" dirty="0" smtClean="0">
                <a:solidFill>
                  <a:srgbClr val="000000"/>
                </a:solidFill>
              </a:rPr>
              <a:t>石材：不区分大理石和</a:t>
            </a:r>
            <a:r>
              <a:rPr lang="zh-CN" altLang="en-US" sz="1300" dirty="0">
                <a:solidFill>
                  <a:srgbClr val="000000"/>
                </a:solidFill>
              </a:rPr>
              <a:t>花岗岩，套用相同</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按单</a:t>
            </a:r>
            <a:r>
              <a:rPr lang="zh-CN" altLang="en-US" sz="1300" dirty="0">
                <a:solidFill>
                  <a:srgbClr val="000000"/>
                </a:solidFill>
              </a:rPr>
              <a:t>块石材面积</a:t>
            </a:r>
            <a:r>
              <a:rPr lang="en-US" altLang="zh-CN" sz="1300" dirty="0">
                <a:solidFill>
                  <a:srgbClr val="000000"/>
                </a:solidFill>
              </a:rPr>
              <a:t>0.64m</a:t>
            </a:r>
            <a:r>
              <a:rPr lang="en-US" altLang="zh-CN" sz="1300" baseline="30000" dirty="0">
                <a:solidFill>
                  <a:srgbClr val="000000"/>
                </a:solidFill>
              </a:rPr>
              <a:t>2</a:t>
            </a:r>
            <a:r>
              <a:rPr lang="zh-CN" altLang="en-US" sz="1300" dirty="0">
                <a:solidFill>
                  <a:srgbClr val="000000"/>
                </a:solidFill>
              </a:rPr>
              <a:t>以内编制</a:t>
            </a:r>
            <a:r>
              <a:rPr lang="zh-CN" altLang="en-US" sz="1300" dirty="0" smtClean="0">
                <a:solidFill>
                  <a:srgbClr val="000000"/>
                </a:solidFill>
              </a:rPr>
              <a:t>，</a:t>
            </a:r>
            <a:r>
              <a:rPr lang="en-US" altLang="zh-CN" sz="1300" dirty="0" smtClean="0">
                <a:solidFill>
                  <a:srgbClr val="000000"/>
                </a:solidFill>
              </a:rPr>
              <a:t>&gt;0.64m</a:t>
            </a:r>
            <a:r>
              <a:rPr lang="en-US" altLang="zh-CN" sz="1300" baseline="30000" dirty="0" smtClean="0">
                <a:solidFill>
                  <a:srgbClr val="000000"/>
                </a:solidFill>
              </a:rPr>
              <a:t>2</a:t>
            </a:r>
            <a:r>
              <a:rPr lang="zh-CN" altLang="en-US" sz="1300" dirty="0" smtClean="0">
                <a:solidFill>
                  <a:srgbClr val="000000"/>
                </a:solidFill>
              </a:rPr>
              <a:t>时，</a:t>
            </a:r>
            <a:r>
              <a:rPr lang="zh-CN" altLang="en-US" sz="1300" dirty="0">
                <a:solidFill>
                  <a:srgbClr val="000000"/>
                </a:solidFill>
              </a:rPr>
              <a:t>人工乘系数</a:t>
            </a:r>
            <a:r>
              <a:rPr lang="en-US" altLang="zh-CN" sz="1300" dirty="0">
                <a:solidFill>
                  <a:srgbClr val="000000"/>
                </a:solidFill>
              </a:rPr>
              <a:t>1.15</a:t>
            </a:r>
            <a:endParaRPr lang="zh-CN" altLang="en-US" sz="1300" dirty="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干挂</a:t>
            </a:r>
            <a:r>
              <a:rPr lang="zh-CN" altLang="en-US" sz="1300" dirty="0" smtClean="0">
                <a:solidFill>
                  <a:srgbClr val="000000"/>
                </a:solidFill>
              </a:rPr>
              <a:t>石材</a:t>
            </a:r>
            <a:r>
              <a:rPr lang="zh-CN" altLang="en-US" sz="1300" dirty="0">
                <a:solidFill>
                  <a:srgbClr val="000000"/>
                </a:solidFill>
              </a:rPr>
              <a:t>钢</a:t>
            </a:r>
            <a:r>
              <a:rPr lang="zh-CN" altLang="en-US" sz="1300" dirty="0" smtClean="0">
                <a:solidFill>
                  <a:srgbClr val="000000"/>
                </a:solidFill>
              </a:rPr>
              <a:t>骨架</a:t>
            </a:r>
            <a:r>
              <a:rPr lang="zh-CN" altLang="en-US" sz="1300" dirty="0">
                <a:solidFill>
                  <a:srgbClr val="000000"/>
                </a:solidFill>
              </a:rPr>
              <a:t>：按外墙装饰考虑，如为内装饰，人工乘系数</a:t>
            </a:r>
            <a:r>
              <a:rPr lang="en-US" altLang="zh-CN" sz="1300" dirty="0" smtClean="0">
                <a:solidFill>
                  <a:srgbClr val="000000"/>
                </a:solidFill>
              </a:rPr>
              <a:t>1.15</a:t>
            </a: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块料面层工作</a:t>
            </a:r>
            <a:r>
              <a:rPr lang="zh-CN" altLang="en-US" sz="1300" dirty="0" smtClean="0">
                <a:solidFill>
                  <a:srgbClr val="000000"/>
                </a:solidFill>
              </a:rPr>
              <a:t>内容：不</a:t>
            </a:r>
            <a:r>
              <a:rPr lang="zh-CN" altLang="en-US" sz="1300" dirty="0">
                <a:solidFill>
                  <a:srgbClr val="000000"/>
                </a:solidFill>
              </a:rPr>
              <a:t>包括阳角处的磨边、倒角，如发生按第十六章其他工程相应项目</a:t>
            </a:r>
            <a:r>
              <a:rPr lang="zh-CN" altLang="en-US" sz="1300" dirty="0" smtClean="0">
                <a:solidFill>
                  <a:srgbClr val="000000"/>
                </a:solidFill>
              </a:rPr>
              <a:t>执行</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外墙保温层上贴面砖：除</a:t>
            </a:r>
            <a:r>
              <a:rPr lang="zh-CN" altLang="en-US" sz="1300" dirty="0" smtClean="0">
                <a:solidFill>
                  <a:srgbClr val="000000"/>
                </a:solidFill>
              </a:rPr>
              <a:t>执行第八章中抗</a:t>
            </a:r>
            <a:r>
              <a:rPr lang="zh-CN" altLang="en-US" sz="1300" dirty="0">
                <a:solidFill>
                  <a:srgbClr val="000000"/>
                </a:solidFill>
              </a:rPr>
              <a:t>裂砂浆相应项目外，另按镶贴面砖相应项目执行</a:t>
            </a:r>
            <a:r>
              <a:rPr lang="zh-CN" altLang="en-US" sz="1300" dirty="0" smtClean="0">
                <a:solidFill>
                  <a:srgbClr val="000000"/>
                </a:solidFill>
              </a:rPr>
              <a:t>，</a:t>
            </a:r>
            <a:endParaRPr lang="en-US" altLang="zh-CN" sz="1300" dirty="0" smtClean="0">
              <a:solidFill>
                <a:srgbClr val="000000"/>
              </a:solidFill>
            </a:endParaRPr>
          </a:p>
          <a:p>
            <a:pPr>
              <a:lnSpc>
                <a:spcPct val="150000"/>
              </a:lnSpc>
              <a:spcBef>
                <a:spcPts val="300"/>
              </a:spcBef>
              <a:spcAft>
                <a:spcPts val="300"/>
              </a:spcAft>
            </a:pPr>
            <a:r>
              <a:rPr lang="en-US" altLang="zh-CN" sz="1300" dirty="0">
                <a:solidFill>
                  <a:srgbClr val="000000"/>
                </a:solidFill>
              </a:rPr>
              <a:t> </a:t>
            </a:r>
            <a:r>
              <a:rPr lang="en-US" altLang="zh-CN" sz="1300" dirty="0" smtClean="0">
                <a:solidFill>
                  <a:srgbClr val="000000"/>
                </a:solidFill>
              </a:rPr>
              <a:t>                                               </a:t>
            </a:r>
            <a:r>
              <a:rPr lang="zh-CN" altLang="en-US" sz="1300" dirty="0" smtClean="0">
                <a:solidFill>
                  <a:srgbClr val="000000"/>
                </a:solidFill>
              </a:rPr>
              <a:t>并扣除预</a:t>
            </a:r>
            <a:r>
              <a:rPr lang="zh-CN" altLang="en-US" sz="1300" dirty="0">
                <a:solidFill>
                  <a:srgbClr val="000000"/>
                </a:solidFill>
              </a:rPr>
              <a:t>拌干混砂浆用量及人工费</a:t>
            </a:r>
            <a:r>
              <a:rPr lang="en-US" altLang="zh-CN" sz="1300" dirty="0">
                <a:solidFill>
                  <a:srgbClr val="000000"/>
                </a:solidFill>
              </a:rPr>
              <a:t>1600</a:t>
            </a:r>
            <a:r>
              <a:rPr lang="zh-CN" altLang="en-US" sz="1300" dirty="0">
                <a:solidFill>
                  <a:srgbClr val="000000"/>
                </a:solidFill>
              </a:rPr>
              <a:t>元</a:t>
            </a:r>
            <a:r>
              <a:rPr lang="en-US" altLang="zh-CN" sz="1300" dirty="0">
                <a:solidFill>
                  <a:srgbClr val="000000"/>
                </a:solidFill>
              </a:rPr>
              <a:t>/</a:t>
            </a:r>
            <a:r>
              <a:rPr lang="en-US" altLang="zh-CN" sz="1300" dirty="0" smtClean="0">
                <a:solidFill>
                  <a:srgbClr val="000000"/>
                </a:solidFill>
              </a:rPr>
              <a:t>100m</a:t>
            </a:r>
            <a:r>
              <a:rPr lang="en-US" altLang="zh-CN" sz="1300" baseline="30000" dirty="0" smtClean="0">
                <a:solidFill>
                  <a:srgbClr val="000000"/>
                </a:solidFill>
              </a:rPr>
              <a:t>2</a:t>
            </a:r>
          </a:p>
        </p:txBody>
      </p:sp>
      <p:sp>
        <p:nvSpPr>
          <p:cNvPr id="72" name="文本框 71"/>
          <p:cNvSpPr txBox="1"/>
          <p:nvPr/>
        </p:nvSpPr>
        <p:spPr>
          <a:xfrm>
            <a:off x="1184843" y="3442245"/>
            <a:ext cx="2536256" cy="338554"/>
          </a:xfrm>
          <a:prstGeom prst="rect">
            <a:avLst/>
          </a:prstGeom>
          <a:noFill/>
        </p:spPr>
        <p:txBody>
          <a:bodyPr wrap="square" rtlCol="0">
            <a:spAutoFit/>
          </a:bodyPr>
          <a:lstStyle/>
          <a:p>
            <a:r>
              <a:rPr lang="en-US" altLang="zh-CN" sz="1600" b="1" dirty="0" smtClean="0">
                <a:solidFill>
                  <a:srgbClr val="000000"/>
                </a:solidFill>
              </a:rPr>
              <a:t>2.</a:t>
            </a:r>
            <a:r>
              <a:rPr lang="zh-CN" altLang="en-US" sz="1600" b="1" dirty="0">
                <a:solidFill>
                  <a:srgbClr val="000000"/>
                </a:solidFill>
              </a:rPr>
              <a:t>镶</a:t>
            </a:r>
            <a:r>
              <a:rPr lang="zh-CN" altLang="en-US" sz="1600" b="1" dirty="0" smtClean="0">
                <a:solidFill>
                  <a:srgbClr val="000000"/>
                </a:solidFill>
              </a:rPr>
              <a:t>贴块料面层</a:t>
            </a:r>
            <a:endParaRPr lang="zh-CN" altLang="en-US" sz="1600" b="1" dirty="0">
              <a:solidFill>
                <a:srgbClr val="000000"/>
              </a:solidFill>
            </a:endParaRPr>
          </a:p>
        </p:txBody>
      </p:sp>
      <p:sp>
        <p:nvSpPr>
          <p:cNvPr id="73" name="矩形 72"/>
          <p:cNvSpPr/>
          <p:nvPr/>
        </p:nvSpPr>
        <p:spPr>
          <a:xfrm>
            <a:off x="1250281" y="1639217"/>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矩形 16"/>
          <p:cNvSpPr/>
          <p:nvPr/>
        </p:nvSpPr>
        <p:spPr>
          <a:xfrm>
            <a:off x="1250280" y="3747140"/>
            <a:ext cx="2592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任意多边形 17"/>
          <p:cNvSpPr>
            <a:spLocks noChangeAspect="1"/>
          </p:cNvSpPr>
          <p:nvPr/>
        </p:nvSpPr>
        <p:spPr>
          <a:xfrm flipH="1">
            <a:off x="818620" y="1328829"/>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19" name="任意多边形 18"/>
          <p:cNvSpPr>
            <a:spLocks noChangeAspect="1"/>
          </p:cNvSpPr>
          <p:nvPr/>
        </p:nvSpPr>
        <p:spPr>
          <a:xfrm flipH="1">
            <a:off x="818619" y="3428956"/>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4" name="文本框 23"/>
          <p:cNvSpPr txBox="1"/>
          <p:nvPr/>
        </p:nvSpPr>
        <p:spPr>
          <a:xfrm>
            <a:off x="924029" y="159280"/>
            <a:ext cx="3134787"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第十二章  墙柱面</a:t>
            </a:r>
            <a:r>
              <a:rPr lang="zh-CN" altLang="en-US" sz="2000" b="1" dirty="0">
                <a:solidFill>
                  <a:srgbClr val="445469"/>
                </a:solidFill>
                <a:latin typeface="微软雅黑" panose="020B0503020204020204" pitchFamily="34" charset="-122"/>
              </a:rPr>
              <a:t>工程</a:t>
            </a:r>
          </a:p>
        </p:txBody>
      </p:sp>
      <p:sp>
        <p:nvSpPr>
          <p:cNvPr id="25" name="矩形 24"/>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pic>
        <p:nvPicPr>
          <p:cNvPr id="4098" name="Picture 2" descr="C:\Users\chenbin\Desktop\12-8线条抹灰.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7951" y="2286152"/>
            <a:ext cx="3764050" cy="225843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chenbin\Desktop\12-9线条抹灰.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27950" y="27721"/>
            <a:ext cx="3764050" cy="2258431"/>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chenbin\Desktop\12-10线条抹灰.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7950" y="4544582"/>
            <a:ext cx="3768036" cy="2313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85424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anim calcmode="lin" valueType="num">
                                      <p:cBhvr>
                                        <p:cTn id="8" dur="500" fill="hold"/>
                                        <p:tgtEl>
                                          <p:spTgt spid="68"/>
                                        </p:tgtEl>
                                        <p:attrNameLst>
                                          <p:attrName>ppt_x</p:attrName>
                                        </p:attrNameLst>
                                      </p:cBhvr>
                                      <p:tavLst>
                                        <p:tav tm="0">
                                          <p:val>
                                            <p:strVal val="#ppt_x"/>
                                          </p:val>
                                        </p:tav>
                                        <p:tav tm="100000">
                                          <p:val>
                                            <p:strVal val="#ppt_x"/>
                                          </p:val>
                                        </p:tav>
                                      </p:tavLst>
                                    </p:anim>
                                    <p:anim calcmode="lin" valueType="num">
                                      <p:cBhvr>
                                        <p:cTn id="9" dur="5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anim calcmode="lin" valueType="num">
                                      <p:cBhvr>
                                        <p:cTn id="18" dur="500" fill="hold"/>
                                        <p:tgtEl>
                                          <p:spTgt spid="69"/>
                                        </p:tgtEl>
                                        <p:attrNameLst>
                                          <p:attrName>ppt_x</p:attrName>
                                        </p:attrNameLst>
                                      </p:cBhvr>
                                      <p:tavLst>
                                        <p:tav tm="0">
                                          <p:val>
                                            <p:strVal val="#ppt_x"/>
                                          </p:val>
                                        </p:tav>
                                        <p:tav tm="100000">
                                          <p:val>
                                            <p:strVal val="#ppt_x"/>
                                          </p:val>
                                        </p:tav>
                                      </p:tavLst>
                                    </p:anim>
                                    <p:anim calcmode="lin" valueType="num">
                                      <p:cBhvr>
                                        <p:cTn id="19" dur="500" fill="hold"/>
                                        <p:tgtEl>
                                          <p:spTgt spid="6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anim calcmode="lin" valueType="num">
                                      <p:cBhvr>
                                        <p:cTn id="23" dur="500" fill="hold"/>
                                        <p:tgtEl>
                                          <p:spTgt spid="73"/>
                                        </p:tgtEl>
                                        <p:attrNameLst>
                                          <p:attrName>ppt_x</p:attrName>
                                        </p:attrNameLst>
                                      </p:cBhvr>
                                      <p:tavLst>
                                        <p:tav tm="0">
                                          <p:val>
                                            <p:strVal val="#ppt_x"/>
                                          </p:val>
                                        </p:tav>
                                        <p:tav tm="100000">
                                          <p:val>
                                            <p:strVal val="#ppt_x"/>
                                          </p:val>
                                        </p:tav>
                                      </p:tavLst>
                                    </p:anim>
                                    <p:anim calcmode="lin" valueType="num">
                                      <p:cBhvr>
                                        <p:cTn id="24" dur="500" fill="hold"/>
                                        <p:tgtEl>
                                          <p:spTgt spid="7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anim calcmode="lin" valueType="num">
                                      <p:cBhvr>
                                        <p:cTn id="33" dur="500" fill="hold"/>
                                        <p:tgtEl>
                                          <p:spTgt spid="70"/>
                                        </p:tgtEl>
                                        <p:attrNameLst>
                                          <p:attrName>ppt_x</p:attrName>
                                        </p:attrNameLst>
                                      </p:cBhvr>
                                      <p:tavLst>
                                        <p:tav tm="0">
                                          <p:val>
                                            <p:strVal val="#ppt_x"/>
                                          </p:val>
                                        </p:tav>
                                        <p:tav tm="100000">
                                          <p:val>
                                            <p:strVal val="#ppt_x"/>
                                          </p:val>
                                        </p:tav>
                                      </p:tavLst>
                                    </p:anim>
                                    <p:anim calcmode="lin" valueType="num">
                                      <p:cBhvr>
                                        <p:cTn id="34" dur="500" fill="hold"/>
                                        <p:tgtEl>
                                          <p:spTgt spid="7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7" presetClass="entr" presetSubtype="0"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anim calcmode="lin" valueType="num">
                                      <p:cBhvr>
                                        <p:cTn id="39" dur="500" fill="hold"/>
                                        <p:tgtEl>
                                          <p:spTgt spid="72"/>
                                        </p:tgtEl>
                                        <p:attrNameLst>
                                          <p:attrName>ppt_x</p:attrName>
                                        </p:attrNameLst>
                                      </p:cBhvr>
                                      <p:tavLst>
                                        <p:tav tm="0">
                                          <p:val>
                                            <p:strVal val="#ppt_x"/>
                                          </p:val>
                                        </p:tav>
                                        <p:tav tm="100000">
                                          <p:val>
                                            <p:strVal val="#ppt_x"/>
                                          </p:val>
                                        </p:tav>
                                      </p:tavLst>
                                    </p:anim>
                                    <p:anim calcmode="lin" valueType="num">
                                      <p:cBhvr>
                                        <p:cTn id="40" dur="5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anim calcmode="lin" valueType="num">
                                      <p:cBhvr>
                                        <p:cTn id="49" dur="500" fill="hold"/>
                                        <p:tgtEl>
                                          <p:spTgt spid="19"/>
                                        </p:tgtEl>
                                        <p:attrNameLst>
                                          <p:attrName>ppt_x</p:attrName>
                                        </p:attrNameLst>
                                      </p:cBhvr>
                                      <p:tavLst>
                                        <p:tav tm="0">
                                          <p:val>
                                            <p:strVal val="#ppt_x"/>
                                          </p:val>
                                        </p:tav>
                                        <p:tav tm="100000">
                                          <p:val>
                                            <p:strVal val="#ppt_x"/>
                                          </p:val>
                                        </p:tav>
                                      </p:tavLst>
                                    </p:anim>
                                    <p:anim calcmode="lin" valueType="num">
                                      <p:cBhvr>
                                        <p:cTn id="50" dur="5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500"/>
                                        <p:tgtEl>
                                          <p:spTgt spid="71"/>
                                        </p:tgtEl>
                                      </p:cBhvr>
                                    </p:animEffect>
                                    <p:anim calcmode="lin" valueType="num">
                                      <p:cBhvr>
                                        <p:cTn id="54" dur="500" fill="hold"/>
                                        <p:tgtEl>
                                          <p:spTgt spid="71"/>
                                        </p:tgtEl>
                                        <p:attrNameLst>
                                          <p:attrName>ppt_x</p:attrName>
                                        </p:attrNameLst>
                                      </p:cBhvr>
                                      <p:tavLst>
                                        <p:tav tm="0">
                                          <p:val>
                                            <p:strVal val="#ppt_x"/>
                                          </p:val>
                                        </p:tav>
                                        <p:tav tm="100000">
                                          <p:val>
                                            <p:strVal val="#ppt_x"/>
                                          </p:val>
                                        </p:tav>
                                      </p:tavLst>
                                    </p:anim>
                                    <p:anim calcmode="lin" valueType="num">
                                      <p:cBhvr>
                                        <p:cTn id="5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4099"/>
                                        </p:tgtEl>
                                        <p:attrNameLst>
                                          <p:attrName>style.visibility</p:attrName>
                                        </p:attrNameLst>
                                      </p:cBhvr>
                                      <p:to>
                                        <p:strVal val="visible"/>
                                      </p:to>
                                    </p:set>
                                    <p:anim calcmode="lin" valueType="num">
                                      <p:cBhvr additive="base">
                                        <p:cTn id="60" dur="250" fill="hold"/>
                                        <p:tgtEl>
                                          <p:spTgt spid="4099"/>
                                        </p:tgtEl>
                                        <p:attrNameLst>
                                          <p:attrName>ppt_x</p:attrName>
                                        </p:attrNameLst>
                                      </p:cBhvr>
                                      <p:tavLst>
                                        <p:tav tm="0">
                                          <p:val>
                                            <p:strVal val="1+#ppt_w/2"/>
                                          </p:val>
                                        </p:tav>
                                        <p:tav tm="100000">
                                          <p:val>
                                            <p:strVal val="#ppt_x"/>
                                          </p:val>
                                        </p:tav>
                                      </p:tavLst>
                                    </p:anim>
                                    <p:anim calcmode="lin" valueType="num">
                                      <p:cBhvr additive="base">
                                        <p:cTn id="61" dur="250" fill="hold"/>
                                        <p:tgtEl>
                                          <p:spTgt spid="4099"/>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4098"/>
                                        </p:tgtEl>
                                        <p:attrNameLst>
                                          <p:attrName>style.visibility</p:attrName>
                                        </p:attrNameLst>
                                      </p:cBhvr>
                                      <p:to>
                                        <p:strVal val="visible"/>
                                      </p:to>
                                    </p:set>
                                    <p:anim calcmode="lin" valueType="num">
                                      <p:cBhvr additive="base">
                                        <p:cTn id="64" dur="250" fill="hold"/>
                                        <p:tgtEl>
                                          <p:spTgt spid="4098"/>
                                        </p:tgtEl>
                                        <p:attrNameLst>
                                          <p:attrName>ppt_x</p:attrName>
                                        </p:attrNameLst>
                                      </p:cBhvr>
                                      <p:tavLst>
                                        <p:tav tm="0">
                                          <p:val>
                                            <p:strVal val="1+#ppt_w/2"/>
                                          </p:val>
                                        </p:tav>
                                        <p:tav tm="100000">
                                          <p:val>
                                            <p:strVal val="#ppt_x"/>
                                          </p:val>
                                        </p:tav>
                                      </p:tavLst>
                                    </p:anim>
                                    <p:anim calcmode="lin" valueType="num">
                                      <p:cBhvr additive="base">
                                        <p:cTn id="65" dur="250" fill="hold"/>
                                        <p:tgtEl>
                                          <p:spTgt spid="4098"/>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4101"/>
                                        </p:tgtEl>
                                        <p:attrNameLst>
                                          <p:attrName>style.visibility</p:attrName>
                                        </p:attrNameLst>
                                      </p:cBhvr>
                                      <p:to>
                                        <p:strVal val="visible"/>
                                      </p:to>
                                    </p:set>
                                    <p:anim calcmode="lin" valueType="num">
                                      <p:cBhvr additive="base">
                                        <p:cTn id="68" dur="250" fill="hold"/>
                                        <p:tgtEl>
                                          <p:spTgt spid="4101"/>
                                        </p:tgtEl>
                                        <p:attrNameLst>
                                          <p:attrName>ppt_x</p:attrName>
                                        </p:attrNameLst>
                                      </p:cBhvr>
                                      <p:tavLst>
                                        <p:tav tm="0">
                                          <p:val>
                                            <p:strVal val="1+#ppt_w/2"/>
                                          </p:val>
                                        </p:tav>
                                        <p:tav tm="100000">
                                          <p:val>
                                            <p:strVal val="#ppt_x"/>
                                          </p:val>
                                        </p:tav>
                                      </p:tavLst>
                                    </p:anim>
                                    <p:anim calcmode="lin" valueType="num">
                                      <p:cBhvr additive="base">
                                        <p:cTn id="69" dur="250" fill="hold"/>
                                        <p:tgtEl>
                                          <p:spTgt spid="4101"/>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4099"/>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4098"/>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41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70774" y="1284980"/>
            <a:ext cx="2550872" cy="338554"/>
          </a:xfrm>
          <a:prstGeom prst="rect">
            <a:avLst/>
          </a:prstGeom>
          <a:noFill/>
        </p:spPr>
        <p:txBody>
          <a:bodyPr wrap="square" rtlCol="0">
            <a:spAutoFit/>
          </a:bodyPr>
          <a:lstStyle/>
          <a:p>
            <a:pPr algn="ctr"/>
            <a:r>
              <a:rPr lang="en-US" altLang="zh-CN" sz="1600" b="1" dirty="0" smtClean="0">
                <a:solidFill>
                  <a:srgbClr val="000000"/>
                </a:solidFill>
              </a:rPr>
              <a:t>3.</a:t>
            </a:r>
            <a:r>
              <a:rPr lang="zh-CN" altLang="en-US" sz="1600" b="1" dirty="0" smtClean="0">
                <a:solidFill>
                  <a:srgbClr val="000000"/>
                </a:solidFill>
              </a:rPr>
              <a:t>幕墙</a:t>
            </a:r>
            <a:endParaRPr lang="zh-CN" altLang="en-US" sz="1600" b="1" dirty="0">
              <a:solidFill>
                <a:srgbClr val="000000"/>
              </a:solidFill>
            </a:endParaRPr>
          </a:p>
        </p:txBody>
      </p:sp>
      <p:sp>
        <p:nvSpPr>
          <p:cNvPr id="10" name="文本框 9"/>
          <p:cNvSpPr txBox="1"/>
          <p:nvPr/>
        </p:nvSpPr>
        <p:spPr>
          <a:xfrm>
            <a:off x="900749" y="1949239"/>
            <a:ext cx="6670697" cy="4162678"/>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幕墙按平面考虑，如设计为曲面、异形或者斜面，按相应项目人工乘系数</a:t>
            </a:r>
            <a:r>
              <a:rPr lang="en-US" altLang="zh-CN" sz="1300" dirty="0" smtClean="0">
                <a:solidFill>
                  <a:srgbClr val="000000"/>
                </a:solidFill>
              </a:rPr>
              <a:t>1.15</a:t>
            </a: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玻璃幕墙：不包括封</a:t>
            </a:r>
            <a:r>
              <a:rPr lang="zh-CN" altLang="en-US" sz="1300" dirty="0">
                <a:solidFill>
                  <a:srgbClr val="000000"/>
                </a:solidFill>
              </a:rPr>
              <a:t>边、封顶以及避雷费用</a:t>
            </a:r>
            <a:endParaRPr lang="en-US" altLang="zh-CN" sz="1300" dirty="0">
              <a:solidFill>
                <a:srgbClr val="000000"/>
              </a:solidFill>
            </a:endParaRPr>
          </a:p>
          <a:p>
            <a:pPr>
              <a:lnSpc>
                <a:spcPct val="150000"/>
              </a:lnSpc>
              <a:spcBef>
                <a:spcPts val="300"/>
              </a:spcBef>
              <a:spcAft>
                <a:spcPts val="300"/>
              </a:spcAft>
            </a:pPr>
            <a:r>
              <a:rPr lang="zh-CN" altLang="en-US" sz="1300" dirty="0" smtClean="0">
                <a:solidFill>
                  <a:srgbClr val="000000"/>
                </a:solidFill>
              </a:rPr>
              <a:t>                          单</a:t>
            </a:r>
            <a:r>
              <a:rPr lang="zh-CN" altLang="en-US" sz="1300" dirty="0">
                <a:solidFill>
                  <a:srgbClr val="000000"/>
                </a:solidFill>
              </a:rPr>
              <a:t>片玻璃边长超过</a:t>
            </a:r>
            <a:r>
              <a:rPr lang="en-US" altLang="zh-CN" sz="1300" dirty="0">
                <a:solidFill>
                  <a:srgbClr val="000000"/>
                </a:solidFill>
              </a:rPr>
              <a:t>3.6m</a:t>
            </a:r>
            <a:r>
              <a:rPr lang="zh-CN" altLang="en-US" sz="1300" dirty="0">
                <a:solidFill>
                  <a:srgbClr val="000000"/>
                </a:solidFill>
              </a:rPr>
              <a:t>，按相应项目人工乘系数</a:t>
            </a:r>
            <a:r>
              <a:rPr lang="en-US" altLang="zh-CN" sz="1300" dirty="0" smtClean="0">
                <a:solidFill>
                  <a:srgbClr val="000000"/>
                </a:solidFill>
              </a:rPr>
              <a:t>1.2</a:t>
            </a: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铝板幕墙：骨架按铝合金型材</a:t>
            </a:r>
            <a:r>
              <a:rPr lang="zh-CN" altLang="en-US" sz="1300" dirty="0" smtClean="0">
                <a:solidFill>
                  <a:srgbClr val="000000"/>
                </a:solidFill>
              </a:rPr>
              <a:t>考虑，设计用量不同，按“</a:t>
            </a:r>
            <a:r>
              <a:rPr lang="zh-CN" altLang="en-US" sz="1300" dirty="0">
                <a:solidFill>
                  <a:srgbClr val="000000"/>
                </a:solidFill>
              </a:rPr>
              <a:t>幕墙铝骨架</a:t>
            </a:r>
            <a:r>
              <a:rPr lang="zh-CN" altLang="en-US" sz="1300" dirty="0" smtClean="0">
                <a:solidFill>
                  <a:srgbClr val="000000"/>
                </a:solidFill>
              </a:rPr>
              <a:t>调整”子目调整</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如采用</a:t>
            </a:r>
            <a:r>
              <a:rPr lang="zh-CN" altLang="en-US" sz="1300" dirty="0">
                <a:solidFill>
                  <a:srgbClr val="000000"/>
                </a:solidFill>
              </a:rPr>
              <a:t>型钢骨架，</a:t>
            </a:r>
            <a:r>
              <a:rPr lang="zh-CN" altLang="en-US" sz="1300" dirty="0" smtClean="0">
                <a:solidFill>
                  <a:srgbClr val="000000"/>
                </a:solidFill>
              </a:rPr>
              <a:t>先扣除</a:t>
            </a:r>
            <a:r>
              <a:rPr lang="zh-CN" altLang="en-US" sz="1300" dirty="0">
                <a:solidFill>
                  <a:srgbClr val="000000"/>
                </a:solidFill>
              </a:rPr>
              <a:t>铝合金</a:t>
            </a:r>
            <a:r>
              <a:rPr lang="zh-CN" altLang="en-US" sz="1300" dirty="0" smtClean="0">
                <a:solidFill>
                  <a:srgbClr val="000000"/>
                </a:solidFill>
              </a:rPr>
              <a:t>骨架费用，再按干挂石材钢骨架子目执行</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点支式玻璃幕墙：钢结构桁架</a:t>
            </a:r>
            <a:r>
              <a:rPr lang="zh-CN" altLang="en-US" sz="1300" dirty="0" smtClean="0">
                <a:solidFill>
                  <a:srgbClr val="000000"/>
                </a:solidFill>
              </a:rPr>
              <a:t>，按第六</a:t>
            </a:r>
            <a:r>
              <a:rPr lang="zh-CN" altLang="en-US" sz="1300" dirty="0">
                <a:solidFill>
                  <a:srgbClr val="000000"/>
                </a:solidFill>
              </a:rPr>
              <a:t>章钢结构工程相应</a:t>
            </a:r>
            <a:r>
              <a:rPr lang="zh-CN" altLang="en-US" sz="1300" dirty="0" smtClean="0">
                <a:solidFill>
                  <a:srgbClr val="000000"/>
                </a:solidFill>
              </a:rPr>
              <a:t>项目执行</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单元式玻璃幕墙：单元板块使用材料材质不同时，可按实际情况</a:t>
            </a:r>
            <a:r>
              <a:rPr lang="zh-CN" altLang="en-US" sz="1300" dirty="0" smtClean="0">
                <a:solidFill>
                  <a:srgbClr val="000000"/>
                </a:solidFill>
              </a:rPr>
              <a:t>调整</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运费</a:t>
            </a:r>
            <a:r>
              <a:rPr lang="zh-CN" altLang="en-US" sz="1300" dirty="0">
                <a:solidFill>
                  <a:srgbClr val="000000"/>
                </a:solidFill>
              </a:rPr>
              <a:t>应综合</a:t>
            </a:r>
            <a:r>
              <a:rPr lang="zh-CN" altLang="en-US" sz="1300" dirty="0" smtClean="0">
                <a:solidFill>
                  <a:srgbClr val="000000"/>
                </a:solidFill>
              </a:rPr>
              <a:t>考虑板块形状及运</a:t>
            </a:r>
            <a:r>
              <a:rPr lang="zh-CN" altLang="en-US" sz="1300" dirty="0">
                <a:solidFill>
                  <a:srgbClr val="000000"/>
                </a:solidFill>
              </a:rPr>
              <a:t>距，由甲乙双方协商定价</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弧形拉弯增加费：只考虑人工、机械增加费用，弯弧部分的型材损耗量按实</a:t>
            </a:r>
            <a:r>
              <a:rPr lang="zh-CN" altLang="en-US" sz="1300" dirty="0" smtClean="0">
                <a:solidFill>
                  <a:srgbClr val="000000"/>
                </a:solidFill>
              </a:rPr>
              <a:t>签证</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钢</a:t>
            </a:r>
            <a:r>
              <a:rPr lang="zh-CN" altLang="en-US" sz="1300" dirty="0">
                <a:solidFill>
                  <a:srgbClr val="000000"/>
                </a:solidFill>
              </a:rPr>
              <a:t>型材按质量以吨计算，铝型材按设计图示尺寸以延长米</a:t>
            </a:r>
            <a:r>
              <a:rPr lang="zh-CN" altLang="en-US" sz="1300" dirty="0" smtClean="0">
                <a:solidFill>
                  <a:srgbClr val="000000"/>
                </a:solidFill>
              </a:rPr>
              <a:t>计算</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玻璃幕墙开启窗人工及五金增加费：按设计图示以数量</a:t>
            </a:r>
            <a:r>
              <a:rPr lang="zh-CN" altLang="en-US" sz="1300" dirty="0" smtClean="0">
                <a:solidFill>
                  <a:srgbClr val="000000"/>
                </a:solidFill>
              </a:rPr>
              <a:t>计算</a:t>
            </a:r>
            <a:endParaRPr lang="en-US" altLang="zh-CN" sz="1300" dirty="0" smtClean="0">
              <a:solidFill>
                <a:srgbClr val="000000"/>
              </a:solidFill>
            </a:endParaRPr>
          </a:p>
        </p:txBody>
      </p:sp>
      <p:sp>
        <p:nvSpPr>
          <p:cNvPr id="11" name="矩形 10"/>
          <p:cNvSpPr/>
          <p:nvPr/>
        </p:nvSpPr>
        <p:spPr>
          <a:xfrm>
            <a:off x="964414" y="163049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任意多边形 11"/>
          <p:cNvSpPr>
            <a:spLocks noChangeAspect="1"/>
          </p:cNvSpPr>
          <p:nvPr/>
        </p:nvSpPr>
        <p:spPr>
          <a:xfrm flipH="1">
            <a:off x="964414" y="1274257"/>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1" name="文本框 20"/>
          <p:cNvSpPr txBox="1"/>
          <p:nvPr/>
        </p:nvSpPr>
        <p:spPr>
          <a:xfrm>
            <a:off x="924029" y="159280"/>
            <a:ext cx="3312069" cy="400110"/>
          </a:xfrm>
          <a:prstGeom prst="rect">
            <a:avLst/>
          </a:prstGeom>
          <a:noFill/>
        </p:spPr>
        <p:txBody>
          <a:bodyPr wrap="square" rtlCol="0">
            <a:spAutoFit/>
          </a:bodyPr>
          <a:lstStyle/>
          <a:p>
            <a:r>
              <a:rPr lang="zh-CN" altLang="en-US" sz="2000" b="1" dirty="0">
                <a:solidFill>
                  <a:srgbClr val="445469"/>
                </a:solidFill>
                <a:latin typeface="微软雅黑" panose="020B0503020204020204" pitchFamily="34" charset="-122"/>
              </a:rPr>
              <a:t>第十二章  墙柱面工程</a:t>
            </a:r>
          </a:p>
        </p:txBody>
      </p:sp>
      <p:sp>
        <p:nvSpPr>
          <p:cNvPr id="17" name="矩形 16"/>
          <p:cNvSpPr/>
          <p:nvPr/>
        </p:nvSpPr>
        <p:spPr>
          <a:xfrm>
            <a:off x="924029" y="504211"/>
            <a:ext cx="3312069" cy="461665"/>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
        <p:nvSpPr>
          <p:cNvPr id="13" name="六边形 12"/>
          <p:cNvSpPr/>
          <p:nvPr/>
        </p:nvSpPr>
        <p:spPr>
          <a:xfrm>
            <a:off x="8470237" y="4030578"/>
            <a:ext cx="2189748" cy="188771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nvSpPr>
        <p:spPr>
          <a:xfrm>
            <a:off x="8470237" y="1104099"/>
            <a:ext cx="1735351" cy="1735351"/>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占位符 4"/>
          <p:cNvPicPr>
            <a:picLocks noChangeAspect="1"/>
          </p:cNvPicPr>
          <p:nvPr/>
        </p:nvPicPr>
        <p:blipFill>
          <a:blip r:embed="rId4" cstate="print">
            <a:extLst>
              <a:ext uri="{28A0092B-C50C-407E-A947-70E740481C1C}">
                <a14:useLocalDpi xmlns:a14="http://schemas.microsoft.com/office/drawing/2010/main" val="0"/>
              </a:ext>
            </a:extLst>
          </a:blip>
          <a:srcRect l="10521" r="10521"/>
          <a:stretch>
            <a:fillRect/>
          </a:stretch>
        </p:blipFill>
        <p:spPr>
          <a:xfrm>
            <a:off x="8582026" y="0"/>
            <a:ext cx="3609975" cy="6858000"/>
          </a:xfrm>
          <a:custGeom>
            <a:avLst/>
            <a:gdLst>
              <a:gd name="connsiteX0" fmla="*/ 1971675 w 3609975"/>
              <a:gd name="connsiteY0" fmla="*/ 0 h 6858000"/>
              <a:gd name="connsiteX1" fmla="*/ 3609975 w 3609975"/>
              <a:gd name="connsiteY1" fmla="*/ 0 h 6858000"/>
              <a:gd name="connsiteX2" fmla="*/ 3609975 w 3609975"/>
              <a:gd name="connsiteY2" fmla="*/ 6858000 h 6858000"/>
              <a:gd name="connsiteX3" fmla="*/ 943797 w 3609975"/>
              <a:gd name="connsiteY3" fmla="*/ 6858000 h 6858000"/>
              <a:gd name="connsiteX4" fmla="*/ 0 w 3609975"/>
              <a:gd name="connsiteY4" fmla="*/ 4970408 h 6858000"/>
              <a:gd name="connsiteX5" fmla="*/ 999578 w 3609975"/>
              <a:gd name="connsiteY5" fmla="*/ 2971253 h 6858000"/>
              <a:gd name="connsiteX6" fmla="*/ 0 w 3609975"/>
              <a:gd name="connsiteY6" fmla="*/ 1971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975" h="6858000">
                <a:moveTo>
                  <a:pt x="1971675" y="0"/>
                </a:moveTo>
                <a:lnTo>
                  <a:pt x="3609975" y="0"/>
                </a:lnTo>
                <a:lnTo>
                  <a:pt x="3609975" y="6858000"/>
                </a:lnTo>
                <a:lnTo>
                  <a:pt x="943797" y="6858000"/>
                </a:lnTo>
                <a:lnTo>
                  <a:pt x="0" y="4970408"/>
                </a:lnTo>
                <a:lnTo>
                  <a:pt x="999578" y="2971253"/>
                </a:lnTo>
                <a:lnTo>
                  <a:pt x="0" y="1971675"/>
                </a:lnTo>
                <a:close/>
              </a:path>
            </a:pathLst>
          </a:custGeom>
        </p:spPr>
      </p:pic>
    </p:spTree>
    <p:extLst>
      <p:ext uri="{BB962C8B-B14F-4D97-AF65-F5344CB8AC3E}">
        <p14:creationId xmlns:p14="http://schemas.microsoft.com/office/powerpoint/2010/main" val="312765697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1403" y="2094143"/>
            <a:ext cx="2550872" cy="338554"/>
          </a:xfrm>
          <a:prstGeom prst="rect">
            <a:avLst/>
          </a:prstGeom>
          <a:noFill/>
        </p:spPr>
        <p:txBody>
          <a:bodyPr wrap="square" rtlCol="0">
            <a:spAutoFit/>
          </a:bodyPr>
          <a:lstStyle/>
          <a:p>
            <a:r>
              <a:rPr lang="en-US" altLang="zh-CN" sz="1600" b="1" dirty="0" smtClean="0">
                <a:solidFill>
                  <a:srgbClr val="000000"/>
                </a:solidFill>
              </a:rPr>
              <a:t>4.</a:t>
            </a: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678417" y="2642897"/>
            <a:ext cx="6528161" cy="3031599"/>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抹灰：删除石灰砂浆、混合砂浆、珍珠岩浆抹灰，增加石膏砂浆</a:t>
            </a:r>
            <a:r>
              <a:rPr lang="zh-CN" altLang="en-US" sz="1300" dirty="0" smtClean="0">
                <a:solidFill>
                  <a:srgbClr val="000000"/>
                </a:solidFill>
              </a:rPr>
              <a:t>抹灰</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删除</a:t>
            </a:r>
            <a:r>
              <a:rPr lang="zh-CN" altLang="en-US" sz="1300" dirty="0">
                <a:solidFill>
                  <a:srgbClr val="000000"/>
                </a:solidFill>
              </a:rPr>
              <a:t>水刷石、干粘石、斩假石、拉条灰、甩毛灰等装饰抹灰</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增加喷涂砂浆</a:t>
            </a:r>
            <a:r>
              <a:rPr lang="zh-CN" altLang="en-US" sz="1300" dirty="0">
                <a:solidFill>
                  <a:srgbClr val="000000"/>
                </a:solidFill>
              </a:rPr>
              <a:t>、墙面挂钢丝网、打底找平、墙面界面剂、素水泥浆界面剂子目</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镶贴块料面层：删除陶瓷锦砖面层相关子目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增加</a:t>
            </a:r>
            <a:r>
              <a:rPr lang="zh-CN" altLang="en-US" sz="1300" dirty="0">
                <a:solidFill>
                  <a:srgbClr val="000000"/>
                </a:solidFill>
              </a:rPr>
              <a:t>干挂陶土板、</a:t>
            </a:r>
            <a:r>
              <a:rPr lang="en-US" altLang="zh-CN" sz="1300" dirty="0">
                <a:solidFill>
                  <a:srgbClr val="000000"/>
                </a:solidFill>
              </a:rPr>
              <a:t>GRC</a:t>
            </a:r>
            <a:r>
              <a:rPr lang="zh-CN" altLang="en-US" sz="1300" dirty="0">
                <a:solidFill>
                  <a:srgbClr val="000000"/>
                </a:solidFill>
              </a:rPr>
              <a:t>线条、成品装饰柱安装相关子目</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其他材料装饰：删除纤维板、刨花板、杉木薄板、木丝板面层</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增加</a:t>
            </a:r>
            <a:r>
              <a:rPr lang="zh-CN" altLang="en-US" sz="1300" dirty="0">
                <a:solidFill>
                  <a:srgbClr val="000000"/>
                </a:solidFill>
              </a:rPr>
              <a:t>防火玻璃挡烟垂壁、轻钢龙骨双面石膏板隔断墙</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a:solidFill>
                  <a:srgbClr val="000000"/>
                </a:solidFill>
              </a:rPr>
              <a:t>幕墙：增加点支式玻璃幕墙、单元式玻璃幕墙、型材弧形拉弯增加</a:t>
            </a:r>
            <a:r>
              <a:rPr lang="zh-CN" altLang="en-US" sz="1300" dirty="0" smtClean="0">
                <a:solidFill>
                  <a:srgbClr val="000000"/>
                </a:solidFill>
              </a:rPr>
              <a:t>费等相关子目</a:t>
            </a:r>
            <a:endParaRPr lang="en-US" altLang="zh-CN" sz="1300" dirty="0" smtClean="0">
              <a:solidFill>
                <a:srgbClr val="000000"/>
              </a:solidFill>
            </a:endParaRPr>
          </a:p>
        </p:txBody>
      </p:sp>
      <p:sp>
        <p:nvSpPr>
          <p:cNvPr id="6" name="矩形 5"/>
          <p:cNvSpPr/>
          <p:nvPr/>
        </p:nvSpPr>
        <p:spPr>
          <a:xfrm>
            <a:off x="2535043" y="2439658"/>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3629417" y="1649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1240971"/>
            <a:ext cx="4985422" cy="4590662"/>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3312069" cy="400110"/>
          </a:xfrm>
          <a:prstGeom prst="rect">
            <a:avLst/>
          </a:prstGeom>
          <a:noFill/>
        </p:spPr>
        <p:txBody>
          <a:bodyPr wrap="square" rtlCol="0">
            <a:spAutoFit/>
          </a:bodyPr>
          <a:lstStyle/>
          <a:p>
            <a:r>
              <a:rPr lang="zh-CN" altLang="en-US" sz="2000" b="1" dirty="0">
                <a:solidFill>
                  <a:srgbClr val="445469"/>
                </a:solidFill>
                <a:latin typeface="微软雅黑" panose="020B0503020204020204" pitchFamily="34" charset="-122"/>
              </a:rPr>
              <a:t>第十二章  墙柱面工程</a:t>
            </a: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2254821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7" name="文本框 6"/>
          <p:cNvSpPr txBox="1"/>
          <p:nvPr/>
        </p:nvSpPr>
        <p:spPr>
          <a:xfrm>
            <a:off x="1429102" y="3304603"/>
            <a:ext cx="3308317" cy="2662267"/>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300" dirty="0" smtClean="0">
                <a:solidFill>
                  <a:srgbClr val="000000"/>
                </a:solidFill>
              </a:rPr>
              <a:t>共五节，</a:t>
            </a:r>
            <a:r>
              <a:rPr lang="en-US" altLang="zh-CN" sz="1300" dirty="0" smtClean="0">
                <a:solidFill>
                  <a:srgbClr val="000000"/>
                </a:solidFill>
              </a:rPr>
              <a:t>258</a:t>
            </a:r>
            <a:r>
              <a:rPr lang="zh-CN" altLang="en-US" sz="1300" dirty="0" smtClean="0">
                <a:solidFill>
                  <a:srgbClr val="000000"/>
                </a:solidFill>
              </a:rPr>
              <a:t>个</a:t>
            </a:r>
            <a:r>
              <a:rPr lang="zh-CN" altLang="en-US" sz="1300" dirty="0">
                <a:solidFill>
                  <a:srgbClr val="000000"/>
                </a:solidFill>
              </a:rPr>
              <a:t>子目</a:t>
            </a: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第一节  抹灰面层，</a:t>
            </a:r>
            <a:r>
              <a:rPr lang="en-US" altLang="zh-CN" sz="1300" dirty="0">
                <a:solidFill>
                  <a:srgbClr val="000000"/>
                </a:solidFill>
              </a:rPr>
              <a:t>2</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第二节  平面、跌级天棚，</a:t>
            </a:r>
            <a:r>
              <a:rPr lang="en-US" altLang="zh-CN" sz="1300" dirty="0">
                <a:solidFill>
                  <a:srgbClr val="000000"/>
                </a:solidFill>
              </a:rPr>
              <a:t>134</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第三节  艺术造型天棚，</a:t>
            </a:r>
            <a:r>
              <a:rPr lang="en-US" altLang="zh-CN" sz="1300" dirty="0">
                <a:solidFill>
                  <a:srgbClr val="000000"/>
                </a:solidFill>
              </a:rPr>
              <a:t>68</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第四节  其他天棚（龙骨和面层），</a:t>
            </a:r>
            <a:r>
              <a:rPr lang="en-US" altLang="zh-CN" sz="1300" dirty="0">
                <a:solidFill>
                  <a:srgbClr val="000000"/>
                </a:solidFill>
              </a:rPr>
              <a:t>44</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第五节  其他，</a:t>
            </a:r>
            <a:r>
              <a:rPr lang="en-US" altLang="zh-CN" sz="1300" dirty="0">
                <a:solidFill>
                  <a:srgbClr val="000000"/>
                </a:solidFill>
              </a:rPr>
              <a:t>10</a:t>
            </a:r>
            <a:r>
              <a:rPr lang="zh-CN" altLang="en-US" sz="1300" dirty="0">
                <a:solidFill>
                  <a:srgbClr val="000000"/>
                </a:solidFill>
              </a:rPr>
              <a:t>个</a:t>
            </a:r>
            <a:endParaRPr lang="en-US" altLang="zh-CN" sz="1300" dirty="0" smtClean="0">
              <a:solidFill>
                <a:srgbClr val="000000"/>
              </a:solidFill>
            </a:endParaRPr>
          </a:p>
        </p:txBody>
      </p:sp>
      <p:sp>
        <p:nvSpPr>
          <p:cNvPr id="40" name="文本框 39"/>
          <p:cNvSpPr txBox="1"/>
          <p:nvPr/>
        </p:nvSpPr>
        <p:spPr>
          <a:xfrm>
            <a:off x="6310167" y="2964915"/>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5848154" y="3280910"/>
            <a:ext cx="5747654" cy="3408625"/>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住宅室内装饰装修设计规范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367-2015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建筑室内吊顶工程技术规程</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CECS 255</a:t>
            </a:r>
            <a:r>
              <a:rPr lang="zh-CN" altLang="en-US" sz="1300" dirty="0">
                <a:solidFill>
                  <a:srgbClr val="000000"/>
                </a:solidFill>
              </a:rPr>
              <a:t>：</a:t>
            </a:r>
            <a:r>
              <a:rPr lang="en-US" altLang="zh-CN" sz="1300" dirty="0">
                <a:solidFill>
                  <a:srgbClr val="000000"/>
                </a:solidFill>
              </a:rPr>
              <a:t>2009</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公共建筑吊顶工程技术规程</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345-2014</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建筑装饰装修工程质量验收标准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50210-2018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现行</a:t>
            </a:r>
            <a:r>
              <a:rPr lang="zh-CN" altLang="en-US" sz="1300" dirty="0">
                <a:solidFill>
                  <a:srgbClr val="000000"/>
                </a:solidFill>
              </a:rPr>
              <a:t>标准图集、通用图集</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a:t>
            </a:r>
            <a:r>
              <a:rPr lang="en-US" altLang="zh-CN" sz="1300" dirty="0">
                <a:solidFill>
                  <a:srgbClr val="000000"/>
                </a:solidFill>
              </a:rPr>
              <a:t>2014《</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第十三章  天棚工程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1850787" y="1077555"/>
            <a:ext cx="2361404" cy="1785222"/>
          </a:xfrm>
          <a:prstGeom prst="trapezoid">
            <a:avLst/>
          </a:prstGeom>
        </p:spPr>
      </p:pic>
      <p:pic>
        <p:nvPicPr>
          <p:cNvPr id="12" name="图片占位符 2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7148560" y="698880"/>
            <a:ext cx="2250053" cy="2250053"/>
          </a:xfrm>
          <a:prstGeom prst="pentagon">
            <a:avLst/>
          </a:prstGeom>
        </p:spPr>
      </p:pic>
    </p:spTree>
    <p:extLst>
      <p:ext uri="{BB962C8B-B14F-4D97-AF65-F5344CB8AC3E}">
        <p14:creationId xmlns:p14="http://schemas.microsoft.com/office/powerpoint/2010/main" val="36696638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8628023" y="470084"/>
            <a:ext cx="3329319" cy="6141150"/>
            <a:chOff x="3831651" y="1203822"/>
            <a:chExt cx="3329319" cy="6141150"/>
          </a:xfrm>
          <a:solidFill>
            <a:srgbClr val="E63333"/>
          </a:solidFill>
        </p:grpSpPr>
        <p:sp>
          <p:nvSpPr>
            <p:cNvPr id="61" name="圆角矩形 60"/>
            <p:cNvSpPr>
              <a:spLocks noChangeAspect="1"/>
            </p:cNvSpPr>
            <p:nvPr userDrawn="1"/>
          </p:nvSpPr>
          <p:spPr>
            <a:xfrm rot="1800000">
              <a:off x="4920936" y="1203822"/>
              <a:ext cx="1976497" cy="1976497"/>
            </a:xfrm>
            <a:prstGeom prst="roundRect">
              <a:avLst>
                <a:gd name="adj" fmla="val 12717"/>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2" name="圆角矩形 61"/>
            <p:cNvSpPr>
              <a:spLocks noChangeAspect="1"/>
            </p:cNvSpPr>
            <p:nvPr userDrawn="1"/>
          </p:nvSpPr>
          <p:spPr>
            <a:xfrm rot="1800000">
              <a:off x="4500102" y="3275801"/>
              <a:ext cx="1974067" cy="1974067"/>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圆角矩形 62"/>
            <p:cNvSpPr>
              <a:spLocks noChangeAspect="1"/>
            </p:cNvSpPr>
            <p:nvPr userDrawn="1"/>
          </p:nvSpPr>
          <p:spPr>
            <a:xfrm rot="1800000">
              <a:off x="4144875" y="5444749"/>
              <a:ext cx="1900223" cy="1900223"/>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4" name="圆角矩形 63"/>
            <p:cNvSpPr>
              <a:spLocks noChangeAspect="1"/>
            </p:cNvSpPr>
            <p:nvPr userDrawn="1"/>
          </p:nvSpPr>
          <p:spPr>
            <a:xfrm rot="1800000">
              <a:off x="3831651" y="2579862"/>
              <a:ext cx="1034831" cy="1034831"/>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5" name="圆角矩形 64"/>
            <p:cNvSpPr>
              <a:spLocks noChangeAspect="1"/>
            </p:cNvSpPr>
            <p:nvPr userDrawn="1"/>
          </p:nvSpPr>
          <p:spPr>
            <a:xfrm rot="1800000">
              <a:off x="6135150" y="4925478"/>
              <a:ext cx="1025820" cy="1025820"/>
            </a:xfrm>
            <a:prstGeom prst="roundRect">
              <a:avLst>
                <a:gd name="adj" fmla="val 7218"/>
              </a:avLst>
            </a:prstGeom>
            <a:solidFill>
              <a:srgbClr val="E633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pic>
        <p:nvPicPr>
          <p:cNvPr id="68" name="图片占位符 67"/>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462300" y="159279"/>
            <a:ext cx="3642413" cy="6624075"/>
          </a:xfrm>
          <a:custGeom>
            <a:avLst/>
            <a:gdLst>
              <a:gd name="connsiteX0" fmla="*/ 1186204 w 3843378"/>
              <a:gd name="connsiteY0" fmla="*/ 4532852 h 7273692"/>
              <a:gd name="connsiteX1" fmla="*/ 1242931 w 3843378"/>
              <a:gd name="connsiteY1" fmla="*/ 4551927 h 7273692"/>
              <a:gd name="connsiteX2" fmla="*/ 2790151 w 3843378"/>
              <a:gd name="connsiteY2" fmla="*/ 5445215 h 7273692"/>
              <a:gd name="connsiteX3" fmla="*/ 2845316 w 3843378"/>
              <a:gd name="connsiteY3" fmla="*/ 5651091 h 7273692"/>
              <a:gd name="connsiteX4" fmla="*/ 1952028 w 3843378"/>
              <a:gd name="connsiteY4" fmla="*/ 7198311 h 7273692"/>
              <a:gd name="connsiteX5" fmla="*/ 1746151 w 3843378"/>
              <a:gd name="connsiteY5" fmla="*/ 7253476 h 7273692"/>
              <a:gd name="connsiteX6" fmla="*/ 198931 w 3843378"/>
              <a:gd name="connsiteY6" fmla="*/ 6360188 h 7273692"/>
              <a:gd name="connsiteX7" fmla="*/ 143766 w 3843378"/>
              <a:gd name="connsiteY7" fmla="*/ 6154311 h 7273692"/>
              <a:gd name="connsiteX8" fmla="*/ 1037054 w 3843378"/>
              <a:gd name="connsiteY8" fmla="*/ 4607091 h 7273692"/>
              <a:gd name="connsiteX9" fmla="*/ 1186204 w 3843378"/>
              <a:gd name="connsiteY9" fmla="*/ 4532852 h 7273692"/>
              <a:gd name="connsiteX10" fmla="*/ 2974760 w 3843378"/>
              <a:gd name="connsiteY10" fmla="*/ 4198925 h 7273692"/>
              <a:gd name="connsiteX11" fmla="*/ 3004101 w 3843378"/>
              <a:gd name="connsiteY11" fmla="*/ 4208791 h 7273692"/>
              <a:gd name="connsiteX12" fmla="*/ 3804389 w 3843378"/>
              <a:gd name="connsiteY12" fmla="*/ 4670838 h 7273692"/>
              <a:gd name="connsiteX13" fmla="*/ 3832922 w 3843378"/>
              <a:gd name="connsiteY13" fmla="*/ 4777325 h 7273692"/>
              <a:gd name="connsiteX14" fmla="*/ 3370876 w 3843378"/>
              <a:gd name="connsiteY14" fmla="*/ 5577612 h 7273692"/>
              <a:gd name="connsiteX15" fmla="*/ 3264389 w 3843378"/>
              <a:gd name="connsiteY15" fmla="*/ 5606145 h 7273692"/>
              <a:gd name="connsiteX16" fmla="*/ 2464101 w 3843378"/>
              <a:gd name="connsiteY16" fmla="*/ 5144099 h 7273692"/>
              <a:gd name="connsiteX17" fmla="*/ 2435568 w 3843378"/>
              <a:gd name="connsiteY17" fmla="*/ 5037612 h 7273692"/>
              <a:gd name="connsiteX18" fmla="*/ 2897614 w 3843378"/>
              <a:gd name="connsiteY18" fmla="*/ 4237325 h 7273692"/>
              <a:gd name="connsiteX19" fmla="*/ 2974760 w 3843378"/>
              <a:gd name="connsiteY19" fmla="*/ 4198925 h 7273692"/>
              <a:gd name="connsiteX20" fmla="*/ 1613352 w 3843378"/>
              <a:gd name="connsiteY20" fmla="*/ 2266995 h 7273692"/>
              <a:gd name="connsiteX21" fmla="*/ 1670079 w 3843378"/>
              <a:gd name="connsiteY21" fmla="*/ 2286071 h 7273692"/>
              <a:gd name="connsiteX22" fmla="*/ 3217299 w 3843378"/>
              <a:gd name="connsiteY22" fmla="*/ 3179358 h 7273692"/>
              <a:gd name="connsiteX23" fmla="*/ 3272464 w 3843378"/>
              <a:gd name="connsiteY23" fmla="*/ 3385235 h 7273692"/>
              <a:gd name="connsiteX24" fmla="*/ 2379176 w 3843378"/>
              <a:gd name="connsiteY24" fmla="*/ 4932455 h 7273692"/>
              <a:gd name="connsiteX25" fmla="*/ 2173299 w 3843378"/>
              <a:gd name="connsiteY25" fmla="*/ 4987620 h 7273692"/>
              <a:gd name="connsiteX26" fmla="*/ 626079 w 3843378"/>
              <a:gd name="connsiteY26" fmla="*/ 4094332 h 7273692"/>
              <a:gd name="connsiteX27" fmla="*/ 570914 w 3843378"/>
              <a:gd name="connsiteY27" fmla="*/ 3888455 h 7273692"/>
              <a:gd name="connsiteX28" fmla="*/ 1464202 w 3843378"/>
              <a:gd name="connsiteY28" fmla="*/ 2341235 h 7273692"/>
              <a:gd name="connsiteX29" fmla="*/ 1613352 w 3843378"/>
              <a:gd name="connsiteY29" fmla="*/ 2266995 h 7273692"/>
              <a:gd name="connsiteX30" fmla="*/ 549648 w 3843378"/>
              <a:gd name="connsiteY30" fmla="*/ 1657679 h 7273692"/>
              <a:gd name="connsiteX31" fmla="*/ 578989 w 3843378"/>
              <a:gd name="connsiteY31" fmla="*/ 1667546 h 7273692"/>
              <a:gd name="connsiteX32" fmla="*/ 1379277 w 3843378"/>
              <a:gd name="connsiteY32" fmla="*/ 2129592 h 7273692"/>
              <a:gd name="connsiteX33" fmla="*/ 1407810 w 3843378"/>
              <a:gd name="connsiteY33" fmla="*/ 2236078 h 7273692"/>
              <a:gd name="connsiteX34" fmla="*/ 945764 w 3843378"/>
              <a:gd name="connsiteY34" fmla="*/ 3036366 h 7273692"/>
              <a:gd name="connsiteX35" fmla="*/ 839277 w 3843378"/>
              <a:gd name="connsiteY35" fmla="*/ 3064899 h 7273692"/>
              <a:gd name="connsiteX36" fmla="*/ 38989 w 3843378"/>
              <a:gd name="connsiteY36" fmla="*/ 2602853 h 7273692"/>
              <a:gd name="connsiteX37" fmla="*/ 10456 w 3843378"/>
              <a:gd name="connsiteY37" fmla="*/ 2496365 h 7273692"/>
              <a:gd name="connsiteX38" fmla="*/ 472502 w 3843378"/>
              <a:gd name="connsiteY38" fmla="*/ 1696079 h 7273692"/>
              <a:gd name="connsiteX39" fmla="*/ 549648 w 3843378"/>
              <a:gd name="connsiteY39" fmla="*/ 1657679 h 7273692"/>
              <a:gd name="connsiteX40" fmla="*/ 2040500 w 3843378"/>
              <a:gd name="connsiteY40" fmla="*/ 1141 h 7273692"/>
              <a:gd name="connsiteX41" fmla="*/ 2097227 w 3843378"/>
              <a:gd name="connsiteY41" fmla="*/ 20216 h 7273692"/>
              <a:gd name="connsiteX42" fmla="*/ 3644447 w 3843378"/>
              <a:gd name="connsiteY42" fmla="*/ 913504 h 7273692"/>
              <a:gd name="connsiteX43" fmla="*/ 3699612 w 3843378"/>
              <a:gd name="connsiteY43" fmla="*/ 1119380 h 7273692"/>
              <a:gd name="connsiteX44" fmla="*/ 2806324 w 3843378"/>
              <a:gd name="connsiteY44" fmla="*/ 2666600 h 7273692"/>
              <a:gd name="connsiteX45" fmla="*/ 2600447 w 3843378"/>
              <a:gd name="connsiteY45" fmla="*/ 2721764 h 7273692"/>
              <a:gd name="connsiteX46" fmla="*/ 1053227 w 3843378"/>
              <a:gd name="connsiteY46" fmla="*/ 1828477 h 7273692"/>
              <a:gd name="connsiteX47" fmla="*/ 998062 w 3843378"/>
              <a:gd name="connsiteY47" fmla="*/ 1622600 h 7273692"/>
              <a:gd name="connsiteX48" fmla="*/ 1891350 w 3843378"/>
              <a:gd name="connsiteY48" fmla="*/ 75380 h 7273692"/>
              <a:gd name="connsiteX49" fmla="*/ 2040500 w 3843378"/>
              <a:gd name="connsiteY49" fmla="*/ 1141 h 7273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43378" h="7273692">
                <a:moveTo>
                  <a:pt x="1186204" y="4532852"/>
                </a:moveTo>
                <a:cubicBezTo>
                  <a:pt x="1205633" y="4535262"/>
                  <a:pt x="1224910" y="4541522"/>
                  <a:pt x="1242931" y="4551927"/>
                </a:cubicBezTo>
                <a:lnTo>
                  <a:pt x="2790151" y="5445215"/>
                </a:lnTo>
                <a:cubicBezTo>
                  <a:pt x="2862236" y="5486833"/>
                  <a:pt x="2886934" y="5579007"/>
                  <a:pt x="2845316" y="5651091"/>
                </a:cubicBezTo>
                <a:lnTo>
                  <a:pt x="1952028" y="7198311"/>
                </a:lnTo>
                <a:cubicBezTo>
                  <a:pt x="1910410" y="7270396"/>
                  <a:pt x="1818236" y="7295094"/>
                  <a:pt x="1746151" y="7253476"/>
                </a:cubicBezTo>
                <a:lnTo>
                  <a:pt x="198931" y="6360188"/>
                </a:lnTo>
                <a:cubicBezTo>
                  <a:pt x="126846" y="6318570"/>
                  <a:pt x="102148" y="6226396"/>
                  <a:pt x="143766" y="6154311"/>
                </a:cubicBezTo>
                <a:lnTo>
                  <a:pt x="1037054" y="4607091"/>
                </a:lnTo>
                <a:cubicBezTo>
                  <a:pt x="1068268" y="4553028"/>
                  <a:pt x="1127919" y="4525619"/>
                  <a:pt x="1186204" y="4532852"/>
                </a:cubicBezTo>
                <a:close/>
                <a:moveTo>
                  <a:pt x="2974760" y="4198925"/>
                </a:moveTo>
                <a:cubicBezTo>
                  <a:pt x="2984809" y="4200172"/>
                  <a:pt x="2994780" y="4203410"/>
                  <a:pt x="3004101" y="4208791"/>
                </a:cubicBezTo>
                <a:lnTo>
                  <a:pt x="3804389" y="4670838"/>
                </a:lnTo>
                <a:cubicBezTo>
                  <a:pt x="3841674" y="4692364"/>
                  <a:pt x="3854448" y="4740040"/>
                  <a:pt x="3832922" y="4777325"/>
                </a:cubicBezTo>
                <a:lnTo>
                  <a:pt x="3370876" y="5577612"/>
                </a:lnTo>
                <a:cubicBezTo>
                  <a:pt x="3349349" y="5614897"/>
                  <a:pt x="3301674" y="5627671"/>
                  <a:pt x="3264389" y="5606145"/>
                </a:cubicBezTo>
                <a:lnTo>
                  <a:pt x="2464101" y="5144099"/>
                </a:lnTo>
                <a:cubicBezTo>
                  <a:pt x="2426816" y="5122572"/>
                  <a:pt x="2414042" y="5074897"/>
                  <a:pt x="2435568" y="5037612"/>
                </a:cubicBezTo>
                <a:lnTo>
                  <a:pt x="2897614" y="4237325"/>
                </a:lnTo>
                <a:cubicBezTo>
                  <a:pt x="2913759" y="4209361"/>
                  <a:pt x="2944613" y="4195184"/>
                  <a:pt x="2974760" y="4198925"/>
                </a:cubicBezTo>
                <a:close/>
                <a:moveTo>
                  <a:pt x="1613352" y="2266995"/>
                </a:moveTo>
                <a:cubicBezTo>
                  <a:pt x="1632781" y="2269406"/>
                  <a:pt x="1652058" y="2275666"/>
                  <a:pt x="1670079" y="2286071"/>
                </a:cubicBezTo>
                <a:lnTo>
                  <a:pt x="3217299" y="3179358"/>
                </a:lnTo>
                <a:cubicBezTo>
                  <a:pt x="3289384" y="3220977"/>
                  <a:pt x="3314082" y="3313151"/>
                  <a:pt x="3272464" y="3385235"/>
                </a:cubicBezTo>
                <a:lnTo>
                  <a:pt x="2379176" y="4932455"/>
                </a:lnTo>
                <a:cubicBezTo>
                  <a:pt x="2337558" y="5004540"/>
                  <a:pt x="2245384" y="5029238"/>
                  <a:pt x="2173299" y="4987620"/>
                </a:cubicBezTo>
                <a:lnTo>
                  <a:pt x="626079" y="4094332"/>
                </a:lnTo>
                <a:cubicBezTo>
                  <a:pt x="553994" y="4052714"/>
                  <a:pt x="529296" y="3960540"/>
                  <a:pt x="570914" y="3888455"/>
                </a:cubicBezTo>
                <a:lnTo>
                  <a:pt x="1464202" y="2341235"/>
                </a:lnTo>
                <a:cubicBezTo>
                  <a:pt x="1495416" y="2287172"/>
                  <a:pt x="1555067" y="2259763"/>
                  <a:pt x="1613352" y="2266995"/>
                </a:cubicBezTo>
                <a:close/>
                <a:moveTo>
                  <a:pt x="549648" y="1657679"/>
                </a:moveTo>
                <a:cubicBezTo>
                  <a:pt x="559697" y="1658926"/>
                  <a:pt x="569668" y="1662164"/>
                  <a:pt x="578989" y="1667546"/>
                </a:cubicBezTo>
                <a:lnTo>
                  <a:pt x="1379277" y="2129592"/>
                </a:lnTo>
                <a:cubicBezTo>
                  <a:pt x="1416562" y="2151118"/>
                  <a:pt x="1429336" y="2198794"/>
                  <a:pt x="1407810" y="2236078"/>
                </a:cubicBezTo>
                <a:lnTo>
                  <a:pt x="945764" y="3036366"/>
                </a:lnTo>
                <a:cubicBezTo>
                  <a:pt x="924237" y="3073650"/>
                  <a:pt x="876562" y="3086425"/>
                  <a:pt x="839277" y="3064899"/>
                </a:cubicBezTo>
                <a:lnTo>
                  <a:pt x="38989" y="2602853"/>
                </a:lnTo>
                <a:cubicBezTo>
                  <a:pt x="1704" y="2581326"/>
                  <a:pt x="-11070" y="2533650"/>
                  <a:pt x="10456" y="2496365"/>
                </a:cubicBezTo>
                <a:lnTo>
                  <a:pt x="472502" y="1696079"/>
                </a:lnTo>
                <a:cubicBezTo>
                  <a:pt x="488647" y="1668115"/>
                  <a:pt x="519501" y="1653938"/>
                  <a:pt x="549648" y="1657679"/>
                </a:cubicBezTo>
                <a:close/>
                <a:moveTo>
                  <a:pt x="2040500" y="1141"/>
                </a:moveTo>
                <a:cubicBezTo>
                  <a:pt x="2059929" y="3551"/>
                  <a:pt x="2079206" y="9811"/>
                  <a:pt x="2097227" y="20216"/>
                </a:cubicBezTo>
                <a:lnTo>
                  <a:pt x="3644447" y="913504"/>
                </a:lnTo>
                <a:cubicBezTo>
                  <a:pt x="3716532" y="955122"/>
                  <a:pt x="3741230" y="1047296"/>
                  <a:pt x="3699612" y="1119380"/>
                </a:cubicBezTo>
                <a:lnTo>
                  <a:pt x="2806324" y="2666600"/>
                </a:lnTo>
                <a:cubicBezTo>
                  <a:pt x="2764706" y="2738684"/>
                  <a:pt x="2672532" y="2763382"/>
                  <a:pt x="2600447" y="2721764"/>
                </a:cubicBezTo>
                <a:lnTo>
                  <a:pt x="1053227" y="1828477"/>
                </a:lnTo>
                <a:cubicBezTo>
                  <a:pt x="981142" y="1786859"/>
                  <a:pt x="956444" y="1694685"/>
                  <a:pt x="998062" y="1622600"/>
                </a:cubicBezTo>
                <a:lnTo>
                  <a:pt x="1891350" y="75380"/>
                </a:lnTo>
                <a:cubicBezTo>
                  <a:pt x="1922563" y="21317"/>
                  <a:pt x="1982215" y="-6092"/>
                  <a:pt x="2040500" y="1141"/>
                </a:cubicBezTo>
                <a:close/>
              </a:path>
            </a:pathLst>
          </a:custGeom>
        </p:spPr>
      </p:pic>
      <p:sp>
        <p:nvSpPr>
          <p:cNvPr id="69" name="文本框 68"/>
          <p:cNvSpPr txBox="1"/>
          <p:nvPr/>
        </p:nvSpPr>
        <p:spPr>
          <a:xfrm>
            <a:off x="1184844" y="1507635"/>
            <a:ext cx="2536256" cy="338554"/>
          </a:xfrm>
          <a:prstGeom prst="rect">
            <a:avLst/>
          </a:prstGeom>
          <a:noFill/>
        </p:spPr>
        <p:txBody>
          <a:bodyPr wrap="square" rtlCol="0">
            <a:spAutoFit/>
          </a:bodyPr>
          <a:lstStyle/>
          <a:p>
            <a:r>
              <a:rPr lang="en-US" altLang="zh-CN" sz="1600" b="1" dirty="0" smtClean="0">
                <a:solidFill>
                  <a:srgbClr val="000000"/>
                </a:solidFill>
              </a:rPr>
              <a:t>1.</a:t>
            </a:r>
            <a:r>
              <a:rPr lang="zh-CN" altLang="en-US" sz="1600" b="1" dirty="0" smtClean="0">
                <a:solidFill>
                  <a:srgbClr val="000000"/>
                </a:solidFill>
              </a:rPr>
              <a:t> 抹灰面层</a:t>
            </a:r>
            <a:endParaRPr lang="zh-CN" altLang="en-US" sz="1600" b="1" dirty="0">
              <a:solidFill>
                <a:srgbClr val="000000"/>
              </a:solidFill>
            </a:endParaRPr>
          </a:p>
        </p:txBody>
      </p:sp>
      <p:sp>
        <p:nvSpPr>
          <p:cNvPr id="70" name="文本框 69"/>
          <p:cNvSpPr txBox="1"/>
          <p:nvPr/>
        </p:nvSpPr>
        <p:spPr>
          <a:xfrm>
            <a:off x="1184842" y="1941098"/>
            <a:ext cx="7380659" cy="3538213"/>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基层需刷素水泥浆或界面剂的，</a:t>
            </a:r>
            <a:r>
              <a:rPr lang="zh-CN" altLang="en-US" sz="1300" dirty="0" smtClean="0">
                <a:solidFill>
                  <a:srgbClr val="000000"/>
                </a:solidFill>
              </a:rPr>
              <a:t>套用第十二</a:t>
            </a:r>
            <a:r>
              <a:rPr lang="zh-CN" altLang="en-US" sz="1300" dirty="0">
                <a:solidFill>
                  <a:srgbClr val="000000"/>
                </a:solidFill>
              </a:rPr>
              <a:t>章墙柱面工程相应项目，人工乘以系数</a:t>
            </a:r>
            <a:r>
              <a:rPr lang="en-US" altLang="zh-CN" sz="1300" dirty="0">
                <a:solidFill>
                  <a:srgbClr val="000000"/>
                </a:solidFill>
              </a:rPr>
              <a:t>1.15</a:t>
            </a: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抹灰</a:t>
            </a:r>
            <a:r>
              <a:rPr lang="zh-CN" altLang="en-US" sz="1300" dirty="0">
                <a:solidFill>
                  <a:srgbClr val="000000"/>
                </a:solidFill>
              </a:rPr>
              <a:t>层设计厚度与标准取定不同时</a:t>
            </a:r>
            <a:r>
              <a:rPr lang="zh-CN" altLang="en-US" sz="1300" dirty="0" smtClean="0">
                <a:solidFill>
                  <a:srgbClr val="000000"/>
                </a:solidFill>
              </a:rPr>
              <a:t>，套用第十二</a:t>
            </a:r>
            <a:r>
              <a:rPr lang="zh-CN" altLang="en-US" sz="1300" dirty="0">
                <a:solidFill>
                  <a:srgbClr val="000000"/>
                </a:solidFill>
              </a:rPr>
              <a:t>章墙柱面工程</a:t>
            </a:r>
            <a:r>
              <a:rPr lang="zh-CN" altLang="en-US" sz="1300" dirty="0" smtClean="0">
                <a:solidFill>
                  <a:srgbClr val="000000"/>
                </a:solidFill>
              </a:rPr>
              <a:t>中“</a:t>
            </a:r>
            <a:r>
              <a:rPr lang="zh-CN" altLang="en-US" sz="1300" dirty="0">
                <a:solidFill>
                  <a:srgbClr val="000000"/>
                </a:solidFill>
              </a:rPr>
              <a:t>抹灰层厚度每增减</a:t>
            </a:r>
            <a:r>
              <a:rPr lang="en-US" altLang="zh-CN" sz="1300" dirty="0">
                <a:solidFill>
                  <a:srgbClr val="000000"/>
                </a:solidFill>
              </a:rPr>
              <a:t>1mm</a:t>
            </a:r>
            <a:r>
              <a:rPr lang="zh-CN" altLang="en-US" sz="1300" dirty="0" smtClean="0">
                <a:solidFill>
                  <a:srgbClr val="000000"/>
                </a:solidFill>
              </a:rPr>
              <a:t>”</a:t>
            </a:r>
            <a:endParaRPr lang="en-US" altLang="zh-CN" sz="1300" dirty="0" smtClean="0">
              <a:solidFill>
                <a:srgbClr val="000000"/>
              </a:solidFill>
            </a:endParaRPr>
          </a:p>
          <a:p>
            <a:pPr>
              <a:lnSpc>
                <a:spcPct val="150000"/>
              </a:lnSpc>
              <a:spcBef>
                <a:spcPts val="600"/>
              </a:spcBef>
              <a:spcAft>
                <a:spcPts val="600"/>
              </a:spcAft>
            </a:pPr>
            <a:r>
              <a:rPr lang="en-US" altLang="zh-CN" sz="1300" dirty="0">
                <a:solidFill>
                  <a:srgbClr val="000000"/>
                </a:solidFill>
              </a:rPr>
              <a:t> </a:t>
            </a:r>
            <a:r>
              <a:rPr lang="en-US" altLang="zh-CN" sz="1300" dirty="0" smtClean="0">
                <a:solidFill>
                  <a:srgbClr val="000000"/>
                </a:solidFill>
              </a:rPr>
              <a:t>   </a:t>
            </a:r>
            <a:r>
              <a:rPr lang="zh-CN" altLang="en-US" sz="1300" dirty="0" smtClean="0">
                <a:solidFill>
                  <a:srgbClr val="000000"/>
                </a:solidFill>
              </a:rPr>
              <a:t> 子目</a:t>
            </a:r>
            <a:r>
              <a:rPr lang="zh-CN" altLang="en-US" sz="1300" dirty="0">
                <a:solidFill>
                  <a:srgbClr val="000000"/>
                </a:solidFill>
              </a:rPr>
              <a:t>进行调整，人工乘以系数</a:t>
            </a:r>
            <a:r>
              <a:rPr lang="en-US" altLang="zh-CN" sz="1300" dirty="0">
                <a:solidFill>
                  <a:srgbClr val="000000"/>
                </a:solidFill>
              </a:rPr>
              <a:t>1.15</a:t>
            </a: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天棚线条抹灰按本标准第十二章墙柱面工程中线条抹灰相应项目</a:t>
            </a:r>
            <a:r>
              <a:rPr lang="zh-CN" altLang="en-US" sz="1300" dirty="0" smtClean="0">
                <a:solidFill>
                  <a:srgbClr val="000000"/>
                </a:solidFill>
              </a:rPr>
              <a:t>执行</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计量规则：密肋梁、井字梁等板底梁，其梁底面抹灰并入天棚面积内套用相应</a:t>
            </a:r>
            <a:r>
              <a:rPr lang="zh-CN" altLang="en-US" sz="1300" dirty="0" smtClean="0">
                <a:solidFill>
                  <a:srgbClr val="000000"/>
                </a:solidFill>
              </a:rPr>
              <a:t>项目，</a:t>
            </a:r>
            <a:r>
              <a:rPr lang="zh-CN" altLang="zh-CN" sz="1300" dirty="0"/>
              <a:t>梁侧面</a:t>
            </a:r>
            <a:r>
              <a:rPr lang="zh-CN" altLang="zh-CN" sz="1300" dirty="0" smtClean="0"/>
              <a:t>抹灰</a:t>
            </a:r>
            <a:endParaRPr lang="en-US" altLang="zh-CN" sz="1300" dirty="0" smtClean="0"/>
          </a:p>
          <a:p>
            <a:pPr>
              <a:lnSpc>
                <a:spcPct val="150000"/>
              </a:lnSpc>
              <a:spcBef>
                <a:spcPts val="600"/>
              </a:spcBef>
              <a:spcAft>
                <a:spcPts val="600"/>
              </a:spcAft>
            </a:pPr>
            <a:r>
              <a:rPr lang="en-US" altLang="zh-CN" sz="1300" dirty="0"/>
              <a:t> </a:t>
            </a:r>
            <a:r>
              <a:rPr lang="en-US" altLang="zh-CN" sz="1300" dirty="0" smtClean="0"/>
              <a:t>                         </a:t>
            </a:r>
            <a:r>
              <a:rPr lang="zh-CN" altLang="zh-CN" sz="1300" dirty="0" smtClean="0"/>
              <a:t>按</a:t>
            </a:r>
            <a:r>
              <a:rPr lang="zh-CN" altLang="zh-CN" sz="1300" dirty="0"/>
              <a:t>天棚相应项目乘以系数</a:t>
            </a:r>
            <a:r>
              <a:rPr lang="en-US" altLang="zh-CN" sz="1300" dirty="0" smtClean="0"/>
              <a:t>2.15</a:t>
            </a:r>
          </a:p>
          <a:p>
            <a:pPr>
              <a:lnSpc>
                <a:spcPct val="150000"/>
              </a:lnSpc>
              <a:spcBef>
                <a:spcPts val="600"/>
              </a:spcBef>
              <a:spcAft>
                <a:spcPts val="600"/>
              </a:spcAft>
            </a:pPr>
            <a:r>
              <a:rPr lang="zh-CN" altLang="en-US" sz="1300" dirty="0" smtClean="0"/>
              <a:t>                          阳台</a:t>
            </a:r>
            <a:r>
              <a:rPr lang="zh-CN" altLang="en-US" sz="1300" dirty="0"/>
              <a:t>或雨棚悬挑梁底面抹灰并入阳台或雨棚面积内计算，梁侧面抹灰按天棚相应</a:t>
            </a:r>
            <a:r>
              <a:rPr lang="zh-CN" altLang="en-US" sz="1300" dirty="0" smtClean="0"/>
              <a:t>项目</a:t>
            </a:r>
            <a:endParaRPr lang="en-US" altLang="zh-CN" sz="1300" dirty="0" smtClean="0"/>
          </a:p>
          <a:p>
            <a:pPr>
              <a:lnSpc>
                <a:spcPct val="150000"/>
              </a:lnSpc>
              <a:spcBef>
                <a:spcPts val="600"/>
              </a:spcBef>
              <a:spcAft>
                <a:spcPts val="600"/>
              </a:spcAft>
            </a:pPr>
            <a:r>
              <a:rPr lang="en-US" altLang="zh-CN" sz="1300" dirty="0"/>
              <a:t> </a:t>
            </a:r>
            <a:r>
              <a:rPr lang="en-US" altLang="zh-CN" sz="1300" dirty="0" smtClean="0"/>
              <a:t>                         </a:t>
            </a:r>
            <a:r>
              <a:rPr lang="zh-CN" altLang="en-US" sz="1300" dirty="0" smtClean="0"/>
              <a:t>人工</a:t>
            </a:r>
            <a:r>
              <a:rPr lang="zh-CN" altLang="en-US" sz="1300" dirty="0"/>
              <a:t>乘以系数</a:t>
            </a:r>
            <a:r>
              <a:rPr lang="en-US" altLang="zh-CN" sz="1300" dirty="0" smtClean="0"/>
              <a:t>2.15</a:t>
            </a:r>
          </a:p>
        </p:txBody>
      </p:sp>
      <p:sp>
        <p:nvSpPr>
          <p:cNvPr id="73" name="矩形 72"/>
          <p:cNvSpPr/>
          <p:nvPr/>
        </p:nvSpPr>
        <p:spPr>
          <a:xfrm>
            <a:off x="1250281" y="181802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任意多边形 17"/>
          <p:cNvSpPr>
            <a:spLocks noChangeAspect="1"/>
          </p:cNvSpPr>
          <p:nvPr/>
        </p:nvSpPr>
        <p:spPr>
          <a:xfrm flipH="1">
            <a:off x="818620" y="1507635"/>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4" name="文本框 23"/>
          <p:cNvSpPr txBox="1"/>
          <p:nvPr/>
        </p:nvSpPr>
        <p:spPr>
          <a:xfrm>
            <a:off x="924029" y="159280"/>
            <a:ext cx="3134787"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第十三章  天棚工程</a:t>
            </a:r>
            <a:endParaRPr lang="zh-CN" altLang="en-US" sz="2000" b="1" dirty="0">
              <a:solidFill>
                <a:srgbClr val="445469"/>
              </a:solidFill>
              <a:latin typeface="微软雅黑" panose="020B0503020204020204" pitchFamily="34" charset="-122"/>
            </a:endParaRPr>
          </a:p>
        </p:txBody>
      </p:sp>
      <p:sp>
        <p:nvSpPr>
          <p:cNvPr id="25" name="矩形 24"/>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12735066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anim calcmode="lin" valueType="num">
                                      <p:cBhvr>
                                        <p:cTn id="8" dur="500" fill="hold"/>
                                        <p:tgtEl>
                                          <p:spTgt spid="68"/>
                                        </p:tgtEl>
                                        <p:attrNameLst>
                                          <p:attrName>ppt_x</p:attrName>
                                        </p:attrNameLst>
                                      </p:cBhvr>
                                      <p:tavLst>
                                        <p:tav tm="0">
                                          <p:val>
                                            <p:strVal val="#ppt_x"/>
                                          </p:val>
                                        </p:tav>
                                        <p:tav tm="100000">
                                          <p:val>
                                            <p:strVal val="#ppt_x"/>
                                          </p:val>
                                        </p:tav>
                                      </p:tavLst>
                                    </p:anim>
                                    <p:anim calcmode="lin" valueType="num">
                                      <p:cBhvr>
                                        <p:cTn id="9" dur="5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anim calcmode="lin" valueType="num">
                                      <p:cBhvr>
                                        <p:cTn id="18" dur="500" fill="hold"/>
                                        <p:tgtEl>
                                          <p:spTgt spid="69"/>
                                        </p:tgtEl>
                                        <p:attrNameLst>
                                          <p:attrName>ppt_x</p:attrName>
                                        </p:attrNameLst>
                                      </p:cBhvr>
                                      <p:tavLst>
                                        <p:tav tm="0">
                                          <p:val>
                                            <p:strVal val="#ppt_x"/>
                                          </p:val>
                                        </p:tav>
                                        <p:tav tm="100000">
                                          <p:val>
                                            <p:strVal val="#ppt_x"/>
                                          </p:val>
                                        </p:tav>
                                      </p:tavLst>
                                    </p:anim>
                                    <p:anim calcmode="lin" valueType="num">
                                      <p:cBhvr>
                                        <p:cTn id="19" dur="500" fill="hold"/>
                                        <p:tgtEl>
                                          <p:spTgt spid="6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anim calcmode="lin" valueType="num">
                                      <p:cBhvr>
                                        <p:cTn id="23" dur="500" fill="hold"/>
                                        <p:tgtEl>
                                          <p:spTgt spid="73"/>
                                        </p:tgtEl>
                                        <p:attrNameLst>
                                          <p:attrName>ppt_x</p:attrName>
                                        </p:attrNameLst>
                                      </p:cBhvr>
                                      <p:tavLst>
                                        <p:tav tm="0">
                                          <p:val>
                                            <p:strVal val="#ppt_x"/>
                                          </p:val>
                                        </p:tav>
                                        <p:tav tm="100000">
                                          <p:val>
                                            <p:strVal val="#ppt_x"/>
                                          </p:val>
                                        </p:tav>
                                      </p:tavLst>
                                    </p:anim>
                                    <p:anim calcmode="lin" valueType="num">
                                      <p:cBhvr>
                                        <p:cTn id="24" dur="500" fill="hold"/>
                                        <p:tgtEl>
                                          <p:spTgt spid="7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anim calcmode="lin" valueType="num">
                                      <p:cBhvr>
                                        <p:cTn id="33" dur="500" fill="hold"/>
                                        <p:tgtEl>
                                          <p:spTgt spid="70"/>
                                        </p:tgtEl>
                                        <p:attrNameLst>
                                          <p:attrName>ppt_x</p:attrName>
                                        </p:attrNameLst>
                                      </p:cBhvr>
                                      <p:tavLst>
                                        <p:tav tm="0">
                                          <p:val>
                                            <p:strVal val="#ppt_x"/>
                                          </p:val>
                                        </p:tav>
                                        <p:tav tm="100000">
                                          <p:val>
                                            <p:strVal val="#ppt_x"/>
                                          </p:val>
                                        </p:tav>
                                      </p:tavLst>
                                    </p:anim>
                                    <p:anim calcmode="lin" valueType="num">
                                      <p:cBhvr>
                                        <p:cTn id="34"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3"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21073" y="1850485"/>
            <a:ext cx="2550872" cy="338554"/>
          </a:xfrm>
          <a:prstGeom prst="rect">
            <a:avLst/>
          </a:prstGeom>
          <a:noFill/>
        </p:spPr>
        <p:txBody>
          <a:bodyPr wrap="square" rtlCol="0">
            <a:spAutoFit/>
          </a:bodyPr>
          <a:lstStyle/>
          <a:p>
            <a:pPr algn="ctr"/>
            <a:r>
              <a:rPr lang="en-US" altLang="zh-CN" sz="1600" b="1" dirty="0" smtClean="0">
                <a:solidFill>
                  <a:srgbClr val="000000"/>
                </a:solidFill>
              </a:rPr>
              <a:t>2.</a:t>
            </a:r>
            <a:r>
              <a:rPr lang="zh-CN" altLang="en-US" sz="1600" b="1" dirty="0" smtClean="0">
                <a:solidFill>
                  <a:srgbClr val="000000"/>
                </a:solidFill>
              </a:rPr>
              <a:t>天棚及其他</a:t>
            </a:r>
            <a:endParaRPr lang="zh-CN" altLang="en-US" sz="1600" b="1" dirty="0">
              <a:solidFill>
                <a:srgbClr val="000000"/>
              </a:solidFill>
            </a:endParaRPr>
          </a:p>
        </p:txBody>
      </p:sp>
      <p:sp>
        <p:nvSpPr>
          <p:cNvPr id="10" name="文本框 9"/>
          <p:cNvSpPr txBox="1"/>
          <p:nvPr/>
        </p:nvSpPr>
        <p:spPr>
          <a:xfrm>
            <a:off x="5393247" y="2401962"/>
            <a:ext cx="6207277" cy="2654573"/>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铝</a:t>
            </a:r>
            <a:r>
              <a:rPr lang="zh-CN" altLang="en-US" sz="1300" dirty="0">
                <a:solidFill>
                  <a:srgbClr val="000000"/>
                </a:solidFill>
              </a:rPr>
              <a:t>单板雨棚：不包含雨棚骨架，</a:t>
            </a:r>
            <a:r>
              <a:rPr lang="zh-CN" altLang="en-US" sz="1300" dirty="0" smtClean="0">
                <a:solidFill>
                  <a:srgbClr val="000000"/>
                </a:solidFill>
              </a:rPr>
              <a:t>骨架可根据设计材质套用第十二</a:t>
            </a:r>
            <a:r>
              <a:rPr lang="zh-CN" altLang="en-US" sz="1300" dirty="0">
                <a:solidFill>
                  <a:srgbClr val="000000"/>
                </a:solidFill>
              </a:rPr>
              <a:t>章墙柱面</a:t>
            </a:r>
            <a:r>
              <a:rPr lang="zh-CN" altLang="en-US" sz="1300" dirty="0" smtClean="0">
                <a:solidFill>
                  <a:srgbClr val="000000"/>
                </a:solidFill>
              </a:rPr>
              <a:t>工程</a:t>
            </a:r>
            <a:endParaRPr lang="en-US" altLang="zh-CN" sz="1300" dirty="0">
              <a:solidFill>
                <a:srgbClr val="000000"/>
              </a:solidFill>
            </a:endParaRPr>
          </a:p>
          <a:p>
            <a:pPr>
              <a:lnSpc>
                <a:spcPct val="150000"/>
              </a:lnSpc>
              <a:spcBef>
                <a:spcPts val="300"/>
              </a:spcBef>
              <a:spcAft>
                <a:spcPts val="300"/>
              </a:spcAft>
            </a:pPr>
            <a:r>
              <a:rPr lang="zh-CN" altLang="en-US" sz="1300" dirty="0" smtClean="0">
                <a:solidFill>
                  <a:srgbClr val="000000"/>
                </a:solidFill>
              </a:rPr>
              <a:t>                              “</a:t>
            </a:r>
            <a:r>
              <a:rPr lang="zh-CN" altLang="en-US" sz="1300" dirty="0">
                <a:solidFill>
                  <a:srgbClr val="000000"/>
                </a:solidFill>
              </a:rPr>
              <a:t>干挂石材钢骨架</a:t>
            </a:r>
            <a:r>
              <a:rPr lang="zh-CN" altLang="en-US" sz="1300" dirty="0" smtClean="0">
                <a:solidFill>
                  <a:srgbClr val="000000"/>
                </a:solidFill>
              </a:rPr>
              <a:t>”子目或“</a:t>
            </a:r>
            <a:r>
              <a:rPr lang="zh-CN" altLang="en-US" sz="1300" dirty="0">
                <a:solidFill>
                  <a:srgbClr val="000000"/>
                </a:solidFill>
              </a:rPr>
              <a:t>幕墙铝骨架调整</a:t>
            </a:r>
            <a:r>
              <a:rPr lang="zh-CN" altLang="en-US" sz="1300" dirty="0" smtClean="0">
                <a:solidFill>
                  <a:srgbClr val="000000"/>
                </a:solidFill>
              </a:rPr>
              <a:t>”子目</a:t>
            </a:r>
            <a:endParaRPr lang="zh-CN" altLang="en-US" sz="1300" dirty="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钢化</a:t>
            </a:r>
            <a:r>
              <a:rPr lang="zh-CN" altLang="en-US" sz="1300" dirty="0">
                <a:solidFill>
                  <a:srgbClr val="000000"/>
                </a:solidFill>
              </a:rPr>
              <a:t>夹胶玻璃雨棚：爪件等用量可按设计调整</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化学</a:t>
            </a:r>
            <a:r>
              <a:rPr lang="zh-CN" altLang="en-US" sz="1300" dirty="0">
                <a:solidFill>
                  <a:srgbClr val="000000"/>
                </a:solidFill>
              </a:rPr>
              <a:t>锚栓费用另</a:t>
            </a:r>
            <a:r>
              <a:rPr lang="zh-CN" altLang="en-US" sz="1300" dirty="0" smtClean="0">
                <a:solidFill>
                  <a:srgbClr val="000000"/>
                </a:solidFill>
              </a:rPr>
              <a:t>计；型钢</a:t>
            </a:r>
            <a:r>
              <a:rPr lang="zh-CN" altLang="en-US" sz="1300" dirty="0">
                <a:solidFill>
                  <a:srgbClr val="000000"/>
                </a:solidFill>
              </a:rPr>
              <a:t>如需喷氟碳漆，费用另</a:t>
            </a:r>
            <a:r>
              <a:rPr lang="zh-CN" altLang="en-US" sz="1300" dirty="0" smtClean="0">
                <a:solidFill>
                  <a:srgbClr val="000000"/>
                </a:solidFill>
              </a:rPr>
              <a:t>计</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如设计</a:t>
            </a:r>
            <a:r>
              <a:rPr lang="zh-CN" altLang="en-US" sz="1300" dirty="0">
                <a:solidFill>
                  <a:srgbClr val="000000"/>
                </a:solidFill>
              </a:rPr>
              <a:t>有斜拉杆，高强销锚费用按设计用量另</a:t>
            </a:r>
            <a:r>
              <a:rPr lang="zh-CN" altLang="en-US" sz="1300" dirty="0" smtClean="0">
                <a:solidFill>
                  <a:srgbClr val="000000"/>
                </a:solidFill>
              </a:rPr>
              <a:t>计</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连接</a:t>
            </a:r>
            <a:r>
              <a:rPr lang="zh-CN" altLang="en-US" sz="1300" dirty="0">
                <a:solidFill>
                  <a:srgbClr val="000000"/>
                </a:solidFill>
              </a:rPr>
              <a:t>铁件如为后置，</a:t>
            </a:r>
            <a:r>
              <a:rPr lang="zh-CN" altLang="en-US" sz="1300" dirty="0" smtClean="0">
                <a:solidFill>
                  <a:srgbClr val="000000"/>
                </a:solidFill>
              </a:rPr>
              <a:t>增加电锤</a:t>
            </a:r>
            <a:r>
              <a:rPr lang="en-US" altLang="zh-CN" sz="1300" dirty="0">
                <a:solidFill>
                  <a:srgbClr val="000000"/>
                </a:solidFill>
              </a:rPr>
              <a:t>2.48</a:t>
            </a:r>
            <a:r>
              <a:rPr lang="zh-CN" altLang="en-US" sz="1300" dirty="0">
                <a:solidFill>
                  <a:srgbClr val="000000"/>
                </a:solidFill>
              </a:rPr>
              <a:t>台班</a:t>
            </a:r>
            <a:r>
              <a:rPr lang="en-US" altLang="zh-CN" sz="1300" dirty="0">
                <a:solidFill>
                  <a:srgbClr val="000000"/>
                </a:solidFill>
              </a:rPr>
              <a:t>/100m</a:t>
            </a:r>
            <a:r>
              <a:rPr lang="en-US" altLang="zh-CN" sz="1300" baseline="30000" dirty="0">
                <a:solidFill>
                  <a:srgbClr val="000000"/>
                </a:solidFill>
              </a:rPr>
              <a:t>2</a:t>
            </a:r>
            <a:endParaRPr lang="en-US" altLang="zh-CN" sz="1300" baseline="300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设计</a:t>
            </a:r>
            <a:r>
              <a:rPr lang="zh-CN" altLang="en-US" sz="1300" dirty="0">
                <a:solidFill>
                  <a:srgbClr val="000000"/>
                </a:solidFill>
              </a:rPr>
              <a:t>型钢用量不同时，可</a:t>
            </a:r>
            <a:r>
              <a:rPr lang="zh-CN" altLang="en-US" sz="1300" dirty="0" smtClean="0">
                <a:solidFill>
                  <a:srgbClr val="000000"/>
                </a:solidFill>
              </a:rPr>
              <a:t>套用“</a:t>
            </a:r>
            <a:r>
              <a:rPr lang="zh-CN" altLang="en-US" sz="1300" dirty="0">
                <a:solidFill>
                  <a:srgbClr val="000000"/>
                </a:solidFill>
              </a:rPr>
              <a:t>干挂石材钢骨架</a:t>
            </a:r>
            <a:r>
              <a:rPr lang="zh-CN" altLang="en-US" sz="1300" dirty="0" smtClean="0">
                <a:solidFill>
                  <a:srgbClr val="000000"/>
                </a:solidFill>
              </a:rPr>
              <a:t>” 子目调整</a:t>
            </a:r>
            <a:endParaRPr lang="en-US" altLang="zh-CN" sz="1300" dirty="0" smtClean="0">
              <a:solidFill>
                <a:srgbClr val="000000"/>
              </a:solidFill>
            </a:endParaRPr>
          </a:p>
        </p:txBody>
      </p:sp>
      <p:sp>
        <p:nvSpPr>
          <p:cNvPr id="11" name="矩形 10"/>
          <p:cNvSpPr/>
          <p:nvPr/>
        </p:nvSpPr>
        <p:spPr>
          <a:xfrm>
            <a:off x="7014713" y="2196000"/>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任意多边形 11"/>
          <p:cNvSpPr>
            <a:spLocks noChangeAspect="1"/>
          </p:cNvSpPr>
          <p:nvPr/>
        </p:nvSpPr>
        <p:spPr>
          <a:xfrm flipH="1">
            <a:off x="8109087" y="1405504"/>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282" y="1954568"/>
            <a:ext cx="4998965" cy="3349306"/>
          </a:xfrm>
          <a:custGeom>
            <a:avLst/>
            <a:gdLst>
              <a:gd name="connsiteX0" fmla="*/ 4523879 w 4998965"/>
              <a:gd name="connsiteY0" fmla="*/ 1527499 h 3921456"/>
              <a:gd name="connsiteX1" fmla="*/ 4569635 w 4998965"/>
              <a:gd name="connsiteY1" fmla="*/ 1554841 h 3921456"/>
              <a:gd name="connsiteX2" fmla="*/ 4985201 w 4998965"/>
              <a:gd name="connsiteY2" fmla="*/ 2113609 h 3921456"/>
              <a:gd name="connsiteX3" fmla="*/ 4970879 w 4998965"/>
              <a:gd name="connsiteY3" fmla="*/ 2211052 h 3921456"/>
              <a:gd name="connsiteX4" fmla="*/ 2787746 w 4998965"/>
              <a:gd name="connsiteY4" fmla="*/ 3834690 h 3921456"/>
              <a:gd name="connsiteX5" fmla="*/ 2690302 w 4998965"/>
              <a:gd name="connsiteY5" fmla="*/ 3820368 h 3921456"/>
              <a:gd name="connsiteX6" fmla="*/ 2274737 w 4998965"/>
              <a:gd name="connsiteY6" fmla="*/ 3261601 h 3921456"/>
              <a:gd name="connsiteX7" fmla="*/ 2289058 w 4998965"/>
              <a:gd name="connsiteY7" fmla="*/ 3164157 h 3921456"/>
              <a:gd name="connsiteX8" fmla="*/ 4472191 w 4998965"/>
              <a:gd name="connsiteY8" fmla="*/ 1540520 h 3921456"/>
              <a:gd name="connsiteX9" fmla="*/ 4523879 w 4998965"/>
              <a:gd name="connsiteY9" fmla="*/ 1527499 h 3921456"/>
              <a:gd name="connsiteX10" fmla="*/ 3850380 w 4998965"/>
              <a:gd name="connsiteY10" fmla="*/ 37089 h 3921456"/>
              <a:gd name="connsiteX11" fmla="*/ 3931729 w 4998965"/>
              <a:gd name="connsiteY11" fmla="*/ 85700 h 3921456"/>
              <a:gd name="connsiteX12" fmla="*/ 4670565 w 4998965"/>
              <a:gd name="connsiteY12" fmla="*/ 1079135 h 3921456"/>
              <a:gd name="connsiteX13" fmla="*/ 4645103 w 4998965"/>
              <a:gd name="connsiteY13" fmla="*/ 1252379 h 3921456"/>
              <a:gd name="connsiteX14" fmla="*/ 1089184 w 4998965"/>
              <a:gd name="connsiteY14" fmla="*/ 3896984 h 3921456"/>
              <a:gd name="connsiteX15" fmla="*/ 915940 w 4998965"/>
              <a:gd name="connsiteY15" fmla="*/ 3871522 h 3921456"/>
              <a:gd name="connsiteX16" fmla="*/ 177103 w 4998965"/>
              <a:gd name="connsiteY16" fmla="*/ 2878087 h 3921456"/>
              <a:gd name="connsiteX17" fmla="*/ 202565 w 4998965"/>
              <a:gd name="connsiteY17" fmla="*/ 2704843 h 3921456"/>
              <a:gd name="connsiteX18" fmla="*/ 3758485 w 4998965"/>
              <a:gd name="connsiteY18" fmla="*/ 60238 h 3921456"/>
              <a:gd name="connsiteX19" fmla="*/ 3850380 w 4998965"/>
              <a:gd name="connsiteY19" fmla="*/ 37089 h 3921456"/>
              <a:gd name="connsiteX20" fmla="*/ 2262907 w 4998965"/>
              <a:gd name="connsiteY20" fmla="*/ 744 h 3921456"/>
              <a:gd name="connsiteX21" fmla="*/ 2308662 w 4998965"/>
              <a:gd name="connsiteY21" fmla="*/ 28086 h 3921456"/>
              <a:gd name="connsiteX22" fmla="*/ 2724228 w 4998965"/>
              <a:gd name="connsiteY22" fmla="*/ 586853 h 3921456"/>
              <a:gd name="connsiteX23" fmla="*/ 2709907 w 4998965"/>
              <a:gd name="connsiteY23" fmla="*/ 684297 h 3921456"/>
              <a:gd name="connsiteX24" fmla="*/ 526774 w 4998965"/>
              <a:gd name="connsiteY24" fmla="*/ 2307935 h 3921456"/>
              <a:gd name="connsiteX25" fmla="*/ 429331 w 4998965"/>
              <a:gd name="connsiteY25" fmla="*/ 2293613 h 3921456"/>
              <a:gd name="connsiteX26" fmla="*/ 13765 w 4998965"/>
              <a:gd name="connsiteY26" fmla="*/ 1734846 h 3921456"/>
              <a:gd name="connsiteX27" fmla="*/ 28086 w 4998965"/>
              <a:gd name="connsiteY27" fmla="*/ 1637402 h 3921456"/>
              <a:gd name="connsiteX28" fmla="*/ 2211219 w 4998965"/>
              <a:gd name="connsiteY28" fmla="*/ 13765 h 3921456"/>
              <a:gd name="connsiteX29" fmla="*/ 2262907 w 4998965"/>
              <a:gd name="connsiteY29" fmla="*/ 744 h 39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98965" h="3921456">
                <a:moveTo>
                  <a:pt x="4523879" y="1527499"/>
                </a:moveTo>
                <a:cubicBezTo>
                  <a:pt x="4541513" y="1530091"/>
                  <a:pt x="4558158" y="1539410"/>
                  <a:pt x="4569635" y="1554841"/>
                </a:cubicBezTo>
                <a:lnTo>
                  <a:pt x="4985201" y="2113609"/>
                </a:lnTo>
                <a:cubicBezTo>
                  <a:pt x="5008154" y="2144472"/>
                  <a:pt x="5001742" y="2188098"/>
                  <a:pt x="4970879" y="2211052"/>
                </a:cubicBezTo>
                <a:lnTo>
                  <a:pt x="2787746" y="3834690"/>
                </a:lnTo>
                <a:cubicBezTo>
                  <a:pt x="2756882" y="3857643"/>
                  <a:pt x="2713256" y="3851231"/>
                  <a:pt x="2690302" y="3820368"/>
                </a:cubicBezTo>
                <a:lnTo>
                  <a:pt x="2274737" y="3261601"/>
                </a:lnTo>
                <a:cubicBezTo>
                  <a:pt x="2251783" y="3230737"/>
                  <a:pt x="2258195" y="3187111"/>
                  <a:pt x="2289058" y="3164157"/>
                </a:cubicBezTo>
                <a:lnTo>
                  <a:pt x="4472191" y="1540520"/>
                </a:lnTo>
                <a:cubicBezTo>
                  <a:pt x="4487623" y="1529043"/>
                  <a:pt x="4506245" y="1524907"/>
                  <a:pt x="4523879" y="1527499"/>
                </a:cubicBezTo>
                <a:close/>
                <a:moveTo>
                  <a:pt x="3850380" y="37089"/>
                </a:moveTo>
                <a:cubicBezTo>
                  <a:pt x="3881731" y="41697"/>
                  <a:pt x="3911324" y="58265"/>
                  <a:pt x="3931729" y="85700"/>
                </a:cubicBezTo>
                <a:lnTo>
                  <a:pt x="4670565" y="1079135"/>
                </a:lnTo>
                <a:cubicBezTo>
                  <a:pt x="4711374" y="1134007"/>
                  <a:pt x="4699974" y="1211570"/>
                  <a:pt x="4645103" y="1252379"/>
                </a:cubicBezTo>
                <a:lnTo>
                  <a:pt x="1089184" y="3896984"/>
                </a:lnTo>
                <a:cubicBezTo>
                  <a:pt x="1034312" y="3937793"/>
                  <a:pt x="956749" y="3926393"/>
                  <a:pt x="915940" y="3871522"/>
                </a:cubicBezTo>
                <a:lnTo>
                  <a:pt x="177103" y="2878087"/>
                </a:lnTo>
                <a:cubicBezTo>
                  <a:pt x="136294" y="2823215"/>
                  <a:pt x="147694" y="2745652"/>
                  <a:pt x="202565" y="2704843"/>
                </a:cubicBezTo>
                <a:lnTo>
                  <a:pt x="3758485" y="60238"/>
                </a:lnTo>
                <a:cubicBezTo>
                  <a:pt x="3785921" y="39834"/>
                  <a:pt x="3819029" y="32481"/>
                  <a:pt x="3850380" y="37089"/>
                </a:cubicBezTo>
                <a:close/>
                <a:moveTo>
                  <a:pt x="2262907" y="744"/>
                </a:moveTo>
                <a:cubicBezTo>
                  <a:pt x="2280541" y="3336"/>
                  <a:pt x="2297186" y="12655"/>
                  <a:pt x="2308662" y="28086"/>
                </a:cubicBezTo>
                <a:lnTo>
                  <a:pt x="2724228" y="586853"/>
                </a:lnTo>
                <a:cubicBezTo>
                  <a:pt x="2747182" y="617717"/>
                  <a:pt x="2740770" y="661343"/>
                  <a:pt x="2709907" y="684297"/>
                </a:cubicBezTo>
                <a:lnTo>
                  <a:pt x="526774" y="2307935"/>
                </a:lnTo>
                <a:cubicBezTo>
                  <a:pt x="495911" y="2330888"/>
                  <a:pt x="452284" y="2324476"/>
                  <a:pt x="429331" y="2293613"/>
                </a:cubicBezTo>
                <a:lnTo>
                  <a:pt x="13765" y="1734846"/>
                </a:lnTo>
                <a:cubicBezTo>
                  <a:pt x="-9189" y="1703982"/>
                  <a:pt x="-2777" y="1660356"/>
                  <a:pt x="28086" y="1637402"/>
                </a:cubicBezTo>
                <a:lnTo>
                  <a:pt x="2211219" y="13765"/>
                </a:lnTo>
                <a:cubicBezTo>
                  <a:pt x="2226651" y="2288"/>
                  <a:pt x="2245273" y="-1847"/>
                  <a:pt x="2262907" y="744"/>
                </a:cubicBezTo>
                <a:close/>
              </a:path>
            </a:pathLst>
          </a:custGeom>
        </p:spPr>
      </p:pic>
      <p:sp>
        <p:nvSpPr>
          <p:cNvPr id="21" name="文本框 20"/>
          <p:cNvSpPr txBox="1"/>
          <p:nvPr/>
        </p:nvSpPr>
        <p:spPr>
          <a:xfrm>
            <a:off x="924029" y="159280"/>
            <a:ext cx="3312069"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第十三章  天棚工程</a:t>
            </a:r>
            <a:endParaRPr lang="zh-CN" altLang="en-US" sz="2000" b="1" dirty="0">
              <a:solidFill>
                <a:srgbClr val="445469"/>
              </a:solidFill>
              <a:latin typeface="微软雅黑" panose="020B0503020204020204" pitchFamily="34" charset="-122"/>
            </a:endParaRPr>
          </a:p>
        </p:txBody>
      </p:sp>
      <p:sp>
        <p:nvSpPr>
          <p:cNvPr id="17" name="矩形 16"/>
          <p:cNvSpPr/>
          <p:nvPr/>
        </p:nvSpPr>
        <p:spPr>
          <a:xfrm>
            <a:off x="924029" y="504211"/>
            <a:ext cx="3312069" cy="461665"/>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42130541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1403" y="2094143"/>
            <a:ext cx="2550872" cy="338554"/>
          </a:xfrm>
          <a:prstGeom prst="rect">
            <a:avLst/>
          </a:prstGeom>
          <a:noFill/>
        </p:spPr>
        <p:txBody>
          <a:bodyPr wrap="square" rtlCol="0">
            <a:spAutoFit/>
          </a:bodyPr>
          <a:lstStyle/>
          <a:p>
            <a:r>
              <a:rPr lang="en-US" altLang="zh-CN" sz="1600" b="1" dirty="0" smtClean="0">
                <a:solidFill>
                  <a:srgbClr val="000000"/>
                </a:solidFill>
              </a:rPr>
              <a:t>3.</a:t>
            </a: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917668" y="2655727"/>
            <a:ext cx="6288910" cy="2277547"/>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抹灰</a:t>
            </a:r>
            <a:r>
              <a:rPr lang="zh-CN" altLang="en-US" sz="1300" dirty="0">
                <a:solidFill>
                  <a:srgbClr val="000000"/>
                </a:solidFill>
              </a:rPr>
              <a:t>面层：删除石灰砂浆、混合砂浆抹灰及拉毛相关</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平面、跌级</a:t>
            </a:r>
            <a:r>
              <a:rPr lang="zh-CN" altLang="en-US" sz="1300" dirty="0">
                <a:solidFill>
                  <a:srgbClr val="000000"/>
                </a:solidFill>
              </a:rPr>
              <a:t>天棚：天棚龙骨中删除对剖圆木楞（吊在梁下或板下）相关</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天棚</a:t>
            </a:r>
            <a:r>
              <a:rPr lang="zh-CN" altLang="en-US" sz="1300" dirty="0">
                <a:solidFill>
                  <a:srgbClr val="000000"/>
                </a:solidFill>
              </a:rPr>
              <a:t>基层中删除</a:t>
            </a:r>
            <a:r>
              <a:rPr lang="en-US" altLang="zh-CN" sz="1300" dirty="0">
                <a:solidFill>
                  <a:srgbClr val="000000"/>
                </a:solidFill>
              </a:rPr>
              <a:t>3mm</a:t>
            </a:r>
            <a:r>
              <a:rPr lang="zh-CN" altLang="en-US" sz="1300" dirty="0">
                <a:solidFill>
                  <a:srgbClr val="000000"/>
                </a:solidFill>
              </a:rPr>
              <a:t>胶合板基层</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300"/>
              </a:spcBef>
              <a:spcAft>
                <a:spcPts val="300"/>
              </a:spcAft>
            </a:pPr>
            <a:r>
              <a:rPr lang="zh-CN" altLang="en-US" sz="1300" dirty="0" smtClean="0">
                <a:solidFill>
                  <a:srgbClr val="000000"/>
                </a:solidFill>
              </a:rPr>
              <a:t>                                       天棚</a:t>
            </a:r>
            <a:r>
              <a:rPr lang="zh-CN" altLang="en-US" sz="1300" dirty="0">
                <a:solidFill>
                  <a:srgbClr val="000000"/>
                </a:solidFill>
              </a:rPr>
              <a:t>面层中删除水泥木丝板、薄板、胶压刨花木屑板、塑料板</a:t>
            </a:r>
            <a:r>
              <a:rPr lang="zh-CN" altLang="en-US" sz="1300" dirty="0" smtClean="0">
                <a:solidFill>
                  <a:srgbClr val="000000"/>
                </a:solidFill>
              </a:rPr>
              <a:t>、</a:t>
            </a:r>
            <a:endParaRPr lang="en-US" altLang="zh-CN" sz="1300" dirty="0" smtClean="0">
              <a:solidFill>
                <a:srgbClr val="000000"/>
              </a:solidFill>
            </a:endParaRPr>
          </a:p>
          <a:p>
            <a:pPr>
              <a:lnSpc>
                <a:spcPct val="150000"/>
              </a:lnSpc>
              <a:spcBef>
                <a:spcPts val="300"/>
              </a:spcBef>
              <a:spcAft>
                <a:spcPts val="300"/>
              </a:spcAft>
            </a:pPr>
            <a:r>
              <a:rPr lang="en-US" altLang="zh-CN" sz="1300" dirty="0">
                <a:solidFill>
                  <a:srgbClr val="000000"/>
                </a:solidFill>
              </a:rPr>
              <a:t> </a:t>
            </a:r>
            <a:r>
              <a:rPr lang="en-US" altLang="zh-CN" sz="1300" dirty="0" smtClean="0">
                <a:solidFill>
                  <a:srgbClr val="000000"/>
                </a:solidFill>
              </a:rPr>
              <a:t>                                      </a:t>
            </a:r>
            <a:r>
              <a:rPr lang="zh-CN" altLang="en-US" sz="1300" dirty="0" smtClean="0">
                <a:solidFill>
                  <a:srgbClr val="000000"/>
                </a:solidFill>
              </a:rPr>
              <a:t>钢板</a:t>
            </a:r>
            <a:r>
              <a:rPr lang="zh-CN" altLang="en-US" sz="1300" dirty="0">
                <a:solidFill>
                  <a:srgbClr val="000000"/>
                </a:solidFill>
              </a:rPr>
              <a:t>网、隔音板</a:t>
            </a:r>
            <a:r>
              <a:rPr lang="zh-CN" altLang="en-US" sz="1300" dirty="0" smtClean="0">
                <a:solidFill>
                  <a:srgbClr val="000000"/>
                </a:solidFill>
              </a:rPr>
              <a:t>子目，增加</a:t>
            </a:r>
            <a:r>
              <a:rPr lang="zh-CN" altLang="en-US" sz="1300" dirty="0">
                <a:solidFill>
                  <a:srgbClr val="000000"/>
                </a:solidFill>
              </a:rPr>
              <a:t>软膜吊顶相关子目</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Ø"/>
            </a:pPr>
            <a:r>
              <a:rPr lang="zh-CN" altLang="en-US" sz="1300" dirty="0" smtClean="0">
                <a:solidFill>
                  <a:srgbClr val="000000"/>
                </a:solidFill>
              </a:rPr>
              <a:t>其他天棚</a:t>
            </a:r>
            <a:r>
              <a:rPr lang="zh-CN" altLang="en-US" sz="1300" dirty="0">
                <a:solidFill>
                  <a:srgbClr val="000000"/>
                </a:solidFill>
              </a:rPr>
              <a:t>：增加铝单板雨棚、钢化夹胶玻璃雨棚子</a:t>
            </a:r>
            <a:r>
              <a:rPr lang="zh-CN" altLang="en-US" sz="1300" dirty="0" smtClean="0">
                <a:solidFill>
                  <a:srgbClr val="000000"/>
                </a:solidFill>
              </a:rPr>
              <a:t>目</a:t>
            </a:r>
            <a:endParaRPr lang="en-US" altLang="zh-CN" sz="1300" dirty="0" smtClean="0">
              <a:solidFill>
                <a:srgbClr val="000000"/>
              </a:solidFill>
            </a:endParaRPr>
          </a:p>
        </p:txBody>
      </p:sp>
      <p:sp>
        <p:nvSpPr>
          <p:cNvPr id="6" name="矩形 5"/>
          <p:cNvSpPr/>
          <p:nvPr/>
        </p:nvSpPr>
        <p:spPr>
          <a:xfrm>
            <a:off x="2535043" y="2439658"/>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3629417" y="1649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1007706"/>
            <a:ext cx="4985422" cy="4329404"/>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3312069"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第十三章  天棚工程</a:t>
            </a:r>
            <a:endParaRPr lang="zh-CN" altLang="en-US" sz="2000" b="1" dirty="0">
              <a:solidFill>
                <a:srgbClr val="445469"/>
              </a:solidFill>
              <a:latin typeface="微软雅黑" panose="020B0503020204020204" pitchFamily="34" charset="-122"/>
            </a:endParaRP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1187487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752547" y="2441520"/>
            <a:ext cx="6826346" cy="768350"/>
          </a:xfrm>
          <a:prstGeom prst="rect">
            <a:avLst/>
          </a:prstGeom>
          <a:noFill/>
        </p:spPr>
        <p:txBody>
          <a:bodyPr wrap="square" rtlCol="0">
            <a:spAutoFit/>
          </a:bodyPr>
          <a:lstStyle/>
          <a:p>
            <a:r>
              <a:rPr lang="zh-CN" altLang="en-US" sz="4400" b="1" dirty="0"/>
              <a:t>岩土工程</a:t>
            </a:r>
            <a:endParaRPr lang="en-US" altLang="zh-CN" sz="4400" b="1" dirty="0"/>
          </a:p>
        </p:txBody>
      </p:sp>
      <p:sp>
        <p:nvSpPr>
          <p:cNvPr id="24" name="菱形 23"/>
          <p:cNvSpPr/>
          <p:nvPr/>
        </p:nvSpPr>
        <p:spPr>
          <a:xfrm>
            <a:off x="4913198" y="4018528"/>
            <a:ext cx="204716" cy="204716"/>
          </a:xfrm>
          <a:prstGeom prst="diamond">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4913198" y="4547886"/>
            <a:ext cx="204716" cy="204716"/>
          </a:xfrm>
          <a:prstGeom prst="diamond">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4913004" y="5112401"/>
            <a:ext cx="204716" cy="204716"/>
          </a:xfrm>
          <a:prstGeom prst="diamond">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117914" y="3966997"/>
            <a:ext cx="2442950" cy="306705"/>
          </a:xfrm>
          <a:prstGeom prst="rect">
            <a:avLst/>
          </a:prstGeom>
          <a:noFill/>
        </p:spPr>
        <p:txBody>
          <a:bodyPr wrap="square" rtlCol="0">
            <a:spAutoFit/>
          </a:bodyPr>
          <a:lstStyle/>
          <a:p>
            <a:r>
              <a:rPr lang="zh-CN" altLang="en-US" sz="1400" dirty="0"/>
              <a:t>第一章  土石方工程</a:t>
            </a:r>
          </a:p>
        </p:txBody>
      </p:sp>
      <p:sp>
        <p:nvSpPr>
          <p:cNvPr id="30" name="文本框 29"/>
          <p:cNvSpPr txBox="1"/>
          <p:nvPr/>
        </p:nvSpPr>
        <p:spPr>
          <a:xfrm>
            <a:off x="5118100" y="4496435"/>
            <a:ext cx="2863850" cy="306705"/>
          </a:xfrm>
          <a:prstGeom prst="rect">
            <a:avLst/>
          </a:prstGeom>
          <a:noFill/>
        </p:spPr>
        <p:txBody>
          <a:bodyPr wrap="square" rtlCol="0">
            <a:spAutoFit/>
          </a:bodyPr>
          <a:lstStyle/>
          <a:p>
            <a:r>
              <a:rPr lang="zh-CN" altLang="en-US" sz="1400" dirty="0"/>
              <a:t>第二章  地基处理和基坑支护工程</a:t>
            </a:r>
          </a:p>
        </p:txBody>
      </p:sp>
      <p:sp>
        <p:nvSpPr>
          <p:cNvPr id="31" name="文本框 30"/>
          <p:cNvSpPr txBox="1"/>
          <p:nvPr/>
        </p:nvSpPr>
        <p:spPr>
          <a:xfrm>
            <a:off x="5117720" y="5060869"/>
            <a:ext cx="2442950" cy="306705"/>
          </a:xfrm>
          <a:prstGeom prst="rect">
            <a:avLst/>
          </a:prstGeom>
          <a:noFill/>
        </p:spPr>
        <p:txBody>
          <a:bodyPr wrap="square" rtlCol="0">
            <a:spAutoFit/>
          </a:bodyPr>
          <a:lstStyle/>
          <a:p>
            <a:r>
              <a:rPr lang="zh-CN" altLang="en-US" sz="1400" dirty="0"/>
              <a:t>第三章  桩基工程  </a:t>
            </a:r>
          </a:p>
        </p:txBody>
      </p:sp>
      <p:sp>
        <p:nvSpPr>
          <p:cNvPr id="15" name="平行四边形 14"/>
          <p:cNvSpPr>
            <a:spLocks noChangeAspect="1"/>
          </p:cNvSpPr>
          <p:nvPr/>
        </p:nvSpPr>
        <p:spPr>
          <a:xfrm>
            <a:off x="10577824" y="-1487547"/>
            <a:ext cx="3285651" cy="2880000"/>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a:spLocks noChangeAspect="1"/>
          </p:cNvSpPr>
          <p:nvPr/>
        </p:nvSpPr>
        <p:spPr>
          <a:xfrm>
            <a:off x="10566298" y="-1507131"/>
            <a:ext cx="2464231" cy="2160000"/>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a:spLocks noChangeAspect="1"/>
          </p:cNvSpPr>
          <p:nvPr/>
        </p:nvSpPr>
        <p:spPr>
          <a:xfrm>
            <a:off x="11785191" y="-638178"/>
            <a:ext cx="2053532" cy="1800000"/>
          </a:xfrm>
          <a:prstGeom prst="parallelogram">
            <a:avLst>
              <a:gd name="adj" fmla="val 98271"/>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a:spLocks noChangeAspect="1"/>
          </p:cNvSpPr>
          <p:nvPr/>
        </p:nvSpPr>
        <p:spPr>
          <a:xfrm>
            <a:off x="-1395375" y="5664601"/>
            <a:ext cx="3285651" cy="2880000"/>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a:spLocks noChangeAspect="1"/>
          </p:cNvSpPr>
          <p:nvPr/>
        </p:nvSpPr>
        <p:spPr>
          <a:xfrm>
            <a:off x="-1795790" y="5910847"/>
            <a:ext cx="2464231" cy="2160000"/>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96232" y="3210961"/>
            <a:ext cx="6840000" cy="734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97084" y="2290603"/>
            <a:ext cx="3840480" cy="2646878"/>
          </a:xfrm>
          <a:prstGeom prst="rect">
            <a:avLst/>
          </a:prstGeom>
          <a:noFill/>
        </p:spPr>
        <p:txBody>
          <a:bodyPr wrap="square" rtlCol="0">
            <a:spAutoFit/>
          </a:bodyPr>
          <a:lstStyle/>
          <a:p>
            <a:pPr algn="ctr"/>
            <a:r>
              <a:rPr lang="en-US" altLang="zh-CN" sz="16600" b="1" dirty="0">
                <a:blipFill dpi="0" rotWithShape="1">
                  <a:blip r:embed="rId4">
                    <a:extLst>
                      <a:ext uri="{28A0092B-C50C-407E-A947-70E740481C1C}">
                        <a14:useLocalDpi xmlns:a14="http://schemas.microsoft.com/office/drawing/2010/main" val="0"/>
                      </a:ext>
                    </a:extLst>
                  </a:blip>
                  <a:srcRect/>
                  <a:stretch>
                    <a:fillRect/>
                  </a:stretch>
                </a:blipFill>
                <a:latin typeface="+mn-ea"/>
              </a:rPr>
              <a:t>01</a:t>
            </a:r>
            <a:endParaRPr lang="zh-CN" altLang="en-US" sz="16600" b="1" dirty="0">
              <a:blipFill dpi="0" rotWithShape="1">
                <a:blip r:embed="rId4">
                  <a:extLst>
                    <a:ext uri="{28A0092B-C50C-407E-A947-70E740481C1C}">
                      <a14:useLocalDpi xmlns:a14="http://schemas.microsoft.com/office/drawing/2010/main" val="0"/>
                    </a:ext>
                  </a:extLst>
                </a:blip>
                <a:srcRect/>
                <a:stretch>
                  <a:fillRect/>
                </a:stretch>
              </a:blip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000"/>
                            </p:stCondLst>
                            <p:childTnLst>
                              <p:par>
                                <p:cTn id="30" presetID="47"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anim calcmode="lin" valueType="num">
                                      <p:cBhvr>
                                        <p:cTn id="49" dur="500" fill="hold"/>
                                        <p:tgtEl>
                                          <p:spTgt spid="27"/>
                                        </p:tgtEl>
                                        <p:attrNameLst>
                                          <p:attrName>ppt_x</p:attrName>
                                        </p:attrNameLst>
                                      </p:cBhvr>
                                      <p:tavLst>
                                        <p:tav tm="0">
                                          <p:val>
                                            <p:strVal val="#ppt_x"/>
                                          </p:val>
                                        </p:tav>
                                        <p:tav tm="100000">
                                          <p:val>
                                            <p:strVal val="#ppt_x"/>
                                          </p:val>
                                        </p:tav>
                                      </p:tavLst>
                                    </p:anim>
                                    <p:anim calcmode="lin" valueType="num">
                                      <p:cBhvr>
                                        <p:cTn id="50" dur="5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anim calcmode="lin" valueType="num">
                                      <p:cBhvr>
                                        <p:cTn id="54" dur="500" fill="hold"/>
                                        <p:tgtEl>
                                          <p:spTgt spid="28"/>
                                        </p:tgtEl>
                                        <p:attrNameLst>
                                          <p:attrName>ppt_x</p:attrName>
                                        </p:attrNameLst>
                                      </p:cBhvr>
                                      <p:tavLst>
                                        <p:tav tm="0">
                                          <p:val>
                                            <p:strVal val="#ppt_x"/>
                                          </p:val>
                                        </p:tav>
                                        <p:tav tm="100000">
                                          <p:val>
                                            <p:strVal val="#ppt_x"/>
                                          </p:val>
                                        </p:tav>
                                      </p:tavLst>
                                    </p:anim>
                                    <p:anim calcmode="lin" valueType="num">
                                      <p:cBhvr>
                                        <p:cTn id="55" dur="5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anim calcmode="lin" valueType="num">
                                      <p:cBhvr>
                                        <p:cTn id="59" dur="500" fill="hold"/>
                                        <p:tgtEl>
                                          <p:spTgt spid="30"/>
                                        </p:tgtEl>
                                        <p:attrNameLst>
                                          <p:attrName>ppt_x</p:attrName>
                                        </p:attrNameLst>
                                      </p:cBhvr>
                                      <p:tavLst>
                                        <p:tav tm="0">
                                          <p:val>
                                            <p:strVal val="#ppt_x"/>
                                          </p:val>
                                        </p:tav>
                                        <p:tav tm="100000">
                                          <p:val>
                                            <p:strVal val="#ppt_x"/>
                                          </p:val>
                                        </p:tav>
                                      </p:tavLst>
                                    </p:anim>
                                    <p:anim calcmode="lin" valueType="num">
                                      <p:cBhvr>
                                        <p:cTn id="60" dur="50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anim calcmode="lin" valueType="num">
                                      <p:cBhvr>
                                        <p:cTn id="64" dur="500" fill="hold"/>
                                        <p:tgtEl>
                                          <p:spTgt spid="31"/>
                                        </p:tgtEl>
                                        <p:attrNameLst>
                                          <p:attrName>ppt_x</p:attrName>
                                        </p:attrNameLst>
                                      </p:cBhvr>
                                      <p:tavLst>
                                        <p:tav tm="0">
                                          <p:val>
                                            <p:strVal val="#ppt_x"/>
                                          </p:val>
                                        </p:tav>
                                        <p:tav tm="100000">
                                          <p:val>
                                            <p:strVal val="#ppt_x"/>
                                          </p:val>
                                        </p:tav>
                                      </p:tavLst>
                                    </p:anim>
                                    <p:anim calcmode="lin" valueType="num">
                                      <p:cBhvr>
                                        <p:cTn id="6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animBg="1"/>
      <p:bldP spid="25" grpId="0" animBg="1"/>
      <p:bldP spid="27" grpId="0" bldLvl="0" animBg="1"/>
      <p:bldP spid="28" grpId="0"/>
      <p:bldP spid="30" grpId="0"/>
      <p:bldP spid="31" grpId="0"/>
      <p:bldP spid="15" grpId="0" animBg="1"/>
      <p:bldP spid="16" grpId="0" animBg="1"/>
      <p:bldP spid="17" grpId="0" animBg="1"/>
      <p:bldP spid="18" grpId="0" animBg="1"/>
      <p:bldP spid="19" grpId="0" animBg="1"/>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40" name="文本框 39"/>
          <p:cNvSpPr txBox="1"/>
          <p:nvPr/>
        </p:nvSpPr>
        <p:spPr>
          <a:xfrm>
            <a:off x="6954487" y="2964915"/>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6864651" y="3280910"/>
            <a:ext cx="5327349" cy="3200876"/>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200" dirty="0">
                <a:solidFill>
                  <a:srgbClr val="000000"/>
                </a:solidFill>
              </a:rPr>
              <a:t>《</a:t>
            </a:r>
            <a:r>
              <a:rPr lang="zh-CN" altLang="en-US" sz="1200" dirty="0">
                <a:solidFill>
                  <a:srgbClr val="000000"/>
                </a:solidFill>
              </a:rPr>
              <a:t>住宅室内装饰装修设计规范</a:t>
            </a:r>
            <a:r>
              <a:rPr lang="en-US" altLang="zh-CN" sz="1200" dirty="0">
                <a:solidFill>
                  <a:srgbClr val="000000"/>
                </a:solidFill>
              </a:rPr>
              <a:t>》</a:t>
            </a:r>
            <a:r>
              <a:rPr lang="zh-CN" altLang="en-US" sz="1200" dirty="0">
                <a:solidFill>
                  <a:srgbClr val="000000"/>
                </a:solidFill>
              </a:rPr>
              <a:t>（</a:t>
            </a:r>
            <a:r>
              <a:rPr lang="en-US" altLang="zh-CN" sz="1200" dirty="0">
                <a:solidFill>
                  <a:srgbClr val="000000"/>
                </a:solidFill>
              </a:rPr>
              <a:t>JGJ 367-2015</a:t>
            </a:r>
            <a:r>
              <a:rPr lang="zh-CN" altLang="en-US" sz="1200" dirty="0" smtClean="0">
                <a:solidFill>
                  <a:srgbClr val="000000"/>
                </a:solidFill>
              </a:rPr>
              <a:t>）</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200" dirty="0">
                <a:solidFill>
                  <a:srgbClr val="000000"/>
                </a:solidFill>
              </a:rPr>
              <a:t>《</a:t>
            </a:r>
            <a:r>
              <a:rPr lang="zh-CN" altLang="en-US" sz="1200" dirty="0">
                <a:solidFill>
                  <a:srgbClr val="000000"/>
                </a:solidFill>
              </a:rPr>
              <a:t>住宅装饰装修工程施工规范</a:t>
            </a:r>
            <a:r>
              <a:rPr lang="en-US" altLang="zh-CN" sz="1200" dirty="0">
                <a:solidFill>
                  <a:srgbClr val="000000"/>
                </a:solidFill>
              </a:rPr>
              <a:t>》</a:t>
            </a:r>
            <a:r>
              <a:rPr lang="zh-CN" altLang="en-US" sz="1200" dirty="0">
                <a:solidFill>
                  <a:srgbClr val="000000"/>
                </a:solidFill>
              </a:rPr>
              <a:t>（</a:t>
            </a:r>
            <a:r>
              <a:rPr lang="en-US" altLang="zh-CN" sz="1200" dirty="0">
                <a:solidFill>
                  <a:srgbClr val="000000"/>
                </a:solidFill>
              </a:rPr>
              <a:t>GB 50327-2001</a:t>
            </a:r>
            <a:r>
              <a:rPr lang="zh-CN" altLang="en-US" sz="1200" dirty="0" smtClean="0">
                <a:solidFill>
                  <a:srgbClr val="000000"/>
                </a:solidFill>
              </a:rPr>
              <a:t>）</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200" dirty="0">
                <a:solidFill>
                  <a:srgbClr val="000000"/>
                </a:solidFill>
              </a:rPr>
              <a:t>《</a:t>
            </a:r>
            <a:r>
              <a:rPr lang="zh-CN" altLang="en-US" sz="1200" dirty="0">
                <a:solidFill>
                  <a:srgbClr val="000000"/>
                </a:solidFill>
              </a:rPr>
              <a:t>铝合金门窗工程技术规范</a:t>
            </a:r>
            <a:r>
              <a:rPr lang="en-US" altLang="zh-CN" sz="1200" dirty="0">
                <a:solidFill>
                  <a:srgbClr val="000000"/>
                </a:solidFill>
              </a:rPr>
              <a:t>》</a:t>
            </a:r>
            <a:r>
              <a:rPr lang="zh-CN" altLang="en-US" sz="1200" dirty="0">
                <a:solidFill>
                  <a:srgbClr val="000000"/>
                </a:solidFill>
              </a:rPr>
              <a:t>（</a:t>
            </a:r>
            <a:r>
              <a:rPr lang="en-US" altLang="zh-CN" sz="1200" dirty="0">
                <a:solidFill>
                  <a:srgbClr val="000000"/>
                </a:solidFill>
              </a:rPr>
              <a:t>JGJ 214-2010</a:t>
            </a:r>
            <a:r>
              <a:rPr lang="zh-CN" altLang="en-US" sz="1200" dirty="0" smtClean="0">
                <a:solidFill>
                  <a:srgbClr val="000000"/>
                </a:solidFill>
              </a:rPr>
              <a:t>）</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200" dirty="0">
                <a:solidFill>
                  <a:srgbClr val="000000"/>
                </a:solidFill>
              </a:rPr>
              <a:t>《</a:t>
            </a:r>
            <a:r>
              <a:rPr lang="zh-CN" altLang="en-US" sz="1200" dirty="0">
                <a:solidFill>
                  <a:srgbClr val="000000"/>
                </a:solidFill>
              </a:rPr>
              <a:t>钢门窗</a:t>
            </a:r>
            <a:r>
              <a:rPr lang="en-US" altLang="zh-CN" sz="1200" dirty="0">
                <a:solidFill>
                  <a:srgbClr val="000000"/>
                </a:solidFill>
              </a:rPr>
              <a:t>》</a:t>
            </a:r>
            <a:r>
              <a:rPr lang="zh-CN" altLang="en-US" sz="1200" dirty="0">
                <a:solidFill>
                  <a:srgbClr val="000000"/>
                </a:solidFill>
              </a:rPr>
              <a:t>（</a:t>
            </a:r>
            <a:r>
              <a:rPr lang="en-US" altLang="zh-CN" sz="1200" dirty="0">
                <a:solidFill>
                  <a:srgbClr val="000000"/>
                </a:solidFill>
              </a:rPr>
              <a:t>GB/T 20909-2017</a:t>
            </a:r>
            <a:r>
              <a:rPr lang="zh-CN" altLang="en-US" sz="1200" dirty="0" smtClean="0">
                <a:solidFill>
                  <a:srgbClr val="000000"/>
                </a:solidFill>
              </a:rPr>
              <a:t>）</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200" dirty="0">
                <a:solidFill>
                  <a:srgbClr val="000000"/>
                </a:solidFill>
              </a:rPr>
              <a:t>《</a:t>
            </a:r>
            <a:r>
              <a:rPr lang="zh-CN" altLang="en-US" sz="1200" dirty="0">
                <a:solidFill>
                  <a:srgbClr val="000000"/>
                </a:solidFill>
              </a:rPr>
              <a:t>建筑装饰装修工程质量验收标准</a:t>
            </a:r>
            <a:r>
              <a:rPr lang="en-US" altLang="zh-CN" sz="1200" dirty="0">
                <a:solidFill>
                  <a:srgbClr val="000000"/>
                </a:solidFill>
              </a:rPr>
              <a:t>》</a:t>
            </a:r>
            <a:r>
              <a:rPr lang="zh-CN" altLang="en-US" sz="1200" dirty="0">
                <a:solidFill>
                  <a:srgbClr val="000000"/>
                </a:solidFill>
              </a:rPr>
              <a:t>（</a:t>
            </a:r>
            <a:r>
              <a:rPr lang="en-US" altLang="zh-CN" sz="1200" dirty="0">
                <a:solidFill>
                  <a:srgbClr val="000000"/>
                </a:solidFill>
              </a:rPr>
              <a:t>GB 50210-2018</a:t>
            </a:r>
            <a:r>
              <a:rPr lang="zh-CN" altLang="en-US" sz="1200" dirty="0" smtClean="0">
                <a:solidFill>
                  <a:srgbClr val="000000"/>
                </a:solidFill>
              </a:rPr>
              <a:t>）</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200" dirty="0" smtClean="0">
                <a:solidFill>
                  <a:srgbClr val="000000"/>
                </a:solidFill>
              </a:rPr>
              <a:t>  其他</a:t>
            </a:r>
            <a:r>
              <a:rPr lang="zh-CN" altLang="en-US" sz="1200" dirty="0">
                <a:solidFill>
                  <a:srgbClr val="000000"/>
                </a:solidFill>
              </a:rPr>
              <a:t>现行设计、施工及验收规范，质量评定标准和安全</a:t>
            </a:r>
            <a:r>
              <a:rPr lang="zh-CN" altLang="en-US" sz="1200" dirty="0" smtClean="0">
                <a:solidFill>
                  <a:srgbClr val="000000"/>
                </a:solidFill>
              </a:rPr>
              <a:t>操作规程</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200" dirty="0" smtClean="0">
                <a:solidFill>
                  <a:srgbClr val="000000"/>
                </a:solidFill>
              </a:rPr>
              <a:t>  现行</a:t>
            </a:r>
            <a:r>
              <a:rPr lang="zh-CN" altLang="en-US" sz="1200" dirty="0">
                <a:solidFill>
                  <a:srgbClr val="000000"/>
                </a:solidFill>
              </a:rPr>
              <a:t>标准图集、通用图集</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200" dirty="0" smtClean="0">
                <a:solidFill>
                  <a:srgbClr val="000000"/>
                </a:solidFill>
              </a:rPr>
              <a:t>  </a:t>
            </a:r>
            <a:r>
              <a:rPr lang="en-US" altLang="zh-CN" sz="1200" dirty="0">
                <a:solidFill>
                  <a:srgbClr val="000000"/>
                </a:solidFill>
              </a:rPr>
              <a:t>2014《</a:t>
            </a:r>
            <a:r>
              <a:rPr lang="zh-CN" altLang="en-US" sz="1200" dirty="0">
                <a:solidFill>
                  <a:srgbClr val="000000"/>
                </a:solidFill>
              </a:rPr>
              <a:t>湖南省建筑装饰装修工程消耗量标准</a:t>
            </a:r>
            <a:r>
              <a:rPr lang="en-US" altLang="zh-CN" sz="1200" dirty="0" smtClean="0">
                <a:solidFill>
                  <a:srgbClr val="000000"/>
                </a:solidFill>
              </a:rPr>
              <a:t>》</a:t>
            </a:r>
            <a:r>
              <a:rPr lang="zh-CN" altLang="en-US" sz="1200" dirty="0" smtClean="0">
                <a:solidFill>
                  <a:srgbClr val="000000"/>
                </a:solidFill>
              </a:rPr>
              <a:t>、全国</a:t>
            </a:r>
            <a:r>
              <a:rPr lang="zh-CN" altLang="en-US" sz="1200" dirty="0">
                <a:solidFill>
                  <a:srgbClr val="000000"/>
                </a:solidFill>
              </a:rPr>
              <a:t>及其他省市现行定额</a:t>
            </a:r>
            <a:endParaRPr lang="en-US" altLang="zh-CN" sz="12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200" dirty="0" smtClean="0">
                <a:solidFill>
                  <a:srgbClr val="000000"/>
                </a:solidFill>
              </a:rPr>
              <a:t>  市场</a:t>
            </a:r>
            <a:r>
              <a:rPr lang="zh-CN" altLang="en-US" sz="12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第十四章  门窗工程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7196" y="1078030"/>
            <a:ext cx="2688587" cy="1799924"/>
          </a:xfrm>
          <a:prstGeom prst="trapezoid">
            <a:avLst/>
          </a:prstGeom>
        </p:spPr>
      </p:pic>
      <p:pic>
        <p:nvPicPr>
          <p:cNvPr id="12" name="图片占位符 25"/>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77997" y="1111924"/>
            <a:ext cx="2479820" cy="1766030"/>
          </a:xfrm>
          <a:prstGeom prst="rect">
            <a:avLst/>
          </a:prstGeom>
        </p:spPr>
      </p:pic>
      <p:sp>
        <p:nvSpPr>
          <p:cNvPr id="13" name="文本框 6"/>
          <p:cNvSpPr txBox="1"/>
          <p:nvPr/>
        </p:nvSpPr>
        <p:spPr>
          <a:xfrm>
            <a:off x="211756" y="3272255"/>
            <a:ext cx="3609474" cy="3077766"/>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200" dirty="0" smtClean="0">
                <a:solidFill>
                  <a:srgbClr val="000000"/>
                </a:solidFill>
              </a:rPr>
              <a:t>共十六节，</a:t>
            </a:r>
            <a:r>
              <a:rPr lang="en-US" altLang="zh-CN" sz="1200" dirty="0" smtClean="0">
                <a:solidFill>
                  <a:srgbClr val="000000"/>
                </a:solidFill>
              </a:rPr>
              <a:t>77</a:t>
            </a:r>
            <a:r>
              <a:rPr lang="zh-CN" altLang="en-US" sz="1200" dirty="0" smtClean="0">
                <a:solidFill>
                  <a:srgbClr val="000000"/>
                </a:solidFill>
              </a:rPr>
              <a:t>个</a:t>
            </a:r>
            <a:r>
              <a:rPr lang="zh-CN" altLang="en-US" sz="1200" dirty="0">
                <a:solidFill>
                  <a:srgbClr val="000000"/>
                </a:solidFill>
              </a:rPr>
              <a:t>子目</a:t>
            </a: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第一节  木门，</a:t>
            </a:r>
            <a:r>
              <a:rPr lang="en-US" altLang="zh-CN" sz="1200" dirty="0">
                <a:solidFill>
                  <a:srgbClr val="000000"/>
                </a:solidFill>
              </a:rPr>
              <a:t>5</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第二节  铝合金门窗</a:t>
            </a:r>
            <a:r>
              <a:rPr lang="en-US" altLang="zh-CN" sz="1200" dirty="0">
                <a:solidFill>
                  <a:srgbClr val="000000"/>
                </a:solidFill>
              </a:rPr>
              <a:t>(</a:t>
            </a:r>
            <a:r>
              <a:rPr lang="zh-CN" altLang="en-US" sz="1200" dirty="0">
                <a:solidFill>
                  <a:srgbClr val="000000"/>
                </a:solidFill>
              </a:rPr>
              <a:t>成品</a:t>
            </a:r>
            <a:r>
              <a:rPr lang="en-US" altLang="zh-CN" sz="1200" dirty="0">
                <a:solidFill>
                  <a:srgbClr val="000000"/>
                </a:solidFill>
              </a:rPr>
              <a:t>)</a:t>
            </a:r>
            <a:r>
              <a:rPr lang="zh-CN" altLang="en-US" sz="1200" dirty="0">
                <a:solidFill>
                  <a:srgbClr val="000000"/>
                </a:solidFill>
              </a:rPr>
              <a:t>安装，</a:t>
            </a:r>
            <a:r>
              <a:rPr lang="en-US" altLang="zh-CN" sz="1200" dirty="0">
                <a:solidFill>
                  <a:srgbClr val="000000"/>
                </a:solidFill>
              </a:rPr>
              <a:t>10</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第三节  卷闸门安装，</a:t>
            </a:r>
            <a:r>
              <a:rPr lang="en-US" altLang="zh-CN" sz="1200" dirty="0">
                <a:solidFill>
                  <a:srgbClr val="000000"/>
                </a:solidFill>
              </a:rPr>
              <a:t>3</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第四节  彩板组角钢门窗安装，</a:t>
            </a:r>
            <a:r>
              <a:rPr lang="en-US" altLang="zh-CN" sz="1200" dirty="0">
                <a:solidFill>
                  <a:srgbClr val="000000"/>
                </a:solidFill>
              </a:rPr>
              <a:t>2</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第五节  塑钢门窗安装，</a:t>
            </a:r>
            <a:r>
              <a:rPr lang="en-US" altLang="zh-CN" sz="1200" dirty="0">
                <a:solidFill>
                  <a:srgbClr val="000000"/>
                </a:solidFill>
              </a:rPr>
              <a:t>5</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第六节  防盗装饰门窗安装，</a:t>
            </a:r>
            <a:r>
              <a:rPr lang="en-US" altLang="zh-CN" sz="1200" dirty="0">
                <a:solidFill>
                  <a:srgbClr val="000000"/>
                </a:solidFill>
              </a:rPr>
              <a:t>3</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第七节  防火门、防火窗、防火卷帘门安装，</a:t>
            </a:r>
            <a:r>
              <a:rPr lang="en-US" altLang="zh-CN" sz="1200" dirty="0">
                <a:solidFill>
                  <a:srgbClr val="000000"/>
                </a:solidFill>
              </a:rPr>
              <a:t>4</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第八节  电子感应自动门及转门，</a:t>
            </a:r>
            <a:r>
              <a:rPr lang="en-US" altLang="zh-CN" sz="1200" dirty="0">
                <a:solidFill>
                  <a:srgbClr val="000000"/>
                </a:solidFill>
              </a:rPr>
              <a:t>3</a:t>
            </a:r>
            <a:r>
              <a:rPr lang="zh-CN" altLang="en-US" sz="1200" dirty="0" smtClean="0">
                <a:solidFill>
                  <a:srgbClr val="000000"/>
                </a:solidFill>
              </a:rPr>
              <a:t>个</a:t>
            </a:r>
            <a:endParaRPr lang="en-US" altLang="zh-CN" sz="1200" dirty="0" smtClean="0">
              <a:solidFill>
                <a:srgbClr val="000000"/>
              </a:solidFill>
            </a:endParaRPr>
          </a:p>
        </p:txBody>
      </p:sp>
      <p:sp>
        <p:nvSpPr>
          <p:cNvPr id="14" name="文本框 6"/>
          <p:cNvSpPr txBox="1"/>
          <p:nvPr/>
        </p:nvSpPr>
        <p:spPr>
          <a:xfrm>
            <a:off x="3675147" y="3271620"/>
            <a:ext cx="3346717" cy="3077766"/>
          </a:xfrm>
          <a:prstGeom prst="rect">
            <a:avLst/>
          </a:prstGeom>
          <a:noFill/>
        </p:spPr>
        <p:txBody>
          <a:bodyPr wrap="square" rtlCol="0">
            <a:spAutoFit/>
          </a:bodyPr>
          <a:lstStyle/>
          <a:p>
            <a:pPr>
              <a:lnSpc>
                <a:spcPct val="150000"/>
              </a:lnSpc>
              <a:spcBef>
                <a:spcPts val="600"/>
              </a:spcBef>
              <a:spcAft>
                <a:spcPts val="600"/>
              </a:spcAft>
            </a:pPr>
            <a:endParaRPr lang="zh-CN" altLang="en-US" sz="1200" dirty="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smtClean="0">
                <a:solidFill>
                  <a:srgbClr val="000000"/>
                </a:solidFill>
              </a:rPr>
              <a:t>第九节  不锈钢电动伸缩门，</a:t>
            </a:r>
            <a:r>
              <a:rPr lang="en-US" altLang="zh-CN" sz="1200" dirty="0" smtClean="0">
                <a:solidFill>
                  <a:srgbClr val="000000"/>
                </a:solidFill>
              </a:rPr>
              <a:t>1</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smtClean="0">
                <a:solidFill>
                  <a:srgbClr val="000000"/>
                </a:solidFill>
              </a:rPr>
              <a:t>第十节  不锈钢板包门框、无框全玻门，</a:t>
            </a:r>
            <a:r>
              <a:rPr lang="en-US" altLang="zh-CN" sz="1200" dirty="0" smtClean="0">
                <a:solidFill>
                  <a:srgbClr val="000000"/>
                </a:solidFill>
              </a:rPr>
              <a:t>4</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smtClean="0">
                <a:solidFill>
                  <a:srgbClr val="000000"/>
                </a:solidFill>
              </a:rPr>
              <a:t>第十一</a:t>
            </a:r>
            <a:r>
              <a:rPr lang="zh-CN" altLang="en-US" sz="1200" dirty="0">
                <a:solidFill>
                  <a:srgbClr val="000000"/>
                </a:solidFill>
              </a:rPr>
              <a:t>节  门窗套，</a:t>
            </a:r>
            <a:r>
              <a:rPr lang="en-US" altLang="zh-CN" sz="1200" dirty="0">
                <a:solidFill>
                  <a:srgbClr val="000000"/>
                </a:solidFill>
              </a:rPr>
              <a:t>6</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第十二节  窗帘盒，</a:t>
            </a:r>
            <a:r>
              <a:rPr lang="en-US" altLang="zh-CN" sz="1200" dirty="0">
                <a:solidFill>
                  <a:srgbClr val="000000"/>
                </a:solidFill>
              </a:rPr>
              <a:t>1</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第十三节  窗台板，</a:t>
            </a:r>
            <a:r>
              <a:rPr lang="en-US" altLang="zh-CN" sz="1200" dirty="0">
                <a:solidFill>
                  <a:srgbClr val="000000"/>
                </a:solidFill>
              </a:rPr>
              <a:t>3</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第十四节  窗帘道轨，</a:t>
            </a:r>
            <a:r>
              <a:rPr lang="en-US" altLang="zh-CN" sz="1200" dirty="0">
                <a:solidFill>
                  <a:srgbClr val="000000"/>
                </a:solidFill>
              </a:rPr>
              <a:t>3</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第十五节  厂库房大门、特种门，</a:t>
            </a:r>
            <a:r>
              <a:rPr lang="en-US" altLang="zh-CN" sz="1200" dirty="0">
                <a:solidFill>
                  <a:srgbClr val="000000"/>
                </a:solidFill>
              </a:rPr>
              <a:t>11</a:t>
            </a:r>
            <a:r>
              <a:rPr lang="zh-CN" altLang="en-US" sz="1200" dirty="0" smtClean="0">
                <a:solidFill>
                  <a:srgbClr val="000000"/>
                </a:solidFill>
              </a:rPr>
              <a:t>个</a:t>
            </a:r>
            <a:endParaRPr lang="en-US" altLang="zh-CN" sz="1200" dirty="0" smtClean="0">
              <a:solidFill>
                <a:srgbClr val="000000"/>
              </a:solidFill>
            </a:endParaRPr>
          </a:p>
          <a:p>
            <a:pPr marL="171450" indent="-171450">
              <a:spcBef>
                <a:spcPts val="600"/>
              </a:spcBef>
              <a:spcAft>
                <a:spcPts val="600"/>
              </a:spcAft>
              <a:buFont typeface="Arial" panose="020B0604020202020204" pitchFamily="34" charset="0"/>
              <a:buChar char="•"/>
            </a:pPr>
            <a:r>
              <a:rPr lang="zh-CN" altLang="en-US" sz="1200" dirty="0">
                <a:solidFill>
                  <a:srgbClr val="000000"/>
                </a:solidFill>
              </a:rPr>
              <a:t>第十六节  五金安装，</a:t>
            </a:r>
            <a:r>
              <a:rPr lang="en-US" altLang="zh-CN" sz="1200" dirty="0">
                <a:solidFill>
                  <a:srgbClr val="000000"/>
                </a:solidFill>
              </a:rPr>
              <a:t>13</a:t>
            </a:r>
            <a:r>
              <a:rPr lang="zh-CN" altLang="en-US" sz="1200" dirty="0">
                <a:solidFill>
                  <a:srgbClr val="000000"/>
                </a:solidFill>
              </a:rPr>
              <a:t>个</a:t>
            </a:r>
            <a:endParaRPr lang="en-US" altLang="zh-CN" sz="1200" dirty="0">
              <a:solidFill>
                <a:srgbClr val="000000"/>
              </a:solidFill>
            </a:endParaRPr>
          </a:p>
        </p:txBody>
      </p:sp>
    </p:spTree>
    <p:extLst>
      <p:ext uri="{BB962C8B-B14F-4D97-AF65-F5344CB8AC3E}">
        <p14:creationId xmlns:p14="http://schemas.microsoft.com/office/powerpoint/2010/main" val="31688299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anim calcmode="lin" valueType="num">
                                      <p:cBhvr>
                                        <p:cTn id="19" dur="500" fill="hold"/>
                                        <p:tgtEl>
                                          <p:spTgt spid="41"/>
                                        </p:tgtEl>
                                        <p:attrNameLst>
                                          <p:attrName>ppt_x</p:attrName>
                                        </p:attrNameLst>
                                      </p:cBhvr>
                                      <p:tavLst>
                                        <p:tav tm="0">
                                          <p:val>
                                            <p:strVal val="#ppt_x"/>
                                          </p:val>
                                        </p:tav>
                                        <p:tav tm="100000">
                                          <p:val>
                                            <p:strVal val="#ppt_x"/>
                                          </p:val>
                                        </p:tav>
                                      </p:tavLst>
                                    </p:anim>
                                    <p:anim calcmode="lin" valueType="num">
                                      <p:cBhvr>
                                        <p:cTn id="20" dur="500" fill="hold"/>
                                        <p:tgtEl>
                                          <p:spTgt spid="4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P spid="41"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960210" y="1894728"/>
            <a:ext cx="2550872" cy="338554"/>
          </a:xfrm>
          <a:prstGeom prst="rect">
            <a:avLst/>
          </a:prstGeom>
          <a:noFill/>
        </p:spPr>
        <p:txBody>
          <a:bodyPr wrap="square" rtlCol="0">
            <a:spAutoFit/>
          </a:bodyPr>
          <a:lstStyle/>
          <a:p>
            <a:pPr algn="ctr"/>
            <a:r>
              <a:rPr lang="en-US" altLang="zh-CN" sz="1600" b="1" dirty="0" smtClean="0">
                <a:solidFill>
                  <a:srgbClr val="000000"/>
                </a:solidFill>
              </a:rPr>
              <a:t>1.</a:t>
            </a:r>
            <a:r>
              <a:rPr lang="zh-CN" altLang="en-US" sz="1600" b="1" dirty="0" smtClean="0">
                <a:solidFill>
                  <a:srgbClr val="000000"/>
                </a:solidFill>
              </a:rPr>
              <a:t>说明及规则调整</a:t>
            </a:r>
            <a:endParaRPr lang="zh-CN" altLang="en-US" sz="1600" b="1" dirty="0">
              <a:solidFill>
                <a:srgbClr val="000000"/>
              </a:solidFill>
            </a:endParaRPr>
          </a:p>
        </p:txBody>
      </p:sp>
      <p:sp>
        <p:nvSpPr>
          <p:cNvPr id="10" name="文本框 9"/>
          <p:cNvSpPr txBox="1"/>
          <p:nvPr/>
        </p:nvSpPr>
        <p:spPr>
          <a:xfrm>
            <a:off x="5079545" y="2446205"/>
            <a:ext cx="6882300" cy="2630272"/>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铝合金成品</a:t>
            </a:r>
            <a:r>
              <a:rPr lang="zh-CN" altLang="en-US" sz="1300" dirty="0" smtClean="0">
                <a:solidFill>
                  <a:srgbClr val="000000"/>
                </a:solidFill>
              </a:rPr>
              <a:t>门窗安装：</a:t>
            </a:r>
            <a:r>
              <a:rPr lang="zh-CN" altLang="en-US" sz="1300" dirty="0">
                <a:solidFill>
                  <a:srgbClr val="000000"/>
                </a:solidFill>
              </a:rPr>
              <a:t>按普通铝合金型材考虑，门窗单价含五金配件、</a:t>
            </a:r>
            <a:r>
              <a:rPr lang="zh-CN" altLang="en-US" sz="1300" dirty="0" smtClean="0">
                <a:solidFill>
                  <a:srgbClr val="000000"/>
                </a:solidFill>
              </a:rPr>
              <a:t>附件</a:t>
            </a:r>
            <a:endParaRPr lang="en-US" altLang="zh-CN" sz="1300" dirty="0" smtClean="0">
              <a:solidFill>
                <a:srgbClr val="000000"/>
              </a:solidFill>
            </a:endParaRPr>
          </a:p>
          <a:p>
            <a:pPr>
              <a:lnSpc>
                <a:spcPct val="150000"/>
              </a:lnSpc>
              <a:spcBef>
                <a:spcPts val="600"/>
              </a:spcBef>
              <a:spcAft>
                <a:spcPts val="600"/>
              </a:spcAft>
            </a:pPr>
            <a:r>
              <a:rPr lang="zh-CN" altLang="en-US" sz="1300" dirty="0" smtClean="0">
                <a:solidFill>
                  <a:srgbClr val="000000"/>
                </a:solidFill>
              </a:rPr>
              <a:t>                                                设计</a:t>
            </a:r>
            <a:r>
              <a:rPr lang="zh-CN" altLang="en-US" sz="1300" dirty="0">
                <a:solidFill>
                  <a:srgbClr val="000000"/>
                </a:solidFill>
              </a:rPr>
              <a:t>为隔热断桥铝合金型材时，按相应项目人工乘以系数</a:t>
            </a:r>
            <a:r>
              <a:rPr lang="en-US" altLang="zh-CN" sz="1300" dirty="0">
                <a:solidFill>
                  <a:srgbClr val="000000"/>
                </a:solidFill>
              </a:rPr>
              <a:t>1.25</a:t>
            </a: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门窗套</a:t>
            </a:r>
            <a:r>
              <a:rPr lang="zh-CN" altLang="en-US" sz="1300" dirty="0" smtClean="0">
                <a:solidFill>
                  <a:srgbClr val="000000"/>
                </a:solidFill>
              </a:rPr>
              <a:t>：门窗套的钢</a:t>
            </a:r>
            <a:r>
              <a:rPr lang="zh-CN" altLang="en-US" sz="1300" dirty="0">
                <a:solidFill>
                  <a:srgbClr val="000000"/>
                </a:solidFill>
              </a:rPr>
              <a:t>骨架、门窗的钢副框</a:t>
            </a:r>
            <a:r>
              <a:rPr lang="zh-CN" altLang="en-US" sz="1300" dirty="0" smtClean="0">
                <a:solidFill>
                  <a:srgbClr val="000000"/>
                </a:solidFill>
              </a:rPr>
              <a:t>，执行第十二</a:t>
            </a:r>
            <a:r>
              <a:rPr lang="zh-CN" altLang="en-US" sz="1300" dirty="0">
                <a:solidFill>
                  <a:srgbClr val="000000"/>
                </a:solidFill>
              </a:rPr>
              <a:t>章墙柱面工程干挂石材钢骨架</a:t>
            </a:r>
            <a:r>
              <a:rPr lang="zh-CN" altLang="en-US" sz="1300" dirty="0" smtClean="0">
                <a:solidFill>
                  <a:srgbClr val="000000"/>
                </a:solidFill>
              </a:rPr>
              <a:t>子目</a:t>
            </a:r>
            <a:endParaRPr lang="en-US" altLang="zh-CN" sz="1300" dirty="0">
              <a:solidFill>
                <a:srgbClr val="000000"/>
              </a:solidFill>
            </a:endParaRPr>
          </a:p>
          <a:p>
            <a:pPr>
              <a:lnSpc>
                <a:spcPct val="150000"/>
              </a:lnSpc>
              <a:spcBef>
                <a:spcPts val="600"/>
              </a:spcBef>
              <a:spcAft>
                <a:spcPts val="600"/>
              </a:spcAft>
            </a:pPr>
            <a:r>
              <a:rPr lang="zh-CN" altLang="en-US" sz="1300" dirty="0" smtClean="0">
                <a:solidFill>
                  <a:srgbClr val="000000"/>
                </a:solidFill>
              </a:rPr>
              <a:t>                      异</a:t>
            </a:r>
            <a:r>
              <a:rPr lang="zh-CN" altLang="en-US" sz="1300" dirty="0">
                <a:solidFill>
                  <a:srgbClr val="000000"/>
                </a:solidFill>
              </a:rPr>
              <a:t>形门窗套执行门窗套相应项目，主材按实际成品单价计算，人工乘以系数</a:t>
            </a:r>
            <a:r>
              <a:rPr lang="en-US" altLang="zh-CN" sz="1300" dirty="0" smtClean="0">
                <a:solidFill>
                  <a:srgbClr val="000000"/>
                </a:solidFill>
              </a:rPr>
              <a:t>1.10</a:t>
            </a: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厂库房大门：已包括门扇上所用铁件，门框周边预埋铁件按设计要求另行计算</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特种</a:t>
            </a:r>
            <a:r>
              <a:rPr lang="zh-CN" altLang="en-US" sz="1300" dirty="0">
                <a:solidFill>
                  <a:srgbClr val="000000"/>
                </a:solidFill>
              </a:rPr>
              <a:t>门：冷藏门、冷冻间门、射线防护门安装项目，已包括筒子板制作</a:t>
            </a:r>
            <a:r>
              <a:rPr lang="zh-CN" altLang="en-US" sz="1300" dirty="0" smtClean="0">
                <a:solidFill>
                  <a:srgbClr val="000000"/>
                </a:solidFill>
              </a:rPr>
              <a:t>安装</a:t>
            </a:r>
            <a:endParaRPr lang="en-US" altLang="zh-CN" sz="1300" dirty="0" smtClean="0">
              <a:solidFill>
                <a:srgbClr val="000000"/>
              </a:solidFill>
            </a:endParaRPr>
          </a:p>
        </p:txBody>
      </p:sp>
      <p:sp>
        <p:nvSpPr>
          <p:cNvPr id="11" name="矩形 10"/>
          <p:cNvSpPr/>
          <p:nvPr/>
        </p:nvSpPr>
        <p:spPr>
          <a:xfrm>
            <a:off x="6953850" y="224024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任意多边形 11"/>
          <p:cNvSpPr>
            <a:spLocks noChangeAspect="1"/>
          </p:cNvSpPr>
          <p:nvPr/>
        </p:nvSpPr>
        <p:spPr>
          <a:xfrm flipH="1">
            <a:off x="8048224" y="1449747"/>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80" y="1790317"/>
            <a:ext cx="4998965" cy="3677809"/>
          </a:xfrm>
          <a:custGeom>
            <a:avLst/>
            <a:gdLst>
              <a:gd name="connsiteX0" fmla="*/ 4523879 w 4998965"/>
              <a:gd name="connsiteY0" fmla="*/ 1527499 h 3921456"/>
              <a:gd name="connsiteX1" fmla="*/ 4569635 w 4998965"/>
              <a:gd name="connsiteY1" fmla="*/ 1554841 h 3921456"/>
              <a:gd name="connsiteX2" fmla="*/ 4985201 w 4998965"/>
              <a:gd name="connsiteY2" fmla="*/ 2113609 h 3921456"/>
              <a:gd name="connsiteX3" fmla="*/ 4970879 w 4998965"/>
              <a:gd name="connsiteY3" fmla="*/ 2211052 h 3921456"/>
              <a:gd name="connsiteX4" fmla="*/ 2787746 w 4998965"/>
              <a:gd name="connsiteY4" fmla="*/ 3834690 h 3921456"/>
              <a:gd name="connsiteX5" fmla="*/ 2690302 w 4998965"/>
              <a:gd name="connsiteY5" fmla="*/ 3820368 h 3921456"/>
              <a:gd name="connsiteX6" fmla="*/ 2274737 w 4998965"/>
              <a:gd name="connsiteY6" fmla="*/ 3261601 h 3921456"/>
              <a:gd name="connsiteX7" fmla="*/ 2289058 w 4998965"/>
              <a:gd name="connsiteY7" fmla="*/ 3164157 h 3921456"/>
              <a:gd name="connsiteX8" fmla="*/ 4472191 w 4998965"/>
              <a:gd name="connsiteY8" fmla="*/ 1540520 h 3921456"/>
              <a:gd name="connsiteX9" fmla="*/ 4523879 w 4998965"/>
              <a:gd name="connsiteY9" fmla="*/ 1527499 h 3921456"/>
              <a:gd name="connsiteX10" fmla="*/ 3850380 w 4998965"/>
              <a:gd name="connsiteY10" fmla="*/ 37089 h 3921456"/>
              <a:gd name="connsiteX11" fmla="*/ 3931729 w 4998965"/>
              <a:gd name="connsiteY11" fmla="*/ 85700 h 3921456"/>
              <a:gd name="connsiteX12" fmla="*/ 4670565 w 4998965"/>
              <a:gd name="connsiteY12" fmla="*/ 1079135 h 3921456"/>
              <a:gd name="connsiteX13" fmla="*/ 4645103 w 4998965"/>
              <a:gd name="connsiteY13" fmla="*/ 1252379 h 3921456"/>
              <a:gd name="connsiteX14" fmla="*/ 1089184 w 4998965"/>
              <a:gd name="connsiteY14" fmla="*/ 3896984 h 3921456"/>
              <a:gd name="connsiteX15" fmla="*/ 915940 w 4998965"/>
              <a:gd name="connsiteY15" fmla="*/ 3871522 h 3921456"/>
              <a:gd name="connsiteX16" fmla="*/ 177103 w 4998965"/>
              <a:gd name="connsiteY16" fmla="*/ 2878087 h 3921456"/>
              <a:gd name="connsiteX17" fmla="*/ 202565 w 4998965"/>
              <a:gd name="connsiteY17" fmla="*/ 2704843 h 3921456"/>
              <a:gd name="connsiteX18" fmla="*/ 3758485 w 4998965"/>
              <a:gd name="connsiteY18" fmla="*/ 60238 h 3921456"/>
              <a:gd name="connsiteX19" fmla="*/ 3850380 w 4998965"/>
              <a:gd name="connsiteY19" fmla="*/ 37089 h 3921456"/>
              <a:gd name="connsiteX20" fmla="*/ 2262907 w 4998965"/>
              <a:gd name="connsiteY20" fmla="*/ 744 h 3921456"/>
              <a:gd name="connsiteX21" fmla="*/ 2308662 w 4998965"/>
              <a:gd name="connsiteY21" fmla="*/ 28086 h 3921456"/>
              <a:gd name="connsiteX22" fmla="*/ 2724228 w 4998965"/>
              <a:gd name="connsiteY22" fmla="*/ 586853 h 3921456"/>
              <a:gd name="connsiteX23" fmla="*/ 2709907 w 4998965"/>
              <a:gd name="connsiteY23" fmla="*/ 684297 h 3921456"/>
              <a:gd name="connsiteX24" fmla="*/ 526774 w 4998965"/>
              <a:gd name="connsiteY24" fmla="*/ 2307935 h 3921456"/>
              <a:gd name="connsiteX25" fmla="*/ 429331 w 4998965"/>
              <a:gd name="connsiteY25" fmla="*/ 2293613 h 3921456"/>
              <a:gd name="connsiteX26" fmla="*/ 13765 w 4998965"/>
              <a:gd name="connsiteY26" fmla="*/ 1734846 h 3921456"/>
              <a:gd name="connsiteX27" fmla="*/ 28086 w 4998965"/>
              <a:gd name="connsiteY27" fmla="*/ 1637402 h 3921456"/>
              <a:gd name="connsiteX28" fmla="*/ 2211219 w 4998965"/>
              <a:gd name="connsiteY28" fmla="*/ 13765 h 3921456"/>
              <a:gd name="connsiteX29" fmla="*/ 2262907 w 4998965"/>
              <a:gd name="connsiteY29" fmla="*/ 744 h 39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98965" h="3921456">
                <a:moveTo>
                  <a:pt x="4523879" y="1527499"/>
                </a:moveTo>
                <a:cubicBezTo>
                  <a:pt x="4541513" y="1530091"/>
                  <a:pt x="4558158" y="1539410"/>
                  <a:pt x="4569635" y="1554841"/>
                </a:cubicBezTo>
                <a:lnTo>
                  <a:pt x="4985201" y="2113609"/>
                </a:lnTo>
                <a:cubicBezTo>
                  <a:pt x="5008154" y="2144472"/>
                  <a:pt x="5001742" y="2188098"/>
                  <a:pt x="4970879" y="2211052"/>
                </a:cubicBezTo>
                <a:lnTo>
                  <a:pt x="2787746" y="3834690"/>
                </a:lnTo>
                <a:cubicBezTo>
                  <a:pt x="2756882" y="3857643"/>
                  <a:pt x="2713256" y="3851231"/>
                  <a:pt x="2690302" y="3820368"/>
                </a:cubicBezTo>
                <a:lnTo>
                  <a:pt x="2274737" y="3261601"/>
                </a:lnTo>
                <a:cubicBezTo>
                  <a:pt x="2251783" y="3230737"/>
                  <a:pt x="2258195" y="3187111"/>
                  <a:pt x="2289058" y="3164157"/>
                </a:cubicBezTo>
                <a:lnTo>
                  <a:pt x="4472191" y="1540520"/>
                </a:lnTo>
                <a:cubicBezTo>
                  <a:pt x="4487623" y="1529043"/>
                  <a:pt x="4506245" y="1524907"/>
                  <a:pt x="4523879" y="1527499"/>
                </a:cubicBezTo>
                <a:close/>
                <a:moveTo>
                  <a:pt x="3850380" y="37089"/>
                </a:moveTo>
                <a:cubicBezTo>
                  <a:pt x="3881731" y="41697"/>
                  <a:pt x="3911324" y="58265"/>
                  <a:pt x="3931729" y="85700"/>
                </a:cubicBezTo>
                <a:lnTo>
                  <a:pt x="4670565" y="1079135"/>
                </a:lnTo>
                <a:cubicBezTo>
                  <a:pt x="4711374" y="1134007"/>
                  <a:pt x="4699974" y="1211570"/>
                  <a:pt x="4645103" y="1252379"/>
                </a:cubicBezTo>
                <a:lnTo>
                  <a:pt x="1089184" y="3896984"/>
                </a:lnTo>
                <a:cubicBezTo>
                  <a:pt x="1034312" y="3937793"/>
                  <a:pt x="956749" y="3926393"/>
                  <a:pt x="915940" y="3871522"/>
                </a:cubicBezTo>
                <a:lnTo>
                  <a:pt x="177103" y="2878087"/>
                </a:lnTo>
                <a:cubicBezTo>
                  <a:pt x="136294" y="2823215"/>
                  <a:pt x="147694" y="2745652"/>
                  <a:pt x="202565" y="2704843"/>
                </a:cubicBezTo>
                <a:lnTo>
                  <a:pt x="3758485" y="60238"/>
                </a:lnTo>
                <a:cubicBezTo>
                  <a:pt x="3785921" y="39834"/>
                  <a:pt x="3819029" y="32481"/>
                  <a:pt x="3850380" y="37089"/>
                </a:cubicBezTo>
                <a:close/>
                <a:moveTo>
                  <a:pt x="2262907" y="744"/>
                </a:moveTo>
                <a:cubicBezTo>
                  <a:pt x="2280541" y="3336"/>
                  <a:pt x="2297186" y="12655"/>
                  <a:pt x="2308662" y="28086"/>
                </a:cubicBezTo>
                <a:lnTo>
                  <a:pt x="2724228" y="586853"/>
                </a:lnTo>
                <a:cubicBezTo>
                  <a:pt x="2747182" y="617717"/>
                  <a:pt x="2740770" y="661343"/>
                  <a:pt x="2709907" y="684297"/>
                </a:cubicBezTo>
                <a:lnTo>
                  <a:pt x="526774" y="2307935"/>
                </a:lnTo>
                <a:cubicBezTo>
                  <a:pt x="495911" y="2330888"/>
                  <a:pt x="452284" y="2324476"/>
                  <a:pt x="429331" y="2293613"/>
                </a:cubicBezTo>
                <a:lnTo>
                  <a:pt x="13765" y="1734846"/>
                </a:lnTo>
                <a:cubicBezTo>
                  <a:pt x="-9189" y="1703982"/>
                  <a:pt x="-2777" y="1660356"/>
                  <a:pt x="28086" y="1637402"/>
                </a:cubicBezTo>
                <a:lnTo>
                  <a:pt x="2211219" y="13765"/>
                </a:lnTo>
                <a:cubicBezTo>
                  <a:pt x="2226651" y="2288"/>
                  <a:pt x="2245273" y="-1847"/>
                  <a:pt x="2262907" y="744"/>
                </a:cubicBezTo>
                <a:close/>
              </a:path>
            </a:pathLst>
          </a:custGeom>
        </p:spPr>
      </p:pic>
      <p:sp>
        <p:nvSpPr>
          <p:cNvPr id="21" name="文本框 20"/>
          <p:cNvSpPr txBox="1"/>
          <p:nvPr/>
        </p:nvSpPr>
        <p:spPr>
          <a:xfrm>
            <a:off x="924029" y="159280"/>
            <a:ext cx="3312069"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第十四章  门窗工程</a:t>
            </a:r>
            <a:endParaRPr lang="zh-CN" altLang="en-US" sz="2000" b="1" dirty="0">
              <a:solidFill>
                <a:srgbClr val="445469"/>
              </a:solidFill>
              <a:latin typeface="微软雅黑" panose="020B0503020204020204" pitchFamily="34" charset="-122"/>
            </a:endParaRPr>
          </a:p>
        </p:txBody>
      </p:sp>
      <p:sp>
        <p:nvSpPr>
          <p:cNvPr id="17" name="矩形 16"/>
          <p:cNvSpPr/>
          <p:nvPr/>
        </p:nvSpPr>
        <p:spPr>
          <a:xfrm>
            <a:off x="924029" y="504211"/>
            <a:ext cx="3312069" cy="461665"/>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81309892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1403" y="2094143"/>
            <a:ext cx="2550872" cy="338554"/>
          </a:xfrm>
          <a:prstGeom prst="rect">
            <a:avLst/>
          </a:prstGeom>
          <a:noFill/>
        </p:spPr>
        <p:txBody>
          <a:bodyPr wrap="square" rtlCol="0">
            <a:spAutoFit/>
          </a:bodyPr>
          <a:lstStyle/>
          <a:p>
            <a:r>
              <a:rPr lang="en-US" altLang="zh-CN" sz="1600" b="1" dirty="0" smtClean="0">
                <a:solidFill>
                  <a:srgbClr val="000000"/>
                </a:solidFill>
              </a:rPr>
              <a:t>2.</a:t>
            </a: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924029" y="2655727"/>
            <a:ext cx="6024307" cy="2630272"/>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木门及铝合金</a:t>
            </a:r>
            <a:r>
              <a:rPr lang="zh-CN" altLang="en-US" sz="1300" dirty="0">
                <a:solidFill>
                  <a:srgbClr val="000000"/>
                </a:solidFill>
              </a:rPr>
              <a:t>门窗：按成品考虑，只列安装</a:t>
            </a:r>
            <a:r>
              <a:rPr lang="zh-CN" altLang="en-US" sz="1300" dirty="0" smtClean="0">
                <a:solidFill>
                  <a:srgbClr val="000000"/>
                </a:solidFill>
              </a:rPr>
              <a:t>子目</a:t>
            </a:r>
            <a:endParaRPr lang="en-US" altLang="zh-CN" sz="1300" dirty="0" smtClean="0">
              <a:solidFill>
                <a:srgbClr val="000000"/>
              </a:solidFill>
            </a:endParaRPr>
          </a:p>
          <a:p>
            <a:pPr>
              <a:lnSpc>
                <a:spcPct val="150000"/>
              </a:lnSpc>
              <a:spcBef>
                <a:spcPts val="600"/>
              </a:spcBef>
              <a:spcAft>
                <a:spcPts val="600"/>
              </a:spcAft>
            </a:pPr>
            <a:r>
              <a:rPr lang="en-US" altLang="zh-CN" sz="1300" dirty="0">
                <a:solidFill>
                  <a:srgbClr val="000000"/>
                </a:solidFill>
              </a:rPr>
              <a:t> </a:t>
            </a:r>
            <a:r>
              <a:rPr lang="en-US" altLang="zh-CN" sz="1300" dirty="0" smtClean="0">
                <a:solidFill>
                  <a:srgbClr val="000000"/>
                </a:solidFill>
              </a:rPr>
              <a:t>                                          </a:t>
            </a:r>
            <a:r>
              <a:rPr lang="zh-CN" altLang="en-US" sz="1300" dirty="0" smtClean="0">
                <a:solidFill>
                  <a:srgbClr val="000000"/>
                </a:solidFill>
              </a:rPr>
              <a:t>增加</a:t>
            </a:r>
            <a:r>
              <a:rPr lang="zh-CN" altLang="en-US" sz="1300" dirty="0">
                <a:solidFill>
                  <a:srgbClr val="000000"/>
                </a:solidFill>
              </a:rPr>
              <a:t>外门窗塞缝子</a:t>
            </a:r>
            <a:r>
              <a:rPr lang="zh-CN" altLang="en-US" sz="1300" dirty="0" smtClean="0">
                <a:solidFill>
                  <a:srgbClr val="000000"/>
                </a:solidFill>
              </a:rPr>
              <a:t>目（</a:t>
            </a:r>
            <a:r>
              <a:rPr lang="zh-CN" altLang="en-US" sz="1300" dirty="0">
                <a:solidFill>
                  <a:srgbClr val="000000"/>
                </a:solidFill>
              </a:rPr>
              <a:t>窗框与墙体间的水泥砂浆塞缝</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门窗</a:t>
            </a:r>
            <a:r>
              <a:rPr lang="zh-CN" altLang="en-US" sz="1300" dirty="0">
                <a:solidFill>
                  <a:srgbClr val="000000"/>
                </a:solidFill>
              </a:rPr>
              <a:t>套：增加成品木门套</a:t>
            </a:r>
            <a:r>
              <a:rPr lang="zh-CN" altLang="en-US" sz="1300" dirty="0" smtClean="0">
                <a:solidFill>
                  <a:srgbClr val="000000"/>
                </a:solidFill>
              </a:rPr>
              <a:t>、木</a:t>
            </a:r>
            <a:r>
              <a:rPr lang="zh-CN" altLang="en-US" sz="1300" dirty="0">
                <a:solidFill>
                  <a:srgbClr val="000000"/>
                </a:solidFill>
              </a:rPr>
              <a:t>窗套</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窗帘盒：删除榉木、硬木</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五金安装</a:t>
            </a:r>
            <a:r>
              <a:rPr lang="zh-CN" altLang="en-US" sz="1300" dirty="0">
                <a:solidFill>
                  <a:srgbClr val="000000"/>
                </a:solidFill>
              </a:rPr>
              <a:t>：增加地弹簧</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增加厂库房大门、特种门相关子目</a:t>
            </a:r>
            <a:endParaRPr lang="en-US" altLang="zh-CN" sz="1300" dirty="0" smtClean="0">
              <a:solidFill>
                <a:srgbClr val="000000"/>
              </a:solidFill>
            </a:endParaRPr>
          </a:p>
        </p:txBody>
      </p:sp>
      <p:sp>
        <p:nvSpPr>
          <p:cNvPr id="6" name="矩形 5"/>
          <p:cNvSpPr/>
          <p:nvPr/>
        </p:nvSpPr>
        <p:spPr>
          <a:xfrm>
            <a:off x="2535043" y="2439658"/>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3629417" y="1649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1649162"/>
            <a:ext cx="4985422" cy="3809246"/>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3312069"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第十四章  门窗工程</a:t>
            </a:r>
            <a:endParaRPr lang="zh-CN" altLang="en-US" sz="2000" b="1" dirty="0">
              <a:solidFill>
                <a:srgbClr val="445469"/>
              </a:solidFill>
              <a:latin typeface="微软雅黑" panose="020B0503020204020204" pitchFamily="34" charset="-122"/>
            </a:endParaRP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219053837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40" name="文本框 39"/>
          <p:cNvSpPr txBox="1"/>
          <p:nvPr/>
        </p:nvSpPr>
        <p:spPr>
          <a:xfrm>
            <a:off x="6116093" y="2948933"/>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5403823" y="3264928"/>
            <a:ext cx="5761482" cy="3031599"/>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住宅室内装饰装修设计规范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367-2015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建筑涂饰工程施工及验收规程</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JGJ/T 29-2015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a:t>
            </a:r>
            <a:r>
              <a:rPr lang="zh-CN" altLang="en-US" sz="1300" dirty="0">
                <a:solidFill>
                  <a:srgbClr val="000000"/>
                </a:solidFill>
              </a:rPr>
              <a:t>建筑装饰装修工程质量验收标准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50210-2018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现行</a:t>
            </a:r>
            <a:r>
              <a:rPr lang="zh-CN" altLang="en-US" sz="1300" dirty="0">
                <a:solidFill>
                  <a:srgbClr val="000000"/>
                </a:solidFill>
              </a:rPr>
              <a:t>标准图集、通用图集</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a:t>
            </a:r>
            <a:r>
              <a:rPr lang="en-US" altLang="zh-CN" sz="1300" dirty="0">
                <a:solidFill>
                  <a:srgbClr val="000000"/>
                </a:solidFill>
              </a:rPr>
              <a:t>2014《</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第十五章  油漆、涂料、裱糊工程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1767168" y="1077555"/>
            <a:ext cx="2528643" cy="1785222"/>
          </a:xfrm>
          <a:prstGeom prst="trapezoid">
            <a:avLst/>
          </a:prstGeom>
        </p:spPr>
      </p:pic>
      <p:pic>
        <p:nvPicPr>
          <p:cNvPr id="12" name="图片占位符 2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6891688" y="682898"/>
            <a:ext cx="2399479" cy="2250053"/>
          </a:xfrm>
          <a:prstGeom prst="pentagon">
            <a:avLst/>
          </a:prstGeom>
        </p:spPr>
      </p:pic>
      <p:sp>
        <p:nvSpPr>
          <p:cNvPr id="15" name="文本框 6"/>
          <p:cNvSpPr txBox="1"/>
          <p:nvPr/>
        </p:nvSpPr>
        <p:spPr>
          <a:xfrm>
            <a:off x="1687196" y="3307846"/>
            <a:ext cx="3048433" cy="217630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300" dirty="0" smtClean="0">
                <a:solidFill>
                  <a:srgbClr val="000000"/>
                </a:solidFill>
              </a:rPr>
              <a:t>共四节，</a:t>
            </a:r>
            <a:r>
              <a:rPr lang="en-US" altLang="zh-CN" sz="1300" dirty="0" smtClean="0">
                <a:solidFill>
                  <a:srgbClr val="000000"/>
                </a:solidFill>
              </a:rPr>
              <a:t>137</a:t>
            </a:r>
            <a:r>
              <a:rPr lang="zh-CN" altLang="en-US" sz="1300" dirty="0" smtClean="0">
                <a:solidFill>
                  <a:srgbClr val="000000"/>
                </a:solidFill>
              </a:rPr>
              <a:t>个</a:t>
            </a:r>
            <a:r>
              <a:rPr lang="zh-CN" altLang="en-US" sz="1300" dirty="0">
                <a:solidFill>
                  <a:srgbClr val="000000"/>
                </a:solidFill>
              </a:rPr>
              <a:t>子目</a:t>
            </a: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第一节  木材面油漆，</a:t>
            </a:r>
            <a:r>
              <a:rPr lang="en-US" altLang="zh-CN" sz="1300" dirty="0">
                <a:solidFill>
                  <a:srgbClr val="000000"/>
                </a:solidFill>
              </a:rPr>
              <a:t>43</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第二节  金属面油漆，</a:t>
            </a:r>
            <a:r>
              <a:rPr lang="en-US" altLang="zh-CN" sz="1300" dirty="0">
                <a:solidFill>
                  <a:srgbClr val="000000"/>
                </a:solidFill>
              </a:rPr>
              <a:t>10</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第三节  抹灰面油漆，</a:t>
            </a:r>
            <a:r>
              <a:rPr lang="en-US" altLang="zh-CN" sz="1300" dirty="0">
                <a:solidFill>
                  <a:srgbClr val="000000"/>
                </a:solidFill>
              </a:rPr>
              <a:t>21</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第四节  涂料、裱糊，</a:t>
            </a:r>
            <a:r>
              <a:rPr lang="en-US" altLang="zh-CN" sz="1300" dirty="0">
                <a:solidFill>
                  <a:srgbClr val="000000"/>
                </a:solidFill>
              </a:rPr>
              <a:t>63</a:t>
            </a:r>
            <a:r>
              <a:rPr lang="zh-CN" altLang="en-US" sz="1300" dirty="0" smtClean="0">
                <a:solidFill>
                  <a:srgbClr val="000000"/>
                </a:solidFill>
              </a:rPr>
              <a:t>个</a:t>
            </a:r>
            <a:endParaRPr lang="en-US" altLang="zh-CN" sz="1300" dirty="0" smtClean="0">
              <a:solidFill>
                <a:srgbClr val="000000"/>
              </a:solidFill>
            </a:endParaRPr>
          </a:p>
        </p:txBody>
      </p:sp>
    </p:spTree>
    <p:extLst>
      <p:ext uri="{BB962C8B-B14F-4D97-AF65-F5344CB8AC3E}">
        <p14:creationId xmlns:p14="http://schemas.microsoft.com/office/powerpoint/2010/main" val="41510337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anim calcmode="lin" valueType="num">
                                      <p:cBhvr>
                                        <p:cTn id="19" dur="500" fill="hold"/>
                                        <p:tgtEl>
                                          <p:spTgt spid="41"/>
                                        </p:tgtEl>
                                        <p:attrNameLst>
                                          <p:attrName>ppt_x</p:attrName>
                                        </p:attrNameLst>
                                      </p:cBhvr>
                                      <p:tavLst>
                                        <p:tav tm="0">
                                          <p:val>
                                            <p:strVal val="#ppt_x"/>
                                          </p:val>
                                        </p:tav>
                                        <p:tav tm="100000">
                                          <p:val>
                                            <p:strVal val="#ppt_x"/>
                                          </p:val>
                                        </p:tav>
                                      </p:tavLst>
                                    </p:anim>
                                    <p:anim calcmode="lin" valueType="num">
                                      <p:cBhvr>
                                        <p:cTn id="20" dur="500" fill="hold"/>
                                        <p:tgtEl>
                                          <p:spTgt spid="4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P spid="41"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1403" y="2094143"/>
            <a:ext cx="2550872" cy="338554"/>
          </a:xfrm>
          <a:prstGeom prst="rect">
            <a:avLst/>
          </a:prstGeom>
          <a:noFill/>
        </p:spPr>
        <p:txBody>
          <a:bodyPr wrap="square" rtlCol="0">
            <a:spAutoFit/>
          </a:bodyPr>
          <a:lstStyle/>
          <a:p>
            <a:pPr algn="ct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228594" y="2655727"/>
            <a:ext cx="7176489" cy="2630272"/>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木材面油漆</a:t>
            </a:r>
            <a:r>
              <a:rPr lang="zh-CN" altLang="en-US" sz="1300" dirty="0" smtClean="0">
                <a:solidFill>
                  <a:srgbClr val="000000"/>
                </a:solidFill>
              </a:rPr>
              <a:t>：</a:t>
            </a:r>
            <a:r>
              <a:rPr lang="en-US" altLang="zh-CN" sz="1300" dirty="0" smtClean="0">
                <a:solidFill>
                  <a:srgbClr val="000000"/>
                </a:solidFill>
              </a:rPr>
              <a:t>2014</a:t>
            </a:r>
            <a:r>
              <a:rPr lang="zh-CN" altLang="en-US" sz="1300" dirty="0">
                <a:solidFill>
                  <a:srgbClr val="000000"/>
                </a:solidFill>
              </a:rPr>
              <a:t>标准按木门、木窗、木扶手、其他木材面</a:t>
            </a:r>
            <a:r>
              <a:rPr lang="zh-CN" altLang="en-US" sz="1300" dirty="0" smtClean="0">
                <a:solidFill>
                  <a:srgbClr val="000000"/>
                </a:solidFill>
              </a:rPr>
              <a:t>分类列项 </a:t>
            </a:r>
            <a:r>
              <a:rPr lang="zh-CN" altLang="en-US" sz="1300" dirty="0" smtClean="0">
                <a:solidFill>
                  <a:srgbClr val="000000"/>
                </a:solidFill>
                <a:latin typeface="Arial" panose="020B0604020202020204" pitchFamily="34" charset="0"/>
                <a:cs typeface="Arial" panose="020B0604020202020204" pitchFamily="34" charset="0"/>
              </a:rPr>
              <a:t>→ </a:t>
            </a:r>
            <a:r>
              <a:rPr lang="en-US" altLang="zh-CN" sz="1300" dirty="0" smtClean="0">
                <a:solidFill>
                  <a:srgbClr val="000000"/>
                </a:solidFill>
              </a:rPr>
              <a:t>2020</a:t>
            </a:r>
            <a:r>
              <a:rPr lang="zh-CN" altLang="en-US" sz="1300" dirty="0" smtClean="0">
                <a:solidFill>
                  <a:srgbClr val="000000"/>
                </a:solidFill>
              </a:rPr>
              <a:t>标准综合考虑</a:t>
            </a:r>
            <a:endParaRPr lang="en-US" altLang="zh-CN" sz="1300" dirty="0" smtClean="0">
              <a:solidFill>
                <a:srgbClr val="000000"/>
              </a:solidFill>
            </a:endParaRPr>
          </a:p>
          <a:p>
            <a:pPr>
              <a:lnSpc>
                <a:spcPct val="150000"/>
              </a:lnSpc>
              <a:spcBef>
                <a:spcPts val="600"/>
              </a:spcBef>
              <a:spcAft>
                <a:spcPts val="600"/>
              </a:spcAft>
            </a:pPr>
            <a:r>
              <a:rPr lang="en-US" altLang="zh-CN" sz="1300" dirty="0"/>
              <a:t> </a:t>
            </a:r>
            <a:r>
              <a:rPr lang="en-US" altLang="zh-CN" sz="1300" dirty="0" smtClean="0"/>
              <a:t>                              </a:t>
            </a:r>
            <a:r>
              <a:rPr lang="zh-CN" altLang="zh-CN" sz="1300" dirty="0" smtClean="0"/>
              <a:t>删除</a:t>
            </a:r>
            <a:r>
              <a:rPr lang="zh-CN" altLang="zh-CN" sz="1300" dirty="0"/>
              <a:t>广</a:t>
            </a:r>
            <a:r>
              <a:rPr lang="en-US" altLang="zh-CN" sz="1300" dirty="0"/>
              <a:t>(</a:t>
            </a:r>
            <a:r>
              <a:rPr lang="zh-CN" altLang="zh-CN" sz="1300" dirty="0"/>
              <a:t>生</a:t>
            </a:r>
            <a:r>
              <a:rPr lang="en-US" altLang="zh-CN" sz="1300" dirty="0"/>
              <a:t>)</a:t>
            </a:r>
            <a:r>
              <a:rPr lang="zh-CN" altLang="zh-CN" sz="1300" dirty="0"/>
              <a:t>漆、手扫漆、素色家具面漆、水清木器面漆、木地板面漆相关子目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金属面油漆</a:t>
            </a:r>
            <a:r>
              <a:rPr lang="zh-CN" altLang="en-US" sz="1300" dirty="0" smtClean="0">
                <a:solidFill>
                  <a:srgbClr val="000000"/>
                </a:solidFill>
              </a:rPr>
              <a:t>：</a:t>
            </a:r>
            <a:r>
              <a:rPr lang="en-US" altLang="zh-CN" sz="1300" dirty="0">
                <a:solidFill>
                  <a:srgbClr val="000000"/>
                </a:solidFill>
              </a:rPr>
              <a:t>2014</a:t>
            </a:r>
            <a:r>
              <a:rPr lang="zh-CN" altLang="en-US" sz="1300" dirty="0">
                <a:solidFill>
                  <a:srgbClr val="000000"/>
                </a:solidFill>
              </a:rPr>
              <a:t>标准按单层钢门窗、钢构</a:t>
            </a:r>
            <a:r>
              <a:rPr lang="en-US" altLang="zh-CN" sz="1300" dirty="0">
                <a:solidFill>
                  <a:srgbClr val="000000"/>
                </a:solidFill>
              </a:rPr>
              <a:t>(</a:t>
            </a:r>
            <a:r>
              <a:rPr lang="zh-CN" altLang="en-US" sz="1300" dirty="0">
                <a:solidFill>
                  <a:srgbClr val="000000"/>
                </a:solidFill>
              </a:rPr>
              <a:t>配</a:t>
            </a:r>
            <a:r>
              <a:rPr lang="en-US" altLang="zh-CN" sz="1300" dirty="0">
                <a:solidFill>
                  <a:srgbClr val="000000"/>
                </a:solidFill>
              </a:rPr>
              <a:t>)</a:t>
            </a:r>
            <a:r>
              <a:rPr lang="zh-CN" altLang="en-US" sz="1300" dirty="0">
                <a:solidFill>
                  <a:srgbClr val="000000"/>
                </a:solidFill>
              </a:rPr>
              <a:t>件分类列项 → </a:t>
            </a:r>
            <a:r>
              <a:rPr lang="en-US" altLang="zh-CN" sz="1300" dirty="0">
                <a:solidFill>
                  <a:srgbClr val="000000"/>
                </a:solidFill>
              </a:rPr>
              <a:t>2020</a:t>
            </a:r>
            <a:r>
              <a:rPr lang="zh-CN" altLang="en-US" sz="1300" dirty="0" smtClean="0">
                <a:solidFill>
                  <a:srgbClr val="000000"/>
                </a:solidFill>
              </a:rPr>
              <a:t>标准按钢</a:t>
            </a:r>
            <a:r>
              <a:rPr lang="zh-CN" altLang="en-US" sz="1300" dirty="0">
                <a:solidFill>
                  <a:srgbClr val="000000"/>
                </a:solidFill>
              </a:rPr>
              <a:t>构</a:t>
            </a:r>
            <a:r>
              <a:rPr lang="en-US" altLang="zh-CN" sz="1300" dirty="0">
                <a:solidFill>
                  <a:srgbClr val="000000"/>
                </a:solidFill>
              </a:rPr>
              <a:t>(</a:t>
            </a:r>
            <a:r>
              <a:rPr lang="zh-CN" altLang="en-US" sz="1300" dirty="0">
                <a:solidFill>
                  <a:srgbClr val="000000"/>
                </a:solidFill>
              </a:rPr>
              <a:t>配</a:t>
            </a:r>
            <a:r>
              <a:rPr lang="en-US" altLang="zh-CN" sz="1300" dirty="0">
                <a:solidFill>
                  <a:srgbClr val="000000"/>
                </a:solidFill>
              </a:rPr>
              <a:t>)</a:t>
            </a:r>
            <a:r>
              <a:rPr lang="zh-CN" altLang="en-US" sz="1300" dirty="0">
                <a:solidFill>
                  <a:srgbClr val="000000"/>
                </a:solidFill>
              </a:rPr>
              <a:t>件综合考虑</a:t>
            </a:r>
          </a:p>
          <a:p>
            <a:pPr>
              <a:lnSpc>
                <a:spcPct val="150000"/>
              </a:lnSpc>
              <a:spcBef>
                <a:spcPts val="600"/>
              </a:spcBef>
              <a:spcAft>
                <a:spcPts val="600"/>
              </a:spcAft>
            </a:pPr>
            <a:r>
              <a:rPr lang="zh-CN" altLang="en-US" sz="1300" dirty="0" smtClean="0">
                <a:solidFill>
                  <a:srgbClr val="000000"/>
                </a:solidFill>
              </a:rPr>
              <a:t>                               设计</a:t>
            </a:r>
            <a:r>
              <a:rPr lang="zh-CN" altLang="en-US" sz="1300" dirty="0">
                <a:solidFill>
                  <a:srgbClr val="000000"/>
                </a:solidFill>
              </a:rPr>
              <a:t>有防火极限要求的，按本标准第六章钢结构工程钢构件防火相应项目执行</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抹灰面油漆：删除墙漆相关子目，刷墙漆按刷乳胶漆相应项目执行</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涂料、</a:t>
            </a:r>
            <a:r>
              <a:rPr lang="zh-CN" altLang="en-US" sz="1300" dirty="0" smtClean="0">
                <a:solidFill>
                  <a:srgbClr val="000000"/>
                </a:solidFill>
              </a:rPr>
              <a:t>裱糊：</a:t>
            </a:r>
            <a:r>
              <a:rPr lang="zh-CN" altLang="en-US" sz="1300" dirty="0">
                <a:solidFill>
                  <a:srgbClr val="000000"/>
                </a:solidFill>
              </a:rPr>
              <a:t>删除喷塑相关子目</a:t>
            </a:r>
            <a:endParaRPr lang="en-US" altLang="zh-CN" sz="1300" dirty="0" smtClean="0">
              <a:solidFill>
                <a:srgbClr val="000000"/>
              </a:solidFill>
            </a:endParaRPr>
          </a:p>
        </p:txBody>
      </p:sp>
      <p:sp>
        <p:nvSpPr>
          <p:cNvPr id="6" name="矩形 5"/>
          <p:cNvSpPr/>
          <p:nvPr/>
        </p:nvSpPr>
        <p:spPr>
          <a:xfrm>
            <a:off x="2535043" y="2439658"/>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3629417" y="1649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1761129"/>
            <a:ext cx="4985422" cy="3827907"/>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4095840" cy="400110"/>
          </a:xfrm>
          <a:prstGeom prst="rect">
            <a:avLst/>
          </a:prstGeom>
          <a:noFill/>
        </p:spPr>
        <p:txBody>
          <a:bodyPr wrap="square" rtlCol="0">
            <a:spAutoFit/>
          </a:bodyPr>
          <a:lstStyle/>
          <a:p>
            <a:r>
              <a:rPr lang="zh-CN" altLang="en-US" sz="2000" b="1" dirty="0">
                <a:solidFill>
                  <a:srgbClr val="445469"/>
                </a:solidFill>
                <a:latin typeface="微软雅黑" panose="020B0503020204020204" pitchFamily="34" charset="-122"/>
              </a:rPr>
              <a:t>第十五章  油漆、涂料、裱糊工程</a:t>
            </a: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33236016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40" name="文本框 39"/>
          <p:cNvSpPr txBox="1"/>
          <p:nvPr/>
        </p:nvSpPr>
        <p:spPr>
          <a:xfrm>
            <a:off x="6116093" y="2965550"/>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5711831" y="3272255"/>
            <a:ext cx="5761483" cy="2654573"/>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住宅室内装饰装修设计规范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 367-2015</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a:t>
            </a:r>
            <a:r>
              <a:rPr lang="zh-CN" altLang="en-US" sz="1300" dirty="0">
                <a:solidFill>
                  <a:srgbClr val="000000"/>
                </a:solidFill>
              </a:rPr>
              <a:t>建筑装饰装修工程质量验收标准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50210-2018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现行</a:t>
            </a:r>
            <a:r>
              <a:rPr lang="zh-CN" altLang="en-US" sz="1300" dirty="0">
                <a:solidFill>
                  <a:srgbClr val="000000"/>
                </a:solidFill>
              </a:rPr>
              <a:t>标准图集、通用图集</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a:t>
            </a:r>
            <a:r>
              <a:rPr lang="en-US" altLang="zh-CN" sz="1300" dirty="0">
                <a:solidFill>
                  <a:srgbClr val="000000"/>
                </a:solidFill>
              </a:rPr>
              <a:t>2014《</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344540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第十六章  其他工程</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6070" y="1032641"/>
            <a:ext cx="1743403" cy="1900310"/>
          </a:xfrm>
          <a:prstGeom prst="trapezoid">
            <a:avLst/>
          </a:prstGeom>
        </p:spPr>
      </p:pic>
      <p:pic>
        <p:nvPicPr>
          <p:cNvPr id="12" name="图片占位符 2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6954486" y="682898"/>
            <a:ext cx="2250053" cy="2250053"/>
          </a:xfrm>
          <a:prstGeom prst="pentagon">
            <a:avLst/>
          </a:prstGeom>
        </p:spPr>
      </p:pic>
      <p:sp>
        <p:nvSpPr>
          <p:cNvPr id="15" name="文本框 6"/>
          <p:cNvSpPr txBox="1"/>
          <p:nvPr/>
        </p:nvSpPr>
        <p:spPr>
          <a:xfrm>
            <a:off x="1687196" y="3269010"/>
            <a:ext cx="3048433" cy="3522824"/>
          </a:xfrm>
          <a:prstGeom prst="rect">
            <a:avLst/>
          </a:prstGeom>
          <a:noFill/>
        </p:spPr>
        <p:txBody>
          <a:bodyPr wrap="square" rtlCol="0">
            <a:spAutoFit/>
          </a:bodyPr>
          <a:lstStyle/>
          <a:p>
            <a:pPr marL="171450" indent="-171450">
              <a:lnSpc>
                <a:spcPct val="150000"/>
              </a:lnSpc>
              <a:spcBef>
                <a:spcPts val="200"/>
              </a:spcBef>
              <a:spcAft>
                <a:spcPts val="200"/>
              </a:spcAft>
              <a:buFont typeface="Wingdings" panose="05000000000000000000" pitchFamily="2" charset="2"/>
              <a:buChar char="u"/>
            </a:pPr>
            <a:r>
              <a:rPr lang="zh-CN" altLang="en-US" sz="1300" dirty="0" smtClean="0">
                <a:solidFill>
                  <a:srgbClr val="000000"/>
                </a:solidFill>
              </a:rPr>
              <a:t>共九节，</a:t>
            </a:r>
            <a:r>
              <a:rPr lang="en-US" altLang="zh-CN" sz="1300" dirty="0" smtClean="0">
                <a:solidFill>
                  <a:srgbClr val="000000"/>
                </a:solidFill>
              </a:rPr>
              <a:t>141</a:t>
            </a:r>
            <a:r>
              <a:rPr lang="zh-CN" altLang="en-US" sz="1300" dirty="0" smtClean="0">
                <a:solidFill>
                  <a:srgbClr val="000000"/>
                </a:solidFill>
              </a:rPr>
              <a:t>个</a:t>
            </a:r>
            <a:r>
              <a:rPr lang="zh-CN" altLang="en-US" sz="1300" dirty="0">
                <a:solidFill>
                  <a:srgbClr val="000000"/>
                </a:solidFill>
              </a:rPr>
              <a:t>子目</a:t>
            </a: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第一节  招牌、灯箱基层，</a:t>
            </a:r>
            <a:r>
              <a:rPr lang="en-US" altLang="zh-CN" sz="1300" dirty="0">
                <a:solidFill>
                  <a:srgbClr val="000000"/>
                </a:solidFill>
              </a:rPr>
              <a:t>13</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第二节  招牌、灯箱面层，</a:t>
            </a:r>
            <a:r>
              <a:rPr lang="en-US" altLang="zh-CN" sz="1300" dirty="0">
                <a:solidFill>
                  <a:srgbClr val="000000"/>
                </a:solidFill>
              </a:rPr>
              <a:t>6</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第三节  美术字安装，</a:t>
            </a:r>
            <a:r>
              <a:rPr lang="en-US" altLang="zh-CN" sz="1300" dirty="0">
                <a:solidFill>
                  <a:srgbClr val="000000"/>
                </a:solidFill>
              </a:rPr>
              <a:t>40</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smtClean="0">
                <a:solidFill>
                  <a:srgbClr val="000000"/>
                </a:solidFill>
              </a:rPr>
              <a:t>第四</a:t>
            </a:r>
            <a:r>
              <a:rPr lang="zh-CN" altLang="en-US" sz="1300" dirty="0">
                <a:solidFill>
                  <a:srgbClr val="000000"/>
                </a:solidFill>
              </a:rPr>
              <a:t>节  压条、装饰线，</a:t>
            </a:r>
            <a:r>
              <a:rPr lang="en-US" altLang="zh-CN" sz="1300" dirty="0">
                <a:solidFill>
                  <a:srgbClr val="000000"/>
                </a:solidFill>
              </a:rPr>
              <a:t>38</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第五节  暖气罩，</a:t>
            </a:r>
            <a:r>
              <a:rPr lang="en-US" altLang="zh-CN" sz="1300" dirty="0">
                <a:solidFill>
                  <a:srgbClr val="000000"/>
                </a:solidFill>
              </a:rPr>
              <a:t>8</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第六节  镜面玻璃，</a:t>
            </a:r>
            <a:r>
              <a:rPr lang="en-US" altLang="zh-CN" sz="1300" dirty="0">
                <a:solidFill>
                  <a:srgbClr val="000000"/>
                </a:solidFill>
              </a:rPr>
              <a:t>6</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第七节  柜类制作安装，</a:t>
            </a:r>
            <a:r>
              <a:rPr lang="en-US" altLang="zh-CN" sz="1300" dirty="0">
                <a:solidFill>
                  <a:srgbClr val="000000"/>
                </a:solidFill>
              </a:rPr>
              <a:t>6</a:t>
            </a:r>
            <a:r>
              <a:rPr lang="zh-CN" altLang="en-US" sz="1300" dirty="0">
                <a:solidFill>
                  <a:srgbClr val="000000"/>
                </a:solidFill>
              </a:rPr>
              <a:t>个</a:t>
            </a:r>
            <a:endParaRPr lang="en-US" altLang="zh-CN" sz="1300" dirty="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第八节  石材、瓷砖加工，</a:t>
            </a:r>
            <a:r>
              <a:rPr lang="en-US" altLang="zh-CN" sz="1300" dirty="0">
                <a:solidFill>
                  <a:srgbClr val="000000"/>
                </a:solidFill>
              </a:rPr>
              <a:t>14</a:t>
            </a:r>
            <a:r>
              <a:rPr lang="zh-CN" altLang="en-US" sz="1300" dirty="0" smtClean="0">
                <a:solidFill>
                  <a:srgbClr val="000000"/>
                </a:solidFill>
              </a:rPr>
              <a:t>个</a:t>
            </a:r>
            <a:endParaRPr lang="en-US" altLang="zh-CN" sz="1300" dirty="0" smtClean="0">
              <a:solidFill>
                <a:srgbClr val="000000"/>
              </a:solidFill>
            </a:endParaRPr>
          </a:p>
          <a:p>
            <a:pPr marL="171450" indent="-171450">
              <a:lnSpc>
                <a:spcPct val="150000"/>
              </a:lnSpc>
              <a:spcBef>
                <a:spcPts val="200"/>
              </a:spcBef>
              <a:spcAft>
                <a:spcPts val="200"/>
              </a:spcAft>
              <a:buFont typeface="Arial" panose="020B0604020202020204" pitchFamily="34" charset="0"/>
              <a:buChar char="•"/>
            </a:pPr>
            <a:r>
              <a:rPr lang="zh-CN" altLang="en-US" sz="1300" dirty="0">
                <a:solidFill>
                  <a:srgbClr val="000000"/>
                </a:solidFill>
              </a:rPr>
              <a:t>第九节  其他，</a:t>
            </a:r>
            <a:r>
              <a:rPr lang="en-US" altLang="zh-CN" sz="1300" dirty="0">
                <a:solidFill>
                  <a:srgbClr val="000000"/>
                </a:solidFill>
              </a:rPr>
              <a:t>10</a:t>
            </a:r>
            <a:r>
              <a:rPr lang="zh-CN" altLang="en-US" sz="1300" dirty="0">
                <a:solidFill>
                  <a:srgbClr val="000000"/>
                </a:solidFill>
              </a:rPr>
              <a:t>个</a:t>
            </a:r>
            <a:endParaRPr lang="en-US" altLang="zh-CN" sz="1300" dirty="0" smtClean="0">
              <a:solidFill>
                <a:srgbClr val="000000"/>
              </a:solidFill>
            </a:endParaRPr>
          </a:p>
        </p:txBody>
      </p:sp>
    </p:spTree>
    <p:extLst>
      <p:ext uri="{BB962C8B-B14F-4D97-AF65-F5344CB8AC3E}">
        <p14:creationId xmlns:p14="http://schemas.microsoft.com/office/powerpoint/2010/main" val="40149012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anim calcmode="lin" valueType="num">
                                      <p:cBhvr>
                                        <p:cTn id="19" dur="500" fill="hold"/>
                                        <p:tgtEl>
                                          <p:spTgt spid="41"/>
                                        </p:tgtEl>
                                        <p:attrNameLst>
                                          <p:attrName>ppt_x</p:attrName>
                                        </p:attrNameLst>
                                      </p:cBhvr>
                                      <p:tavLst>
                                        <p:tav tm="0">
                                          <p:val>
                                            <p:strVal val="#ppt_x"/>
                                          </p:val>
                                        </p:tav>
                                        <p:tav tm="100000">
                                          <p:val>
                                            <p:strVal val="#ppt_x"/>
                                          </p:val>
                                        </p:tav>
                                      </p:tavLst>
                                    </p:anim>
                                    <p:anim calcmode="lin" valueType="num">
                                      <p:cBhvr>
                                        <p:cTn id="20" dur="500" fill="hold"/>
                                        <p:tgtEl>
                                          <p:spTgt spid="4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P spid="41"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41403" y="2191964"/>
            <a:ext cx="2550872" cy="338554"/>
          </a:xfrm>
          <a:prstGeom prst="rect">
            <a:avLst/>
          </a:prstGeom>
          <a:noFill/>
        </p:spPr>
        <p:txBody>
          <a:bodyPr wrap="square" rtlCol="0">
            <a:spAutoFit/>
          </a:bodyPr>
          <a:lstStyle/>
          <a:p>
            <a:pPr algn="ct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612087" y="2753548"/>
            <a:ext cx="6594491" cy="1268361"/>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删除柜台、货架、厨房矮橱、吊橱、壁橱等现场制作安装相关</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smtClean="0">
                <a:solidFill>
                  <a:srgbClr val="000000"/>
                </a:solidFill>
              </a:rPr>
              <a:t>增加</a:t>
            </a:r>
            <a:r>
              <a:rPr lang="zh-CN" altLang="en-US" sz="1300" dirty="0">
                <a:solidFill>
                  <a:srgbClr val="000000"/>
                </a:solidFill>
              </a:rPr>
              <a:t>石材、瓷砖加工相关</a:t>
            </a:r>
            <a:r>
              <a:rPr lang="zh-CN" altLang="en-US" sz="1300" dirty="0" smtClean="0">
                <a:solidFill>
                  <a:srgbClr val="000000"/>
                </a:solidFill>
              </a:rPr>
              <a:t>子目</a:t>
            </a:r>
            <a:endParaRPr lang="en-US" altLang="zh-CN" sz="1300" dirty="0" smtClean="0">
              <a:solidFill>
                <a:srgbClr val="000000"/>
              </a:solidFill>
            </a:endParaRPr>
          </a:p>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干挂石材线条的型钢骨架按本标准第十二章墙柱面工程干挂石材钢骨架子目</a:t>
            </a:r>
            <a:r>
              <a:rPr lang="zh-CN" altLang="en-US" sz="1300" dirty="0" smtClean="0">
                <a:solidFill>
                  <a:srgbClr val="000000"/>
                </a:solidFill>
              </a:rPr>
              <a:t>执行</a:t>
            </a:r>
            <a:endParaRPr lang="en-US" altLang="zh-CN" sz="1300" dirty="0" smtClean="0">
              <a:solidFill>
                <a:srgbClr val="000000"/>
              </a:solidFill>
            </a:endParaRPr>
          </a:p>
        </p:txBody>
      </p:sp>
      <p:sp>
        <p:nvSpPr>
          <p:cNvPr id="6" name="矩形 5"/>
          <p:cNvSpPr/>
          <p:nvPr/>
        </p:nvSpPr>
        <p:spPr>
          <a:xfrm>
            <a:off x="2535043" y="2537479"/>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3629417" y="1746983"/>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78" y="936287"/>
            <a:ext cx="4985422" cy="4985422"/>
          </a:xfrm>
          <a:custGeom>
            <a:avLst/>
            <a:gdLst>
              <a:gd name="connsiteX0" fmla="*/ 4985422 w 4985422"/>
              <a:gd name="connsiteY0" fmla="*/ 4992630 h 6858001"/>
              <a:gd name="connsiteX1" fmla="*/ 4985422 w 4985422"/>
              <a:gd name="connsiteY1" fmla="*/ 6858000 h 6858001"/>
              <a:gd name="connsiteX2" fmla="*/ 3856745 w 4985422"/>
              <a:gd name="connsiteY2" fmla="*/ 6858000 h 6858001"/>
              <a:gd name="connsiteX3" fmla="*/ 3494541 w 4985422"/>
              <a:gd name="connsiteY3" fmla="*/ 6426343 h 6858001"/>
              <a:gd name="connsiteX4" fmla="*/ 3511793 w 4985422"/>
              <a:gd name="connsiteY4" fmla="*/ 6229151 h 6858001"/>
              <a:gd name="connsiteX5" fmla="*/ 4985421 w 4985422"/>
              <a:gd name="connsiteY5" fmla="*/ 1511650 h 6858001"/>
              <a:gd name="connsiteX6" fmla="*/ 4985421 w 4985422"/>
              <a:gd name="connsiteY6" fmla="*/ 4566304 h 6858001"/>
              <a:gd name="connsiteX7" fmla="*/ 2254282 w 4985422"/>
              <a:gd name="connsiteY7" fmla="*/ 6858001 h 6858001"/>
              <a:gd name="connsiteX8" fmla="*/ 1108427 w 4985422"/>
              <a:gd name="connsiteY8" fmla="*/ 6858001 h 6858001"/>
              <a:gd name="connsiteX9" fmla="*/ 261623 w 4985422"/>
              <a:gd name="connsiteY9" fmla="*/ 5848819 h 6858001"/>
              <a:gd name="connsiteX10" fmla="*/ 296882 w 4985422"/>
              <a:gd name="connsiteY10" fmla="*/ 5445802 h 6858001"/>
              <a:gd name="connsiteX11" fmla="*/ 3947392 w 4985422"/>
              <a:gd name="connsiteY11" fmla="*/ 0 h 6858001"/>
              <a:gd name="connsiteX12" fmla="*/ 4985422 w 4985422"/>
              <a:gd name="connsiteY12" fmla="*/ 0 h 6858001"/>
              <a:gd name="connsiteX13" fmla="*/ 4985422 w 4985422"/>
              <a:gd name="connsiteY13" fmla="*/ 1008776 h 6858001"/>
              <a:gd name="connsiteX14" fmla="*/ 980040 w 4985422"/>
              <a:gd name="connsiteY14" fmla="*/ 4369691 h 6858001"/>
              <a:gd name="connsiteX15" fmla="*/ 765402 w 4985422"/>
              <a:gd name="connsiteY15" fmla="*/ 4350913 h 6858001"/>
              <a:gd name="connsiteX16" fmla="*/ 35647 w 4985422"/>
              <a:gd name="connsiteY16" fmla="*/ 3481225 h 6858001"/>
              <a:gd name="connsiteX17" fmla="*/ 54426 w 4985422"/>
              <a:gd name="connsiteY17" fmla="*/ 326658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85422" h="6858001">
                <a:moveTo>
                  <a:pt x="4985422" y="4992630"/>
                </a:moveTo>
                <a:lnTo>
                  <a:pt x="4985422" y="6858000"/>
                </a:lnTo>
                <a:lnTo>
                  <a:pt x="3856745" y="6858000"/>
                </a:lnTo>
                <a:lnTo>
                  <a:pt x="3494541" y="6426343"/>
                </a:lnTo>
                <a:cubicBezTo>
                  <a:pt x="3444852" y="6367126"/>
                  <a:pt x="3452576" y="6278840"/>
                  <a:pt x="3511793" y="6229151"/>
                </a:cubicBezTo>
                <a:close/>
                <a:moveTo>
                  <a:pt x="4985421" y="1511650"/>
                </a:moveTo>
                <a:lnTo>
                  <a:pt x="4985421" y="4566304"/>
                </a:lnTo>
                <a:lnTo>
                  <a:pt x="2254282" y="6858001"/>
                </a:lnTo>
                <a:lnTo>
                  <a:pt x="1108427" y="6858001"/>
                </a:lnTo>
                <a:lnTo>
                  <a:pt x="261623" y="5848819"/>
                </a:lnTo>
                <a:cubicBezTo>
                  <a:pt x="160069" y="5727793"/>
                  <a:pt x="175856" y="5547355"/>
                  <a:pt x="296882" y="5445802"/>
                </a:cubicBezTo>
                <a:close/>
                <a:moveTo>
                  <a:pt x="3947392" y="0"/>
                </a:moveTo>
                <a:lnTo>
                  <a:pt x="4985422" y="0"/>
                </a:lnTo>
                <a:lnTo>
                  <a:pt x="4985422" y="1008776"/>
                </a:lnTo>
                <a:lnTo>
                  <a:pt x="980040" y="4369691"/>
                </a:lnTo>
                <a:cubicBezTo>
                  <a:pt x="915583" y="4423777"/>
                  <a:pt x="819487" y="4415369"/>
                  <a:pt x="765402" y="4350913"/>
                </a:cubicBezTo>
                <a:lnTo>
                  <a:pt x="35647" y="3481225"/>
                </a:lnTo>
                <a:cubicBezTo>
                  <a:pt x="-18438" y="3416769"/>
                  <a:pt x="-10031" y="3320672"/>
                  <a:pt x="54426" y="3266587"/>
                </a:cubicBezTo>
                <a:close/>
              </a:path>
            </a:pathLst>
          </a:custGeom>
        </p:spPr>
      </p:pic>
      <p:sp>
        <p:nvSpPr>
          <p:cNvPr id="9" name="文本框 20"/>
          <p:cNvSpPr txBox="1"/>
          <p:nvPr/>
        </p:nvSpPr>
        <p:spPr>
          <a:xfrm>
            <a:off x="924029" y="159280"/>
            <a:ext cx="4095840"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第十六章  其他工程</a:t>
            </a:r>
            <a:endParaRPr lang="zh-CN" altLang="en-US" sz="2000" b="1" dirty="0">
              <a:solidFill>
                <a:srgbClr val="445469"/>
              </a:solidFill>
              <a:latin typeface="微软雅黑" panose="020B0503020204020204" pitchFamily="34" charset="-122"/>
            </a:endParaRP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spTree>
    <p:extLst>
      <p:ext uri="{BB962C8B-B14F-4D97-AF65-F5344CB8AC3E}">
        <p14:creationId xmlns:p14="http://schemas.microsoft.com/office/powerpoint/2010/main" val="40390307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solidFill>
                  <a:srgbClr val="000000"/>
                </a:solidFill>
              </a:rPr>
              <a:t>概况</a:t>
            </a:r>
          </a:p>
        </p:txBody>
      </p:sp>
      <p:sp>
        <p:nvSpPr>
          <p:cNvPr id="40" name="文本框 39"/>
          <p:cNvSpPr txBox="1"/>
          <p:nvPr/>
        </p:nvSpPr>
        <p:spPr>
          <a:xfrm>
            <a:off x="6116093" y="2948933"/>
            <a:ext cx="3926840" cy="306705"/>
          </a:xfrm>
          <a:prstGeom prst="rect">
            <a:avLst/>
          </a:prstGeom>
          <a:noFill/>
        </p:spPr>
        <p:txBody>
          <a:bodyPr wrap="square" rtlCol="0">
            <a:spAutoFit/>
          </a:bodyPr>
          <a:lstStyle/>
          <a:p>
            <a:pPr algn="ctr"/>
            <a:r>
              <a:rPr lang="zh-CN" altLang="en-US" sz="1400" b="1" dirty="0">
                <a:solidFill>
                  <a:srgbClr val="000000"/>
                </a:solidFill>
              </a:rPr>
              <a:t>编制依据</a:t>
            </a:r>
          </a:p>
        </p:txBody>
      </p:sp>
      <p:sp>
        <p:nvSpPr>
          <p:cNvPr id="41" name="文本框 40"/>
          <p:cNvSpPr txBox="1"/>
          <p:nvPr/>
        </p:nvSpPr>
        <p:spPr>
          <a:xfrm>
            <a:off x="5548202" y="3254968"/>
            <a:ext cx="5905861" cy="2277547"/>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建筑装饰装修工程成品保护技术标准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JGJ/T 427-2018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住宅装饰装修工程施工规范</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50327-2001</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a:solidFill>
                  <a:srgbClr val="000000"/>
                </a:solidFill>
              </a:rPr>
              <a:t>《</a:t>
            </a:r>
            <a:r>
              <a:rPr lang="zh-CN" altLang="en-US" sz="1300" dirty="0">
                <a:solidFill>
                  <a:srgbClr val="000000"/>
                </a:solidFill>
              </a:rPr>
              <a:t>建筑装饰装修工程质量验收标准</a:t>
            </a:r>
            <a:r>
              <a:rPr lang="en-US" altLang="zh-CN" sz="1300" dirty="0">
                <a:solidFill>
                  <a:srgbClr val="000000"/>
                </a:solidFill>
              </a:rPr>
              <a:t>》</a:t>
            </a:r>
            <a:r>
              <a:rPr lang="zh-CN" altLang="en-US" sz="1300" dirty="0">
                <a:solidFill>
                  <a:srgbClr val="000000"/>
                </a:solidFill>
              </a:rPr>
              <a:t>（</a:t>
            </a:r>
            <a:r>
              <a:rPr lang="en-US" altLang="zh-CN" sz="1300" dirty="0">
                <a:solidFill>
                  <a:srgbClr val="000000"/>
                </a:solidFill>
              </a:rPr>
              <a:t>GB 50210-2018</a:t>
            </a:r>
            <a:r>
              <a:rPr lang="zh-CN" altLang="en-US" sz="1300" dirty="0" smtClean="0">
                <a:solidFill>
                  <a:srgbClr val="000000"/>
                </a:solidFill>
              </a:rPr>
              <a:t>）</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其他</a:t>
            </a:r>
            <a:r>
              <a:rPr lang="zh-CN" altLang="en-US" sz="1300" dirty="0">
                <a:solidFill>
                  <a:srgbClr val="000000"/>
                </a:solidFill>
              </a:rPr>
              <a:t>现行设计、施工及验收规范，质量评定标准和安全</a:t>
            </a:r>
            <a:r>
              <a:rPr lang="zh-CN" altLang="en-US" sz="1300" dirty="0" smtClean="0">
                <a:solidFill>
                  <a:srgbClr val="000000"/>
                </a:solidFill>
              </a:rPr>
              <a:t>操作规程</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en-US" altLang="zh-CN" sz="1300" dirty="0" smtClean="0">
                <a:solidFill>
                  <a:srgbClr val="000000"/>
                </a:solidFill>
              </a:rPr>
              <a:t>  2014</a:t>
            </a:r>
            <a:r>
              <a:rPr lang="en-US" altLang="zh-CN" sz="1300" dirty="0">
                <a:solidFill>
                  <a:srgbClr val="000000"/>
                </a:solidFill>
              </a:rPr>
              <a:t>《</a:t>
            </a:r>
            <a:r>
              <a:rPr lang="zh-CN" altLang="en-US" sz="1300" dirty="0">
                <a:solidFill>
                  <a:srgbClr val="000000"/>
                </a:solidFill>
              </a:rPr>
              <a:t>湖南省建筑装饰装修工程消耗量标准</a:t>
            </a:r>
            <a:r>
              <a:rPr lang="en-US" altLang="zh-CN" sz="1300" dirty="0" smtClean="0">
                <a:solidFill>
                  <a:srgbClr val="000000"/>
                </a:solidFill>
              </a:rPr>
              <a:t>》</a:t>
            </a:r>
            <a:r>
              <a:rPr lang="zh-CN" altLang="en-US" sz="1300" dirty="0" smtClean="0">
                <a:solidFill>
                  <a:srgbClr val="000000"/>
                </a:solidFill>
              </a:rPr>
              <a:t>、全国</a:t>
            </a:r>
            <a:r>
              <a:rPr lang="zh-CN" altLang="en-US" sz="1300" dirty="0">
                <a:solidFill>
                  <a:srgbClr val="000000"/>
                </a:solidFill>
              </a:rPr>
              <a:t>及其他省市现行定额</a:t>
            </a:r>
            <a:endParaRPr lang="en-US" altLang="zh-CN" sz="1300" dirty="0" smtClean="0">
              <a:solidFill>
                <a:srgbClr val="000000"/>
              </a:solidFill>
            </a:endParaRPr>
          </a:p>
          <a:p>
            <a:pPr marL="171450" indent="-171450">
              <a:lnSpc>
                <a:spcPct val="150000"/>
              </a:lnSpc>
              <a:spcBef>
                <a:spcPts val="300"/>
              </a:spcBef>
              <a:spcAft>
                <a:spcPts val="300"/>
              </a:spcAft>
              <a:buFont typeface="Wingdings" panose="05000000000000000000" pitchFamily="2" charset="2"/>
              <a:buChar char="u"/>
            </a:pPr>
            <a:r>
              <a:rPr lang="zh-CN" altLang="en-US" sz="1300" dirty="0" smtClean="0">
                <a:solidFill>
                  <a:srgbClr val="000000"/>
                </a:solidFill>
              </a:rPr>
              <a:t>  市场</a:t>
            </a:r>
            <a:r>
              <a:rPr lang="zh-CN" altLang="en-US" sz="1300" dirty="0">
                <a:solidFill>
                  <a:srgbClr val="000000"/>
                </a:solidFill>
              </a:rPr>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rgbClr val="445469"/>
                </a:solidFill>
                <a:latin typeface="微软雅黑" panose="020B0503020204020204" pitchFamily="34" charset="-122"/>
              </a:rPr>
              <a:t>第十七章  项目成品保护</a:t>
            </a:r>
            <a:endParaRPr lang="zh-CN" altLang="en-US" sz="1100" b="1" dirty="0">
              <a:solidFill>
                <a:srgbClr val="445469"/>
              </a:solidFill>
              <a:latin typeface="微软雅黑" panose="020B0503020204020204" pitchFamily="34" charset="-122"/>
            </a:endParaRPr>
          </a:p>
        </p:txBody>
      </p:sp>
      <p:pic>
        <p:nvPicPr>
          <p:cNvPr id="10" name="图片占位符 25"/>
          <p:cNvPicPr>
            <a:picLocks noGrp="1"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6799" y="833396"/>
            <a:ext cx="2029381" cy="2029381"/>
          </a:xfrm>
          <a:prstGeom prst="trapezoid">
            <a:avLst/>
          </a:prstGeom>
        </p:spPr>
      </p:pic>
      <p:pic>
        <p:nvPicPr>
          <p:cNvPr id="12" name="图片占位符 2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6860523" y="668610"/>
            <a:ext cx="2437979" cy="2194167"/>
          </a:xfrm>
          <a:prstGeom prst="pentagon">
            <a:avLst/>
          </a:prstGeom>
        </p:spPr>
      </p:pic>
      <p:sp>
        <p:nvSpPr>
          <p:cNvPr id="15" name="文本框 6"/>
          <p:cNvSpPr txBox="1"/>
          <p:nvPr/>
        </p:nvSpPr>
        <p:spPr>
          <a:xfrm>
            <a:off x="1687196" y="3307846"/>
            <a:ext cx="3048433" cy="814390"/>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u"/>
            </a:pPr>
            <a:r>
              <a:rPr lang="zh-CN" altLang="en-US" sz="1300" dirty="0" smtClean="0">
                <a:solidFill>
                  <a:srgbClr val="000000"/>
                </a:solidFill>
              </a:rPr>
              <a:t>共</a:t>
            </a:r>
            <a:r>
              <a:rPr lang="en-US" altLang="zh-CN" sz="1300" dirty="0" smtClean="0">
                <a:solidFill>
                  <a:srgbClr val="000000"/>
                </a:solidFill>
              </a:rPr>
              <a:t>1</a:t>
            </a:r>
            <a:r>
              <a:rPr lang="zh-CN" altLang="en-US" sz="1300" dirty="0" smtClean="0">
                <a:solidFill>
                  <a:srgbClr val="000000"/>
                </a:solidFill>
              </a:rPr>
              <a:t>节，</a:t>
            </a:r>
            <a:r>
              <a:rPr lang="en-US" altLang="zh-CN" sz="1300" dirty="0" smtClean="0">
                <a:solidFill>
                  <a:srgbClr val="000000"/>
                </a:solidFill>
              </a:rPr>
              <a:t>6</a:t>
            </a:r>
            <a:r>
              <a:rPr lang="zh-CN" altLang="en-US" sz="1300" dirty="0" smtClean="0">
                <a:solidFill>
                  <a:srgbClr val="000000"/>
                </a:solidFill>
              </a:rPr>
              <a:t>个</a:t>
            </a:r>
            <a:r>
              <a:rPr lang="zh-CN" altLang="en-US" sz="1300" dirty="0">
                <a:solidFill>
                  <a:srgbClr val="000000"/>
                </a:solidFill>
              </a:rPr>
              <a:t>子目</a:t>
            </a:r>
          </a:p>
          <a:p>
            <a:pPr marL="171450" indent="-171450">
              <a:lnSpc>
                <a:spcPct val="150000"/>
              </a:lnSpc>
              <a:spcBef>
                <a:spcPts val="600"/>
              </a:spcBef>
              <a:spcAft>
                <a:spcPts val="600"/>
              </a:spcAft>
              <a:buFont typeface="Arial" panose="020B0604020202020204" pitchFamily="34" charset="0"/>
              <a:buChar char="•"/>
            </a:pPr>
            <a:r>
              <a:rPr lang="zh-CN" altLang="en-US" sz="1300" dirty="0">
                <a:solidFill>
                  <a:srgbClr val="000000"/>
                </a:solidFill>
              </a:rPr>
              <a:t>第一</a:t>
            </a:r>
            <a:r>
              <a:rPr lang="zh-CN" altLang="en-US" sz="1300" dirty="0" smtClean="0">
                <a:solidFill>
                  <a:srgbClr val="000000"/>
                </a:solidFill>
              </a:rPr>
              <a:t>节  项目</a:t>
            </a:r>
            <a:r>
              <a:rPr lang="zh-CN" altLang="en-US" sz="1300" dirty="0">
                <a:solidFill>
                  <a:srgbClr val="000000"/>
                </a:solidFill>
              </a:rPr>
              <a:t>成品</a:t>
            </a:r>
            <a:r>
              <a:rPr lang="zh-CN" altLang="en-US" sz="1300" dirty="0" smtClean="0">
                <a:solidFill>
                  <a:srgbClr val="000000"/>
                </a:solidFill>
              </a:rPr>
              <a:t>保护</a:t>
            </a:r>
            <a:endParaRPr lang="en-US" altLang="zh-CN" sz="1300" dirty="0" smtClean="0">
              <a:solidFill>
                <a:srgbClr val="000000"/>
              </a:solidFill>
            </a:endParaRPr>
          </a:p>
        </p:txBody>
      </p:sp>
    </p:spTree>
    <p:extLst>
      <p:ext uri="{BB962C8B-B14F-4D97-AF65-F5344CB8AC3E}">
        <p14:creationId xmlns:p14="http://schemas.microsoft.com/office/powerpoint/2010/main" val="29450972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anim calcmode="lin" valueType="num">
                                      <p:cBhvr>
                                        <p:cTn id="19" dur="500" fill="hold"/>
                                        <p:tgtEl>
                                          <p:spTgt spid="41"/>
                                        </p:tgtEl>
                                        <p:attrNameLst>
                                          <p:attrName>ppt_x</p:attrName>
                                        </p:attrNameLst>
                                      </p:cBhvr>
                                      <p:tavLst>
                                        <p:tav tm="0">
                                          <p:val>
                                            <p:strVal val="#ppt_x"/>
                                          </p:val>
                                        </p:tav>
                                        <p:tav tm="100000">
                                          <p:val>
                                            <p:strVal val="#ppt_x"/>
                                          </p:val>
                                        </p:tav>
                                      </p:tavLst>
                                    </p:anim>
                                    <p:anim calcmode="lin" valueType="num">
                                      <p:cBhvr>
                                        <p:cTn id="20" dur="500" fill="hold"/>
                                        <p:tgtEl>
                                          <p:spTgt spid="4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P spid="41"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77501" y="2866198"/>
            <a:ext cx="2550872" cy="338554"/>
          </a:xfrm>
          <a:prstGeom prst="rect">
            <a:avLst/>
          </a:prstGeom>
          <a:noFill/>
        </p:spPr>
        <p:txBody>
          <a:bodyPr wrap="square" rtlCol="0">
            <a:spAutoFit/>
          </a:bodyPr>
          <a:lstStyle/>
          <a:p>
            <a:pPr algn="ctr"/>
            <a:r>
              <a:rPr lang="zh-CN" altLang="en-US" sz="1600" b="1" dirty="0" smtClean="0">
                <a:solidFill>
                  <a:srgbClr val="000000"/>
                </a:solidFill>
              </a:rPr>
              <a:t>项目</a:t>
            </a:r>
            <a:r>
              <a:rPr lang="zh-CN" altLang="en-US" sz="1600" b="1" dirty="0">
                <a:solidFill>
                  <a:srgbClr val="000000"/>
                </a:solidFill>
              </a:rPr>
              <a:t>划分及设置调整</a:t>
            </a:r>
          </a:p>
        </p:txBody>
      </p:sp>
      <p:sp>
        <p:nvSpPr>
          <p:cNvPr id="5" name="文本框 4"/>
          <p:cNvSpPr txBox="1"/>
          <p:nvPr/>
        </p:nvSpPr>
        <p:spPr>
          <a:xfrm>
            <a:off x="6228038" y="3445494"/>
            <a:ext cx="3649798" cy="392415"/>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pitchFamily="2" charset="2"/>
              <a:buChar char="Ø"/>
            </a:pPr>
            <a:r>
              <a:rPr lang="zh-CN" altLang="en-US" sz="1300" dirty="0">
                <a:solidFill>
                  <a:srgbClr val="000000"/>
                </a:solidFill>
              </a:rPr>
              <a:t>增加</a:t>
            </a:r>
            <a:r>
              <a:rPr lang="zh-CN" altLang="en-US" sz="1300" dirty="0" smtClean="0">
                <a:solidFill>
                  <a:srgbClr val="000000"/>
                </a:solidFill>
              </a:rPr>
              <a:t>铝合金</a:t>
            </a:r>
            <a:r>
              <a:rPr lang="zh-CN" altLang="en-US" sz="1300" dirty="0">
                <a:solidFill>
                  <a:srgbClr val="000000"/>
                </a:solidFill>
              </a:rPr>
              <a:t>幕墙、铝合金门窗成品保护</a:t>
            </a:r>
            <a:r>
              <a:rPr lang="zh-CN" altLang="en-US" sz="1300" dirty="0" smtClean="0">
                <a:solidFill>
                  <a:srgbClr val="000000"/>
                </a:solidFill>
              </a:rPr>
              <a:t>子目</a:t>
            </a:r>
            <a:endParaRPr lang="en-US" altLang="zh-CN" sz="1300" dirty="0" smtClean="0">
              <a:solidFill>
                <a:srgbClr val="000000"/>
              </a:solidFill>
            </a:endParaRPr>
          </a:p>
        </p:txBody>
      </p:sp>
      <p:sp>
        <p:nvSpPr>
          <p:cNvPr id="6" name="矩形 5"/>
          <p:cNvSpPr/>
          <p:nvPr/>
        </p:nvSpPr>
        <p:spPr>
          <a:xfrm>
            <a:off x="6771141" y="321171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任意多边形 6"/>
          <p:cNvSpPr>
            <a:spLocks noChangeAspect="1"/>
          </p:cNvSpPr>
          <p:nvPr/>
        </p:nvSpPr>
        <p:spPr>
          <a:xfrm flipH="1">
            <a:off x="7865515" y="2421217"/>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9" name="文本框 20"/>
          <p:cNvSpPr txBox="1"/>
          <p:nvPr/>
        </p:nvSpPr>
        <p:spPr>
          <a:xfrm>
            <a:off x="924029" y="159280"/>
            <a:ext cx="4095840" cy="400110"/>
          </a:xfrm>
          <a:prstGeom prst="rect">
            <a:avLst/>
          </a:prstGeom>
          <a:noFill/>
        </p:spPr>
        <p:txBody>
          <a:bodyPr wrap="square" rtlCol="0">
            <a:spAutoFit/>
          </a:bodyPr>
          <a:lstStyle/>
          <a:p>
            <a:r>
              <a:rPr lang="zh-CN" altLang="en-US" sz="2000" b="1" dirty="0">
                <a:solidFill>
                  <a:srgbClr val="445469"/>
                </a:solidFill>
                <a:latin typeface="微软雅黑" panose="020B0503020204020204" pitchFamily="34" charset="-122"/>
              </a:rPr>
              <a:t>第十七章  项目成品保护</a:t>
            </a:r>
            <a:endParaRPr lang="zh-CN" altLang="en-US" sz="1100" b="1" dirty="0">
              <a:solidFill>
                <a:srgbClr val="445469"/>
              </a:solidFill>
              <a:latin typeface="微软雅黑" panose="020B0503020204020204" pitchFamily="34" charset="-122"/>
            </a:endParaRPr>
          </a:p>
        </p:txBody>
      </p:sp>
      <p:sp>
        <p:nvSpPr>
          <p:cNvPr id="10" name="矩形 9"/>
          <p:cNvSpPr/>
          <p:nvPr/>
        </p:nvSpPr>
        <p:spPr>
          <a:xfrm>
            <a:off x="924029" y="504211"/>
            <a:ext cx="4646499" cy="417743"/>
          </a:xfrm>
          <a:prstGeom prst="rect">
            <a:avLst/>
          </a:prstGeom>
        </p:spPr>
        <p:txBody>
          <a:bodyPr wrap="square">
            <a:spAutoFit/>
          </a:bodyPr>
          <a:lstStyle/>
          <a:p>
            <a:pPr>
              <a:lnSpc>
                <a:spcPct val="150000"/>
              </a:lnSpc>
            </a:pPr>
            <a:r>
              <a:rPr lang="zh-CN" altLang="en-US" sz="1600" dirty="0">
                <a:solidFill>
                  <a:srgbClr val="5F6266"/>
                </a:solidFill>
                <a:latin typeface="Arial" panose="020B0604020202020204" pitchFamily="34" charset="0"/>
              </a:rPr>
              <a:t>有关情况的说明及</a:t>
            </a:r>
            <a:r>
              <a:rPr lang="zh-CN" altLang="en-US" sz="1600" dirty="0" smtClean="0">
                <a:solidFill>
                  <a:srgbClr val="5F6266"/>
                </a:solidFill>
                <a:latin typeface="Arial" panose="020B0604020202020204" pitchFamily="34" charset="0"/>
              </a:rPr>
              <a:t>规定 </a:t>
            </a:r>
            <a:endParaRPr lang="zh-CN" altLang="en-US" sz="1600" dirty="0">
              <a:solidFill>
                <a:srgbClr val="5F6266"/>
              </a:solidFill>
              <a:latin typeface="Arial" panose="020B0604020202020204" pitchFamily="34" charset="0"/>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010" y="1551426"/>
            <a:ext cx="4998965" cy="3993938"/>
          </a:xfrm>
          <a:custGeom>
            <a:avLst/>
            <a:gdLst>
              <a:gd name="connsiteX0" fmla="*/ 4523879 w 4998965"/>
              <a:gd name="connsiteY0" fmla="*/ 1527499 h 3921456"/>
              <a:gd name="connsiteX1" fmla="*/ 4569635 w 4998965"/>
              <a:gd name="connsiteY1" fmla="*/ 1554841 h 3921456"/>
              <a:gd name="connsiteX2" fmla="*/ 4985201 w 4998965"/>
              <a:gd name="connsiteY2" fmla="*/ 2113609 h 3921456"/>
              <a:gd name="connsiteX3" fmla="*/ 4970879 w 4998965"/>
              <a:gd name="connsiteY3" fmla="*/ 2211052 h 3921456"/>
              <a:gd name="connsiteX4" fmla="*/ 2787746 w 4998965"/>
              <a:gd name="connsiteY4" fmla="*/ 3834690 h 3921456"/>
              <a:gd name="connsiteX5" fmla="*/ 2690302 w 4998965"/>
              <a:gd name="connsiteY5" fmla="*/ 3820368 h 3921456"/>
              <a:gd name="connsiteX6" fmla="*/ 2274737 w 4998965"/>
              <a:gd name="connsiteY6" fmla="*/ 3261601 h 3921456"/>
              <a:gd name="connsiteX7" fmla="*/ 2289058 w 4998965"/>
              <a:gd name="connsiteY7" fmla="*/ 3164157 h 3921456"/>
              <a:gd name="connsiteX8" fmla="*/ 4472191 w 4998965"/>
              <a:gd name="connsiteY8" fmla="*/ 1540520 h 3921456"/>
              <a:gd name="connsiteX9" fmla="*/ 4523879 w 4998965"/>
              <a:gd name="connsiteY9" fmla="*/ 1527499 h 3921456"/>
              <a:gd name="connsiteX10" fmla="*/ 3850380 w 4998965"/>
              <a:gd name="connsiteY10" fmla="*/ 37089 h 3921456"/>
              <a:gd name="connsiteX11" fmla="*/ 3931729 w 4998965"/>
              <a:gd name="connsiteY11" fmla="*/ 85700 h 3921456"/>
              <a:gd name="connsiteX12" fmla="*/ 4670565 w 4998965"/>
              <a:gd name="connsiteY12" fmla="*/ 1079135 h 3921456"/>
              <a:gd name="connsiteX13" fmla="*/ 4645103 w 4998965"/>
              <a:gd name="connsiteY13" fmla="*/ 1252379 h 3921456"/>
              <a:gd name="connsiteX14" fmla="*/ 1089184 w 4998965"/>
              <a:gd name="connsiteY14" fmla="*/ 3896984 h 3921456"/>
              <a:gd name="connsiteX15" fmla="*/ 915940 w 4998965"/>
              <a:gd name="connsiteY15" fmla="*/ 3871522 h 3921456"/>
              <a:gd name="connsiteX16" fmla="*/ 177103 w 4998965"/>
              <a:gd name="connsiteY16" fmla="*/ 2878087 h 3921456"/>
              <a:gd name="connsiteX17" fmla="*/ 202565 w 4998965"/>
              <a:gd name="connsiteY17" fmla="*/ 2704843 h 3921456"/>
              <a:gd name="connsiteX18" fmla="*/ 3758485 w 4998965"/>
              <a:gd name="connsiteY18" fmla="*/ 60238 h 3921456"/>
              <a:gd name="connsiteX19" fmla="*/ 3850380 w 4998965"/>
              <a:gd name="connsiteY19" fmla="*/ 37089 h 3921456"/>
              <a:gd name="connsiteX20" fmla="*/ 2262907 w 4998965"/>
              <a:gd name="connsiteY20" fmla="*/ 744 h 3921456"/>
              <a:gd name="connsiteX21" fmla="*/ 2308662 w 4998965"/>
              <a:gd name="connsiteY21" fmla="*/ 28086 h 3921456"/>
              <a:gd name="connsiteX22" fmla="*/ 2724228 w 4998965"/>
              <a:gd name="connsiteY22" fmla="*/ 586853 h 3921456"/>
              <a:gd name="connsiteX23" fmla="*/ 2709907 w 4998965"/>
              <a:gd name="connsiteY23" fmla="*/ 684297 h 3921456"/>
              <a:gd name="connsiteX24" fmla="*/ 526774 w 4998965"/>
              <a:gd name="connsiteY24" fmla="*/ 2307935 h 3921456"/>
              <a:gd name="connsiteX25" fmla="*/ 429331 w 4998965"/>
              <a:gd name="connsiteY25" fmla="*/ 2293613 h 3921456"/>
              <a:gd name="connsiteX26" fmla="*/ 13765 w 4998965"/>
              <a:gd name="connsiteY26" fmla="*/ 1734846 h 3921456"/>
              <a:gd name="connsiteX27" fmla="*/ 28086 w 4998965"/>
              <a:gd name="connsiteY27" fmla="*/ 1637402 h 3921456"/>
              <a:gd name="connsiteX28" fmla="*/ 2211219 w 4998965"/>
              <a:gd name="connsiteY28" fmla="*/ 13765 h 3921456"/>
              <a:gd name="connsiteX29" fmla="*/ 2262907 w 4998965"/>
              <a:gd name="connsiteY29" fmla="*/ 744 h 39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98965" h="3921456">
                <a:moveTo>
                  <a:pt x="4523879" y="1527499"/>
                </a:moveTo>
                <a:cubicBezTo>
                  <a:pt x="4541513" y="1530091"/>
                  <a:pt x="4558158" y="1539410"/>
                  <a:pt x="4569635" y="1554841"/>
                </a:cubicBezTo>
                <a:lnTo>
                  <a:pt x="4985201" y="2113609"/>
                </a:lnTo>
                <a:cubicBezTo>
                  <a:pt x="5008154" y="2144472"/>
                  <a:pt x="5001742" y="2188098"/>
                  <a:pt x="4970879" y="2211052"/>
                </a:cubicBezTo>
                <a:lnTo>
                  <a:pt x="2787746" y="3834690"/>
                </a:lnTo>
                <a:cubicBezTo>
                  <a:pt x="2756882" y="3857643"/>
                  <a:pt x="2713256" y="3851231"/>
                  <a:pt x="2690302" y="3820368"/>
                </a:cubicBezTo>
                <a:lnTo>
                  <a:pt x="2274737" y="3261601"/>
                </a:lnTo>
                <a:cubicBezTo>
                  <a:pt x="2251783" y="3230737"/>
                  <a:pt x="2258195" y="3187111"/>
                  <a:pt x="2289058" y="3164157"/>
                </a:cubicBezTo>
                <a:lnTo>
                  <a:pt x="4472191" y="1540520"/>
                </a:lnTo>
                <a:cubicBezTo>
                  <a:pt x="4487623" y="1529043"/>
                  <a:pt x="4506245" y="1524907"/>
                  <a:pt x="4523879" y="1527499"/>
                </a:cubicBezTo>
                <a:close/>
                <a:moveTo>
                  <a:pt x="3850380" y="37089"/>
                </a:moveTo>
                <a:cubicBezTo>
                  <a:pt x="3881731" y="41697"/>
                  <a:pt x="3911324" y="58265"/>
                  <a:pt x="3931729" y="85700"/>
                </a:cubicBezTo>
                <a:lnTo>
                  <a:pt x="4670565" y="1079135"/>
                </a:lnTo>
                <a:cubicBezTo>
                  <a:pt x="4711374" y="1134007"/>
                  <a:pt x="4699974" y="1211570"/>
                  <a:pt x="4645103" y="1252379"/>
                </a:cubicBezTo>
                <a:lnTo>
                  <a:pt x="1089184" y="3896984"/>
                </a:lnTo>
                <a:cubicBezTo>
                  <a:pt x="1034312" y="3937793"/>
                  <a:pt x="956749" y="3926393"/>
                  <a:pt x="915940" y="3871522"/>
                </a:cubicBezTo>
                <a:lnTo>
                  <a:pt x="177103" y="2878087"/>
                </a:lnTo>
                <a:cubicBezTo>
                  <a:pt x="136294" y="2823215"/>
                  <a:pt x="147694" y="2745652"/>
                  <a:pt x="202565" y="2704843"/>
                </a:cubicBezTo>
                <a:lnTo>
                  <a:pt x="3758485" y="60238"/>
                </a:lnTo>
                <a:cubicBezTo>
                  <a:pt x="3785921" y="39834"/>
                  <a:pt x="3819029" y="32481"/>
                  <a:pt x="3850380" y="37089"/>
                </a:cubicBezTo>
                <a:close/>
                <a:moveTo>
                  <a:pt x="2262907" y="744"/>
                </a:moveTo>
                <a:cubicBezTo>
                  <a:pt x="2280541" y="3336"/>
                  <a:pt x="2297186" y="12655"/>
                  <a:pt x="2308662" y="28086"/>
                </a:cubicBezTo>
                <a:lnTo>
                  <a:pt x="2724228" y="586853"/>
                </a:lnTo>
                <a:cubicBezTo>
                  <a:pt x="2747182" y="617717"/>
                  <a:pt x="2740770" y="661343"/>
                  <a:pt x="2709907" y="684297"/>
                </a:cubicBezTo>
                <a:lnTo>
                  <a:pt x="526774" y="2307935"/>
                </a:lnTo>
                <a:cubicBezTo>
                  <a:pt x="495911" y="2330888"/>
                  <a:pt x="452284" y="2324476"/>
                  <a:pt x="429331" y="2293613"/>
                </a:cubicBezTo>
                <a:lnTo>
                  <a:pt x="13765" y="1734846"/>
                </a:lnTo>
                <a:cubicBezTo>
                  <a:pt x="-9189" y="1703982"/>
                  <a:pt x="-2777" y="1660356"/>
                  <a:pt x="28086" y="1637402"/>
                </a:cubicBezTo>
                <a:lnTo>
                  <a:pt x="2211219" y="13765"/>
                </a:lnTo>
                <a:cubicBezTo>
                  <a:pt x="2226651" y="2288"/>
                  <a:pt x="2245273" y="-1847"/>
                  <a:pt x="2262907" y="744"/>
                </a:cubicBezTo>
                <a:close/>
              </a:path>
            </a:pathLst>
          </a:custGeom>
        </p:spPr>
      </p:pic>
    </p:spTree>
    <p:extLst>
      <p:ext uri="{BB962C8B-B14F-4D97-AF65-F5344CB8AC3E}">
        <p14:creationId xmlns:p14="http://schemas.microsoft.com/office/powerpoint/2010/main" val="33696074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solidFill>
            <a:srgbClr val="EDE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直角三角形 41"/>
          <p:cNvSpPr>
            <a:spLocks noChangeAspect="1"/>
          </p:cNvSpPr>
          <p:nvPr/>
        </p:nvSpPr>
        <p:spPr>
          <a:xfrm flipV="1">
            <a:off x="14577" y="14958"/>
            <a:ext cx="1377182" cy="1377182"/>
          </a:xfrm>
          <a:prstGeom prst="rtTriangl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flipH="1">
            <a:off x="5595424" y="618140"/>
            <a:ext cx="6625983" cy="6239859"/>
          </a:xfrm>
          <a:prstGeom prst="rtTriangle">
            <a:avLst/>
          </a:prstGeom>
          <a:blipFill>
            <a:blip r:embed="rId4">
              <a:extLst>
                <a:ext uri="{BEBA8EAE-BF5A-486C-A8C5-ECC9F3942E4B}">
                  <a14:imgProps xmlns:a14="http://schemas.microsoft.com/office/drawing/2010/main">
                    <a14:imgLayer r:embed="rId5">
                      <a14:imgEffect>
                        <a14:brightnessContrast contras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斜纹 22"/>
          <p:cNvSpPr/>
          <p:nvPr/>
        </p:nvSpPr>
        <p:spPr>
          <a:xfrm>
            <a:off x="112687" y="0"/>
            <a:ext cx="3836237" cy="3601329"/>
          </a:xfrm>
          <a:prstGeom prst="diagStripe">
            <a:avLst>
              <a:gd name="adj" fmla="val 4623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斜纹 23"/>
          <p:cNvSpPr/>
          <p:nvPr/>
        </p:nvSpPr>
        <p:spPr>
          <a:xfrm rot="221706">
            <a:off x="3988929" y="-13926"/>
            <a:ext cx="660415" cy="696918"/>
          </a:xfrm>
          <a:prstGeom prst="diagStripe">
            <a:avLst>
              <a:gd name="adj" fmla="val 786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1159329" y="3184666"/>
            <a:ext cx="7994001" cy="1106805"/>
          </a:xfrm>
          <a:prstGeom prst="rect">
            <a:avLst/>
          </a:prstGeom>
          <a:noFill/>
        </p:spPr>
        <p:txBody>
          <a:bodyPr wrap="square" rtlCol="0">
            <a:spAutoFit/>
          </a:bodyPr>
          <a:lstStyle/>
          <a:p>
            <a:pPr algn="ctr"/>
            <a:r>
              <a:rPr lang="zh-CN" altLang="en-US" sz="6600" b="1" dirty="0" smtClean="0">
                <a:solidFill>
                  <a:schemeClr val="tx1">
                    <a:lumMod val="85000"/>
                    <a:lumOff val="15000"/>
                  </a:schemeClr>
                </a:solidFill>
                <a:latin typeface="微软雅黑" panose="020B0503020204020204" pitchFamily="34" charset="-122"/>
                <a:ea typeface="微软雅黑" panose="020B0503020204020204" pitchFamily="34" charset="-122"/>
              </a:rPr>
              <a:t>感 谢 观 看</a:t>
            </a:r>
            <a:endParaRPr lang="zh-CN" altLang="en-US" sz="6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905907" y="2633139"/>
            <a:ext cx="3628572" cy="371317"/>
          </a:xfrm>
          <a:prstGeom prst="rect">
            <a:avLst/>
          </a:prstGeom>
          <a:noFill/>
        </p:spPr>
        <p:txBody>
          <a:bodyPr wrap="square" rtlCol="0">
            <a:spAutoFit/>
          </a:bodyPr>
          <a:lstStyle/>
          <a:p>
            <a:endParaRPr lang="zh-CN" altLang="en-US" dirty="0"/>
          </a:p>
        </p:txBody>
      </p:sp>
      <p:sp>
        <p:nvSpPr>
          <p:cNvPr id="32" name="矩形 31"/>
          <p:cNvSpPr/>
          <p:nvPr/>
        </p:nvSpPr>
        <p:spPr>
          <a:xfrm>
            <a:off x="6415801" y="1800664"/>
            <a:ext cx="3621504" cy="1015663"/>
          </a:xfrm>
          <a:prstGeom prst="rect">
            <a:avLst/>
          </a:prstGeom>
        </p:spPr>
        <p:txBody>
          <a:bodyPr wrap="none">
            <a:spAutoFit/>
          </a:bodyPr>
          <a:lstStyle/>
          <a:p>
            <a:r>
              <a:rPr lang="en-US" altLang="zh-CN" sz="6000" b="1" dirty="0" smtClean="0">
                <a:solidFill>
                  <a:schemeClr val="tx1">
                    <a:lumMod val="85000"/>
                    <a:lumOff val="15000"/>
                  </a:schemeClr>
                </a:solidFill>
                <a:latin typeface="微软雅黑" panose="020B0503020204020204" pitchFamily="34" charset="-122"/>
                <a:ea typeface="微软雅黑" panose="020B0503020204020204" pitchFamily="34" charset="-122"/>
              </a:rPr>
              <a:t>2020</a:t>
            </a:r>
            <a:r>
              <a:rPr lang="zh-CN" altLang="en-US" sz="6000" b="1" dirty="0" smtClean="0">
                <a:solidFill>
                  <a:schemeClr val="tx1">
                    <a:lumMod val="85000"/>
                    <a:lumOff val="15000"/>
                  </a:schemeClr>
                </a:solidFill>
                <a:latin typeface="微软雅黑" panose="020B0503020204020204" pitchFamily="34" charset="-122"/>
                <a:ea typeface="微软雅黑" panose="020B0503020204020204" pitchFamily="34" charset="-122"/>
              </a:rPr>
              <a:t>交底</a:t>
            </a:r>
            <a:endParaRPr lang="zh-CN" altLang="en-US" sz="6000" dirty="0">
              <a:latin typeface="微软雅黑" panose="020B0503020204020204" pitchFamily="34" charset="-122"/>
              <a:ea typeface="微软雅黑" panose="020B0503020204020204" pitchFamily="34" charset="-122"/>
            </a:endParaRPr>
          </a:p>
        </p:txBody>
      </p:sp>
      <p:sp>
        <p:nvSpPr>
          <p:cNvPr id="36" name="斜纹 35"/>
          <p:cNvSpPr/>
          <p:nvPr/>
        </p:nvSpPr>
        <p:spPr>
          <a:xfrm rot="221706">
            <a:off x="1024613" y="-13927"/>
            <a:ext cx="660415" cy="696918"/>
          </a:xfrm>
          <a:prstGeom prst="diagStripe">
            <a:avLst>
              <a:gd name="adj" fmla="val 786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直角三角形 38"/>
          <p:cNvSpPr>
            <a:spLocks noChangeAspect="1"/>
          </p:cNvSpPr>
          <p:nvPr/>
        </p:nvSpPr>
        <p:spPr>
          <a:xfrm rot="5400000" flipH="1" flipV="1">
            <a:off x="9701407" y="4337999"/>
            <a:ext cx="2520000" cy="2520000"/>
          </a:xfrm>
          <a:prstGeom prst="rtTriangl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a:spLocks noChangeAspect="1"/>
          </p:cNvSpPr>
          <p:nvPr/>
        </p:nvSpPr>
        <p:spPr>
          <a:xfrm>
            <a:off x="14577" y="5044672"/>
            <a:ext cx="2048350" cy="1795458"/>
          </a:xfrm>
          <a:prstGeom prst="parallelogram">
            <a:avLst>
              <a:gd name="adj" fmla="val 98271"/>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a:spLocks noChangeAspect="1"/>
          </p:cNvSpPr>
          <p:nvPr/>
        </p:nvSpPr>
        <p:spPr>
          <a:xfrm>
            <a:off x="5082749" y="5543391"/>
            <a:ext cx="1536259" cy="1346594"/>
          </a:xfrm>
          <a:prstGeom prst="parallelogram">
            <a:avLst>
              <a:gd name="adj" fmla="val 98271"/>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25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25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250"/>
                                        <p:tgtEl>
                                          <p:spTgt spid="23"/>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250" fill="hold"/>
                                        <p:tgtEl>
                                          <p:spTgt spid="44"/>
                                        </p:tgtEl>
                                        <p:attrNameLst>
                                          <p:attrName>ppt_x</p:attrName>
                                        </p:attrNameLst>
                                      </p:cBhvr>
                                      <p:tavLst>
                                        <p:tav tm="0">
                                          <p:val>
                                            <p:strVal val="0-#ppt_w/2"/>
                                          </p:val>
                                        </p:tav>
                                        <p:tav tm="100000">
                                          <p:val>
                                            <p:strVal val="#ppt_x"/>
                                          </p:val>
                                        </p:tav>
                                      </p:tavLst>
                                    </p:anim>
                                    <p:anim calcmode="lin" valueType="num">
                                      <p:cBhvr additive="base">
                                        <p:cTn id="17" dur="250" fill="hold"/>
                                        <p:tgtEl>
                                          <p:spTgt spid="44"/>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250" fill="hold"/>
                                        <p:tgtEl>
                                          <p:spTgt spid="43"/>
                                        </p:tgtEl>
                                        <p:attrNameLst>
                                          <p:attrName>ppt_x</p:attrName>
                                        </p:attrNameLst>
                                      </p:cBhvr>
                                      <p:tavLst>
                                        <p:tav tm="0">
                                          <p:val>
                                            <p:strVal val="0-#ppt_w/2"/>
                                          </p:val>
                                        </p:tav>
                                        <p:tav tm="100000">
                                          <p:val>
                                            <p:strVal val="#ppt_x"/>
                                          </p:val>
                                        </p:tav>
                                      </p:tavLst>
                                    </p:anim>
                                    <p:anim calcmode="lin" valueType="num">
                                      <p:cBhvr additive="base">
                                        <p:cTn id="21" dur="250" fill="hold"/>
                                        <p:tgtEl>
                                          <p:spTgt spid="43"/>
                                        </p:tgtEl>
                                        <p:attrNameLst>
                                          <p:attrName>ppt_y</p:attrName>
                                        </p:attrNameLst>
                                      </p:cBhvr>
                                      <p:tavLst>
                                        <p:tav tm="0">
                                          <p:val>
                                            <p:strVal val="1+#ppt_h/2"/>
                                          </p:val>
                                        </p:tav>
                                        <p:tav tm="100000">
                                          <p:val>
                                            <p:strVal val="#ppt_y"/>
                                          </p:val>
                                        </p:tav>
                                      </p:tavLst>
                                    </p:anim>
                                  </p:childTnLst>
                                </p:cTn>
                              </p:par>
                            </p:childTnLst>
                          </p:cTn>
                        </p:par>
                        <p:par>
                          <p:cTn id="22" fill="hold">
                            <p:stCondLst>
                              <p:cond delay="250"/>
                            </p:stCondLst>
                            <p:childTnLst>
                              <p:par>
                                <p:cTn id="23" presetID="2" presetClass="entr" presetSubtype="3"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250" fill="hold"/>
                                        <p:tgtEl>
                                          <p:spTgt spid="36"/>
                                        </p:tgtEl>
                                        <p:attrNameLst>
                                          <p:attrName>ppt_x</p:attrName>
                                        </p:attrNameLst>
                                      </p:cBhvr>
                                      <p:tavLst>
                                        <p:tav tm="0">
                                          <p:val>
                                            <p:strVal val="1+#ppt_w/2"/>
                                          </p:val>
                                        </p:tav>
                                        <p:tav tm="100000">
                                          <p:val>
                                            <p:strVal val="#ppt_x"/>
                                          </p:val>
                                        </p:tav>
                                      </p:tavLst>
                                    </p:anim>
                                    <p:anim calcmode="lin" valueType="num">
                                      <p:cBhvr additive="base">
                                        <p:cTn id="26" dur="250" fill="hold"/>
                                        <p:tgtEl>
                                          <p:spTgt spid="36"/>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50" fill="hold"/>
                                        <p:tgtEl>
                                          <p:spTgt spid="24"/>
                                        </p:tgtEl>
                                        <p:attrNameLst>
                                          <p:attrName>ppt_x</p:attrName>
                                        </p:attrNameLst>
                                      </p:cBhvr>
                                      <p:tavLst>
                                        <p:tav tm="0">
                                          <p:val>
                                            <p:strVal val="1+#ppt_w/2"/>
                                          </p:val>
                                        </p:tav>
                                        <p:tav tm="100000">
                                          <p:val>
                                            <p:strVal val="#ppt_x"/>
                                          </p:val>
                                        </p:tav>
                                      </p:tavLst>
                                    </p:anim>
                                    <p:anim calcmode="lin" valueType="num">
                                      <p:cBhvr additive="base">
                                        <p:cTn id="30" dur="250" fill="hold"/>
                                        <p:tgtEl>
                                          <p:spTgt spid="24"/>
                                        </p:tgtEl>
                                        <p:attrNameLst>
                                          <p:attrName>ppt_y</p:attrName>
                                        </p:attrNameLst>
                                      </p:cBhvr>
                                      <p:tavLst>
                                        <p:tav tm="0">
                                          <p:val>
                                            <p:strVal val="0-#ppt_h/2"/>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250" fill="hold"/>
                                        <p:tgtEl>
                                          <p:spTgt spid="42"/>
                                        </p:tgtEl>
                                        <p:attrNameLst>
                                          <p:attrName>ppt_x</p:attrName>
                                        </p:attrNameLst>
                                      </p:cBhvr>
                                      <p:tavLst>
                                        <p:tav tm="0">
                                          <p:val>
                                            <p:strVal val="0-#ppt_w/2"/>
                                          </p:val>
                                        </p:tav>
                                        <p:tav tm="100000">
                                          <p:val>
                                            <p:strVal val="#ppt_x"/>
                                          </p:val>
                                        </p:tav>
                                      </p:tavLst>
                                    </p:anim>
                                    <p:anim calcmode="lin" valueType="num">
                                      <p:cBhvr additive="base">
                                        <p:cTn id="34" dur="25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12" presetClass="entr" presetSubtype="2"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250"/>
                                        <p:tgtEl>
                                          <p:spTgt spid="32"/>
                                        </p:tgtEl>
                                        <p:attrNameLst>
                                          <p:attrName>ppt_x</p:attrName>
                                        </p:attrNameLst>
                                      </p:cBhvr>
                                      <p:tavLst>
                                        <p:tav tm="0">
                                          <p:val>
                                            <p:strVal val="#ppt_x+#ppt_w*1.125000"/>
                                          </p:val>
                                        </p:tav>
                                        <p:tav tm="100000">
                                          <p:val>
                                            <p:strVal val="#ppt_x"/>
                                          </p:val>
                                        </p:tav>
                                      </p:tavLst>
                                    </p:anim>
                                    <p:animEffect transition="in" filter="wipe(left)">
                                      <p:cBhvr>
                                        <p:cTn id="39" dur="250"/>
                                        <p:tgtEl>
                                          <p:spTgt spid="32"/>
                                        </p:tgtEl>
                                      </p:cBhvr>
                                    </p:animEffect>
                                  </p:childTnLst>
                                </p:cTn>
                              </p:par>
                            </p:childTnLst>
                          </p:cTn>
                        </p:par>
                        <p:par>
                          <p:cTn id="40" fill="hold">
                            <p:stCondLst>
                              <p:cond delay="75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by="(-#ppt_w*2)" calcmode="lin" valueType="num">
                                      <p:cBhvr rctx="PPT">
                                        <p:cTn id="43" dur="250" autoRev="1" fill="hold">
                                          <p:stCondLst>
                                            <p:cond delay="0"/>
                                          </p:stCondLst>
                                        </p:cTn>
                                        <p:tgtEl>
                                          <p:spTgt spid="29"/>
                                        </p:tgtEl>
                                        <p:attrNameLst>
                                          <p:attrName>ppt_w</p:attrName>
                                        </p:attrNameLst>
                                      </p:cBhvr>
                                    </p:anim>
                                    <p:anim by="(#ppt_w*0.50)" calcmode="lin" valueType="num">
                                      <p:cBhvr>
                                        <p:cTn id="44" dur="250" decel="50000" autoRev="1" fill="hold">
                                          <p:stCondLst>
                                            <p:cond delay="0"/>
                                          </p:stCondLst>
                                        </p:cTn>
                                        <p:tgtEl>
                                          <p:spTgt spid="29"/>
                                        </p:tgtEl>
                                        <p:attrNameLst>
                                          <p:attrName>ppt_x</p:attrName>
                                        </p:attrNameLst>
                                      </p:cBhvr>
                                    </p:anim>
                                    <p:anim from="(-#ppt_h/2)" to="(#ppt_y)" calcmode="lin" valueType="num">
                                      <p:cBhvr>
                                        <p:cTn id="45" dur="500" fill="hold">
                                          <p:stCondLst>
                                            <p:cond delay="0"/>
                                          </p:stCondLst>
                                        </p:cTn>
                                        <p:tgtEl>
                                          <p:spTgt spid="29"/>
                                        </p:tgtEl>
                                        <p:attrNameLst>
                                          <p:attrName>ppt_y</p:attrName>
                                        </p:attrNameLst>
                                      </p:cBhvr>
                                    </p:anim>
                                    <p:animRot by="21600000">
                                      <p:cBhvr>
                                        <p:cTn id="46" dur="500"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1" grpId="0" animBg="1"/>
      <p:bldP spid="23" grpId="0" animBg="1"/>
      <p:bldP spid="24" grpId="0" animBg="1"/>
      <p:bldP spid="29" grpId="0"/>
      <p:bldP spid="32" grpId="0"/>
      <p:bldP spid="36" grpId="0" animBg="1"/>
      <p:bldP spid="39" grpId="0" animBg="1"/>
      <p:bldP spid="43" grpId="0" animBg="1"/>
      <p:bldP spid="4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90750" y="2843530"/>
            <a:ext cx="1681480" cy="306705"/>
          </a:xfrm>
          <a:prstGeom prst="rect">
            <a:avLst/>
          </a:prstGeom>
          <a:noFill/>
        </p:spPr>
        <p:txBody>
          <a:bodyPr wrap="square" rtlCol="0">
            <a:spAutoFit/>
          </a:bodyPr>
          <a:lstStyle/>
          <a:p>
            <a:pPr algn="ctr"/>
            <a:r>
              <a:rPr lang="zh-CN" altLang="en-US" sz="1400" b="1" dirty="0"/>
              <a:t>概况</a:t>
            </a:r>
          </a:p>
        </p:txBody>
      </p:sp>
      <p:sp>
        <p:nvSpPr>
          <p:cNvPr id="7" name="文本框 6"/>
          <p:cNvSpPr txBox="1"/>
          <p:nvPr/>
        </p:nvSpPr>
        <p:spPr>
          <a:xfrm>
            <a:off x="1976186" y="3272255"/>
            <a:ext cx="2384057" cy="2662267"/>
          </a:xfrm>
          <a:prstGeom prst="rect">
            <a:avLst/>
          </a:prstGeom>
          <a:noFill/>
        </p:spPr>
        <p:txBody>
          <a:bodyPr wrap="square" rtlCol="0">
            <a:spAutoFit/>
          </a:bodyPr>
          <a:lstStyle/>
          <a:p>
            <a:pPr marL="171450" indent="-171450" fontAlgn="auto">
              <a:lnSpc>
                <a:spcPct val="150000"/>
              </a:lnSpc>
              <a:spcBef>
                <a:spcPts val="600"/>
              </a:spcBef>
              <a:spcAft>
                <a:spcPts val="600"/>
              </a:spcAft>
              <a:buFont typeface="Wingdings" panose="05000000000000000000" pitchFamily="2" charset="2"/>
              <a:buChar char="u"/>
            </a:pPr>
            <a:r>
              <a:rPr lang="zh-CN" altLang="en-US" sz="1300" dirty="0"/>
              <a:t>共五节，93个子目</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第一</a:t>
            </a:r>
            <a:r>
              <a:rPr lang="zh-CN" altLang="en-US" sz="1300" dirty="0"/>
              <a:t>节  人工土方，10个</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第二</a:t>
            </a:r>
            <a:r>
              <a:rPr lang="zh-CN" altLang="en-US" sz="1300" dirty="0"/>
              <a:t>节  人工石方，30个</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第三</a:t>
            </a:r>
            <a:r>
              <a:rPr lang="zh-CN" altLang="en-US" sz="1300" dirty="0"/>
              <a:t>节  机械土方，19个</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第四</a:t>
            </a:r>
            <a:r>
              <a:rPr lang="zh-CN" altLang="en-US" sz="1300" dirty="0"/>
              <a:t>节  机械石方，23个</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第五</a:t>
            </a:r>
            <a:r>
              <a:rPr lang="zh-CN" altLang="en-US" sz="1300" dirty="0"/>
              <a:t>节  回填及其他，11个</a:t>
            </a:r>
          </a:p>
        </p:txBody>
      </p:sp>
      <p:sp>
        <p:nvSpPr>
          <p:cNvPr id="40" name="文本框 39"/>
          <p:cNvSpPr txBox="1"/>
          <p:nvPr/>
        </p:nvSpPr>
        <p:spPr>
          <a:xfrm>
            <a:off x="5504279" y="2842895"/>
            <a:ext cx="3926840" cy="306705"/>
          </a:xfrm>
          <a:prstGeom prst="rect">
            <a:avLst/>
          </a:prstGeom>
          <a:noFill/>
        </p:spPr>
        <p:txBody>
          <a:bodyPr wrap="square" rtlCol="0">
            <a:spAutoFit/>
          </a:bodyPr>
          <a:lstStyle/>
          <a:p>
            <a:pPr algn="ctr"/>
            <a:r>
              <a:rPr lang="zh-CN" altLang="en-US" sz="1400" b="1" dirty="0"/>
              <a:t>编制依据</a:t>
            </a:r>
          </a:p>
        </p:txBody>
      </p:sp>
      <p:sp>
        <p:nvSpPr>
          <p:cNvPr id="41" name="文本框 40"/>
          <p:cNvSpPr txBox="1"/>
          <p:nvPr/>
        </p:nvSpPr>
        <p:spPr>
          <a:xfrm>
            <a:off x="5340650" y="3280910"/>
            <a:ext cx="5141262" cy="2208297"/>
          </a:xfrm>
          <a:prstGeom prst="rect">
            <a:avLst/>
          </a:prstGeom>
          <a:noFill/>
        </p:spPr>
        <p:txBody>
          <a:bodyPr wrap="square" rtlCol="0">
            <a:spAutoFit/>
          </a:bodyPr>
          <a:lstStyle/>
          <a:p>
            <a:pPr marL="171450" indent="-171450" fontAlgn="auto">
              <a:lnSpc>
                <a:spcPct val="150000"/>
              </a:lnSpc>
              <a:spcBef>
                <a:spcPts val="600"/>
              </a:spcBef>
              <a:spcAft>
                <a:spcPts val="600"/>
              </a:spcAft>
              <a:buFont typeface="Wingdings" panose="05000000000000000000" pitchFamily="2" charset="2"/>
              <a:buChar char="u"/>
            </a:pPr>
            <a:r>
              <a:rPr lang="zh-CN" altLang="en-US" sz="1300" dirty="0"/>
              <a:t>《岩土工程勘察规范</a:t>
            </a:r>
            <a:r>
              <a:rPr lang="en-US" altLang="zh-CN" sz="1300" dirty="0"/>
              <a:t>(</a:t>
            </a:r>
            <a:r>
              <a:rPr lang="zh-CN" altLang="en-US" sz="1300" dirty="0"/>
              <a:t>2009年版</a:t>
            </a:r>
            <a:r>
              <a:rPr lang="en-US" altLang="zh-CN" sz="1300" dirty="0"/>
              <a:t>)</a:t>
            </a:r>
            <a:r>
              <a:rPr lang="zh-CN" altLang="en-US" sz="1300" dirty="0"/>
              <a:t>》（GB 50021-2001）</a:t>
            </a:r>
          </a:p>
          <a:p>
            <a:pPr marL="171450" indent="-171450" fontAlgn="auto">
              <a:lnSpc>
                <a:spcPct val="150000"/>
              </a:lnSpc>
              <a:spcBef>
                <a:spcPts val="600"/>
              </a:spcBef>
              <a:spcAft>
                <a:spcPts val="600"/>
              </a:spcAft>
              <a:buFont typeface="Wingdings" panose="05000000000000000000" pitchFamily="2" charset="2"/>
              <a:buChar char="u"/>
            </a:pPr>
            <a:r>
              <a:rPr lang="zh-CN" altLang="en-US" sz="1300" dirty="0"/>
              <a:t>《工程岩体分级标准》（GB/T 50218-2014）</a:t>
            </a:r>
          </a:p>
          <a:p>
            <a:pPr marL="171450" indent="-171450" fontAlgn="auto">
              <a:lnSpc>
                <a:spcPct val="150000"/>
              </a:lnSpc>
              <a:spcBef>
                <a:spcPts val="600"/>
              </a:spcBef>
              <a:spcAft>
                <a:spcPts val="600"/>
              </a:spcAft>
              <a:buFont typeface="Wingdings" panose="05000000000000000000" pitchFamily="2" charset="2"/>
              <a:buChar char="u"/>
            </a:pPr>
            <a:r>
              <a:rPr lang="zh-CN" altLang="en-US" sz="1300" dirty="0" smtClean="0"/>
              <a:t>  其他</a:t>
            </a:r>
            <a:r>
              <a:rPr lang="zh-CN" altLang="en-US" sz="1300" dirty="0"/>
              <a:t>现行设计、施工及验收规范，质量评定标准和安全操作规程</a:t>
            </a:r>
          </a:p>
          <a:p>
            <a:pPr marL="171450" indent="-171450" fontAlgn="auto">
              <a:lnSpc>
                <a:spcPct val="150000"/>
              </a:lnSpc>
              <a:spcBef>
                <a:spcPts val="600"/>
              </a:spcBef>
              <a:spcAft>
                <a:spcPts val="600"/>
              </a:spcAft>
              <a:buFont typeface="Wingdings" panose="05000000000000000000" pitchFamily="2" charset="2"/>
              <a:buChar char="u"/>
            </a:pPr>
            <a:r>
              <a:rPr lang="zh-CN" altLang="en-US" sz="1300" dirty="0" smtClean="0"/>
              <a:t>  2014《湖南省建筑工程消耗量标准》、全国</a:t>
            </a:r>
            <a:r>
              <a:rPr lang="zh-CN" altLang="en-US" sz="1300" dirty="0"/>
              <a:t>及其他省市现行定额</a:t>
            </a:r>
          </a:p>
          <a:p>
            <a:pPr marL="171450" indent="-171450" fontAlgn="auto">
              <a:lnSpc>
                <a:spcPct val="150000"/>
              </a:lnSpc>
              <a:spcBef>
                <a:spcPts val="600"/>
              </a:spcBef>
              <a:spcAft>
                <a:spcPts val="600"/>
              </a:spcAft>
              <a:buFont typeface="Wingdings" panose="05000000000000000000" pitchFamily="2" charset="2"/>
              <a:buChar char="u"/>
            </a:pPr>
            <a:r>
              <a:rPr lang="zh-CN" altLang="en-US" sz="1300" dirty="0" smtClean="0"/>
              <a:t>  市场</a:t>
            </a:r>
            <a:r>
              <a:rPr lang="zh-CN" altLang="en-US" sz="1300" dirty="0"/>
              <a:t>调研资料，如劳务及专业分包合同、一次性消耗量资料等</a:t>
            </a:r>
          </a:p>
        </p:txBody>
      </p:sp>
      <p:sp>
        <p:nvSpPr>
          <p:cNvPr id="30" name="文本框 29"/>
          <p:cNvSpPr txBox="1"/>
          <p:nvPr/>
        </p:nvSpPr>
        <p:spPr>
          <a:xfrm>
            <a:off x="930379" y="268500"/>
            <a:ext cx="2511501" cy="39878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第一章  土石方工程</a:t>
            </a:r>
            <a:endParaRPr lang="zh-CN" altLang="en-US" sz="1100" b="1" dirty="0">
              <a:solidFill>
                <a:schemeClr val="accent6"/>
              </a:solidFill>
              <a:latin typeface="微软雅黑" panose="020B0503020204020204" pitchFamily="34" charset="-122"/>
              <a:ea typeface="微软雅黑" panose="020B0503020204020204" pitchFamily="34" charset="-122"/>
            </a:endParaRPr>
          </a:p>
        </p:txBody>
      </p:sp>
      <p:pic>
        <p:nvPicPr>
          <p:cNvPr id="10" name="图片占位符 25" descr="C:\Users\Ace\Desktop\土石方1.jpg土石方1"/>
          <p:cNvPicPr>
            <a:picLocks noGrp="1" noChangeAspect="1"/>
          </p:cNvPicPr>
          <p:nvPr/>
        </p:nvPicPr>
        <p:blipFill>
          <a:blip r:embed="rId4"/>
          <a:srcRect l="-1552" t="-968" r="-2822" b="-824"/>
          <a:stretch>
            <a:fillRect/>
          </a:stretch>
        </p:blipFill>
        <p:spPr>
          <a:xfrm>
            <a:off x="2091690" y="923290"/>
            <a:ext cx="1878965" cy="1803400"/>
          </a:xfrm>
          <a:prstGeom prst="trapezoid">
            <a:avLst/>
          </a:prstGeom>
        </p:spPr>
      </p:pic>
      <p:pic>
        <p:nvPicPr>
          <p:cNvPr id="12" name="图片占位符 25" descr="C:\Users\Ace\Desktop\土石方2.jpg土石方2"/>
          <p:cNvPicPr>
            <a:picLocks noGrp="1" noChangeAspect="1"/>
          </p:cNvPicPr>
          <p:nvPr/>
        </p:nvPicPr>
        <p:blipFill>
          <a:blip r:embed="rId5"/>
          <a:srcRect/>
          <a:stretch>
            <a:fillRect/>
          </a:stretch>
        </p:blipFill>
        <p:spPr>
          <a:xfrm>
            <a:off x="6528534" y="1003300"/>
            <a:ext cx="1878330" cy="1723390"/>
          </a:xfrm>
          <a:prstGeom prst="ellipse">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56005" y="1110130"/>
            <a:ext cx="2507969" cy="337185"/>
          </a:xfrm>
          <a:prstGeom prst="rect">
            <a:avLst/>
          </a:prstGeom>
          <a:noFill/>
        </p:spPr>
        <p:txBody>
          <a:bodyPr wrap="square" rtlCol="0">
            <a:spAutoFit/>
          </a:bodyPr>
          <a:lstStyle/>
          <a:p>
            <a:r>
              <a:rPr lang="en-US" altLang="zh-CN" sz="1600" b="1" dirty="0"/>
              <a:t>1.岩石类别的划分</a:t>
            </a:r>
          </a:p>
        </p:txBody>
      </p:sp>
      <p:sp>
        <p:nvSpPr>
          <p:cNvPr id="13" name="文本框 12"/>
          <p:cNvSpPr txBox="1"/>
          <p:nvPr/>
        </p:nvSpPr>
        <p:spPr>
          <a:xfrm>
            <a:off x="1355725" y="1543685"/>
            <a:ext cx="6080773" cy="1292662"/>
          </a:xfrm>
          <a:prstGeom prst="rect">
            <a:avLst/>
          </a:prstGeom>
          <a:noFill/>
        </p:spPr>
        <p:txBody>
          <a:bodyPr wrap="square" rtlCol="0">
            <a:spAutoFit/>
          </a:bodyPr>
          <a:lstStyle/>
          <a:p>
            <a:pPr marL="171450" indent="-171450">
              <a:lnSpc>
                <a:spcPct val="150000"/>
              </a:lnSpc>
              <a:buFont typeface="Wingdings" panose="05000000000000000000" charset="0"/>
              <a:buChar char="Ø"/>
            </a:pPr>
            <a:r>
              <a:rPr lang="en-US" altLang="zh-CN" sz="1300" dirty="0"/>
              <a:t>20</a:t>
            </a:r>
            <a:r>
              <a:rPr lang="zh-CN" altLang="en-US" sz="1300" dirty="0"/>
              <a:t>14</a:t>
            </a:r>
            <a:r>
              <a:rPr lang="zh-CN" altLang="en-US" sz="1300" dirty="0" smtClean="0"/>
              <a:t>标准：按</a:t>
            </a:r>
            <a:r>
              <a:rPr lang="zh-CN" altLang="en-US" sz="1300" dirty="0"/>
              <a:t>岩体基本质量等级I~V级分类</a:t>
            </a:r>
          </a:p>
          <a:p>
            <a:pPr marL="171450" indent="-171450">
              <a:lnSpc>
                <a:spcPct val="150000"/>
              </a:lnSpc>
              <a:buFont typeface="Wingdings" panose="05000000000000000000" charset="0"/>
              <a:buChar char="Ø"/>
            </a:pPr>
            <a:r>
              <a:rPr lang="en-US" altLang="zh-CN" sz="1300" dirty="0"/>
              <a:t>2020</a:t>
            </a:r>
            <a:r>
              <a:rPr lang="zh-CN" altLang="en-US" sz="1300" dirty="0" smtClean="0"/>
              <a:t>标准：按</a:t>
            </a:r>
            <a:r>
              <a:rPr lang="zh-CN" altLang="en-US" sz="1300" dirty="0"/>
              <a:t>坚硬岩、较硬岩、较软岩、软岩、极软岩分类</a:t>
            </a:r>
          </a:p>
          <a:p>
            <a:pPr marL="171450" indent="-171450">
              <a:lnSpc>
                <a:spcPct val="150000"/>
              </a:lnSpc>
              <a:buFont typeface="Wingdings" panose="05000000000000000000" charset="0"/>
              <a:buChar char="Ø"/>
            </a:pPr>
            <a:r>
              <a:rPr lang="zh-CN" altLang="en-US" sz="1300" dirty="0"/>
              <a:t>原理：岩石坚硬程度结合风化程度进行分类</a:t>
            </a:r>
          </a:p>
          <a:p>
            <a:pPr marL="171450" indent="-171450">
              <a:lnSpc>
                <a:spcPct val="150000"/>
              </a:lnSpc>
              <a:buFont typeface="Wingdings" panose="05000000000000000000" charset="0"/>
              <a:buChar char="Ø"/>
            </a:pPr>
            <a:r>
              <a:rPr lang="zh-CN" altLang="en-US" sz="1300" dirty="0"/>
              <a:t>使用：判定岩块试件的坚硬程度（定性鉴定＋定量指标）</a:t>
            </a:r>
            <a:r>
              <a:rPr lang="zh-CN" altLang="en-US" sz="1300" dirty="0">
                <a:latin typeface="Arial" panose="020B0604020202020204" pitchFamily="34" charset="0"/>
                <a:cs typeface="Arial" panose="020B0604020202020204" pitchFamily="34" charset="0"/>
              </a:rPr>
              <a:t>→ 风化程度进行折算</a:t>
            </a:r>
          </a:p>
        </p:txBody>
      </p:sp>
      <p:sp>
        <p:nvSpPr>
          <p:cNvPr id="15" name="文本框 14"/>
          <p:cNvSpPr txBox="1"/>
          <p:nvPr/>
        </p:nvSpPr>
        <p:spPr>
          <a:xfrm>
            <a:off x="1355725" y="3304540"/>
            <a:ext cx="6192740" cy="1292662"/>
          </a:xfrm>
          <a:prstGeom prst="rect">
            <a:avLst/>
          </a:prstGeom>
          <a:noFill/>
        </p:spPr>
        <p:txBody>
          <a:bodyPr wrap="square" rtlCol="0">
            <a:spAutoFit/>
          </a:bodyPr>
          <a:lstStyle/>
          <a:p>
            <a:pPr marL="171450" indent="-171450">
              <a:lnSpc>
                <a:spcPct val="150000"/>
              </a:lnSpc>
              <a:buFont typeface="Wingdings" panose="05000000000000000000" charset="0"/>
              <a:buChar char="Ø"/>
            </a:pPr>
            <a:r>
              <a:rPr sz="1300" dirty="0"/>
              <a:t>机械土（石）方工程在执行机械挖土（石）方子目时，已包含人工配合</a:t>
            </a:r>
          </a:p>
          <a:p>
            <a:pPr marL="171450" indent="-171450">
              <a:lnSpc>
                <a:spcPct val="150000"/>
              </a:lnSpc>
              <a:buFont typeface="Wingdings" panose="05000000000000000000" charset="0"/>
              <a:buChar char="Ø"/>
            </a:pPr>
            <a:r>
              <a:rPr lang="zh-CN" sz="1300" dirty="0"/>
              <a:t>独立基础、条基、管沟土方工程量在300m</a:t>
            </a:r>
            <a:r>
              <a:rPr lang="zh-CN" sz="1300" baseline="30000" dirty="0"/>
              <a:t>3</a:t>
            </a:r>
            <a:r>
              <a:rPr lang="zh-CN" sz="1300" dirty="0"/>
              <a:t>以内的，按人工挖槽坑土方子目执行；工程量在300m</a:t>
            </a:r>
            <a:r>
              <a:rPr lang="zh-CN" sz="1300" baseline="30000" dirty="0"/>
              <a:t>3</a:t>
            </a:r>
            <a:r>
              <a:rPr lang="zh-CN" sz="1300" dirty="0"/>
              <a:t>以上的，70%工程量按挖掘机挖槽坑土方子目执行，30%工程量按人工挖槽坑土方子目执行</a:t>
            </a:r>
          </a:p>
        </p:txBody>
      </p:sp>
      <p:sp>
        <p:nvSpPr>
          <p:cNvPr id="17" name="文本框 16"/>
          <p:cNvSpPr txBox="1"/>
          <p:nvPr/>
        </p:nvSpPr>
        <p:spPr>
          <a:xfrm>
            <a:off x="1355725" y="5064760"/>
            <a:ext cx="5960745" cy="660502"/>
          </a:xfrm>
          <a:prstGeom prst="rect">
            <a:avLst/>
          </a:prstGeom>
          <a:noFill/>
        </p:spPr>
        <p:txBody>
          <a:bodyPr wrap="square" rtlCol="0">
            <a:spAutoFit/>
          </a:bodyPr>
          <a:lstStyle/>
          <a:p>
            <a:pPr marL="171450" indent="-171450">
              <a:lnSpc>
                <a:spcPct val="150000"/>
              </a:lnSpc>
              <a:buFont typeface="Wingdings" panose="05000000000000000000" charset="0"/>
              <a:buChar char="Ø"/>
            </a:pPr>
            <a:r>
              <a:rPr lang="zh-CN" altLang="en-US" sz="1300" dirty="0"/>
              <a:t>市州规定土石方运输必须采用时，其运输费用按市州相关标准执行</a:t>
            </a:r>
          </a:p>
          <a:p>
            <a:pPr marL="171450" indent="-171450">
              <a:lnSpc>
                <a:spcPct val="150000"/>
              </a:lnSpc>
              <a:buFont typeface="Wingdings" panose="05000000000000000000" charset="0"/>
              <a:buChar char="Ø"/>
            </a:pPr>
            <a:r>
              <a:rPr lang="zh-CN" altLang="en-US" sz="1300" dirty="0"/>
              <a:t>土石方挖装按本章相应项目人工、机械乘以系数1.25</a:t>
            </a:r>
            <a:endParaRPr lang="en-US" altLang="zh-CN" sz="1300" dirty="0"/>
          </a:p>
        </p:txBody>
      </p:sp>
      <p:sp>
        <p:nvSpPr>
          <p:cNvPr id="22" name="文本框 21"/>
          <p:cNvSpPr txBox="1"/>
          <p:nvPr/>
        </p:nvSpPr>
        <p:spPr>
          <a:xfrm>
            <a:off x="1356005" y="2876331"/>
            <a:ext cx="2507969" cy="337185"/>
          </a:xfrm>
          <a:prstGeom prst="rect">
            <a:avLst/>
          </a:prstGeom>
          <a:noFill/>
        </p:spPr>
        <p:txBody>
          <a:bodyPr wrap="square" rtlCol="0">
            <a:spAutoFit/>
          </a:bodyPr>
          <a:lstStyle/>
          <a:p>
            <a:r>
              <a:rPr lang="en-US" altLang="zh-CN" sz="1600" b="1" dirty="0"/>
              <a:t>2.</a:t>
            </a:r>
            <a:r>
              <a:rPr lang="zh-CN" altLang="en-US" sz="1600" b="1" dirty="0"/>
              <a:t>机械土石方人工配合</a:t>
            </a:r>
          </a:p>
        </p:txBody>
      </p:sp>
      <p:sp>
        <p:nvSpPr>
          <p:cNvPr id="23" name="文本框 22"/>
          <p:cNvSpPr txBox="1"/>
          <p:nvPr/>
        </p:nvSpPr>
        <p:spPr>
          <a:xfrm>
            <a:off x="1356005" y="4631545"/>
            <a:ext cx="2507969" cy="337185"/>
          </a:xfrm>
          <a:prstGeom prst="rect">
            <a:avLst/>
          </a:prstGeom>
          <a:noFill/>
        </p:spPr>
        <p:txBody>
          <a:bodyPr wrap="square" rtlCol="0">
            <a:spAutoFit/>
          </a:bodyPr>
          <a:lstStyle/>
          <a:p>
            <a:r>
              <a:rPr lang="en-US" altLang="zh-CN" sz="1600" b="1" dirty="0"/>
              <a:t>3.</a:t>
            </a:r>
            <a:r>
              <a:rPr lang="zh-CN" altLang="en-US" sz="1600" b="1" dirty="0"/>
              <a:t>智能环保专用运输车</a:t>
            </a:r>
          </a:p>
        </p:txBody>
      </p:sp>
      <p:sp>
        <p:nvSpPr>
          <p:cNvPr id="2" name="矩形 1"/>
          <p:cNvSpPr/>
          <p:nvPr/>
        </p:nvSpPr>
        <p:spPr>
          <a:xfrm>
            <a:off x="1419506" y="140390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9506" y="3160614"/>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19506" y="491732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flipH="1">
            <a:off x="935157" y="1110130"/>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a:spLocks noChangeAspect="1"/>
          </p:cNvSpPr>
          <p:nvPr/>
        </p:nvSpPr>
        <p:spPr>
          <a:xfrm flipH="1">
            <a:off x="935157" y="2876331"/>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25"/>
          <p:cNvSpPr>
            <a:spLocks noChangeAspect="1"/>
          </p:cNvSpPr>
          <p:nvPr/>
        </p:nvSpPr>
        <p:spPr>
          <a:xfrm flipH="1">
            <a:off x="935157" y="464253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8424" y="1872367"/>
            <a:ext cx="3509514" cy="3192393"/>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sp>
        <p:nvSpPr>
          <p:cNvPr id="19" name="文本框 18"/>
          <p:cNvSpPr txBox="1"/>
          <p:nvPr/>
        </p:nvSpPr>
        <p:spPr>
          <a:xfrm>
            <a:off x="924029" y="159280"/>
            <a:ext cx="2511501" cy="39878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第一章  土石方工程</a:t>
            </a:r>
          </a:p>
        </p:txBody>
      </p:sp>
      <p:sp>
        <p:nvSpPr>
          <p:cNvPr id="20" name="矩形 19"/>
          <p:cNvSpPr/>
          <p:nvPr/>
        </p:nvSpPr>
        <p:spPr>
          <a:xfrm>
            <a:off x="924030" y="458701"/>
            <a:ext cx="4646499" cy="460375"/>
          </a:xfrm>
          <a:prstGeom prst="rect">
            <a:avLst/>
          </a:prstGeom>
        </p:spPr>
        <p:txBody>
          <a:bodyPr wrap="square">
            <a:spAutoFit/>
          </a:bodyPr>
          <a:lstStyle/>
          <a:p>
            <a:pPr fontAlgn="auto">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p>
        </p:txBody>
      </p:sp>
      <p:graphicFrame>
        <p:nvGraphicFramePr>
          <p:cNvPr id="3" name="对象 2">
            <a:hlinkClick r:id="" action="ppaction://ole?verb=0"/>
          </p:cNvPr>
          <p:cNvGraphicFramePr>
            <a:graphicFrameLocks noChangeAspect="1"/>
          </p:cNvGraphicFramePr>
          <p:nvPr/>
        </p:nvGraphicFramePr>
        <p:xfrm>
          <a:off x="5638800" y="3436620"/>
          <a:ext cx="914400" cy="215900"/>
        </p:xfrm>
        <a:graphic>
          <a:graphicData uri="http://schemas.openxmlformats.org/presentationml/2006/ole">
            <mc:AlternateContent xmlns:mc="http://schemas.openxmlformats.org/markup-compatibility/2006">
              <mc:Choice xmlns:v="urn:schemas-microsoft-com:vml" Requires="v">
                <p:oleObj spid="_x0000_s1305" r:id="rId6" imgW="914400" imgH="215900" progId="Equation.KSEE3">
                  <p:embed/>
                </p:oleObj>
              </mc:Choice>
              <mc:Fallback>
                <p:oleObj r:id="rId6" imgW="914400" imgH="215900" progId="Equation.KSEE3">
                  <p:embed/>
                  <p:pic>
                    <p:nvPicPr>
                      <p:cNvPr id="0" name="图片 1024"/>
                      <p:cNvPicPr/>
                      <p:nvPr/>
                    </p:nvPicPr>
                    <p:blipFill>
                      <a:blip r:embed="rId7"/>
                      <a:stretch>
                        <a:fillRect/>
                      </a:stretch>
                    </p:blipFill>
                    <p:spPr>
                      <a:xfrm>
                        <a:off x="5638800" y="3436620"/>
                        <a:ext cx="914400" cy="215900"/>
                      </a:xfrm>
                      <a:prstGeom prst="rect">
                        <a:avLst/>
                      </a:prstGeom>
                    </p:spPr>
                  </p:pic>
                </p:oleObj>
              </mc:Fallback>
            </mc:AlternateContent>
          </a:graphicData>
        </a:graphic>
      </p:graphicFrame>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35140" y="0"/>
            <a:ext cx="5456859" cy="1788312"/>
          </a:xfrm>
          <a:prstGeom prst="rect">
            <a:avLst/>
          </a:prstGeom>
        </p:spPr>
      </p:pic>
      <p:sp>
        <p:nvSpPr>
          <p:cNvPr id="71" name="文本框 76"/>
          <p:cNvSpPr txBox="1"/>
          <p:nvPr/>
        </p:nvSpPr>
        <p:spPr>
          <a:xfrm>
            <a:off x="924030" y="2817527"/>
            <a:ext cx="6512468" cy="3118803"/>
          </a:xfrm>
          <a:prstGeom prst="rect">
            <a:avLst/>
          </a:prstGeom>
          <a:solidFill>
            <a:schemeClr val="bg1"/>
          </a:solidFill>
        </p:spPr>
        <p:txBody>
          <a:bodyPr wrap="square" rtlCol="0">
            <a:spAutoFit/>
          </a:bodyPr>
          <a:lstStyle/>
          <a:p>
            <a:pPr>
              <a:lnSpc>
                <a:spcPct val="200000"/>
              </a:lnSpc>
              <a:spcBef>
                <a:spcPts val="1000"/>
              </a:spcBef>
              <a:spcAft>
                <a:spcPts val="1000"/>
              </a:spcAft>
            </a:pPr>
            <a:r>
              <a:rPr lang="en-US" altLang="zh-CN" sz="1300" dirty="0" smtClean="0"/>
              <a:t>1.</a:t>
            </a:r>
            <a:r>
              <a:rPr lang="zh-CN" altLang="en-US" sz="1300" dirty="0" smtClean="0"/>
              <a:t>花岗岩</a:t>
            </a:r>
            <a:r>
              <a:rPr lang="zh-CN" altLang="en-US" sz="1300" dirty="0"/>
              <a:t>，微风化</a:t>
            </a:r>
            <a:r>
              <a:rPr lang="zh-CN" altLang="en-US" sz="1300" dirty="0" smtClean="0"/>
              <a:t>：为</a:t>
            </a:r>
            <a:r>
              <a:rPr lang="zh-CN" altLang="en-US" sz="1300" dirty="0"/>
              <a:t>较硬岩，完整，基本质量等级为</a:t>
            </a:r>
            <a:r>
              <a:rPr lang="en-US" altLang="zh-CN" sz="1300" dirty="0"/>
              <a:t>Ⅱ</a:t>
            </a:r>
            <a:r>
              <a:rPr lang="zh-CN" altLang="en-US" sz="1300" dirty="0" smtClean="0"/>
              <a:t>级</a:t>
            </a:r>
            <a:endParaRPr lang="en-US" altLang="zh-CN" sz="1300" dirty="0"/>
          </a:p>
          <a:p>
            <a:pPr>
              <a:lnSpc>
                <a:spcPct val="200000"/>
              </a:lnSpc>
              <a:spcBef>
                <a:spcPts val="1000"/>
              </a:spcBef>
              <a:spcAft>
                <a:spcPts val="1000"/>
              </a:spcAft>
            </a:pPr>
            <a:r>
              <a:rPr lang="en-US" altLang="zh-CN" sz="1300" dirty="0" smtClean="0"/>
              <a:t>2</a:t>
            </a:r>
            <a:r>
              <a:rPr lang="en-US" altLang="zh-CN" sz="1300" dirty="0"/>
              <a:t>.</a:t>
            </a:r>
            <a:r>
              <a:rPr lang="zh-CN" altLang="en-US" sz="1300" dirty="0"/>
              <a:t>片麻岩，中等风化</a:t>
            </a:r>
            <a:r>
              <a:rPr lang="zh-CN" altLang="en-US" sz="1300" dirty="0" smtClean="0"/>
              <a:t>：为</a:t>
            </a:r>
            <a:r>
              <a:rPr lang="zh-CN" altLang="en-US" sz="1300" dirty="0"/>
              <a:t>较软岩，较破碎，基本质量等级为</a:t>
            </a:r>
            <a:r>
              <a:rPr lang="en-US" altLang="zh-CN" sz="1300" dirty="0"/>
              <a:t>Ⅳ</a:t>
            </a:r>
            <a:r>
              <a:rPr lang="zh-CN" altLang="en-US" sz="1300" dirty="0"/>
              <a:t>级</a:t>
            </a:r>
          </a:p>
          <a:p>
            <a:pPr>
              <a:lnSpc>
                <a:spcPct val="200000"/>
              </a:lnSpc>
              <a:spcBef>
                <a:spcPts val="1000"/>
              </a:spcBef>
              <a:spcAft>
                <a:spcPts val="1000"/>
              </a:spcAft>
            </a:pPr>
            <a:r>
              <a:rPr lang="en-US" altLang="zh-CN" sz="1300" dirty="0"/>
              <a:t>3.</a:t>
            </a:r>
            <a:r>
              <a:rPr lang="zh-CN" altLang="en-US" sz="1300" dirty="0"/>
              <a:t>泥岩，微风化</a:t>
            </a:r>
            <a:r>
              <a:rPr lang="zh-CN" altLang="en-US" sz="1300" dirty="0" smtClean="0"/>
              <a:t>：为</a:t>
            </a:r>
            <a:r>
              <a:rPr lang="zh-CN" altLang="en-US" sz="1300" dirty="0"/>
              <a:t>软岩，较完整，基本质量等级为</a:t>
            </a:r>
            <a:r>
              <a:rPr lang="en-US" altLang="zh-CN" sz="1300" dirty="0"/>
              <a:t>Ⅳ</a:t>
            </a:r>
            <a:r>
              <a:rPr lang="zh-CN" altLang="en-US" sz="1300" dirty="0" smtClean="0"/>
              <a:t>级</a:t>
            </a:r>
            <a:endParaRPr lang="en-US" altLang="zh-CN" sz="1300" dirty="0" smtClean="0"/>
          </a:p>
          <a:p>
            <a:pPr>
              <a:lnSpc>
                <a:spcPct val="200000"/>
              </a:lnSpc>
              <a:spcBef>
                <a:spcPts val="1000"/>
              </a:spcBef>
              <a:spcAft>
                <a:spcPts val="1000"/>
              </a:spcAft>
            </a:pPr>
            <a:r>
              <a:rPr lang="en-US" altLang="zh-CN" sz="1300" dirty="0"/>
              <a:t>4.</a:t>
            </a:r>
            <a:r>
              <a:rPr lang="zh-CN" altLang="en-US" sz="1300" dirty="0"/>
              <a:t>砂岩（第三纪），微风化</a:t>
            </a:r>
            <a:r>
              <a:rPr lang="zh-CN" altLang="en-US" sz="1300" dirty="0" smtClean="0"/>
              <a:t>：为</a:t>
            </a:r>
            <a:r>
              <a:rPr lang="zh-CN" altLang="en-US" sz="1300" dirty="0"/>
              <a:t>极软岩，较完整，基本质量等级为</a:t>
            </a:r>
            <a:r>
              <a:rPr lang="en-US" altLang="zh-CN" sz="1300" dirty="0"/>
              <a:t>Ⅴ</a:t>
            </a:r>
            <a:r>
              <a:rPr lang="zh-CN" altLang="en-US" sz="1300" dirty="0"/>
              <a:t>级</a:t>
            </a:r>
          </a:p>
          <a:p>
            <a:pPr>
              <a:lnSpc>
                <a:spcPct val="200000"/>
              </a:lnSpc>
              <a:spcBef>
                <a:spcPts val="1000"/>
              </a:spcBef>
              <a:spcAft>
                <a:spcPts val="1000"/>
              </a:spcAft>
            </a:pPr>
            <a:r>
              <a:rPr lang="en-US" altLang="zh-CN" sz="1300" dirty="0"/>
              <a:t>5.</a:t>
            </a:r>
            <a:r>
              <a:rPr lang="zh-CN" altLang="en-US" sz="1300" dirty="0"/>
              <a:t>糜棱岩（断层带）</a:t>
            </a:r>
            <a:r>
              <a:rPr lang="zh-CN" altLang="en-US" sz="1300" dirty="0" smtClean="0"/>
              <a:t>：极</a:t>
            </a:r>
            <a:r>
              <a:rPr lang="zh-CN" altLang="en-US" sz="1300" dirty="0"/>
              <a:t>破碎，基本质量等级为</a:t>
            </a:r>
            <a:r>
              <a:rPr lang="en-US" altLang="zh-CN" sz="1300" dirty="0"/>
              <a:t>Ⅴ</a:t>
            </a:r>
            <a:r>
              <a:rPr lang="zh-CN" altLang="en-US" sz="1300" dirty="0" smtClean="0"/>
              <a:t>级</a:t>
            </a:r>
            <a:endParaRPr lang="en-US" altLang="zh-CN" sz="1300" dirty="0"/>
          </a:p>
        </p:txBody>
      </p:sp>
      <p:sp>
        <p:nvSpPr>
          <p:cNvPr id="72" name="文本框 76"/>
          <p:cNvSpPr txBox="1"/>
          <p:nvPr/>
        </p:nvSpPr>
        <p:spPr>
          <a:xfrm>
            <a:off x="5999583" y="2895966"/>
            <a:ext cx="941909" cy="392415"/>
          </a:xfrm>
          <a:prstGeom prst="rect">
            <a:avLst/>
          </a:prstGeom>
          <a:noFill/>
        </p:spPr>
        <p:txBody>
          <a:bodyPr wrap="square" rtlCol="0">
            <a:spAutoFit/>
          </a:bodyPr>
          <a:lstStyle/>
          <a:p>
            <a:pPr algn="ctr">
              <a:lnSpc>
                <a:spcPct val="150000"/>
              </a:lnSpc>
            </a:pPr>
            <a:r>
              <a:rPr lang="zh-CN" altLang="en-US" sz="1300" dirty="0"/>
              <a:t>较</a:t>
            </a:r>
            <a:r>
              <a:rPr lang="zh-CN" altLang="en-US" sz="1300" dirty="0" smtClean="0"/>
              <a:t>硬岩  → </a:t>
            </a:r>
            <a:endParaRPr lang="en-US" altLang="zh-CN" sz="1300" dirty="0"/>
          </a:p>
        </p:txBody>
      </p:sp>
      <p:sp>
        <p:nvSpPr>
          <p:cNvPr id="73" name="文本框 76"/>
          <p:cNvSpPr txBox="1"/>
          <p:nvPr/>
        </p:nvSpPr>
        <p:spPr>
          <a:xfrm>
            <a:off x="5999584" y="3558455"/>
            <a:ext cx="941907" cy="392415"/>
          </a:xfrm>
          <a:prstGeom prst="rect">
            <a:avLst/>
          </a:prstGeom>
          <a:noFill/>
        </p:spPr>
        <p:txBody>
          <a:bodyPr wrap="square" rtlCol="0">
            <a:spAutoFit/>
          </a:bodyPr>
          <a:lstStyle/>
          <a:p>
            <a:pPr algn="ctr">
              <a:lnSpc>
                <a:spcPct val="150000"/>
              </a:lnSpc>
            </a:pPr>
            <a:r>
              <a:rPr lang="zh-CN" altLang="en-US" sz="1300" dirty="0" smtClean="0"/>
              <a:t>较软岩  → </a:t>
            </a:r>
            <a:endParaRPr lang="en-US" altLang="zh-CN" sz="1300" dirty="0"/>
          </a:p>
        </p:txBody>
      </p:sp>
      <p:sp>
        <p:nvSpPr>
          <p:cNvPr id="74" name="文本框 76"/>
          <p:cNvSpPr txBox="1"/>
          <p:nvPr/>
        </p:nvSpPr>
        <p:spPr>
          <a:xfrm>
            <a:off x="6097070" y="4180720"/>
            <a:ext cx="746933" cy="392415"/>
          </a:xfrm>
          <a:prstGeom prst="rect">
            <a:avLst/>
          </a:prstGeom>
          <a:noFill/>
        </p:spPr>
        <p:txBody>
          <a:bodyPr wrap="square" rtlCol="0">
            <a:spAutoFit/>
          </a:bodyPr>
          <a:lstStyle/>
          <a:p>
            <a:pPr algn="ctr">
              <a:lnSpc>
                <a:spcPct val="150000"/>
              </a:lnSpc>
            </a:pPr>
            <a:r>
              <a:rPr lang="zh-CN" altLang="en-US" sz="1300" dirty="0" smtClean="0"/>
              <a:t>软岩  → </a:t>
            </a:r>
            <a:endParaRPr lang="en-US" altLang="zh-CN" sz="1300" dirty="0"/>
          </a:p>
        </p:txBody>
      </p:sp>
      <p:sp>
        <p:nvSpPr>
          <p:cNvPr id="75" name="文本框 76"/>
          <p:cNvSpPr txBox="1"/>
          <p:nvPr/>
        </p:nvSpPr>
        <p:spPr>
          <a:xfrm>
            <a:off x="6194562" y="4829188"/>
            <a:ext cx="899329" cy="392415"/>
          </a:xfrm>
          <a:prstGeom prst="rect">
            <a:avLst/>
          </a:prstGeom>
          <a:noFill/>
        </p:spPr>
        <p:txBody>
          <a:bodyPr wrap="square" rtlCol="0">
            <a:spAutoFit/>
          </a:bodyPr>
          <a:lstStyle/>
          <a:p>
            <a:pPr algn="ctr">
              <a:lnSpc>
                <a:spcPct val="150000"/>
              </a:lnSpc>
            </a:pPr>
            <a:r>
              <a:rPr lang="zh-CN" altLang="en-US" sz="1300" dirty="0" smtClean="0"/>
              <a:t>极软岩 → </a:t>
            </a:r>
            <a:endParaRPr lang="en-US" altLang="zh-CN" sz="1300" dirty="0"/>
          </a:p>
        </p:txBody>
      </p:sp>
      <p:sp>
        <p:nvSpPr>
          <p:cNvPr id="76" name="文本框 76"/>
          <p:cNvSpPr txBox="1"/>
          <p:nvPr/>
        </p:nvSpPr>
        <p:spPr>
          <a:xfrm>
            <a:off x="6511037" y="5419001"/>
            <a:ext cx="805433" cy="392415"/>
          </a:xfrm>
          <a:prstGeom prst="rect">
            <a:avLst/>
          </a:prstGeom>
          <a:solidFill>
            <a:srgbClr val="FFFF00"/>
          </a:solidFill>
        </p:spPr>
        <p:txBody>
          <a:bodyPr wrap="square" rtlCol="0">
            <a:spAutoFit/>
          </a:bodyPr>
          <a:lstStyle/>
          <a:p>
            <a:pPr algn="ctr">
              <a:lnSpc>
                <a:spcPct val="150000"/>
              </a:lnSpc>
            </a:pPr>
            <a:r>
              <a:rPr lang="zh-CN" altLang="en-US" sz="1300" dirty="0" smtClean="0"/>
              <a:t>极软岩</a:t>
            </a:r>
            <a:endParaRPr lang="en-US" altLang="zh-CN" sz="1300" dirty="0"/>
          </a:p>
        </p:txBody>
      </p:sp>
      <p:sp>
        <p:nvSpPr>
          <p:cNvPr id="77" name="文本框 76"/>
          <p:cNvSpPr txBox="1"/>
          <p:nvPr/>
        </p:nvSpPr>
        <p:spPr>
          <a:xfrm>
            <a:off x="6829528" y="2905297"/>
            <a:ext cx="718935" cy="392415"/>
          </a:xfrm>
          <a:prstGeom prst="rect">
            <a:avLst/>
          </a:prstGeom>
          <a:solidFill>
            <a:srgbClr val="FFFF00"/>
          </a:solidFill>
        </p:spPr>
        <p:txBody>
          <a:bodyPr wrap="square" rtlCol="0">
            <a:spAutoFit/>
          </a:bodyPr>
          <a:lstStyle/>
          <a:p>
            <a:pPr algn="ctr">
              <a:lnSpc>
                <a:spcPct val="150000"/>
              </a:lnSpc>
            </a:pPr>
            <a:r>
              <a:rPr lang="zh-CN" altLang="en-US" sz="1300" dirty="0" smtClean="0"/>
              <a:t>较硬岩</a:t>
            </a:r>
            <a:endParaRPr lang="en-US" altLang="zh-CN" sz="1300" dirty="0"/>
          </a:p>
        </p:txBody>
      </p:sp>
      <p:sp>
        <p:nvSpPr>
          <p:cNvPr id="78" name="文本框 76"/>
          <p:cNvSpPr txBox="1"/>
          <p:nvPr/>
        </p:nvSpPr>
        <p:spPr>
          <a:xfrm>
            <a:off x="6882990" y="3558455"/>
            <a:ext cx="592495" cy="360420"/>
          </a:xfrm>
          <a:prstGeom prst="rect">
            <a:avLst/>
          </a:prstGeom>
          <a:solidFill>
            <a:srgbClr val="FFFF00"/>
          </a:solidFill>
        </p:spPr>
        <p:txBody>
          <a:bodyPr wrap="square" rtlCol="0">
            <a:spAutoFit/>
          </a:bodyPr>
          <a:lstStyle/>
          <a:p>
            <a:pPr algn="ctr">
              <a:lnSpc>
                <a:spcPct val="150000"/>
              </a:lnSpc>
            </a:pPr>
            <a:r>
              <a:rPr lang="zh-CN" altLang="en-US" sz="1300" dirty="0" smtClean="0"/>
              <a:t>软岩</a:t>
            </a:r>
            <a:endParaRPr lang="en-US" altLang="zh-CN" sz="1300" dirty="0"/>
          </a:p>
        </p:txBody>
      </p:sp>
      <p:sp>
        <p:nvSpPr>
          <p:cNvPr id="79" name="文本框 76"/>
          <p:cNvSpPr txBox="1"/>
          <p:nvPr/>
        </p:nvSpPr>
        <p:spPr>
          <a:xfrm>
            <a:off x="6803226" y="4180720"/>
            <a:ext cx="581330" cy="360420"/>
          </a:xfrm>
          <a:prstGeom prst="rect">
            <a:avLst/>
          </a:prstGeom>
          <a:solidFill>
            <a:srgbClr val="FFFF00"/>
          </a:solidFill>
        </p:spPr>
        <p:txBody>
          <a:bodyPr wrap="square" rtlCol="0">
            <a:spAutoFit/>
          </a:bodyPr>
          <a:lstStyle/>
          <a:p>
            <a:pPr algn="ctr">
              <a:lnSpc>
                <a:spcPct val="150000"/>
              </a:lnSpc>
            </a:pPr>
            <a:r>
              <a:rPr lang="zh-CN" altLang="en-US" sz="1300" dirty="0" smtClean="0"/>
              <a:t>软岩</a:t>
            </a:r>
            <a:endParaRPr lang="en-US" altLang="zh-CN" sz="1300" dirty="0"/>
          </a:p>
        </p:txBody>
      </p:sp>
      <p:sp>
        <p:nvSpPr>
          <p:cNvPr id="80" name="文本框 76"/>
          <p:cNvSpPr txBox="1"/>
          <p:nvPr/>
        </p:nvSpPr>
        <p:spPr>
          <a:xfrm>
            <a:off x="7012644" y="4837124"/>
            <a:ext cx="743823" cy="392415"/>
          </a:xfrm>
          <a:prstGeom prst="rect">
            <a:avLst/>
          </a:prstGeom>
          <a:solidFill>
            <a:srgbClr val="FFFF00"/>
          </a:solidFill>
        </p:spPr>
        <p:txBody>
          <a:bodyPr wrap="square" rtlCol="0">
            <a:spAutoFit/>
          </a:bodyPr>
          <a:lstStyle/>
          <a:p>
            <a:pPr algn="ctr">
              <a:lnSpc>
                <a:spcPct val="150000"/>
              </a:lnSpc>
            </a:pPr>
            <a:r>
              <a:rPr lang="zh-CN" altLang="en-US" sz="1300" dirty="0" smtClean="0"/>
              <a:t>极软岩</a:t>
            </a:r>
            <a:endParaRPr lang="en-US" altLang="zh-CN" sz="1300"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47"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strVal val="#ppt_x"/>
                                          </p:val>
                                        </p:tav>
                                        <p:tav tm="100000">
                                          <p:val>
                                            <p:strVal val="#ppt_x"/>
                                          </p:val>
                                        </p:tav>
                                      </p:tavLst>
                                    </p:anim>
                                    <p:anim calcmode="lin" valueType="num">
                                      <p:cBhvr>
                                        <p:cTn id="61" dur="50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 presetClass="entr" presetSubtype="2"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fade">
                                      <p:cBhvr>
                                        <p:cTn id="75" dur="250"/>
                                        <p:tgtEl>
                                          <p:spTgt spid="71"/>
                                        </p:tgtEl>
                                      </p:cBhvr>
                                    </p:animEffect>
                                    <p:anim calcmode="lin" valueType="num">
                                      <p:cBhvr>
                                        <p:cTn id="76" dur="250" fill="hold"/>
                                        <p:tgtEl>
                                          <p:spTgt spid="71"/>
                                        </p:tgtEl>
                                        <p:attrNameLst>
                                          <p:attrName>ppt_x</p:attrName>
                                        </p:attrNameLst>
                                      </p:cBhvr>
                                      <p:tavLst>
                                        <p:tav tm="0">
                                          <p:val>
                                            <p:strVal val="#ppt_x"/>
                                          </p:val>
                                        </p:tav>
                                        <p:tav tm="100000">
                                          <p:val>
                                            <p:strVal val="#ppt_x"/>
                                          </p:val>
                                        </p:tav>
                                      </p:tavLst>
                                    </p:anim>
                                    <p:anim calcmode="lin" valueType="num">
                                      <p:cBhvr>
                                        <p:cTn id="77" dur="25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wipe(down)">
                                      <p:cBhvr>
                                        <p:cTn id="82" dur="250"/>
                                        <p:tgtEl>
                                          <p:spTgt spid="72"/>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fade">
                                      <p:cBhvr>
                                        <p:cTn id="87" dur="250"/>
                                        <p:tgtEl>
                                          <p:spTgt spid="77"/>
                                        </p:tgtEl>
                                      </p:cBhvr>
                                    </p:animEffect>
                                    <p:anim calcmode="lin" valueType="num">
                                      <p:cBhvr>
                                        <p:cTn id="88" dur="250" fill="hold"/>
                                        <p:tgtEl>
                                          <p:spTgt spid="77"/>
                                        </p:tgtEl>
                                        <p:attrNameLst>
                                          <p:attrName>ppt_x</p:attrName>
                                        </p:attrNameLst>
                                      </p:cBhvr>
                                      <p:tavLst>
                                        <p:tav tm="0">
                                          <p:val>
                                            <p:strVal val="#ppt_x"/>
                                          </p:val>
                                        </p:tav>
                                        <p:tav tm="100000">
                                          <p:val>
                                            <p:strVal val="#ppt_x"/>
                                          </p:val>
                                        </p:tav>
                                      </p:tavLst>
                                    </p:anim>
                                    <p:anim calcmode="lin" valueType="num">
                                      <p:cBhvr>
                                        <p:cTn id="89" dur="25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250"/>
                                        <p:tgtEl>
                                          <p:spTgt spid="73"/>
                                        </p:tgtEl>
                                      </p:cBhvr>
                                    </p:animEffect>
                                    <p:anim calcmode="lin" valueType="num">
                                      <p:cBhvr>
                                        <p:cTn id="95" dur="250" fill="hold"/>
                                        <p:tgtEl>
                                          <p:spTgt spid="73"/>
                                        </p:tgtEl>
                                        <p:attrNameLst>
                                          <p:attrName>ppt_x</p:attrName>
                                        </p:attrNameLst>
                                      </p:cBhvr>
                                      <p:tavLst>
                                        <p:tav tm="0">
                                          <p:val>
                                            <p:strVal val="#ppt_x"/>
                                          </p:val>
                                        </p:tav>
                                        <p:tav tm="100000">
                                          <p:val>
                                            <p:strVal val="#ppt_x"/>
                                          </p:val>
                                        </p:tav>
                                      </p:tavLst>
                                    </p:anim>
                                    <p:anim calcmode="lin" valueType="num">
                                      <p:cBhvr>
                                        <p:cTn id="96" dur="25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fade">
                                      <p:cBhvr>
                                        <p:cTn id="101" dur="250"/>
                                        <p:tgtEl>
                                          <p:spTgt spid="78"/>
                                        </p:tgtEl>
                                      </p:cBhvr>
                                    </p:animEffect>
                                    <p:anim calcmode="lin" valueType="num">
                                      <p:cBhvr>
                                        <p:cTn id="102" dur="250" fill="hold"/>
                                        <p:tgtEl>
                                          <p:spTgt spid="78"/>
                                        </p:tgtEl>
                                        <p:attrNameLst>
                                          <p:attrName>ppt_x</p:attrName>
                                        </p:attrNameLst>
                                      </p:cBhvr>
                                      <p:tavLst>
                                        <p:tav tm="0">
                                          <p:val>
                                            <p:strVal val="#ppt_x"/>
                                          </p:val>
                                        </p:tav>
                                        <p:tav tm="100000">
                                          <p:val>
                                            <p:strVal val="#ppt_x"/>
                                          </p:val>
                                        </p:tav>
                                      </p:tavLst>
                                    </p:anim>
                                    <p:anim calcmode="lin" valueType="num">
                                      <p:cBhvr>
                                        <p:cTn id="103" dur="25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250"/>
                                        <p:tgtEl>
                                          <p:spTgt spid="74"/>
                                        </p:tgtEl>
                                      </p:cBhvr>
                                    </p:animEffect>
                                    <p:anim calcmode="lin" valueType="num">
                                      <p:cBhvr>
                                        <p:cTn id="109" dur="250" fill="hold"/>
                                        <p:tgtEl>
                                          <p:spTgt spid="74"/>
                                        </p:tgtEl>
                                        <p:attrNameLst>
                                          <p:attrName>ppt_x</p:attrName>
                                        </p:attrNameLst>
                                      </p:cBhvr>
                                      <p:tavLst>
                                        <p:tav tm="0">
                                          <p:val>
                                            <p:strVal val="#ppt_x"/>
                                          </p:val>
                                        </p:tav>
                                        <p:tav tm="100000">
                                          <p:val>
                                            <p:strVal val="#ppt_x"/>
                                          </p:val>
                                        </p:tav>
                                      </p:tavLst>
                                    </p:anim>
                                    <p:anim calcmode="lin" valueType="num">
                                      <p:cBhvr>
                                        <p:cTn id="110" dur="25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79"/>
                                        </p:tgtEl>
                                        <p:attrNameLst>
                                          <p:attrName>style.visibility</p:attrName>
                                        </p:attrNameLst>
                                      </p:cBhvr>
                                      <p:to>
                                        <p:strVal val="visible"/>
                                      </p:to>
                                    </p:set>
                                    <p:animEffect transition="in" filter="fade">
                                      <p:cBhvr>
                                        <p:cTn id="115" dur="250"/>
                                        <p:tgtEl>
                                          <p:spTgt spid="79"/>
                                        </p:tgtEl>
                                      </p:cBhvr>
                                    </p:animEffect>
                                    <p:anim calcmode="lin" valueType="num">
                                      <p:cBhvr>
                                        <p:cTn id="116" dur="250" fill="hold"/>
                                        <p:tgtEl>
                                          <p:spTgt spid="79"/>
                                        </p:tgtEl>
                                        <p:attrNameLst>
                                          <p:attrName>ppt_x</p:attrName>
                                        </p:attrNameLst>
                                      </p:cBhvr>
                                      <p:tavLst>
                                        <p:tav tm="0">
                                          <p:val>
                                            <p:strVal val="#ppt_x"/>
                                          </p:val>
                                        </p:tav>
                                        <p:tav tm="100000">
                                          <p:val>
                                            <p:strVal val="#ppt_x"/>
                                          </p:val>
                                        </p:tav>
                                      </p:tavLst>
                                    </p:anim>
                                    <p:anim calcmode="lin" valueType="num">
                                      <p:cBhvr>
                                        <p:cTn id="117" dur="25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75"/>
                                        </p:tgtEl>
                                        <p:attrNameLst>
                                          <p:attrName>style.visibility</p:attrName>
                                        </p:attrNameLst>
                                      </p:cBhvr>
                                      <p:to>
                                        <p:strVal val="visible"/>
                                      </p:to>
                                    </p:set>
                                    <p:animEffect transition="in" filter="fade">
                                      <p:cBhvr>
                                        <p:cTn id="122" dur="250"/>
                                        <p:tgtEl>
                                          <p:spTgt spid="75"/>
                                        </p:tgtEl>
                                      </p:cBhvr>
                                    </p:animEffect>
                                    <p:anim calcmode="lin" valueType="num">
                                      <p:cBhvr>
                                        <p:cTn id="123" dur="250" fill="hold"/>
                                        <p:tgtEl>
                                          <p:spTgt spid="75"/>
                                        </p:tgtEl>
                                        <p:attrNameLst>
                                          <p:attrName>ppt_x</p:attrName>
                                        </p:attrNameLst>
                                      </p:cBhvr>
                                      <p:tavLst>
                                        <p:tav tm="0">
                                          <p:val>
                                            <p:strVal val="#ppt_x"/>
                                          </p:val>
                                        </p:tav>
                                        <p:tav tm="100000">
                                          <p:val>
                                            <p:strVal val="#ppt_x"/>
                                          </p:val>
                                        </p:tav>
                                      </p:tavLst>
                                    </p:anim>
                                    <p:anim calcmode="lin" valueType="num">
                                      <p:cBhvr>
                                        <p:cTn id="124" dur="25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80"/>
                                        </p:tgtEl>
                                        <p:attrNameLst>
                                          <p:attrName>style.visibility</p:attrName>
                                        </p:attrNameLst>
                                      </p:cBhvr>
                                      <p:to>
                                        <p:strVal val="visible"/>
                                      </p:to>
                                    </p:set>
                                    <p:animEffect transition="in" filter="fade">
                                      <p:cBhvr>
                                        <p:cTn id="129" dur="250"/>
                                        <p:tgtEl>
                                          <p:spTgt spid="80"/>
                                        </p:tgtEl>
                                      </p:cBhvr>
                                    </p:animEffect>
                                    <p:anim calcmode="lin" valueType="num">
                                      <p:cBhvr>
                                        <p:cTn id="130" dur="250" fill="hold"/>
                                        <p:tgtEl>
                                          <p:spTgt spid="80"/>
                                        </p:tgtEl>
                                        <p:attrNameLst>
                                          <p:attrName>ppt_x</p:attrName>
                                        </p:attrNameLst>
                                      </p:cBhvr>
                                      <p:tavLst>
                                        <p:tav tm="0">
                                          <p:val>
                                            <p:strVal val="#ppt_x"/>
                                          </p:val>
                                        </p:tav>
                                        <p:tav tm="100000">
                                          <p:val>
                                            <p:strVal val="#ppt_x"/>
                                          </p:val>
                                        </p:tav>
                                      </p:tavLst>
                                    </p:anim>
                                    <p:anim calcmode="lin" valueType="num">
                                      <p:cBhvr>
                                        <p:cTn id="131" dur="25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fade">
                                      <p:cBhvr>
                                        <p:cTn id="136" dur="250"/>
                                        <p:tgtEl>
                                          <p:spTgt spid="76"/>
                                        </p:tgtEl>
                                      </p:cBhvr>
                                    </p:animEffect>
                                    <p:anim calcmode="lin" valueType="num">
                                      <p:cBhvr>
                                        <p:cTn id="137" dur="250" fill="hold"/>
                                        <p:tgtEl>
                                          <p:spTgt spid="76"/>
                                        </p:tgtEl>
                                        <p:attrNameLst>
                                          <p:attrName>ppt_x</p:attrName>
                                        </p:attrNameLst>
                                      </p:cBhvr>
                                      <p:tavLst>
                                        <p:tav tm="0">
                                          <p:val>
                                            <p:strVal val="#ppt_x"/>
                                          </p:val>
                                        </p:tav>
                                        <p:tav tm="100000">
                                          <p:val>
                                            <p:strVal val="#ppt_x"/>
                                          </p:val>
                                        </p:tav>
                                      </p:tavLst>
                                    </p:anim>
                                    <p:anim calcmode="lin" valueType="num">
                                      <p:cBhvr>
                                        <p:cTn id="138" dur="25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grpId="1" nodeType="clickEffect">
                                  <p:stCondLst>
                                    <p:cond delay="0"/>
                                  </p:stCondLst>
                                  <p:childTnLst>
                                    <p:set>
                                      <p:cBhvr>
                                        <p:cTn id="142" dur="1" fill="hold">
                                          <p:stCondLst>
                                            <p:cond delay="0"/>
                                          </p:stCondLst>
                                        </p:cTn>
                                        <p:tgtEl>
                                          <p:spTgt spid="71"/>
                                        </p:tgtEl>
                                        <p:attrNameLst>
                                          <p:attrName>style.visibility</p:attrName>
                                        </p:attrNameLst>
                                      </p:cBhvr>
                                      <p:to>
                                        <p:strVal val="hidden"/>
                                      </p:to>
                                    </p:set>
                                  </p:childTnLst>
                                </p:cTn>
                              </p:par>
                              <p:par>
                                <p:cTn id="143" presetID="1" presetClass="exit" presetSubtype="0" fill="hold" grpId="1" nodeType="withEffect">
                                  <p:stCondLst>
                                    <p:cond delay="0"/>
                                  </p:stCondLst>
                                  <p:childTnLst>
                                    <p:set>
                                      <p:cBhvr>
                                        <p:cTn id="144" dur="1" fill="hold">
                                          <p:stCondLst>
                                            <p:cond delay="0"/>
                                          </p:stCondLst>
                                        </p:cTn>
                                        <p:tgtEl>
                                          <p:spTgt spid="72"/>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77"/>
                                        </p:tgtEl>
                                        <p:attrNameLst>
                                          <p:attrName>style.visibility</p:attrName>
                                        </p:attrNameLst>
                                      </p:cBhvr>
                                      <p:to>
                                        <p:strVal val="hidden"/>
                                      </p:to>
                                    </p:set>
                                  </p:childTnLst>
                                </p:cTn>
                              </p:par>
                              <p:par>
                                <p:cTn id="147" presetID="1" presetClass="exit" presetSubtype="0" fill="hold" grpId="1" nodeType="withEffect">
                                  <p:stCondLst>
                                    <p:cond delay="0"/>
                                  </p:stCondLst>
                                  <p:childTnLst>
                                    <p:set>
                                      <p:cBhvr>
                                        <p:cTn id="148" dur="1" fill="hold">
                                          <p:stCondLst>
                                            <p:cond delay="0"/>
                                          </p:stCondLst>
                                        </p:cTn>
                                        <p:tgtEl>
                                          <p:spTgt spid="73"/>
                                        </p:tgtEl>
                                        <p:attrNameLst>
                                          <p:attrName>style.visibility</p:attrName>
                                        </p:attrNameLst>
                                      </p:cBhvr>
                                      <p:to>
                                        <p:strVal val="hidden"/>
                                      </p:to>
                                    </p:set>
                                  </p:childTnLst>
                                </p:cTn>
                              </p:par>
                              <p:par>
                                <p:cTn id="149" presetID="1" presetClass="exit" presetSubtype="0" fill="hold" grpId="1" nodeType="withEffect">
                                  <p:stCondLst>
                                    <p:cond delay="0"/>
                                  </p:stCondLst>
                                  <p:childTnLst>
                                    <p:set>
                                      <p:cBhvr>
                                        <p:cTn id="150" dur="1" fill="hold">
                                          <p:stCondLst>
                                            <p:cond delay="0"/>
                                          </p:stCondLst>
                                        </p:cTn>
                                        <p:tgtEl>
                                          <p:spTgt spid="78"/>
                                        </p:tgtEl>
                                        <p:attrNameLst>
                                          <p:attrName>style.visibility</p:attrName>
                                        </p:attrNameLst>
                                      </p:cBhvr>
                                      <p:to>
                                        <p:strVal val="hidden"/>
                                      </p:to>
                                    </p:set>
                                  </p:childTnLst>
                                </p:cTn>
                              </p:par>
                              <p:par>
                                <p:cTn id="151" presetID="1" presetClass="exit" presetSubtype="0" fill="hold" grpId="1" nodeType="withEffect">
                                  <p:stCondLst>
                                    <p:cond delay="0"/>
                                  </p:stCondLst>
                                  <p:childTnLst>
                                    <p:set>
                                      <p:cBhvr>
                                        <p:cTn id="152" dur="1" fill="hold">
                                          <p:stCondLst>
                                            <p:cond delay="0"/>
                                          </p:stCondLst>
                                        </p:cTn>
                                        <p:tgtEl>
                                          <p:spTgt spid="74"/>
                                        </p:tgtEl>
                                        <p:attrNameLst>
                                          <p:attrName>style.visibility</p:attrName>
                                        </p:attrNameLst>
                                      </p:cBhvr>
                                      <p:to>
                                        <p:strVal val="hidden"/>
                                      </p:to>
                                    </p:set>
                                  </p:childTnLst>
                                </p:cTn>
                              </p:par>
                              <p:par>
                                <p:cTn id="153" presetID="1" presetClass="exit" presetSubtype="0" fill="hold" grpId="1" nodeType="withEffect">
                                  <p:stCondLst>
                                    <p:cond delay="0"/>
                                  </p:stCondLst>
                                  <p:childTnLst>
                                    <p:set>
                                      <p:cBhvr>
                                        <p:cTn id="154" dur="1" fill="hold">
                                          <p:stCondLst>
                                            <p:cond delay="0"/>
                                          </p:stCondLst>
                                        </p:cTn>
                                        <p:tgtEl>
                                          <p:spTgt spid="79"/>
                                        </p:tgtEl>
                                        <p:attrNameLst>
                                          <p:attrName>style.visibility</p:attrName>
                                        </p:attrNameLst>
                                      </p:cBhvr>
                                      <p:to>
                                        <p:strVal val="hidden"/>
                                      </p:to>
                                    </p:set>
                                  </p:childTnLst>
                                </p:cTn>
                              </p:par>
                              <p:par>
                                <p:cTn id="155" presetID="1" presetClass="exit" presetSubtype="0" fill="hold" grpId="1" nodeType="withEffect">
                                  <p:stCondLst>
                                    <p:cond delay="0"/>
                                  </p:stCondLst>
                                  <p:childTnLst>
                                    <p:set>
                                      <p:cBhvr>
                                        <p:cTn id="156" dur="1" fill="hold">
                                          <p:stCondLst>
                                            <p:cond delay="0"/>
                                          </p:stCondLst>
                                        </p:cTn>
                                        <p:tgtEl>
                                          <p:spTgt spid="75"/>
                                        </p:tgtEl>
                                        <p:attrNameLst>
                                          <p:attrName>style.visibility</p:attrName>
                                        </p:attrNameLst>
                                      </p:cBhvr>
                                      <p:to>
                                        <p:strVal val="hidden"/>
                                      </p:to>
                                    </p:set>
                                  </p:childTnLst>
                                </p:cTn>
                              </p:par>
                              <p:par>
                                <p:cTn id="157" presetID="1" presetClass="exit" presetSubtype="0" fill="hold" grpId="1" nodeType="withEffect">
                                  <p:stCondLst>
                                    <p:cond delay="0"/>
                                  </p:stCondLst>
                                  <p:childTnLst>
                                    <p:set>
                                      <p:cBhvr>
                                        <p:cTn id="158" dur="1" fill="hold">
                                          <p:stCondLst>
                                            <p:cond delay="0"/>
                                          </p:stCondLst>
                                        </p:cTn>
                                        <p:tgtEl>
                                          <p:spTgt spid="80"/>
                                        </p:tgtEl>
                                        <p:attrNameLst>
                                          <p:attrName>style.visibility</p:attrName>
                                        </p:attrNameLst>
                                      </p:cBhvr>
                                      <p:to>
                                        <p:strVal val="hidden"/>
                                      </p:to>
                                    </p:set>
                                  </p:childTnLst>
                                </p:cTn>
                              </p:par>
                              <p:par>
                                <p:cTn id="159" presetID="1" presetClass="exit" presetSubtype="0" fill="hold" grpId="1" nodeType="withEffect">
                                  <p:stCondLst>
                                    <p:cond delay="0"/>
                                  </p:stCondLst>
                                  <p:childTnLst>
                                    <p:set>
                                      <p:cBhvr>
                                        <p:cTn id="160" dur="1" fill="hold">
                                          <p:stCondLst>
                                            <p:cond delay="0"/>
                                          </p:stCondLst>
                                        </p:cTn>
                                        <p:tgtEl>
                                          <p:spTgt spid="76"/>
                                        </p:tgtEl>
                                        <p:attrNameLst>
                                          <p:attrName>style.visibility</p:attrName>
                                        </p:attrNameLst>
                                      </p:cBhvr>
                                      <p:to>
                                        <p:strVal val="hidden"/>
                                      </p:to>
                                    </p:set>
                                  </p:childTnLst>
                                </p:cTn>
                              </p:par>
                              <p:par>
                                <p:cTn id="161" presetID="1" presetClass="exit" presetSubtype="0" fill="hold" nodeType="withEffect">
                                  <p:stCondLst>
                                    <p:cond delay="0"/>
                                  </p:stCondLst>
                                  <p:childTnLst>
                                    <p:set>
                                      <p:cBhvr>
                                        <p:cTn id="16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7" grpId="0"/>
      <p:bldP spid="22" grpId="0"/>
      <p:bldP spid="23" grpId="0"/>
      <p:bldP spid="2" grpId="0" bldLvl="0" animBg="1"/>
      <p:bldP spid="14" grpId="0" bldLvl="0" animBg="1"/>
      <p:bldP spid="16" grpId="0" bldLvl="0" animBg="1"/>
      <p:bldP spid="24" grpId="0" bldLvl="0" animBg="1"/>
      <p:bldP spid="25" grpId="0" bldLvl="0" animBg="1"/>
      <p:bldP spid="26" grpId="0" bldLvl="0" animBg="1"/>
      <p:bldP spid="71" grpId="0" animBg="1"/>
      <p:bldP spid="71" grpId="1" animBg="1"/>
      <p:bldP spid="72" grpId="0"/>
      <p:bldP spid="72" grpId="1"/>
      <p:bldP spid="73" grpId="0"/>
      <p:bldP spid="73" grpId="1"/>
      <p:bldP spid="74" grpId="0"/>
      <p:bldP spid="74" grpId="1"/>
      <p:bldP spid="75" grpId="0"/>
      <p:bldP spid="75" grpId="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六边形 31"/>
          <p:cNvSpPr/>
          <p:nvPr/>
        </p:nvSpPr>
        <p:spPr>
          <a:xfrm>
            <a:off x="8470237" y="3188776"/>
            <a:ext cx="2189748" cy="1887714"/>
          </a:xfrm>
          <a:prstGeom prst="hexagon">
            <a:avLst>
              <a:gd name="adj" fmla="val 40817"/>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8470237" y="1822241"/>
            <a:ext cx="1735351" cy="1126231"/>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37463" y="1494527"/>
            <a:ext cx="2550872" cy="337185"/>
          </a:xfrm>
          <a:prstGeom prst="rect">
            <a:avLst/>
          </a:prstGeom>
          <a:noFill/>
        </p:spPr>
        <p:txBody>
          <a:bodyPr wrap="square" rtlCol="0">
            <a:spAutoFit/>
          </a:bodyPr>
          <a:lstStyle/>
          <a:p>
            <a:r>
              <a:rPr lang="en-US" altLang="zh-CN" sz="1600" b="1" dirty="0"/>
              <a:t>4.人工挖土（石）方</a:t>
            </a:r>
            <a:r>
              <a:rPr lang="zh-CN" altLang="en-US" sz="1600" b="1" dirty="0"/>
              <a:t>深度</a:t>
            </a:r>
          </a:p>
        </p:txBody>
      </p:sp>
      <p:sp>
        <p:nvSpPr>
          <p:cNvPr id="8" name="文本框 7"/>
          <p:cNvSpPr txBox="1"/>
          <p:nvPr/>
        </p:nvSpPr>
        <p:spPr>
          <a:xfrm>
            <a:off x="1137463" y="1881603"/>
            <a:ext cx="7521345" cy="992579"/>
          </a:xfrm>
          <a:prstGeom prst="rect">
            <a:avLst/>
          </a:prstGeom>
          <a:noFill/>
        </p:spPr>
        <p:txBody>
          <a:bodyPr wrap="square" rtlCol="0">
            <a:spAutoFit/>
          </a:bodyPr>
          <a:lstStyle/>
          <a:p>
            <a:pPr marL="171450" indent="-171450">
              <a:lnSpc>
                <a:spcPct val="150000"/>
              </a:lnSpc>
              <a:buFont typeface="Wingdings" panose="05000000000000000000" charset="0"/>
              <a:buChar char="Ø"/>
            </a:pPr>
            <a:r>
              <a:rPr lang="zh-CN" altLang="en-US" sz="1300" dirty="0"/>
              <a:t>按自然地面以下2m深编制</a:t>
            </a:r>
          </a:p>
          <a:p>
            <a:pPr marL="171450" indent="-171450">
              <a:lnSpc>
                <a:spcPct val="150000"/>
              </a:lnSpc>
              <a:buFont typeface="Wingdings" panose="05000000000000000000" charset="0"/>
              <a:buChar char="Ø"/>
            </a:pPr>
            <a:r>
              <a:rPr lang="zh-CN" altLang="en-US" sz="1300" dirty="0"/>
              <a:t>超过2m深时，超出部分工程量应计算垂直运输费用</a:t>
            </a:r>
          </a:p>
          <a:p>
            <a:pPr marL="171450" indent="-171450">
              <a:lnSpc>
                <a:spcPct val="150000"/>
              </a:lnSpc>
              <a:buFont typeface="Wingdings" panose="05000000000000000000" charset="0"/>
              <a:buChar char="Ø"/>
            </a:pPr>
            <a:r>
              <a:rPr lang="zh-CN" altLang="en-US" sz="1300" dirty="0"/>
              <a:t>垂直深度全深每米折合水平距离7m计算人工运输，</a:t>
            </a:r>
            <a:r>
              <a:rPr lang="zh-CN" altLang="en-US" sz="1300" dirty="0">
                <a:sym typeface="+mn-ea"/>
              </a:rPr>
              <a:t>执行</a:t>
            </a:r>
            <a:r>
              <a:rPr lang="zh-CN" altLang="en-US" sz="1300" dirty="0"/>
              <a:t>本章人工运土（石）方“每增运20m”子目</a:t>
            </a:r>
          </a:p>
        </p:txBody>
      </p:sp>
      <p:sp>
        <p:nvSpPr>
          <p:cNvPr id="9" name="任意多边形 8"/>
          <p:cNvSpPr>
            <a:spLocks noChangeAspect="1"/>
          </p:cNvSpPr>
          <p:nvPr/>
        </p:nvSpPr>
        <p:spPr>
          <a:xfrm flipH="1">
            <a:off x="3688335" y="1483804"/>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223188" y="3083057"/>
            <a:ext cx="2550872" cy="337185"/>
          </a:xfrm>
          <a:prstGeom prst="rect">
            <a:avLst/>
          </a:prstGeom>
          <a:noFill/>
        </p:spPr>
        <p:txBody>
          <a:bodyPr wrap="square" rtlCol="0">
            <a:spAutoFit/>
          </a:bodyPr>
          <a:lstStyle/>
          <a:p>
            <a:r>
              <a:rPr lang="en-US" altLang="zh-CN" sz="1600" b="1" dirty="0"/>
              <a:t>5.机械</a:t>
            </a:r>
            <a:r>
              <a:rPr lang="zh-CN" altLang="en-US" sz="1600" b="1" dirty="0"/>
              <a:t>挖</a:t>
            </a:r>
            <a:r>
              <a:rPr lang="en-US" altLang="zh-CN" sz="1600" b="1" dirty="0"/>
              <a:t>土（石）方</a:t>
            </a:r>
            <a:r>
              <a:rPr lang="zh-CN" altLang="en-US" sz="1600" b="1" dirty="0"/>
              <a:t>深度</a:t>
            </a:r>
          </a:p>
        </p:txBody>
      </p:sp>
      <p:sp>
        <p:nvSpPr>
          <p:cNvPr id="11" name="文本框 10"/>
          <p:cNvSpPr txBox="1"/>
          <p:nvPr/>
        </p:nvSpPr>
        <p:spPr>
          <a:xfrm>
            <a:off x="1223188" y="3470133"/>
            <a:ext cx="7246961" cy="960584"/>
          </a:xfrm>
          <a:prstGeom prst="rect">
            <a:avLst/>
          </a:prstGeom>
          <a:noFill/>
        </p:spPr>
        <p:txBody>
          <a:bodyPr wrap="square" rtlCol="0">
            <a:spAutoFit/>
          </a:bodyPr>
          <a:lstStyle/>
          <a:p>
            <a:pPr marL="171450" indent="-171450" algn="l" defTabSz="914400">
              <a:lnSpc>
                <a:spcPct val="150000"/>
              </a:lnSpc>
              <a:buFont typeface="Wingdings" panose="05000000000000000000" charset="0"/>
              <a:buChar char="Ø"/>
            </a:pPr>
            <a:r>
              <a:rPr lang="zh-CN" altLang="en-US" sz="1300" dirty="0">
                <a:sym typeface="+mn-ea"/>
              </a:rPr>
              <a:t>按自然地面以下5m深编制</a:t>
            </a:r>
          </a:p>
          <a:p>
            <a:pPr marL="171450" indent="-171450" algn="l" defTabSz="914400">
              <a:lnSpc>
                <a:spcPct val="150000"/>
              </a:lnSpc>
              <a:buFont typeface="Wingdings" panose="05000000000000000000" charset="0"/>
              <a:buChar char="Ø"/>
            </a:pPr>
            <a:r>
              <a:rPr lang="zh-CN" altLang="en-US" sz="1300" dirty="0">
                <a:sym typeface="+mn-ea"/>
              </a:rPr>
              <a:t>深度超过5m且在15m以内的部分，可按相应项目人工、机械乘以系数1.20</a:t>
            </a:r>
          </a:p>
          <a:p>
            <a:pPr marL="171450" indent="-171450" algn="l" defTabSz="914400">
              <a:lnSpc>
                <a:spcPct val="150000"/>
              </a:lnSpc>
              <a:buFont typeface="Wingdings" panose="05000000000000000000" charset="0"/>
              <a:buChar char="Ø"/>
            </a:pPr>
            <a:r>
              <a:rPr lang="zh-CN" altLang="en-US" sz="1300" dirty="0"/>
              <a:t>深度超过15m时，应根据专家评审通过的专项施工方案另行</a:t>
            </a:r>
            <a:r>
              <a:rPr lang="zh-CN" altLang="en-US" sz="1300" dirty="0" smtClean="0"/>
              <a:t>计算</a:t>
            </a:r>
            <a:endParaRPr lang="zh-CN" altLang="en-US" sz="1300" dirty="0"/>
          </a:p>
        </p:txBody>
      </p:sp>
      <p:sp>
        <p:nvSpPr>
          <p:cNvPr id="12" name="任意多边形 11"/>
          <p:cNvSpPr>
            <a:spLocks noChangeAspect="1"/>
          </p:cNvSpPr>
          <p:nvPr/>
        </p:nvSpPr>
        <p:spPr>
          <a:xfrm flipH="1">
            <a:off x="3774060" y="3072334"/>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占位符 4"/>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582026" y="1222310"/>
            <a:ext cx="3609975" cy="4040155"/>
          </a:xfrm>
          <a:custGeom>
            <a:avLst/>
            <a:gdLst>
              <a:gd name="connsiteX0" fmla="*/ 1971675 w 3609975"/>
              <a:gd name="connsiteY0" fmla="*/ 0 h 6858000"/>
              <a:gd name="connsiteX1" fmla="*/ 3609975 w 3609975"/>
              <a:gd name="connsiteY1" fmla="*/ 0 h 6858000"/>
              <a:gd name="connsiteX2" fmla="*/ 3609975 w 3609975"/>
              <a:gd name="connsiteY2" fmla="*/ 6858000 h 6858000"/>
              <a:gd name="connsiteX3" fmla="*/ 943797 w 3609975"/>
              <a:gd name="connsiteY3" fmla="*/ 6858000 h 6858000"/>
              <a:gd name="connsiteX4" fmla="*/ 0 w 3609975"/>
              <a:gd name="connsiteY4" fmla="*/ 4970408 h 6858000"/>
              <a:gd name="connsiteX5" fmla="*/ 999578 w 3609975"/>
              <a:gd name="connsiteY5" fmla="*/ 2971253 h 6858000"/>
              <a:gd name="connsiteX6" fmla="*/ 0 w 3609975"/>
              <a:gd name="connsiteY6" fmla="*/ 1971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975" h="6858000">
                <a:moveTo>
                  <a:pt x="1971675" y="0"/>
                </a:moveTo>
                <a:lnTo>
                  <a:pt x="3609975" y="0"/>
                </a:lnTo>
                <a:lnTo>
                  <a:pt x="3609975" y="6858000"/>
                </a:lnTo>
                <a:lnTo>
                  <a:pt x="943797" y="6858000"/>
                </a:lnTo>
                <a:lnTo>
                  <a:pt x="0" y="4970408"/>
                </a:lnTo>
                <a:lnTo>
                  <a:pt x="999578" y="2971253"/>
                </a:lnTo>
                <a:lnTo>
                  <a:pt x="0" y="1971675"/>
                </a:lnTo>
                <a:close/>
              </a:path>
            </a:pathLst>
          </a:custGeom>
        </p:spPr>
      </p:pic>
      <p:sp>
        <p:nvSpPr>
          <p:cNvPr id="15" name="矩形 14"/>
          <p:cNvSpPr/>
          <p:nvPr/>
        </p:nvSpPr>
        <p:spPr>
          <a:xfrm>
            <a:off x="1210468" y="1822242"/>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96193" y="339490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6429" y="311680"/>
            <a:ext cx="2511501" cy="39878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第一章  土石方工程</a:t>
            </a:r>
          </a:p>
        </p:txBody>
      </p:sp>
      <p:sp>
        <p:nvSpPr>
          <p:cNvPr id="19" name="矩形 18"/>
          <p:cNvSpPr/>
          <p:nvPr/>
        </p:nvSpPr>
        <p:spPr>
          <a:xfrm>
            <a:off x="1076430" y="611101"/>
            <a:ext cx="4646499" cy="460375"/>
          </a:xfrm>
          <a:prstGeom prst="rect">
            <a:avLst/>
          </a:prstGeom>
        </p:spPr>
        <p:txBody>
          <a:bodyPr wrap="square">
            <a:spAutoFit/>
          </a:bodyPr>
          <a:lstStyle/>
          <a:p>
            <a:pPr fontAlgn="auto">
              <a:lnSpc>
                <a:spcPct val="150000"/>
              </a:lnSpc>
            </a:pPr>
            <a:r>
              <a:rPr lang="en-US" altLang="zh-CN" sz="1600" dirty="0">
                <a:solidFill>
                  <a:srgbClr val="5F6266"/>
                </a:solidFill>
                <a:latin typeface="Arial" panose="020B0604020202020204" pitchFamily="34" charset="0"/>
              </a:rPr>
              <a:t>有关情况的说明及规定 </a:t>
            </a:r>
          </a:p>
        </p:txBody>
      </p:sp>
      <p:sp>
        <p:nvSpPr>
          <p:cNvPr id="2" name="文本框 1"/>
          <p:cNvSpPr txBox="1"/>
          <p:nvPr/>
        </p:nvSpPr>
        <p:spPr>
          <a:xfrm>
            <a:off x="1223188" y="4662542"/>
            <a:ext cx="2550872" cy="337185"/>
          </a:xfrm>
          <a:prstGeom prst="rect">
            <a:avLst/>
          </a:prstGeom>
          <a:noFill/>
        </p:spPr>
        <p:txBody>
          <a:bodyPr wrap="square" rtlCol="0">
            <a:spAutoFit/>
          </a:bodyPr>
          <a:lstStyle/>
          <a:p>
            <a:r>
              <a:rPr lang="en-US" altLang="zh-CN" sz="1600" b="1" dirty="0"/>
              <a:t>6.</a:t>
            </a:r>
            <a:r>
              <a:rPr sz="1600" b="1" dirty="0"/>
              <a:t>挖湿土</a:t>
            </a:r>
          </a:p>
        </p:txBody>
      </p:sp>
      <p:sp>
        <p:nvSpPr>
          <p:cNvPr id="3" name="文本框 2"/>
          <p:cNvSpPr txBox="1"/>
          <p:nvPr/>
        </p:nvSpPr>
        <p:spPr>
          <a:xfrm>
            <a:off x="1223188" y="5049618"/>
            <a:ext cx="7246961" cy="660502"/>
          </a:xfrm>
          <a:prstGeom prst="rect">
            <a:avLst/>
          </a:prstGeom>
          <a:noFill/>
        </p:spPr>
        <p:txBody>
          <a:bodyPr wrap="square" rtlCol="0">
            <a:spAutoFit/>
          </a:bodyPr>
          <a:lstStyle/>
          <a:p>
            <a:pPr marL="171450" indent="-171450">
              <a:lnSpc>
                <a:spcPct val="150000"/>
              </a:lnSpc>
              <a:buFont typeface="Wingdings" panose="05000000000000000000" charset="0"/>
              <a:buChar char="Ø"/>
            </a:pPr>
            <a:r>
              <a:rPr lang="zh-CN" altLang="en-US" sz="1300" dirty="0"/>
              <a:t>湿土划分界限为：含水率≥25%为湿土</a:t>
            </a:r>
          </a:p>
          <a:p>
            <a:pPr marL="171450" indent="-171450">
              <a:lnSpc>
                <a:spcPct val="150000"/>
              </a:lnSpc>
              <a:buFont typeface="Wingdings" panose="05000000000000000000" charset="0"/>
              <a:buChar char="Ø"/>
            </a:pPr>
            <a:r>
              <a:rPr lang="zh-CN" altLang="en-US" sz="1300" dirty="0"/>
              <a:t>挖湿土时，人工、机械乘以系数1.18</a:t>
            </a:r>
          </a:p>
        </p:txBody>
      </p:sp>
      <p:sp>
        <p:nvSpPr>
          <p:cNvPr id="4" name="任意多边形 3"/>
          <p:cNvSpPr>
            <a:spLocks noChangeAspect="1"/>
          </p:cNvSpPr>
          <p:nvPr/>
        </p:nvSpPr>
        <p:spPr>
          <a:xfrm flipH="1">
            <a:off x="3774060" y="4651819"/>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296193" y="4990257"/>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47"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anim calcmode="lin" valueType="num">
                                      <p:cBhvr>
                                        <p:cTn id="58" dur="500" fill="hold"/>
                                        <p:tgtEl>
                                          <p:spTgt spid="11"/>
                                        </p:tgtEl>
                                        <p:attrNameLst>
                                          <p:attrName>ppt_x</p:attrName>
                                        </p:attrNameLst>
                                      </p:cBhvr>
                                      <p:tavLst>
                                        <p:tav tm="0">
                                          <p:val>
                                            <p:strVal val="#ppt_x"/>
                                          </p:val>
                                        </p:tav>
                                        <p:tav tm="100000">
                                          <p:val>
                                            <p:strVal val="#ppt_x"/>
                                          </p:val>
                                        </p:tav>
                                      </p:tavLst>
                                    </p:anim>
                                    <p:anim calcmode="lin" valueType="num">
                                      <p:cBhvr>
                                        <p:cTn id="59" dur="5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anim calcmode="lin" valueType="num">
                                      <p:cBhvr>
                                        <p:cTn id="64" dur="500" fill="hold"/>
                                        <p:tgtEl>
                                          <p:spTgt spid="2"/>
                                        </p:tgtEl>
                                        <p:attrNameLst>
                                          <p:attrName>ppt_x</p:attrName>
                                        </p:attrNameLst>
                                      </p:cBhvr>
                                      <p:tavLst>
                                        <p:tav tm="0">
                                          <p:val>
                                            <p:strVal val="#ppt_x"/>
                                          </p:val>
                                        </p:tav>
                                        <p:tav tm="100000">
                                          <p:val>
                                            <p:strVal val="#ppt_x"/>
                                          </p:val>
                                        </p:tav>
                                      </p:tavLst>
                                    </p:anim>
                                    <p:anim calcmode="lin" valueType="num">
                                      <p:cBhvr>
                                        <p:cTn id="65" dur="500" fill="hold"/>
                                        <p:tgtEl>
                                          <p:spTgt spid="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500"/>
                                        <p:tgtEl>
                                          <p:spTgt spid="4"/>
                                        </p:tgtEl>
                                      </p:cBhvr>
                                    </p:animEffect>
                                    <p:anim calcmode="lin" valueType="num">
                                      <p:cBhvr>
                                        <p:cTn id="69" dur="500" fill="hold"/>
                                        <p:tgtEl>
                                          <p:spTgt spid="4"/>
                                        </p:tgtEl>
                                        <p:attrNameLst>
                                          <p:attrName>ppt_x</p:attrName>
                                        </p:attrNameLst>
                                      </p:cBhvr>
                                      <p:tavLst>
                                        <p:tav tm="0">
                                          <p:val>
                                            <p:strVal val="#ppt_x"/>
                                          </p:val>
                                        </p:tav>
                                        <p:tav tm="100000">
                                          <p:val>
                                            <p:strVal val="#ppt_x"/>
                                          </p:val>
                                        </p:tav>
                                      </p:tavLst>
                                    </p:anim>
                                    <p:anim calcmode="lin" valueType="num">
                                      <p:cBhvr>
                                        <p:cTn id="70" dur="500" fill="hold"/>
                                        <p:tgtEl>
                                          <p:spTgt spid="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7" grpId="0"/>
      <p:bldP spid="8" grpId="0"/>
      <p:bldP spid="9" grpId="0" bldLvl="0" animBg="1"/>
      <p:bldP spid="10" grpId="0"/>
      <p:bldP spid="11" grpId="0"/>
      <p:bldP spid="12" grpId="0" bldLvl="0" animBg="1"/>
      <p:bldP spid="15" grpId="0" bldLvl="0" animBg="1"/>
      <p:bldP spid="16" grpId="0" bldLvl="0" animBg="1"/>
      <p:bldP spid="2" grpId="0"/>
      <p:bldP spid="3" grpId="0"/>
      <p:bldP spid="4" grpId="0" bldLvl="0" animBg="1"/>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290319" y="2184390"/>
            <a:ext cx="6453697" cy="3116238"/>
          </a:xfrm>
          <a:prstGeom prst="rect">
            <a:avLst/>
          </a:prstGeom>
          <a:noFill/>
        </p:spPr>
        <p:txBody>
          <a:bodyPr wrap="square" rtlCol="0">
            <a:spAutoFit/>
          </a:bodyPr>
          <a:lstStyle/>
          <a:p>
            <a:pPr marL="171450" indent="-171450">
              <a:lnSpc>
                <a:spcPct val="150000"/>
              </a:lnSpc>
              <a:spcBef>
                <a:spcPts val="600"/>
              </a:spcBef>
              <a:spcAft>
                <a:spcPts val="600"/>
              </a:spcAft>
              <a:buFont typeface="Wingdings" panose="05000000000000000000" charset="0"/>
              <a:buChar char="Ø"/>
            </a:pPr>
            <a:r>
              <a:rPr lang="zh-CN" altLang="en-US" sz="1300" dirty="0"/>
              <a:t>人工运土方和人工出碴最小运</a:t>
            </a:r>
            <a:r>
              <a:rPr lang="zh-CN" altLang="en-US" sz="1300" dirty="0" smtClean="0"/>
              <a:t>距：2014</a:t>
            </a:r>
            <a:r>
              <a:rPr lang="zh-CN" altLang="en-US" sz="1300" dirty="0"/>
              <a:t>标准30m</a:t>
            </a:r>
            <a:r>
              <a:rPr lang="zh-CN" altLang="en-US" sz="1300" dirty="0" smtClean="0"/>
              <a:t>以内 </a:t>
            </a:r>
            <a:r>
              <a:rPr lang="zh-CN" altLang="en-US" sz="1300" dirty="0" smtClean="0">
                <a:solidFill>
                  <a:srgbClr val="000000"/>
                </a:solidFill>
                <a:latin typeface="Arial" panose="020B0604020202020204" pitchFamily="34" charset="0"/>
                <a:cs typeface="Arial" panose="020B0604020202020204" pitchFamily="34" charset="0"/>
              </a:rPr>
              <a:t>→</a:t>
            </a:r>
            <a:r>
              <a:rPr lang="zh-CN" altLang="en-US" sz="1300" dirty="0" smtClean="0"/>
              <a:t> </a:t>
            </a:r>
            <a:r>
              <a:rPr lang="zh-CN" altLang="en-US" sz="1300" dirty="0"/>
              <a:t>2020标准20m以内</a:t>
            </a:r>
          </a:p>
          <a:p>
            <a:pPr marL="171450" indent="-171450">
              <a:lnSpc>
                <a:spcPct val="150000"/>
              </a:lnSpc>
              <a:spcBef>
                <a:spcPts val="600"/>
              </a:spcBef>
              <a:spcAft>
                <a:spcPts val="600"/>
              </a:spcAft>
              <a:buFont typeface="Wingdings" panose="05000000000000000000" charset="0"/>
              <a:buChar char="Ø"/>
            </a:pPr>
            <a:r>
              <a:rPr lang="zh-CN" altLang="en-US" sz="1300" dirty="0"/>
              <a:t>挖掘机挖土石淤泥、自卸汽车运土石</a:t>
            </a:r>
            <a:r>
              <a:rPr lang="zh-CN" altLang="en-US" sz="1300" dirty="0" smtClean="0"/>
              <a:t>淤泥：2014</a:t>
            </a:r>
            <a:r>
              <a:rPr lang="zh-CN" altLang="en-US" sz="1300" dirty="0"/>
              <a:t>标准合并列项 </a:t>
            </a:r>
            <a:r>
              <a:rPr lang="zh-CN" altLang="en-US" sz="1300" dirty="0">
                <a:latin typeface="Arial" panose="020B0604020202020204" pitchFamily="34" charset="0"/>
                <a:cs typeface="Arial" panose="020B0604020202020204" pitchFamily="34" charset="0"/>
              </a:rPr>
              <a:t>→</a:t>
            </a:r>
            <a:r>
              <a:rPr lang="zh-CN" altLang="en-US" sz="1300" dirty="0" smtClean="0"/>
              <a:t> </a:t>
            </a:r>
            <a:r>
              <a:rPr lang="zh-CN" altLang="en-US" sz="1300" dirty="0"/>
              <a:t>2020标准分开列项</a:t>
            </a:r>
          </a:p>
          <a:p>
            <a:pPr marL="171450" indent="-171450">
              <a:lnSpc>
                <a:spcPct val="150000"/>
              </a:lnSpc>
              <a:spcBef>
                <a:spcPts val="600"/>
              </a:spcBef>
              <a:spcAft>
                <a:spcPts val="600"/>
              </a:spcAft>
              <a:buFont typeface="Wingdings" panose="05000000000000000000" charset="0"/>
              <a:buChar char="Ø"/>
            </a:pPr>
            <a:r>
              <a:rPr lang="zh-CN" altLang="en-US" sz="1300" dirty="0"/>
              <a:t>删除人工挖槽坑土方每超深1m、人工及机械打眼爆破、铲运机铲土方子目</a:t>
            </a:r>
          </a:p>
          <a:p>
            <a:pPr marL="171450" indent="-171450">
              <a:lnSpc>
                <a:spcPct val="150000"/>
              </a:lnSpc>
              <a:spcBef>
                <a:spcPts val="600"/>
              </a:spcBef>
              <a:spcAft>
                <a:spcPts val="600"/>
              </a:spcAft>
              <a:buFont typeface="Wingdings" panose="05000000000000000000" charset="0"/>
              <a:buChar char="Ø"/>
            </a:pPr>
            <a:r>
              <a:rPr lang="zh-CN" altLang="en-US" sz="1300" dirty="0"/>
              <a:t>增加土石方人工装车、人工清理爆破基底、人工修整爆破边坡、人工清石渣</a:t>
            </a:r>
            <a:r>
              <a:rPr lang="zh-CN" altLang="en-US" sz="1300" dirty="0" smtClean="0"/>
              <a:t>子目</a:t>
            </a:r>
            <a:endParaRPr lang="en-US" altLang="zh-CN" sz="1300" dirty="0" smtClean="0"/>
          </a:p>
          <a:p>
            <a:pPr>
              <a:lnSpc>
                <a:spcPct val="150000"/>
              </a:lnSpc>
              <a:spcBef>
                <a:spcPts val="600"/>
              </a:spcBef>
              <a:spcAft>
                <a:spcPts val="600"/>
              </a:spcAft>
            </a:pPr>
            <a:r>
              <a:rPr lang="zh-CN" altLang="en-US" sz="1300" dirty="0"/>
              <a:t> </a:t>
            </a:r>
            <a:r>
              <a:rPr lang="zh-CN" altLang="en-US" sz="1300" dirty="0" smtClean="0"/>
              <a:t>    装载机</a:t>
            </a:r>
            <a:r>
              <a:rPr lang="zh-CN" altLang="en-US" sz="1300" dirty="0"/>
              <a:t>装运土石方、机动翻斗车运土石方子目</a:t>
            </a:r>
          </a:p>
          <a:p>
            <a:pPr indent="0">
              <a:lnSpc>
                <a:spcPct val="150000"/>
              </a:lnSpc>
              <a:spcBef>
                <a:spcPts val="600"/>
              </a:spcBef>
              <a:spcAft>
                <a:spcPts val="600"/>
              </a:spcAft>
              <a:buFont typeface="Wingdings" panose="05000000000000000000" charset="0"/>
              <a:buNone/>
            </a:pPr>
            <a:r>
              <a:rPr lang="zh-CN" altLang="en-US" sz="1300" dirty="0"/>
              <a:t>    </a:t>
            </a:r>
            <a:r>
              <a:rPr lang="zh-CN" altLang="en-US" sz="1300" dirty="0" smtClean="0"/>
              <a:t>  风镐</a:t>
            </a:r>
            <a:r>
              <a:rPr lang="zh-CN" altLang="en-US" sz="1300" dirty="0"/>
              <a:t>破碎石方、静力膨胀剂爆破石方子目     </a:t>
            </a:r>
          </a:p>
          <a:p>
            <a:pPr indent="0">
              <a:lnSpc>
                <a:spcPct val="150000"/>
              </a:lnSpc>
              <a:spcBef>
                <a:spcPts val="600"/>
              </a:spcBef>
              <a:spcAft>
                <a:spcPts val="600"/>
              </a:spcAft>
              <a:buFont typeface="Wingdings" panose="05000000000000000000" charset="0"/>
              <a:buNone/>
            </a:pPr>
            <a:r>
              <a:rPr lang="zh-CN" altLang="en-US" sz="1300" dirty="0"/>
              <a:t>     </a:t>
            </a:r>
            <a:r>
              <a:rPr lang="zh-CN" altLang="en-US" sz="1300" dirty="0" smtClean="0"/>
              <a:t> 槽</a:t>
            </a:r>
            <a:r>
              <a:rPr lang="zh-CN" altLang="en-US" sz="1300" dirty="0"/>
              <a:t>坑回填砂（砂砾石）子目</a:t>
            </a:r>
            <a:endParaRPr lang="en-US" altLang="zh-CN" sz="1300" dirty="0"/>
          </a:p>
        </p:txBody>
      </p:sp>
      <p:sp>
        <p:nvSpPr>
          <p:cNvPr id="23" name="文本框 22"/>
          <p:cNvSpPr txBox="1"/>
          <p:nvPr/>
        </p:nvSpPr>
        <p:spPr>
          <a:xfrm>
            <a:off x="1290600" y="1751175"/>
            <a:ext cx="2507969" cy="337185"/>
          </a:xfrm>
          <a:prstGeom prst="rect">
            <a:avLst/>
          </a:prstGeom>
          <a:noFill/>
        </p:spPr>
        <p:txBody>
          <a:bodyPr wrap="square" rtlCol="0">
            <a:spAutoFit/>
          </a:bodyPr>
          <a:lstStyle/>
          <a:p>
            <a:r>
              <a:rPr lang="en-US" altLang="zh-CN" sz="1600" b="1" dirty="0"/>
              <a:t>7.</a:t>
            </a:r>
            <a:r>
              <a:rPr lang="zh-CN" altLang="en-US" sz="1600" b="1" dirty="0"/>
              <a:t>项目划分及设置调整</a:t>
            </a:r>
          </a:p>
        </p:txBody>
      </p:sp>
      <p:sp>
        <p:nvSpPr>
          <p:cNvPr id="16" name="矩形 15"/>
          <p:cNvSpPr/>
          <p:nvPr/>
        </p:nvSpPr>
        <p:spPr>
          <a:xfrm>
            <a:off x="1354101" y="203695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a:spLocks noChangeAspect="1"/>
          </p:cNvSpPr>
          <p:nvPr/>
        </p:nvSpPr>
        <p:spPr>
          <a:xfrm flipH="1">
            <a:off x="869752" y="176216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015" y="2036954"/>
            <a:ext cx="3889489" cy="3085551"/>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sp>
        <p:nvSpPr>
          <p:cNvPr id="19" name="文本框 18"/>
          <p:cNvSpPr txBox="1"/>
          <p:nvPr/>
        </p:nvSpPr>
        <p:spPr>
          <a:xfrm>
            <a:off x="924029" y="159280"/>
            <a:ext cx="2511501" cy="39878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第一章  土石方工程</a:t>
            </a:r>
          </a:p>
        </p:txBody>
      </p:sp>
      <p:sp>
        <p:nvSpPr>
          <p:cNvPr id="20" name="矩形 19"/>
          <p:cNvSpPr/>
          <p:nvPr/>
        </p:nvSpPr>
        <p:spPr>
          <a:xfrm>
            <a:off x="924030" y="458701"/>
            <a:ext cx="4646499" cy="460375"/>
          </a:xfrm>
          <a:prstGeom prst="rect">
            <a:avLst/>
          </a:prstGeom>
        </p:spPr>
        <p:txBody>
          <a:bodyPr wrap="square">
            <a:spAutoFit/>
          </a:bodyPr>
          <a:lstStyle/>
          <a:p>
            <a:pPr fontAlgn="auto">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16" grpId="0" bldLvl="0" animBg="1"/>
      <p:bldP spid="2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430637" y="-2398294"/>
            <a:ext cx="9386648" cy="6463380"/>
          </a:xfrm>
          <a:custGeom>
            <a:avLst/>
            <a:gdLst>
              <a:gd name="connsiteX0" fmla="*/ 0 w 9386648"/>
              <a:gd name="connsiteY0" fmla="*/ 0 h 6463380"/>
              <a:gd name="connsiteX1" fmla="*/ 9386648 w 9386648"/>
              <a:gd name="connsiteY1" fmla="*/ 0 h 6463380"/>
              <a:gd name="connsiteX2" fmla="*/ 9210084 w 9386648"/>
              <a:gd name="connsiteY2" fmla="*/ 21842 h 6463380"/>
              <a:gd name="connsiteX3" fmla="*/ 19370 w 9386648"/>
              <a:gd name="connsiteY3" fmla="*/ 6388244 h 6463380"/>
              <a:gd name="connsiteX4" fmla="*/ 0 w 9386648"/>
              <a:gd name="connsiteY4" fmla="*/ 6463380 h 6463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6648" h="6463380">
                <a:moveTo>
                  <a:pt x="0" y="0"/>
                </a:moveTo>
                <a:lnTo>
                  <a:pt x="9386648" y="0"/>
                </a:lnTo>
                <a:lnTo>
                  <a:pt x="9210084" y="21842"/>
                </a:lnTo>
                <a:cubicBezTo>
                  <a:pt x="4596878" y="675749"/>
                  <a:pt x="963368" y="3192679"/>
                  <a:pt x="19370" y="6388244"/>
                </a:cubicBezTo>
                <a:lnTo>
                  <a:pt x="0" y="64633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a:spLocks noChangeAspect="1"/>
          </p:cNvSpPr>
          <p:nvPr/>
        </p:nvSpPr>
        <p:spPr>
          <a:xfrm rot="19969094">
            <a:off x="-23883596" y="9957031"/>
            <a:ext cx="16550291" cy="11464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7820647" y="16361432"/>
            <a:ext cx="2920699" cy="2335642"/>
          </a:xfrm>
          <a:custGeom>
            <a:avLst/>
            <a:gdLst>
              <a:gd name="connsiteX0" fmla="*/ 2920699 w 2920699"/>
              <a:gd name="connsiteY0" fmla="*/ 0 h 2335642"/>
              <a:gd name="connsiteX1" fmla="*/ 2920699 w 2920699"/>
              <a:gd name="connsiteY1" fmla="*/ 2335642 h 2335642"/>
              <a:gd name="connsiteX2" fmla="*/ 0 w 2920699"/>
              <a:gd name="connsiteY2" fmla="*/ 2335642 h 2335642"/>
              <a:gd name="connsiteX3" fmla="*/ 361872 w 2920699"/>
              <a:gd name="connsiteY3" fmla="*/ 2125054 h 2335642"/>
              <a:gd name="connsiteX4" fmla="*/ 2815512 w 2920699"/>
              <a:gd name="connsiteY4" fmla="*/ 120573 h 233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99" h="2335642">
                <a:moveTo>
                  <a:pt x="2920699" y="0"/>
                </a:moveTo>
                <a:lnTo>
                  <a:pt x="2920699" y="2335642"/>
                </a:lnTo>
                <a:lnTo>
                  <a:pt x="0" y="2335642"/>
                </a:lnTo>
                <a:lnTo>
                  <a:pt x="361872" y="2125054"/>
                </a:lnTo>
                <a:cubicBezTo>
                  <a:pt x="1315968" y="1547101"/>
                  <a:pt x="2142325" y="863072"/>
                  <a:pt x="2815512" y="12057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90750" y="2965550"/>
            <a:ext cx="1681480" cy="306705"/>
          </a:xfrm>
          <a:prstGeom prst="rect">
            <a:avLst/>
          </a:prstGeom>
          <a:noFill/>
        </p:spPr>
        <p:txBody>
          <a:bodyPr wrap="square" rtlCol="0">
            <a:spAutoFit/>
          </a:bodyPr>
          <a:lstStyle/>
          <a:p>
            <a:pPr algn="ctr"/>
            <a:r>
              <a:rPr lang="zh-CN" altLang="en-US" sz="1400" b="1" dirty="0"/>
              <a:t>概况</a:t>
            </a:r>
          </a:p>
        </p:txBody>
      </p:sp>
      <p:sp>
        <p:nvSpPr>
          <p:cNvPr id="7" name="文本框 6"/>
          <p:cNvSpPr txBox="1"/>
          <p:nvPr/>
        </p:nvSpPr>
        <p:spPr>
          <a:xfrm>
            <a:off x="2091690" y="3272255"/>
            <a:ext cx="2227680" cy="1300356"/>
          </a:xfrm>
          <a:prstGeom prst="rect">
            <a:avLst/>
          </a:prstGeom>
          <a:noFill/>
        </p:spPr>
        <p:txBody>
          <a:bodyPr wrap="square" rtlCol="0">
            <a:spAutoFit/>
          </a:bodyPr>
          <a:lstStyle/>
          <a:p>
            <a:pPr marL="171450" indent="-171450" fontAlgn="auto">
              <a:lnSpc>
                <a:spcPct val="150000"/>
              </a:lnSpc>
              <a:spcBef>
                <a:spcPts val="600"/>
              </a:spcBef>
              <a:spcAft>
                <a:spcPts val="600"/>
              </a:spcAft>
              <a:buFont typeface="Wingdings" panose="05000000000000000000" pitchFamily="2" charset="2"/>
              <a:buChar char="u"/>
            </a:pPr>
            <a:r>
              <a:rPr lang="zh-CN" altLang="en-US" sz="1300" dirty="0" smtClean="0"/>
              <a:t>共两节，</a:t>
            </a:r>
            <a:r>
              <a:rPr lang="en-US" altLang="zh-CN" sz="1300" dirty="0" smtClean="0"/>
              <a:t>74</a:t>
            </a:r>
            <a:r>
              <a:rPr lang="zh-CN" altLang="en-US" sz="1300" dirty="0" smtClean="0"/>
              <a:t>个</a:t>
            </a:r>
            <a:r>
              <a:rPr lang="zh-CN" altLang="en-US" sz="1300" dirty="0"/>
              <a:t>子目</a:t>
            </a:r>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第一</a:t>
            </a:r>
            <a:r>
              <a:rPr lang="zh-CN" altLang="en-US" sz="1300" dirty="0"/>
              <a:t>节  </a:t>
            </a:r>
            <a:r>
              <a:rPr lang="zh-CN" altLang="en-US" sz="1300" dirty="0" smtClean="0"/>
              <a:t>地基处理，</a:t>
            </a:r>
            <a:r>
              <a:rPr lang="en-US" altLang="zh-CN" sz="1300" dirty="0" smtClean="0"/>
              <a:t>51</a:t>
            </a:r>
            <a:r>
              <a:rPr lang="zh-CN" altLang="en-US" sz="1300" dirty="0" smtClean="0"/>
              <a:t>个</a:t>
            </a:r>
            <a:endParaRPr lang="zh-CN" altLang="en-US" sz="1300" dirty="0"/>
          </a:p>
          <a:p>
            <a:pPr marL="171450" indent="-171450" fontAlgn="auto">
              <a:lnSpc>
                <a:spcPct val="150000"/>
              </a:lnSpc>
              <a:spcBef>
                <a:spcPts val="600"/>
              </a:spcBef>
              <a:spcAft>
                <a:spcPts val="600"/>
              </a:spcAft>
              <a:buFont typeface="Arial" panose="020B0604020202020204" pitchFamily="34" charset="0"/>
              <a:buChar char="•"/>
            </a:pPr>
            <a:r>
              <a:rPr lang="zh-CN" altLang="en-US" sz="1300" dirty="0" smtClean="0"/>
              <a:t>第二</a:t>
            </a:r>
            <a:r>
              <a:rPr lang="zh-CN" altLang="en-US" sz="1300" dirty="0"/>
              <a:t>节  </a:t>
            </a:r>
            <a:r>
              <a:rPr lang="zh-CN" altLang="en-US" sz="1300" dirty="0" smtClean="0"/>
              <a:t>基坑支护，</a:t>
            </a:r>
            <a:r>
              <a:rPr lang="en-US" altLang="zh-CN" sz="1300" dirty="0" smtClean="0"/>
              <a:t>23</a:t>
            </a:r>
            <a:r>
              <a:rPr lang="zh-CN" altLang="en-US" sz="1300" dirty="0" smtClean="0"/>
              <a:t>个</a:t>
            </a:r>
            <a:endParaRPr lang="zh-CN" altLang="en-US" sz="1300" dirty="0"/>
          </a:p>
        </p:txBody>
      </p:sp>
      <p:sp>
        <p:nvSpPr>
          <p:cNvPr id="40" name="文本框 39"/>
          <p:cNvSpPr txBox="1"/>
          <p:nvPr/>
        </p:nvSpPr>
        <p:spPr>
          <a:xfrm>
            <a:off x="5696784" y="2977646"/>
            <a:ext cx="3926840" cy="306705"/>
          </a:xfrm>
          <a:prstGeom prst="rect">
            <a:avLst/>
          </a:prstGeom>
          <a:noFill/>
        </p:spPr>
        <p:txBody>
          <a:bodyPr wrap="square" rtlCol="0">
            <a:spAutoFit/>
          </a:bodyPr>
          <a:lstStyle/>
          <a:p>
            <a:pPr algn="ctr"/>
            <a:r>
              <a:rPr lang="zh-CN" altLang="en-US" sz="1400" b="1" dirty="0"/>
              <a:t>编制依据</a:t>
            </a:r>
          </a:p>
        </p:txBody>
      </p:sp>
      <p:sp>
        <p:nvSpPr>
          <p:cNvPr id="41" name="文本框 40"/>
          <p:cNvSpPr txBox="1"/>
          <p:nvPr/>
        </p:nvSpPr>
        <p:spPr>
          <a:xfrm>
            <a:off x="5340649" y="3280910"/>
            <a:ext cx="5247140" cy="3031599"/>
          </a:xfrm>
          <a:prstGeom prst="rect">
            <a:avLst/>
          </a:prstGeom>
          <a:noFill/>
        </p:spPr>
        <p:txBody>
          <a:bodyPr wrap="square" rtlCol="0">
            <a:spAutoFit/>
          </a:bodyPr>
          <a:lstStyle/>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建筑地基基础设计规范</a:t>
            </a:r>
            <a:r>
              <a:rPr lang="en-US" altLang="zh-CN" sz="1300" dirty="0"/>
              <a:t>》</a:t>
            </a:r>
            <a:r>
              <a:rPr lang="zh-CN" altLang="en-US" sz="1300" dirty="0"/>
              <a:t>（</a:t>
            </a:r>
            <a:r>
              <a:rPr lang="en-US" altLang="zh-CN" sz="1300" dirty="0"/>
              <a:t>GB 50007-2011</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建筑地基处理技术规范</a:t>
            </a:r>
            <a:r>
              <a:rPr lang="en-US" altLang="zh-CN" sz="1300" dirty="0"/>
              <a:t>》</a:t>
            </a:r>
            <a:r>
              <a:rPr lang="zh-CN" altLang="en-US" sz="1300" dirty="0"/>
              <a:t>（</a:t>
            </a:r>
            <a:r>
              <a:rPr lang="en-US" altLang="zh-CN" sz="1300" dirty="0"/>
              <a:t>JGJ 79-2012</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建筑边坡工程技术规范</a:t>
            </a:r>
            <a:r>
              <a:rPr lang="en-US" altLang="zh-CN" sz="1300" dirty="0"/>
              <a:t>》</a:t>
            </a:r>
            <a:r>
              <a:rPr lang="zh-CN" altLang="en-US" sz="1300" dirty="0"/>
              <a:t>（</a:t>
            </a:r>
            <a:r>
              <a:rPr lang="en-US" altLang="zh-CN" sz="1300" dirty="0"/>
              <a:t>GB 50330-2013</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建筑地基基础工程施工规范</a:t>
            </a:r>
            <a:r>
              <a:rPr lang="en-US" altLang="zh-CN" sz="1300" dirty="0"/>
              <a:t>》</a:t>
            </a:r>
            <a:r>
              <a:rPr lang="zh-CN" altLang="en-US" sz="1300" dirty="0"/>
              <a:t>（</a:t>
            </a:r>
            <a:r>
              <a:rPr lang="en-US" altLang="zh-CN" sz="1300" dirty="0"/>
              <a:t>GB 51004-2015</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a:t>《</a:t>
            </a:r>
            <a:r>
              <a:rPr lang="zh-CN" altLang="en-US" sz="1300" dirty="0"/>
              <a:t>建筑地基基础工程施工质量验收标准</a:t>
            </a:r>
            <a:r>
              <a:rPr lang="en-US" altLang="zh-CN" sz="1300" dirty="0"/>
              <a:t>》</a:t>
            </a:r>
            <a:r>
              <a:rPr lang="zh-CN" altLang="en-US" sz="1300" dirty="0"/>
              <a:t>（</a:t>
            </a:r>
            <a:r>
              <a:rPr lang="en-US" altLang="zh-CN" sz="1300" dirty="0"/>
              <a:t>GB 50202-2018</a:t>
            </a:r>
            <a:r>
              <a:rPr lang="zh-CN" altLang="en-US" sz="1300" dirty="0" smtClean="0"/>
              <a:t>）</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zh-CN" altLang="en-US" sz="1300" dirty="0" smtClean="0"/>
              <a:t>  其他</a:t>
            </a:r>
            <a:r>
              <a:rPr lang="zh-CN" altLang="en-US" sz="1300" dirty="0"/>
              <a:t>现行设计、施工及验收规范，质量评定标准和安全</a:t>
            </a:r>
            <a:r>
              <a:rPr lang="zh-CN" altLang="en-US" sz="1300" dirty="0" smtClean="0"/>
              <a:t>操作规程</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en-US" altLang="zh-CN" sz="1300" dirty="0" smtClean="0"/>
              <a:t>  2014</a:t>
            </a:r>
            <a:r>
              <a:rPr lang="en-US" altLang="zh-CN" sz="1300" dirty="0"/>
              <a:t>《</a:t>
            </a:r>
            <a:r>
              <a:rPr lang="zh-CN" altLang="en-US" sz="1300" dirty="0"/>
              <a:t>湖南省建筑工程消耗量标准</a:t>
            </a:r>
            <a:r>
              <a:rPr lang="en-US" altLang="zh-CN" sz="1300" dirty="0" smtClean="0"/>
              <a:t>》</a:t>
            </a:r>
            <a:r>
              <a:rPr lang="zh-CN" altLang="en-US" sz="1300" dirty="0" smtClean="0"/>
              <a:t>、全国</a:t>
            </a:r>
            <a:r>
              <a:rPr lang="zh-CN" altLang="en-US" sz="1300" dirty="0"/>
              <a:t>及其他省市现行定额</a:t>
            </a:r>
            <a:endParaRPr lang="en-US" altLang="zh-CN" sz="1300" dirty="0" smtClean="0"/>
          </a:p>
          <a:p>
            <a:pPr marL="171450" indent="-171450" fontAlgn="auto">
              <a:lnSpc>
                <a:spcPct val="150000"/>
              </a:lnSpc>
              <a:spcBef>
                <a:spcPts val="300"/>
              </a:spcBef>
              <a:spcAft>
                <a:spcPts val="300"/>
              </a:spcAft>
              <a:buFont typeface="Wingdings" panose="05000000000000000000" pitchFamily="2" charset="2"/>
              <a:buChar char="u"/>
            </a:pPr>
            <a:r>
              <a:rPr lang="zh-CN" altLang="en-US" sz="1300" dirty="0" smtClean="0"/>
              <a:t>  市场</a:t>
            </a:r>
            <a:r>
              <a:rPr lang="zh-CN" altLang="en-US" sz="1300" dirty="0"/>
              <a:t>调研资料，如劳务及专业分包合同、一次性消耗量资料等</a:t>
            </a:r>
          </a:p>
        </p:txBody>
      </p:sp>
      <p:sp>
        <p:nvSpPr>
          <p:cNvPr id="30" name="文本框 29"/>
          <p:cNvSpPr txBox="1"/>
          <p:nvPr/>
        </p:nvSpPr>
        <p:spPr>
          <a:xfrm>
            <a:off x="930379" y="268500"/>
            <a:ext cx="4305764" cy="400110"/>
          </a:xfrm>
          <a:prstGeom prst="rect">
            <a:avLst/>
          </a:prstGeom>
          <a:noFill/>
        </p:spPr>
        <p:txBody>
          <a:bodyPr wrap="square" rtlCol="0">
            <a:spAutoFit/>
          </a:bodyPr>
          <a:lstStyle/>
          <a:p>
            <a:r>
              <a:rPr lang="zh-CN" altLang="en-US" sz="2000" b="1" dirty="0" smtClean="0">
                <a:solidFill>
                  <a:schemeClr val="accent6"/>
                </a:solidFill>
                <a:latin typeface="微软雅黑" panose="020B0503020204020204" pitchFamily="34" charset="-122"/>
                <a:ea typeface="微软雅黑" panose="020B0503020204020204" pitchFamily="34" charset="-122"/>
              </a:rPr>
              <a:t>第二章  地基处理和基坑支护工程</a:t>
            </a:r>
            <a:endParaRPr lang="zh-CN" altLang="en-US" sz="1100" b="1" dirty="0">
              <a:solidFill>
                <a:schemeClr val="accent6"/>
              </a:solidFill>
              <a:latin typeface="微软雅黑" panose="020B0503020204020204" pitchFamily="34" charset="-122"/>
              <a:ea typeface="微软雅黑" panose="020B0503020204020204" pitchFamily="34" charset="-122"/>
            </a:endParaRPr>
          </a:p>
        </p:txBody>
      </p:sp>
      <p:pic>
        <p:nvPicPr>
          <p:cNvPr id="10" name="图片占位符 25"/>
          <p:cNvPicPr>
            <a:picLocks noGrp="1"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1998" y="923289"/>
            <a:ext cx="1438984" cy="1919605"/>
          </a:xfrm>
          <a:prstGeom prst="trapezoid">
            <a:avLst/>
          </a:prstGeom>
        </p:spPr>
      </p:pic>
      <p:pic>
        <p:nvPicPr>
          <p:cNvPr id="12" name="图片占位符 25"/>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6721039" y="1052260"/>
            <a:ext cx="1878330" cy="1803366"/>
          </a:xfrm>
          <a:prstGeom prst="ellipse">
            <a:avLst/>
          </a:prstGeom>
        </p:spPr>
      </p:pic>
    </p:spTree>
    <p:extLst>
      <p:ext uri="{BB962C8B-B14F-4D97-AF65-F5344CB8AC3E}">
        <p14:creationId xmlns:p14="http://schemas.microsoft.com/office/powerpoint/2010/main" val="13528332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56005" y="1110130"/>
            <a:ext cx="2507969" cy="337185"/>
          </a:xfrm>
          <a:prstGeom prst="rect">
            <a:avLst/>
          </a:prstGeom>
          <a:noFill/>
        </p:spPr>
        <p:txBody>
          <a:bodyPr wrap="square" rtlCol="0">
            <a:spAutoFit/>
          </a:bodyPr>
          <a:lstStyle/>
          <a:p>
            <a:r>
              <a:rPr lang="en-US" altLang="zh-CN" sz="1600" b="1" dirty="0" smtClean="0"/>
              <a:t>1.</a:t>
            </a:r>
            <a:r>
              <a:rPr lang="zh-CN" altLang="en-US" sz="1600" b="1" dirty="0" smtClean="0"/>
              <a:t>强夯</a:t>
            </a:r>
            <a:endParaRPr lang="en-US" altLang="zh-CN" sz="1600" b="1" dirty="0"/>
          </a:p>
        </p:txBody>
      </p:sp>
      <p:sp>
        <p:nvSpPr>
          <p:cNvPr id="13" name="文本框 12"/>
          <p:cNvSpPr txBox="1"/>
          <p:nvPr/>
        </p:nvSpPr>
        <p:spPr>
          <a:xfrm>
            <a:off x="1355725" y="1543685"/>
            <a:ext cx="5960745" cy="1146468"/>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en-US" altLang="zh-CN" sz="1300" dirty="0"/>
              <a:t>20</a:t>
            </a:r>
            <a:r>
              <a:rPr lang="zh-CN" altLang="en-US" sz="1300" dirty="0"/>
              <a:t>14</a:t>
            </a:r>
            <a:r>
              <a:rPr lang="zh-CN" altLang="en-US" sz="1300" dirty="0" smtClean="0"/>
              <a:t>标准：按</a:t>
            </a:r>
            <a:r>
              <a:rPr lang="zh-CN" altLang="en-US" sz="1300" dirty="0"/>
              <a:t>夯坑数计量</a:t>
            </a:r>
          </a:p>
          <a:p>
            <a:pPr marL="171450" indent="-171450">
              <a:lnSpc>
                <a:spcPct val="150000"/>
              </a:lnSpc>
              <a:spcBef>
                <a:spcPts val="300"/>
              </a:spcBef>
              <a:spcAft>
                <a:spcPts val="300"/>
              </a:spcAft>
              <a:buFont typeface="Wingdings" panose="05000000000000000000" charset="0"/>
              <a:buChar char="Ø"/>
            </a:pPr>
            <a:r>
              <a:rPr lang="en-US" altLang="zh-CN" sz="1300" dirty="0"/>
              <a:t>2020</a:t>
            </a:r>
            <a:r>
              <a:rPr lang="zh-CN" altLang="en-US" sz="1300" dirty="0" smtClean="0"/>
              <a:t>标准：依据</a:t>
            </a:r>
            <a:r>
              <a:rPr lang="zh-CN" altLang="en-US" sz="1300" dirty="0"/>
              <a:t>夯击</a:t>
            </a:r>
            <a:r>
              <a:rPr lang="zh-CN" altLang="en-US" sz="1300" dirty="0" smtClean="0"/>
              <a:t>能按</a:t>
            </a:r>
            <a:r>
              <a:rPr lang="zh-CN" altLang="en-US" sz="1300" dirty="0"/>
              <a:t>夯击面积计量</a:t>
            </a:r>
          </a:p>
          <a:p>
            <a:pPr marL="171450" indent="-171450">
              <a:lnSpc>
                <a:spcPct val="150000"/>
              </a:lnSpc>
              <a:spcBef>
                <a:spcPts val="300"/>
              </a:spcBef>
              <a:spcAft>
                <a:spcPts val="300"/>
              </a:spcAft>
              <a:buFont typeface="Wingdings" panose="05000000000000000000" charset="0"/>
              <a:buChar char="Ø"/>
            </a:pPr>
            <a:r>
              <a:rPr lang="zh-CN" altLang="en-US" sz="1300" dirty="0"/>
              <a:t>增加夯击能为</a:t>
            </a:r>
            <a:r>
              <a:rPr lang="en-US" altLang="zh-CN" sz="1300" dirty="0"/>
              <a:t>4000kN·m</a:t>
            </a:r>
            <a:r>
              <a:rPr lang="zh-CN" altLang="en-US" sz="1300" dirty="0"/>
              <a:t>～</a:t>
            </a:r>
            <a:r>
              <a:rPr lang="en-US" altLang="zh-CN" sz="1300" dirty="0" smtClean="0"/>
              <a:t>12000kN</a:t>
            </a:r>
            <a:r>
              <a:rPr lang="zh-CN" altLang="en-US" sz="1300" dirty="0"/>
              <a:t>强夯</a:t>
            </a:r>
            <a:r>
              <a:rPr lang="zh-CN" altLang="en-US" sz="1300" dirty="0" smtClean="0"/>
              <a:t>子目</a:t>
            </a:r>
            <a:endParaRPr lang="zh-CN" altLang="en-US" sz="1300" dirty="0">
              <a:latin typeface="Arial" panose="020B0604020202020204" pitchFamily="34" charset="0"/>
              <a:cs typeface="Arial" panose="020B0604020202020204" pitchFamily="34" charset="0"/>
            </a:endParaRPr>
          </a:p>
        </p:txBody>
      </p:sp>
      <p:sp>
        <p:nvSpPr>
          <p:cNvPr id="15" name="文本框 14"/>
          <p:cNvSpPr txBox="1"/>
          <p:nvPr/>
        </p:nvSpPr>
        <p:spPr>
          <a:xfrm>
            <a:off x="1355725" y="3304540"/>
            <a:ext cx="5960745" cy="1114472"/>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en-US" altLang="zh-CN" sz="1300" dirty="0"/>
              <a:t>1</a:t>
            </a:r>
            <a:r>
              <a:rPr lang="zh-CN" altLang="en-US" sz="1300" dirty="0"/>
              <a:t>喷</a:t>
            </a:r>
            <a:r>
              <a:rPr lang="en-US" altLang="zh-CN" sz="1300" dirty="0"/>
              <a:t>2</a:t>
            </a:r>
            <a:r>
              <a:rPr lang="zh-CN" altLang="en-US" sz="1300" dirty="0"/>
              <a:t>搅：先预搅下沉到设计深度，然后边喷浆（粉）边搅拌上升的整个过程</a:t>
            </a:r>
            <a:endParaRPr lang="en-US" altLang="zh-CN" sz="1300" dirty="0" smtClean="0"/>
          </a:p>
          <a:p>
            <a:pPr marL="171450" indent="-171450">
              <a:lnSpc>
                <a:spcPct val="150000"/>
              </a:lnSpc>
              <a:spcBef>
                <a:spcPts val="300"/>
              </a:spcBef>
              <a:spcAft>
                <a:spcPts val="300"/>
              </a:spcAft>
              <a:buFont typeface="Wingdings" panose="05000000000000000000" charset="0"/>
              <a:buChar char="Ø"/>
            </a:pPr>
            <a:r>
              <a:rPr lang="en-US" altLang="zh-CN" sz="1300" dirty="0" smtClean="0"/>
              <a:t>2</a:t>
            </a:r>
            <a:r>
              <a:rPr lang="zh-CN" altLang="en-US" sz="1300" dirty="0"/>
              <a:t>喷</a:t>
            </a:r>
            <a:r>
              <a:rPr lang="en-US" altLang="zh-CN" sz="1300" dirty="0"/>
              <a:t>4</a:t>
            </a:r>
            <a:r>
              <a:rPr lang="zh-CN" altLang="en-US" sz="1300" dirty="0" smtClean="0"/>
              <a:t>搅，</a:t>
            </a:r>
            <a:r>
              <a:rPr lang="zh-CN" altLang="en-US" sz="1300" dirty="0"/>
              <a:t>按相应项目人工、机械乘以系数</a:t>
            </a:r>
            <a:r>
              <a:rPr lang="en-US" altLang="zh-CN" sz="1300" dirty="0" smtClean="0"/>
              <a:t>1.43</a:t>
            </a:r>
          </a:p>
          <a:p>
            <a:pPr marL="171450" indent="-171450">
              <a:lnSpc>
                <a:spcPct val="150000"/>
              </a:lnSpc>
              <a:spcBef>
                <a:spcPts val="300"/>
              </a:spcBef>
              <a:spcAft>
                <a:spcPts val="300"/>
              </a:spcAft>
              <a:buFont typeface="Wingdings" panose="05000000000000000000" charset="0"/>
              <a:buChar char="Ø"/>
            </a:pPr>
            <a:r>
              <a:rPr lang="en-US" altLang="zh-CN" sz="1300" dirty="0" smtClean="0"/>
              <a:t>2</a:t>
            </a:r>
            <a:r>
              <a:rPr lang="zh-CN" altLang="en-US" sz="1300" dirty="0"/>
              <a:t>喷</a:t>
            </a:r>
            <a:r>
              <a:rPr lang="en-US" altLang="zh-CN" sz="1300" dirty="0"/>
              <a:t>2</a:t>
            </a:r>
            <a:r>
              <a:rPr lang="zh-CN" altLang="en-US" sz="1300" dirty="0"/>
              <a:t>搅、</a:t>
            </a:r>
            <a:r>
              <a:rPr lang="en-US" altLang="zh-CN" sz="1300" dirty="0"/>
              <a:t>4</a:t>
            </a:r>
            <a:r>
              <a:rPr lang="zh-CN" altLang="en-US" sz="1300" dirty="0"/>
              <a:t>喷</a:t>
            </a:r>
            <a:r>
              <a:rPr lang="en-US" altLang="zh-CN" sz="1300" dirty="0"/>
              <a:t>4</a:t>
            </a:r>
            <a:r>
              <a:rPr lang="zh-CN" altLang="en-US" sz="1300" dirty="0" smtClean="0"/>
              <a:t>搅，分别</a:t>
            </a:r>
            <a:r>
              <a:rPr lang="zh-CN" altLang="en-US" sz="1300" dirty="0"/>
              <a:t>按</a:t>
            </a:r>
            <a:r>
              <a:rPr lang="en-US" altLang="zh-CN" sz="1300" dirty="0"/>
              <a:t>1</a:t>
            </a:r>
            <a:r>
              <a:rPr lang="zh-CN" altLang="en-US" sz="1300" dirty="0"/>
              <a:t>喷</a:t>
            </a:r>
            <a:r>
              <a:rPr lang="en-US" altLang="zh-CN" sz="1300" dirty="0"/>
              <a:t>2</a:t>
            </a:r>
            <a:r>
              <a:rPr lang="zh-CN" altLang="en-US" sz="1300" dirty="0"/>
              <a:t>搅、</a:t>
            </a:r>
            <a:r>
              <a:rPr lang="en-US" altLang="zh-CN" sz="1300" dirty="0"/>
              <a:t>2</a:t>
            </a:r>
            <a:r>
              <a:rPr lang="zh-CN" altLang="en-US" sz="1300" dirty="0"/>
              <a:t>喷</a:t>
            </a:r>
            <a:r>
              <a:rPr lang="en-US" altLang="zh-CN" sz="1300" dirty="0"/>
              <a:t>4</a:t>
            </a:r>
            <a:r>
              <a:rPr lang="zh-CN" altLang="en-US" sz="1300" dirty="0"/>
              <a:t>搅计算</a:t>
            </a:r>
            <a:endParaRPr lang="zh-CN" sz="1300" dirty="0"/>
          </a:p>
        </p:txBody>
      </p:sp>
      <p:sp>
        <p:nvSpPr>
          <p:cNvPr id="17" name="文本框 16"/>
          <p:cNvSpPr txBox="1"/>
          <p:nvPr/>
        </p:nvSpPr>
        <p:spPr>
          <a:xfrm>
            <a:off x="1355725" y="5064760"/>
            <a:ext cx="5960745" cy="737446"/>
          </a:xfrm>
          <a:prstGeom prst="rect">
            <a:avLst/>
          </a:prstGeom>
          <a:noFill/>
        </p:spPr>
        <p:txBody>
          <a:bodyPr wrap="square" rtlCol="0">
            <a:spAutoFit/>
          </a:bodyPr>
          <a:lstStyle/>
          <a:p>
            <a:pPr marL="171450" indent="-171450">
              <a:lnSpc>
                <a:spcPct val="150000"/>
              </a:lnSpc>
              <a:spcBef>
                <a:spcPts val="300"/>
              </a:spcBef>
              <a:spcAft>
                <a:spcPts val="300"/>
              </a:spcAft>
              <a:buFont typeface="Wingdings" panose="05000000000000000000" charset="0"/>
              <a:buChar char="Ø"/>
            </a:pPr>
            <a:r>
              <a:rPr lang="en-US" altLang="zh-CN" sz="1300" dirty="0"/>
              <a:t>20</a:t>
            </a:r>
            <a:r>
              <a:rPr lang="zh-CN" altLang="en-US" sz="1300" dirty="0"/>
              <a:t>14</a:t>
            </a:r>
            <a:r>
              <a:rPr lang="zh-CN" altLang="en-US" sz="1300" dirty="0" smtClean="0"/>
              <a:t>标准：有单独成孔子目</a:t>
            </a:r>
            <a:endParaRPr lang="en-US" altLang="zh-CN" sz="1300" dirty="0"/>
          </a:p>
          <a:p>
            <a:pPr marL="171450" indent="-171450">
              <a:lnSpc>
                <a:spcPct val="150000"/>
              </a:lnSpc>
              <a:spcBef>
                <a:spcPts val="300"/>
              </a:spcBef>
              <a:spcAft>
                <a:spcPts val="300"/>
              </a:spcAft>
              <a:buFont typeface="Wingdings" panose="05000000000000000000" charset="0"/>
              <a:buChar char="Ø"/>
            </a:pPr>
            <a:r>
              <a:rPr lang="en-US" altLang="zh-CN" sz="1300" dirty="0"/>
              <a:t>2020</a:t>
            </a:r>
            <a:r>
              <a:rPr lang="zh-CN" altLang="en-US" sz="1300" dirty="0" smtClean="0"/>
              <a:t>标准：成</a:t>
            </a:r>
            <a:r>
              <a:rPr lang="zh-CN" altLang="en-US" sz="1300" dirty="0"/>
              <a:t>孔套用锚杆成孔子目，人工、机械乘系数</a:t>
            </a:r>
            <a:r>
              <a:rPr lang="en-US" altLang="zh-CN" sz="1300" dirty="0"/>
              <a:t>1.25</a:t>
            </a:r>
          </a:p>
        </p:txBody>
      </p:sp>
      <p:sp>
        <p:nvSpPr>
          <p:cNvPr id="22" name="文本框 21"/>
          <p:cNvSpPr txBox="1"/>
          <p:nvPr/>
        </p:nvSpPr>
        <p:spPr>
          <a:xfrm>
            <a:off x="1356005" y="2876331"/>
            <a:ext cx="2507969" cy="337185"/>
          </a:xfrm>
          <a:prstGeom prst="rect">
            <a:avLst/>
          </a:prstGeom>
          <a:noFill/>
        </p:spPr>
        <p:txBody>
          <a:bodyPr wrap="square" rtlCol="0">
            <a:spAutoFit/>
          </a:bodyPr>
          <a:lstStyle/>
          <a:p>
            <a:r>
              <a:rPr lang="en-US" altLang="zh-CN" sz="1600" b="1" dirty="0"/>
              <a:t>2</a:t>
            </a:r>
            <a:r>
              <a:rPr lang="en-US" altLang="zh-CN" sz="1600" b="1" dirty="0" smtClean="0"/>
              <a:t>.</a:t>
            </a:r>
            <a:r>
              <a:rPr lang="zh-CN" altLang="en-US" sz="1600" b="1" dirty="0"/>
              <a:t>水泥搅拌桩</a:t>
            </a:r>
          </a:p>
        </p:txBody>
      </p:sp>
      <p:sp>
        <p:nvSpPr>
          <p:cNvPr id="23" name="文本框 22"/>
          <p:cNvSpPr txBox="1"/>
          <p:nvPr/>
        </p:nvSpPr>
        <p:spPr>
          <a:xfrm>
            <a:off x="1356005" y="4631545"/>
            <a:ext cx="2507969" cy="337185"/>
          </a:xfrm>
          <a:prstGeom prst="rect">
            <a:avLst/>
          </a:prstGeom>
          <a:noFill/>
        </p:spPr>
        <p:txBody>
          <a:bodyPr wrap="square" rtlCol="0">
            <a:spAutoFit/>
          </a:bodyPr>
          <a:lstStyle/>
          <a:p>
            <a:r>
              <a:rPr lang="en-US" altLang="zh-CN" sz="1600" b="1" dirty="0"/>
              <a:t>3</a:t>
            </a:r>
            <a:r>
              <a:rPr lang="en-US" altLang="zh-CN" sz="1600" b="1" dirty="0" smtClean="0"/>
              <a:t>.</a:t>
            </a:r>
            <a:r>
              <a:rPr lang="zh-CN" altLang="en-US" sz="1600" b="1" dirty="0"/>
              <a:t>高压喷射桩</a:t>
            </a:r>
          </a:p>
        </p:txBody>
      </p:sp>
      <p:sp>
        <p:nvSpPr>
          <p:cNvPr id="2" name="矩形 1"/>
          <p:cNvSpPr/>
          <p:nvPr/>
        </p:nvSpPr>
        <p:spPr>
          <a:xfrm>
            <a:off x="1419506" y="1403903"/>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9506" y="3160614"/>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19506" y="4917325"/>
            <a:ext cx="2563593"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flipH="1">
            <a:off x="935157" y="1110130"/>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a:spLocks noChangeAspect="1"/>
          </p:cNvSpPr>
          <p:nvPr/>
        </p:nvSpPr>
        <p:spPr>
          <a:xfrm flipH="1">
            <a:off x="935157" y="2876331"/>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25"/>
          <p:cNvSpPr>
            <a:spLocks noChangeAspect="1"/>
          </p:cNvSpPr>
          <p:nvPr/>
        </p:nvSpPr>
        <p:spPr>
          <a:xfrm flipH="1">
            <a:off x="935157" y="4642532"/>
            <a:ext cx="374845" cy="360000"/>
          </a:xfrm>
          <a:custGeom>
            <a:avLst/>
            <a:gdLst>
              <a:gd name="connsiteX0" fmla="*/ 388270 w 749688"/>
              <a:gd name="connsiteY0" fmla="*/ 196450 h 720000"/>
              <a:gd name="connsiteX1" fmla="*/ 550212 w 749688"/>
              <a:gd name="connsiteY1" fmla="*/ 358450 h 720000"/>
              <a:gd name="connsiteX2" fmla="*/ 388270 w 749688"/>
              <a:gd name="connsiteY2" fmla="*/ 520450 h 720000"/>
              <a:gd name="connsiteX3" fmla="*/ 226327 w 749688"/>
              <a:gd name="connsiteY3" fmla="*/ 358450 h 720000"/>
              <a:gd name="connsiteX4" fmla="*/ 236632 w 749688"/>
              <a:gd name="connsiteY4" fmla="*/ 302486 h 720000"/>
              <a:gd name="connsiteX5" fmla="*/ 242521 w 749688"/>
              <a:gd name="connsiteY5" fmla="*/ 306905 h 720000"/>
              <a:gd name="connsiteX6" fmla="*/ 269021 w 749688"/>
              <a:gd name="connsiteY6" fmla="*/ 293650 h 720000"/>
              <a:gd name="connsiteX7" fmla="*/ 280799 w 749688"/>
              <a:gd name="connsiteY7" fmla="*/ 301014 h 720000"/>
              <a:gd name="connsiteX8" fmla="*/ 264604 w 749688"/>
              <a:gd name="connsiteY8" fmla="*/ 358450 h 720000"/>
              <a:gd name="connsiteX9" fmla="*/ 388270 w 749688"/>
              <a:gd name="connsiteY9" fmla="*/ 482159 h 720000"/>
              <a:gd name="connsiteX10" fmla="*/ 510463 w 749688"/>
              <a:gd name="connsiteY10" fmla="*/ 358450 h 720000"/>
              <a:gd name="connsiteX11" fmla="*/ 388270 w 749688"/>
              <a:gd name="connsiteY11" fmla="*/ 236214 h 720000"/>
              <a:gd name="connsiteX12" fmla="*/ 292576 w 749688"/>
              <a:gd name="connsiteY12" fmla="*/ 281868 h 720000"/>
              <a:gd name="connsiteX13" fmla="*/ 311715 w 749688"/>
              <a:gd name="connsiteY13" fmla="*/ 295123 h 720000"/>
              <a:gd name="connsiteX14" fmla="*/ 388270 w 749688"/>
              <a:gd name="connsiteY14" fmla="*/ 258305 h 720000"/>
              <a:gd name="connsiteX15" fmla="*/ 486907 w 749688"/>
              <a:gd name="connsiteY15" fmla="*/ 358450 h 720000"/>
              <a:gd name="connsiteX16" fmla="*/ 388270 w 749688"/>
              <a:gd name="connsiteY16" fmla="*/ 458596 h 720000"/>
              <a:gd name="connsiteX17" fmla="*/ 288160 w 749688"/>
              <a:gd name="connsiteY17" fmla="*/ 358450 h 720000"/>
              <a:gd name="connsiteX18" fmla="*/ 298465 w 749688"/>
              <a:gd name="connsiteY18" fmla="*/ 312796 h 720000"/>
              <a:gd name="connsiteX19" fmla="*/ 330854 w 749688"/>
              <a:gd name="connsiteY19" fmla="*/ 333414 h 720000"/>
              <a:gd name="connsiteX20" fmla="*/ 324965 w 749688"/>
              <a:gd name="connsiteY20" fmla="*/ 358450 h 720000"/>
              <a:gd name="connsiteX21" fmla="*/ 388270 w 749688"/>
              <a:gd name="connsiteY21" fmla="*/ 421777 h 720000"/>
              <a:gd name="connsiteX22" fmla="*/ 450102 w 749688"/>
              <a:gd name="connsiteY22" fmla="*/ 358450 h 720000"/>
              <a:gd name="connsiteX23" fmla="*/ 388270 w 749688"/>
              <a:gd name="connsiteY23" fmla="*/ 296596 h 720000"/>
              <a:gd name="connsiteX24" fmla="*/ 342631 w 749688"/>
              <a:gd name="connsiteY24" fmla="*/ 315741 h 720000"/>
              <a:gd name="connsiteX25" fmla="*/ 364714 w 749688"/>
              <a:gd name="connsiteY25" fmla="*/ 328996 h 720000"/>
              <a:gd name="connsiteX26" fmla="*/ 388270 w 749688"/>
              <a:gd name="connsiteY26" fmla="*/ 321632 h 720000"/>
              <a:gd name="connsiteX27" fmla="*/ 425075 w 749688"/>
              <a:gd name="connsiteY27" fmla="*/ 358450 h 720000"/>
              <a:gd name="connsiteX28" fmla="*/ 388270 w 749688"/>
              <a:gd name="connsiteY28" fmla="*/ 396741 h 720000"/>
              <a:gd name="connsiteX29" fmla="*/ 349992 w 749688"/>
              <a:gd name="connsiteY29" fmla="*/ 358450 h 720000"/>
              <a:gd name="connsiteX30" fmla="*/ 351464 w 749688"/>
              <a:gd name="connsiteY30" fmla="*/ 348141 h 720000"/>
              <a:gd name="connsiteX31" fmla="*/ 382381 w 749688"/>
              <a:gd name="connsiteY31" fmla="*/ 367286 h 720000"/>
              <a:gd name="connsiteX32" fmla="*/ 386797 w 749688"/>
              <a:gd name="connsiteY32" fmla="*/ 361396 h 720000"/>
              <a:gd name="connsiteX33" fmla="*/ 267549 w 749688"/>
              <a:gd name="connsiteY33" fmla="*/ 281868 h 720000"/>
              <a:gd name="connsiteX34" fmla="*/ 238105 w 749688"/>
              <a:gd name="connsiteY34" fmla="*/ 295123 h 720000"/>
              <a:gd name="connsiteX35" fmla="*/ 190994 w 749688"/>
              <a:gd name="connsiteY35" fmla="*/ 264196 h 720000"/>
              <a:gd name="connsiteX36" fmla="*/ 220438 w 749688"/>
              <a:gd name="connsiteY36" fmla="*/ 250941 h 720000"/>
              <a:gd name="connsiteX37" fmla="*/ 211605 w 749688"/>
              <a:gd name="connsiteY37" fmla="*/ 246523 h 720000"/>
              <a:gd name="connsiteX38" fmla="*/ 218966 w 749688"/>
              <a:gd name="connsiteY38" fmla="*/ 234741 h 720000"/>
              <a:gd name="connsiteX39" fmla="*/ 227799 w 749688"/>
              <a:gd name="connsiteY39" fmla="*/ 239159 h 720000"/>
              <a:gd name="connsiteX40" fmla="*/ 227799 w 749688"/>
              <a:gd name="connsiteY40" fmla="*/ 208232 h 720000"/>
              <a:gd name="connsiteX41" fmla="*/ 274910 w 749688"/>
              <a:gd name="connsiteY41" fmla="*/ 239159 h 720000"/>
              <a:gd name="connsiteX42" fmla="*/ 274910 w 749688"/>
              <a:gd name="connsiteY42" fmla="*/ 270086 h 720000"/>
              <a:gd name="connsiteX43" fmla="*/ 285215 w 749688"/>
              <a:gd name="connsiteY43" fmla="*/ 277450 h 720000"/>
              <a:gd name="connsiteX44" fmla="*/ 285215 w 749688"/>
              <a:gd name="connsiteY44" fmla="*/ 242105 h 720000"/>
              <a:gd name="connsiteX45" fmla="*/ 280799 w 749688"/>
              <a:gd name="connsiteY45" fmla="*/ 237686 h 720000"/>
              <a:gd name="connsiteX46" fmla="*/ 388270 w 749688"/>
              <a:gd name="connsiteY46" fmla="*/ 196450 h 720000"/>
              <a:gd name="connsiteX47" fmla="*/ 374844 w 749688"/>
              <a:gd name="connsiteY47" fmla="*/ 0 h 720000"/>
              <a:gd name="connsiteX48" fmla="*/ 0 w 749688"/>
              <a:gd name="connsiteY48" fmla="*/ 360000 h 720000"/>
              <a:gd name="connsiteX49" fmla="*/ 374844 w 749688"/>
              <a:gd name="connsiteY49" fmla="*/ 720000 h 720000"/>
              <a:gd name="connsiteX50" fmla="*/ 749688 w 749688"/>
              <a:gd name="connsiteY50" fmla="*/ 36000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49688" h="720000">
                <a:moveTo>
                  <a:pt x="388270" y="196450"/>
                </a:moveTo>
                <a:cubicBezTo>
                  <a:pt x="476602" y="196450"/>
                  <a:pt x="550212" y="270086"/>
                  <a:pt x="550212" y="358450"/>
                </a:cubicBezTo>
                <a:cubicBezTo>
                  <a:pt x="550212" y="448286"/>
                  <a:pt x="476602" y="520450"/>
                  <a:pt x="388270" y="520450"/>
                </a:cubicBezTo>
                <a:cubicBezTo>
                  <a:pt x="298465" y="520450"/>
                  <a:pt x="226327" y="448286"/>
                  <a:pt x="226327" y="358450"/>
                </a:cubicBezTo>
                <a:cubicBezTo>
                  <a:pt x="226327" y="339305"/>
                  <a:pt x="229271" y="320159"/>
                  <a:pt x="236632" y="302486"/>
                </a:cubicBezTo>
                <a:lnTo>
                  <a:pt x="242521" y="306905"/>
                </a:lnTo>
                <a:cubicBezTo>
                  <a:pt x="269021" y="293650"/>
                  <a:pt x="269021" y="293650"/>
                  <a:pt x="269021" y="293650"/>
                </a:cubicBezTo>
                <a:cubicBezTo>
                  <a:pt x="280799" y="301014"/>
                  <a:pt x="280799" y="301014"/>
                  <a:pt x="280799" y="301014"/>
                </a:cubicBezTo>
                <a:cubicBezTo>
                  <a:pt x="270493" y="317214"/>
                  <a:pt x="264604" y="337832"/>
                  <a:pt x="264604" y="358450"/>
                </a:cubicBezTo>
                <a:cubicBezTo>
                  <a:pt x="264604" y="426196"/>
                  <a:pt x="320548" y="482159"/>
                  <a:pt x="388270" y="482159"/>
                </a:cubicBezTo>
                <a:cubicBezTo>
                  <a:pt x="454519" y="482159"/>
                  <a:pt x="510463" y="426196"/>
                  <a:pt x="510463" y="358450"/>
                </a:cubicBezTo>
                <a:cubicBezTo>
                  <a:pt x="510463" y="290705"/>
                  <a:pt x="454519" y="236214"/>
                  <a:pt x="388270" y="236214"/>
                </a:cubicBezTo>
                <a:cubicBezTo>
                  <a:pt x="348520" y="236214"/>
                  <a:pt x="314659" y="253886"/>
                  <a:pt x="292576" y="281868"/>
                </a:cubicBezTo>
                <a:cubicBezTo>
                  <a:pt x="311715" y="295123"/>
                  <a:pt x="311715" y="295123"/>
                  <a:pt x="311715" y="295123"/>
                </a:cubicBezTo>
                <a:cubicBezTo>
                  <a:pt x="329381" y="273032"/>
                  <a:pt x="357353" y="258305"/>
                  <a:pt x="388270" y="258305"/>
                </a:cubicBezTo>
                <a:cubicBezTo>
                  <a:pt x="442741" y="258305"/>
                  <a:pt x="486907" y="303959"/>
                  <a:pt x="486907" y="358450"/>
                </a:cubicBezTo>
                <a:cubicBezTo>
                  <a:pt x="486907" y="414414"/>
                  <a:pt x="442741" y="458596"/>
                  <a:pt x="388270" y="458596"/>
                </a:cubicBezTo>
                <a:cubicBezTo>
                  <a:pt x="332326" y="458596"/>
                  <a:pt x="288160" y="414414"/>
                  <a:pt x="288160" y="358450"/>
                </a:cubicBezTo>
                <a:cubicBezTo>
                  <a:pt x="288160" y="342250"/>
                  <a:pt x="291104" y="326050"/>
                  <a:pt x="298465" y="312796"/>
                </a:cubicBezTo>
                <a:cubicBezTo>
                  <a:pt x="330854" y="333414"/>
                  <a:pt x="330854" y="333414"/>
                  <a:pt x="330854" y="333414"/>
                </a:cubicBezTo>
                <a:cubicBezTo>
                  <a:pt x="327909" y="340777"/>
                  <a:pt x="324965" y="349614"/>
                  <a:pt x="324965" y="358450"/>
                </a:cubicBezTo>
                <a:cubicBezTo>
                  <a:pt x="324965" y="393796"/>
                  <a:pt x="352937" y="421777"/>
                  <a:pt x="388270" y="421777"/>
                </a:cubicBezTo>
                <a:cubicBezTo>
                  <a:pt x="422130" y="421777"/>
                  <a:pt x="450102" y="393796"/>
                  <a:pt x="450102" y="358450"/>
                </a:cubicBezTo>
                <a:cubicBezTo>
                  <a:pt x="450102" y="324577"/>
                  <a:pt x="422130" y="296596"/>
                  <a:pt x="388270" y="296596"/>
                </a:cubicBezTo>
                <a:cubicBezTo>
                  <a:pt x="370603" y="296596"/>
                  <a:pt x="354409" y="303959"/>
                  <a:pt x="342631" y="315741"/>
                </a:cubicBezTo>
                <a:cubicBezTo>
                  <a:pt x="364714" y="328996"/>
                  <a:pt x="364714" y="328996"/>
                  <a:pt x="364714" y="328996"/>
                </a:cubicBezTo>
                <a:cubicBezTo>
                  <a:pt x="370603" y="324577"/>
                  <a:pt x="379436" y="321632"/>
                  <a:pt x="388270" y="321632"/>
                </a:cubicBezTo>
                <a:cubicBezTo>
                  <a:pt x="408880" y="321632"/>
                  <a:pt x="425075" y="337832"/>
                  <a:pt x="425075" y="358450"/>
                </a:cubicBezTo>
                <a:cubicBezTo>
                  <a:pt x="425075" y="379068"/>
                  <a:pt x="408880" y="396741"/>
                  <a:pt x="388270" y="396741"/>
                </a:cubicBezTo>
                <a:cubicBezTo>
                  <a:pt x="366187" y="396741"/>
                  <a:pt x="349992" y="379068"/>
                  <a:pt x="349992" y="358450"/>
                </a:cubicBezTo>
                <a:cubicBezTo>
                  <a:pt x="349992" y="355505"/>
                  <a:pt x="351464" y="351086"/>
                  <a:pt x="351464" y="348141"/>
                </a:cubicBezTo>
                <a:cubicBezTo>
                  <a:pt x="382381" y="367286"/>
                  <a:pt x="382381" y="367286"/>
                  <a:pt x="382381" y="367286"/>
                </a:cubicBezTo>
                <a:cubicBezTo>
                  <a:pt x="386797" y="361396"/>
                  <a:pt x="386797" y="361396"/>
                  <a:pt x="386797" y="361396"/>
                </a:cubicBezTo>
                <a:cubicBezTo>
                  <a:pt x="267549" y="281868"/>
                  <a:pt x="267549" y="281868"/>
                  <a:pt x="267549" y="281868"/>
                </a:cubicBezTo>
                <a:cubicBezTo>
                  <a:pt x="238105" y="295123"/>
                  <a:pt x="238105" y="295123"/>
                  <a:pt x="238105" y="295123"/>
                </a:cubicBezTo>
                <a:cubicBezTo>
                  <a:pt x="190994" y="264196"/>
                  <a:pt x="190994" y="264196"/>
                  <a:pt x="190994" y="264196"/>
                </a:cubicBezTo>
                <a:cubicBezTo>
                  <a:pt x="220438" y="250941"/>
                  <a:pt x="220438" y="250941"/>
                  <a:pt x="220438" y="250941"/>
                </a:cubicBezTo>
                <a:cubicBezTo>
                  <a:pt x="211605" y="246523"/>
                  <a:pt x="211605" y="246523"/>
                  <a:pt x="211605" y="246523"/>
                </a:cubicBezTo>
                <a:cubicBezTo>
                  <a:pt x="218966" y="234741"/>
                  <a:pt x="218966" y="234741"/>
                  <a:pt x="218966" y="234741"/>
                </a:cubicBezTo>
                <a:cubicBezTo>
                  <a:pt x="227799" y="239159"/>
                  <a:pt x="227799" y="239159"/>
                  <a:pt x="227799" y="239159"/>
                </a:cubicBezTo>
                <a:cubicBezTo>
                  <a:pt x="227799" y="208232"/>
                  <a:pt x="227799" y="208232"/>
                  <a:pt x="227799" y="208232"/>
                </a:cubicBezTo>
                <a:cubicBezTo>
                  <a:pt x="274910" y="239159"/>
                  <a:pt x="274910" y="239159"/>
                  <a:pt x="274910" y="239159"/>
                </a:cubicBezTo>
                <a:cubicBezTo>
                  <a:pt x="274910" y="270086"/>
                  <a:pt x="274910" y="270086"/>
                  <a:pt x="274910" y="270086"/>
                </a:cubicBezTo>
                <a:cubicBezTo>
                  <a:pt x="285215" y="277450"/>
                  <a:pt x="285215" y="277450"/>
                  <a:pt x="285215" y="277450"/>
                </a:cubicBezTo>
                <a:cubicBezTo>
                  <a:pt x="285215" y="242105"/>
                  <a:pt x="285215" y="242105"/>
                  <a:pt x="285215" y="242105"/>
                </a:cubicBezTo>
                <a:cubicBezTo>
                  <a:pt x="280799" y="237686"/>
                  <a:pt x="280799" y="237686"/>
                  <a:pt x="280799" y="237686"/>
                </a:cubicBezTo>
                <a:cubicBezTo>
                  <a:pt x="308771" y="212650"/>
                  <a:pt x="347048" y="196450"/>
                  <a:pt x="388270" y="196450"/>
                </a:cubicBezTo>
                <a:close/>
                <a:moveTo>
                  <a:pt x="374844" y="0"/>
                </a:moveTo>
                <a:lnTo>
                  <a:pt x="0" y="360000"/>
                </a:lnTo>
                <a:lnTo>
                  <a:pt x="374844" y="720000"/>
                </a:lnTo>
                <a:lnTo>
                  <a:pt x="749688" y="3600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3152" y="1147014"/>
            <a:ext cx="3489648" cy="4655192"/>
          </a:xfrm>
          <a:custGeom>
            <a:avLst/>
            <a:gdLst>
              <a:gd name="connsiteX0" fmla="*/ 2583402 w 2799406"/>
              <a:gd name="connsiteY0" fmla="*/ 4607913 h 5879955"/>
              <a:gd name="connsiteX1" fmla="*/ 2736137 w 2799406"/>
              <a:gd name="connsiteY1" fmla="*/ 4671178 h 5879955"/>
              <a:gd name="connsiteX2" fmla="*/ 2736137 w 2799406"/>
              <a:gd name="connsiteY2" fmla="*/ 4976648 h 5879955"/>
              <a:gd name="connsiteX3" fmla="*/ 1896094 w 2799406"/>
              <a:gd name="connsiteY3" fmla="*/ 5816691 h 5879955"/>
              <a:gd name="connsiteX4" fmla="*/ 1590624 w 2799406"/>
              <a:gd name="connsiteY4" fmla="*/ 5816691 h 5879955"/>
              <a:gd name="connsiteX5" fmla="*/ 1590624 w 2799406"/>
              <a:gd name="connsiteY5" fmla="*/ 5511221 h 5879955"/>
              <a:gd name="connsiteX6" fmla="*/ 2430666 w 2799406"/>
              <a:gd name="connsiteY6" fmla="*/ 4671178 h 5879955"/>
              <a:gd name="connsiteX7" fmla="*/ 2583402 w 2799406"/>
              <a:gd name="connsiteY7" fmla="*/ 4607913 h 5879955"/>
              <a:gd name="connsiteX8" fmla="*/ 2583399 w 2799406"/>
              <a:gd name="connsiteY8" fmla="*/ 3841364 h 5879955"/>
              <a:gd name="connsiteX9" fmla="*/ 2736134 w 2799406"/>
              <a:gd name="connsiteY9" fmla="*/ 3904629 h 5879955"/>
              <a:gd name="connsiteX10" fmla="*/ 2736134 w 2799406"/>
              <a:gd name="connsiteY10" fmla="*/ 4210099 h 5879955"/>
              <a:gd name="connsiteX11" fmla="*/ 1132416 w 2799406"/>
              <a:gd name="connsiteY11" fmla="*/ 5813817 h 5879955"/>
              <a:gd name="connsiteX12" fmla="*/ 826946 w 2799406"/>
              <a:gd name="connsiteY12" fmla="*/ 5813817 h 5879955"/>
              <a:gd name="connsiteX13" fmla="*/ 826946 w 2799406"/>
              <a:gd name="connsiteY13" fmla="*/ 5508347 h 5879955"/>
              <a:gd name="connsiteX14" fmla="*/ 2430664 w 2799406"/>
              <a:gd name="connsiteY14" fmla="*/ 3904629 h 5879955"/>
              <a:gd name="connsiteX15" fmla="*/ 2583399 w 2799406"/>
              <a:gd name="connsiteY15" fmla="*/ 3841364 h 5879955"/>
              <a:gd name="connsiteX16" fmla="*/ 2583406 w 2799406"/>
              <a:gd name="connsiteY16" fmla="*/ 3074816 h 5879955"/>
              <a:gd name="connsiteX17" fmla="*/ 2736141 w 2799406"/>
              <a:gd name="connsiteY17" fmla="*/ 3138081 h 5879955"/>
              <a:gd name="connsiteX18" fmla="*/ 2736141 w 2799406"/>
              <a:gd name="connsiteY18" fmla="*/ 3443551 h 5879955"/>
              <a:gd name="connsiteX19" fmla="*/ 368747 w 2799406"/>
              <a:gd name="connsiteY19" fmla="*/ 5810945 h 5879955"/>
              <a:gd name="connsiteX20" fmla="*/ 63277 w 2799406"/>
              <a:gd name="connsiteY20" fmla="*/ 5810945 h 5879955"/>
              <a:gd name="connsiteX21" fmla="*/ 63277 w 2799406"/>
              <a:gd name="connsiteY21" fmla="*/ 5505475 h 5879955"/>
              <a:gd name="connsiteX22" fmla="*/ 2430671 w 2799406"/>
              <a:gd name="connsiteY22" fmla="*/ 3138081 h 5879955"/>
              <a:gd name="connsiteX23" fmla="*/ 2583406 w 2799406"/>
              <a:gd name="connsiteY23" fmla="*/ 3074816 h 5879955"/>
              <a:gd name="connsiteX24" fmla="*/ 2583404 w 2799406"/>
              <a:gd name="connsiteY24" fmla="*/ 2308267 h 5879955"/>
              <a:gd name="connsiteX25" fmla="*/ 2736139 w 2799406"/>
              <a:gd name="connsiteY25" fmla="*/ 2371532 h 5879955"/>
              <a:gd name="connsiteX26" fmla="*/ 2736139 w 2799406"/>
              <a:gd name="connsiteY26" fmla="*/ 2677002 h 5879955"/>
              <a:gd name="connsiteX27" fmla="*/ 368745 w 2799406"/>
              <a:gd name="connsiteY27" fmla="*/ 5044396 h 5879955"/>
              <a:gd name="connsiteX28" fmla="*/ 63275 w 2799406"/>
              <a:gd name="connsiteY28" fmla="*/ 5044396 h 5879955"/>
              <a:gd name="connsiteX29" fmla="*/ 63275 w 2799406"/>
              <a:gd name="connsiteY29" fmla="*/ 4738926 h 5879955"/>
              <a:gd name="connsiteX30" fmla="*/ 2430669 w 2799406"/>
              <a:gd name="connsiteY30" fmla="*/ 2371532 h 5879955"/>
              <a:gd name="connsiteX31" fmla="*/ 2583404 w 2799406"/>
              <a:gd name="connsiteY31" fmla="*/ 2308267 h 5879955"/>
              <a:gd name="connsiteX32" fmla="*/ 2583402 w 2799406"/>
              <a:gd name="connsiteY32" fmla="*/ 1541718 h 5879955"/>
              <a:gd name="connsiteX33" fmla="*/ 2736137 w 2799406"/>
              <a:gd name="connsiteY33" fmla="*/ 1604983 h 5879955"/>
              <a:gd name="connsiteX34" fmla="*/ 2736137 w 2799406"/>
              <a:gd name="connsiteY34" fmla="*/ 1910453 h 5879955"/>
              <a:gd name="connsiteX35" fmla="*/ 368743 w 2799406"/>
              <a:gd name="connsiteY35" fmla="*/ 4277847 h 5879955"/>
              <a:gd name="connsiteX36" fmla="*/ 63273 w 2799406"/>
              <a:gd name="connsiteY36" fmla="*/ 4277847 h 5879955"/>
              <a:gd name="connsiteX37" fmla="*/ 63273 w 2799406"/>
              <a:gd name="connsiteY37" fmla="*/ 3972377 h 5879955"/>
              <a:gd name="connsiteX38" fmla="*/ 2430667 w 2799406"/>
              <a:gd name="connsiteY38" fmla="*/ 1604983 h 5879955"/>
              <a:gd name="connsiteX39" fmla="*/ 2583402 w 2799406"/>
              <a:gd name="connsiteY39" fmla="*/ 1541718 h 5879955"/>
              <a:gd name="connsiteX40" fmla="*/ 2583400 w 2799406"/>
              <a:gd name="connsiteY40" fmla="*/ 775170 h 5879955"/>
              <a:gd name="connsiteX41" fmla="*/ 2736135 w 2799406"/>
              <a:gd name="connsiteY41" fmla="*/ 838435 h 5879955"/>
              <a:gd name="connsiteX42" fmla="*/ 2736135 w 2799406"/>
              <a:gd name="connsiteY42" fmla="*/ 1143905 h 5879955"/>
              <a:gd name="connsiteX43" fmla="*/ 368741 w 2799406"/>
              <a:gd name="connsiteY43" fmla="*/ 3511298 h 5879955"/>
              <a:gd name="connsiteX44" fmla="*/ 63271 w 2799406"/>
              <a:gd name="connsiteY44" fmla="*/ 3511298 h 5879955"/>
              <a:gd name="connsiteX45" fmla="*/ 63271 w 2799406"/>
              <a:gd name="connsiteY45" fmla="*/ 3205828 h 5879955"/>
              <a:gd name="connsiteX46" fmla="*/ 2430665 w 2799406"/>
              <a:gd name="connsiteY46" fmla="*/ 838435 h 5879955"/>
              <a:gd name="connsiteX47" fmla="*/ 2583400 w 2799406"/>
              <a:gd name="connsiteY47" fmla="*/ 775170 h 5879955"/>
              <a:gd name="connsiteX48" fmla="*/ 2583398 w 2799406"/>
              <a:gd name="connsiteY48" fmla="*/ 8620 h 5879955"/>
              <a:gd name="connsiteX49" fmla="*/ 2736133 w 2799406"/>
              <a:gd name="connsiteY49" fmla="*/ 71886 h 5879955"/>
              <a:gd name="connsiteX50" fmla="*/ 2736133 w 2799406"/>
              <a:gd name="connsiteY50" fmla="*/ 377356 h 5879955"/>
              <a:gd name="connsiteX51" fmla="*/ 368739 w 2799406"/>
              <a:gd name="connsiteY51" fmla="*/ 2744749 h 5879955"/>
              <a:gd name="connsiteX52" fmla="*/ 63269 w 2799406"/>
              <a:gd name="connsiteY52" fmla="*/ 2744749 h 5879955"/>
              <a:gd name="connsiteX53" fmla="*/ 63269 w 2799406"/>
              <a:gd name="connsiteY53" fmla="*/ 2439279 h 5879955"/>
              <a:gd name="connsiteX54" fmla="*/ 2430663 w 2799406"/>
              <a:gd name="connsiteY54" fmla="*/ 71886 h 5879955"/>
              <a:gd name="connsiteX55" fmla="*/ 2583398 w 2799406"/>
              <a:gd name="connsiteY55" fmla="*/ 8620 h 5879955"/>
              <a:gd name="connsiteX56" fmla="*/ 1819720 w 2799406"/>
              <a:gd name="connsiteY56" fmla="*/ 5746 h 5879955"/>
              <a:gd name="connsiteX57" fmla="*/ 1972455 w 2799406"/>
              <a:gd name="connsiteY57" fmla="*/ 69011 h 5879955"/>
              <a:gd name="connsiteX58" fmla="*/ 1972455 w 2799406"/>
              <a:gd name="connsiteY58" fmla="*/ 374481 h 5879955"/>
              <a:gd name="connsiteX59" fmla="*/ 368737 w 2799406"/>
              <a:gd name="connsiteY59" fmla="*/ 1978199 h 5879955"/>
              <a:gd name="connsiteX60" fmla="*/ 63267 w 2799406"/>
              <a:gd name="connsiteY60" fmla="*/ 1978199 h 5879955"/>
              <a:gd name="connsiteX61" fmla="*/ 63267 w 2799406"/>
              <a:gd name="connsiteY61" fmla="*/ 1672729 h 5879955"/>
              <a:gd name="connsiteX62" fmla="*/ 1666985 w 2799406"/>
              <a:gd name="connsiteY62" fmla="*/ 69011 h 5879955"/>
              <a:gd name="connsiteX63" fmla="*/ 1819720 w 2799406"/>
              <a:gd name="connsiteY63" fmla="*/ 5746 h 5879955"/>
              <a:gd name="connsiteX64" fmla="*/ 1056042 w 2799406"/>
              <a:gd name="connsiteY64" fmla="*/ 0 h 5879955"/>
              <a:gd name="connsiteX65" fmla="*/ 1208777 w 2799406"/>
              <a:gd name="connsiteY65" fmla="*/ 63265 h 5879955"/>
              <a:gd name="connsiteX66" fmla="*/ 1208777 w 2799406"/>
              <a:gd name="connsiteY66" fmla="*/ 368735 h 5879955"/>
              <a:gd name="connsiteX67" fmla="*/ 368735 w 2799406"/>
              <a:gd name="connsiteY67" fmla="*/ 1208778 h 5879955"/>
              <a:gd name="connsiteX68" fmla="*/ 63264 w 2799406"/>
              <a:gd name="connsiteY68" fmla="*/ 1208778 h 5879955"/>
              <a:gd name="connsiteX69" fmla="*/ 63264 w 2799406"/>
              <a:gd name="connsiteY69" fmla="*/ 903308 h 5879955"/>
              <a:gd name="connsiteX70" fmla="*/ 903307 w 2799406"/>
              <a:gd name="connsiteY70" fmla="*/ 63265 h 5879955"/>
              <a:gd name="connsiteX71" fmla="*/ 1056042 w 2799406"/>
              <a:gd name="connsiteY71" fmla="*/ 0 h 587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799406" h="5879955">
                <a:moveTo>
                  <a:pt x="2583402" y="4607913"/>
                </a:moveTo>
                <a:cubicBezTo>
                  <a:pt x="2638681" y="4607913"/>
                  <a:pt x="2693960" y="4629001"/>
                  <a:pt x="2736137" y="4671178"/>
                </a:cubicBezTo>
                <a:cubicBezTo>
                  <a:pt x="2820490" y="4755531"/>
                  <a:pt x="2820490" y="4892294"/>
                  <a:pt x="2736137" y="4976648"/>
                </a:cubicBezTo>
                <a:lnTo>
                  <a:pt x="1896094" y="5816691"/>
                </a:lnTo>
                <a:cubicBezTo>
                  <a:pt x="1811740" y="5901044"/>
                  <a:pt x="1674977" y="5901044"/>
                  <a:pt x="1590624" y="5816691"/>
                </a:cubicBezTo>
                <a:cubicBezTo>
                  <a:pt x="1506270" y="5732337"/>
                  <a:pt x="1506270" y="5595574"/>
                  <a:pt x="1590624" y="5511221"/>
                </a:cubicBezTo>
                <a:lnTo>
                  <a:pt x="2430666" y="4671178"/>
                </a:lnTo>
                <a:cubicBezTo>
                  <a:pt x="2472843" y="4629001"/>
                  <a:pt x="2528122" y="4607913"/>
                  <a:pt x="2583402" y="4607913"/>
                </a:cubicBezTo>
                <a:close/>
                <a:moveTo>
                  <a:pt x="2583399" y="3841364"/>
                </a:moveTo>
                <a:cubicBezTo>
                  <a:pt x="2638678" y="3841364"/>
                  <a:pt x="2693958" y="3862452"/>
                  <a:pt x="2736134" y="3904629"/>
                </a:cubicBezTo>
                <a:cubicBezTo>
                  <a:pt x="2820488" y="3988983"/>
                  <a:pt x="2820488" y="4125746"/>
                  <a:pt x="2736134" y="4210099"/>
                </a:cubicBezTo>
                <a:lnTo>
                  <a:pt x="1132416" y="5813817"/>
                </a:lnTo>
                <a:cubicBezTo>
                  <a:pt x="1048062" y="5898171"/>
                  <a:pt x="911299" y="5898171"/>
                  <a:pt x="826946" y="5813817"/>
                </a:cubicBezTo>
                <a:cubicBezTo>
                  <a:pt x="742592" y="5729464"/>
                  <a:pt x="742592" y="5592701"/>
                  <a:pt x="826946" y="5508347"/>
                </a:cubicBezTo>
                <a:lnTo>
                  <a:pt x="2430664" y="3904629"/>
                </a:lnTo>
                <a:cubicBezTo>
                  <a:pt x="2472841" y="3862452"/>
                  <a:pt x="2528120" y="3841364"/>
                  <a:pt x="2583399" y="3841364"/>
                </a:cubicBezTo>
                <a:close/>
                <a:moveTo>
                  <a:pt x="2583406" y="3074816"/>
                </a:moveTo>
                <a:cubicBezTo>
                  <a:pt x="2638685" y="3074816"/>
                  <a:pt x="2693964" y="3095904"/>
                  <a:pt x="2736141" y="3138081"/>
                </a:cubicBezTo>
                <a:cubicBezTo>
                  <a:pt x="2820495" y="3222435"/>
                  <a:pt x="2820495" y="3359198"/>
                  <a:pt x="2736141" y="3443551"/>
                </a:cubicBezTo>
                <a:lnTo>
                  <a:pt x="368747" y="5810945"/>
                </a:lnTo>
                <a:cubicBezTo>
                  <a:pt x="284394" y="5895299"/>
                  <a:pt x="147631" y="5895299"/>
                  <a:pt x="63277" y="5810945"/>
                </a:cubicBezTo>
                <a:cubicBezTo>
                  <a:pt x="-21076" y="5726591"/>
                  <a:pt x="-21076" y="5589829"/>
                  <a:pt x="63277" y="5505475"/>
                </a:cubicBezTo>
                <a:lnTo>
                  <a:pt x="2430671" y="3138081"/>
                </a:lnTo>
                <a:cubicBezTo>
                  <a:pt x="2472848" y="3095904"/>
                  <a:pt x="2528127" y="3074816"/>
                  <a:pt x="2583406" y="3074816"/>
                </a:cubicBezTo>
                <a:close/>
                <a:moveTo>
                  <a:pt x="2583404" y="2308267"/>
                </a:moveTo>
                <a:cubicBezTo>
                  <a:pt x="2638683" y="2308267"/>
                  <a:pt x="2693962" y="2329356"/>
                  <a:pt x="2736139" y="2371532"/>
                </a:cubicBezTo>
                <a:cubicBezTo>
                  <a:pt x="2820493" y="2455886"/>
                  <a:pt x="2820493" y="2592649"/>
                  <a:pt x="2736139" y="2677002"/>
                </a:cubicBezTo>
                <a:lnTo>
                  <a:pt x="368745" y="5044396"/>
                </a:lnTo>
                <a:cubicBezTo>
                  <a:pt x="284392" y="5128750"/>
                  <a:pt x="147629" y="5128750"/>
                  <a:pt x="63275" y="5044396"/>
                </a:cubicBezTo>
                <a:cubicBezTo>
                  <a:pt x="-21078" y="4960042"/>
                  <a:pt x="-21078" y="4823280"/>
                  <a:pt x="63275" y="4738926"/>
                </a:cubicBezTo>
                <a:lnTo>
                  <a:pt x="2430669" y="2371532"/>
                </a:lnTo>
                <a:cubicBezTo>
                  <a:pt x="2472846" y="2329356"/>
                  <a:pt x="2528125" y="2308267"/>
                  <a:pt x="2583404" y="2308267"/>
                </a:cubicBezTo>
                <a:close/>
                <a:moveTo>
                  <a:pt x="2583402" y="1541718"/>
                </a:moveTo>
                <a:cubicBezTo>
                  <a:pt x="2638681" y="1541718"/>
                  <a:pt x="2693960" y="1562806"/>
                  <a:pt x="2736137" y="1604983"/>
                </a:cubicBezTo>
                <a:cubicBezTo>
                  <a:pt x="2820491" y="1689337"/>
                  <a:pt x="2820491" y="1826100"/>
                  <a:pt x="2736137" y="1910453"/>
                </a:cubicBezTo>
                <a:lnTo>
                  <a:pt x="368743" y="4277847"/>
                </a:lnTo>
                <a:cubicBezTo>
                  <a:pt x="284390" y="4362201"/>
                  <a:pt x="147627" y="4362201"/>
                  <a:pt x="63273" y="4277847"/>
                </a:cubicBezTo>
                <a:cubicBezTo>
                  <a:pt x="-21080" y="4193493"/>
                  <a:pt x="-21080" y="4056731"/>
                  <a:pt x="63273" y="3972377"/>
                </a:cubicBezTo>
                <a:lnTo>
                  <a:pt x="2430667" y="1604983"/>
                </a:lnTo>
                <a:cubicBezTo>
                  <a:pt x="2472844" y="1562806"/>
                  <a:pt x="2528123" y="1541718"/>
                  <a:pt x="2583402" y="1541718"/>
                </a:cubicBezTo>
                <a:close/>
                <a:moveTo>
                  <a:pt x="2583400" y="775170"/>
                </a:moveTo>
                <a:cubicBezTo>
                  <a:pt x="2638679" y="775170"/>
                  <a:pt x="2693958" y="796258"/>
                  <a:pt x="2736135" y="838435"/>
                </a:cubicBezTo>
                <a:cubicBezTo>
                  <a:pt x="2820489" y="922788"/>
                  <a:pt x="2820489" y="1059551"/>
                  <a:pt x="2736135" y="1143905"/>
                </a:cubicBezTo>
                <a:lnTo>
                  <a:pt x="368741" y="3511298"/>
                </a:lnTo>
                <a:cubicBezTo>
                  <a:pt x="284388" y="3595652"/>
                  <a:pt x="147625" y="3595652"/>
                  <a:pt x="63271" y="3511298"/>
                </a:cubicBezTo>
                <a:cubicBezTo>
                  <a:pt x="-21082" y="3426944"/>
                  <a:pt x="-21082" y="3290181"/>
                  <a:pt x="63271" y="3205828"/>
                </a:cubicBezTo>
                <a:lnTo>
                  <a:pt x="2430665" y="838435"/>
                </a:lnTo>
                <a:cubicBezTo>
                  <a:pt x="2472842" y="796258"/>
                  <a:pt x="2528121" y="775170"/>
                  <a:pt x="2583400" y="775170"/>
                </a:cubicBezTo>
                <a:close/>
                <a:moveTo>
                  <a:pt x="2583398" y="8620"/>
                </a:moveTo>
                <a:cubicBezTo>
                  <a:pt x="2638677" y="8620"/>
                  <a:pt x="2693956" y="29709"/>
                  <a:pt x="2736133" y="71886"/>
                </a:cubicBezTo>
                <a:cubicBezTo>
                  <a:pt x="2820487" y="156239"/>
                  <a:pt x="2820487" y="293002"/>
                  <a:pt x="2736133" y="377356"/>
                </a:cubicBezTo>
                <a:lnTo>
                  <a:pt x="368739" y="2744749"/>
                </a:lnTo>
                <a:cubicBezTo>
                  <a:pt x="284386" y="2829103"/>
                  <a:pt x="147623" y="2829103"/>
                  <a:pt x="63269" y="2744749"/>
                </a:cubicBezTo>
                <a:cubicBezTo>
                  <a:pt x="-21084" y="2660395"/>
                  <a:pt x="-21084" y="2523632"/>
                  <a:pt x="63269" y="2439279"/>
                </a:cubicBezTo>
                <a:lnTo>
                  <a:pt x="2430663" y="71886"/>
                </a:lnTo>
                <a:cubicBezTo>
                  <a:pt x="2472840" y="29709"/>
                  <a:pt x="2528119" y="8620"/>
                  <a:pt x="2583398" y="8620"/>
                </a:cubicBezTo>
                <a:close/>
                <a:moveTo>
                  <a:pt x="1819720" y="5746"/>
                </a:moveTo>
                <a:cubicBezTo>
                  <a:pt x="1874999" y="5746"/>
                  <a:pt x="1930279" y="26834"/>
                  <a:pt x="1972455" y="69011"/>
                </a:cubicBezTo>
                <a:cubicBezTo>
                  <a:pt x="2056809" y="153365"/>
                  <a:pt x="2056809" y="290128"/>
                  <a:pt x="1972455" y="374481"/>
                </a:cubicBezTo>
                <a:lnTo>
                  <a:pt x="368737" y="1978199"/>
                </a:lnTo>
                <a:cubicBezTo>
                  <a:pt x="284383" y="2062553"/>
                  <a:pt x="147620" y="2062553"/>
                  <a:pt x="63267" y="1978199"/>
                </a:cubicBezTo>
                <a:cubicBezTo>
                  <a:pt x="-21087" y="1893846"/>
                  <a:pt x="-21087" y="1757082"/>
                  <a:pt x="63267" y="1672729"/>
                </a:cubicBezTo>
                <a:lnTo>
                  <a:pt x="1666985" y="69011"/>
                </a:lnTo>
                <a:cubicBezTo>
                  <a:pt x="1709162" y="26834"/>
                  <a:pt x="1764441" y="5746"/>
                  <a:pt x="1819720" y="5746"/>
                </a:cubicBezTo>
                <a:close/>
                <a:moveTo>
                  <a:pt x="1056042" y="0"/>
                </a:moveTo>
                <a:cubicBezTo>
                  <a:pt x="1111322" y="0"/>
                  <a:pt x="1166601" y="21088"/>
                  <a:pt x="1208777" y="63265"/>
                </a:cubicBezTo>
                <a:cubicBezTo>
                  <a:pt x="1293131" y="147618"/>
                  <a:pt x="1293131" y="284382"/>
                  <a:pt x="1208777" y="368735"/>
                </a:cubicBezTo>
                <a:lnTo>
                  <a:pt x="368735" y="1208778"/>
                </a:lnTo>
                <a:cubicBezTo>
                  <a:pt x="284381" y="1293132"/>
                  <a:pt x="147618" y="1293132"/>
                  <a:pt x="63264" y="1208778"/>
                </a:cubicBezTo>
                <a:cubicBezTo>
                  <a:pt x="-21089" y="1124424"/>
                  <a:pt x="-21089" y="987661"/>
                  <a:pt x="63264" y="903308"/>
                </a:cubicBezTo>
                <a:lnTo>
                  <a:pt x="903307" y="63265"/>
                </a:lnTo>
                <a:cubicBezTo>
                  <a:pt x="945484" y="21088"/>
                  <a:pt x="1000763" y="0"/>
                  <a:pt x="1056042" y="0"/>
                </a:cubicBezTo>
                <a:close/>
              </a:path>
            </a:pathLst>
          </a:custGeom>
        </p:spPr>
      </p:pic>
      <p:sp>
        <p:nvSpPr>
          <p:cNvPr id="19" name="文本框 18"/>
          <p:cNvSpPr txBox="1"/>
          <p:nvPr/>
        </p:nvSpPr>
        <p:spPr>
          <a:xfrm>
            <a:off x="924029" y="159280"/>
            <a:ext cx="4431742" cy="400110"/>
          </a:xfrm>
          <a:prstGeom prst="rect">
            <a:avLst/>
          </a:prstGeom>
          <a:noFill/>
        </p:spPr>
        <p:txBody>
          <a:bodyPr wrap="square" rtlCol="0">
            <a:spAutoFit/>
          </a:bodyPr>
          <a:lstStyle/>
          <a:p>
            <a:r>
              <a:rPr lang="zh-CN" altLang="en-US" sz="2000" b="1" dirty="0">
                <a:solidFill>
                  <a:schemeClr val="accent6"/>
                </a:solidFill>
                <a:latin typeface="微软雅黑" panose="020B0503020204020204" pitchFamily="34" charset="-122"/>
                <a:ea typeface="微软雅黑" panose="020B0503020204020204" pitchFamily="34" charset="-122"/>
              </a:rPr>
              <a:t>第二章  地基处理和基坑支护工程</a:t>
            </a:r>
          </a:p>
        </p:txBody>
      </p:sp>
      <p:sp>
        <p:nvSpPr>
          <p:cNvPr id="20" name="矩形 19"/>
          <p:cNvSpPr/>
          <p:nvPr/>
        </p:nvSpPr>
        <p:spPr>
          <a:xfrm>
            <a:off x="924030" y="458701"/>
            <a:ext cx="4646499" cy="460375"/>
          </a:xfrm>
          <a:prstGeom prst="rect">
            <a:avLst/>
          </a:prstGeom>
        </p:spPr>
        <p:txBody>
          <a:bodyPr wrap="square">
            <a:spAutoFit/>
          </a:bodyPr>
          <a:lstStyle/>
          <a:p>
            <a:pPr fontAlgn="auto">
              <a:lnSpc>
                <a:spcPct val="150000"/>
              </a:lnSpc>
              <a:spcBef>
                <a:spcPts val="1200"/>
              </a:spcBef>
            </a:pPr>
            <a:r>
              <a:rPr lang="en-US" altLang="zh-CN" sz="1600" dirty="0">
                <a:solidFill>
                  <a:srgbClr val="5F6266"/>
                </a:solidFill>
                <a:latin typeface="Arial" panose="020B0604020202020204" pitchFamily="34" charset="0"/>
              </a:rPr>
              <a:t>有关情况的说明及规定 </a:t>
            </a:r>
            <a:endParaRPr lang="zh-CN" altLang="en-US" sz="1600"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028" y="2695370"/>
            <a:ext cx="10083473" cy="378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66423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anim calcmode="lin" valueType="num">
                                      <p:cBhvr>
                                        <p:cTn id="39" dur="500" fill="hold"/>
                                        <p:tgtEl>
                                          <p:spTgt spid="25"/>
                                        </p:tgtEl>
                                        <p:attrNameLst>
                                          <p:attrName>ppt_x</p:attrName>
                                        </p:attrNameLst>
                                      </p:cBhvr>
                                      <p:tavLst>
                                        <p:tav tm="0">
                                          <p:val>
                                            <p:strVal val="#ppt_x"/>
                                          </p:val>
                                        </p:tav>
                                        <p:tav tm="100000">
                                          <p:val>
                                            <p:strVal val="#ppt_x"/>
                                          </p:val>
                                        </p:tav>
                                      </p:tavLst>
                                    </p:anim>
                                    <p:anim calcmode="lin" valueType="num">
                                      <p:cBhvr>
                                        <p:cTn id="40" dur="5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47"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strVal val="#ppt_x"/>
                                          </p:val>
                                        </p:tav>
                                        <p:tav tm="100000">
                                          <p:val>
                                            <p:strVal val="#ppt_x"/>
                                          </p:val>
                                        </p:tav>
                                      </p:tavLst>
                                    </p:anim>
                                    <p:anim calcmode="lin" valueType="num">
                                      <p:cBhvr>
                                        <p:cTn id="61" dur="50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 presetClass="entr" presetSubtype="2"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2051"/>
                                        </p:tgtEl>
                                        <p:attrNameLst>
                                          <p:attrName>style.visibility</p:attrName>
                                        </p:attrNameLst>
                                      </p:cBhvr>
                                      <p:to>
                                        <p:strVal val="visible"/>
                                      </p:to>
                                    </p:set>
                                    <p:animEffect transition="in" filter="fade">
                                      <p:cBhvr>
                                        <p:cTn id="71" dur="250"/>
                                        <p:tgtEl>
                                          <p:spTgt spid="2051"/>
                                        </p:tgtEl>
                                      </p:cBhvr>
                                    </p:animEffect>
                                    <p:anim calcmode="lin" valueType="num">
                                      <p:cBhvr>
                                        <p:cTn id="72" dur="250" fill="hold"/>
                                        <p:tgtEl>
                                          <p:spTgt spid="2051"/>
                                        </p:tgtEl>
                                        <p:attrNameLst>
                                          <p:attrName>ppt_x</p:attrName>
                                        </p:attrNameLst>
                                      </p:cBhvr>
                                      <p:tavLst>
                                        <p:tav tm="0">
                                          <p:val>
                                            <p:strVal val="#ppt_x"/>
                                          </p:val>
                                        </p:tav>
                                        <p:tav tm="100000">
                                          <p:val>
                                            <p:strVal val="#ppt_x"/>
                                          </p:val>
                                        </p:tav>
                                      </p:tavLst>
                                    </p:anim>
                                    <p:anim calcmode="lin" valueType="num">
                                      <p:cBhvr>
                                        <p:cTn id="73" dur="25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 presetClass="exit" presetSubtype="0" fill="hold" nodeType="clickEffect">
                                  <p:stCondLst>
                                    <p:cond delay="0"/>
                                  </p:stCondLst>
                                  <p:childTnLst>
                                    <p:set>
                                      <p:cBhvr>
                                        <p:cTn id="77" dur="1" fill="hold">
                                          <p:stCondLst>
                                            <p:cond delay="0"/>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7" grpId="0"/>
      <p:bldP spid="22" grpId="0"/>
      <p:bldP spid="23" grpId="0"/>
      <p:bldP spid="2" grpId="0" bldLvl="0" animBg="1"/>
      <p:bldP spid="14" grpId="0" bldLvl="0" animBg="1"/>
      <p:bldP spid="16" grpId="0" bldLvl="0" animBg="1"/>
      <p:bldP spid="24" grpId="0" bldLvl="0" animBg="1"/>
      <p:bldP spid="25" grpId="0" bldLvl="0" animBg="1"/>
      <p:bldP spid="2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fontScheme name="练习1">
      <a:majorFont>
        <a:latin typeface="Calibri Light"/>
        <a:ea typeface="幼圆"/>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0.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1.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2.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3.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4.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5.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6.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7.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8.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19.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0.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1.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2.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3.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4.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5.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6.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7.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8.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29.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0.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1.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2.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3.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4.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5.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6.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7.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8.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39.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4.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5.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6.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7.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8.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ppt/theme/themeOverride9.xml><?xml version="1.0" encoding="utf-8"?>
<a:themeOverride xmlns:a="http://schemas.openxmlformats.org/drawingml/2006/main">
  <a:clrScheme name="自定义-红色-1">
    <a:dk1>
      <a:srgbClr val="000000"/>
    </a:dk1>
    <a:lt1>
      <a:srgbClr val="FFFFFF"/>
    </a:lt1>
    <a:dk2>
      <a:srgbClr val="778495"/>
    </a:dk2>
    <a:lt2>
      <a:srgbClr val="F0F0F0"/>
    </a:lt2>
    <a:accent1>
      <a:srgbClr val="42456C"/>
    </a:accent1>
    <a:accent2>
      <a:srgbClr val="F35748"/>
    </a:accent2>
    <a:accent3>
      <a:srgbClr val="8497B0"/>
    </a:accent3>
    <a:accent4>
      <a:srgbClr val="F89A91"/>
    </a:accent4>
    <a:accent5>
      <a:srgbClr val="8285B3"/>
    </a:accent5>
    <a:accent6>
      <a:srgbClr val="445469"/>
    </a:accent6>
    <a:hlink>
      <a:srgbClr val="42456C"/>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3612</TotalTime>
  <Words>5322</Words>
  <Application>Microsoft Office PowerPoint</Application>
  <PresentationFormat>自定义</PresentationFormat>
  <Paragraphs>526</Paragraphs>
  <Slides>39</Slides>
  <Notes>39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工作汇报总结类</dc:title>
  <dc:subject>RP</dc:subject>
  <dc:creator/>
  <cp:keywords>RP</cp:keywords>
  <dc:description>RP</dc:description>
  <cp:lastModifiedBy>陈斌</cp:lastModifiedBy>
  <cp:revision>533</cp:revision>
  <dcterms:created xsi:type="dcterms:W3CDTF">2017-01-13T05:25:00Z</dcterms:created>
  <dcterms:modified xsi:type="dcterms:W3CDTF">2020-08-25T22:30:21Z</dcterms:modified>
  <cp:category>RP</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2052-10.1.0.7520</vt:lpwstr>
  </property>
</Properties>
</file>