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370" r:id="rId2"/>
    <p:sldId id="498" r:id="rId3"/>
    <p:sldId id="445" r:id="rId4"/>
    <p:sldId id="455" r:id="rId5"/>
    <p:sldId id="456" r:id="rId6"/>
    <p:sldId id="460" r:id="rId7"/>
    <p:sldId id="464" r:id="rId8"/>
    <p:sldId id="360" r:id="rId9"/>
    <p:sldId id="461" r:id="rId10"/>
    <p:sldId id="418" r:id="rId11"/>
    <p:sldId id="462" r:id="rId12"/>
    <p:sldId id="470" r:id="rId13"/>
    <p:sldId id="465" r:id="rId14"/>
    <p:sldId id="469" r:id="rId15"/>
    <p:sldId id="471" r:id="rId16"/>
    <p:sldId id="468" r:id="rId17"/>
    <p:sldId id="472" r:id="rId18"/>
    <p:sldId id="467" r:id="rId19"/>
    <p:sldId id="457" r:id="rId20"/>
    <p:sldId id="477" r:id="rId21"/>
    <p:sldId id="473" r:id="rId22"/>
    <p:sldId id="478" r:id="rId23"/>
    <p:sldId id="479" r:id="rId24"/>
    <p:sldId id="480" r:id="rId25"/>
    <p:sldId id="481" r:id="rId26"/>
    <p:sldId id="482" r:id="rId27"/>
    <p:sldId id="474" r:id="rId28"/>
    <p:sldId id="475" r:id="rId29"/>
    <p:sldId id="476" r:id="rId30"/>
    <p:sldId id="458" r:id="rId31"/>
    <p:sldId id="459" r:id="rId32"/>
    <p:sldId id="419" r:id="rId33"/>
    <p:sldId id="446" r:id="rId34"/>
    <p:sldId id="484" r:id="rId35"/>
    <p:sldId id="447" r:id="rId36"/>
    <p:sldId id="449" r:id="rId37"/>
    <p:sldId id="483" r:id="rId38"/>
    <p:sldId id="451" r:id="rId39"/>
    <p:sldId id="393" r:id="rId40"/>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60">
          <p15:clr>
            <a:srgbClr val="A4A3A4"/>
          </p15:clr>
        </p15:guide>
        <p15:guide id="2" pos="295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7" autoAdjust="0"/>
    <p:restoredTop sz="95317" autoAdjust="0"/>
  </p:normalViewPr>
  <p:slideViewPr>
    <p:cSldViewPr snapToGrid="0">
      <p:cViewPr varScale="1">
        <p:scale>
          <a:sx n="88" d="100"/>
          <a:sy n="88" d="100"/>
        </p:scale>
        <p:origin x="492" y="84"/>
      </p:cViewPr>
      <p:guideLst>
        <p:guide orient="horz" pos="1660"/>
        <p:guide pos="2952"/>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0B6987-C615-493E-A58C-819B30F31541}" type="datetimeFigureOut">
              <a:rPr lang="zh-CN" altLang="en-US" smtClean="0"/>
              <a:t>2020-08-25</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81195B-83DD-40CD-B552-C649BE2EA051}" type="slidenum">
              <a:rPr lang="zh-CN" altLang="en-US" smtClean="0"/>
              <a:t>‹#›</a:t>
            </a:fld>
            <a:endParaRPr lang="zh-CN" altLang="en-US"/>
          </a:p>
        </p:txBody>
      </p:sp>
    </p:spTree>
    <p:extLst>
      <p:ext uri="{BB962C8B-B14F-4D97-AF65-F5344CB8AC3E}">
        <p14:creationId xmlns:p14="http://schemas.microsoft.com/office/powerpoint/2010/main" val="132676118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t>1</a:t>
            </a:fld>
            <a:endParaRPr lang="zh-CN" altLang="en-US"/>
          </a:p>
        </p:txBody>
      </p:sp>
    </p:spTree>
    <p:extLst>
      <p:ext uri="{BB962C8B-B14F-4D97-AF65-F5344CB8AC3E}">
        <p14:creationId xmlns:p14="http://schemas.microsoft.com/office/powerpoint/2010/main" val="1451394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t>3</a:t>
            </a:fld>
            <a:endParaRPr lang="zh-CN" altLang="en-US"/>
          </a:p>
        </p:txBody>
      </p:sp>
    </p:spTree>
    <p:extLst>
      <p:ext uri="{BB962C8B-B14F-4D97-AF65-F5344CB8AC3E}">
        <p14:creationId xmlns:p14="http://schemas.microsoft.com/office/powerpoint/2010/main" val="1858958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t>4</a:t>
            </a:fld>
            <a:endParaRPr lang="zh-CN" altLang="en-US"/>
          </a:p>
        </p:txBody>
      </p:sp>
    </p:spTree>
    <p:extLst>
      <p:ext uri="{BB962C8B-B14F-4D97-AF65-F5344CB8AC3E}">
        <p14:creationId xmlns:p14="http://schemas.microsoft.com/office/powerpoint/2010/main" val="1951791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t>8</a:t>
            </a:fld>
            <a:endParaRPr lang="zh-CN" altLang="en-US"/>
          </a:p>
        </p:txBody>
      </p:sp>
    </p:spTree>
    <p:extLst>
      <p:ext uri="{BB962C8B-B14F-4D97-AF65-F5344CB8AC3E}">
        <p14:creationId xmlns:p14="http://schemas.microsoft.com/office/powerpoint/2010/main" val="3559209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t>32</a:t>
            </a:fld>
            <a:endParaRPr lang="zh-CN" altLang="en-US"/>
          </a:p>
        </p:txBody>
      </p:sp>
    </p:spTree>
    <p:extLst>
      <p:ext uri="{BB962C8B-B14F-4D97-AF65-F5344CB8AC3E}">
        <p14:creationId xmlns:p14="http://schemas.microsoft.com/office/powerpoint/2010/main" val="2376688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t>39</a:t>
            </a:fld>
            <a:endParaRPr lang="zh-CN" altLang="en-US"/>
          </a:p>
        </p:txBody>
      </p:sp>
    </p:spTree>
    <p:extLst>
      <p:ext uri="{BB962C8B-B14F-4D97-AF65-F5344CB8AC3E}">
        <p14:creationId xmlns:p14="http://schemas.microsoft.com/office/powerpoint/2010/main" val="3713196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03E843A5-E55D-4A40-B5C2-476537EC4AD4}" type="datetimeFigureOut">
              <a:rPr lang="zh-CN" altLang="en-US" smtClean="0"/>
              <a:t>2020-08-25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t>2020-08-25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t>2020-08-25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t>2020-08-25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t>2020-08-25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t>‹#›</a:t>
            </a:fld>
            <a:endParaRPr lang="zh-CN" altLang="en-US"/>
          </a:p>
        </p:txBody>
      </p:sp>
      <p:sp>
        <p:nvSpPr>
          <p:cNvPr id="7" name="矩形 6"/>
          <p:cNvSpPr/>
          <p:nvPr userDrawn="1"/>
        </p:nvSpPr>
        <p:spPr>
          <a:xfrm>
            <a:off x="1" y="304292"/>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pPr algn="ctr"/>
            <a:r>
              <a:rPr lang="zh-CN" altLang="en-US" sz="1600" b="0" dirty="0">
                <a:solidFill>
                  <a:schemeClr val="bg1">
                    <a:lumMod val="65000"/>
                  </a:schemeClr>
                </a:solidFill>
                <a:latin typeface="微软雅黑" panose="020B0503020204020204" pitchFamily="34" charset="-122"/>
                <a:ea typeface="微软雅黑" panose="020B0503020204020204" pitchFamily="34" charset="-122"/>
              </a:rPr>
              <a:t>工作评价</a:t>
            </a:r>
            <a:endParaRPr lang="en-US" altLang="zh-CN" sz="1600" b="0" dirty="0">
              <a:solidFill>
                <a:schemeClr val="bg1">
                  <a:lumMod val="6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t>2020-08-25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t>‹#›</a:t>
            </a:fld>
            <a:endParaRPr lang="zh-CN" altLang="en-US"/>
          </a:p>
        </p:txBody>
      </p:sp>
      <p:sp>
        <p:nvSpPr>
          <p:cNvPr id="7" name="矩形 6"/>
          <p:cNvSpPr/>
          <p:nvPr userDrawn="1"/>
        </p:nvSpPr>
        <p:spPr>
          <a:xfrm>
            <a:off x="1" y="304292"/>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pPr algn="ctr"/>
            <a:r>
              <a:rPr lang="zh-CN" altLang="en-US" sz="1600" b="0" dirty="0">
                <a:solidFill>
                  <a:schemeClr val="bg1">
                    <a:lumMod val="65000"/>
                  </a:schemeClr>
                </a:solidFill>
                <a:latin typeface="微软雅黑" panose="020B0503020204020204" pitchFamily="34" charset="-122"/>
                <a:ea typeface="微软雅黑" panose="020B0503020204020204" pitchFamily="34" charset="-122"/>
              </a:rPr>
              <a:t>自我评价</a:t>
            </a:r>
            <a:endParaRPr lang="en-US" altLang="zh-CN" sz="1600" b="0" dirty="0">
              <a:solidFill>
                <a:schemeClr val="bg1">
                  <a:lumMod val="6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t>2020-08-25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t>‹#›</a:t>
            </a:fld>
            <a:endParaRPr lang="zh-CN" altLang="en-US"/>
          </a:p>
        </p:txBody>
      </p:sp>
      <p:sp>
        <p:nvSpPr>
          <p:cNvPr id="7" name="矩形 6"/>
          <p:cNvSpPr/>
          <p:nvPr userDrawn="1"/>
        </p:nvSpPr>
        <p:spPr>
          <a:xfrm>
            <a:off x="1" y="304292"/>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pPr algn="ctr"/>
            <a:r>
              <a:rPr lang="zh-CN" altLang="en-US" sz="1600" b="0" dirty="0">
                <a:solidFill>
                  <a:schemeClr val="bg1">
                    <a:lumMod val="65000"/>
                  </a:schemeClr>
                </a:solidFill>
                <a:latin typeface="微软雅黑" panose="020B0503020204020204" pitchFamily="34" charset="-122"/>
                <a:ea typeface="微软雅黑" panose="020B0503020204020204" pitchFamily="34" charset="-122"/>
              </a:rPr>
              <a:t>工作体会</a:t>
            </a:r>
            <a:endParaRPr lang="en-US" altLang="zh-CN" sz="1600" b="0" dirty="0">
              <a:solidFill>
                <a:schemeClr val="bg1">
                  <a:lumMod val="6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t>2020-08-25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t>‹#›</a:t>
            </a:fld>
            <a:endParaRPr lang="zh-CN" altLang="en-US"/>
          </a:p>
        </p:txBody>
      </p:sp>
      <p:sp>
        <p:nvSpPr>
          <p:cNvPr id="7" name="矩形 6"/>
          <p:cNvSpPr/>
          <p:nvPr userDrawn="1"/>
        </p:nvSpPr>
        <p:spPr>
          <a:xfrm>
            <a:off x="1" y="304292"/>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8" name="文本框 37"/>
          <p:cNvSpPr txBox="1"/>
          <p:nvPr userDrawn="1"/>
        </p:nvSpPr>
        <p:spPr>
          <a:xfrm>
            <a:off x="763922" y="340296"/>
            <a:ext cx="1574798" cy="315475"/>
          </a:xfrm>
          <a:prstGeom prst="rect">
            <a:avLst/>
          </a:prstGeom>
          <a:noFill/>
        </p:spPr>
        <p:txBody>
          <a:bodyPr wrap="none" lIns="68584" tIns="34292" rIns="68584" bIns="34292" rtlCol="0">
            <a:spAutoFit/>
          </a:bodyPr>
          <a:lstStyle/>
          <a:p>
            <a:pPr algn="ctr"/>
            <a:r>
              <a:rPr lang="zh-CN" altLang="en-US" sz="1600" b="0" dirty="0">
                <a:solidFill>
                  <a:schemeClr val="bg1">
                    <a:lumMod val="65000"/>
                  </a:schemeClr>
                </a:solidFill>
                <a:latin typeface="微软雅黑" panose="020B0503020204020204" pitchFamily="34" charset="-122"/>
                <a:ea typeface="微软雅黑" panose="020B0503020204020204" pitchFamily="34" charset="-122"/>
              </a:rPr>
              <a:t>工作规划和展望</a:t>
            </a:r>
            <a:endParaRPr lang="en-US" altLang="zh-CN" sz="1600" b="0" dirty="0">
              <a:solidFill>
                <a:schemeClr val="bg1">
                  <a:lumMod val="6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03E843A5-E55D-4A40-B5C2-476537EC4AD4}" type="datetimeFigureOut">
              <a:rPr lang="zh-CN" altLang="en-US" smtClean="0"/>
              <a:t>2020-08-25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4D845EF-EAA8-4820-87FA-4DECC3938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03E843A5-E55D-4A40-B5C2-476537EC4AD4}" type="datetimeFigureOut">
              <a:rPr lang="zh-CN" altLang="en-US" smtClean="0"/>
              <a:t>2020-08-25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4D845EF-EAA8-4820-87FA-4DECC3938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3E843A5-E55D-4A40-B5C2-476537EC4AD4}" type="datetimeFigureOut">
              <a:rPr lang="zh-CN" altLang="en-US" smtClean="0"/>
              <a:t>2020-08-25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3E843A5-E55D-4A40-B5C2-476537EC4AD4}" type="datetimeFigureOut">
              <a:rPr lang="zh-CN" altLang="en-US" smtClean="0"/>
              <a:t>2020-08-25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3E843A5-E55D-4A40-B5C2-476537EC4AD4}" type="datetimeFigureOut">
              <a:rPr lang="zh-CN" altLang="en-US" smtClean="0"/>
              <a:t>2020-08-25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00">
              <a:defRPr/>
            </a:pPr>
            <a:r>
              <a:rPr lang="zh-CN" altLang="en-US" sz="1800" b="0" dirty="0">
                <a:solidFill>
                  <a:schemeClr val="accent1"/>
                </a:solidFill>
                <a:latin typeface="微软雅黑" panose="020B0503020204020204" pitchFamily="34" charset="-122"/>
                <a:ea typeface="微软雅黑" panose="020B0503020204020204" pitchFamily="34" charset="-122"/>
              </a:rPr>
              <a:t>产品运行</a:t>
            </a:r>
            <a:endPar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00">
              <a:defRPr/>
            </a:pPr>
            <a:r>
              <a:rPr lang="zh-CN" altLang="en-US" sz="1800" b="0" dirty="0">
                <a:solidFill>
                  <a:schemeClr val="accent1"/>
                </a:solidFill>
                <a:latin typeface="微软雅黑" panose="020B0503020204020204" pitchFamily="34" charset="-122"/>
                <a:ea typeface="微软雅黑" panose="020B0503020204020204" pitchFamily="34" charset="-122"/>
              </a:rPr>
              <a:t>投资回报</a:t>
            </a:r>
            <a:endPar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03E843A5-E55D-4A40-B5C2-476537EC4AD4}" type="datetimeFigureOut">
              <a:rPr lang="zh-CN" altLang="en-US" smtClean="0"/>
              <a:t>2020-08-25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03E843A5-E55D-4A40-B5C2-476537EC4AD4}" type="datetimeFigureOut">
              <a:rPr lang="zh-CN" altLang="en-US" smtClean="0"/>
              <a:t>2020-08-25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4D845EF-EAA8-4820-87FA-4DECC3938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03E843A5-E55D-4A40-B5C2-476537EC4AD4}" type="datetimeFigureOut">
              <a:rPr lang="zh-CN" altLang="en-US" smtClean="0"/>
              <a:t>2020-08-25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4D845EF-EAA8-4820-87FA-4DECC3938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3E843A5-E55D-4A40-B5C2-476537EC4AD4}" type="datetimeFigureOut">
              <a:rPr lang="zh-CN" altLang="en-US" smtClean="0"/>
              <a:t>2020-08-25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4D845EF-EAA8-4820-87FA-4DECC3938AA1}" type="slidenum">
              <a:rPr lang="zh-CN" altLang="en-US" smtClean="0"/>
              <a:t>‹#›</a:t>
            </a:fld>
            <a:endParaRPr lang="zh-CN" altLang="en-US"/>
          </a:p>
        </p:txBody>
      </p:sp>
      <p:sp>
        <p:nvSpPr>
          <p:cNvPr id="7" name="矩形 6"/>
          <p:cNvSpPr/>
          <p:nvPr userDrawn="1"/>
        </p:nvSpPr>
        <p:spPr>
          <a:xfrm>
            <a:off x="5542840" y="3436465"/>
            <a:ext cx="775136" cy="246221"/>
          </a:xfrm>
          <a:prstGeom prst="rect">
            <a:avLst/>
          </a:prstGeom>
        </p:spPr>
        <p:txBody>
          <a:bodyPr wrap="square">
            <a:spAutoFit/>
          </a:bodyPr>
          <a:lstStyle/>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模板下载：</a:t>
            </a:r>
            <a:r>
              <a:rPr lang="en-US" altLang="zh-CN" sz="100" dirty="0">
                <a:solidFill>
                  <a:prstClr val="white"/>
                </a:solidFill>
                <a:ea typeface="宋体" panose="02010600030101010101" pitchFamily="2" charset="-122"/>
              </a:rPr>
              <a:t>www.1ppt.com/moban/     </a:t>
            </a:r>
            <a:r>
              <a:rPr lang="zh-CN" altLang="en-US" sz="100" dirty="0">
                <a:solidFill>
                  <a:prstClr val="white"/>
                </a:solidFill>
                <a:ea typeface="宋体" panose="02010600030101010101" pitchFamily="2" charset="-122"/>
              </a:rPr>
              <a:t>行业</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www.1ppt.com/hangye/ </a:t>
            </a:r>
          </a:p>
          <a:p>
            <a:pPr defTabSz="914400"/>
            <a:r>
              <a:rPr lang="zh-CN" altLang="en-US" sz="100" dirty="0">
                <a:solidFill>
                  <a:prstClr val="white"/>
                </a:solidFill>
                <a:ea typeface="宋体" panose="02010600030101010101" pitchFamily="2" charset="-122"/>
              </a:rPr>
              <a:t>节日</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www.1ppt.com/jieri/           PPT</a:t>
            </a:r>
            <a:r>
              <a:rPr lang="zh-CN" altLang="en-US" sz="100" dirty="0">
                <a:solidFill>
                  <a:prstClr val="white"/>
                </a:solidFill>
                <a:ea typeface="宋体" panose="02010600030101010101" pitchFamily="2" charset="-122"/>
              </a:rPr>
              <a:t>素材下载：</a:t>
            </a:r>
            <a:r>
              <a:rPr lang="en-US" altLang="zh-CN" sz="100" dirty="0">
                <a:solidFill>
                  <a:prstClr val="white"/>
                </a:solidFill>
                <a:ea typeface="宋体" panose="02010600030101010101" pitchFamily="2" charset="-122"/>
              </a:rPr>
              <a:t>www.1ppt.com/sucai/</a:t>
            </a:r>
          </a:p>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背景图片：</a:t>
            </a:r>
            <a:r>
              <a:rPr lang="en-US" altLang="zh-CN" sz="100" dirty="0">
                <a:solidFill>
                  <a:prstClr val="white"/>
                </a:solidFill>
                <a:ea typeface="宋体" panose="02010600030101010101" pitchFamily="2" charset="-122"/>
              </a:rPr>
              <a:t>www.1ppt.com/beijing/      PPT</a:t>
            </a:r>
            <a:r>
              <a:rPr lang="zh-CN" altLang="en-US" sz="100" dirty="0">
                <a:solidFill>
                  <a:prstClr val="white"/>
                </a:solidFill>
                <a:ea typeface="宋体" panose="02010600030101010101" pitchFamily="2" charset="-122"/>
              </a:rPr>
              <a:t>图表下载：</a:t>
            </a:r>
            <a:r>
              <a:rPr lang="en-US" altLang="zh-CN" sz="100" dirty="0">
                <a:solidFill>
                  <a:prstClr val="white"/>
                </a:solidFill>
                <a:ea typeface="宋体" panose="02010600030101010101" pitchFamily="2" charset="-122"/>
              </a:rPr>
              <a:t>www.1ppt.com/tubiao/      </a:t>
            </a:r>
          </a:p>
          <a:p>
            <a:pPr defTabSz="914400"/>
            <a:r>
              <a:rPr lang="zh-CN" altLang="en-US" sz="100" dirty="0">
                <a:solidFill>
                  <a:prstClr val="white"/>
                </a:solidFill>
                <a:ea typeface="宋体" panose="02010600030101010101" pitchFamily="2" charset="-122"/>
              </a:rPr>
              <a:t>优秀</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下载：</a:t>
            </a:r>
            <a:r>
              <a:rPr lang="en-US" altLang="zh-CN" sz="100" dirty="0">
                <a:solidFill>
                  <a:prstClr val="white"/>
                </a:solidFill>
                <a:ea typeface="宋体" panose="02010600030101010101" pitchFamily="2" charset="-122"/>
              </a:rPr>
              <a:t>www.1ppt.com/xiazai/        PPT</a:t>
            </a:r>
            <a:r>
              <a:rPr lang="zh-CN" altLang="en-US" sz="100" dirty="0">
                <a:solidFill>
                  <a:prstClr val="white"/>
                </a:solidFill>
                <a:ea typeface="宋体" panose="02010600030101010101" pitchFamily="2" charset="-122"/>
              </a:rPr>
              <a:t>教程： </a:t>
            </a:r>
            <a:r>
              <a:rPr lang="en-US" altLang="zh-CN" sz="100" dirty="0">
                <a:solidFill>
                  <a:prstClr val="white"/>
                </a:solidFill>
                <a:ea typeface="宋体" panose="02010600030101010101" pitchFamily="2" charset="-122"/>
              </a:rPr>
              <a:t>www.1ppt.com/powerpoint/      </a:t>
            </a:r>
          </a:p>
          <a:p>
            <a:pPr defTabSz="914400"/>
            <a:r>
              <a:rPr lang="en-US" altLang="zh-CN" sz="100" dirty="0">
                <a:solidFill>
                  <a:prstClr val="white"/>
                </a:solidFill>
                <a:ea typeface="宋体" panose="02010600030101010101" pitchFamily="2" charset="-122"/>
              </a:rPr>
              <a:t>Word</a:t>
            </a:r>
            <a:r>
              <a:rPr lang="zh-CN" altLang="en-US" sz="100" dirty="0">
                <a:solidFill>
                  <a:prstClr val="white"/>
                </a:solidFill>
                <a:ea typeface="宋体" panose="02010600030101010101" pitchFamily="2" charset="-122"/>
              </a:rPr>
              <a:t>教程： </a:t>
            </a:r>
            <a:r>
              <a:rPr lang="en-US" altLang="zh-CN" sz="100" dirty="0">
                <a:solidFill>
                  <a:prstClr val="white"/>
                </a:solidFill>
                <a:ea typeface="宋体" panose="02010600030101010101" pitchFamily="2" charset="-122"/>
              </a:rPr>
              <a:t>www.1ppt.com/word/              Excel</a:t>
            </a:r>
            <a:r>
              <a:rPr lang="zh-CN" altLang="en-US" sz="100" dirty="0">
                <a:solidFill>
                  <a:prstClr val="white"/>
                </a:solidFill>
                <a:ea typeface="宋体" panose="02010600030101010101" pitchFamily="2" charset="-122"/>
              </a:rPr>
              <a:t>教程：</a:t>
            </a:r>
            <a:r>
              <a:rPr lang="en-US" altLang="zh-CN" sz="100" dirty="0">
                <a:solidFill>
                  <a:prstClr val="white"/>
                </a:solidFill>
                <a:ea typeface="宋体" panose="02010600030101010101" pitchFamily="2" charset="-122"/>
              </a:rPr>
              <a:t>www.1ppt.com/excel/  </a:t>
            </a:r>
          </a:p>
          <a:p>
            <a:pPr defTabSz="914400"/>
            <a:r>
              <a:rPr lang="zh-CN" altLang="en-US" sz="100" dirty="0">
                <a:solidFill>
                  <a:prstClr val="white"/>
                </a:solidFill>
                <a:ea typeface="宋体" panose="02010600030101010101" pitchFamily="2" charset="-122"/>
              </a:rPr>
              <a:t>资料下载：</a:t>
            </a:r>
            <a:r>
              <a:rPr lang="en-US" altLang="zh-CN" sz="100" dirty="0">
                <a:solidFill>
                  <a:prstClr val="white"/>
                </a:solidFill>
                <a:ea typeface="宋体" panose="02010600030101010101" pitchFamily="2" charset="-122"/>
              </a:rPr>
              <a:t>www.1ppt.com/ziliao/                PPT</a:t>
            </a:r>
            <a:r>
              <a:rPr lang="zh-CN" altLang="en-US" sz="100" dirty="0">
                <a:solidFill>
                  <a:prstClr val="white"/>
                </a:solidFill>
                <a:ea typeface="宋体" panose="02010600030101010101" pitchFamily="2" charset="-122"/>
              </a:rPr>
              <a:t>课件下载：</a:t>
            </a:r>
            <a:r>
              <a:rPr lang="en-US" altLang="zh-CN" sz="100" dirty="0">
                <a:solidFill>
                  <a:prstClr val="white"/>
                </a:solidFill>
                <a:ea typeface="宋体" panose="02010600030101010101" pitchFamily="2" charset="-122"/>
              </a:rPr>
              <a:t>www.1ppt.com/kejian/ </a:t>
            </a:r>
          </a:p>
          <a:p>
            <a:pPr defTabSz="914400"/>
            <a:r>
              <a:rPr lang="zh-CN" altLang="en-US" sz="100" dirty="0">
                <a:solidFill>
                  <a:prstClr val="white"/>
                </a:solidFill>
                <a:ea typeface="宋体" panose="02010600030101010101" pitchFamily="2" charset="-122"/>
              </a:rPr>
              <a:t>范文下载：</a:t>
            </a:r>
            <a:r>
              <a:rPr lang="en-US" altLang="zh-CN" sz="100" dirty="0">
                <a:solidFill>
                  <a:prstClr val="white"/>
                </a:solidFill>
                <a:ea typeface="宋体" panose="02010600030101010101" pitchFamily="2" charset="-122"/>
              </a:rPr>
              <a:t>www.1ppt.com/fanwen/             </a:t>
            </a:r>
            <a:r>
              <a:rPr lang="zh-CN" altLang="en-US" sz="100" dirty="0">
                <a:solidFill>
                  <a:prstClr val="white"/>
                </a:solidFill>
                <a:ea typeface="宋体" panose="02010600030101010101" pitchFamily="2" charset="-122"/>
              </a:rPr>
              <a:t>试卷下载：</a:t>
            </a:r>
            <a:r>
              <a:rPr lang="en-US" altLang="zh-CN" sz="100" dirty="0">
                <a:solidFill>
                  <a:prstClr val="white"/>
                </a:solidFill>
                <a:ea typeface="宋体" panose="02010600030101010101" pitchFamily="2" charset="-122"/>
              </a:rPr>
              <a:t>www.1ppt.com/shiti/  </a:t>
            </a:r>
          </a:p>
          <a:p>
            <a:pPr defTabSz="914400"/>
            <a:r>
              <a:rPr lang="zh-CN" altLang="en-US" sz="100" dirty="0">
                <a:solidFill>
                  <a:prstClr val="white"/>
                </a:solidFill>
                <a:ea typeface="宋体" panose="02010600030101010101" pitchFamily="2" charset="-122"/>
              </a:rPr>
              <a:t>教案下载：</a:t>
            </a:r>
            <a:r>
              <a:rPr lang="en-US" altLang="zh-CN" sz="100" dirty="0">
                <a:solidFill>
                  <a:prstClr val="white"/>
                </a:solidFill>
                <a:ea typeface="宋体" panose="02010600030101010101" pitchFamily="2" charset="-122"/>
              </a:rPr>
              <a:t>www.1ppt.com/jiaoan/  </a:t>
            </a:r>
            <a:r>
              <a:rPr lang="en-US" altLang="zh-CN" sz="100" dirty="0" smtClean="0">
                <a:solidFill>
                  <a:prstClr val="white"/>
                </a:solidFill>
                <a:ea typeface="宋体" panose="02010600030101010101" pitchFamily="2" charset="-122"/>
              </a:rPr>
              <a:t>      </a:t>
            </a:r>
            <a:endParaRPr lang="en-US" altLang="zh-CN" sz="100" dirty="0">
              <a:solidFill>
                <a:prstClr val="white"/>
              </a:solidFill>
              <a:ea typeface="宋体" panose="02010600030101010101" pitchFamily="2" charset="-122"/>
            </a:endParaRPr>
          </a:p>
          <a:p>
            <a:pPr defTabSz="914400"/>
            <a:r>
              <a:rPr lang="zh-CN" altLang="en-US" sz="100" dirty="0" smtClean="0">
                <a:solidFill>
                  <a:prstClr val="white"/>
                </a:solidFill>
                <a:ea typeface="宋体" panose="02010600030101010101" pitchFamily="2" charset="-122"/>
              </a:rPr>
              <a:t>字体下载：</a:t>
            </a:r>
            <a:r>
              <a:rPr lang="en-US" altLang="zh-CN" sz="100" dirty="0" smtClean="0">
                <a:solidFill>
                  <a:prstClr val="white"/>
                </a:solidFill>
                <a:ea typeface="宋体" panose="02010600030101010101" pitchFamily="2" charset="-122"/>
              </a:rPr>
              <a:t>www.1ppt.com/ziti/</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 </a:t>
            </a:r>
            <a:endParaRPr lang="zh-CN" altLang="en-US" sz="100" dirty="0">
              <a:solidFill>
                <a:prstClr val="whit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03E843A5-E55D-4A40-B5C2-476537EC4AD4}" type="datetimeFigureOut">
              <a:rPr lang="zh-CN" altLang="en-US" smtClean="0"/>
              <a:t>2020-08-25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4D845EF-EAA8-4820-87FA-4DECC3938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E843A5-E55D-4A40-B5C2-476537EC4AD4}" type="datetimeFigureOut">
              <a:rPr lang="zh-CN" altLang="en-US" smtClean="0"/>
              <a:t>2020-08-25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4D845EF-EAA8-4820-87FA-4DECC3938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t>2020-08-25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03E843A5-E55D-4A40-B5C2-476537EC4AD4}" type="datetimeFigureOut">
              <a:rPr lang="zh-CN" altLang="en-US" smtClean="0"/>
              <a:t>2020-08-25</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4D845EF-EAA8-4820-87FA-4DECC3938AA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mc:AlternateContent xmlns:mc="http://schemas.openxmlformats.org/markup-compatibility/2006" xmlns:p14="http://schemas.microsoft.com/office/powerpoint/2010/main">
    <mc:Choice Requires="p14">
      <p:transition spd="slow" p14:dur="1750">
        <p14:window dir="vert"/>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8.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8.xml"/><Relationship Id="rId5" Type="http://schemas.openxmlformats.org/officeDocument/2006/relationships/image" Target="../media/image7.jpe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8.xml"/><Relationship Id="rId5" Type="http://schemas.openxmlformats.org/officeDocument/2006/relationships/image" Target="../media/image11.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8.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8.xml"/><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8.xml"/><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8.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8.xml"/><Relationship Id="rId5" Type="http://schemas.openxmlformats.org/officeDocument/2006/relationships/image" Target="../media/image28.jpeg"/><Relationship Id="rId4" Type="http://schemas.openxmlformats.org/officeDocument/2006/relationships/image" Target="../media/image27.jpeg"/></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jpeg"/><Relationship Id="rId1" Type="http://schemas.openxmlformats.org/officeDocument/2006/relationships/slideLayout" Target="../slideLayouts/slideLayout8.xml"/><Relationship Id="rId5" Type="http://schemas.openxmlformats.org/officeDocument/2006/relationships/image" Target="../media/image31.jpeg"/><Relationship Id="rId4" Type="http://schemas.openxmlformats.org/officeDocument/2006/relationships/image" Target="../media/image30.jpeg"/></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8.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8.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jpeg"/><Relationship Id="rId1" Type="http://schemas.openxmlformats.org/officeDocument/2006/relationships/slideLayout" Target="../slideLayouts/slideLayout8.xml"/><Relationship Id="rId5" Type="http://schemas.openxmlformats.org/officeDocument/2006/relationships/image" Target="../media/image43.jpeg"/><Relationship Id="rId4" Type="http://schemas.openxmlformats.org/officeDocument/2006/relationships/image" Target="../media/image42.jpeg"/></Relationships>
</file>

<file path=ppt/slides/_rels/slide3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1.jpeg"/><Relationship Id="rId1" Type="http://schemas.openxmlformats.org/officeDocument/2006/relationships/slideLayout" Target="../slideLayouts/slideLayout8.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57200" y="397564"/>
            <a:ext cx="8249477" cy="4353339"/>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3" cstate="screen"/>
          <a:srcRect/>
          <a:stretch>
            <a:fillRect/>
          </a:stretch>
        </p:blipFill>
        <p:spPr>
          <a:xfrm>
            <a:off x="467140" y="2614531"/>
            <a:ext cx="8239538" cy="2137970"/>
          </a:xfrm>
          <a:prstGeom prst="rect">
            <a:avLst/>
          </a:prstGeom>
        </p:spPr>
      </p:pic>
      <p:sp>
        <p:nvSpPr>
          <p:cNvPr id="11" name="Rectangle 18"/>
          <p:cNvSpPr>
            <a:spLocks noChangeArrowheads="1"/>
          </p:cNvSpPr>
          <p:nvPr/>
        </p:nvSpPr>
        <p:spPr bwMode="auto">
          <a:xfrm>
            <a:off x="1466284" y="1060626"/>
            <a:ext cx="694420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fontAlgn="base">
              <a:spcBef>
                <a:spcPct val="0"/>
              </a:spcBef>
              <a:spcAft>
                <a:spcPct val="0"/>
              </a:spcAft>
            </a:pPr>
            <a:r>
              <a:rPr lang="en-US" altLang="zh-CN" sz="28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2020</a:t>
            </a:r>
            <a:r>
              <a:rPr lang="zh-CN" altLang="en-US" sz="28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版</a:t>
            </a:r>
            <a:r>
              <a:rPr lang="en-US" altLang="zh-CN" sz="28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a:t>
            </a:r>
            <a:r>
              <a:rPr lang="zh-CN" sz="28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湖南省园林绿化工程</a:t>
            </a:r>
            <a:r>
              <a:rPr lang="zh-CN" altLang="en-US" sz="28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消耗量标准</a:t>
            </a:r>
            <a:r>
              <a:rPr lang="en-US" altLang="zh-CN" sz="28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a:t>
            </a:r>
          </a:p>
        </p:txBody>
      </p:sp>
      <p:sp>
        <p:nvSpPr>
          <p:cNvPr id="18" name="Rectangle 20"/>
          <p:cNvSpPr>
            <a:spLocks noChangeArrowheads="1"/>
          </p:cNvSpPr>
          <p:nvPr/>
        </p:nvSpPr>
        <p:spPr bwMode="auto">
          <a:xfrm>
            <a:off x="2266121" y="2290966"/>
            <a:ext cx="4445693" cy="12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endParaRPr lang="zh-CN" altLang="en-US" sz="800" dirty="0">
              <a:solidFill>
                <a:srgbClr val="53585E"/>
              </a:solidFill>
              <a:latin typeface="Arial" panose="020B0604020202020204" pitchFamily="34" charset="0"/>
              <a:cs typeface="Arial" panose="020B0604020202020204" pitchFamily="34" charset="0"/>
            </a:endParaRPr>
          </a:p>
        </p:txBody>
      </p:sp>
      <p:sp>
        <p:nvSpPr>
          <p:cNvPr id="7" name="TextBox 6"/>
          <p:cNvSpPr txBox="1"/>
          <p:nvPr/>
        </p:nvSpPr>
        <p:spPr>
          <a:xfrm>
            <a:off x="4205605" y="2370455"/>
            <a:ext cx="3956685" cy="306705"/>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湖南省建设工程造价管理总站 市政科  黄涵羚 </a:t>
            </a:r>
          </a:p>
        </p:txBody>
      </p:sp>
      <p:sp>
        <p:nvSpPr>
          <p:cNvPr id="8" name="TextBox 7"/>
          <p:cNvSpPr txBox="1"/>
          <p:nvPr/>
        </p:nvSpPr>
        <p:spPr>
          <a:xfrm>
            <a:off x="3911600" y="1642534"/>
            <a:ext cx="2277533" cy="521970"/>
          </a:xfrm>
          <a:prstGeom prst="rect">
            <a:avLst/>
          </a:prstGeom>
          <a:noFill/>
        </p:spPr>
        <p:txBody>
          <a:bodyPr wrap="square" rtlCol="0">
            <a:spAutoFit/>
          </a:bodyPr>
          <a:lstStyle/>
          <a:p>
            <a:r>
              <a:rPr lang="zh-CN" altLang="en-US" sz="28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交 底 宣 贯</a:t>
            </a:r>
            <a:endParaRPr lang="en-US" altLang="en-US" sz="2800" dirty="0" smtClean="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med">
    <p:pull dir="u"/>
  </p:transition>
  <p:timing>
    <p:tnLst>
      <p:par>
        <p:cTn id="1" dur="indefinite" restart="never" nodeType="tmRoot"/>
      </p:par>
    </p:tnLst>
    <p:bldLst>
      <p:bldP spid="5" grpId="0" animBg="1"/>
      <p:bldP spid="11"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4" name="TextBox 3"/>
          <p:cNvSpPr txBox="1"/>
          <p:nvPr/>
        </p:nvSpPr>
        <p:spPr>
          <a:xfrm>
            <a:off x="756920" y="313267"/>
            <a:ext cx="707813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第一节 绿化地整理 </a:t>
            </a:r>
            <a:endParaRPr lang="en-US" altLang="zh-CN" dirty="0" smtClean="0">
              <a:latin typeface="微软雅黑" panose="020B0503020204020204" pitchFamily="34" charset="-122"/>
              <a:ea typeface="微软雅黑" panose="020B0503020204020204" pitchFamily="34" charset="-122"/>
            </a:endParaRPr>
          </a:p>
        </p:txBody>
      </p:sp>
      <p:sp>
        <p:nvSpPr>
          <p:cNvPr id="5" name="TextBox 4"/>
          <p:cNvSpPr txBox="1"/>
          <p:nvPr/>
        </p:nvSpPr>
        <p:spPr>
          <a:xfrm>
            <a:off x="318347" y="650240"/>
            <a:ext cx="8572500" cy="3692525"/>
          </a:xfrm>
          <a:prstGeom prst="rect">
            <a:avLst/>
          </a:prstGeom>
          <a:noFill/>
        </p:spPr>
        <p:txBody>
          <a:bodyPr wrap="square" rtlCol="0">
            <a:spAutoFit/>
          </a:bodyPr>
          <a:lstStyle/>
          <a:p>
            <a:pPr>
              <a:lnSpc>
                <a:spcPct val="150000"/>
              </a:lnSpc>
            </a:pPr>
            <a:r>
              <a:rPr lang="en-US" altLang="zh-CN" sz="1600" dirty="0" smtClean="0">
                <a:latin typeface="宋体" panose="02010600030101010101" pitchFamily="2" charset="-122"/>
                <a:ea typeface="宋体" panose="02010600030101010101" pitchFamily="2" charset="-122"/>
              </a:rPr>
              <a:t>1</a:t>
            </a:r>
            <a:r>
              <a:rPr lang="zh-CN" altLang="en-US" sz="1600" dirty="0" smtClean="0">
                <a:latin typeface="宋体" panose="02010600030101010101" pitchFamily="2" charset="-122"/>
                <a:ea typeface="宋体" panose="02010600030101010101" pitchFamily="2" charset="-122"/>
              </a:rPr>
              <a:t>、</a:t>
            </a:r>
            <a:r>
              <a:rPr lang="zh-CN" altLang="en-US" sz="1600" dirty="0" smtClean="0">
                <a:solidFill>
                  <a:srgbClr val="FF0000"/>
                </a:solidFill>
                <a:latin typeface="宋体" panose="02010600030101010101" pitchFamily="2" charset="-122"/>
                <a:ea typeface="宋体" panose="02010600030101010101" pitchFamily="2" charset="-122"/>
              </a:rPr>
              <a:t>清除杂草、草皮、地被植物：</a:t>
            </a:r>
            <a:r>
              <a:rPr lang="zh-CN" altLang="en-US" sz="1600" dirty="0" smtClean="0">
                <a:latin typeface="宋体" panose="02010600030101010101" pitchFamily="2" charset="-122"/>
                <a:ea typeface="宋体" panose="02010600030101010101" pitchFamily="2" charset="-122"/>
              </a:rPr>
              <a:t>铲除厚≤</a:t>
            </a:r>
            <a:r>
              <a:rPr lang="en-US" altLang="zh-CN" sz="1600" dirty="0" smtClean="0">
                <a:latin typeface="宋体" panose="02010600030101010101" pitchFamily="2" charset="-122"/>
                <a:ea typeface="宋体" panose="02010600030101010101" pitchFamily="2" charset="-122"/>
              </a:rPr>
              <a:t>10cm</a:t>
            </a:r>
            <a:r>
              <a:rPr lang="zh-CN" altLang="en-US" sz="1600" dirty="0" smtClean="0">
                <a:latin typeface="宋体" panose="02010600030101010101" pitchFamily="2" charset="-122"/>
                <a:ea typeface="宋体" panose="02010600030101010101" pitchFamily="2" charset="-122"/>
              </a:rPr>
              <a:t>泥土的根、蔸；（人工辅助机械）</a:t>
            </a:r>
            <a:endParaRPr lang="en-US" altLang="zh-CN" sz="1600" dirty="0" smtClean="0">
              <a:latin typeface="宋体" panose="02010600030101010101" pitchFamily="2" charset="-122"/>
              <a:ea typeface="宋体" panose="02010600030101010101" pitchFamily="2" charset="-122"/>
            </a:endParaRPr>
          </a:p>
          <a:p>
            <a:pPr>
              <a:lnSpc>
                <a:spcPct val="150000"/>
              </a:lnSpc>
            </a:pPr>
            <a:r>
              <a:rPr lang="en-US" altLang="zh-CN" sz="1600" dirty="0" smtClean="0">
                <a:latin typeface="宋体" panose="02010600030101010101" pitchFamily="2" charset="-122"/>
                <a:ea typeface="宋体" panose="02010600030101010101" pitchFamily="2" charset="-122"/>
              </a:rPr>
              <a:t>2</a:t>
            </a:r>
            <a:r>
              <a:rPr lang="zh-CN" altLang="en-US" sz="1600" dirty="0" smtClean="0">
                <a:latin typeface="宋体" panose="02010600030101010101" pitchFamily="2" charset="-122"/>
                <a:ea typeface="宋体" panose="02010600030101010101" pitchFamily="2" charset="-122"/>
              </a:rPr>
              <a:t>、</a:t>
            </a:r>
            <a:r>
              <a:rPr lang="zh-CN" altLang="en-US" sz="1600" dirty="0" smtClean="0">
                <a:solidFill>
                  <a:srgbClr val="FF0000"/>
                </a:solidFill>
                <a:latin typeface="宋体" panose="02010600030101010101" pitchFamily="2" charset="-122"/>
                <a:ea typeface="宋体" panose="02010600030101010101" pitchFamily="2" charset="-122"/>
              </a:rPr>
              <a:t>整理绿化用地：</a:t>
            </a:r>
            <a:r>
              <a:rPr lang="zh-CN" altLang="en-US" sz="1600" dirty="0" smtClean="0">
                <a:latin typeface="宋体" panose="02010600030101010101" pitchFamily="2" charset="-122"/>
                <a:ea typeface="宋体" panose="02010600030101010101" pitchFamily="2" charset="-122"/>
              </a:rPr>
              <a:t>土厚</a:t>
            </a:r>
            <a:r>
              <a:rPr lang="en-US" altLang="zh-CN" sz="1600" dirty="0" smtClean="0">
                <a:latin typeface="宋体" panose="02010600030101010101" pitchFamily="2" charset="-122"/>
                <a:ea typeface="宋体" panose="02010600030101010101" pitchFamily="2" charset="-122"/>
              </a:rPr>
              <a:t>30cm</a:t>
            </a:r>
            <a:r>
              <a:rPr lang="zh-CN" altLang="en-US" sz="1600" dirty="0" smtClean="0">
                <a:latin typeface="宋体" panose="02010600030101010101" pitchFamily="2" charset="-122"/>
                <a:ea typeface="宋体" panose="02010600030101010101" pitchFamily="2" charset="-122"/>
              </a:rPr>
              <a:t>内挖、填、找平，土壤表面翻松、耙细、清理场地；适用于场地原貌原土；（人工）</a:t>
            </a:r>
            <a:endParaRPr lang="en-US" altLang="zh-CN" sz="1600" dirty="0" smtClean="0">
              <a:latin typeface="宋体" panose="02010600030101010101" pitchFamily="2" charset="-122"/>
              <a:ea typeface="宋体" panose="02010600030101010101" pitchFamily="2" charset="-122"/>
            </a:endParaRPr>
          </a:p>
          <a:p>
            <a:pPr>
              <a:lnSpc>
                <a:spcPct val="150000"/>
              </a:lnSpc>
            </a:pPr>
            <a:r>
              <a:rPr lang="en-US" altLang="zh-CN" sz="1600" dirty="0" smtClean="0">
                <a:latin typeface="宋体" panose="02010600030101010101" pitchFamily="2" charset="-122"/>
                <a:ea typeface="宋体" panose="02010600030101010101" pitchFamily="2" charset="-122"/>
              </a:rPr>
              <a:t>3</a:t>
            </a:r>
            <a:r>
              <a:rPr lang="zh-CN" altLang="en-US" sz="1600" dirty="0" smtClean="0">
                <a:latin typeface="宋体" panose="02010600030101010101" pitchFamily="2" charset="-122"/>
                <a:ea typeface="宋体" panose="02010600030101010101" pitchFamily="2" charset="-122"/>
              </a:rPr>
              <a:t>、</a:t>
            </a:r>
            <a:r>
              <a:rPr lang="zh-CN" altLang="en-US" sz="1600" dirty="0" smtClean="0">
                <a:solidFill>
                  <a:srgbClr val="FF0000"/>
                </a:solidFill>
                <a:latin typeface="宋体" panose="02010600030101010101" pitchFamily="2" charset="-122"/>
                <a:ea typeface="宋体" panose="02010600030101010101" pitchFamily="2" charset="-122"/>
              </a:rPr>
              <a:t>绿地细平整：</a:t>
            </a:r>
            <a:r>
              <a:rPr lang="zh-CN" altLang="en-US" sz="1600" dirty="0" smtClean="0">
                <a:latin typeface="宋体" panose="02010600030101010101" pitchFamily="2" charset="-122"/>
                <a:ea typeface="宋体" panose="02010600030101010101" pitchFamily="2" charset="-122"/>
              </a:rPr>
              <a:t>土壤表面翻松、耙细、清理场地；适用于铺填种植土后新的土层表面；（人工）</a:t>
            </a:r>
            <a:endParaRPr lang="en-US" altLang="zh-CN" sz="1600" dirty="0" smtClean="0">
              <a:latin typeface="宋体" panose="02010600030101010101" pitchFamily="2" charset="-122"/>
              <a:ea typeface="宋体" panose="02010600030101010101" pitchFamily="2" charset="-122"/>
            </a:endParaRPr>
          </a:p>
          <a:p>
            <a:pPr>
              <a:lnSpc>
                <a:spcPct val="150000"/>
              </a:lnSpc>
            </a:pPr>
            <a:r>
              <a:rPr lang="en-US" altLang="zh-CN" sz="1600" dirty="0" smtClean="0">
                <a:latin typeface="宋体" panose="02010600030101010101" pitchFamily="2" charset="-122"/>
                <a:ea typeface="宋体" panose="02010600030101010101" pitchFamily="2" charset="-122"/>
              </a:rPr>
              <a:t>4</a:t>
            </a:r>
            <a:r>
              <a:rPr lang="zh-CN" altLang="en-US" sz="1600" dirty="0" smtClean="0">
                <a:latin typeface="宋体" panose="02010600030101010101" pitchFamily="2" charset="-122"/>
                <a:ea typeface="宋体" panose="02010600030101010101" pitchFamily="2" charset="-122"/>
              </a:rPr>
              <a:t>、</a:t>
            </a:r>
            <a:r>
              <a:rPr lang="zh-CN" altLang="en-US" sz="1600" dirty="0" smtClean="0">
                <a:solidFill>
                  <a:srgbClr val="FF0000"/>
                </a:solidFill>
                <a:latin typeface="宋体" panose="02010600030101010101" pitchFamily="2" charset="-122"/>
                <a:ea typeface="宋体" panose="02010600030101010101" pitchFamily="2" charset="-122"/>
              </a:rPr>
              <a:t>铺填种植土：</a:t>
            </a:r>
            <a:r>
              <a:rPr lang="zh-CN" altLang="en-US" sz="1600" dirty="0" smtClean="0">
                <a:latin typeface="宋体" panose="02010600030101010101" pitchFamily="2" charset="-122"/>
                <a:ea typeface="宋体" panose="02010600030101010101" pitchFamily="2" charset="-122"/>
              </a:rPr>
              <a:t>取土、碎土、分层铺填、清理杂物、集中堆放、清理现场、排地表水等；（包含简单的地形堆置）（人工辅助机械</a:t>
            </a:r>
            <a:r>
              <a:rPr lang="en-US" altLang="zh-CN" sz="1600" dirty="0" smtClean="0">
                <a:latin typeface="宋体" panose="02010600030101010101" pitchFamily="2" charset="-122"/>
                <a:ea typeface="宋体" panose="02010600030101010101" pitchFamily="2" charset="-122"/>
              </a:rPr>
              <a:t>/</a:t>
            </a:r>
            <a:r>
              <a:rPr lang="zh-CN" altLang="en-US" sz="1600" dirty="0" smtClean="0">
                <a:latin typeface="宋体" panose="02010600030101010101" pitchFamily="2" charset="-122"/>
                <a:ea typeface="宋体" panose="02010600030101010101" pitchFamily="2" charset="-122"/>
              </a:rPr>
              <a:t>人工）</a:t>
            </a:r>
            <a:endParaRPr lang="en-US" altLang="zh-CN" sz="1600" dirty="0" smtClean="0">
              <a:latin typeface="宋体" panose="02010600030101010101" pitchFamily="2" charset="-122"/>
              <a:ea typeface="宋体" panose="02010600030101010101" pitchFamily="2" charset="-122"/>
            </a:endParaRPr>
          </a:p>
          <a:p>
            <a:pPr>
              <a:lnSpc>
                <a:spcPct val="150000"/>
              </a:lnSpc>
            </a:pPr>
            <a:r>
              <a:rPr lang="en-US" altLang="zh-CN" sz="1600" dirty="0" smtClean="0">
                <a:latin typeface="宋体" panose="02010600030101010101" pitchFamily="2" charset="-122"/>
                <a:ea typeface="宋体" panose="02010600030101010101" pitchFamily="2" charset="-122"/>
              </a:rPr>
              <a:t>5</a:t>
            </a:r>
            <a:r>
              <a:rPr lang="zh-CN" altLang="en-US" sz="1600" dirty="0" smtClean="0">
                <a:latin typeface="宋体" panose="02010600030101010101" pitchFamily="2" charset="-122"/>
                <a:ea typeface="宋体" panose="02010600030101010101" pitchFamily="2" charset="-122"/>
              </a:rPr>
              <a:t>、</a:t>
            </a:r>
            <a:r>
              <a:rPr lang="zh-CN" altLang="en-US" sz="1600" dirty="0" smtClean="0">
                <a:solidFill>
                  <a:srgbClr val="FF0000"/>
                </a:solidFill>
                <a:latin typeface="宋体" panose="02010600030101010101" pitchFamily="2" charset="-122"/>
                <a:ea typeface="宋体" panose="02010600030101010101" pitchFamily="2" charset="-122"/>
              </a:rPr>
              <a:t>绿地起坡造型：</a:t>
            </a:r>
            <a:r>
              <a:rPr lang="zh-CN" altLang="en-US" sz="1600" dirty="0" smtClean="0">
                <a:latin typeface="宋体" panose="02010600030101010101" pitchFamily="2" charset="-122"/>
                <a:ea typeface="宋体" panose="02010600030101010101" pitchFamily="2" charset="-122"/>
              </a:rPr>
              <a:t>放线、设置标高桩、土方倒运、堆土、压实、修坡整形等；适用于土坡高差在</a:t>
            </a:r>
            <a:r>
              <a:rPr lang="en-US" altLang="zh-CN" sz="1600" dirty="0" smtClean="0">
                <a:latin typeface="宋体" panose="02010600030101010101" pitchFamily="2" charset="-122"/>
                <a:ea typeface="宋体" panose="02010600030101010101" pitchFamily="2" charset="-122"/>
              </a:rPr>
              <a:t>0.3m</a:t>
            </a:r>
            <a:r>
              <a:rPr lang="zh-CN" altLang="en-US" sz="1600" dirty="0" smtClean="0">
                <a:latin typeface="宋体" panose="02010600030101010101" pitchFamily="2" charset="-122"/>
                <a:ea typeface="宋体" panose="02010600030101010101" pitchFamily="2" charset="-122"/>
              </a:rPr>
              <a:t>以上起伏变化的绿地造型。（起伏变化，较精细的地形堆置）（人工辅助机械</a:t>
            </a:r>
            <a:r>
              <a:rPr lang="en-US" altLang="zh-CN" sz="1600" dirty="0" smtClean="0">
                <a:latin typeface="宋体" panose="02010600030101010101" pitchFamily="2" charset="-122"/>
                <a:ea typeface="宋体" panose="02010600030101010101" pitchFamily="2" charset="-122"/>
              </a:rPr>
              <a:t>/</a:t>
            </a:r>
            <a:r>
              <a:rPr lang="zh-CN" altLang="en-US" sz="1600" dirty="0" smtClean="0">
                <a:latin typeface="宋体" panose="02010600030101010101" pitchFamily="2" charset="-122"/>
                <a:ea typeface="宋体" panose="02010600030101010101" pitchFamily="2" charset="-122"/>
              </a:rPr>
              <a:t>人工）</a:t>
            </a:r>
            <a:endParaRPr lang="en-US" altLang="zh-CN" sz="1600" dirty="0" smtClean="0">
              <a:latin typeface="宋体" panose="02010600030101010101" pitchFamily="2" charset="-122"/>
              <a:ea typeface="宋体" panose="02010600030101010101" pitchFamily="2" charset="-122"/>
            </a:endParaRPr>
          </a:p>
          <a:p>
            <a:endParaRPr lang="zh-CN" altLang="en-US" dirty="0"/>
          </a:p>
        </p:txBody>
      </p:sp>
    </p:spTree>
  </p:cSld>
  <p:clrMapOvr>
    <a:masterClrMapping/>
  </p:clrMapOvr>
  <p:transition spd="med">
    <p:pull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5" name="TextBox 4"/>
          <p:cNvSpPr txBox="1"/>
          <p:nvPr/>
        </p:nvSpPr>
        <p:spPr>
          <a:xfrm>
            <a:off x="670560" y="1028700"/>
            <a:ext cx="7886700" cy="2862322"/>
          </a:xfrm>
          <a:prstGeom prst="rect">
            <a:avLst/>
          </a:prstGeom>
          <a:noFill/>
        </p:spPr>
        <p:txBody>
          <a:bodyPr wrap="square" rtlCol="0">
            <a:spAutoFit/>
          </a:bodyPr>
          <a:lstStyle/>
          <a:p>
            <a:pPr>
              <a:lnSpc>
                <a:spcPct val="150000"/>
              </a:lnSpc>
            </a:pPr>
            <a:r>
              <a:rPr lang="en-US" altLang="zh-CN" b="1" dirty="0" smtClean="0">
                <a:latin typeface="宋体" panose="02010600030101010101" pitchFamily="2" charset="-122"/>
                <a:ea typeface="宋体" panose="02010600030101010101" pitchFamily="2" charset="-122"/>
              </a:rPr>
              <a:t>2014</a:t>
            </a:r>
            <a:r>
              <a:rPr lang="zh-CN" altLang="en-US" b="1" dirty="0" smtClean="0">
                <a:latin typeface="宋体" panose="02010600030101010101" pitchFamily="2" charset="-122"/>
                <a:ea typeface="宋体" panose="02010600030101010101" pitchFamily="2" charset="-122"/>
              </a:rPr>
              <a:t>消耗量标准说明：</a:t>
            </a:r>
            <a:r>
              <a:rPr lang="zh-CN" altLang="en-US" dirty="0" smtClean="0">
                <a:latin typeface="宋体" panose="02010600030101010101" pitchFamily="2" charset="-122"/>
                <a:ea typeface="宋体" panose="02010600030101010101" pitchFamily="2" charset="-122"/>
              </a:rPr>
              <a:t>绿化地整理系指厚度平均</a:t>
            </a:r>
            <a:r>
              <a:rPr lang="en-US" altLang="zh-CN" dirty="0" smtClean="0">
                <a:latin typeface="宋体" panose="02010600030101010101" pitchFamily="2" charset="-122"/>
                <a:ea typeface="宋体" panose="02010600030101010101" pitchFamily="2" charset="-122"/>
              </a:rPr>
              <a:t>30cm</a:t>
            </a:r>
            <a:r>
              <a:rPr lang="zh-CN" altLang="en-US" dirty="0" smtClean="0">
                <a:latin typeface="宋体" panose="02010600030101010101" pitchFamily="2" charset="-122"/>
                <a:ea typeface="宋体" panose="02010600030101010101" pitchFamily="2" charset="-122"/>
              </a:rPr>
              <a:t>以内的就地挖填找平，当厚度超过</a:t>
            </a:r>
            <a:r>
              <a:rPr lang="en-US" altLang="zh-CN" dirty="0" smtClean="0">
                <a:latin typeface="宋体" panose="02010600030101010101" pitchFamily="2" charset="-122"/>
                <a:ea typeface="宋体" panose="02010600030101010101" pitchFamily="2" charset="-122"/>
              </a:rPr>
              <a:t>30cm</a:t>
            </a:r>
            <a:r>
              <a:rPr lang="zh-CN" altLang="en-US" dirty="0" smtClean="0">
                <a:latin typeface="宋体" panose="02010600030101010101" pitchFamily="2" charset="-122"/>
                <a:ea typeface="宋体" panose="02010600030101010101" pitchFamily="2" charset="-122"/>
              </a:rPr>
              <a:t>时，按微地形处理；厚度超过</a:t>
            </a:r>
            <a:r>
              <a:rPr lang="en-US" altLang="zh-CN" dirty="0" smtClean="0">
                <a:latin typeface="宋体" panose="02010600030101010101" pitchFamily="2" charset="-122"/>
                <a:ea typeface="宋体" panose="02010600030101010101" pitchFamily="2" charset="-122"/>
              </a:rPr>
              <a:t>1.4m</a:t>
            </a:r>
            <a:r>
              <a:rPr lang="zh-CN" altLang="en-US" dirty="0" smtClean="0">
                <a:latin typeface="宋体" panose="02010600030101010101" pitchFamily="2" charset="-122"/>
                <a:ea typeface="宋体" panose="02010600030101010101" pitchFamily="2" charset="-122"/>
              </a:rPr>
              <a:t>的按回填土子目计算；计算了微地形处理项目，不再计算整理绿化地。</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b="1" dirty="0" smtClean="0">
                <a:latin typeface="宋体" panose="02010600030101010101" pitchFamily="2" charset="-122"/>
                <a:ea typeface="宋体" panose="02010600030101010101" pitchFamily="2" charset="-122"/>
              </a:rPr>
              <a:t>2020</a:t>
            </a:r>
            <a:r>
              <a:rPr lang="zh-CN" altLang="en-US" b="1" dirty="0" smtClean="0">
                <a:latin typeface="宋体" panose="02010600030101010101" pitchFamily="2" charset="-122"/>
                <a:ea typeface="宋体" panose="02010600030101010101" pitchFamily="2" charset="-122"/>
              </a:rPr>
              <a:t>消耗量标准说明：</a:t>
            </a:r>
            <a:r>
              <a:rPr lang="zh-CN" altLang="en-US" dirty="0" smtClean="0">
                <a:latin typeface="宋体" panose="02010600030101010101" pitchFamily="2" charset="-122"/>
                <a:ea typeface="宋体" panose="02010600030101010101" pitchFamily="2" charset="-122"/>
              </a:rPr>
              <a:t>整理绿化用地适用于原地原貌原土，绿化细平整适用于铺填种植土厚新的土层表面；绿地起坡造型适用于土坡高差在</a:t>
            </a:r>
            <a:r>
              <a:rPr lang="en-US" altLang="zh-CN" dirty="0" smtClean="0">
                <a:latin typeface="宋体" panose="02010600030101010101" pitchFamily="2" charset="-122"/>
                <a:ea typeface="宋体" panose="02010600030101010101" pitchFamily="2" charset="-122"/>
              </a:rPr>
              <a:t>0.3m</a:t>
            </a:r>
            <a:r>
              <a:rPr lang="zh-CN" altLang="en-US" dirty="0" smtClean="0">
                <a:latin typeface="宋体" panose="02010600030101010101" pitchFamily="2" charset="-122"/>
                <a:ea typeface="宋体" panose="02010600030101010101" pitchFamily="2" charset="-122"/>
              </a:rPr>
              <a:t>以上起伏变化的绿地造型。</a:t>
            </a:r>
            <a:endParaRPr lang="en-US" altLang="zh-CN" dirty="0" smtClean="0">
              <a:latin typeface="宋体" panose="02010600030101010101" pitchFamily="2" charset="-122"/>
              <a:ea typeface="宋体" panose="02010600030101010101" pitchFamily="2" charset="-122"/>
            </a:endParaRPr>
          </a:p>
          <a:p>
            <a:endParaRPr lang="zh-CN" altLang="en-US" dirty="0"/>
          </a:p>
        </p:txBody>
      </p:sp>
    </p:spTree>
  </p:cSld>
  <p:clrMapOvr>
    <a:masterClrMapping/>
  </p:clrMapOvr>
  <p:transition spd="med">
    <p:pull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4" name="TextBox 3"/>
          <p:cNvSpPr txBox="1"/>
          <p:nvPr/>
        </p:nvSpPr>
        <p:spPr>
          <a:xfrm>
            <a:off x="680720" y="237067"/>
            <a:ext cx="7785947" cy="923330"/>
          </a:xfrm>
          <a:prstGeom prst="rect">
            <a:avLst/>
          </a:prstGeom>
          <a:noFill/>
        </p:spPr>
        <p:txBody>
          <a:bodyPr wrap="square" rtlCol="0">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2020</a:t>
            </a:r>
            <a:r>
              <a:rPr lang="zh-CN" altLang="en-US" dirty="0" smtClean="0">
                <a:latin typeface="微软雅黑" panose="020B0503020204020204" pitchFamily="34" charset="-122"/>
                <a:ea typeface="微软雅黑" panose="020B0503020204020204" pitchFamily="34" charset="-122"/>
              </a:rPr>
              <a:t>消耗量标准中清除杂草、草皮、地被植物，整理绿化用地，绿地细平整，铺填种植土，绿地起坡造型之间的关系：</a:t>
            </a:r>
            <a:endParaRPr lang="en-US" altLang="zh-CN" dirty="0" smtClean="0">
              <a:latin typeface="微软雅黑" panose="020B0503020204020204" pitchFamily="34" charset="-122"/>
              <a:ea typeface="微软雅黑" panose="020B0503020204020204" pitchFamily="34" charset="-122"/>
            </a:endParaRPr>
          </a:p>
        </p:txBody>
      </p:sp>
      <p:sp>
        <p:nvSpPr>
          <p:cNvPr id="13" name="矩形 12"/>
          <p:cNvSpPr/>
          <p:nvPr/>
        </p:nvSpPr>
        <p:spPr>
          <a:xfrm>
            <a:off x="557953" y="2254674"/>
            <a:ext cx="1737360" cy="449580"/>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27473" y="2292774"/>
            <a:ext cx="1844040" cy="369332"/>
          </a:xfrm>
          <a:prstGeom prst="rect">
            <a:avLst/>
          </a:prstGeom>
          <a:noFill/>
        </p:spPr>
        <p:txBody>
          <a:bodyPr wrap="square" rtlCol="0">
            <a:spAutoFit/>
          </a:bodyPr>
          <a:lstStyle/>
          <a:p>
            <a:r>
              <a:rPr lang="zh-CN" altLang="en-US" dirty="0" smtClean="0"/>
              <a:t>场地原土、原貌</a:t>
            </a:r>
          </a:p>
        </p:txBody>
      </p:sp>
      <p:cxnSp>
        <p:nvCxnSpPr>
          <p:cNvPr id="32" name="直接箭头连接符 31"/>
          <p:cNvCxnSpPr>
            <a:stCxn id="9" idx="3"/>
          </p:cNvCxnSpPr>
          <p:nvPr/>
        </p:nvCxnSpPr>
        <p:spPr>
          <a:xfrm flipV="1">
            <a:off x="2371513" y="2472267"/>
            <a:ext cx="337820" cy="51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2843952" y="2251287"/>
            <a:ext cx="1575647" cy="449580"/>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2873587" y="2297853"/>
            <a:ext cx="1689946" cy="369332"/>
          </a:xfrm>
          <a:prstGeom prst="rect">
            <a:avLst/>
          </a:prstGeom>
          <a:noFill/>
        </p:spPr>
        <p:txBody>
          <a:bodyPr wrap="square" rtlCol="0">
            <a:spAutoFit/>
          </a:bodyPr>
          <a:lstStyle/>
          <a:p>
            <a:r>
              <a:rPr lang="zh-CN" altLang="en-US" dirty="0" smtClean="0"/>
              <a:t>整理绿化用地</a:t>
            </a:r>
          </a:p>
        </p:txBody>
      </p:sp>
      <p:pic>
        <p:nvPicPr>
          <p:cNvPr id="3074" name="Picture 2" descr="C:\Users\Administrator\Desktop\交底PPT\6.jpg"/>
          <p:cNvPicPr>
            <a:picLocks noChangeAspect="1" noChangeArrowheads="1"/>
          </p:cNvPicPr>
          <p:nvPr/>
        </p:nvPicPr>
        <p:blipFill>
          <a:blip r:embed="rId3" cstate="print"/>
          <a:srcRect l="24063" t="14069" b="6539"/>
          <a:stretch>
            <a:fillRect/>
          </a:stretch>
        </p:blipFill>
        <p:spPr bwMode="auto">
          <a:xfrm>
            <a:off x="5034280" y="1220894"/>
            <a:ext cx="1937105" cy="1518921"/>
          </a:xfrm>
          <a:prstGeom prst="rect">
            <a:avLst/>
          </a:prstGeom>
          <a:noFill/>
        </p:spPr>
      </p:pic>
      <p:pic>
        <p:nvPicPr>
          <p:cNvPr id="3075" name="Picture 3" descr="C:\Users\Administrator\Desktop\交底PPT\7.jpg"/>
          <p:cNvPicPr>
            <a:picLocks noChangeAspect="1" noChangeArrowheads="1"/>
          </p:cNvPicPr>
          <p:nvPr/>
        </p:nvPicPr>
        <p:blipFill>
          <a:blip r:embed="rId4" cstate="print"/>
          <a:srcRect/>
          <a:stretch>
            <a:fillRect/>
          </a:stretch>
        </p:blipFill>
        <p:spPr bwMode="auto">
          <a:xfrm>
            <a:off x="6293416" y="2279434"/>
            <a:ext cx="2080964" cy="1560723"/>
          </a:xfrm>
          <a:prstGeom prst="rect">
            <a:avLst/>
          </a:prstGeom>
          <a:noFill/>
        </p:spPr>
      </p:pic>
    </p:spTree>
  </p:cSld>
  <p:clrMapOvr>
    <a:masterClrMapping/>
  </p:clrMapOvr>
  <p:transition spd="med">
    <p:pull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4" name="TextBox 3"/>
          <p:cNvSpPr txBox="1"/>
          <p:nvPr/>
        </p:nvSpPr>
        <p:spPr>
          <a:xfrm>
            <a:off x="731520" y="211667"/>
            <a:ext cx="7557347" cy="923330"/>
          </a:xfrm>
          <a:prstGeom prst="rect">
            <a:avLst/>
          </a:prstGeom>
          <a:noFill/>
        </p:spPr>
        <p:txBody>
          <a:bodyPr wrap="square" rtlCol="0">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2020</a:t>
            </a:r>
            <a:r>
              <a:rPr lang="zh-CN" altLang="en-US" dirty="0" smtClean="0">
                <a:latin typeface="微软雅黑" panose="020B0503020204020204" pitchFamily="34" charset="-122"/>
                <a:ea typeface="微软雅黑" panose="020B0503020204020204" pitchFamily="34" charset="-122"/>
              </a:rPr>
              <a:t>消耗量标准中清除杂草、草皮、地被植物，整理绿化用地，绿地细平整，铺填种植土，绿地起坡造型之间的关系：</a:t>
            </a:r>
            <a:endParaRPr lang="en-US" altLang="zh-CN" dirty="0" smtClean="0">
              <a:latin typeface="微软雅黑" panose="020B0503020204020204" pitchFamily="34" charset="-122"/>
              <a:ea typeface="微软雅黑" panose="020B0503020204020204" pitchFamily="34" charset="-122"/>
            </a:endParaRPr>
          </a:p>
        </p:txBody>
      </p:sp>
      <p:sp>
        <p:nvSpPr>
          <p:cNvPr id="6" name="矩形 5"/>
          <p:cNvSpPr/>
          <p:nvPr/>
        </p:nvSpPr>
        <p:spPr>
          <a:xfrm>
            <a:off x="626533" y="1706034"/>
            <a:ext cx="1607820" cy="449580"/>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41773" y="1744134"/>
            <a:ext cx="1607820" cy="369332"/>
          </a:xfrm>
          <a:prstGeom prst="rect">
            <a:avLst/>
          </a:prstGeom>
          <a:noFill/>
        </p:spPr>
        <p:txBody>
          <a:bodyPr wrap="square" rtlCol="0">
            <a:spAutoFit/>
          </a:bodyPr>
          <a:lstStyle/>
          <a:p>
            <a:r>
              <a:rPr lang="zh-CN" altLang="en-US" dirty="0" smtClean="0"/>
              <a:t>铺填种植土后</a:t>
            </a:r>
            <a:endParaRPr lang="zh-CN" altLang="en-US" dirty="0"/>
          </a:p>
        </p:txBody>
      </p:sp>
      <p:sp>
        <p:nvSpPr>
          <p:cNvPr id="14" name="矩形 13"/>
          <p:cNvSpPr/>
          <p:nvPr/>
        </p:nvSpPr>
        <p:spPr>
          <a:xfrm>
            <a:off x="565573" y="2795694"/>
            <a:ext cx="1737360" cy="449580"/>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535093" y="2833794"/>
            <a:ext cx="1844040" cy="369332"/>
          </a:xfrm>
          <a:prstGeom prst="rect">
            <a:avLst/>
          </a:prstGeom>
          <a:noFill/>
        </p:spPr>
        <p:txBody>
          <a:bodyPr wrap="square" rtlCol="0">
            <a:spAutoFit/>
          </a:bodyPr>
          <a:lstStyle/>
          <a:p>
            <a:r>
              <a:rPr lang="zh-CN" altLang="en-US" dirty="0" smtClean="0"/>
              <a:t>绿地起坡造型后</a:t>
            </a:r>
          </a:p>
        </p:txBody>
      </p:sp>
      <p:cxnSp>
        <p:nvCxnSpPr>
          <p:cNvPr id="20" name="直接连接符 19"/>
          <p:cNvCxnSpPr>
            <a:stCxn id="7" idx="3"/>
          </p:cNvCxnSpPr>
          <p:nvPr/>
        </p:nvCxnSpPr>
        <p:spPr>
          <a:xfrm flipV="1">
            <a:off x="2249593" y="1927014"/>
            <a:ext cx="640080" cy="1786"/>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6200000" flipH="1">
            <a:off x="2337292" y="2473361"/>
            <a:ext cx="1092679" cy="1571"/>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2890838" y="2481263"/>
            <a:ext cx="448415" cy="20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5" idx="3"/>
          </p:cNvCxnSpPr>
          <p:nvPr/>
        </p:nvCxnSpPr>
        <p:spPr>
          <a:xfrm>
            <a:off x="2379133" y="3018460"/>
            <a:ext cx="504825" cy="2024"/>
          </a:xfrm>
          <a:prstGeom prst="line">
            <a:avLst/>
          </a:prstGeom>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3377353" y="2285154"/>
            <a:ext cx="1371600" cy="449580"/>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3406987" y="2331720"/>
            <a:ext cx="1417320" cy="369332"/>
          </a:xfrm>
          <a:prstGeom prst="rect">
            <a:avLst/>
          </a:prstGeom>
          <a:noFill/>
        </p:spPr>
        <p:txBody>
          <a:bodyPr wrap="square" rtlCol="0">
            <a:spAutoFit/>
          </a:bodyPr>
          <a:lstStyle/>
          <a:p>
            <a:r>
              <a:rPr lang="zh-CN" altLang="en-US" dirty="0" smtClean="0"/>
              <a:t>绿地细平整</a:t>
            </a:r>
          </a:p>
        </p:txBody>
      </p:sp>
      <p:pic>
        <p:nvPicPr>
          <p:cNvPr id="1026" name="Picture 2" descr="C:\Users\Administrator\Desktop\交底PPT\铺填种植土1.jpg"/>
          <p:cNvPicPr>
            <a:picLocks noChangeAspect="1" noChangeArrowheads="1"/>
          </p:cNvPicPr>
          <p:nvPr/>
        </p:nvPicPr>
        <p:blipFill>
          <a:blip r:embed="rId3" cstate="print">
            <a:lum bright="20000" contrast="20000"/>
          </a:blip>
          <a:srcRect l="22531" t="36482" r="28525" b="34889"/>
          <a:stretch>
            <a:fillRect/>
          </a:stretch>
        </p:blipFill>
        <p:spPr bwMode="auto">
          <a:xfrm>
            <a:off x="5440680" y="1099925"/>
            <a:ext cx="1638300" cy="1277724"/>
          </a:xfrm>
          <a:prstGeom prst="rect">
            <a:avLst/>
          </a:prstGeom>
          <a:noFill/>
        </p:spPr>
      </p:pic>
      <p:pic>
        <p:nvPicPr>
          <p:cNvPr id="1027" name="Picture 3" descr="C:\Users\Administrator\Desktop\交底PPT\4.jpg"/>
          <p:cNvPicPr>
            <a:picLocks noChangeAspect="1" noChangeArrowheads="1"/>
          </p:cNvPicPr>
          <p:nvPr/>
        </p:nvPicPr>
        <p:blipFill>
          <a:blip r:embed="rId4" cstate="print"/>
          <a:srcRect r="27107" b="14532"/>
          <a:stretch>
            <a:fillRect/>
          </a:stretch>
        </p:blipFill>
        <p:spPr bwMode="auto">
          <a:xfrm>
            <a:off x="6854506" y="1803400"/>
            <a:ext cx="1578294" cy="1387941"/>
          </a:xfrm>
          <a:prstGeom prst="rect">
            <a:avLst/>
          </a:prstGeom>
          <a:noFill/>
        </p:spPr>
      </p:pic>
      <p:pic>
        <p:nvPicPr>
          <p:cNvPr id="1028" name="Picture 4" descr="C:\Users\Administrator\Desktop\交底PPT\2.jpg"/>
          <p:cNvPicPr>
            <a:picLocks noChangeAspect="1" noChangeArrowheads="1"/>
          </p:cNvPicPr>
          <p:nvPr/>
        </p:nvPicPr>
        <p:blipFill>
          <a:blip r:embed="rId5" cstate="print"/>
          <a:srcRect l="-3224" r="5513" b="7747"/>
          <a:stretch>
            <a:fillRect/>
          </a:stretch>
        </p:blipFill>
        <p:spPr bwMode="auto">
          <a:xfrm>
            <a:off x="5089435" y="2565401"/>
            <a:ext cx="1650032" cy="1168400"/>
          </a:xfrm>
          <a:prstGeom prst="rect">
            <a:avLst/>
          </a:prstGeom>
          <a:noFill/>
        </p:spPr>
      </p:pic>
    </p:spTree>
  </p:cSld>
  <p:clrMapOvr>
    <a:masterClrMapping/>
  </p:clrMapOvr>
  <p:transition spd="med">
    <p:pull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4" name="TextBox 3"/>
          <p:cNvSpPr txBox="1"/>
          <p:nvPr/>
        </p:nvSpPr>
        <p:spPr>
          <a:xfrm>
            <a:off x="756920" y="313267"/>
            <a:ext cx="7667413" cy="923330"/>
          </a:xfrm>
          <a:prstGeom prst="rect">
            <a:avLst/>
          </a:prstGeom>
          <a:noFill/>
        </p:spPr>
        <p:txBody>
          <a:bodyPr wrap="square" rtlCol="0">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2020</a:t>
            </a:r>
            <a:r>
              <a:rPr lang="zh-CN" altLang="en-US" dirty="0" smtClean="0">
                <a:latin typeface="微软雅黑" panose="020B0503020204020204" pitchFamily="34" charset="-122"/>
                <a:ea typeface="微软雅黑" panose="020B0503020204020204" pitchFamily="34" charset="-122"/>
              </a:rPr>
              <a:t>消耗量标准中清除杂草、草皮、地被植物，整理绿化用地，绿地细平整，铺填种植土，绿地起坡造型之间的关系：</a:t>
            </a:r>
            <a:endParaRPr lang="en-US" altLang="zh-CN" dirty="0" smtClean="0">
              <a:latin typeface="微软雅黑" panose="020B0503020204020204" pitchFamily="34" charset="-122"/>
              <a:ea typeface="微软雅黑" panose="020B0503020204020204" pitchFamily="34" charset="-122"/>
            </a:endParaRPr>
          </a:p>
        </p:txBody>
      </p:sp>
      <p:sp>
        <p:nvSpPr>
          <p:cNvPr id="5" name="TextBox 4"/>
          <p:cNvSpPr txBox="1"/>
          <p:nvPr/>
        </p:nvSpPr>
        <p:spPr>
          <a:xfrm>
            <a:off x="4204548" y="1203266"/>
            <a:ext cx="4450080" cy="1569660"/>
          </a:xfrm>
          <a:prstGeom prst="rect">
            <a:avLst/>
          </a:prstGeom>
          <a:noFill/>
        </p:spPr>
        <p:txBody>
          <a:bodyPr wrap="square" rtlCol="0">
            <a:spAutoFit/>
          </a:bodyPr>
          <a:lstStyle/>
          <a:p>
            <a:pPr>
              <a:lnSpc>
                <a:spcPct val="150000"/>
              </a:lnSpc>
            </a:pPr>
            <a:r>
              <a:rPr lang="zh-CN" altLang="en-US" sz="1600" dirty="0" smtClean="0">
                <a:latin typeface="宋体" panose="02010600030101010101" pitchFamily="2" charset="-122"/>
                <a:ea typeface="宋体" panose="02010600030101010101" pitchFamily="2" charset="-122"/>
              </a:rPr>
              <a:t>    整理绿化用地的工作内容中</a:t>
            </a:r>
            <a:r>
              <a:rPr lang="zh-CN" altLang="en-US" sz="1600" dirty="0" smtClean="0">
                <a:solidFill>
                  <a:srgbClr val="FF0000"/>
                </a:solidFill>
                <a:latin typeface="宋体" panose="02010600030101010101" pitchFamily="2" charset="-122"/>
                <a:ea typeface="宋体" panose="02010600030101010101" pitchFamily="2" charset="-122"/>
              </a:rPr>
              <a:t>包含</a:t>
            </a:r>
            <a:r>
              <a:rPr lang="zh-CN" altLang="en-US" sz="1600" dirty="0" smtClean="0">
                <a:latin typeface="宋体" panose="02010600030101010101" pitchFamily="2" charset="-122"/>
                <a:ea typeface="宋体" panose="02010600030101010101" pitchFamily="2" charset="-122"/>
              </a:rPr>
              <a:t>了绿地细平整，整理绿化用地和绿地细平整是在不同情况下，栽植工程前最后一道工序，一般情况下，不重复套用。</a:t>
            </a:r>
            <a:endParaRPr lang="zh-CN" altLang="en-US" dirty="0"/>
          </a:p>
        </p:txBody>
      </p:sp>
      <p:sp>
        <p:nvSpPr>
          <p:cNvPr id="21" name="椭圆 20"/>
          <p:cNvSpPr/>
          <p:nvPr/>
        </p:nvSpPr>
        <p:spPr>
          <a:xfrm>
            <a:off x="770467" y="1244600"/>
            <a:ext cx="3005666" cy="13631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099733" y="1456266"/>
            <a:ext cx="1600199" cy="931334"/>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箭头连接符 24"/>
          <p:cNvCxnSpPr/>
          <p:nvPr/>
        </p:nvCxnSpPr>
        <p:spPr>
          <a:xfrm rot="5400000">
            <a:off x="1028700" y="2468033"/>
            <a:ext cx="821267"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rot="5400000">
            <a:off x="2231761" y="2611967"/>
            <a:ext cx="1438540" cy="92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02733" y="2937933"/>
            <a:ext cx="1710267" cy="369332"/>
          </a:xfrm>
          <a:prstGeom prst="rect">
            <a:avLst/>
          </a:prstGeom>
          <a:noFill/>
        </p:spPr>
        <p:txBody>
          <a:bodyPr wrap="square" rtlCol="0">
            <a:spAutoFit/>
          </a:bodyPr>
          <a:lstStyle/>
          <a:p>
            <a:r>
              <a:rPr lang="zh-CN" altLang="en-US" dirty="0" smtClean="0">
                <a:latin typeface="宋体" panose="02010600030101010101" pitchFamily="2" charset="-122"/>
                <a:ea typeface="宋体" panose="02010600030101010101" pitchFamily="2" charset="-122"/>
              </a:rPr>
              <a:t>整理绿化用地</a:t>
            </a:r>
            <a:endParaRPr lang="zh-CN" altLang="en-US" dirty="0">
              <a:latin typeface="宋体" panose="02010600030101010101" pitchFamily="2" charset="-122"/>
              <a:ea typeface="宋体" panose="02010600030101010101" pitchFamily="2" charset="-122"/>
            </a:endParaRPr>
          </a:p>
        </p:txBody>
      </p:sp>
      <p:sp>
        <p:nvSpPr>
          <p:cNvPr id="30" name="TextBox 29"/>
          <p:cNvSpPr txBox="1"/>
          <p:nvPr/>
        </p:nvSpPr>
        <p:spPr>
          <a:xfrm>
            <a:off x="2294467" y="3361266"/>
            <a:ext cx="1710267" cy="369332"/>
          </a:xfrm>
          <a:prstGeom prst="rect">
            <a:avLst/>
          </a:prstGeom>
          <a:noFill/>
        </p:spPr>
        <p:txBody>
          <a:bodyPr wrap="square" rtlCol="0">
            <a:spAutoFit/>
          </a:bodyPr>
          <a:lstStyle/>
          <a:p>
            <a:r>
              <a:rPr lang="zh-CN" altLang="en-US" dirty="0" smtClean="0">
                <a:latin typeface="宋体" panose="02010600030101010101" pitchFamily="2" charset="-122"/>
                <a:ea typeface="宋体" panose="02010600030101010101" pitchFamily="2" charset="-122"/>
              </a:rPr>
              <a:t>绿地细平整</a:t>
            </a:r>
            <a:endParaRPr lang="zh-CN" altLang="en-US" dirty="0">
              <a:latin typeface="宋体" panose="02010600030101010101" pitchFamily="2" charset="-122"/>
              <a:ea typeface="宋体" panose="02010600030101010101" pitchFamily="2" charset="-122"/>
            </a:endParaRPr>
          </a:p>
        </p:txBody>
      </p:sp>
    </p:spTree>
  </p:cSld>
  <p:clrMapOvr>
    <a:masterClrMapping/>
  </p:clrMapOvr>
  <p:transition spd="med">
    <p:pull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4" name="TextBox 3"/>
          <p:cNvSpPr txBox="1"/>
          <p:nvPr/>
        </p:nvSpPr>
        <p:spPr>
          <a:xfrm>
            <a:off x="756920" y="313267"/>
            <a:ext cx="7523480" cy="923330"/>
          </a:xfrm>
          <a:prstGeom prst="rect">
            <a:avLst/>
          </a:prstGeom>
          <a:noFill/>
        </p:spPr>
        <p:txBody>
          <a:bodyPr wrap="square" rtlCol="0">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2020</a:t>
            </a:r>
            <a:r>
              <a:rPr lang="zh-CN" altLang="en-US" dirty="0" smtClean="0">
                <a:latin typeface="微软雅黑" panose="020B0503020204020204" pitchFamily="34" charset="-122"/>
                <a:ea typeface="微软雅黑" panose="020B0503020204020204" pitchFamily="34" charset="-122"/>
              </a:rPr>
              <a:t>消耗量标准中清除杂草、草皮、地被植物，整理绿化用地，绿地细平整，铺填种植土，绿地起坡造型之间的关系：</a:t>
            </a:r>
            <a:endParaRPr lang="en-US" altLang="zh-CN" dirty="0" smtClean="0">
              <a:latin typeface="微软雅黑" panose="020B0503020204020204" pitchFamily="34" charset="-122"/>
              <a:ea typeface="微软雅黑" panose="020B0503020204020204" pitchFamily="34" charset="-122"/>
            </a:endParaRPr>
          </a:p>
        </p:txBody>
      </p:sp>
      <p:sp>
        <p:nvSpPr>
          <p:cNvPr id="5" name="TextBox 4"/>
          <p:cNvSpPr txBox="1"/>
          <p:nvPr/>
        </p:nvSpPr>
        <p:spPr>
          <a:xfrm>
            <a:off x="4257253" y="1397576"/>
            <a:ext cx="4450080" cy="1938020"/>
          </a:xfrm>
          <a:prstGeom prst="rect">
            <a:avLst/>
          </a:prstGeom>
          <a:noFill/>
        </p:spPr>
        <p:txBody>
          <a:bodyPr wrap="square" rtlCol="0">
            <a:spAutoFit/>
          </a:bodyPr>
          <a:lstStyle/>
          <a:p>
            <a:pPr>
              <a:lnSpc>
                <a:spcPct val="150000"/>
              </a:lnSpc>
            </a:pPr>
            <a:r>
              <a:rPr lang="zh-CN" altLang="en-US" sz="1600" dirty="0" smtClean="0">
                <a:latin typeface="宋体" panose="02010600030101010101" pitchFamily="2" charset="-122"/>
                <a:ea typeface="宋体" panose="02010600030101010101" pitchFamily="2" charset="-122"/>
              </a:rPr>
              <a:t>铺填种植土</a:t>
            </a:r>
            <a:r>
              <a:rPr lang="zh-CN" altLang="en-US" sz="1600" dirty="0" smtClean="0">
                <a:solidFill>
                  <a:srgbClr val="FF0000"/>
                </a:solidFill>
                <a:latin typeface="宋体" panose="02010600030101010101" pitchFamily="2" charset="-122"/>
                <a:ea typeface="宋体" panose="02010600030101010101" pitchFamily="2" charset="-122"/>
              </a:rPr>
              <a:t>不包含</a:t>
            </a:r>
            <a:r>
              <a:rPr lang="zh-CN" altLang="en-US" sz="1600" dirty="0" smtClean="0">
                <a:latin typeface="宋体" panose="02010600030101010101" pitchFamily="2" charset="-122"/>
                <a:ea typeface="宋体" panose="02010600030101010101" pitchFamily="2" charset="-122"/>
              </a:rPr>
              <a:t>绿地起坡造型。铺填种植土是按照植物根系生长需要的种植土壤深度进行种植土铺填，并包含</a:t>
            </a:r>
            <a:r>
              <a:rPr lang="zh-CN" altLang="en-US" sz="1600" dirty="0" smtClean="0">
                <a:solidFill>
                  <a:srgbClr val="FF0000"/>
                </a:solidFill>
                <a:latin typeface="宋体" panose="02010600030101010101" pitchFamily="2" charset="-122"/>
                <a:ea typeface="宋体" panose="02010600030101010101" pitchFamily="2" charset="-122"/>
              </a:rPr>
              <a:t>简单的地形堆置</a:t>
            </a:r>
            <a:r>
              <a:rPr lang="zh-CN" altLang="en-US" sz="1600" dirty="0" smtClean="0">
                <a:latin typeface="宋体" panose="02010600030101010101" pitchFamily="2" charset="-122"/>
                <a:ea typeface="宋体" panose="02010600030101010101" pitchFamily="2" charset="-122"/>
              </a:rPr>
              <a:t>；绿地起坡造型是一个单独的施工工序，按照地形设计进行较</a:t>
            </a:r>
            <a:r>
              <a:rPr lang="zh-CN" altLang="en-US" sz="1600" dirty="0" smtClean="0">
                <a:solidFill>
                  <a:srgbClr val="FF0000"/>
                </a:solidFill>
                <a:latin typeface="宋体" panose="02010600030101010101" pitchFamily="2" charset="-122"/>
                <a:ea typeface="宋体" panose="02010600030101010101" pitchFamily="2" charset="-122"/>
              </a:rPr>
              <a:t>精细的地形堆置，</a:t>
            </a:r>
            <a:r>
              <a:rPr lang="zh-CN" altLang="en-US" sz="1600" dirty="0" smtClean="0">
                <a:latin typeface="宋体" panose="02010600030101010101" pitchFamily="2" charset="-122"/>
                <a:ea typeface="宋体" panose="02010600030101010101" pitchFamily="2" charset="-122"/>
              </a:rPr>
              <a:t>并具有一定的美学艺术效果。</a:t>
            </a:r>
            <a:endParaRPr lang="zh-CN" altLang="en-US" sz="1600" dirty="0">
              <a:latin typeface="宋体" panose="02010600030101010101" pitchFamily="2" charset="-122"/>
              <a:ea typeface="宋体" panose="02010600030101010101" pitchFamily="2" charset="-122"/>
            </a:endParaRPr>
          </a:p>
        </p:txBody>
      </p:sp>
      <p:sp>
        <p:nvSpPr>
          <p:cNvPr id="21" name="椭圆 20"/>
          <p:cNvSpPr/>
          <p:nvPr/>
        </p:nvSpPr>
        <p:spPr>
          <a:xfrm>
            <a:off x="756920" y="1456056"/>
            <a:ext cx="1501141" cy="9296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099733" y="1456266"/>
            <a:ext cx="1600199" cy="931334"/>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箭头连接符 24"/>
          <p:cNvCxnSpPr/>
          <p:nvPr/>
        </p:nvCxnSpPr>
        <p:spPr>
          <a:xfrm rot="5400000">
            <a:off x="1028700" y="2468033"/>
            <a:ext cx="821267"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rot="5400000">
            <a:off x="2231761" y="2611967"/>
            <a:ext cx="1438540" cy="92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02733" y="2937933"/>
            <a:ext cx="1710267" cy="369332"/>
          </a:xfrm>
          <a:prstGeom prst="rect">
            <a:avLst/>
          </a:prstGeom>
          <a:noFill/>
        </p:spPr>
        <p:txBody>
          <a:bodyPr wrap="square" rtlCol="0">
            <a:spAutoFit/>
          </a:bodyPr>
          <a:lstStyle/>
          <a:p>
            <a:r>
              <a:rPr lang="zh-CN" altLang="en-US" dirty="0" smtClean="0">
                <a:latin typeface="宋体" panose="02010600030101010101" pitchFamily="2" charset="-122"/>
                <a:ea typeface="宋体" panose="02010600030101010101" pitchFamily="2" charset="-122"/>
              </a:rPr>
              <a:t>铺填种植土</a:t>
            </a:r>
            <a:endParaRPr lang="zh-CN" altLang="en-US" dirty="0">
              <a:latin typeface="宋体" panose="02010600030101010101" pitchFamily="2" charset="-122"/>
              <a:ea typeface="宋体" panose="02010600030101010101" pitchFamily="2" charset="-122"/>
            </a:endParaRPr>
          </a:p>
        </p:txBody>
      </p:sp>
      <p:sp>
        <p:nvSpPr>
          <p:cNvPr id="30" name="TextBox 29"/>
          <p:cNvSpPr txBox="1"/>
          <p:nvPr/>
        </p:nvSpPr>
        <p:spPr>
          <a:xfrm>
            <a:off x="2294467" y="3361266"/>
            <a:ext cx="1710267" cy="369332"/>
          </a:xfrm>
          <a:prstGeom prst="rect">
            <a:avLst/>
          </a:prstGeom>
          <a:noFill/>
        </p:spPr>
        <p:txBody>
          <a:bodyPr wrap="square" rtlCol="0">
            <a:spAutoFit/>
          </a:bodyPr>
          <a:lstStyle/>
          <a:p>
            <a:r>
              <a:rPr lang="zh-CN" altLang="en-US" dirty="0" smtClean="0">
                <a:latin typeface="宋体" panose="02010600030101010101" pitchFamily="2" charset="-122"/>
                <a:ea typeface="宋体" panose="02010600030101010101" pitchFamily="2" charset="-122"/>
              </a:rPr>
              <a:t>绿地起坡造型</a:t>
            </a:r>
            <a:endParaRPr lang="zh-CN" altLang="en-US" dirty="0">
              <a:latin typeface="宋体" panose="02010600030101010101" pitchFamily="2" charset="-122"/>
              <a:ea typeface="宋体" panose="02010600030101010101" pitchFamily="2" charset="-122"/>
            </a:endParaRPr>
          </a:p>
        </p:txBody>
      </p:sp>
    </p:spTree>
  </p:cSld>
  <p:clrMapOvr>
    <a:masterClrMapping/>
  </p:clrMapOvr>
  <p:transition spd="med">
    <p:pull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4" name="TextBox 3"/>
          <p:cNvSpPr txBox="1"/>
          <p:nvPr/>
        </p:nvSpPr>
        <p:spPr>
          <a:xfrm>
            <a:off x="756920" y="313267"/>
            <a:ext cx="707813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应用实例：</a:t>
            </a:r>
            <a:endParaRPr lang="en-US" altLang="zh-CN" dirty="0" smtClean="0">
              <a:latin typeface="微软雅黑" panose="020B0503020204020204" pitchFamily="34" charset="-122"/>
              <a:ea typeface="微软雅黑" panose="020B0503020204020204" pitchFamily="34" charset="-122"/>
            </a:endParaRPr>
          </a:p>
        </p:txBody>
      </p:sp>
      <p:pic>
        <p:nvPicPr>
          <p:cNvPr id="2050" name="Picture 2" descr="C:\Users\Administrator\Desktop\交底PPT\交底 图2.jpg"/>
          <p:cNvPicPr>
            <a:picLocks noChangeAspect="1" noChangeArrowheads="1"/>
          </p:cNvPicPr>
          <p:nvPr/>
        </p:nvPicPr>
        <p:blipFill>
          <a:blip r:embed="rId3"/>
          <a:srcRect l="4043" t="23781" r="10345"/>
          <a:stretch>
            <a:fillRect/>
          </a:stretch>
        </p:blipFill>
        <p:spPr bwMode="auto">
          <a:xfrm>
            <a:off x="508000" y="1629834"/>
            <a:ext cx="3048000" cy="2035176"/>
          </a:xfrm>
          <a:prstGeom prst="rect">
            <a:avLst/>
          </a:prstGeom>
          <a:noFill/>
        </p:spPr>
      </p:pic>
      <p:sp>
        <p:nvSpPr>
          <p:cNvPr id="21" name="TextBox 20"/>
          <p:cNvSpPr txBox="1"/>
          <p:nvPr/>
        </p:nvSpPr>
        <p:spPr>
          <a:xfrm>
            <a:off x="812800" y="872067"/>
            <a:ext cx="8051800" cy="369332"/>
          </a:xfrm>
          <a:prstGeom prst="rect">
            <a:avLst/>
          </a:prstGeom>
          <a:noFill/>
        </p:spPr>
        <p:txBody>
          <a:bodyPr wrap="square" rtlCol="0">
            <a:spAutoFit/>
          </a:bodyPr>
          <a:lstStyle/>
          <a:p>
            <a:r>
              <a:rPr lang="zh-CN" altLang="en-US" b="1" dirty="0" smtClean="0">
                <a:latin typeface="宋体" panose="02010600030101010101" pitchFamily="2" charset="-122"/>
                <a:ea typeface="宋体" panose="02010600030101010101" pitchFamily="2" charset="-122"/>
              </a:rPr>
              <a:t>某场地土质较好，地表覆盖杂草，绿化地整理部分一般情况应怎样套用子目？</a:t>
            </a:r>
            <a:endParaRPr lang="zh-CN" altLang="en-US" b="1" dirty="0">
              <a:latin typeface="宋体" panose="02010600030101010101" pitchFamily="2" charset="-122"/>
              <a:ea typeface="宋体" panose="02010600030101010101" pitchFamily="2" charset="-122"/>
            </a:endParaRPr>
          </a:p>
        </p:txBody>
      </p:sp>
      <p:sp>
        <p:nvSpPr>
          <p:cNvPr id="23" name="TextBox 22"/>
          <p:cNvSpPr txBox="1"/>
          <p:nvPr/>
        </p:nvSpPr>
        <p:spPr>
          <a:xfrm>
            <a:off x="3750734" y="1540934"/>
            <a:ext cx="5393266" cy="1323439"/>
          </a:xfrm>
          <a:prstGeom prst="rect">
            <a:avLst/>
          </a:prstGeom>
          <a:noFill/>
        </p:spPr>
        <p:txBody>
          <a:bodyPr wrap="square" rtlCol="0">
            <a:spAutoFit/>
          </a:bodyPr>
          <a:lstStyle/>
          <a:p>
            <a:r>
              <a:rPr lang="en-US" altLang="zh-CN" sz="1600" dirty="0" smtClean="0">
                <a:latin typeface="宋体" panose="02010600030101010101" pitchFamily="2" charset="-122"/>
                <a:ea typeface="宋体" panose="02010600030101010101" pitchFamily="2" charset="-122"/>
              </a:rPr>
              <a:t>1</a:t>
            </a:r>
            <a:r>
              <a:rPr lang="zh-CN" altLang="en-US" sz="1600" dirty="0" smtClean="0">
                <a:latin typeface="宋体" panose="02010600030101010101" pitchFamily="2" charset="-122"/>
                <a:ea typeface="宋体" panose="02010600030101010101" pitchFamily="2" charset="-122"/>
              </a:rPr>
              <a:t>、清除杂草、草皮、地被 </a:t>
            </a:r>
            <a:r>
              <a:rPr lang="en-US" altLang="zh-CN" sz="1600" b="1" dirty="0" smtClean="0">
                <a:latin typeface="宋体" panose="02010600030101010101" pitchFamily="2" charset="-122"/>
                <a:ea typeface="宋体" panose="02010600030101010101" pitchFamily="2" charset="-122"/>
              </a:rPr>
              <a:t>+ </a:t>
            </a:r>
            <a:r>
              <a:rPr lang="zh-CN" altLang="en-US" sz="1600" dirty="0" smtClean="0">
                <a:latin typeface="宋体" panose="02010600030101010101" pitchFamily="2" charset="-122"/>
                <a:ea typeface="宋体" panose="02010600030101010101" pitchFamily="2" charset="-122"/>
              </a:rPr>
              <a:t>整理绿化用地</a:t>
            </a:r>
            <a:endParaRPr lang="en-US" altLang="zh-CN" sz="1600" dirty="0" smtClean="0">
              <a:latin typeface="宋体" panose="02010600030101010101" pitchFamily="2" charset="-122"/>
              <a:ea typeface="宋体" panose="02010600030101010101" pitchFamily="2" charset="-122"/>
            </a:endParaRPr>
          </a:p>
          <a:p>
            <a:endParaRPr lang="en-US" altLang="zh-CN" sz="1600" dirty="0" smtClean="0">
              <a:latin typeface="宋体" panose="02010600030101010101" pitchFamily="2" charset="-122"/>
              <a:ea typeface="宋体" panose="02010600030101010101" pitchFamily="2" charset="-122"/>
            </a:endParaRPr>
          </a:p>
          <a:p>
            <a:pPr>
              <a:lnSpc>
                <a:spcPct val="150000"/>
              </a:lnSpc>
            </a:pPr>
            <a:endParaRPr lang="en-US" altLang="zh-CN" sz="1600" dirty="0" smtClean="0">
              <a:latin typeface="宋体" panose="02010600030101010101" pitchFamily="2" charset="-122"/>
              <a:ea typeface="宋体" panose="02010600030101010101" pitchFamily="2" charset="-122"/>
            </a:endParaRPr>
          </a:p>
          <a:p>
            <a:pPr>
              <a:lnSpc>
                <a:spcPct val="150000"/>
              </a:lnSpc>
            </a:pPr>
            <a:r>
              <a:rPr lang="en-US" altLang="zh-CN" sz="1600" dirty="0" smtClean="0">
                <a:latin typeface="宋体" panose="02010600030101010101" pitchFamily="2" charset="-122"/>
                <a:ea typeface="宋体" panose="02010600030101010101" pitchFamily="2" charset="-122"/>
              </a:rPr>
              <a:t>2</a:t>
            </a:r>
            <a:r>
              <a:rPr lang="zh-CN" altLang="en-US" sz="1600" dirty="0" smtClean="0">
                <a:latin typeface="宋体" panose="02010600030101010101" pitchFamily="2" charset="-122"/>
                <a:ea typeface="宋体" panose="02010600030101010101" pitchFamily="2" charset="-122"/>
              </a:rPr>
              <a:t>、清除杂草、草皮、地被 </a:t>
            </a:r>
            <a:r>
              <a:rPr lang="en-US" altLang="zh-CN" sz="1600" b="1" dirty="0" smtClean="0">
                <a:latin typeface="宋体" panose="02010600030101010101" pitchFamily="2" charset="-122"/>
                <a:ea typeface="宋体" panose="02010600030101010101" pitchFamily="2" charset="-122"/>
              </a:rPr>
              <a:t>+</a:t>
            </a:r>
            <a:r>
              <a:rPr lang="en-US" altLang="zh-CN" sz="1600" dirty="0" smtClean="0">
                <a:latin typeface="宋体" panose="02010600030101010101" pitchFamily="2" charset="-122"/>
                <a:ea typeface="宋体" panose="02010600030101010101" pitchFamily="2" charset="-122"/>
              </a:rPr>
              <a:t> </a:t>
            </a:r>
            <a:r>
              <a:rPr lang="zh-CN" altLang="en-US" sz="1600" dirty="0" smtClean="0">
                <a:latin typeface="宋体" panose="02010600030101010101" pitchFamily="2" charset="-122"/>
                <a:ea typeface="宋体" panose="02010600030101010101" pitchFamily="2" charset="-122"/>
              </a:rPr>
              <a:t>绿地起坡造型 </a:t>
            </a:r>
            <a:r>
              <a:rPr lang="en-US" altLang="zh-CN" sz="1600" b="1" dirty="0" smtClean="0">
                <a:latin typeface="宋体" panose="02010600030101010101" pitchFamily="2" charset="-122"/>
                <a:ea typeface="宋体" panose="02010600030101010101" pitchFamily="2" charset="-122"/>
              </a:rPr>
              <a:t>+</a:t>
            </a:r>
            <a:r>
              <a:rPr lang="en-US" altLang="zh-CN" sz="1600" dirty="0" smtClean="0">
                <a:latin typeface="宋体" panose="02010600030101010101" pitchFamily="2" charset="-122"/>
                <a:ea typeface="宋体" panose="02010600030101010101" pitchFamily="2" charset="-122"/>
              </a:rPr>
              <a:t> </a:t>
            </a:r>
            <a:r>
              <a:rPr lang="zh-CN" altLang="en-US" sz="1600" dirty="0" smtClean="0">
                <a:latin typeface="宋体" panose="02010600030101010101" pitchFamily="2" charset="-122"/>
                <a:ea typeface="宋体" panose="02010600030101010101" pitchFamily="2" charset="-122"/>
              </a:rPr>
              <a:t>绿地细平整</a:t>
            </a:r>
          </a:p>
        </p:txBody>
      </p:sp>
      <p:cxnSp>
        <p:nvCxnSpPr>
          <p:cNvPr id="25" name="直接箭头连接符 24"/>
          <p:cNvCxnSpPr/>
          <p:nvPr/>
        </p:nvCxnSpPr>
        <p:spPr>
          <a:xfrm>
            <a:off x="4197773" y="2135293"/>
            <a:ext cx="228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392505" y="1965960"/>
            <a:ext cx="1066801" cy="338554"/>
          </a:xfrm>
          <a:prstGeom prst="rect">
            <a:avLst/>
          </a:prstGeom>
          <a:noFill/>
        </p:spPr>
        <p:txBody>
          <a:bodyPr wrap="square" rtlCol="0">
            <a:spAutoFit/>
          </a:bodyPr>
          <a:lstStyle/>
          <a:p>
            <a:r>
              <a:rPr lang="zh-CN" altLang="en-US" sz="1600" dirty="0" smtClean="0">
                <a:latin typeface="宋体" panose="02010600030101010101" pitchFamily="2" charset="-122"/>
                <a:ea typeface="宋体" panose="02010600030101010101" pitchFamily="2" charset="-122"/>
              </a:rPr>
              <a:t>绿化栽植</a:t>
            </a:r>
          </a:p>
        </p:txBody>
      </p:sp>
      <p:cxnSp>
        <p:nvCxnSpPr>
          <p:cNvPr id="9" name="直接箭头连接符 8"/>
          <p:cNvCxnSpPr/>
          <p:nvPr/>
        </p:nvCxnSpPr>
        <p:spPr>
          <a:xfrm>
            <a:off x="4159673" y="3049693"/>
            <a:ext cx="228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354405" y="2880360"/>
            <a:ext cx="1066801" cy="338554"/>
          </a:xfrm>
          <a:prstGeom prst="rect">
            <a:avLst/>
          </a:prstGeom>
          <a:noFill/>
        </p:spPr>
        <p:txBody>
          <a:bodyPr wrap="square" rtlCol="0">
            <a:spAutoFit/>
          </a:bodyPr>
          <a:lstStyle/>
          <a:p>
            <a:r>
              <a:rPr lang="zh-CN" altLang="en-US" sz="1600" dirty="0" smtClean="0">
                <a:latin typeface="宋体" panose="02010600030101010101" pitchFamily="2" charset="-122"/>
                <a:ea typeface="宋体" panose="02010600030101010101" pitchFamily="2" charset="-122"/>
              </a:rPr>
              <a:t>绿化栽植</a:t>
            </a:r>
          </a:p>
        </p:txBody>
      </p:sp>
    </p:spTree>
  </p:cSld>
  <p:clrMapOvr>
    <a:masterClrMapping/>
  </p:clrMapOvr>
  <p:transition spd="med">
    <p:pull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4" name="TextBox 3"/>
          <p:cNvSpPr txBox="1"/>
          <p:nvPr/>
        </p:nvSpPr>
        <p:spPr>
          <a:xfrm>
            <a:off x="756920" y="313267"/>
            <a:ext cx="707813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应用实例：</a:t>
            </a:r>
            <a:endParaRPr lang="en-US" altLang="zh-CN" dirty="0" smtClean="0">
              <a:latin typeface="微软雅黑" panose="020B0503020204020204" pitchFamily="34" charset="-122"/>
              <a:ea typeface="微软雅黑" panose="020B0503020204020204" pitchFamily="34" charset="-122"/>
            </a:endParaRPr>
          </a:p>
        </p:txBody>
      </p:sp>
      <p:sp>
        <p:nvSpPr>
          <p:cNvPr id="21" name="TextBox 20"/>
          <p:cNvSpPr txBox="1"/>
          <p:nvPr/>
        </p:nvSpPr>
        <p:spPr>
          <a:xfrm>
            <a:off x="753534" y="745067"/>
            <a:ext cx="7772400" cy="646331"/>
          </a:xfrm>
          <a:prstGeom prst="rect">
            <a:avLst/>
          </a:prstGeom>
          <a:noFill/>
        </p:spPr>
        <p:txBody>
          <a:bodyPr wrap="square" rtlCol="0">
            <a:spAutoFit/>
          </a:bodyPr>
          <a:lstStyle/>
          <a:p>
            <a:r>
              <a:rPr lang="zh-CN" altLang="en-US" b="1" dirty="0" smtClean="0">
                <a:latin typeface="宋体" panose="02010600030101010101" pitchFamily="2" charset="-122"/>
                <a:ea typeface="宋体" panose="02010600030101010101" pitchFamily="2" charset="-122"/>
              </a:rPr>
              <a:t>某场地土质较差，需铺填种植土，①地形较为简单</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②进行较为精细的起伏变化地形施工，绿化地整理部分一般情况应怎样套用子目？</a:t>
            </a:r>
            <a:endParaRPr lang="zh-CN" altLang="en-US" b="1" dirty="0">
              <a:latin typeface="宋体" panose="02010600030101010101" pitchFamily="2" charset="-122"/>
              <a:ea typeface="宋体" panose="02010600030101010101" pitchFamily="2" charset="-122"/>
            </a:endParaRPr>
          </a:p>
        </p:txBody>
      </p:sp>
      <p:sp>
        <p:nvSpPr>
          <p:cNvPr id="23" name="TextBox 22"/>
          <p:cNvSpPr txBox="1"/>
          <p:nvPr/>
        </p:nvSpPr>
        <p:spPr>
          <a:xfrm>
            <a:off x="3750734" y="1540934"/>
            <a:ext cx="5393266" cy="1938992"/>
          </a:xfrm>
          <a:prstGeom prst="rect">
            <a:avLst/>
          </a:prstGeom>
          <a:noFill/>
        </p:spPr>
        <p:txBody>
          <a:bodyPr wrap="square" rtlCol="0">
            <a:spAutoFit/>
          </a:bodyPr>
          <a:lstStyle/>
          <a:p>
            <a:pPr>
              <a:lnSpc>
                <a:spcPct val="150000"/>
              </a:lnSpc>
            </a:pPr>
            <a:r>
              <a:rPr lang="zh-CN" altLang="en-US" sz="1600" dirty="0" smtClean="0">
                <a:latin typeface="宋体" panose="02010600030101010101" pitchFamily="2" charset="-122"/>
                <a:ea typeface="宋体" panose="02010600030101010101" pitchFamily="2" charset="-122"/>
              </a:rPr>
              <a:t>①、基础土方工程 （执行市政子目）</a:t>
            </a:r>
            <a:r>
              <a:rPr lang="en-US" altLang="zh-CN" sz="1600" dirty="0" smtClean="0">
                <a:latin typeface="宋体" panose="02010600030101010101" pitchFamily="2" charset="-122"/>
                <a:ea typeface="宋体" panose="02010600030101010101" pitchFamily="2" charset="-122"/>
              </a:rPr>
              <a:t>+ </a:t>
            </a:r>
            <a:r>
              <a:rPr lang="zh-CN" altLang="en-US" sz="1600" dirty="0" smtClean="0">
                <a:latin typeface="宋体" panose="02010600030101010101" pitchFamily="2" charset="-122"/>
                <a:ea typeface="宋体" panose="02010600030101010101" pitchFamily="2" charset="-122"/>
              </a:rPr>
              <a:t>铺填种植土（按设计或规范种植土土层厚度）</a:t>
            </a:r>
            <a:r>
              <a:rPr lang="en-US" altLang="zh-CN" sz="1600" dirty="0" smtClean="0">
                <a:latin typeface="宋体" panose="02010600030101010101" pitchFamily="2" charset="-122"/>
                <a:ea typeface="宋体" panose="02010600030101010101" pitchFamily="2" charset="-122"/>
              </a:rPr>
              <a:t>+</a:t>
            </a:r>
            <a:r>
              <a:rPr lang="zh-CN" altLang="en-US" sz="1600" dirty="0" smtClean="0">
                <a:latin typeface="宋体" panose="02010600030101010101" pitchFamily="2" charset="-122"/>
                <a:ea typeface="宋体" panose="02010600030101010101" pitchFamily="2" charset="-122"/>
              </a:rPr>
              <a:t>绿地细平整</a:t>
            </a:r>
            <a:endParaRPr lang="en-US" altLang="zh-CN" sz="1600" dirty="0" smtClean="0">
              <a:latin typeface="宋体" panose="02010600030101010101" pitchFamily="2" charset="-122"/>
              <a:ea typeface="宋体" panose="02010600030101010101" pitchFamily="2" charset="-122"/>
            </a:endParaRPr>
          </a:p>
          <a:p>
            <a:pPr>
              <a:lnSpc>
                <a:spcPct val="150000"/>
              </a:lnSpc>
            </a:pPr>
            <a:endParaRPr lang="en-US" altLang="zh-CN" sz="1600" dirty="0" smtClean="0">
              <a:latin typeface="宋体" panose="02010600030101010101" pitchFamily="2" charset="-122"/>
              <a:ea typeface="宋体" panose="02010600030101010101" pitchFamily="2" charset="-122"/>
            </a:endParaRPr>
          </a:p>
          <a:p>
            <a:pPr>
              <a:lnSpc>
                <a:spcPct val="150000"/>
              </a:lnSpc>
            </a:pPr>
            <a:r>
              <a:rPr lang="zh-CN" altLang="en-US" sz="1600" dirty="0" smtClean="0">
                <a:latin typeface="宋体" panose="02010600030101010101" pitchFamily="2" charset="-122"/>
                <a:ea typeface="宋体" panose="02010600030101010101" pitchFamily="2" charset="-122"/>
              </a:rPr>
              <a:t>②、基础土方工程 （执行市政子目）</a:t>
            </a:r>
            <a:r>
              <a:rPr lang="en-US" altLang="zh-CN" sz="1600" dirty="0" smtClean="0">
                <a:latin typeface="宋体" panose="02010600030101010101" pitchFamily="2" charset="-122"/>
                <a:ea typeface="宋体" panose="02010600030101010101" pitchFamily="2" charset="-122"/>
              </a:rPr>
              <a:t>+ </a:t>
            </a:r>
            <a:r>
              <a:rPr lang="zh-CN" altLang="en-US" sz="1600" dirty="0" smtClean="0">
                <a:latin typeface="宋体" panose="02010600030101010101" pitchFamily="2" charset="-122"/>
                <a:ea typeface="宋体" panose="02010600030101010101" pitchFamily="2" charset="-122"/>
              </a:rPr>
              <a:t>铺填种植土（按设计或规范种植土土层厚度）</a:t>
            </a:r>
            <a:r>
              <a:rPr lang="en-US" altLang="zh-CN" sz="1600" dirty="0" smtClean="0">
                <a:latin typeface="宋体" panose="02010600030101010101" pitchFamily="2" charset="-122"/>
                <a:ea typeface="宋体" panose="02010600030101010101" pitchFamily="2" charset="-122"/>
              </a:rPr>
              <a:t>+ </a:t>
            </a:r>
            <a:r>
              <a:rPr lang="zh-CN" altLang="en-US" sz="1600" dirty="0" smtClean="0">
                <a:latin typeface="宋体" panose="02010600030101010101" pitchFamily="2" charset="-122"/>
                <a:ea typeface="宋体" panose="02010600030101010101" pitchFamily="2" charset="-122"/>
              </a:rPr>
              <a:t>绿地起坡造型 </a:t>
            </a:r>
            <a:r>
              <a:rPr lang="en-US" altLang="zh-CN" sz="1600" dirty="0" smtClean="0">
                <a:latin typeface="宋体" panose="02010600030101010101" pitchFamily="2" charset="-122"/>
                <a:ea typeface="宋体" panose="02010600030101010101" pitchFamily="2" charset="-122"/>
              </a:rPr>
              <a:t>+ </a:t>
            </a:r>
            <a:r>
              <a:rPr lang="zh-CN" altLang="en-US" sz="1600" dirty="0" smtClean="0">
                <a:latin typeface="宋体" panose="02010600030101010101" pitchFamily="2" charset="-122"/>
                <a:ea typeface="宋体" panose="02010600030101010101" pitchFamily="2" charset="-122"/>
              </a:rPr>
              <a:t>绿地细平整</a:t>
            </a:r>
          </a:p>
        </p:txBody>
      </p:sp>
      <p:cxnSp>
        <p:nvCxnSpPr>
          <p:cNvPr id="25" name="直接箭头连接符 24"/>
          <p:cNvCxnSpPr/>
          <p:nvPr/>
        </p:nvCxnSpPr>
        <p:spPr>
          <a:xfrm>
            <a:off x="3884506" y="2444326"/>
            <a:ext cx="228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079238" y="2274993"/>
            <a:ext cx="1066801" cy="338554"/>
          </a:xfrm>
          <a:prstGeom prst="rect">
            <a:avLst/>
          </a:prstGeom>
          <a:noFill/>
        </p:spPr>
        <p:txBody>
          <a:bodyPr wrap="square" rtlCol="0">
            <a:spAutoFit/>
          </a:bodyPr>
          <a:lstStyle/>
          <a:p>
            <a:r>
              <a:rPr lang="zh-CN" altLang="en-US" sz="1600" dirty="0" smtClean="0">
                <a:latin typeface="宋体" panose="02010600030101010101" pitchFamily="2" charset="-122"/>
                <a:ea typeface="宋体" panose="02010600030101010101" pitchFamily="2" charset="-122"/>
              </a:rPr>
              <a:t>绿化栽植</a:t>
            </a:r>
          </a:p>
        </p:txBody>
      </p:sp>
      <p:cxnSp>
        <p:nvCxnSpPr>
          <p:cNvPr id="9" name="直接箭头连接符 8"/>
          <p:cNvCxnSpPr/>
          <p:nvPr/>
        </p:nvCxnSpPr>
        <p:spPr>
          <a:xfrm>
            <a:off x="3884718" y="3522134"/>
            <a:ext cx="228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079450" y="3352801"/>
            <a:ext cx="1066801" cy="338554"/>
          </a:xfrm>
          <a:prstGeom prst="rect">
            <a:avLst/>
          </a:prstGeom>
          <a:noFill/>
        </p:spPr>
        <p:txBody>
          <a:bodyPr wrap="square" rtlCol="0">
            <a:spAutoFit/>
          </a:bodyPr>
          <a:lstStyle/>
          <a:p>
            <a:r>
              <a:rPr lang="zh-CN" altLang="en-US" sz="1600" dirty="0" smtClean="0">
                <a:latin typeface="宋体" panose="02010600030101010101" pitchFamily="2" charset="-122"/>
                <a:ea typeface="宋体" panose="02010600030101010101" pitchFamily="2" charset="-122"/>
              </a:rPr>
              <a:t>绿化栽植</a:t>
            </a:r>
          </a:p>
        </p:txBody>
      </p:sp>
      <p:pic>
        <p:nvPicPr>
          <p:cNvPr id="1026" name="Picture 2" descr="C:\Users\Administrator\Desktop\交底PPT\9.jpg"/>
          <p:cNvPicPr>
            <a:picLocks noChangeAspect="1" noChangeArrowheads="1"/>
          </p:cNvPicPr>
          <p:nvPr/>
        </p:nvPicPr>
        <p:blipFill>
          <a:blip r:embed="rId3" cstate="print"/>
          <a:srcRect t="27188"/>
          <a:stretch>
            <a:fillRect/>
          </a:stretch>
        </p:blipFill>
        <p:spPr bwMode="auto">
          <a:xfrm>
            <a:off x="681318" y="1562100"/>
            <a:ext cx="1261782" cy="1224491"/>
          </a:xfrm>
          <a:prstGeom prst="rect">
            <a:avLst/>
          </a:prstGeom>
          <a:noFill/>
        </p:spPr>
      </p:pic>
      <p:pic>
        <p:nvPicPr>
          <p:cNvPr id="1027" name="Picture 3" descr="C:\Users\Administrator\Desktop\交底PPT\8.jpg"/>
          <p:cNvPicPr>
            <a:picLocks noChangeAspect="1" noChangeArrowheads="1"/>
          </p:cNvPicPr>
          <p:nvPr/>
        </p:nvPicPr>
        <p:blipFill>
          <a:blip r:embed="rId4" cstate="print"/>
          <a:srcRect/>
          <a:stretch>
            <a:fillRect/>
          </a:stretch>
        </p:blipFill>
        <p:spPr bwMode="auto">
          <a:xfrm>
            <a:off x="1661478" y="2428875"/>
            <a:ext cx="1474185" cy="923925"/>
          </a:xfrm>
          <a:prstGeom prst="rect">
            <a:avLst/>
          </a:prstGeom>
          <a:noFill/>
        </p:spPr>
      </p:pic>
      <p:pic>
        <p:nvPicPr>
          <p:cNvPr id="1028" name="Picture 4" descr="C:\Users\Administrator\Desktop\交底PPT\10.jpg"/>
          <p:cNvPicPr>
            <a:picLocks noChangeAspect="1" noChangeArrowheads="1"/>
          </p:cNvPicPr>
          <p:nvPr/>
        </p:nvPicPr>
        <p:blipFill>
          <a:blip r:embed="rId5" cstate="print"/>
          <a:srcRect/>
          <a:stretch>
            <a:fillRect/>
          </a:stretch>
        </p:blipFill>
        <p:spPr bwMode="auto">
          <a:xfrm>
            <a:off x="533400" y="3068428"/>
            <a:ext cx="1354667" cy="1016000"/>
          </a:xfrm>
          <a:prstGeom prst="rect">
            <a:avLst/>
          </a:prstGeom>
          <a:noFill/>
        </p:spPr>
      </p:pic>
    </p:spTree>
  </p:cSld>
  <p:clrMapOvr>
    <a:masterClrMapping/>
  </p:clrMapOvr>
  <p:transition spd="med">
    <p:pull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5" name="TextBox 4"/>
          <p:cNvSpPr txBox="1"/>
          <p:nvPr/>
        </p:nvSpPr>
        <p:spPr>
          <a:xfrm>
            <a:off x="712894" y="781472"/>
            <a:ext cx="7886700" cy="2585323"/>
          </a:xfrm>
          <a:prstGeom prst="rect">
            <a:avLst/>
          </a:prstGeom>
          <a:noFill/>
        </p:spPr>
        <p:txBody>
          <a:bodyPr wrap="square" rtlCol="0">
            <a:spAutoFit/>
          </a:bodyPr>
          <a:lstStyle/>
          <a:p>
            <a:pPr>
              <a:lnSpc>
                <a:spcPct val="150000"/>
              </a:lnSpc>
            </a:pPr>
            <a:r>
              <a:rPr lang="zh-CN" altLang="en-US" dirty="0" smtClean="0">
                <a:latin typeface="宋体" panose="02010600030101010101" pitchFamily="2" charset="-122"/>
                <a:ea typeface="宋体" panose="02010600030101010101" pitchFamily="2" charset="-122"/>
              </a:rPr>
              <a:t>工程量计算规则：</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dirty="0" smtClean="0">
                <a:latin typeface="宋体" panose="02010600030101010101" pitchFamily="2" charset="-122"/>
                <a:ea typeface="宋体" panose="02010600030101010101" pitchFamily="2" charset="-122"/>
              </a:rPr>
              <a:t>1</a:t>
            </a:r>
            <a:r>
              <a:rPr lang="zh-CN" altLang="en-US" dirty="0" smtClean="0">
                <a:latin typeface="宋体" panose="02010600030101010101" pitchFamily="2" charset="-122"/>
                <a:ea typeface="宋体" panose="02010600030101010101" pitchFamily="2" charset="-122"/>
              </a:rPr>
              <a:t>、整理绿化用地，绿地细平整，绿地起坡造型按</a:t>
            </a:r>
            <a:r>
              <a:rPr lang="zh-CN" altLang="en-US" dirty="0" smtClean="0">
                <a:solidFill>
                  <a:srgbClr val="FF0000"/>
                </a:solidFill>
                <a:latin typeface="宋体" panose="02010600030101010101" pitchFamily="2" charset="-122"/>
                <a:ea typeface="宋体" panose="02010600030101010101" pitchFamily="2" charset="-122"/>
              </a:rPr>
              <a:t>水平投影面积</a:t>
            </a:r>
            <a:r>
              <a:rPr lang="zh-CN" altLang="en-US" dirty="0" smtClean="0">
                <a:latin typeface="宋体" panose="02010600030101010101" pitchFamily="2" charset="-122"/>
                <a:ea typeface="宋体" panose="02010600030101010101" pitchFamily="2" charset="-122"/>
              </a:rPr>
              <a:t>计算；如为山体绿化，按山体</a:t>
            </a:r>
            <a:r>
              <a:rPr lang="zh-CN" altLang="en-US" dirty="0" smtClean="0">
                <a:solidFill>
                  <a:srgbClr val="FF0000"/>
                </a:solidFill>
                <a:latin typeface="宋体" panose="02010600030101010101" pitchFamily="2" charset="-122"/>
                <a:ea typeface="宋体" panose="02010600030101010101" pitchFamily="2" charset="-122"/>
              </a:rPr>
              <a:t>绿化表面积</a:t>
            </a:r>
            <a:r>
              <a:rPr lang="zh-CN" altLang="en-US" dirty="0" smtClean="0">
                <a:latin typeface="宋体" panose="02010600030101010101" pitchFamily="2" charset="-122"/>
                <a:ea typeface="宋体" panose="02010600030101010101" pitchFamily="2" charset="-122"/>
              </a:rPr>
              <a:t>计算。</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dirty="0" smtClean="0">
                <a:latin typeface="宋体" panose="02010600030101010101" pitchFamily="2" charset="-122"/>
                <a:ea typeface="宋体" panose="02010600030101010101" pitchFamily="2" charset="-122"/>
              </a:rPr>
              <a:t>   2014</a:t>
            </a:r>
            <a:r>
              <a:rPr lang="zh-CN" altLang="en-US" dirty="0" smtClean="0">
                <a:latin typeface="宋体" panose="02010600030101010101" pitchFamily="2" charset="-122"/>
                <a:ea typeface="宋体" panose="02010600030101010101" pitchFamily="2" charset="-122"/>
              </a:rPr>
              <a:t>消耗量标准：微坡地形土方堆置按土方体积计算。</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dirty="0" smtClean="0">
                <a:solidFill>
                  <a:srgbClr val="FF0000"/>
                </a:solidFill>
                <a:latin typeface="宋体" panose="02010600030101010101" pitchFamily="2" charset="-122"/>
                <a:ea typeface="宋体" panose="02010600030101010101" pitchFamily="2" charset="-122"/>
              </a:rPr>
              <a:t>2</a:t>
            </a:r>
            <a:r>
              <a:rPr lang="zh-CN" altLang="en-US" dirty="0" smtClean="0">
                <a:solidFill>
                  <a:srgbClr val="FF0000"/>
                </a:solidFill>
                <a:latin typeface="宋体" panose="02010600030101010101" pitchFamily="2" charset="-122"/>
                <a:ea typeface="宋体" panose="02010600030101010101" pitchFamily="2" charset="-122"/>
              </a:rPr>
              <a:t>、铺填种填土按铺填面积乘铺填厚度所得体积计算，铺填土层厚度指植物根系正常发育的土壤深度。（按设计要求或施工规范）</a:t>
            </a:r>
          </a:p>
        </p:txBody>
      </p:sp>
    </p:spTree>
  </p:cSld>
  <p:clrMapOvr>
    <a:masterClrMapping/>
  </p:clrMapOvr>
  <p:transition spd="med">
    <p:pull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4" name="TextBox 3"/>
          <p:cNvSpPr txBox="1"/>
          <p:nvPr/>
        </p:nvSpPr>
        <p:spPr>
          <a:xfrm>
            <a:off x="1016000" y="618067"/>
            <a:ext cx="707813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第二节</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苗木起挖、栽植</a:t>
            </a:r>
            <a:endParaRPr lang="en-US" altLang="zh-CN" dirty="0" smtClean="0">
              <a:latin typeface="微软雅黑" panose="020B0503020204020204" pitchFamily="34" charset="-122"/>
              <a:ea typeface="微软雅黑" panose="020B0503020204020204" pitchFamily="34" charset="-122"/>
            </a:endParaRPr>
          </a:p>
        </p:txBody>
      </p:sp>
      <p:sp>
        <p:nvSpPr>
          <p:cNvPr id="5" name="TextBox 4"/>
          <p:cNvSpPr txBox="1"/>
          <p:nvPr/>
        </p:nvSpPr>
        <p:spPr>
          <a:xfrm>
            <a:off x="922867" y="1227666"/>
            <a:ext cx="7594600" cy="1754326"/>
          </a:xfrm>
          <a:prstGeom prst="rect">
            <a:avLst/>
          </a:prstGeom>
          <a:noFill/>
        </p:spPr>
        <p:txBody>
          <a:bodyPr wrap="square" rtlCol="0">
            <a:spAutoFit/>
          </a:bodyPr>
          <a:lstStyle/>
          <a:p>
            <a:pPr>
              <a:lnSpc>
                <a:spcPct val="150000"/>
              </a:lnSpc>
            </a:pPr>
            <a:r>
              <a:rPr lang="en-US" altLang="zh-CN" dirty="0" smtClean="0">
                <a:latin typeface="宋体" panose="02010600030101010101" pitchFamily="2" charset="-122"/>
                <a:ea typeface="宋体" panose="02010600030101010101" pitchFamily="2" charset="-122"/>
              </a:rPr>
              <a:t>1</a:t>
            </a:r>
            <a:r>
              <a:rPr lang="zh-CN" altLang="en-US" dirty="0" smtClean="0">
                <a:latin typeface="宋体" panose="02010600030101010101" pitchFamily="2" charset="-122"/>
                <a:ea typeface="宋体" panose="02010600030101010101" pitchFamily="2" charset="-122"/>
              </a:rPr>
              <a:t>、删除苗木移植子目，增加苗木起挖子目，适用于苗木迁移或甲供苗移苗。</a:t>
            </a:r>
            <a:endParaRPr lang="en-US" altLang="zh-CN" dirty="0" smtClean="0">
              <a:latin typeface="宋体" panose="02010600030101010101" pitchFamily="2" charset="-122"/>
              <a:ea typeface="宋体" panose="02010600030101010101" pitchFamily="2" charset="-122"/>
            </a:endParaRPr>
          </a:p>
          <a:p>
            <a:pPr>
              <a:lnSpc>
                <a:spcPct val="150000"/>
              </a:lnSpc>
            </a:pPr>
            <a:endParaRPr lang="en-US" altLang="zh-CN" dirty="0" smtClean="0">
              <a:latin typeface="宋体" panose="02010600030101010101" pitchFamily="2" charset="-122"/>
              <a:ea typeface="宋体" panose="02010600030101010101" pitchFamily="2" charset="-122"/>
            </a:endParaRPr>
          </a:p>
          <a:p>
            <a:pPr>
              <a:lnSpc>
                <a:spcPct val="150000"/>
              </a:lnSpc>
            </a:pPr>
            <a:r>
              <a:rPr lang="zh-CN" altLang="en-US" dirty="0" smtClean="0">
                <a:latin typeface="宋体" panose="02010600030101010101" pitchFamily="2" charset="-122"/>
                <a:ea typeface="宋体" panose="02010600030101010101" pitchFamily="2" charset="-122"/>
              </a:rPr>
              <a:t>苗木移植 </a:t>
            </a:r>
            <a:r>
              <a:rPr lang="en-US" altLang="zh-CN" dirty="0" smtClean="0">
                <a:latin typeface="宋体" panose="02010600030101010101" pitchFamily="2" charset="-122"/>
                <a:ea typeface="宋体" panose="02010600030101010101" pitchFamily="2" charset="-122"/>
              </a:rPr>
              <a:t>= </a:t>
            </a:r>
            <a:r>
              <a:rPr lang="zh-CN" altLang="en-US" dirty="0" smtClean="0">
                <a:latin typeface="宋体" panose="02010600030101010101" pitchFamily="2" charset="-122"/>
                <a:ea typeface="宋体" panose="02010600030101010101" pitchFamily="2" charset="-122"/>
              </a:rPr>
              <a:t>苗木起挖 </a:t>
            </a:r>
            <a:r>
              <a:rPr lang="en-US" altLang="zh-CN" dirty="0" smtClean="0">
                <a:latin typeface="宋体" panose="02010600030101010101" pitchFamily="2" charset="-122"/>
                <a:ea typeface="宋体" panose="02010600030101010101" pitchFamily="2" charset="-122"/>
              </a:rPr>
              <a:t>+ </a:t>
            </a:r>
            <a:r>
              <a:rPr lang="zh-CN" altLang="en-US" dirty="0" smtClean="0">
                <a:latin typeface="宋体" panose="02010600030101010101" pitchFamily="2" charset="-122"/>
                <a:ea typeface="宋体" panose="02010600030101010101" pitchFamily="2" charset="-122"/>
              </a:rPr>
              <a:t>苗木运输 </a:t>
            </a:r>
            <a:r>
              <a:rPr lang="en-US" altLang="zh-CN" dirty="0" smtClean="0">
                <a:latin typeface="宋体" panose="02010600030101010101" pitchFamily="2" charset="-122"/>
                <a:ea typeface="宋体" panose="02010600030101010101" pitchFamily="2" charset="-122"/>
              </a:rPr>
              <a:t>+ </a:t>
            </a:r>
            <a:r>
              <a:rPr lang="zh-CN" altLang="en-US" dirty="0" smtClean="0">
                <a:latin typeface="宋体" panose="02010600030101010101" pitchFamily="2" charset="-122"/>
                <a:ea typeface="宋体" panose="02010600030101010101" pitchFamily="2" charset="-122"/>
              </a:rPr>
              <a:t>栽植</a:t>
            </a:r>
            <a:endParaRPr lang="en-US" altLang="zh-CN" dirty="0" smtClean="0">
              <a:latin typeface="宋体" panose="02010600030101010101" pitchFamily="2" charset="-122"/>
              <a:ea typeface="宋体" panose="02010600030101010101" pitchFamily="2" charset="-122"/>
            </a:endParaRPr>
          </a:p>
        </p:txBody>
      </p:sp>
    </p:spTree>
  </p:cSld>
  <p:clrMapOvr>
    <a:masterClrMapping/>
  </p:clrMapOvr>
  <p:transition spd="med">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726"/>
          <p:cNvSpPr/>
          <p:nvPr/>
        </p:nvSpPr>
        <p:spPr>
          <a:xfrm>
            <a:off x="5093073" y="2452440"/>
            <a:ext cx="969134" cy="969491"/>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500"/>
                  <a:pt x="10800" y="5500"/>
                </a:cubicBezTo>
                <a:cubicBezTo>
                  <a:pt x="13728" y="5500"/>
                  <a:pt x="16101" y="7872"/>
                  <a:pt x="16101" y="10800"/>
                </a:cubicBezTo>
                <a:cubicBezTo>
                  <a:pt x="16101" y="13728"/>
                  <a:pt x="13728" y="16101"/>
                  <a:pt x="10800" y="16101"/>
                </a:cubicBezTo>
                <a:cubicBezTo>
                  <a:pt x="7872" y="16101"/>
                  <a:pt x="5499" y="13728"/>
                  <a:pt x="5499" y="10800"/>
                </a:cubicBezTo>
                <a:close/>
                <a:moveTo>
                  <a:pt x="0" y="9882"/>
                </a:moveTo>
                <a:lnTo>
                  <a:pt x="0" y="11719"/>
                </a:lnTo>
                <a:cubicBezTo>
                  <a:pt x="0" y="12204"/>
                  <a:pt x="397" y="12601"/>
                  <a:pt x="882" y="12601"/>
                </a:cubicBezTo>
                <a:lnTo>
                  <a:pt x="1963" y="12601"/>
                </a:lnTo>
                <a:cubicBezTo>
                  <a:pt x="2448" y="12601"/>
                  <a:pt x="2965" y="12978"/>
                  <a:pt x="3113" y="13439"/>
                </a:cubicBezTo>
                <a:lnTo>
                  <a:pt x="3495" y="14371"/>
                </a:lnTo>
                <a:cubicBezTo>
                  <a:pt x="3719" y="14800"/>
                  <a:pt x="3621" y="15433"/>
                  <a:pt x="3279" y="15776"/>
                </a:cubicBezTo>
                <a:lnTo>
                  <a:pt x="2514" y="16541"/>
                </a:lnTo>
                <a:cubicBezTo>
                  <a:pt x="2170" y="16884"/>
                  <a:pt x="2170" y="17444"/>
                  <a:pt x="2514" y="17787"/>
                </a:cubicBezTo>
                <a:lnTo>
                  <a:pt x="3812" y="19087"/>
                </a:lnTo>
                <a:cubicBezTo>
                  <a:pt x="4156" y="19430"/>
                  <a:pt x="4716" y="19430"/>
                  <a:pt x="5059" y="19087"/>
                </a:cubicBezTo>
                <a:lnTo>
                  <a:pt x="5824" y="18321"/>
                </a:lnTo>
                <a:cubicBezTo>
                  <a:pt x="6167" y="17979"/>
                  <a:pt x="6800" y="17882"/>
                  <a:pt x="7230" y="18105"/>
                </a:cubicBezTo>
                <a:lnTo>
                  <a:pt x="8160" y="18487"/>
                </a:lnTo>
                <a:cubicBezTo>
                  <a:pt x="8622" y="18635"/>
                  <a:pt x="9001" y="19152"/>
                  <a:pt x="9001" y="19637"/>
                </a:cubicBezTo>
                <a:lnTo>
                  <a:pt x="9001" y="20718"/>
                </a:lnTo>
                <a:cubicBezTo>
                  <a:pt x="9001" y="21203"/>
                  <a:pt x="9398" y="21600"/>
                  <a:pt x="9882" y="21600"/>
                </a:cubicBezTo>
                <a:lnTo>
                  <a:pt x="11718" y="21600"/>
                </a:lnTo>
                <a:cubicBezTo>
                  <a:pt x="12204" y="21600"/>
                  <a:pt x="12601" y="21203"/>
                  <a:pt x="12601" y="20718"/>
                </a:cubicBezTo>
                <a:lnTo>
                  <a:pt x="12601" y="19637"/>
                </a:lnTo>
                <a:cubicBezTo>
                  <a:pt x="12601" y="19152"/>
                  <a:pt x="12978" y="18635"/>
                  <a:pt x="13440" y="18487"/>
                </a:cubicBezTo>
                <a:lnTo>
                  <a:pt x="14370" y="18105"/>
                </a:lnTo>
                <a:cubicBezTo>
                  <a:pt x="14800" y="17882"/>
                  <a:pt x="15433" y="17979"/>
                  <a:pt x="15775" y="18321"/>
                </a:cubicBezTo>
                <a:lnTo>
                  <a:pt x="16541" y="19087"/>
                </a:lnTo>
                <a:cubicBezTo>
                  <a:pt x="16884" y="19430"/>
                  <a:pt x="17444" y="19430"/>
                  <a:pt x="17788" y="19087"/>
                </a:cubicBezTo>
                <a:lnTo>
                  <a:pt x="19087" y="17787"/>
                </a:lnTo>
                <a:cubicBezTo>
                  <a:pt x="19430" y="17444"/>
                  <a:pt x="19430" y="16884"/>
                  <a:pt x="19087" y="16541"/>
                </a:cubicBezTo>
                <a:lnTo>
                  <a:pt x="18321" y="15776"/>
                </a:lnTo>
                <a:cubicBezTo>
                  <a:pt x="17979" y="15433"/>
                  <a:pt x="17882" y="14801"/>
                  <a:pt x="18105" y="14371"/>
                </a:cubicBezTo>
                <a:lnTo>
                  <a:pt x="18487" y="13439"/>
                </a:lnTo>
                <a:cubicBezTo>
                  <a:pt x="18635" y="12978"/>
                  <a:pt x="19152" y="12601"/>
                  <a:pt x="19637" y="12601"/>
                </a:cubicBezTo>
                <a:lnTo>
                  <a:pt x="20718" y="12601"/>
                </a:lnTo>
                <a:cubicBezTo>
                  <a:pt x="21203" y="12601"/>
                  <a:pt x="21600" y="12204"/>
                  <a:pt x="21600" y="11719"/>
                </a:cubicBezTo>
                <a:lnTo>
                  <a:pt x="21600" y="9882"/>
                </a:lnTo>
                <a:cubicBezTo>
                  <a:pt x="21600" y="9396"/>
                  <a:pt x="21203" y="8999"/>
                  <a:pt x="20718" y="8999"/>
                </a:cubicBezTo>
                <a:lnTo>
                  <a:pt x="19637" y="8999"/>
                </a:lnTo>
                <a:cubicBezTo>
                  <a:pt x="19152" y="8999"/>
                  <a:pt x="18635" y="8623"/>
                  <a:pt x="18487" y="8161"/>
                </a:cubicBezTo>
                <a:lnTo>
                  <a:pt x="18105" y="7229"/>
                </a:lnTo>
                <a:cubicBezTo>
                  <a:pt x="17882" y="6800"/>
                  <a:pt x="17979" y="6167"/>
                  <a:pt x="18321" y="5825"/>
                </a:cubicBezTo>
                <a:lnTo>
                  <a:pt x="19087" y="5060"/>
                </a:lnTo>
                <a:cubicBezTo>
                  <a:pt x="19430" y="4718"/>
                  <a:pt x="19430" y="4156"/>
                  <a:pt x="19087" y="3813"/>
                </a:cubicBezTo>
                <a:lnTo>
                  <a:pt x="17788" y="2514"/>
                </a:lnTo>
                <a:cubicBezTo>
                  <a:pt x="17444" y="2171"/>
                  <a:pt x="16884" y="2171"/>
                  <a:pt x="16541" y="2514"/>
                </a:cubicBezTo>
                <a:lnTo>
                  <a:pt x="15775" y="3279"/>
                </a:lnTo>
                <a:cubicBezTo>
                  <a:pt x="15433" y="3621"/>
                  <a:pt x="14800" y="3718"/>
                  <a:pt x="14370" y="3495"/>
                </a:cubicBezTo>
                <a:lnTo>
                  <a:pt x="13440" y="3114"/>
                </a:lnTo>
                <a:cubicBezTo>
                  <a:pt x="12978" y="2965"/>
                  <a:pt x="12601" y="2448"/>
                  <a:pt x="12601" y="1963"/>
                </a:cubicBezTo>
                <a:lnTo>
                  <a:pt x="12601" y="882"/>
                </a:lnTo>
                <a:cubicBezTo>
                  <a:pt x="12601" y="397"/>
                  <a:pt x="12204" y="0"/>
                  <a:pt x="11718" y="0"/>
                </a:cubicBezTo>
                <a:lnTo>
                  <a:pt x="9882" y="0"/>
                </a:lnTo>
                <a:cubicBezTo>
                  <a:pt x="9398" y="0"/>
                  <a:pt x="9001" y="397"/>
                  <a:pt x="9001" y="882"/>
                </a:cubicBezTo>
                <a:lnTo>
                  <a:pt x="9001" y="1963"/>
                </a:lnTo>
                <a:cubicBezTo>
                  <a:pt x="9001" y="2448"/>
                  <a:pt x="8622" y="2965"/>
                  <a:pt x="8160" y="3114"/>
                </a:cubicBezTo>
                <a:lnTo>
                  <a:pt x="7230" y="3495"/>
                </a:lnTo>
                <a:cubicBezTo>
                  <a:pt x="6800" y="3718"/>
                  <a:pt x="6167" y="3621"/>
                  <a:pt x="5824" y="3279"/>
                </a:cubicBezTo>
                <a:lnTo>
                  <a:pt x="5059" y="2514"/>
                </a:lnTo>
                <a:cubicBezTo>
                  <a:pt x="4716" y="2171"/>
                  <a:pt x="4156" y="2171"/>
                  <a:pt x="3812" y="2514"/>
                </a:cubicBezTo>
                <a:lnTo>
                  <a:pt x="2514" y="3813"/>
                </a:lnTo>
                <a:cubicBezTo>
                  <a:pt x="2170" y="4156"/>
                  <a:pt x="2170" y="4718"/>
                  <a:pt x="2514" y="5060"/>
                </a:cubicBezTo>
                <a:lnTo>
                  <a:pt x="3279" y="5825"/>
                </a:lnTo>
                <a:cubicBezTo>
                  <a:pt x="3621" y="6167"/>
                  <a:pt x="3719" y="6800"/>
                  <a:pt x="3495" y="7229"/>
                </a:cubicBezTo>
                <a:lnTo>
                  <a:pt x="3113" y="8161"/>
                </a:lnTo>
                <a:cubicBezTo>
                  <a:pt x="2965" y="8623"/>
                  <a:pt x="2448" y="8999"/>
                  <a:pt x="1963" y="8999"/>
                </a:cubicBezTo>
                <a:lnTo>
                  <a:pt x="882" y="8999"/>
                </a:lnTo>
                <a:cubicBezTo>
                  <a:pt x="397" y="8999"/>
                  <a:pt x="0" y="9396"/>
                  <a:pt x="0" y="9882"/>
                </a:cubicBezTo>
                <a:close/>
              </a:path>
            </a:pathLst>
          </a:custGeom>
          <a:solidFill>
            <a:schemeClr val="accent4"/>
          </a:solidFill>
          <a:ln w="12700">
            <a:miter lim="400000"/>
          </a:ln>
        </p:spPr>
        <p:txBody>
          <a:bodyPr lIns="28577" tIns="28577" rIns="28577" bIns="28577" anchor="ctr"/>
          <a:lstStyle/>
          <a:p>
            <a:pPr algn="just">
              <a:lnSpc>
                <a:spcPct val="120000"/>
              </a:lnSpc>
              <a:defRPr sz="3200">
                <a:solidFill>
                  <a:srgbClr val="FFFFFF"/>
                </a:solidFill>
                <a:latin typeface="+mn-lt"/>
                <a:ea typeface="+mn-ea"/>
                <a:cs typeface="+mn-cs"/>
                <a:sym typeface="Helvetica Light"/>
              </a:defRPr>
            </a:pPr>
            <a:endParaRPr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727"/>
          <p:cNvSpPr/>
          <p:nvPr/>
        </p:nvSpPr>
        <p:spPr>
          <a:xfrm>
            <a:off x="4407906" y="1282053"/>
            <a:ext cx="1243469" cy="1243870"/>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3"/>
                  <a:pt x="7872" y="5499"/>
                  <a:pt x="10800" y="5499"/>
                </a:cubicBezTo>
                <a:cubicBezTo>
                  <a:pt x="13728" y="5499"/>
                  <a:pt x="16100" y="7873"/>
                  <a:pt x="16100" y="10800"/>
                </a:cubicBezTo>
                <a:cubicBezTo>
                  <a:pt x="16100" y="13728"/>
                  <a:pt x="13728" y="16102"/>
                  <a:pt x="10800" y="16102"/>
                </a:cubicBezTo>
                <a:cubicBezTo>
                  <a:pt x="7872" y="16102"/>
                  <a:pt x="5499" y="13728"/>
                  <a:pt x="5499" y="10800"/>
                </a:cubicBezTo>
                <a:close/>
                <a:moveTo>
                  <a:pt x="0" y="9882"/>
                </a:moveTo>
                <a:lnTo>
                  <a:pt x="0" y="11719"/>
                </a:lnTo>
                <a:cubicBezTo>
                  <a:pt x="0" y="12204"/>
                  <a:pt x="397" y="12601"/>
                  <a:pt x="881" y="12601"/>
                </a:cubicBezTo>
                <a:lnTo>
                  <a:pt x="1963" y="12601"/>
                </a:lnTo>
                <a:cubicBezTo>
                  <a:pt x="2448" y="12601"/>
                  <a:pt x="2966" y="12979"/>
                  <a:pt x="3113" y="13440"/>
                </a:cubicBezTo>
                <a:lnTo>
                  <a:pt x="3495" y="14370"/>
                </a:lnTo>
                <a:cubicBezTo>
                  <a:pt x="3719" y="14800"/>
                  <a:pt x="3622" y="15433"/>
                  <a:pt x="3279" y="15776"/>
                </a:cubicBezTo>
                <a:lnTo>
                  <a:pt x="2514" y="16541"/>
                </a:lnTo>
                <a:cubicBezTo>
                  <a:pt x="2171" y="16883"/>
                  <a:pt x="2171" y="17445"/>
                  <a:pt x="2514" y="17788"/>
                </a:cubicBezTo>
                <a:lnTo>
                  <a:pt x="3813" y="19087"/>
                </a:lnTo>
                <a:cubicBezTo>
                  <a:pt x="4155" y="19429"/>
                  <a:pt x="4717" y="19429"/>
                  <a:pt x="5060" y="19087"/>
                </a:cubicBezTo>
                <a:lnTo>
                  <a:pt x="5825" y="18321"/>
                </a:lnTo>
                <a:cubicBezTo>
                  <a:pt x="6167" y="17979"/>
                  <a:pt x="6800" y="17881"/>
                  <a:pt x="7230" y="18105"/>
                </a:cubicBezTo>
                <a:lnTo>
                  <a:pt x="8160" y="18487"/>
                </a:lnTo>
                <a:cubicBezTo>
                  <a:pt x="8622" y="18635"/>
                  <a:pt x="9000" y="19153"/>
                  <a:pt x="9000" y="19638"/>
                </a:cubicBezTo>
                <a:lnTo>
                  <a:pt x="9000" y="20720"/>
                </a:lnTo>
                <a:cubicBezTo>
                  <a:pt x="9000" y="21204"/>
                  <a:pt x="9397" y="21600"/>
                  <a:pt x="9881" y="21600"/>
                </a:cubicBezTo>
                <a:lnTo>
                  <a:pt x="11719" y="21600"/>
                </a:lnTo>
                <a:cubicBezTo>
                  <a:pt x="12203" y="21600"/>
                  <a:pt x="12600" y="21204"/>
                  <a:pt x="12600" y="20720"/>
                </a:cubicBezTo>
                <a:lnTo>
                  <a:pt x="12600" y="19638"/>
                </a:lnTo>
                <a:cubicBezTo>
                  <a:pt x="12600" y="19153"/>
                  <a:pt x="12978" y="18635"/>
                  <a:pt x="13439" y="18487"/>
                </a:cubicBezTo>
                <a:lnTo>
                  <a:pt x="14370" y="18105"/>
                </a:lnTo>
                <a:cubicBezTo>
                  <a:pt x="14801" y="17881"/>
                  <a:pt x="15432" y="17979"/>
                  <a:pt x="15775" y="18321"/>
                </a:cubicBezTo>
                <a:lnTo>
                  <a:pt x="16540" y="19087"/>
                </a:lnTo>
                <a:cubicBezTo>
                  <a:pt x="16883" y="19429"/>
                  <a:pt x="17444" y="19429"/>
                  <a:pt x="17787" y="19087"/>
                </a:cubicBezTo>
                <a:lnTo>
                  <a:pt x="19086" y="17788"/>
                </a:lnTo>
                <a:cubicBezTo>
                  <a:pt x="19429" y="17445"/>
                  <a:pt x="19429" y="16883"/>
                  <a:pt x="19086" y="16541"/>
                </a:cubicBezTo>
                <a:lnTo>
                  <a:pt x="18321" y="15776"/>
                </a:lnTo>
                <a:cubicBezTo>
                  <a:pt x="17978" y="15433"/>
                  <a:pt x="17880" y="14800"/>
                  <a:pt x="18104" y="14370"/>
                </a:cubicBezTo>
                <a:lnTo>
                  <a:pt x="18487" y="13440"/>
                </a:lnTo>
                <a:cubicBezTo>
                  <a:pt x="18634" y="12979"/>
                  <a:pt x="19152" y="12601"/>
                  <a:pt x="19637" y="12601"/>
                </a:cubicBezTo>
                <a:lnTo>
                  <a:pt x="20718" y="12601"/>
                </a:lnTo>
                <a:cubicBezTo>
                  <a:pt x="21203" y="12601"/>
                  <a:pt x="21600" y="12204"/>
                  <a:pt x="21600" y="11719"/>
                </a:cubicBezTo>
                <a:lnTo>
                  <a:pt x="21600" y="9882"/>
                </a:lnTo>
                <a:cubicBezTo>
                  <a:pt x="21600" y="9397"/>
                  <a:pt x="21203" y="9000"/>
                  <a:pt x="20718" y="9000"/>
                </a:cubicBezTo>
                <a:lnTo>
                  <a:pt x="19637" y="9000"/>
                </a:lnTo>
                <a:cubicBezTo>
                  <a:pt x="19152" y="9000"/>
                  <a:pt x="18634" y="8622"/>
                  <a:pt x="18487" y="8160"/>
                </a:cubicBezTo>
                <a:lnTo>
                  <a:pt x="18104" y="7230"/>
                </a:lnTo>
                <a:cubicBezTo>
                  <a:pt x="17880" y="6800"/>
                  <a:pt x="17978" y="6168"/>
                  <a:pt x="18321" y="5824"/>
                </a:cubicBezTo>
                <a:lnTo>
                  <a:pt x="19086" y="5060"/>
                </a:lnTo>
                <a:cubicBezTo>
                  <a:pt x="19429" y="4717"/>
                  <a:pt x="19429" y="4156"/>
                  <a:pt x="19086" y="3813"/>
                </a:cubicBezTo>
                <a:lnTo>
                  <a:pt x="17787" y="2514"/>
                </a:lnTo>
                <a:cubicBezTo>
                  <a:pt x="17444" y="2171"/>
                  <a:pt x="16883" y="2171"/>
                  <a:pt x="16540" y="2514"/>
                </a:cubicBezTo>
                <a:lnTo>
                  <a:pt x="15775" y="3279"/>
                </a:lnTo>
                <a:cubicBezTo>
                  <a:pt x="15432" y="3622"/>
                  <a:pt x="14801" y="3719"/>
                  <a:pt x="14370" y="3495"/>
                </a:cubicBezTo>
                <a:lnTo>
                  <a:pt x="13439" y="3113"/>
                </a:lnTo>
                <a:cubicBezTo>
                  <a:pt x="12978" y="2966"/>
                  <a:pt x="12600" y="2448"/>
                  <a:pt x="12600" y="1963"/>
                </a:cubicBezTo>
                <a:lnTo>
                  <a:pt x="12600" y="882"/>
                </a:lnTo>
                <a:cubicBezTo>
                  <a:pt x="12600" y="397"/>
                  <a:pt x="12203" y="0"/>
                  <a:pt x="11719" y="0"/>
                </a:cubicBezTo>
                <a:lnTo>
                  <a:pt x="9881" y="0"/>
                </a:lnTo>
                <a:cubicBezTo>
                  <a:pt x="9397" y="0"/>
                  <a:pt x="9000" y="397"/>
                  <a:pt x="9000" y="882"/>
                </a:cubicBezTo>
                <a:lnTo>
                  <a:pt x="9000" y="1963"/>
                </a:lnTo>
                <a:cubicBezTo>
                  <a:pt x="9000" y="2448"/>
                  <a:pt x="8622" y="2966"/>
                  <a:pt x="8160" y="3113"/>
                </a:cubicBezTo>
                <a:lnTo>
                  <a:pt x="7230" y="3495"/>
                </a:lnTo>
                <a:cubicBezTo>
                  <a:pt x="6800" y="3719"/>
                  <a:pt x="6167" y="3622"/>
                  <a:pt x="5825" y="3279"/>
                </a:cubicBezTo>
                <a:lnTo>
                  <a:pt x="5060" y="2514"/>
                </a:lnTo>
                <a:cubicBezTo>
                  <a:pt x="4717" y="2171"/>
                  <a:pt x="4155" y="2171"/>
                  <a:pt x="3813" y="2514"/>
                </a:cubicBezTo>
                <a:lnTo>
                  <a:pt x="2514" y="3813"/>
                </a:lnTo>
                <a:cubicBezTo>
                  <a:pt x="2171" y="4156"/>
                  <a:pt x="2171" y="4717"/>
                  <a:pt x="2514" y="5060"/>
                </a:cubicBezTo>
                <a:lnTo>
                  <a:pt x="3279" y="5824"/>
                </a:lnTo>
                <a:cubicBezTo>
                  <a:pt x="3622" y="6168"/>
                  <a:pt x="3719" y="6800"/>
                  <a:pt x="3495" y="7230"/>
                </a:cubicBezTo>
                <a:lnTo>
                  <a:pt x="3113" y="8160"/>
                </a:lnTo>
                <a:cubicBezTo>
                  <a:pt x="2966" y="8622"/>
                  <a:pt x="2448" y="9000"/>
                  <a:pt x="1963" y="9000"/>
                </a:cubicBezTo>
                <a:lnTo>
                  <a:pt x="881" y="9000"/>
                </a:lnTo>
                <a:cubicBezTo>
                  <a:pt x="397" y="9000"/>
                  <a:pt x="0" y="9397"/>
                  <a:pt x="0" y="9882"/>
                </a:cubicBezTo>
                <a:close/>
              </a:path>
            </a:pathLst>
          </a:custGeom>
          <a:solidFill>
            <a:schemeClr val="accent2"/>
          </a:solidFill>
          <a:ln w="12700">
            <a:miter lim="400000"/>
          </a:ln>
        </p:spPr>
        <p:txBody>
          <a:bodyPr lIns="28577" tIns="28577" rIns="28577" bIns="28577" anchor="ctr"/>
          <a:lstStyle/>
          <a:p>
            <a:pPr algn="just">
              <a:lnSpc>
                <a:spcPct val="120000"/>
              </a:lnSpc>
              <a:defRPr sz="3200">
                <a:solidFill>
                  <a:srgbClr val="FFFFFF"/>
                </a:solidFill>
                <a:latin typeface="+mn-lt"/>
                <a:ea typeface="+mn-ea"/>
                <a:cs typeface="+mn-cs"/>
                <a:sym typeface="Helvetica Light"/>
              </a:defRPr>
            </a:pPr>
            <a:endParaRPr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728"/>
          <p:cNvSpPr/>
          <p:nvPr/>
        </p:nvSpPr>
        <p:spPr>
          <a:xfrm>
            <a:off x="3541831" y="2499686"/>
            <a:ext cx="1554283" cy="1554835"/>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499"/>
                  <a:pt x="10800" y="5499"/>
                </a:cubicBezTo>
                <a:cubicBezTo>
                  <a:pt x="13727" y="5499"/>
                  <a:pt x="16101" y="7872"/>
                  <a:pt x="16101" y="10800"/>
                </a:cubicBezTo>
                <a:cubicBezTo>
                  <a:pt x="16101" y="13727"/>
                  <a:pt x="13727" y="16101"/>
                  <a:pt x="10800" y="16101"/>
                </a:cubicBezTo>
                <a:cubicBezTo>
                  <a:pt x="7872" y="16101"/>
                  <a:pt x="5499" y="13727"/>
                  <a:pt x="5499" y="10800"/>
                </a:cubicBezTo>
                <a:close/>
                <a:moveTo>
                  <a:pt x="0" y="9882"/>
                </a:moveTo>
                <a:lnTo>
                  <a:pt x="0" y="11719"/>
                </a:lnTo>
                <a:cubicBezTo>
                  <a:pt x="0" y="12203"/>
                  <a:pt x="397" y="12600"/>
                  <a:pt x="882" y="12600"/>
                </a:cubicBezTo>
                <a:lnTo>
                  <a:pt x="1963" y="12600"/>
                </a:lnTo>
                <a:cubicBezTo>
                  <a:pt x="2448" y="12600"/>
                  <a:pt x="2965" y="12978"/>
                  <a:pt x="3113" y="13440"/>
                </a:cubicBezTo>
                <a:lnTo>
                  <a:pt x="3495" y="14369"/>
                </a:lnTo>
                <a:cubicBezTo>
                  <a:pt x="3719" y="14800"/>
                  <a:pt x="3622" y="15433"/>
                  <a:pt x="3279" y="15776"/>
                </a:cubicBezTo>
                <a:lnTo>
                  <a:pt x="2514" y="16541"/>
                </a:lnTo>
                <a:cubicBezTo>
                  <a:pt x="2171" y="16884"/>
                  <a:pt x="2171" y="17444"/>
                  <a:pt x="2514" y="17788"/>
                </a:cubicBezTo>
                <a:lnTo>
                  <a:pt x="3812" y="19086"/>
                </a:lnTo>
                <a:cubicBezTo>
                  <a:pt x="4155" y="19429"/>
                  <a:pt x="4717" y="19429"/>
                  <a:pt x="5060" y="19086"/>
                </a:cubicBezTo>
                <a:lnTo>
                  <a:pt x="5825" y="18321"/>
                </a:lnTo>
                <a:cubicBezTo>
                  <a:pt x="6168" y="17978"/>
                  <a:pt x="6800" y="17880"/>
                  <a:pt x="7230" y="18105"/>
                </a:cubicBezTo>
                <a:lnTo>
                  <a:pt x="8160" y="18487"/>
                </a:lnTo>
                <a:cubicBezTo>
                  <a:pt x="8622" y="18634"/>
                  <a:pt x="9000" y="19152"/>
                  <a:pt x="9000" y="19637"/>
                </a:cubicBezTo>
                <a:lnTo>
                  <a:pt x="9000" y="20719"/>
                </a:lnTo>
                <a:cubicBezTo>
                  <a:pt x="9000" y="21203"/>
                  <a:pt x="9396" y="21600"/>
                  <a:pt x="9881" y="21600"/>
                </a:cubicBezTo>
                <a:lnTo>
                  <a:pt x="11718" y="21600"/>
                </a:lnTo>
                <a:cubicBezTo>
                  <a:pt x="12203" y="21600"/>
                  <a:pt x="12600" y="21203"/>
                  <a:pt x="12600" y="20719"/>
                </a:cubicBezTo>
                <a:lnTo>
                  <a:pt x="12600" y="19637"/>
                </a:lnTo>
                <a:cubicBezTo>
                  <a:pt x="12600" y="19152"/>
                  <a:pt x="12978" y="18634"/>
                  <a:pt x="13439" y="18487"/>
                </a:cubicBezTo>
                <a:lnTo>
                  <a:pt x="14370" y="18105"/>
                </a:lnTo>
                <a:cubicBezTo>
                  <a:pt x="14800" y="17880"/>
                  <a:pt x="15432" y="17978"/>
                  <a:pt x="15775" y="18321"/>
                </a:cubicBezTo>
                <a:lnTo>
                  <a:pt x="16540" y="19086"/>
                </a:lnTo>
                <a:cubicBezTo>
                  <a:pt x="16883" y="19429"/>
                  <a:pt x="17444" y="19429"/>
                  <a:pt x="17787" y="19086"/>
                </a:cubicBezTo>
                <a:lnTo>
                  <a:pt x="19086" y="17788"/>
                </a:lnTo>
                <a:cubicBezTo>
                  <a:pt x="19429" y="17444"/>
                  <a:pt x="19429" y="16884"/>
                  <a:pt x="19086" y="16541"/>
                </a:cubicBezTo>
                <a:lnTo>
                  <a:pt x="18321" y="15776"/>
                </a:lnTo>
                <a:cubicBezTo>
                  <a:pt x="17978" y="15433"/>
                  <a:pt x="17881" y="14800"/>
                  <a:pt x="18105" y="14369"/>
                </a:cubicBezTo>
                <a:lnTo>
                  <a:pt x="18486" y="13440"/>
                </a:lnTo>
                <a:cubicBezTo>
                  <a:pt x="18634" y="12978"/>
                  <a:pt x="19152" y="12600"/>
                  <a:pt x="19637" y="12600"/>
                </a:cubicBezTo>
                <a:lnTo>
                  <a:pt x="20718" y="12600"/>
                </a:lnTo>
                <a:cubicBezTo>
                  <a:pt x="21203" y="12600"/>
                  <a:pt x="21600" y="12203"/>
                  <a:pt x="21600" y="11719"/>
                </a:cubicBezTo>
                <a:lnTo>
                  <a:pt x="21600" y="9882"/>
                </a:lnTo>
                <a:cubicBezTo>
                  <a:pt x="21600" y="9397"/>
                  <a:pt x="21203" y="9000"/>
                  <a:pt x="20718" y="9000"/>
                </a:cubicBezTo>
                <a:lnTo>
                  <a:pt x="19637" y="9000"/>
                </a:lnTo>
                <a:cubicBezTo>
                  <a:pt x="19152" y="9000"/>
                  <a:pt x="18634" y="8622"/>
                  <a:pt x="18486" y="8161"/>
                </a:cubicBezTo>
                <a:lnTo>
                  <a:pt x="18105" y="7230"/>
                </a:lnTo>
                <a:cubicBezTo>
                  <a:pt x="17881" y="6800"/>
                  <a:pt x="17978" y="6168"/>
                  <a:pt x="18321" y="5825"/>
                </a:cubicBezTo>
                <a:lnTo>
                  <a:pt x="19086" y="5059"/>
                </a:lnTo>
                <a:cubicBezTo>
                  <a:pt x="19429" y="4717"/>
                  <a:pt x="19429" y="4156"/>
                  <a:pt x="19086" y="3812"/>
                </a:cubicBezTo>
                <a:lnTo>
                  <a:pt x="17787" y="2514"/>
                </a:lnTo>
                <a:cubicBezTo>
                  <a:pt x="17444" y="2171"/>
                  <a:pt x="16883" y="2171"/>
                  <a:pt x="16540" y="2514"/>
                </a:cubicBezTo>
                <a:lnTo>
                  <a:pt x="15775" y="3279"/>
                </a:lnTo>
                <a:cubicBezTo>
                  <a:pt x="15432" y="3622"/>
                  <a:pt x="14800" y="3719"/>
                  <a:pt x="14370" y="3495"/>
                </a:cubicBezTo>
                <a:lnTo>
                  <a:pt x="13439" y="3113"/>
                </a:lnTo>
                <a:cubicBezTo>
                  <a:pt x="12978" y="2965"/>
                  <a:pt x="12600" y="2448"/>
                  <a:pt x="12600" y="1963"/>
                </a:cubicBezTo>
                <a:lnTo>
                  <a:pt x="12600" y="882"/>
                </a:lnTo>
                <a:cubicBezTo>
                  <a:pt x="12600" y="396"/>
                  <a:pt x="12203" y="0"/>
                  <a:pt x="11718" y="0"/>
                </a:cubicBezTo>
                <a:lnTo>
                  <a:pt x="9881" y="0"/>
                </a:lnTo>
                <a:cubicBezTo>
                  <a:pt x="9396" y="0"/>
                  <a:pt x="9000" y="396"/>
                  <a:pt x="9000" y="882"/>
                </a:cubicBezTo>
                <a:lnTo>
                  <a:pt x="9000" y="1963"/>
                </a:lnTo>
                <a:cubicBezTo>
                  <a:pt x="9000" y="2448"/>
                  <a:pt x="8622" y="2965"/>
                  <a:pt x="8160" y="3113"/>
                </a:cubicBezTo>
                <a:lnTo>
                  <a:pt x="7230" y="3495"/>
                </a:lnTo>
                <a:cubicBezTo>
                  <a:pt x="6800" y="3719"/>
                  <a:pt x="6168" y="3622"/>
                  <a:pt x="5825" y="3279"/>
                </a:cubicBezTo>
                <a:lnTo>
                  <a:pt x="5060" y="2514"/>
                </a:lnTo>
                <a:cubicBezTo>
                  <a:pt x="4717" y="2171"/>
                  <a:pt x="4155" y="2171"/>
                  <a:pt x="3812" y="2514"/>
                </a:cubicBezTo>
                <a:lnTo>
                  <a:pt x="2514" y="3812"/>
                </a:lnTo>
                <a:cubicBezTo>
                  <a:pt x="2171" y="4156"/>
                  <a:pt x="2171" y="4717"/>
                  <a:pt x="2514" y="5059"/>
                </a:cubicBezTo>
                <a:lnTo>
                  <a:pt x="3279" y="5825"/>
                </a:lnTo>
                <a:cubicBezTo>
                  <a:pt x="3622" y="6168"/>
                  <a:pt x="3719" y="6800"/>
                  <a:pt x="3495" y="7230"/>
                </a:cubicBezTo>
                <a:lnTo>
                  <a:pt x="3113" y="8161"/>
                </a:lnTo>
                <a:cubicBezTo>
                  <a:pt x="2965" y="8622"/>
                  <a:pt x="2448" y="9000"/>
                  <a:pt x="1963" y="9000"/>
                </a:cubicBezTo>
                <a:lnTo>
                  <a:pt x="882" y="9000"/>
                </a:lnTo>
                <a:cubicBezTo>
                  <a:pt x="397" y="9000"/>
                  <a:pt x="0" y="9397"/>
                  <a:pt x="0" y="9882"/>
                </a:cubicBezTo>
                <a:close/>
              </a:path>
            </a:pathLst>
          </a:custGeom>
          <a:solidFill>
            <a:schemeClr val="accent3"/>
          </a:solidFill>
          <a:ln w="12700">
            <a:miter lim="400000"/>
          </a:ln>
        </p:spPr>
        <p:txBody>
          <a:bodyPr lIns="28577" tIns="28577" rIns="28577" bIns="28577" anchor="ctr"/>
          <a:lstStyle/>
          <a:p>
            <a:pPr algn="just">
              <a:lnSpc>
                <a:spcPct val="120000"/>
              </a:lnSpc>
              <a:defRPr sz="3200">
                <a:solidFill>
                  <a:srgbClr val="FFFFFF"/>
                </a:solidFill>
                <a:latin typeface="+mn-lt"/>
                <a:ea typeface="+mn-ea"/>
                <a:cs typeface="+mn-cs"/>
                <a:sym typeface="Helvetica Light"/>
              </a:defRPr>
            </a:pPr>
            <a:endParaRPr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726"/>
          <p:cNvSpPr/>
          <p:nvPr/>
        </p:nvSpPr>
        <p:spPr>
          <a:xfrm>
            <a:off x="3012781" y="1499703"/>
            <a:ext cx="1131343" cy="1131760"/>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500"/>
                  <a:pt x="10800" y="5500"/>
                </a:cubicBezTo>
                <a:cubicBezTo>
                  <a:pt x="13728" y="5500"/>
                  <a:pt x="16101" y="7872"/>
                  <a:pt x="16101" y="10800"/>
                </a:cubicBezTo>
                <a:cubicBezTo>
                  <a:pt x="16101" y="13728"/>
                  <a:pt x="13728" y="16101"/>
                  <a:pt x="10800" y="16101"/>
                </a:cubicBezTo>
                <a:cubicBezTo>
                  <a:pt x="7872" y="16101"/>
                  <a:pt x="5499" y="13728"/>
                  <a:pt x="5499" y="10800"/>
                </a:cubicBezTo>
                <a:close/>
                <a:moveTo>
                  <a:pt x="0" y="9882"/>
                </a:moveTo>
                <a:lnTo>
                  <a:pt x="0" y="11719"/>
                </a:lnTo>
                <a:cubicBezTo>
                  <a:pt x="0" y="12204"/>
                  <a:pt x="397" y="12601"/>
                  <a:pt x="882" y="12601"/>
                </a:cubicBezTo>
                <a:lnTo>
                  <a:pt x="1963" y="12601"/>
                </a:lnTo>
                <a:cubicBezTo>
                  <a:pt x="2448" y="12601"/>
                  <a:pt x="2965" y="12978"/>
                  <a:pt x="3113" y="13439"/>
                </a:cubicBezTo>
                <a:lnTo>
                  <a:pt x="3495" y="14371"/>
                </a:lnTo>
                <a:cubicBezTo>
                  <a:pt x="3719" y="14800"/>
                  <a:pt x="3621" y="15433"/>
                  <a:pt x="3279" y="15776"/>
                </a:cubicBezTo>
                <a:lnTo>
                  <a:pt x="2514" y="16541"/>
                </a:lnTo>
                <a:cubicBezTo>
                  <a:pt x="2170" y="16884"/>
                  <a:pt x="2170" y="17444"/>
                  <a:pt x="2514" y="17787"/>
                </a:cubicBezTo>
                <a:lnTo>
                  <a:pt x="3812" y="19087"/>
                </a:lnTo>
                <a:cubicBezTo>
                  <a:pt x="4156" y="19430"/>
                  <a:pt x="4716" y="19430"/>
                  <a:pt x="5059" y="19087"/>
                </a:cubicBezTo>
                <a:lnTo>
                  <a:pt x="5824" y="18321"/>
                </a:lnTo>
                <a:cubicBezTo>
                  <a:pt x="6167" y="17979"/>
                  <a:pt x="6800" y="17882"/>
                  <a:pt x="7230" y="18105"/>
                </a:cubicBezTo>
                <a:lnTo>
                  <a:pt x="8160" y="18487"/>
                </a:lnTo>
                <a:cubicBezTo>
                  <a:pt x="8622" y="18635"/>
                  <a:pt x="9001" y="19152"/>
                  <a:pt x="9001" y="19637"/>
                </a:cubicBezTo>
                <a:lnTo>
                  <a:pt x="9001" y="20718"/>
                </a:lnTo>
                <a:cubicBezTo>
                  <a:pt x="9001" y="21203"/>
                  <a:pt x="9398" y="21600"/>
                  <a:pt x="9882" y="21600"/>
                </a:cubicBezTo>
                <a:lnTo>
                  <a:pt x="11718" y="21600"/>
                </a:lnTo>
                <a:cubicBezTo>
                  <a:pt x="12204" y="21600"/>
                  <a:pt x="12601" y="21203"/>
                  <a:pt x="12601" y="20718"/>
                </a:cubicBezTo>
                <a:lnTo>
                  <a:pt x="12601" y="19637"/>
                </a:lnTo>
                <a:cubicBezTo>
                  <a:pt x="12601" y="19152"/>
                  <a:pt x="12978" y="18635"/>
                  <a:pt x="13440" y="18487"/>
                </a:cubicBezTo>
                <a:lnTo>
                  <a:pt x="14370" y="18105"/>
                </a:lnTo>
                <a:cubicBezTo>
                  <a:pt x="14800" y="17882"/>
                  <a:pt x="15433" y="17979"/>
                  <a:pt x="15775" y="18321"/>
                </a:cubicBezTo>
                <a:lnTo>
                  <a:pt x="16541" y="19087"/>
                </a:lnTo>
                <a:cubicBezTo>
                  <a:pt x="16884" y="19430"/>
                  <a:pt x="17444" y="19430"/>
                  <a:pt x="17788" y="19087"/>
                </a:cubicBezTo>
                <a:lnTo>
                  <a:pt x="19087" y="17787"/>
                </a:lnTo>
                <a:cubicBezTo>
                  <a:pt x="19430" y="17444"/>
                  <a:pt x="19430" y="16884"/>
                  <a:pt x="19087" y="16541"/>
                </a:cubicBezTo>
                <a:lnTo>
                  <a:pt x="18321" y="15776"/>
                </a:lnTo>
                <a:cubicBezTo>
                  <a:pt x="17979" y="15433"/>
                  <a:pt x="17882" y="14801"/>
                  <a:pt x="18105" y="14371"/>
                </a:cubicBezTo>
                <a:lnTo>
                  <a:pt x="18487" y="13439"/>
                </a:lnTo>
                <a:cubicBezTo>
                  <a:pt x="18635" y="12978"/>
                  <a:pt x="19152" y="12601"/>
                  <a:pt x="19637" y="12601"/>
                </a:cubicBezTo>
                <a:lnTo>
                  <a:pt x="20718" y="12601"/>
                </a:lnTo>
                <a:cubicBezTo>
                  <a:pt x="21203" y="12601"/>
                  <a:pt x="21600" y="12204"/>
                  <a:pt x="21600" y="11719"/>
                </a:cubicBezTo>
                <a:lnTo>
                  <a:pt x="21600" y="9882"/>
                </a:lnTo>
                <a:cubicBezTo>
                  <a:pt x="21600" y="9396"/>
                  <a:pt x="21203" y="8999"/>
                  <a:pt x="20718" y="8999"/>
                </a:cubicBezTo>
                <a:lnTo>
                  <a:pt x="19637" y="8999"/>
                </a:lnTo>
                <a:cubicBezTo>
                  <a:pt x="19152" y="8999"/>
                  <a:pt x="18635" y="8623"/>
                  <a:pt x="18487" y="8161"/>
                </a:cubicBezTo>
                <a:lnTo>
                  <a:pt x="18105" y="7229"/>
                </a:lnTo>
                <a:cubicBezTo>
                  <a:pt x="17882" y="6800"/>
                  <a:pt x="17979" y="6167"/>
                  <a:pt x="18321" y="5825"/>
                </a:cubicBezTo>
                <a:lnTo>
                  <a:pt x="19087" y="5060"/>
                </a:lnTo>
                <a:cubicBezTo>
                  <a:pt x="19430" y="4718"/>
                  <a:pt x="19430" y="4156"/>
                  <a:pt x="19087" y="3813"/>
                </a:cubicBezTo>
                <a:lnTo>
                  <a:pt x="17788" y="2514"/>
                </a:lnTo>
                <a:cubicBezTo>
                  <a:pt x="17444" y="2171"/>
                  <a:pt x="16884" y="2171"/>
                  <a:pt x="16541" y="2514"/>
                </a:cubicBezTo>
                <a:lnTo>
                  <a:pt x="15775" y="3279"/>
                </a:lnTo>
                <a:cubicBezTo>
                  <a:pt x="15433" y="3621"/>
                  <a:pt x="14800" y="3718"/>
                  <a:pt x="14370" y="3495"/>
                </a:cubicBezTo>
                <a:lnTo>
                  <a:pt x="13440" y="3114"/>
                </a:lnTo>
                <a:cubicBezTo>
                  <a:pt x="12978" y="2965"/>
                  <a:pt x="12601" y="2448"/>
                  <a:pt x="12601" y="1963"/>
                </a:cubicBezTo>
                <a:lnTo>
                  <a:pt x="12601" y="882"/>
                </a:lnTo>
                <a:cubicBezTo>
                  <a:pt x="12601" y="397"/>
                  <a:pt x="12204" y="0"/>
                  <a:pt x="11718" y="0"/>
                </a:cubicBezTo>
                <a:lnTo>
                  <a:pt x="9882" y="0"/>
                </a:lnTo>
                <a:cubicBezTo>
                  <a:pt x="9398" y="0"/>
                  <a:pt x="9001" y="397"/>
                  <a:pt x="9001" y="882"/>
                </a:cubicBezTo>
                <a:lnTo>
                  <a:pt x="9001" y="1963"/>
                </a:lnTo>
                <a:cubicBezTo>
                  <a:pt x="9001" y="2448"/>
                  <a:pt x="8622" y="2965"/>
                  <a:pt x="8160" y="3114"/>
                </a:cubicBezTo>
                <a:lnTo>
                  <a:pt x="7230" y="3495"/>
                </a:lnTo>
                <a:cubicBezTo>
                  <a:pt x="6800" y="3718"/>
                  <a:pt x="6167" y="3621"/>
                  <a:pt x="5824" y="3279"/>
                </a:cubicBezTo>
                <a:lnTo>
                  <a:pt x="5059" y="2514"/>
                </a:lnTo>
                <a:cubicBezTo>
                  <a:pt x="4716" y="2171"/>
                  <a:pt x="4156" y="2171"/>
                  <a:pt x="3812" y="2514"/>
                </a:cubicBezTo>
                <a:lnTo>
                  <a:pt x="2514" y="3813"/>
                </a:lnTo>
                <a:cubicBezTo>
                  <a:pt x="2170" y="4156"/>
                  <a:pt x="2170" y="4718"/>
                  <a:pt x="2514" y="5060"/>
                </a:cubicBezTo>
                <a:lnTo>
                  <a:pt x="3279" y="5825"/>
                </a:lnTo>
                <a:cubicBezTo>
                  <a:pt x="3621" y="6167"/>
                  <a:pt x="3719" y="6800"/>
                  <a:pt x="3495" y="7229"/>
                </a:cubicBezTo>
                <a:lnTo>
                  <a:pt x="3113" y="8161"/>
                </a:lnTo>
                <a:cubicBezTo>
                  <a:pt x="2965" y="8623"/>
                  <a:pt x="2448" y="8999"/>
                  <a:pt x="1963" y="8999"/>
                </a:cubicBezTo>
                <a:lnTo>
                  <a:pt x="882" y="8999"/>
                </a:lnTo>
                <a:cubicBezTo>
                  <a:pt x="397" y="8999"/>
                  <a:pt x="0" y="9396"/>
                  <a:pt x="0" y="9882"/>
                </a:cubicBezTo>
                <a:close/>
              </a:path>
            </a:pathLst>
          </a:custGeom>
          <a:solidFill>
            <a:schemeClr val="accent1"/>
          </a:solidFill>
          <a:ln w="12700">
            <a:miter lim="400000"/>
          </a:ln>
        </p:spPr>
        <p:txBody>
          <a:bodyPr lIns="28577" tIns="28577" rIns="28577" bIns="28577" anchor="ctr"/>
          <a:lstStyle/>
          <a:p>
            <a:pPr algn="just">
              <a:lnSpc>
                <a:spcPct val="120000"/>
              </a:lnSpc>
              <a:defRPr sz="3200">
                <a:solidFill>
                  <a:srgbClr val="FFFFFF"/>
                </a:solidFill>
                <a:latin typeface="+mn-lt"/>
                <a:ea typeface="+mn-ea"/>
                <a:cs typeface="+mn-cs"/>
                <a:sym typeface="Helvetica Light"/>
              </a:defRPr>
            </a:pPr>
            <a:endParaRPr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文本框 2"/>
          <p:cNvSpPr txBox="1"/>
          <p:nvPr/>
        </p:nvSpPr>
        <p:spPr>
          <a:xfrm>
            <a:off x="5436235" y="3482340"/>
            <a:ext cx="3121025" cy="875665"/>
          </a:xfrm>
          <a:prstGeom prst="rect">
            <a:avLst/>
          </a:prstGeom>
          <a:noFill/>
        </p:spPr>
        <p:txBody>
          <a:bodyPr wrap="square" rtlCol="0">
            <a:spAutoFit/>
          </a:bodyPr>
          <a:lstStyle/>
          <a:p>
            <a:pPr fontAlgn="auto">
              <a:lnSpc>
                <a:spcPct val="150000"/>
              </a:lnSpc>
            </a:pPr>
            <a:r>
              <a:rPr lang="en-US" altLang="zh-CN"/>
              <a:t>      </a:t>
            </a:r>
            <a:r>
              <a:rPr lang="zh-CN" altLang="en-US" sz="1600"/>
              <a:t>增加生态修复型园林绿化相关子目，满足行业发展需求。</a:t>
            </a:r>
          </a:p>
        </p:txBody>
      </p:sp>
      <p:sp>
        <p:nvSpPr>
          <p:cNvPr id="5" name="文本框 4"/>
          <p:cNvSpPr txBox="1"/>
          <p:nvPr/>
        </p:nvSpPr>
        <p:spPr>
          <a:xfrm>
            <a:off x="337185" y="407670"/>
            <a:ext cx="5198110" cy="368300"/>
          </a:xfrm>
          <a:prstGeom prst="rect">
            <a:avLst/>
          </a:prstGeom>
          <a:noFill/>
        </p:spPr>
        <p:txBody>
          <a:bodyPr wrap="square" rtlCol="0">
            <a:spAutoFit/>
          </a:bodyPr>
          <a:lstStyle/>
          <a:p>
            <a:r>
              <a:rPr lang="en-US" altLang="zh-CN" sz="1200"/>
              <a:t>         </a:t>
            </a:r>
            <a:r>
              <a:rPr lang="zh-CN" altLang="en-US" sz="1800">
                <a:latin typeface="微软雅黑" panose="020B0503020204020204" pitchFamily="34" charset="-122"/>
                <a:ea typeface="微软雅黑" panose="020B0503020204020204" pitchFamily="34" charset="-122"/>
              </a:rPr>
              <a:t>2020版</a:t>
            </a:r>
            <a:r>
              <a:rPr lang="zh-CN" altLang="en-US">
                <a:latin typeface="微软雅黑" panose="020B0503020204020204" pitchFamily="34" charset="-122"/>
                <a:ea typeface="微软雅黑" panose="020B0503020204020204" pitchFamily="34" charset="-122"/>
              </a:rPr>
              <a:t>园林</a:t>
            </a:r>
            <a:r>
              <a:rPr lang="zh-CN" altLang="en-US" sz="1800">
                <a:latin typeface="微软雅黑" panose="020B0503020204020204" pitchFamily="34" charset="-122"/>
                <a:ea typeface="微软雅黑" panose="020B0503020204020204" pitchFamily="34" charset="-122"/>
              </a:rPr>
              <a:t>绿化消耗量标准主要解决的问题：</a:t>
            </a:r>
            <a:endParaRPr lang="zh-CN" altLang="en-US" sz="1200"/>
          </a:p>
        </p:txBody>
      </p:sp>
      <p:sp>
        <p:nvSpPr>
          <p:cNvPr id="6" name="文本框 5"/>
          <p:cNvSpPr txBox="1"/>
          <p:nvPr/>
        </p:nvSpPr>
        <p:spPr>
          <a:xfrm>
            <a:off x="5774691" y="2631441"/>
            <a:ext cx="2911474" cy="275590"/>
          </a:xfrm>
          <a:prstGeom prst="rect">
            <a:avLst/>
          </a:prstGeom>
          <a:noFill/>
        </p:spPr>
        <p:txBody>
          <a:bodyPr wrap="square" rtlCol="0">
            <a:spAutoFit/>
          </a:bodyPr>
          <a:lstStyle/>
          <a:p>
            <a:r>
              <a:rPr lang="en-US" altLang="zh-CN" sz="1200"/>
              <a:t>         </a:t>
            </a:r>
            <a:r>
              <a:rPr lang="zh-CN" altLang="en-US" sz="1600"/>
              <a:t>与其他册重复子目的删减。</a:t>
            </a:r>
          </a:p>
        </p:txBody>
      </p:sp>
      <p:sp>
        <p:nvSpPr>
          <p:cNvPr id="7" name="文本框 6"/>
          <p:cNvSpPr txBox="1"/>
          <p:nvPr/>
        </p:nvSpPr>
        <p:spPr>
          <a:xfrm>
            <a:off x="5651500" y="1024255"/>
            <a:ext cx="3157855" cy="875665"/>
          </a:xfrm>
          <a:prstGeom prst="rect">
            <a:avLst/>
          </a:prstGeom>
          <a:noFill/>
        </p:spPr>
        <p:txBody>
          <a:bodyPr wrap="square" rtlCol="0">
            <a:spAutoFit/>
          </a:bodyPr>
          <a:lstStyle/>
          <a:p>
            <a:pPr algn="l">
              <a:lnSpc>
                <a:spcPct val="150000"/>
              </a:lnSpc>
              <a:buClrTx/>
              <a:buSzTx/>
              <a:buFontTx/>
            </a:pPr>
            <a:r>
              <a:rPr lang="en-US" altLang="zh-CN" sz="1200"/>
              <a:t>      </a:t>
            </a:r>
            <a:r>
              <a:rPr lang="en-US" altLang="zh-CN" sz="1800"/>
              <a:t>   </a:t>
            </a:r>
            <a:r>
              <a:rPr lang="zh-CN" altLang="en-US" sz="1600"/>
              <a:t>新技术、新材料、新工艺方面的更新。</a:t>
            </a:r>
            <a:endParaRPr lang="en-US" altLang="zh-CN" sz="1600"/>
          </a:p>
        </p:txBody>
      </p:sp>
      <p:sp>
        <p:nvSpPr>
          <p:cNvPr id="8" name="文本框 7"/>
          <p:cNvSpPr txBox="1"/>
          <p:nvPr/>
        </p:nvSpPr>
        <p:spPr>
          <a:xfrm>
            <a:off x="203835" y="2392680"/>
            <a:ext cx="3056890" cy="829945"/>
          </a:xfrm>
          <a:prstGeom prst="rect">
            <a:avLst/>
          </a:prstGeom>
          <a:noFill/>
        </p:spPr>
        <p:txBody>
          <a:bodyPr wrap="square" rtlCol="0">
            <a:spAutoFit/>
          </a:bodyPr>
          <a:lstStyle/>
          <a:p>
            <a:pPr algn="l" fontAlgn="auto">
              <a:lnSpc>
                <a:spcPct val="150000"/>
              </a:lnSpc>
            </a:pPr>
            <a:r>
              <a:rPr lang="en-US" altLang="zh-CN" sz="1200"/>
              <a:t>         </a:t>
            </a:r>
            <a:r>
              <a:rPr lang="zh-CN" altLang="en-US" sz="1600"/>
              <a:t>容易引起分歧相关问题的进一步明确、解释、梳理。</a:t>
            </a:r>
            <a:endParaRPr lang="zh-CN" altLang="en-US" sz="1600">
              <a:sym typeface="+mn-ea"/>
            </a:endParaRPr>
          </a:p>
        </p:txBody>
      </p:sp>
      <p:sp>
        <p:nvSpPr>
          <p:cNvPr id="11" name="文本框 10"/>
          <p:cNvSpPr txBox="1"/>
          <p:nvPr/>
        </p:nvSpPr>
        <p:spPr>
          <a:xfrm>
            <a:off x="203835" y="1224915"/>
            <a:ext cx="2889250" cy="829945"/>
          </a:xfrm>
          <a:prstGeom prst="rect">
            <a:avLst/>
          </a:prstGeom>
          <a:noFill/>
        </p:spPr>
        <p:txBody>
          <a:bodyPr wrap="square" rtlCol="0">
            <a:spAutoFit/>
          </a:bodyPr>
          <a:lstStyle/>
          <a:p>
            <a:pPr algn="l" fontAlgn="auto">
              <a:lnSpc>
                <a:spcPct val="150000"/>
              </a:lnSpc>
            </a:pPr>
            <a:r>
              <a:rPr lang="en-US" altLang="zh-CN" sz="1200"/>
              <a:t>         </a:t>
            </a:r>
            <a:r>
              <a:rPr lang="zh-CN" altLang="en-US" sz="1600"/>
              <a:t>已淘汰施工内容相关子目的删减，缺项漏项子目的补充。</a:t>
            </a:r>
          </a:p>
        </p:txBody>
      </p:sp>
      <p:sp>
        <p:nvSpPr>
          <p:cNvPr id="12" name="文本框 11"/>
          <p:cNvSpPr txBox="1"/>
          <p:nvPr/>
        </p:nvSpPr>
        <p:spPr>
          <a:xfrm>
            <a:off x="485140" y="3535680"/>
            <a:ext cx="3056890" cy="1198880"/>
          </a:xfrm>
          <a:prstGeom prst="rect">
            <a:avLst/>
          </a:prstGeom>
          <a:noFill/>
        </p:spPr>
        <p:txBody>
          <a:bodyPr wrap="square" rtlCol="0">
            <a:spAutoFit/>
          </a:bodyPr>
          <a:lstStyle/>
          <a:p>
            <a:pPr algn="l" fontAlgn="auto">
              <a:lnSpc>
                <a:spcPct val="150000"/>
              </a:lnSpc>
            </a:pPr>
            <a:r>
              <a:rPr lang="en-US" altLang="zh-CN" sz="1200"/>
              <a:t>         </a:t>
            </a:r>
            <a:r>
              <a:rPr lang="zh-CN" altLang="en-US" sz="1600"/>
              <a:t>随着</a:t>
            </a:r>
            <a:r>
              <a:rPr lang="zh-CN" altLang="en-US" sz="1600">
                <a:sym typeface="+mn-ea"/>
              </a:rPr>
              <a:t>施工机械化水平的提高，园林中部分考虑全人工施工的子目进行调整。</a:t>
            </a:r>
          </a:p>
        </p:txBody>
      </p:sp>
    </p:spTree>
  </p:cSld>
  <p:clrMapOvr>
    <a:masterClrMapping/>
  </p:clrMapOvr>
  <p:transition spd="med">
    <p:pull dir="u"/>
  </p:transition>
  <p:timing>
    <p:tnLst>
      <p:par>
        <p:cTn id="1" dur="indefinite" restart="never" nodeType="tmRoot"/>
      </p:par>
    </p:tnLst>
    <p:bldLst>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5" name="TextBox 4"/>
          <p:cNvSpPr txBox="1"/>
          <p:nvPr/>
        </p:nvSpPr>
        <p:spPr>
          <a:xfrm>
            <a:off x="550335" y="347133"/>
            <a:ext cx="7696200" cy="880369"/>
          </a:xfrm>
          <a:prstGeom prst="rect">
            <a:avLst/>
          </a:prstGeom>
          <a:noFill/>
        </p:spPr>
        <p:txBody>
          <a:bodyPr wrap="square" rtlCol="0">
            <a:spAutoFit/>
          </a:bodyPr>
          <a:lstStyle/>
          <a:p>
            <a:pPr>
              <a:lnSpc>
                <a:spcPct val="150000"/>
              </a:lnSpc>
            </a:pPr>
            <a:r>
              <a:rPr lang="en-US" altLang="zh-CN" dirty="0" smtClean="0">
                <a:latin typeface="宋体" panose="02010600030101010101" pitchFamily="2" charset="-122"/>
                <a:ea typeface="宋体" panose="02010600030101010101" pitchFamily="2" charset="-122"/>
              </a:rPr>
              <a:t>2</a:t>
            </a:r>
            <a:r>
              <a:rPr lang="zh-CN" altLang="en-US" dirty="0" smtClean="0">
                <a:latin typeface="宋体" panose="02010600030101010101" pitchFamily="2" charset="-122"/>
                <a:ea typeface="宋体" panose="02010600030101010101" pitchFamily="2" charset="-122"/>
              </a:rPr>
              <a:t>、</a:t>
            </a:r>
            <a:r>
              <a:rPr lang="zh-CN" altLang="en-US" dirty="0" smtClean="0">
                <a:solidFill>
                  <a:srgbClr val="FF0000"/>
                </a:solidFill>
                <a:latin typeface="宋体" panose="02010600030101010101" pitchFamily="2" charset="-122"/>
                <a:ea typeface="宋体" panose="02010600030101010101" pitchFamily="2" charset="-122"/>
              </a:rPr>
              <a:t>完善苗木分类，完善各类苗木的砍挖、起挖、栽植、养护、运输等子目。</a:t>
            </a:r>
            <a:endParaRPr lang="en-US" altLang="zh-CN" dirty="0" smtClean="0">
              <a:solidFill>
                <a:srgbClr val="FF0000"/>
              </a:solidFill>
              <a:latin typeface="宋体" panose="02010600030101010101" pitchFamily="2" charset="-122"/>
              <a:ea typeface="宋体" panose="02010600030101010101" pitchFamily="2" charset="-122"/>
            </a:endParaRPr>
          </a:p>
          <a:p>
            <a:pPr>
              <a:lnSpc>
                <a:spcPct val="150000"/>
              </a:lnSpc>
            </a:pPr>
            <a:endParaRPr lang="zh-CN" altLang="en-US" dirty="0"/>
          </a:p>
        </p:txBody>
      </p:sp>
      <p:sp>
        <p:nvSpPr>
          <p:cNvPr id="8" name="TextBox 7"/>
          <p:cNvSpPr txBox="1"/>
          <p:nvPr/>
        </p:nvSpPr>
        <p:spPr>
          <a:xfrm>
            <a:off x="541867" y="889000"/>
            <a:ext cx="3556000" cy="369332"/>
          </a:xfrm>
          <a:prstGeom prst="rect">
            <a:avLst/>
          </a:prstGeom>
          <a:noFill/>
        </p:spPr>
        <p:txBody>
          <a:bodyPr wrap="square" rtlCol="0">
            <a:spAutoFit/>
          </a:bodyPr>
          <a:lstStyle/>
          <a:p>
            <a:r>
              <a:rPr lang="zh-CN" altLang="en-US" dirty="0" smtClean="0"/>
              <a:t>苗木分类及对应子目：</a:t>
            </a:r>
            <a:endParaRPr lang="zh-CN" altLang="en-US" dirty="0"/>
          </a:p>
        </p:txBody>
      </p:sp>
      <p:sp>
        <p:nvSpPr>
          <p:cNvPr id="9" name="TextBox 8"/>
          <p:cNvSpPr txBox="1"/>
          <p:nvPr/>
        </p:nvSpPr>
        <p:spPr>
          <a:xfrm>
            <a:off x="431000" y="1396681"/>
            <a:ext cx="2591599" cy="1273875"/>
          </a:xfrm>
          <a:prstGeom prst="rect">
            <a:avLst/>
          </a:prstGeom>
          <a:noFill/>
        </p:spPr>
        <p:txBody>
          <a:bodyPr wrap="square" rtlCol="0">
            <a:spAutoFit/>
          </a:bodyPr>
          <a:lstStyle/>
          <a:p>
            <a:pPr>
              <a:lnSpc>
                <a:spcPct val="150000"/>
              </a:lnSpc>
            </a:pPr>
            <a:r>
              <a:rPr lang="zh-CN" altLang="en-US" b="1" dirty="0" smtClean="0">
                <a:latin typeface="宋体" panose="02010600030101010101" pitchFamily="2" charset="-122"/>
                <a:ea typeface="宋体" panose="02010600030101010101" pitchFamily="2" charset="-122"/>
              </a:rPr>
              <a:t>乔木</a:t>
            </a:r>
            <a:r>
              <a:rPr lang="zh-CN" altLang="en-US" dirty="0" smtClean="0">
                <a:latin typeface="宋体" panose="02010600030101010101" pitchFamily="2" charset="-122"/>
                <a:ea typeface="宋体" panose="02010600030101010101" pitchFamily="2" charset="-122"/>
              </a:rPr>
              <a:t>：有明显、直立的主干，树干和树冠有明显区分。</a:t>
            </a:r>
          </a:p>
        </p:txBody>
      </p:sp>
      <p:pic>
        <p:nvPicPr>
          <p:cNvPr id="10" name="Picture 2" descr="C:\Users\Administrator\Desktop\交底PPT\胸径分析图副本.jpg"/>
          <p:cNvPicPr>
            <a:picLocks noChangeAspect="1" noChangeArrowheads="1"/>
          </p:cNvPicPr>
          <p:nvPr/>
        </p:nvPicPr>
        <p:blipFill>
          <a:blip r:embed="rId3" cstate="print"/>
          <a:srcRect l="46078" t="11622" r="25746" b="63177"/>
          <a:stretch>
            <a:fillRect/>
          </a:stretch>
        </p:blipFill>
        <p:spPr bwMode="auto">
          <a:xfrm>
            <a:off x="4379184" y="1474318"/>
            <a:ext cx="1208816" cy="1081177"/>
          </a:xfrm>
          <a:prstGeom prst="rect">
            <a:avLst/>
          </a:prstGeom>
          <a:noFill/>
        </p:spPr>
      </p:pic>
      <p:pic>
        <p:nvPicPr>
          <p:cNvPr id="12" name="Picture 2" descr="C:\Users\Administrator\Desktop\交底PPT\胸径分析图副本.jpg"/>
          <p:cNvPicPr>
            <a:picLocks noChangeAspect="1" noChangeArrowheads="1"/>
          </p:cNvPicPr>
          <p:nvPr/>
        </p:nvPicPr>
        <p:blipFill>
          <a:blip r:embed="rId4" cstate="print"/>
          <a:srcRect l="4693" t="39921" r="68145" b="31786"/>
          <a:stretch>
            <a:fillRect/>
          </a:stretch>
        </p:blipFill>
        <p:spPr bwMode="auto">
          <a:xfrm>
            <a:off x="5613718" y="1342204"/>
            <a:ext cx="1235815" cy="1287307"/>
          </a:xfrm>
          <a:prstGeom prst="rect">
            <a:avLst/>
          </a:prstGeom>
          <a:noFill/>
        </p:spPr>
      </p:pic>
      <p:pic>
        <p:nvPicPr>
          <p:cNvPr id="13" name="Picture 2" descr="C:\Users\Administrator\Desktop\交底PPT\胸径分析图副本.jpg"/>
          <p:cNvPicPr>
            <a:picLocks noChangeAspect="1" noChangeArrowheads="1"/>
          </p:cNvPicPr>
          <p:nvPr/>
        </p:nvPicPr>
        <p:blipFill>
          <a:blip r:embed="rId5" cstate="print"/>
          <a:srcRect l="3464" t="67245" r="69724" b="1942"/>
          <a:stretch>
            <a:fillRect/>
          </a:stretch>
        </p:blipFill>
        <p:spPr bwMode="auto">
          <a:xfrm>
            <a:off x="6932625" y="1256901"/>
            <a:ext cx="1220775" cy="1402970"/>
          </a:xfrm>
          <a:prstGeom prst="rect">
            <a:avLst/>
          </a:prstGeom>
          <a:noFill/>
        </p:spPr>
      </p:pic>
      <p:pic>
        <p:nvPicPr>
          <p:cNvPr id="14" name="Picture 2" descr="C:\Users\Administrator\Desktop\交底PPT\胸径分析图副本.jpg"/>
          <p:cNvPicPr>
            <a:picLocks noChangeAspect="1" noChangeArrowheads="1"/>
          </p:cNvPicPr>
          <p:nvPr/>
        </p:nvPicPr>
        <p:blipFill>
          <a:blip r:embed="rId6" cstate="print"/>
          <a:srcRect l="6600" r="74223" b="63177"/>
          <a:stretch>
            <a:fillRect/>
          </a:stretch>
        </p:blipFill>
        <p:spPr bwMode="auto">
          <a:xfrm>
            <a:off x="3275481" y="1222234"/>
            <a:ext cx="788519" cy="1514137"/>
          </a:xfrm>
          <a:prstGeom prst="rect">
            <a:avLst/>
          </a:prstGeom>
          <a:noFill/>
        </p:spPr>
      </p:pic>
      <p:sp>
        <p:nvSpPr>
          <p:cNvPr id="15" name="TextBox 14"/>
          <p:cNvSpPr txBox="1"/>
          <p:nvPr/>
        </p:nvSpPr>
        <p:spPr>
          <a:xfrm>
            <a:off x="524932" y="3014133"/>
            <a:ext cx="8119534" cy="369332"/>
          </a:xfrm>
          <a:prstGeom prst="rect">
            <a:avLst/>
          </a:prstGeom>
          <a:noFill/>
        </p:spPr>
        <p:txBody>
          <a:bodyPr wrap="square" rtlCol="0">
            <a:spAutoFit/>
          </a:bodyPr>
          <a:lstStyle/>
          <a:p>
            <a:r>
              <a:rPr lang="zh-CN" altLang="en-US" dirty="0" smtClean="0"/>
              <a:t>对应子目：</a:t>
            </a:r>
            <a:r>
              <a:rPr lang="zh-CN" altLang="en-US" dirty="0" smtClean="0">
                <a:latin typeface="宋体" panose="02010600030101010101" pitchFamily="2" charset="-122"/>
                <a:ea typeface="宋体" panose="02010600030101010101" pitchFamily="2" charset="-122"/>
              </a:rPr>
              <a:t> 砍伐、挖树根、起挖、栽植、养护、场外运输、场内二次运输等。</a:t>
            </a:r>
            <a:endParaRPr lang="zh-CN" altLang="en-US" dirty="0"/>
          </a:p>
        </p:txBody>
      </p:sp>
    </p:spTree>
  </p:cSld>
  <p:clrMapOvr>
    <a:masterClrMapping/>
  </p:clrMapOvr>
  <p:transition spd="med">
    <p:pull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41960" y="3703744"/>
            <a:ext cx="8239760" cy="1065530"/>
          </a:xfrm>
          <a:prstGeom prst="rect">
            <a:avLst/>
          </a:prstGeom>
        </p:spPr>
      </p:pic>
      <p:sp>
        <p:nvSpPr>
          <p:cNvPr id="6" name="矩形 5"/>
          <p:cNvSpPr/>
          <p:nvPr/>
        </p:nvSpPr>
        <p:spPr>
          <a:xfrm>
            <a:off x="541867" y="1262155"/>
            <a:ext cx="1591734" cy="507831"/>
          </a:xfrm>
          <a:prstGeom prst="rect">
            <a:avLst/>
          </a:prstGeom>
        </p:spPr>
        <p:txBody>
          <a:bodyPr wrap="square">
            <a:spAutoFit/>
          </a:bodyPr>
          <a:lstStyle/>
          <a:p>
            <a:pPr>
              <a:lnSpc>
                <a:spcPct val="150000"/>
              </a:lnSpc>
            </a:pPr>
            <a:r>
              <a:rPr lang="zh-CN" altLang="en-US" b="1" dirty="0" smtClean="0">
                <a:latin typeface="宋体" panose="02010600030101010101" pitchFamily="2" charset="-122"/>
                <a:ea typeface="宋体" panose="02010600030101010101" pitchFamily="2" charset="-122"/>
              </a:rPr>
              <a:t>棕榈类</a:t>
            </a:r>
            <a:r>
              <a:rPr lang="zh-CN" altLang="en-US" dirty="0" smtClean="0">
                <a:latin typeface="宋体" panose="02010600030101010101" pitchFamily="2" charset="-122"/>
                <a:ea typeface="宋体" panose="02010600030101010101" pitchFamily="2" charset="-122"/>
              </a:rPr>
              <a:t>（新增）</a:t>
            </a:r>
            <a:endParaRPr lang="en-US" altLang="zh-CN" dirty="0" smtClean="0">
              <a:latin typeface="宋体" panose="02010600030101010101" pitchFamily="2" charset="-122"/>
              <a:ea typeface="宋体" panose="02010600030101010101" pitchFamily="2" charset="-122"/>
            </a:endParaRPr>
          </a:p>
        </p:txBody>
      </p:sp>
      <p:sp>
        <p:nvSpPr>
          <p:cNvPr id="15" name="TextBox 14"/>
          <p:cNvSpPr txBox="1"/>
          <p:nvPr/>
        </p:nvSpPr>
        <p:spPr>
          <a:xfrm>
            <a:off x="524933" y="2510367"/>
            <a:ext cx="7942792" cy="923330"/>
          </a:xfrm>
          <a:prstGeom prst="rect">
            <a:avLst/>
          </a:prstGeom>
          <a:noFill/>
        </p:spPr>
        <p:txBody>
          <a:bodyPr wrap="square" rtlCol="0">
            <a:spAutoFit/>
          </a:bodyPr>
          <a:lstStyle/>
          <a:p>
            <a:pPr>
              <a:lnSpc>
                <a:spcPct val="150000"/>
              </a:lnSpc>
            </a:pPr>
            <a:r>
              <a:rPr lang="zh-CN" altLang="en-US" b="1" dirty="0" smtClean="0">
                <a:latin typeface="宋体" panose="02010600030101010101" pitchFamily="2" charset="-122"/>
                <a:ea typeface="宋体" panose="02010600030101010101" pitchFamily="2" charset="-122"/>
              </a:rPr>
              <a:t>对应子目：</a:t>
            </a:r>
            <a:r>
              <a:rPr lang="zh-CN" altLang="en-US" dirty="0" smtClean="0">
                <a:latin typeface="宋体" panose="02010600030101010101" pitchFamily="2" charset="-122"/>
                <a:ea typeface="宋体" panose="02010600030101010101" pitchFamily="2" charset="-122"/>
              </a:rPr>
              <a:t>砍挖说明、起挖、栽植、养护、运输说明等。</a:t>
            </a:r>
            <a:endParaRPr lang="en-US" altLang="zh-CN" dirty="0" smtClean="0">
              <a:latin typeface="宋体" panose="02010600030101010101" pitchFamily="2" charset="-122"/>
              <a:ea typeface="宋体" panose="02010600030101010101" pitchFamily="2" charset="-122"/>
            </a:endParaRPr>
          </a:p>
          <a:p>
            <a:pPr>
              <a:lnSpc>
                <a:spcPct val="150000"/>
              </a:lnSpc>
            </a:pPr>
            <a:r>
              <a:rPr lang="zh-CN" altLang="en-US" b="1" dirty="0" smtClean="0">
                <a:latin typeface="宋体" panose="02010600030101010101" pitchFamily="2" charset="-122"/>
                <a:ea typeface="宋体" panose="02010600030101010101" pitchFamily="2" charset="-122"/>
              </a:rPr>
              <a:t>说明</a:t>
            </a:r>
            <a:r>
              <a:rPr lang="zh-CN" altLang="en-US" dirty="0" smtClean="0">
                <a:latin typeface="宋体" panose="02010600030101010101" pitchFamily="2" charset="-122"/>
                <a:ea typeface="宋体" panose="02010600030101010101" pitchFamily="2" charset="-122"/>
              </a:rPr>
              <a:t>：棕榈类植物砍挖执行乔木砍伐子目，且不再另外计取挖树根项目。</a:t>
            </a:r>
            <a:endParaRPr lang="zh-CN" altLang="en-US" dirty="0"/>
          </a:p>
        </p:txBody>
      </p:sp>
      <p:pic>
        <p:nvPicPr>
          <p:cNvPr id="3075" name="Picture 3" descr="C:\Users\Administrator\Desktop\交底PPT\棕榈.jpg"/>
          <p:cNvPicPr>
            <a:picLocks noChangeAspect="1" noChangeArrowheads="1"/>
          </p:cNvPicPr>
          <p:nvPr/>
        </p:nvPicPr>
        <p:blipFill>
          <a:blip r:embed="rId3"/>
          <a:srcRect t="7899" b="41638"/>
          <a:stretch>
            <a:fillRect/>
          </a:stretch>
        </p:blipFill>
        <p:spPr bwMode="auto">
          <a:xfrm>
            <a:off x="2661639" y="588111"/>
            <a:ext cx="4789028" cy="1812514"/>
          </a:xfrm>
          <a:prstGeom prst="rect">
            <a:avLst/>
          </a:prstGeom>
          <a:noFill/>
        </p:spPr>
      </p:pic>
    </p:spTree>
  </p:cSld>
  <p:clrMapOvr>
    <a:masterClrMapping/>
  </p:clrMapOvr>
  <p:transition spd="med">
    <p:pull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6" name="矩形 5"/>
          <p:cNvSpPr/>
          <p:nvPr/>
        </p:nvSpPr>
        <p:spPr>
          <a:xfrm>
            <a:off x="279398" y="1287554"/>
            <a:ext cx="2878669" cy="1338828"/>
          </a:xfrm>
          <a:prstGeom prst="rect">
            <a:avLst/>
          </a:prstGeom>
        </p:spPr>
        <p:txBody>
          <a:bodyPr wrap="square">
            <a:spAutoFit/>
          </a:bodyPr>
          <a:lstStyle/>
          <a:p>
            <a:pPr>
              <a:lnSpc>
                <a:spcPct val="150000"/>
              </a:lnSpc>
            </a:pPr>
            <a:r>
              <a:rPr lang="zh-CN" altLang="en-US" b="1" dirty="0" smtClean="0">
                <a:latin typeface="宋体" panose="02010600030101010101" pitchFamily="2" charset="-122"/>
                <a:ea typeface="宋体" panose="02010600030101010101" pitchFamily="2" charset="-122"/>
              </a:rPr>
              <a:t>竹类（新增养护）、</a:t>
            </a:r>
            <a:endParaRPr lang="en-US" altLang="zh-CN" b="1" dirty="0" smtClean="0">
              <a:latin typeface="宋体" panose="02010600030101010101" pitchFamily="2" charset="-122"/>
              <a:ea typeface="宋体" panose="02010600030101010101" pitchFamily="2" charset="-122"/>
            </a:endParaRPr>
          </a:p>
          <a:p>
            <a:pPr>
              <a:lnSpc>
                <a:spcPct val="150000"/>
              </a:lnSpc>
            </a:pPr>
            <a:r>
              <a:rPr lang="zh-CN" altLang="en-US" b="1" dirty="0" smtClean="0">
                <a:latin typeface="宋体" panose="02010600030101010101" pitchFamily="2" charset="-122"/>
                <a:ea typeface="宋体" panose="02010600030101010101" pitchFamily="2" charset="-122"/>
              </a:rPr>
              <a:t>单株栽植灌木、</a:t>
            </a:r>
            <a:endParaRPr lang="en-US" altLang="zh-CN" b="1" dirty="0" smtClean="0">
              <a:latin typeface="宋体" panose="02010600030101010101" pitchFamily="2" charset="-122"/>
              <a:ea typeface="宋体" panose="02010600030101010101" pitchFamily="2" charset="-122"/>
            </a:endParaRPr>
          </a:p>
          <a:p>
            <a:pPr>
              <a:lnSpc>
                <a:spcPct val="150000"/>
              </a:lnSpc>
            </a:pPr>
            <a:r>
              <a:rPr lang="zh-CN" altLang="en-US" b="1" dirty="0" smtClean="0">
                <a:latin typeface="宋体" panose="02010600030101010101" pitchFamily="2" charset="-122"/>
                <a:ea typeface="宋体" panose="02010600030101010101" pitchFamily="2" charset="-122"/>
              </a:rPr>
              <a:t>单株栽植草本花卉（新增）</a:t>
            </a:r>
            <a:endParaRPr lang="en-US" altLang="zh-CN" b="1" dirty="0" smtClean="0">
              <a:latin typeface="宋体" panose="02010600030101010101" pitchFamily="2" charset="-122"/>
              <a:ea typeface="宋体" panose="02010600030101010101" pitchFamily="2" charset="-122"/>
            </a:endParaRPr>
          </a:p>
        </p:txBody>
      </p:sp>
      <p:pic>
        <p:nvPicPr>
          <p:cNvPr id="4098" name="Picture 2" descr="C:\Users\Administrator\Desktop\交底PPT\竹.jpg"/>
          <p:cNvPicPr>
            <a:picLocks noChangeAspect="1" noChangeArrowheads="1"/>
          </p:cNvPicPr>
          <p:nvPr/>
        </p:nvPicPr>
        <p:blipFill>
          <a:blip r:embed="rId3"/>
          <a:srcRect t="8616" b="7237"/>
          <a:stretch>
            <a:fillRect/>
          </a:stretch>
        </p:blipFill>
        <p:spPr bwMode="auto">
          <a:xfrm>
            <a:off x="3081867" y="137839"/>
            <a:ext cx="5164666" cy="3259437"/>
          </a:xfrm>
          <a:prstGeom prst="rect">
            <a:avLst/>
          </a:prstGeom>
          <a:noFill/>
        </p:spPr>
      </p:pic>
      <p:sp>
        <p:nvSpPr>
          <p:cNvPr id="7" name="TextBox 6"/>
          <p:cNvSpPr txBox="1"/>
          <p:nvPr/>
        </p:nvSpPr>
        <p:spPr>
          <a:xfrm>
            <a:off x="356658" y="3479801"/>
            <a:ext cx="6468534" cy="369332"/>
          </a:xfrm>
          <a:prstGeom prst="rect">
            <a:avLst/>
          </a:prstGeom>
          <a:noFill/>
        </p:spPr>
        <p:txBody>
          <a:bodyPr wrap="square" rtlCol="0">
            <a:spAutoFit/>
          </a:bodyPr>
          <a:lstStyle/>
          <a:p>
            <a:r>
              <a:rPr lang="zh-CN" altLang="en-US" b="1" dirty="0" smtClean="0">
                <a:latin typeface="宋体" panose="02010600030101010101" pitchFamily="2" charset="-122"/>
                <a:ea typeface="宋体" panose="02010600030101010101" pitchFamily="2" charset="-122"/>
              </a:rPr>
              <a:t>对应子目：</a:t>
            </a:r>
            <a:r>
              <a:rPr lang="zh-CN" altLang="en-US" dirty="0" smtClean="0">
                <a:latin typeface="宋体" panose="02010600030101010101" pitchFamily="2" charset="-122"/>
                <a:ea typeface="宋体" panose="02010600030101010101" pitchFamily="2" charset="-122"/>
              </a:rPr>
              <a:t>砍挖、起挖、栽植、养护、运输等。</a:t>
            </a:r>
            <a:endParaRPr lang="zh-CN" altLang="en-US" dirty="0"/>
          </a:p>
        </p:txBody>
      </p:sp>
    </p:spTree>
  </p:cSld>
  <p:clrMapOvr>
    <a:masterClrMapping/>
  </p:clrMapOvr>
  <p:transition spd="med">
    <p:pull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6" name="矩形 5"/>
          <p:cNvSpPr/>
          <p:nvPr/>
        </p:nvSpPr>
        <p:spPr>
          <a:xfrm>
            <a:off x="1727198" y="2735356"/>
            <a:ext cx="1693335" cy="858377"/>
          </a:xfrm>
          <a:prstGeom prst="rect">
            <a:avLst/>
          </a:prstGeom>
        </p:spPr>
        <p:txBody>
          <a:bodyPr wrap="square">
            <a:spAutoFit/>
          </a:bodyPr>
          <a:lstStyle/>
          <a:p>
            <a:pPr>
              <a:lnSpc>
                <a:spcPct val="150000"/>
              </a:lnSpc>
            </a:pPr>
            <a:r>
              <a:rPr lang="zh-CN" altLang="en-US" b="1" dirty="0" smtClean="0">
                <a:latin typeface="宋体" panose="02010600030101010101" pitchFamily="2" charset="-122"/>
                <a:ea typeface="宋体" panose="02010600030101010101" pitchFamily="2" charset="-122"/>
              </a:rPr>
              <a:t>成片栽植灌木</a:t>
            </a:r>
            <a:endParaRPr lang="en-US" altLang="zh-CN" b="1" dirty="0" smtClean="0">
              <a:latin typeface="宋体" panose="02010600030101010101" pitchFamily="2" charset="-122"/>
              <a:ea typeface="宋体" panose="02010600030101010101" pitchFamily="2" charset="-122"/>
            </a:endParaRPr>
          </a:p>
          <a:p>
            <a:pPr>
              <a:lnSpc>
                <a:spcPct val="150000"/>
              </a:lnSpc>
            </a:pPr>
            <a:r>
              <a:rPr lang="zh-CN" altLang="en-US" dirty="0" smtClean="0">
                <a:latin typeface="宋体" panose="02010600030101010101" pitchFamily="2" charset="-122"/>
                <a:ea typeface="宋体" panose="02010600030101010101" pitchFamily="2" charset="-122"/>
              </a:rPr>
              <a:t>密度</a:t>
            </a:r>
            <a:r>
              <a:rPr lang="en-US" altLang="zh-CN" dirty="0" smtClean="0">
                <a:latin typeface="宋体" panose="02010600030101010101" pitchFamily="2" charset="-122"/>
                <a:ea typeface="宋体" panose="02010600030101010101" pitchFamily="2" charset="-122"/>
              </a:rPr>
              <a:t>9~64</a:t>
            </a:r>
            <a:r>
              <a:rPr lang="zh-CN" altLang="en-US" dirty="0" smtClean="0">
                <a:latin typeface="宋体" panose="02010600030101010101" pitchFamily="2" charset="-122"/>
                <a:ea typeface="宋体" panose="02010600030101010101" pitchFamily="2" charset="-122"/>
              </a:rPr>
              <a:t>株</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a:t>
            </a:r>
            <a:endParaRPr lang="en-US" altLang="zh-CN" dirty="0" smtClean="0">
              <a:latin typeface="宋体" panose="02010600030101010101" pitchFamily="2" charset="-122"/>
              <a:ea typeface="宋体" panose="02010600030101010101" pitchFamily="2" charset="-122"/>
            </a:endParaRPr>
          </a:p>
        </p:txBody>
      </p:sp>
      <p:pic>
        <p:nvPicPr>
          <p:cNvPr id="7" name="图片 6"/>
          <p:cNvPicPr/>
          <p:nvPr/>
        </p:nvPicPr>
        <p:blipFill>
          <a:blip r:embed="rId3"/>
          <a:srcRect t="32487"/>
          <a:stretch>
            <a:fillRect/>
          </a:stretch>
        </p:blipFill>
        <p:spPr bwMode="auto">
          <a:xfrm>
            <a:off x="1419548" y="480463"/>
            <a:ext cx="2644451" cy="2143397"/>
          </a:xfrm>
          <a:prstGeom prst="rect">
            <a:avLst/>
          </a:prstGeom>
          <a:noFill/>
          <a:ln w="9525">
            <a:noFill/>
            <a:miter lim="800000"/>
            <a:headEnd/>
            <a:tailEnd/>
          </a:ln>
        </p:spPr>
      </p:pic>
      <p:pic>
        <p:nvPicPr>
          <p:cNvPr id="5122" name="Picture 2" descr="C:\Users\Administrator\Desktop\交底PPT\草.jpg"/>
          <p:cNvPicPr>
            <a:picLocks noChangeAspect="1" noChangeArrowheads="1"/>
          </p:cNvPicPr>
          <p:nvPr/>
        </p:nvPicPr>
        <p:blipFill>
          <a:blip r:embed="rId4"/>
          <a:srcRect/>
          <a:stretch>
            <a:fillRect/>
          </a:stretch>
        </p:blipFill>
        <p:spPr bwMode="auto">
          <a:xfrm>
            <a:off x="5063068" y="504297"/>
            <a:ext cx="2791309" cy="2086504"/>
          </a:xfrm>
          <a:prstGeom prst="rect">
            <a:avLst/>
          </a:prstGeom>
          <a:noFill/>
        </p:spPr>
      </p:pic>
      <p:sp>
        <p:nvSpPr>
          <p:cNvPr id="9" name="矩形 8"/>
          <p:cNvSpPr/>
          <p:nvPr/>
        </p:nvSpPr>
        <p:spPr>
          <a:xfrm>
            <a:off x="5177472" y="2707301"/>
            <a:ext cx="2954655" cy="1754326"/>
          </a:xfrm>
          <a:prstGeom prst="rect">
            <a:avLst/>
          </a:prstGeom>
        </p:spPr>
        <p:txBody>
          <a:bodyPr wrap="square">
            <a:spAutoFit/>
          </a:bodyPr>
          <a:lstStyle/>
          <a:p>
            <a:pPr>
              <a:lnSpc>
                <a:spcPct val="150000"/>
              </a:lnSpc>
            </a:pPr>
            <a:r>
              <a:rPr lang="zh-CN" altLang="en-US" b="1" dirty="0" smtClean="0">
                <a:latin typeface="宋体" panose="02010600030101010101" pitchFamily="2" charset="-122"/>
                <a:ea typeface="宋体" panose="02010600030101010101" pitchFamily="2" charset="-122"/>
              </a:rPr>
              <a:t>成片栽植草本花卉</a:t>
            </a:r>
            <a:r>
              <a:rPr lang="zh-CN" altLang="en-US" dirty="0" smtClean="0">
                <a:latin typeface="宋体" panose="02010600030101010101" pitchFamily="2" charset="-122"/>
                <a:ea typeface="宋体" panose="02010600030101010101" pitchFamily="2" charset="-122"/>
              </a:rPr>
              <a:t>（新增）</a:t>
            </a:r>
            <a:endParaRPr lang="en-US" altLang="zh-CN" dirty="0" smtClean="0">
              <a:latin typeface="宋体" panose="02010600030101010101" pitchFamily="2" charset="-122"/>
              <a:ea typeface="宋体" panose="02010600030101010101" pitchFamily="2" charset="-122"/>
            </a:endParaRPr>
          </a:p>
          <a:p>
            <a:pPr>
              <a:lnSpc>
                <a:spcPct val="150000"/>
              </a:lnSpc>
            </a:pPr>
            <a:r>
              <a:rPr lang="zh-CN" altLang="en-US" dirty="0" smtClean="0">
                <a:latin typeface="宋体" panose="02010600030101010101" pitchFamily="2" charset="-122"/>
                <a:ea typeface="宋体" panose="02010600030101010101" pitchFamily="2" charset="-122"/>
              </a:rPr>
              <a:t>密度</a:t>
            </a:r>
            <a:r>
              <a:rPr lang="en-US" altLang="zh-CN" dirty="0" smtClean="0">
                <a:latin typeface="宋体" panose="02010600030101010101" pitchFamily="2" charset="-122"/>
                <a:ea typeface="宋体" panose="02010600030101010101" pitchFamily="2" charset="-122"/>
              </a:rPr>
              <a:t>25~100</a:t>
            </a:r>
            <a:r>
              <a:rPr lang="zh-CN" altLang="en-US" dirty="0" smtClean="0">
                <a:latin typeface="宋体" panose="02010600030101010101" pitchFamily="2" charset="-122"/>
                <a:ea typeface="宋体" panose="02010600030101010101" pitchFamily="2" charset="-122"/>
              </a:rPr>
              <a:t>株</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a:t>
            </a:r>
            <a:endParaRPr lang="en-US" altLang="zh-CN" dirty="0" smtClean="0">
              <a:latin typeface="宋体" panose="02010600030101010101" pitchFamily="2" charset="-122"/>
              <a:ea typeface="宋体" panose="02010600030101010101" pitchFamily="2" charset="-122"/>
            </a:endParaRPr>
          </a:p>
          <a:p>
            <a:pPr>
              <a:lnSpc>
                <a:spcPct val="150000"/>
              </a:lnSpc>
            </a:pPr>
            <a:endParaRPr lang="en-US" altLang="zh-CN" dirty="0" smtClean="0">
              <a:latin typeface="宋体" panose="02010600030101010101" pitchFamily="2" charset="-122"/>
              <a:ea typeface="宋体" panose="02010600030101010101" pitchFamily="2" charset="-122"/>
            </a:endParaRPr>
          </a:p>
          <a:p>
            <a:pPr>
              <a:lnSpc>
                <a:spcPct val="150000"/>
              </a:lnSpc>
            </a:pPr>
            <a:endParaRPr lang="en-US" altLang="zh-CN" dirty="0" smtClean="0">
              <a:latin typeface="宋体" panose="02010600030101010101" pitchFamily="2" charset="-122"/>
              <a:ea typeface="宋体" panose="02010600030101010101" pitchFamily="2" charset="-122"/>
            </a:endParaRPr>
          </a:p>
        </p:txBody>
      </p:sp>
    </p:spTree>
  </p:cSld>
  <p:clrMapOvr>
    <a:masterClrMapping/>
  </p:clrMapOvr>
  <p:transition spd="med">
    <p:pull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8" name="TextBox 7"/>
          <p:cNvSpPr txBox="1"/>
          <p:nvPr/>
        </p:nvSpPr>
        <p:spPr>
          <a:xfrm>
            <a:off x="560917" y="319617"/>
            <a:ext cx="2336800" cy="369332"/>
          </a:xfrm>
          <a:prstGeom prst="rect">
            <a:avLst/>
          </a:prstGeom>
          <a:noFill/>
        </p:spPr>
        <p:txBody>
          <a:bodyPr wrap="square" rtlCol="0">
            <a:spAutoFit/>
          </a:bodyPr>
          <a:lstStyle/>
          <a:p>
            <a:r>
              <a:rPr lang="zh-CN" altLang="en-US" dirty="0" smtClean="0"/>
              <a:t>水生植物</a:t>
            </a:r>
            <a:endParaRPr lang="zh-CN" altLang="en-US" dirty="0"/>
          </a:p>
        </p:txBody>
      </p:sp>
      <p:sp>
        <p:nvSpPr>
          <p:cNvPr id="10" name="TextBox 9"/>
          <p:cNvSpPr txBox="1"/>
          <p:nvPr/>
        </p:nvSpPr>
        <p:spPr>
          <a:xfrm>
            <a:off x="482597" y="660400"/>
            <a:ext cx="8170335" cy="3000821"/>
          </a:xfrm>
          <a:prstGeom prst="rect">
            <a:avLst/>
          </a:prstGeom>
          <a:noFill/>
        </p:spPr>
        <p:txBody>
          <a:bodyPr wrap="square" rtlCol="0">
            <a:spAutoFit/>
          </a:bodyPr>
          <a:lstStyle/>
          <a:p>
            <a:pPr>
              <a:lnSpc>
                <a:spcPct val="150000"/>
              </a:lnSpc>
            </a:pPr>
            <a:r>
              <a:rPr lang="zh-CN" altLang="en-US" dirty="0" smtClean="0">
                <a:latin typeface="宋体" panose="02010600030101010101" pitchFamily="2" charset="-122"/>
                <a:ea typeface="宋体" panose="02010600030101010101" pitchFamily="2" charset="-122"/>
              </a:rPr>
              <a:t>分类：湿生植物、挺水植物（荷花、其他挺水植物）、浮叶植物、漂浮植物、沉水植物（新增）</a:t>
            </a:r>
            <a:endParaRPr lang="en-US" altLang="zh-CN" dirty="0" smtClean="0">
              <a:latin typeface="宋体" panose="02010600030101010101" pitchFamily="2" charset="-122"/>
              <a:ea typeface="宋体" panose="02010600030101010101" pitchFamily="2" charset="-122"/>
            </a:endParaRPr>
          </a:p>
          <a:p>
            <a:pPr>
              <a:lnSpc>
                <a:spcPct val="150000"/>
              </a:lnSpc>
            </a:pPr>
            <a:r>
              <a:rPr lang="zh-CN" altLang="en-US" b="1" dirty="0" smtClean="0">
                <a:latin typeface="宋体" panose="02010600030101010101" pitchFamily="2" charset="-122"/>
                <a:ea typeface="宋体" panose="02010600030101010101" pitchFamily="2" charset="-122"/>
              </a:rPr>
              <a:t>取消</a:t>
            </a:r>
            <a:r>
              <a:rPr lang="en-US" altLang="zh-CN" b="1" dirty="0" smtClean="0">
                <a:latin typeface="宋体" panose="02010600030101010101" pitchFamily="2" charset="-122"/>
                <a:ea typeface="宋体" panose="02010600030101010101" pitchFamily="2" charset="-122"/>
              </a:rPr>
              <a:t>2014</a:t>
            </a:r>
            <a:r>
              <a:rPr lang="zh-CN" altLang="en-US" b="1" dirty="0" smtClean="0">
                <a:latin typeface="宋体" panose="02010600030101010101" pitchFamily="2" charset="-122"/>
                <a:ea typeface="宋体" panose="02010600030101010101" pitchFamily="2" charset="-122"/>
              </a:rPr>
              <a:t>消耗量标准说明：</a:t>
            </a:r>
            <a:r>
              <a:rPr lang="zh-CN" altLang="en-US" dirty="0" smtClean="0">
                <a:latin typeface="宋体" panose="02010600030101010101" pitchFamily="2" charset="-122"/>
                <a:ea typeface="宋体" panose="02010600030101010101" pitchFamily="2" charset="-122"/>
              </a:rPr>
              <a:t>栽植湿生植物相关子目适应于岸边湿泥中种植，种植区域为常水位以上；栽植挺水植物相关子目适用于浅水种植，种植区为水深</a:t>
            </a:r>
            <a:r>
              <a:rPr lang="en-US" altLang="zh-CN" dirty="0" smtClean="0">
                <a:latin typeface="宋体" panose="02010600030101010101" pitchFamily="2" charset="-122"/>
                <a:ea typeface="宋体" panose="02010600030101010101" pitchFamily="2" charset="-122"/>
              </a:rPr>
              <a:t>50cm</a:t>
            </a:r>
            <a:r>
              <a:rPr lang="zh-CN" altLang="en-US" dirty="0" smtClean="0">
                <a:latin typeface="宋体" panose="02010600030101010101" pitchFamily="2" charset="-122"/>
                <a:ea typeface="宋体" panose="02010600030101010101" pitchFamily="2" charset="-122"/>
              </a:rPr>
              <a:t>以内；栽植浮叶植物相关子目适用于水底种植，种植区为水深</a:t>
            </a:r>
            <a:r>
              <a:rPr lang="en-US" altLang="zh-CN" dirty="0" smtClean="0">
                <a:latin typeface="宋体" panose="02010600030101010101" pitchFamily="2" charset="-122"/>
                <a:ea typeface="宋体" panose="02010600030101010101" pitchFamily="2" charset="-122"/>
              </a:rPr>
              <a:t>100cm</a:t>
            </a:r>
            <a:r>
              <a:rPr lang="zh-CN" altLang="en-US" dirty="0" smtClean="0">
                <a:latin typeface="宋体" panose="02010600030101010101" pitchFamily="2" charset="-122"/>
                <a:ea typeface="宋体" panose="02010600030101010101" pitchFamily="2" charset="-122"/>
              </a:rPr>
              <a:t>以内；栽植漂浮植物相关子目适用于水面种植；栽植沉水植物时，根据栽种时实际水深执行相适用的其他水生植物栽植子目。</a:t>
            </a:r>
          </a:p>
        </p:txBody>
      </p:sp>
    </p:spTree>
  </p:cSld>
  <p:clrMapOvr>
    <a:masterClrMapping/>
  </p:clrMapOvr>
  <p:transition spd="med">
    <p:pull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10" name="TextBox 9"/>
          <p:cNvSpPr txBox="1"/>
          <p:nvPr/>
        </p:nvSpPr>
        <p:spPr>
          <a:xfrm>
            <a:off x="709082" y="287867"/>
            <a:ext cx="7399867" cy="442878"/>
          </a:xfrm>
          <a:prstGeom prst="rect">
            <a:avLst/>
          </a:prstGeom>
          <a:noFill/>
        </p:spPr>
        <p:txBody>
          <a:bodyPr wrap="square" rtlCol="0">
            <a:spAutoFit/>
          </a:bodyPr>
          <a:lstStyle/>
          <a:p>
            <a:pPr>
              <a:lnSpc>
                <a:spcPct val="150000"/>
              </a:lnSpc>
            </a:pPr>
            <a:r>
              <a:rPr lang="zh-CN" altLang="en-US" dirty="0" smtClean="0">
                <a:latin typeface="宋体" panose="02010600030101010101" pitchFamily="2" charset="-122"/>
                <a:ea typeface="宋体" panose="02010600030101010101" pitchFamily="2" charset="-122"/>
              </a:rPr>
              <a:t>沉水植物栽植（新增）</a:t>
            </a:r>
          </a:p>
        </p:txBody>
      </p:sp>
      <p:pic>
        <p:nvPicPr>
          <p:cNvPr id="6146" name="Picture 2" descr="C:\Users\Administrator\Desktop\交底PPT\微信图片_20200824155342.jpg"/>
          <p:cNvPicPr>
            <a:picLocks noChangeAspect="1" noChangeArrowheads="1"/>
          </p:cNvPicPr>
          <p:nvPr/>
        </p:nvPicPr>
        <p:blipFill>
          <a:blip r:embed="rId3" cstate="print"/>
          <a:srcRect/>
          <a:stretch>
            <a:fillRect/>
          </a:stretch>
        </p:blipFill>
        <p:spPr bwMode="auto">
          <a:xfrm>
            <a:off x="4315142" y="878099"/>
            <a:ext cx="2588400" cy="1941300"/>
          </a:xfrm>
          <a:prstGeom prst="rect">
            <a:avLst/>
          </a:prstGeom>
          <a:noFill/>
        </p:spPr>
      </p:pic>
      <p:pic>
        <p:nvPicPr>
          <p:cNvPr id="7170" name="Picture 2" descr="C:\Users\Administrator\Desktop\交底PPT\微信图片_20200824155337.jpg"/>
          <p:cNvPicPr>
            <a:picLocks noChangeAspect="1" noChangeArrowheads="1"/>
          </p:cNvPicPr>
          <p:nvPr/>
        </p:nvPicPr>
        <p:blipFill>
          <a:blip r:embed="rId4" cstate="print"/>
          <a:srcRect/>
          <a:stretch>
            <a:fillRect/>
          </a:stretch>
        </p:blipFill>
        <p:spPr bwMode="auto">
          <a:xfrm>
            <a:off x="1438487" y="871537"/>
            <a:ext cx="2597151" cy="1947863"/>
          </a:xfrm>
          <a:prstGeom prst="rect">
            <a:avLst/>
          </a:prstGeom>
          <a:noFill/>
        </p:spPr>
      </p:pic>
      <p:sp>
        <p:nvSpPr>
          <p:cNvPr id="9" name="TextBox 8"/>
          <p:cNvSpPr txBox="1"/>
          <p:nvPr/>
        </p:nvSpPr>
        <p:spPr>
          <a:xfrm>
            <a:off x="695325" y="3057525"/>
            <a:ext cx="6991350" cy="369332"/>
          </a:xfrm>
          <a:prstGeom prst="rect">
            <a:avLst/>
          </a:prstGeom>
          <a:noFill/>
        </p:spPr>
        <p:txBody>
          <a:bodyPr wrap="square" rtlCol="0">
            <a:spAutoFit/>
          </a:bodyPr>
          <a:lstStyle/>
          <a:p>
            <a:r>
              <a:rPr lang="zh-CN" altLang="en-US" dirty="0" smtClean="0">
                <a:solidFill>
                  <a:srgbClr val="FF0000"/>
                </a:solidFill>
                <a:latin typeface="宋体" panose="02010600030101010101" pitchFamily="2" charset="-122"/>
                <a:ea typeface="宋体" panose="02010600030101010101" pitchFamily="2" charset="-122"/>
              </a:rPr>
              <a:t>按种植面积计算，综合考虑沉水植物栽植水深与栽植密度</a:t>
            </a:r>
            <a:r>
              <a:rPr lang="zh-CN" altLang="en-US" dirty="0" smtClean="0">
                <a:solidFill>
                  <a:srgbClr val="FF0000"/>
                </a:solidFill>
              </a:rPr>
              <a:t>。</a:t>
            </a:r>
            <a:endParaRPr lang="zh-CN" altLang="en-US" dirty="0">
              <a:solidFill>
                <a:srgbClr val="FF0000"/>
              </a:solidFill>
            </a:endParaRPr>
          </a:p>
        </p:txBody>
      </p:sp>
    </p:spTree>
  </p:cSld>
  <p:clrMapOvr>
    <a:masterClrMapping/>
  </p:clrMapOvr>
  <p:transition spd="med">
    <p:pull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10" name="TextBox 9"/>
          <p:cNvSpPr txBox="1"/>
          <p:nvPr/>
        </p:nvSpPr>
        <p:spPr>
          <a:xfrm>
            <a:off x="482597" y="660400"/>
            <a:ext cx="8170335" cy="442878"/>
          </a:xfrm>
          <a:prstGeom prst="rect">
            <a:avLst/>
          </a:prstGeom>
          <a:noFill/>
        </p:spPr>
        <p:txBody>
          <a:bodyPr wrap="square" rtlCol="0">
            <a:spAutoFit/>
          </a:bodyPr>
          <a:lstStyle/>
          <a:p>
            <a:pPr>
              <a:lnSpc>
                <a:spcPct val="150000"/>
              </a:lnSpc>
            </a:pPr>
            <a:r>
              <a:rPr lang="zh-CN" altLang="en-US" b="1" dirty="0" smtClean="0">
                <a:latin typeface="宋体" panose="02010600030101010101" pitchFamily="2" charset="-122"/>
                <a:ea typeface="宋体" panose="02010600030101010101" pitchFamily="2" charset="-122"/>
              </a:rPr>
              <a:t>新增说明：</a:t>
            </a:r>
            <a:endParaRPr lang="zh-CN" altLang="en-US" dirty="0" smtClean="0">
              <a:latin typeface="宋体" panose="02010600030101010101" pitchFamily="2" charset="-122"/>
              <a:ea typeface="宋体" panose="02010600030101010101" pitchFamily="2" charset="-122"/>
            </a:endParaRPr>
          </a:p>
        </p:txBody>
      </p:sp>
      <p:sp>
        <p:nvSpPr>
          <p:cNvPr id="5" name="矩形 4"/>
          <p:cNvSpPr/>
          <p:nvPr/>
        </p:nvSpPr>
        <p:spPr>
          <a:xfrm>
            <a:off x="771525" y="1385411"/>
            <a:ext cx="7429500" cy="1291379"/>
          </a:xfrm>
          <a:prstGeom prst="rect">
            <a:avLst/>
          </a:prstGeom>
        </p:spPr>
        <p:txBody>
          <a:bodyPr wrap="square">
            <a:spAutoFit/>
          </a:bodyPr>
          <a:lstStyle/>
          <a:p>
            <a:pPr>
              <a:lnSpc>
                <a:spcPct val="150000"/>
              </a:lnSpc>
            </a:pPr>
            <a:r>
              <a:rPr lang="zh-CN" altLang="en-US" dirty="0" smtClean="0">
                <a:latin typeface="宋体" panose="02010600030101010101" pitchFamily="2" charset="-122"/>
                <a:ea typeface="宋体" panose="02010600030101010101" pitchFamily="2" charset="-122"/>
              </a:rPr>
              <a:t>    水生植物如为</a:t>
            </a:r>
            <a:r>
              <a:rPr lang="zh-CN" altLang="en-US" dirty="0" smtClean="0">
                <a:solidFill>
                  <a:srgbClr val="FF0000"/>
                </a:solidFill>
                <a:latin typeface="宋体" panose="02010600030101010101" pitchFamily="2" charset="-122"/>
                <a:ea typeface="宋体" panose="02010600030101010101" pitchFamily="2" charset="-122"/>
              </a:rPr>
              <a:t>干土成片栽植</a:t>
            </a:r>
            <a:r>
              <a:rPr lang="zh-CN" altLang="en-US" dirty="0" smtClean="0">
                <a:latin typeface="宋体" panose="02010600030101010101" pitchFamily="2" charset="-122"/>
                <a:ea typeface="宋体" panose="02010600030101010101" pitchFamily="2" charset="-122"/>
              </a:rPr>
              <a:t>，按成片栽植灌木、草本花卉相应项目执行，如栽植挺水植物、浮叶植物等水生植物是放水后在</a:t>
            </a:r>
            <a:r>
              <a:rPr lang="zh-CN" altLang="en-US" dirty="0" smtClean="0">
                <a:solidFill>
                  <a:srgbClr val="FF0000"/>
                </a:solidFill>
                <a:latin typeface="宋体" panose="02010600030101010101" pitchFamily="2" charset="-122"/>
                <a:ea typeface="宋体" panose="02010600030101010101" pitchFamily="2" charset="-122"/>
              </a:rPr>
              <a:t>淤泥中成片种植</a:t>
            </a:r>
            <a:r>
              <a:rPr lang="zh-CN" altLang="en-US" dirty="0" smtClean="0">
                <a:latin typeface="宋体" panose="02010600030101010101" pitchFamily="2" charset="-122"/>
                <a:ea typeface="宋体" panose="02010600030101010101" pitchFamily="2" charset="-122"/>
              </a:rPr>
              <a:t>，则按灌木、草本花卉成片栽植项目人工乘</a:t>
            </a:r>
            <a:r>
              <a:rPr lang="en-US" altLang="en-US" dirty="0" smtClean="0">
                <a:latin typeface="宋体" panose="02010600030101010101" pitchFamily="2" charset="-122"/>
                <a:ea typeface="宋体" panose="02010600030101010101" pitchFamily="2" charset="-122"/>
              </a:rPr>
              <a:t>1.2</a:t>
            </a:r>
            <a:r>
              <a:rPr lang="zh-CN" altLang="en-US" dirty="0" smtClean="0">
                <a:latin typeface="宋体" panose="02010600030101010101" pitchFamily="2" charset="-122"/>
                <a:ea typeface="宋体" panose="02010600030101010101" pitchFamily="2" charset="-122"/>
              </a:rPr>
              <a:t>系数执行。</a:t>
            </a:r>
            <a:endParaRPr lang="zh-CN" altLang="en-US" dirty="0"/>
          </a:p>
        </p:txBody>
      </p:sp>
    </p:spTree>
  </p:cSld>
  <p:clrMapOvr>
    <a:masterClrMapping/>
  </p:clrMapOvr>
  <p:transition spd="med">
    <p:pull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5" name="TextBox 4"/>
          <p:cNvSpPr txBox="1"/>
          <p:nvPr/>
        </p:nvSpPr>
        <p:spPr>
          <a:xfrm>
            <a:off x="592667" y="482601"/>
            <a:ext cx="8305800" cy="3831818"/>
          </a:xfrm>
          <a:prstGeom prst="rect">
            <a:avLst/>
          </a:prstGeom>
          <a:noFill/>
        </p:spPr>
        <p:txBody>
          <a:bodyPr wrap="square" rtlCol="0">
            <a:spAutoFit/>
          </a:bodyPr>
          <a:lstStyle/>
          <a:p>
            <a:pPr>
              <a:lnSpc>
                <a:spcPct val="150000"/>
              </a:lnSpc>
            </a:pPr>
            <a:r>
              <a:rPr lang="en-US" altLang="zh-CN" dirty="0" smtClean="0">
                <a:latin typeface="宋体" panose="02010600030101010101" pitchFamily="2" charset="-122"/>
                <a:ea typeface="宋体" panose="02010600030101010101" pitchFamily="2" charset="-122"/>
              </a:rPr>
              <a:t>3</a:t>
            </a:r>
            <a:r>
              <a:rPr lang="zh-CN" altLang="en-US"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完善土球计算方法：</a:t>
            </a:r>
            <a:r>
              <a:rPr lang="zh-CN" altLang="en-US" dirty="0" smtClean="0">
                <a:latin typeface="宋体" panose="02010600030101010101" pitchFamily="2" charset="-122"/>
                <a:ea typeface="宋体" panose="02010600030101010101" pitchFamily="2" charset="-122"/>
              </a:rPr>
              <a:t>带土球乔、灌木的栽植，土球的规格按设计要求确定，当设计未作要求时：乔木分枝点在地表向上</a:t>
            </a:r>
            <a:r>
              <a:rPr lang="en-US" altLang="en-US" dirty="0" smtClean="0">
                <a:latin typeface="宋体" panose="02010600030101010101" pitchFamily="2" charset="-122"/>
                <a:ea typeface="宋体" panose="02010600030101010101" pitchFamily="2" charset="-122"/>
              </a:rPr>
              <a:t>0.3m</a:t>
            </a:r>
            <a:r>
              <a:rPr lang="zh-CN" altLang="en-US" dirty="0" smtClean="0">
                <a:latin typeface="宋体" panose="02010600030101010101" pitchFamily="2" charset="-122"/>
                <a:ea typeface="宋体" panose="02010600030101010101" pitchFamily="2" charset="-122"/>
              </a:rPr>
              <a:t>以上，按胸径的</a:t>
            </a:r>
            <a:r>
              <a:rPr lang="en-US" altLang="en-US" dirty="0" smtClean="0">
                <a:latin typeface="宋体" panose="02010600030101010101" pitchFamily="2" charset="-122"/>
                <a:ea typeface="宋体" panose="02010600030101010101" pitchFamily="2" charset="-122"/>
              </a:rPr>
              <a:t>6-8</a:t>
            </a:r>
            <a:r>
              <a:rPr lang="zh-CN" altLang="en-US" dirty="0" smtClean="0">
                <a:latin typeface="宋体" panose="02010600030101010101" pitchFamily="2" charset="-122"/>
                <a:ea typeface="宋体" panose="02010600030101010101" pitchFamily="2" charset="-122"/>
              </a:rPr>
              <a:t>倍计算，分枝点在地表向上</a:t>
            </a:r>
            <a:r>
              <a:rPr lang="en-US" altLang="en-US" dirty="0" smtClean="0">
                <a:latin typeface="宋体" panose="02010600030101010101" pitchFamily="2" charset="-122"/>
                <a:ea typeface="宋体" panose="02010600030101010101" pitchFamily="2" charset="-122"/>
              </a:rPr>
              <a:t>0.3m</a:t>
            </a:r>
            <a:r>
              <a:rPr lang="zh-CN" altLang="en-US" dirty="0" smtClean="0">
                <a:latin typeface="宋体" panose="02010600030101010101" pitchFamily="2" charset="-122"/>
                <a:ea typeface="宋体" panose="02010600030101010101" pitchFamily="2" charset="-122"/>
              </a:rPr>
              <a:t>以下，则按地径的</a:t>
            </a:r>
            <a:r>
              <a:rPr lang="en-US" altLang="en-US" dirty="0" smtClean="0">
                <a:latin typeface="宋体" panose="02010600030101010101" pitchFamily="2" charset="-122"/>
                <a:ea typeface="宋体" panose="02010600030101010101" pitchFamily="2" charset="-122"/>
              </a:rPr>
              <a:t>6</a:t>
            </a:r>
            <a:r>
              <a:rPr lang="zh-CN" altLang="en-US" dirty="0" smtClean="0">
                <a:latin typeface="宋体" panose="02010600030101010101" pitchFamily="2" charset="-122"/>
                <a:ea typeface="宋体" panose="02010600030101010101" pitchFamily="2" charset="-122"/>
              </a:rPr>
              <a:t>倍计算；灌木按其冠径的</a:t>
            </a:r>
            <a:r>
              <a:rPr lang="en-US" altLang="en-US" dirty="0" smtClean="0">
                <a:latin typeface="宋体" panose="02010600030101010101" pitchFamily="2" charset="-122"/>
                <a:ea typeface="宋体" panose="02010600030101010101" pitchFamily="2" charset="-122"/>
              </a:rPr>
              <a:t>1/3</a:t>
            </a:r>
            <a:r>
              <a:rPr lang="zh-CN" altLang="en-US" dirty="0" smtClean="0">
                <a:latin typeface="宋体" panose="02010600030101010101" pitchFamily="2" charset="-122"/>
                <a:ea typeface="宋体" panose="02010600030101010101" pitchFamily="2" charset="-122"/>
              </a:rPr>
              <a:t>计算。丛生乔木的胸径，按照主杆胸径</a:t>
            </a:r>
            <a:r>
              <a:rPr lang="en-US" altLang="en-US" dirty="0" smtClean="0">
                <a:latin typeface="宋体" panose="02010600030101010101" pitchFamily="2" charset="-122"/>
                <a:ea typeface="宋体" panose="02010600030101010101" pitchFamily="2" charset="-122"/>
              </a:rPr>
              <a:t>+0.5</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其他树干胸径之和计算，其中树杆的胸径≤</a:t>
            </a:r>
            <a:r>
              <a:rPr lang="en-US" altLang="en-US" dirty="0" smtClean="0">
                <a:latin typeface="宋体" panose="02010600030101010101" pitchFamily="2" charset="-122"/>
                <a:ea typeface="宋体" panose="02010600030101010101" pitchFamily="2" charset="-122"/>
              </a:rPr>
              <a:t>6cm</a:t>
            </a:r>
            <a:r>
              <a:rPr lang="zh-CN" altLang="en-US" dirty="0" smtClean="0">
                <a:latin typeface="宋体" panose="02010600030101010101" pitchFamily="2" charset="-122"/>
                <a:ea typeface="宋体" panose="02010600030101010101" pitchFamily="2" charset="-122"/>
              </a:rPr>
              <a:t>不列入计算胸径。棕榈地径在</a:t>
            </a:r>
            <a:r>
              <a:rPr lang="en-US" altLang="en-US" dirty="0" smtClean="0">
                <a:latin typeface="宋体" panose="02010600030101010101" pitchFamily="2" charset="-122"/>
                <a:ea typeface="宋体" panose="02010600030101010101" pitchFamily="2" charset="-122"/>
              </a:rPr>
              <a:t>20cm</a:t>
            </a:r>
            <a:r>
              <a:rPr lang="zh-CN" altLang="en-US" dirty="0" smtClean="0">
                <a:latin typeface="宋体" panose="02010600030101010101" pitchFamily="2" charset="-122"/>
                <a:ea typeface="宋体" panose="02010600030101010101" pitchFamily="2" charset="-122"/>
              </a:rPr>
              <a:t>以内，其土球直径按</a:t>
            </a:r>
            <a:r>
              <a:rPr lang="en-US" altLang="en-US" dirty="0" smtClean="0">
                <a:latin typeface="宋体" panose="02010600030101010101" pitchFamily="2" charset="-122"/>
                <a:ea typeface="宋体" panose="02010600030101010101" pitchFamily="2" charset="-122"/>
              </a:rPr>
              <a:t>60cm</a:t>
            </a:r>
            <a:r>
              <a:rPr lang="zh-CN" altLang="en-US" dirty="0" smtClean="0">
                <a:latin typeface="宋体" panose="02010600030101010101" pitchFamily="2" charset="-122"/>
                <a:ea typeface="宋体" panose="02010600030101010101" pitchFamily="2" charset="-122"/>
              </a:rPr>
              <a:t>计算，地径在</a:t>
            </a:r>
            <a:r>
              <a:rPr lang="en-US" altLang="en-US" dirty="0" smtClean="0">
                <a:latin typeface="宋体" panose="02010600030101010101" pitchFamily="2" charset="-122"/>
                <a:ea typeface="宋体" panose="02010600030101010101" pitchFamily="2" charset="-122"/>
              </a:rPr>
              <a:t>20~40cm</a:t>
            </a:r>
            <a:r>
              <a:rPr lang="zh-CN" altLang="en-US" dirty="0" smtClean="0">
                <a:latin typeface="宋体" panose="02010600030101010101" pitchFamily="2" charset="-122"/>
                <a:ea typeface="宋体" panose="02010600030101010101" pitchFamily="2" charset="-122"/>
              </a:rPr>
              <a:t>之间，其土球直径按</a:t>
            </a:r>
            <a:r>
              <a:rPr lang="en-US" altLang="en-US" dirty="0" smtClean="0">
                <a:latin typeface="宋体" panose="02010600030101010101" pitchFamily="2" charset="-122"/>
                <a:ea typeface="宋体" panose="02010600030101010101" pitchFamily="2" charset="-122"/>
              </a:rPr>
              <a:t>80cm</a:t>
            </a:r>
            <a:r>
              <a:rPr lang="zh-CN" altLang="en-US" dirty="0" smtClean="0">
                <a:latin typeface="宋体" panose="02010600030101010101" pitchFamily="2" charset="-122"/>
                <a:ea typeface="宋体" panose="02010600030101010101" pitchFamily="2" charset="-122"/>
              </a:rPr>
              <a:t>计算，地径在</a:t>
            </a:r>
            <a:r>
              <a:rPr lang="en-US" altLang="en-US" dirty="0" smtClean="0">
                <a:latin typeface="宋体" panose="02010600030101010101" pitchFamily="2" charset="-122"/>
                <a:ea typeface="宋体" panose="02010600030101010101" pitchFamily="2" charset="-122"/>
              </a:rPr>
              <a:t>40cm</a:t>
            </a:r>
            <a:r>
              <a:rPr lang="zh-CN" altLang="en-US" dirty="0" smtClean="0">
                <a:latin typeface="宋体" panose="02010600030101010101" pitchFamily="2" charset="-122"/>
                <a:ea typeface="宋体" panose="02010600030101010101" pitchFamily="2" charset="-122"/>
              </a:rPr>
              <a:t>以上，其土球直径按干径的</a:t>
            </a:r>
            <a:r>
              <a:rPr lang="en-US" altLang="en-US" dirty="0" smtClean="0">
                <a:latin typeface="宋体" panose="02010600030101010101" pitchFamily="2" charset="-122"/>
                <a:ea typeface="宋体" panose="02010600030101010101" pitchFamily="2" charset="-122"/>
              </a:rPr>
              <a:t>2</a:t>
            </a:r>
            <a:r>
              <a:rPr lang="zh-CN" altLang="en-US" dirty="0" smtClean="0">
                <a:latin typeface="宋体" panose="02010600030101010101" pitchFamily="2" charset="-122"/>
                <a:ea typeface="宋体" panose="02010600030101010101" pitchFamily="2" charset="-122"/>
              </a:rPr>
              <a:t>倍计算。</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b="1" dirty="0" smtClean="0">
                <a:latin typeface="宋体" panose="02010600030101010101" pitchFamily="2" charset="-122"/>
                <a:ea typeface="宋体" panose="02010600030101010101" pitchFamily="2" charset="-122"/>
              </a:rPr>
              <a:t>2014</a:t>
            </a:r>
            <a:r>
              <a:rPr lang="zh-CN" altLang="en-US" b="1" dirty="0" smtClean="0">
                <a:latin typeface="宋体" panose="02010600030101010101" pitchFamily="2" charset="-122"/>
                <a:ea typeface="宋体" panose="02010600030101010101" pitchFamily="2" charset="-122"/>
              </a:rPr>
              <a:t>消耗量标准：</a:t>
            </a:r>
            <a:r>
              <a:rPr lang="zh-CN" altLang="en-US" dirty="0" smtClean="0">
                <a:latin typeface="宋体" panose="02010600030101010101" pitchFamily="2" charset="-122"/>
                <a:ea typeface="宋体" panose="02010600030101010101" pitchFamily="2" charset="-122"/>
              </a:rPr>
              <a:t>乔木土球按胸径的</a:t>
            </a:r>
            <a:r>
              <a:rPr lang="en-US" altLang="en-US" dirty="0" smtClean="0">
                <a:latin typeface="宋体" panose="02010600030101010101" pitchFamily="2" charset="-122"/>
                <a:ea typeface="宋体" panose="02010600030101010101" pitchFamily="2" charset="-122"/>
              </a:rPr>
              <a:t>6-8</a:t>
            </a:r>
            <a:r>
              <a:rPr lang="zh-CN" altLang="en-US" dirty="0" smtClean="0">
                <a:latin typeface="宋体" panose="02010600030101010101" pitchFamily="2" charset="-122"/>
                <a:ea typeface="宋体" panose="02010600030101010101" pitchFamily="2" charset="-122"/>
              </a:rPr>
              <a:t>倍计算，或按地径的</a:t>
            </a:r>
            <a:r>
              <a:rPr lang="en-US" altLang="en-US" dirty="0" smtClean="0">
                <a:latin typeface="宋体" panose="02010600030101010101" pitchFamily="2" charset="-122"/>
                <a:ea typeface="宋体" panose="02010600030101010101" pitchFamily="2" charset="-122"/>
              </a:rPr>
              <a:t>6</a:t>
            </a:r>
            <a:r>
              <a:rPr lang="zh-CN" altLang="en-US" dirty="0" smtClean="0">
                <a:latin typeface="宋体" panose="02010600030101010101" pitchFamily="2" charset="-122"/>
                <a:ea typeface="宋体" panose="02010600030101010101" pitchFamily="2" charset="-122"/>
              </a:rPr>
              <a:t>倍计算，灌木按其冠径的</a:t>
            </a:r>
            <a:r>
              <a:rPr lang="en-US" altLang="en-US" dirty="0" smtClean="0">
                <a:latin typeface="宋体" panose="02010600030101010101" pitchFamily="2" charset="-122"/>
                <a:ea typeface="宋体" panose="02010600030101010101" pitchFamily="2" charset="-122"/>
              </a:rPr>
              <a:t>1/3</a:t>
            </a:r>
            <a:r>
              <a:rPr lang="zh-CN" altLang="en-US" dirty="0" smtClean="0">
                <a:latin typeface="宋体" panose="02010600030101010101" pitchFamily="2" charset="-122"/>
                <a:ea typeface="宋体" panose="02010600030101010101" pitchFamily="2" charset="-122"/>
              </a:rPr>
              <a:t>计算。</a:t>
            </a:r>
            <a:endParaRPr lang="en-US" altLang="zh-CN" dirty="0" smtClean="0">
              <a:latin typeface="宋体" panose="02010600030101010101" pitchFamily="2" charset="-122"/>
              <a:ea typeface="宋体" panose="02010600030101010101" pitchFamily="2" charset="-122"/>
            </a:endParaRPr>
          </a:p>
          <a:p>
            <a:pPr>
              <a:lnSpc>
                <a:spcPct val="150000"/>
              </a:lnSpc>
            </a:pPr>
            <a:endParaRPr lang="zh-CN" altLang="en-US" dirty="0"/>
          </a:p>
        </p:txBody>
      </p:sp>
    </p:spTree>
  </p:cSld>
  <p:clrMapOvr>
    <a:masterClrMapping/>
  </p:clrMapOvr>
  <p:transition spd="med">
    <p:pull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pic>
        <p:nvPicPr>
          <p:cNvPr id="2050" name="Picture 2" descr="C:\Users\Administrator\Desktop\交底PPT\胸径分析图副本.jpg"/>
          <p:cNvPicPr>
            <a:picLocks noChangeAspect="1" noChangeArrowheads="1"/>
          </p:cNvPicPr>
          <p:nvPr/>
        </p:nvPicPr>
        <p:blipFill>
          <a:blip r:embed="rId3" cstate="print"/>
          <a:srcRect l="6600" b="60273"/>
          <a:stretch>
            <a:fillRect/>
          </a:stretch>
        </p:blipFill>
        <p:spPr bwMode="auto">
          <a:xfrm>
            <a:off x="340784" y="214842"/>
            <a:ext cx="4603792" cy="1958195"/>
          </a:xfrm>
          <a:prstGeom prst="rect">
            <a:avLst/>
          </a:prstGeom>
          <a:noFill/>
        </p:spPr>
      </p:pic>
      <p:pic>
        <p:nvPicPr>
          <p:cNvPr id="6" name="Picture 2" descr="C:\Users\Administrator\Desktop\交底PPT\胸径分析图副本.jpg"/>
          <p:cNvPicPr>
            <a:picLocks noChangeAspect="1" noChangeArrowheads="1"/>
          </p:cNvPicPr>
          <p:nvPr/>
        </p:nvPicPr>
        <p:blipFill>
          <a:blip r:embed="rId4" cstate="print"/>
          <a:srcRect l="4693" t="39921" r="16434" b="31786"/>
          <a:stretch>
            <a:fillRect/>
          </a:stretch>
        </p:blipFill>
        <p:spPr bwMode="auto">
          <a:xfrm>
            <a:off x="4842932" y="626532"/>
            <a:ext cx="4130398" cy="1481667"/>
          </a:xfrm>
          <a:prstGeom prst="rect">
            <a:avLst/>
          </a:prstGeom>
          <a:noFill/>
        </p:spPr>
      </p:pic>
      <p:pic>
        <p:nvPicPr>
          <p:cNvPr id="7" name="Picture 2" descr="C:\Users\Administrator\Desktop\交底PPT\胸径分析图副本.jpg"/>
          <p:cNvPicPr>
            <a:picLocks noChangeAspect="1" noChangeArrowheads="1"/>
          </p:cNvPicPr>
          <p:nvPr/>
        </p:nvPicPr>
        <p:blipFill>
          <a:blip r:embed="rId5" cstate="print"/>
          <a:srcRect l="3464" t="67245" r="15570" b="1942"/>
          <a:stretch>
            <a:fillRect/>
          </a:stretch>
        </p:blipFill>
        <p:spPr bwMode="auto">
          <a:xfrm>
            <a:off x="140602" y="2328334"/>
            <a:ext cx="4338265" cy="1651000"/>
          </a:xfrm>
          <a:prstGeom prst="rect">
            <a:avLst/>
          </a:prstGeom>
          <a:noFill/>
        </p:spPr>
      </p:pic>
      <p:pic>
        <p:nvPicPr>
          <p:cNvPr id="2051" name="Picture 3" descr="C:\Users\Administrator\Desktop\交底PPT\灌木.jpg"/>
          <p:cNvPicPr>
            <a:picLocks noChangeAspect="1" noChangeArrowheads="1"/>
          </p:cNvPicPr>
          <p:nvPr/>
        </p:nvPicPr>
        <p:blipFill>
          <a:blip r:embed="rId6"/>
          <a:srcRect l="9049" t="5556" r="15603" b="56944"/>
          <a:stretch>
            <a:fillRect/>
          </a:stretch>
        </p:blipFill>
        <p:spPr bwMode="auto">
          <a:xfrm>
            <a:off x="4859867" y="2540001"/>
            <a:ext cx="3447711" cy="1286933"/>
          </a:xfrm>
          <a:prstGeom prst="rect">
            <a:avLst/>
          </a:prstGeom>
          <a:noFill/>
        </p:spPr>
      </p:pic>
    </p:spTree>
  </p:cSld>
  <p:clrMapOvr>
    <a:masterClrMapping/>
  </p:clrMapOvr>
  <p:transition spd="med">
    <p:pull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5" name="TextBox 4"/>
          <p:cNvSpPr txBox="1"/>
          <p:nvPr/>
        </p:nvSpPr>
        <p:spPr>
          <a:xfrm>
            <a:off x="534458" y="921810"/>
            <a:ext cx="8305800" cy="3000821"/>
          </a:xfrm>
          <a:prstGeom prst="rect">
            <a:avLst/>
          </a:prstGeom>
          <a:noFill/>
        </p:spPr>
        <p:txBody>
          <a:bodyPr wrap="square" rtlCol="0">
            <a:spAutoFit/>
          </a:bodyPr>
          <a:lstStyle/>
          <a:p>
            <a:pPr>
              <a:lnSpc>
                <a:spcPct val="150000"/>
              </a:lnSpc>
            </a:pPr>
            <a:r>
              <a:rPr lang="zh-CN" altLang="en-US" dirty="0" smtClean="0">
                <a:latin typeface="宋体" panose="02010600030101010101" pitchFamily="2" charset="-122"/>
                <a:ea typeface="宋体" panose="02010600030101010101" pitchFamily="2" charset="-122"/>
              </a:rPr>
              <a:t>①删除苗木假植子目，增加苗木假植说明，明确苗木假植按苗木栽植的相应子目执行，人工、机械乘以系数</a:t>
            </a:r>
            <a:r>
              <a:rPr lang="en-US" altLang="en-US" dirty="0" smtClean="0">
                <a:latin typeface="宋体" panose="02010600030101010101" pitchFamily="2" charset="-122"/>
                <a:ea typeface="宋体" panose="02010600030101010101" pitchFamily="2" charset="-122"/>
              </a:rPr>
              <a:t>0.8</a:t>
            </a:r>
            <a:r>
              <a:rPr lang="zh-CN" altLang="en-US" dirty="0" smtClean="0">
                <a:latin typeface="宋体" panose="02010600030101010101" pitchFamily="2" charset="-122"/>
                <a:ea typeface="宋体" panose="02010600030101010101" pitchFamily="2" charset="-122"/>
              </a:rPr>
              <a:t>。</a:t>
            </a:r>
            <a:endParaRPr lang="en-US" altLang="zh-CN" dirty="0" smtClean="0">
              <a:latin typeface="宋体" panose="02010600030101010101" pitchFamily="2" charset="-122"/>
              <a:ea typeface="宋体" panose="02010600030101010101" pitchFamily="2" charset="-122"/>
            </a:endParaRPr>
          </a:p>
          <a:p>
            <a:pPr>
              <a:lnSpc>
                <a:spcPct val="150000"/>
              </a:lnSpc>
            </a:pPr>
            <a:endParaRPr lang="zh-CN" altLang="en-US" dirty="0" smtClean="0">
              <a:latin typeface="宋体" panose="02010600030101010101" pitchFamily="2" charset="-122"/>
              <a:ea typeface="宋体" panose="02010600030101010101" pitchFamily="2" charset="-122"/>
            </a:endParaRPr>
          </a:p>
          <a:p>
            <a:pPr>
              <a:lnSpc>
                <a:spcPct val="150000"/>
              </a:lnSpc>
            </a:pPr>
            <a:r>
              <a:rPr lang="zh-CN" altLang="en-US" dirty="0" smtClean="0">
                <a:latin typeface="宋体" panose="02010600030101010101" pitchFamily="2" charset="-122"/>
                <a:ea typeface="宋体" panose="02010600030101010101" pitchFamily="2" charset="-122"/>
              </a:rPr>
              <a:t>②删除箱钵花箱相关子目，增加说明，明确箱钵花箱中铺蓄排水板，填陶粒、种植土，栽种花木等按本册中相应子目人工乘系数</a:t>
            </a:r>
            <a:r>
              <a:rPr lang="en-US" altLang="en-US" dirty="0" smtClean="0">
                <a:latin typeface="宋体" panose="02010600030101010101" pitchFamily="2" charset="-122"/>
                <a:ea typeface="宋体" panose="02010600030101010101" pitchFamily="2" charset="-122"/>
              </a:rPr>
              <a:t>1.2</a:t>
            </a:r>
            <a:r>
              <a:rPr lang="zh-CN" altLang="en-US" dirty="0" smtClean="0">
                <a:latin typeface="宋体" panose="02010600030101010101" pitchFamily="2" charset="-122"/>
                <a:ea typeface="宋体" panose="02010600030101010101" pitchFamily="2" charset="-122"/>
              </a:rPr>
              <a:t>执行，箱钵花箱主材按成品考虑。</a:t>
            </a:r>
          </a:p>
          <a:p>
            <a:pPr>
              <a:lnSpc>
                <a:spcPct val="150000"/>
              </a:lnSpc>
            </a:pPr>
            <a:endParaRPr lang="zh-CN" altLang="en-US" dirty="0"/>
          </a:p>
        </p:txBody>
      </p:sp>
      <p:sp>
        <p:nvSpPr>
          <p:cNvPr id="4" name="TextBox 3"/>
          <p:cNvSpPr txBox="1"/>
          <p:nvPr/>
        </p:nvSpPr>
        <p:spPr>
          <a:xfrm>
            <a:off x="651933" y="440267"/>
            <a:ext cx="2819400" cy="369332"/>
          </a:xfrm>
          <a:prstGeom prst="rect">
            <a:avLst/>
          </a:prstGeom>
          <a:noFill/>
        </p:spPr>
        <p:txBody>
          <a:bodyPr wrap="square" rtlCol="0">
            <a:spAutoFit/>
          </a:bodyPr>
          <a:lstStyle/>
          <a:p>
            <a:r>
              <a:rPr lang="en-US" altLang="zh-CN" dirty="0" smtClean="0"/>
              <a:t>4</a:t>
            </a:r>
            <a:r>
              <a:rPr lang="zh-CN" altLang="en-US" dirty="0" smtClean="0"/>
              <a:t>、其他变化：</a:t>
            </a:r>
            <a:endParaRPr lang="zh-CN" altLang="en-US" dirty="0"/>
          </a:p>
        </p:txBody>
      </p:sp>
    </p:spTree>
  </p:cSld>
  <p:clrMapOvr>
    <a:masterClrMapping/>
  </p:clrMapOvr>
  <p:transition spd="med">
    <p:pull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1063414" y="1148345"/>
            <a:ext cx="1185333" cy="117949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4" name="Rectangle 5"/>
          <p:cNvSpPr/>
          <p:nvPr/>
        </p:nvSpPr>
        <p:spPr>
          <a:xfrm>
            <a:off x="1146103" y="2212479"/>
            <a:ext cx="1038225" cy="2571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5" name="Rectangle 7"/>
          <p:cNvSpPr/>
          <p:nvPr/>
        </p:nvSpPr>
        <p:spPr>
          <a:xfrm>
            <a:off x="2569633" y="1165279"/>
            <a:ext cx="2642447" cy="117949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8" name="Rectangle 10"/>
          <p:cNvSpPr/>
          <p:nvPr/>
        </p:nvSpPr>
        <p:spPr>
          <a:xfrm>
            <a:off x="5532120" y="1168665"/>
            <a:ext cx="2430780" cy="117949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10" name="Rectangle 12"/>
          <p:cNvSpPr/>
          <p:nvPr/>
        </p:nvSpPr>
        <p:spPr>
          <a:xfrm>
            <a:off x="6164663" y="2212055"/>
            <a:ext cx="1038225" cy="2571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21" name="TextBox 20"/>
          <p:cNvSpPr txBox="1"/>
          <p:nvPr/>
        </p:nvSpPr>
        <p:spPr>
          <a:xfrm>
            <a:off x="969223" y="1596178"/>
            <a:ext cx="1338792" cy="276999"/>
          </a:xfrm>
          <a:prstGeom prst="rect">
            <a:avLst/>
          </a:prstGeom>
          <a:noFill/>
        </p:spPr>
        <p:txBody>
          <a:bodyPr wrap="square">
            <a:spAutoFit/>
          </a:bodyPr>
          <a:lstStyle/>
          <a:p>
            <a:pPr algn="ctr"/>
            <a:r>
              <a:rPr lang="zh-CN" altLang="en-US" sz="1200" b="1" dirty="0" smtClean="0">
                <a:solidFill>
                  <a:schemeClr val="tx1">
                    <a:lumMod val="50000"/>
                    <a:lumOff val="50000"/>
                  </a:schemeClr>
                </a:solidFill>
                <a:latin typeface="微软雅黑" panose="020B0503020204020204" pitchFamily="34" charset="-122"/>
                <a:ea typeface="微软雅黑" panose="020B0503020204020204" pitchFamily="34" charset="-122"/>
              </a:rPr>
              <a:t>总说明</a:t>
            </a:r>
            <a:endParaRPr lang="zh-CN"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533643" y="1622425"/>
            <a:ext cx="1308371" cy="276999"/>
          </a:xfrm>
          <a:prstGeom prst="rect">
            <a:avLst/>
          </a:prstGeom>
          <a:noFill/>
        </p:spPr>
        <p:txBody>
          <a:bodyPr wrap="none">
            <a:spAutoFit/>
          </a:bodyPr>
          <a:lstStyle/>
          <a:p>
            <a:pPr algn="ctr"/>
            <a:r>
              <a:rPr lang="zh-CN" altLang="en-US" sz="1200" b="1" dirty="0" smtClean="0">
                <a:solidFill>
                  <a:schemeClr val="tx1">
                    <a:lumMod val="50000"/>
                    <a:lumOff val="50000"/>
                  </a:schemeClr>
                </a:solidFill>
                <a:latin typeface="微软雅黑" panose="020B0503020204020204" pitchFamily="34" charset="-122"/>
                <a:ea typeface="微软雅黑" panose="020B0503020204020204" pitchFamily="34" charset="-122"/>
              </a:rPr>
              <a:t>第一章 绿化工程</a:t>
            </a:r>
            <a:endPar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507338" y="1623270"/>
            <a:ext cx="1770036" cy="276999"/>
          </a:xfrm>
          <a:prstGeom prst="rect">
            <a:avLst/>
          </a:prstGeom>
          <a:noFill/>
        </p:spPr>
        <p:txBody>
          <a:bodyPr wrap="none">
            <a:spAutoFit/>
          </a:bodyPr>
          <a:lstStyle/>
          <a:p>
            <a:pPr algn="ctr"/>
            <a:r>
              <a:rPr lang="zh-CN" altLang="en-US" sz="1200" b="1" dirty="0" smtClean="0">
                <a:solidFill>
                  <a:schemeClr val="tx1">
                    <a:lumMod val="50000"/>
                    <a:lumOff val="50000"/>
                  </a:schemeClr>
                </a:solidFill>
                <a:latin typeface="微软雅黑" panose="020B0503020204020204" pitchFamily="34" charset="-122"/>
                <a:ea typeface="微软雅黑" panose="020B0503020204020204" pitchFamily="34" charset="-122"/>
              </a:rPr>
              <a:t>第二章 园路、园桥工程</a:t>
            </a:r>
            <a:endParaRPr lang="zh-CN"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229059" y="2199690"/>
            <a:ext cx="857927" cy="253916"/>
          </a:xfrm>
          <a:prstGeom prst="rect">
            <a:avLst/>
          </a:prstGeom>
          <a:noFill/>
        </p:spPr>
        <p:txBody>
          <a:bodyPr wrap="none">
            <a:spAutoFit/>
          </a:bodyPr>
          <a:lstStyle/>
          <a:p>
            <a:pPr eaLnBrk="1" fontAlgn="auto" hangingPunct="1">
              <a:spcBef>
                <a:spcPts val="0"/>
              </a:spcBef>
              <a:spcAft>
                <a:spcPts val="0"/>
              </a:spcAft>
              <a:defRPr/>
            </a:pPr>
            <a:r>
              <a:rPr lang="en-US" altLang="zh-CN" sz="1050" dirty="0">
                <a:solidFill>
                  <a:schemeClr val="bg1"/>
                </a:solidFill>
                <a:latin typeface="微软雅黑" panose="020B0503020204020204" pitchFamily="34" charset="-122"/>
                <a:ea typeface="微软雅黑" panose="020B0503020204020204" pitchFamily="34" charset="-122"/>
              </a:rPr>
              <a:t>PART</a:t>
            </a:r>
            <a:r>
              <a:rPr lang="zh-CN" altLang="en-US" sz="1050" dirty="0">
                <a:solidFill>
                  <a:schemeClr val="bg1"/>
                </a:solidFill>
                <a:latin typeface="微软雅黑" panose="020B0503020204020204" pitchFamily="34" charset="-122"/>
                <a:ea typeface="微软雅黑" panose="020B0503020204020204" pitchFamily="34" charset="-122"/>
              </a:rPr>
              <a:t> </a:t>
            </a:r>
            <a:r>
              <a:rPr lang="en-US" altLang="zh-CN" sz="1050" dirty="0">
                <a:solidFill>
                  <a:schemeClr val="bg1"/>
                </a:solidFill>
                <a:latin typeface="微软雅黑" panose="020B0503020204020204" pitchFamily="34" charset="-122"/>
                <a:ea typeface="微软雅黑" panose="020B0503020204020204" pitchFamily="34" charset="-122"/>
              </a:rPr>
              <a:t>ONE</a:t>
            </a:r>
            <a:endParaRPr lang="id-ID" sz="1050"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232091" y="2224455"/>
            <a:ext cx="982961" cy="253916"/>
          </a:xfrm>
          <a:prstGeom prst="rect">
            <a:avLst/>
          </a:prstGeom>
          <a:noFill/>
        </p:spPr>
        <p:txBody>
          <a:bodyPr wrap="none">
            <a:spAutoFit/>
          </a:bodyPr>
          <a:lstStyle/>
          <a:p>
            <a:pPr eaLnBrk="1" fontAlgn="auto" hangingPunct="1">
              <a:spcBef>
                <a:spcPts val="0"/>
              </a:spcBef>
              <a:spcAft>
                <a:spcPts val="0"/>
              </a:spcAft>
              <a:defRPr/>
            </a:pPr>
            <a:r>
              <a:rPr lang="en-US" altLang="zh-CN" sz="1050" dirty="0">
                <a:solidFill>
                  <a:schemeClr val="bg1"/>
                </a:solidFill>
                <a:latin typeface="微软雅黑" panose="020B0503020204020204" pitchFamily="34" charset="-122"/>
                <a:ea typeface="微软雅黑" panose="020B0503020204020204" pitchFamily="34" charset="-122"/>
              </a:rPr>
              <a:t>PART</a:t>
            </a:r>
            <a:r>
              <a:rPr lang="zh-CN" altLang="en-US" sz="1050" dirty="0">
                <a:solidFill>
                  <a:schemeClr val="bg1"/>
                </a:solidFill>
                <a:latin typeface="微软雅黑" panose="020B0503020204020204" pitchFamily="34" charset="-122"/>
                <a:ea typeface="微软雅黑" panose="020B0503020204020204" pitchFamily="34" charset="-122"/>
              </a:rPr>
              <a:t> </a:t>
            </a:r>
            <a:r>
              <a:rPr lang="en-US" altLang="zh-CN" sz="1050" dirty="0">
                <a:solidFill>
                  <a:schemeClr val="bg1"/>
                </a:solidFill>
                <a:latin typeface="微软雅黑" panose="020B0503020204020204" pitchFamily="34" charset="-122"/>
                <a:ea typeface="微软雅黑" panose="020B0503020204020204" pitchFamily="34" charset="-122"/>
              </a:rPr>
              <a:t>THREE</a:t>
            </a:r>
            <a:endParaRPr lang="id-ID" sz="1050" dirty="0">
              <a:solidFill>
                <a:schemeClr val="bg1"/>
              </a:solidFill>
              <a:latin typeface="微软雅黑" panose="020B0503020204020204" pitchFamily="34" charset="-122"/>
              <a:ea typeface="微软雅黑" panose="020B0503020204020204" pitchFamily="34" charset="-122"/>
            </a:endParaRPr>
          </a:p>
        </p:txBody>
      </p:sp>
      <p:sp>
        <p:nvSpPr>
          <p:cNvPr id="30" name="Rectangle 10"/>
          <p:cNvSpPr/>
          <p:nvPr/>
        </p:nvSpPr>
        <p:spPr>
          <a:xfrm>
            <a:off x="198120" y="2951744"/>
            <a:ext cx="3299460" cy="156691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32" name="Rectangle 12"/>
          <p:cNvSpPr/>
          <p:nvPr/>
        </p:nvSpPr>
        <p:spPr>
          <a:xfrm>
            <a:off x="401416" y="4397725"/>
            <a:ext cx="1038225" cy="2571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38" name="TextBox 24"/>
          <p:cNvSpPr txBox="1"/>
          <p:nvPr/>
        </p:nvSpPr>
        <p:spPr>
          <a:xfrm>
            <a:off x="148886" y="3405927"/>
            <a:ext cx="1616148" cy="276999"/>
          </a:xfrm>
          <a:prstGeom prst="rect">
            <a:avLst/>
          </a:prstGeom>
          <a:noFill/>
        </p:spPr>
        <p:txBody>
          <a:bodyPr wrap="none">
            <a:spAutoFit/>
          </a:bodyPr>
          <a:lstStyle/>
          <a:p>
            <a:pPr algn="ctr"/>
            <a:r>
              <a:rPr lang="zh-CN" altLang="en-US" sz="1200" b="1" dirty="0" smtClean="0">
                <a:solidFill>
                  <a:schemeClr val="tx1">
                    <a:lumMod val="50000"/>
                    <a:lumOff val="50000"/>
                  </a:schemeClr>
                </a:solidFill>
                <a:latin typeface="微软雅黑" panose="020B0503020204020204" pitchFamily="34" charset="-122"/>
                <a:ea typeface="微软雅黑" panose="020B0503020204020204" pitchFamily="34" charset="-122"/>
              </a:rPr>
              <a:t>第三章 园林景观工程</a:t>
            </a:r>
            <a:endPar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28"/>
          <p:cNvSpPr txBox="1"/>
          <p:nvPr/>
        </p:nvSpPr>
        <p:spPr>
          <a:xfrm>
            <a:off x="471049" y="4406950"/>
            <a:ext cx="936475" cy="253916"/>
          </a:xfrm>
          <a:prstGeom prst="rect">
            <a:avLst/>
          </a:prstGeom>
          <a:noFill/>
        </p:spPr>
        <p:txBody>
          <a:bodyPr wrap="none">
            <a:spAutoFit/>
          </a:bodyPr>
          <a:lstStyle/>
          <a:p>
            <a:pPr eaLnBrk="1" fontAlgn="auto" hangingPunct="1">
              <a:spcBef>
                <a:spcPts val="0"/>
              </a:spcBef>
              <a:spcAft>
                <a:spcPts val="0"/>
              </a:spcAft>
              <a:defRPr/>
            </a:pPr>
            <a:r>
              <a:rPr lang="en-US" altLang="zh-CN" sz="1050" dirty="0">
                <a:solidFill>
                  <a:schemeClr val="bg1"/>
                </a:solidFill>
                <a:latin typeface="微软雅黑" panose="020B0503020204020204" pitchFamily="34" charset="-122"/>
                <a:ea typeface="微软雅黑" panose="020B0503020204020204" pitchFamily="34" charset="-122"/>
              </a:rPr>
              <a:t>PART</a:t>
            </a:r>
            <a:r>
              <a:rPr lang="zh-CN" altLang="en-US" sz="1050" dirty="0">
                <a:solidFill>
                  <a:schemeClr val="bg1"/>
                </a:solidFill>
                <a:latin typeface="微软雅黑" panose="020B0503020204020204" pitchFamily="34" charset="-122"/>
                <a:ea typeface="微软雅黑" panose="020B0503020204020204" pitchFamily="34" charset="-122"/>
              </a:rPr>
              <a:t> </a:t>
            </a:r>
            <a:r>
              <a:rPr lang="en-US" altLang="zh-CN" sz="1050" dirty="0">
                <a:solidFill>
                  <a:schemeClr val="bg1"/>
                </a:solidFill>
                <a:latin typeface="微软雅黑" panose="020B0503020204020204" pitchFamily="34" charset="-122"/>
                <a:ea typeface="微软雅黑" panose="020B0503020204020204" pitchFamily="34" charset="-122"/>
              </a:rPr>
              <a:t>FOUR</a:t>
            </a:r>
            <a:endParaRPr lang="id-ID" sz="1050" dirty="0">
              <a:solidFill>
                <a:schemeClr val="bg1"/>
              </a:solidFill>
              <a:latin typeface="微软雅黑" panose="020B0503020204020204" pitchFamily="34" charset="-122"/>
              <a:ea typeface="微软雅黑" panose="020B0503020204020204" pitchFamily="34" charset="-122"/>
            </a:endParaRPr>
          </a:p>
        </p:txBody>
      </p:sp>
      <p:sp>
        <p:nvSpPr>
          <p:cNvPr id="43" name="TextBox 36"/>
          <p:cNvSpPr txBox="1"/>
          <p:nvPr/>
        </p:nvSpPr>
        <p:spPr>
          <a:xfrm>
            <a:off x="327109" y="171414"/>
            <a:ext cx="845400" cy="438443"/>
          </a:xfrm>
          <a:prstGeom prst="rect">
            <a:avLst/>
          </a:prstGeom>
          <a:noFill/>
        </p:spPr>
        <p:txBody>
          <a:bodyPr wrap="none" lIns="68568" tIns="34285" rIns="68568" bIns="34285" rtlCol="0">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cs typeface="+mn-ea"/>
                <a:sym typeface="+mn-lt"/>
              </a:rPr>
              <a:t>目 录</a:t>
            </a:r>
          </a:p>
        </p:txBody>
      </p:sp>
      <p:sp>
        <p:nvSpPr>
          <p:cNvPr id="44" name="TextBox 39"/>
          <p:cNvSpPr txBox="1"/>
          <p:nvPr/>
        </p:nvSpPr>
        <p:spPr>
          <a:xfrm>
            <a:off x="197186" y="609872"/>
            <a:ext cx="1168637" cy="248209"/>
          </a:xfrm>
          <a:prstGeom prst="rect">
            <a:avLst/>
          </a:prstGeom>
          <a:noFill/>
        </p:spPr>
        <p:txBody>
          <a:bodyPr wrap="square" rtlCol="0">
            <a:spAutoFit/>
          </a:bodyPr>
          <a:lstStyle/>
          <a:p>
            <a:pPr algn="dist"/>
            <a:r>
              <a:rPr lang="en-US" altLang="zh-CN" sz="1015" dirty="0">
                <a:ln w="0"/>
                <a:solidFill>
                  <a:schemeClr val="tx1">
                    <a:lumMod val="50000"/>
                    <a:lumOff val="50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CONTENTS</a:t>
            </a:r>
            <a:endParaRPr lang="zh-CN" altLang="en-US" sz="1015" dirty="0">
              <a:ln w="0"/>
              <a:solidFill>
                <a:schemeClr val="tx1">
                  <a:lumMod val="50000"/>
                  <a:lumOff val="50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24" name="Oval 3"/>
          <p:cNvSpPr/>
          <p:nvPr/>
        </p:nvSpPr>
        <p:spPr>
          <a:xfrm>
            <a:off x="1301349" y="833815"/>
            <a:ext cx="668069" cy="666653"/>
          </a:xfrm>
          <a:prstGeom prst="ellipse">
            <a:avLst/>
          </a:prstGeom>
          <a:solidFill>
            <a:schemeClr val="accent4"/>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a:solidFill>
                  <a:srgbClr val="FFFFFF"/>
                </a:solidFill>
              </a:rPr>
              <a:t>01</a:t>
            </a:r>
            <a:endParaRPr lang="zh-CN" altLang="zh-CN" sz="2000" b="1" dirty="0">
              <a:solidFill>
                <a:srgbClr val="FFFFFF"/>
              </a:solidFill>
            </a:endParaRPr>
          </a:p>
        </p:txBody>
      </p:sp>
      <p:sp>
        <p:nvSpPr>
          <p:cNvPr id="26" name="Oval 8"/>
          <p:cNvSpPr/>
          <p:nvPr/>
        </p:nvSpPr>
        <p:spPr>
          <a:xfrm>
            <a:off x="2819816" y="832122"/>
            <a:ext cx="668069" cy="666653"/>
          </a:xfrm>
          <a:prstGeom prst="ellipse">
            <a:avLst/>
          </a:prstGeom>
          <a:solidFill>
            <a:schemeClr val="accent1"/>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a:solidFill>
                  <a:srgbClr val="FFFFFF"/>
                </a:solidFill>
              </a:rPr>
              <a:t>02</a:t>
            </a:r>
            <a:endParaRPr lang="zh-CN" altLang="zh-CN" sz="2000" b="1" dirty="0">
              <a:solidFill>
                <a:srgbClr val="FFFFFF"/>
              </a:solidFill>
            </a:endParaRPr>
          </a:p>
        </p:txBody>
      </p:sp>
      <p:sp>
        <p:nvSpPr>
          <p:cNvPr id="33" name="Oval 11"/>
          <p:cNvSpPr/>
          <p:nvPr/>
        </p:nvSpPr>
        <p:spPr>
          <a:xfrm>
            <a:off x="6093426" y="861755"/>
            <a:ext cx="668069" cy="666653"/>
          </a:xfrm>
          <a:prstGeom prst="ellipse">
            <a:avLst/>
          </a:prstGeom>
          <a:solidFill>
            <a:schemeClr val="accent2"/>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a:solidFill>
                  <a:srgbClr val="FFFFFF"/>
                </a:solidFill>
              </a:rPr>
              <a:t>03</a:t>
            </a:r>
            <a:endParaRPr lang="zh-CN" altLang="zh-CN" sz="2000" b="1" dirty="0">
              <a:solidFill>
                <a:srgbClr val="FFFFFF"/>
              </a:solidFill>
            </a:endParaRPr>
          </a:p>
        </p:txBody>
      </p:sp>
      <p:sp>
        <p:nvSpPr>
          <p:cNvPr id="34" name="Oval 11"/>
          <p:cNvSpPr/>
          <p:nvPr/>
        </p:nvSpPr>
        <p:spPr>
          <a:xfrm>
            <a:off x="656569" y="2637215"/>
            <a:ext cx="668069" cy="666653"/>
          </a:xfrm>
          <a:prstGeom prst="ellipse">
            <a:avLst/>
          </a:prstGeom>
          <a:solidFill>
            <a:schemeClr val="accent2"/>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a:solidFill>
                  <a:srgbClr val="FFFFFF"/>
                </a:solidFill>
              </a:rPr>
              <a:t>04</a:t>
            </a:r>
            <a:endParaRPr lang="zh-CN" altLang="zh-CN" sz="2000" b="1" dirty="0">
              <a:solidFill>
                <a:srgbClr val="FFFFFF"/>
              </a:solidFill>
            </a:endParaRPr>
          </a:p>
        </p:txBody>
      </p:sp>
      <p:sp>
        <p:nvSpPr>
          <p:cNvPr id="35" name="Rectangle 10"/>
          <p:cNvSpPr/>
          <p:nvPr/>
        </p:nvSpPr>
        <p:spPr>
          <a:xfrm>
            <a:off x="3663951" y="2948940"/>
            <a:ext cx="2371090" cy="154686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36" name="Rectangle 12"/>
          <p:cNvSpPr/>
          <p:nvPr/>
        </p:nvSpPr>
        <p:spPr>
          <a:xfrm>
            <a:off x="4246977" y="4373595"/>
            <a:ext cx="971454" cy="2571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37" name="TextBox 24"/>
          <p:cNvSpPr txBox="1"/>
          <p:nvPr/>
        </p:nvSpPr>
        <p:spPr>
          <a:xfrm>
            <a:off x="3581696" y="3546897"/>
            <a:ext cx="1636987" cy="261610"/>
          </a:xfrm>
          <a:prstGeom prst="rect">
            <a:avLst/>
          </a:prstGeom>
          <a:noFill/>
        </p:spPr>
        <p:txBody>
          <a:bodyPr wrap="none">
            <a:spAutoFit/>
          </a:bodyPr>
          <a:lstStyle/>
          <a:p>
            <a:pPr algn="ctr"/>
            <a:r>
              <a:rPr lang="zh-CN" altLang="en-US" sz="1100" b="1" dirty="0" smtClean="0">
                <a:solidFill>
                  <a:schemeClr val="tx1">
                    <a:lumMod val="50000"/>
                    <a:lumOff val="50000"/>
                  </a:schemeClr>
                </a:solidFill>
                <a:latin typeface="微软雅黑" panose="020B0503020204020204" pitchFamily="34" charset="-122"/>
                <a:ea typeface="微软雅黑" panose="020B0503020204020204" pitchFamily="34" charset="-122"/>
              </a:rPr>
              <a:t>第四章 喷泉及喷灌工程</a:t>
            </a:r>
            <a:endParaRPr lang="en-US" altLang="zh-CN" sz="11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TextBox 28"/>
          <p:cNvSpPr txBox="1"/>
          <p:nvPr/>
        </p:nvSpPr>
        <p:spPr>
          <a:xfrm>
            <a:off x="4264539" y="4377105"/>
            <a:ext cx="843501" cy="253916"/>
          </a:xfrm>
          <a:prstGeom prst="rect">
            <a:avLst/>
          </a:prstGeom>
          <a:noFill/>
        </p:spPr>
        <p:txBody>
          <a:bodyPr wrap="none">
            <a:spAutoFit/>
          </a:bodyPr>
          <a:lstStyle/>
          <a:p>
            <a:pPr eaLnBrk="1" fontAlgn="auto" hangingPunct="1">
              <a:spcBef>
                <a:spcPts val="0"/>
              </a:spcBef>
              <a:spcAft>
                <a:spcPts val="0"/>
              </a:spcAft>
              <a:defRPr/>
            </a:pPr>
            <a:r>
              <a:rPr lang="en-US" altLang="zh-CN" sz="1050" dirty="0">
                <a:solidFill>
                  <a:schemeClr val="bg1"/>
                </a:solidFill>
                <a:latin typeface="微软雅黑" panose="020B0503020204020204" pitchFamily="34" charset="-122"/>
                <a:ea typeface="微软雅黑" panose="020B0503020204020204" pitchFamily="34" charset="-122"/>
              </a:rPr>
              <a:t>PART</a:t>
            </a:r>
            <a:r>
              <a:rPr lang="zh-CN" altLang="en-US" sz="1050" dirty="0">
                <a:solidFill>
                  <a:schemeClr val="bg1"/>
                </a:solidFill>
                <a:latin typeface="微软雅黑" panose="020B0503020204020204" pitchFamily="34" charset="-122"/>
                <a:ea typeface="微软雅黑" panose="020B0503020204020204" pitchFamily="34" charset="-122"/>
              </a:rPr>
              <a:t> </a:t>
            </a:r>
            <a:r>
              <a:rPr lang="en-US" altLang="zh-CN" sz="1050" dirty="0" smtClean="0">
                <a:solidFill>
                  <a:schemeClr val="bg1"/>
                </a:solidFill>
                <a:latin typeface="微软雅黑" panose="020B0503020204020204" pitchFamily="34" charset="-122"/>
                <a:ea typeface="微软雅黑" panose="020B0503020204020204" pitchFamily="34" charset="-122"/>
              </a:rPr>
              <a:t>FIVE</a:t>
            </a:r>
            <a:endParaRPr lang="id-ID" sz="1050" dirty="0">
              <a:solidFill>
                <a:schemeClr val="bg1"/>
              </a:solidFill>
              <a:latin typeface="微软雅黑" panose="020B0503020204020204" pitchFamily="34" charset="-122"/>
              <a:ea typeface="微软雅黑" panose="020B0503020204020204" pitchFamily="34" charset="-122"/>
            </a:endParaRPr>
          </a:p>
        </p:txBody>
      </p:sp>
      <p:sp>
        <p:nvSpPr>
          <p:cNvPr id="41" name="Oval 11"/>
          <p:cNvSpPr/>
          <p:nvPr/>
        </p:nvSpPr>
        <p:spPr>
          <a:xfrm>
            <a:off x="4084299" y="2674045"/>
            <a:ext cx="668069" cy="666653"/>
          </a:xfrm>
          <a:prstGeom prst="ellipse">
            <a:avLst/>
          </a:prstGeom>
          <a:solidFill>
            <a:schemeClr val="accent2"/>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smtClean="0">
                <a:solidFill>
                  <a:srgbClr val="FFFFFF"/>
                </a:solidFill>
              </a:rPr>
              <a:t>05</a:t>
            </a:r>
            <a:endParaRPr lang="zh-CN" altLang="zh-CN" sz="2000" b="1" dirty="0">
              <a:solidFill>
                <a:srgbClr val="FFFFFF"/>
              </a:solidFill>
            </a:endParaRPr>
          </a:p>
        </p:txBody>
      </p:sp>
      <p:sp>
        <p:nvSpPr>
          <p:cNvPr id="42" name="Rectangle 10"/>
          <p:cNvSpPr/>
          <p:nvPr/>
        </p:nvSpPr>
        <p:spPr>
          <a:xfrm>
            <a:off x="6164580" y="2941320"/>
            <a:ext cx="2872740" cy="161544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45" name="Rectangle 12"/>
          <p:cNvSpPr/>
          <p:nvPr/>
        </p:nvSpPr>
        <p:spPr>
          <a:xfrm>
            <a:off x="6520023" y="4442175"/>
            <a:ext cx="909477" cy="2571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46" name="TextBox 24"/>
          <p:cNvSpPr txBox="1"/>
          <p:nvPr/>
        </p:nvSpPr>
        <p:spPr>
          <a:xfrm>
            <a:off x="6211613" y="3562137"/>
            <a:ext cx="1308371" cy="276999"/>
          </a:xfrm>
          <a:prstGeom prst="rect">
            <a:avLst/>
          </a:prstGeom>
          <a:noFill/>
        </p:spPr>
        <p:txBody>
          <a:bodyPr wrap="none">
            <a:spAutoFit/>
          </a:bodyPr>
          <a:lstStyle/>
          <a:p>
            <a:pPr algn="ctr"/>
            <a:r>
              <a:rPr lang="zh-CN" altLang="en-US" sz="1200" b="1" dirty="0" smtClean="0">
                <a:solidFill>
                  <a:schemeClr val="tx1">
                    <a:lumMod val="50000"/>
                    <a:lumOff val="50000"/>
                  </a:schemeClr>
                </a:solidFill>
                <a:latin typeface="微软雅黑" panose="020B0503020204020204" pitchFamily="34" charset="-122"/>
                <a:ea typeface="微软雅黑" panose="020B0503020204020204" pitchFamily="34" charset="-122"/>
              </a:rPr>
              <a:t>第五章 措施项目</a:t>
            </a:r>
            <a:endPar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28"/>
          <p:cNvSpPr txBox="1"/>
          <p:nvPr/>
        </p:nvSpPr>
        <p:spPr>
          <a:xfrm>
            <a:off x="6589656" y="4466640"/>
            <a:ext cx="769763" cy="253916"/>
          </a:xfrm>
          <a:prstGeom prst="rect">
            <a:avLst/>
          </a:prstGeom>
          <a:noFill/>
        </p:spPr>
        <p:txBody>
          <a:bodyPr wrap="none">
            <a:spAutoFit/>
          </a:bodyPr>
          <a:lstStyle/>
          <a:p>
            <a:pPr eaLnBrk="1" fontAlgn="auto" hangingPunct="1">
              <a:spcBef>
                <a:spcPts val="0"/>
              </a:spcBef>
              <a:spcAft>
                <a:spcPts val="0"/>
              </a:spcAft>
              <a:defRPr/>
            </a:pPr>
            <a:r>
              <a:rPr lang="en-US" altLang="zh-CN" sz="1050" dirty="0">
                <a:solidFill>
                  <a:schemeClr val="bg1"/>
                </a:solidFill>
                <a:latin typeface="微软雅黑" panose="020B0503020204020204" pitchFamily="34" charset="-122"/>
                <a:ea typeface="微软雅黑" panose="020B0503020204020204" pitchFamily="34" charset="-122"/>
              </a:rPr>
              <a:t>PART</a:t>
            </a:r>
            <a:r>
              <a:rPr lang="zh-CN" altLang="en-US" sz="1050" dirty="0">
                <a:solidFill>
                  <a:schemeClr val="bg1"/>
                </a:solidFill>
                <a:latin typeface="微软雅黑" panose="020B0503020204020204" pitchFamily="34" charset="-122"/>
                <a:ea typeface="微软雅黑" panose="020B0503020204020204" pitchFamily="34" charset="-122"/>
              </a:rPr>
              <a:t> </a:t>
            </a:r>
            <a:r>
              <a:rPr lang="en-US" altLang="zh-CN" sz="1050" dirty="0" smtClean="0">
                <a:solidFill>
                  <a:schemeClr val="bg1"/>
                </a:solidFill>
                <a:latin typeface="微软雅黑" panose="020B0503020204020204" pitchFamily="34" charset="-122"/>
                <a:ea typeface="微软雅黑" panose="020B0503020204020204" pitchFamily="34" charset="-122"/>
              </a:rPr>
              <a:t>SIX</a:t>
            </a:r>
            <a:endParaRPr lang="id-ID" sz="1050" dirty="0">
              <a:solidFill>
                <a:schemeClr val="bg1"/>
              </a:solidFill>
              <a:latin typeface="微软雅黑" panose="020B0503020204020204" pitchFamily="34" charset="-122"/>
              <a:ea typeface="微软雅黑" panose="020B0503020204020204" pitchFamily="34" charset="-122"/>
            </a:endParaRPr>
          </a:p>
        </p:txBody>
      </p:sp>
      <p:sp>
        <p:nvSpPr>
          <p:cNvPr id="48" name="Oval 11"/>
          <p:cNvSpPr/>
          <p:nvPr/>
        </p:nvSpPr>
        <p:spPr>
          <a:xfrm>
            <a:off x="6546576" y="2635945"/>
            <a:ext cx="668069" cy="666653"/>
          </a:xfrm>
          <a:prstGeom prst="ellipse">
            <a:avLst/>
          </a:prstGeom>
          <a:solidFill>
            <a:schemeClr val="accent2"/>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smtClean="0">
                <a:solidFill>
                  <a:srgbClr val="FFFFFF"/>
                </a:solidFill>
              </a:rPr>
              <a:t>06</a:t>
            </a:r>
            <a:endParaRPr lang="zh-CN" altLang="zh-CN" sz="2000" b="1" dirty="0">
              <a:solidFill>
                <a:srgbClr val="FFFFFF"/>
              </a:solidFill>
            </a:endParaRPr>
          </a:p>
        </p:txBody>
      </p:sp>
      <p:sp>
        <p:nvSpPr>
          <p:cNvPr id="49" name="TextBox 48"/>
          <p:cNvSpPr txBox="1"/>
          <p:nvPr/>
        </p:nvSpPr>
        <p:spPr>
          <a:xfrm>
            <a:off x="3954780" y="1424940"/>
            <a:ext cx="1463040" cy="769441"/>
          </a:xfrm>
          <a:prstGeom prst="rect">
            <a:avLst/>
          </a:prstGeom>
          <a:noFill/>
        </p:spPr>
        <p:txBody>
          <a:bodyPr wrap="square" rtlCol="0">
            <a:spAutoFit/>
          </a:bodyPr>
          <a:lstStyle/>
          <a:p>
            <a:r>
              <a:rPr lang="en-US" altLang="zh-CN" sz="1100" dirty="0" smtClean="0">
                <a:latin typeface="微软雅黑" panose="020B0503020204020204" pitchFamily="34" charset="-122"/>
                <a:ea typeface="微软雅黑" panose="020B0503020204020204" pitchFamily="34" charset="-122"/>
              </a:rPr>
              <a:t>1.</a:t>
            </a:r>
            <a:r>
              <a:rPr lang="zh-CN" altLang="en-US" sz="1100" dirty="0" smtClean="0">
                <a:latin typeface="微软雅黑" panose="020B0503020204020204" pitchFamily="34" charset="-122"/>
                <a:ea typeface="微软雅黑" panose="020B0503020204020204" pitchFamily="34" charset="-122"/>
              </a:rPr>
              <a:t>绿化地整理 </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2.</a:t>
            </a:r>
            <a:r>
              <a:rPr lang="zh-CN" altLang="en-US" sz="1100" dirty="0" smtClean="0">
                <a:latin typeface="微软雅黑" panose="020B0503020204020204" pitchFamily="34" charset="-122"/>
                <a:ea typeface="微软雅黑" panose="020B0503020204020204" pitchFamily="34" charset="-122"/>
              </a:rPr>
              <a:t>苗木起挖、栽植</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3.</a:t>
            </a:r>
            <a:r>
              <a:rPr lang="zh-CN" altLang="en-US" sz="1100" dirty="0" smtClean="0">
                <a:latin typeface="微软雅黑" panose="020B0503020204020204" pitchFamily="34" charset="-122"/>
                <a:ea typeface="微软雅黑" panose="020B0503020204020204" pitchFamily="34" charset="-122"/>
              </a:rPr>
              <a:t>立体绿化 </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4.</a:t>
            </a:r>
            <a:r>
              <a:rPr lang="zh-CN" altLang="en-US" sz="1100" dirty="0" smtClean="0">
                <a:latin typeface="微软雅黑" panose="020B0503020204020204" pitchFamily="34" charset="-122"/>
                <a:ea typeface="微软雅黑" panose="020B0503020204020204" pitchFamily="34" charset="-122"/>
              </a:rPr>
              <a:t>绿化养护</a:t>
            </a:r>
            <a:endParaRPr lang="zh-CN" altLang="en-US" sz="1100" dirty="0">
              <a:latin typeface="微软雅黑" panose="020B0503020204020204" pitchFamily="34" charset="-122"/>
              <a:ea typeface="微软雅黑" panose="020B0503020204020204" pitchFamily="34" charset="-122"/>
            </a:endParaRPr>
          </a:p>
        </p:txBody>
      </p:sp>
      <p:sp>
        <p:nvSpPr>
          <p:cNvPr id="50" name="TextBox 49"/>
          <p:cNvSpPr txBox="1"/>
          <p:nvPr/>
        </p:nvSpPr>
        <p:spPr>
          <a:xfrm>
            <a:off x="7307580" y="1562100"/>
            <a:ext cx="1203960" cy="430887"/>
          </a:xfrm>
          <a:prstGeom prst="rect">
            <a:avLst/>
          </a:prstGeom>
          <a:noFill/>
        </p:spPr>
        <p:txBody>
          <a:bodyPr wrap="square" rtlCol="0">
            <a:spAutoFit/>
          </a:bodyPr>
          <a:lstStyle/>
          <a:p>
            <a:r>
              <a:rPr lang="en-US" altLang="zh-CN" sz="1100" dirty="0" smtClean="0">
                <a:latin typeface="微软雅黑" panose="020B0503020204020204" pitchFamily="34" charset="-122"/>
                <a:ea typeface="微软雅黑" panose="020B0503020204020204" pitchFamily="34" charset="-122"/>
              </a:rPr>
              <a:t>1.</a:t>
            </a:r>
            <a:r>
              <a:rPr lang="zh-CN" altLang="en-US" sz="1100" dirty="0" smtClean="0">
                <a:latin typeface="微软雅黑" panose="020B0503020204020204" pitchFamily="34" charset="-122"/>
                <a:ea typeface="微软雅黑" panose="020B0503020204020204" pitchFamily="34" charset="-122"/>
              </a:rPr>
              <a:t>园路</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2.</a:t>
            </a:r>
            <a:r>
              <a:rPr lang="zh-CN" altLang="en-US" sz="1100" dirty="0" smtClean="0">
                <a:latin typeface="微软雅黑" panose="020B0503020204020204" pitchFamily="34" charset="-122"/>
                <a:ea typeface="微软雅黑" panose="020B0503020204020204" pitchFamily="34" charset="-122"/>
              </a:rPr>
              <a:t>园桥</a:t>
            </a:r>
          </a:p>
        </p:txBody>
      </p:sp>
      <p:sp>
        <p:nvSpPr>
          <p:cNvPr id="51" name="TextBox 50"/>
          <p:cNvSpPr txBox="1"/>
          <p:nvPr/>
        </p:nvSpPr>
        <p:spPr>
          <a:xfrm>
            <a:off x="1714500" y="2948940"/>
            <a:ext cx="1965960" cy="1615827"/>
          </a:xfrm>
          <a:prstGeom prst="rect">
            <a:avLst/>
          </a:prstGeom>
          <a:noFill/>
        </p:spPr>
        <p:txBody>
          <a:bodyPr wrap="square" rtlCol="0">
            <a:spAutoFit/>
          </a:bodyPr>
          <a:lstStyle/>
          <a:p>
            <a:r>
              <a:rPr lang="en-US" altLang="zh-CN" sz="1100" dirty="0" smtClean="0">
                <a:latin typeface="微软雅黑" panose="020B0503020204020204" pitchFamily="34" charset="-122"/>
                <a:ea typeface="微软雅黑" panose="020B0503020204020204" pitchFamily="34" charset="-122"/>
              </a:rPr>
              <a:t>1.</a:t>
            </a:r>
            <a:r>
              <a:rPr lang="zh-CN" altLang="en-US" sz="1100" dirty="0" smtClean="0">
                <a:latin typeface="微软雅黑" panose="020B0503020204020204" pitchFamily="34" charset="-122"/>
                <a:ea typeface="微软雅黑" panose="020B0503020204020204" pitchFamily="34" charset="-122"/>
              </a:rPr>
              <a:t>堆砌假山及塑假山石工程</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2.</a:t>
            </a:r>
            <a:r>
              <a:rPr lang="zh-CN" altLang="en-US" sz="1100" dirty="0" smtClean="0">
                <a:latin typeface="微软雅黑" panose="020B0503020204020204" pitchFamily="34" charset="-122"/>
                <a:ea typeface="微软雅黑" panose="020B0503020204020204" pitchFamily="34" charset="-122"/>
              </a:rPr>
              <a:t>景观水池、溪流、驳岸</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3.</a:t>
            </a:r>
            <a:r>
              <a:rPr lang="zh-CN" altLang="en-US" sz="1100" dirty="0" smtClean="0">
                <a:latin typeface="微软雅黑" panose="020B0503020204020204" pitchFamily="34" charset="-122"/>
                <a:ea typeface="微软雅黑" panose="020B0503020204020204" pitchFamily="34" charset="-122"/>
              </a:rPr>
              <a:t>景墙</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4.</a:t>
            </a:r>
            <a:r>
              <a:rPr lang="zh-CN" altLang="en-US" sz="1100" dirty="0" smtClean="0">
                <a:latin typeface="微软雅黑" panose="020B0503020204020204" pitchFamily="34" charset="-122"/>
                <a:ea typeface="微软雅黑" panose="020B0503020204020204" pitchFamily="34" charset="-122"/>
              </a:rPr>
              <a:t>花架与栏杆</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5.</a:t>
            </a:r>
            <a:r>
              <a:rPr lang="zh-CN" altLang="en-US" sz="1100" dirty="0" smtClean="0">
                <a:latin typeface="微软雅黑" panose="020B0503020204020204" pitchFamily="34" charset="-122"/>
                <a:ea typeface="微软雅黑" panose="020B0503020204020204" pitchFamily="34" charset="-122"/>
              </a:rPr>
              <a:t>亭廊屋面</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6.</a:t>
            </a:r>
            <a:r>
              <a:rPr lang="zh-CN" altLang="en-US" sz="1100" dirty="0" smtClean="0">
                <a:latin typeface="微软雅黑" panose="020B0503020204020204" pitchFamily="34" charset="-122"/>
                <a:ea typeface="微软雅黑" panose="020B0503020204020204" pitchFamily="34" charset="-122"/>
              </a:rPr>
              <a:t>园林桌椅</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7.</a:t>
            </a:r>
            <a:r>
              <a:rPr lang="zh-CN" altLang="en-US" sz="1100" dirty="0" smtClean="0">
                <a:latin typeface="微软雅黑" panose="020B0503020204020204" pitchFamily="34" charset="-122"/>
                <a:ea typeface="微软雅黑" panose="020B0503020204020204" pitchFamily="34" charset="-122"/>
              </a:rPr>
              <a:t>园林雕塑、浮雕</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8.</a:t>
            </a:r>
            <a:r>
              <a:rPr lang="zh-CN" altLang="en-US" sz="1100" dirty="0" smtClean="0">
                <a:latin typeface="微软雅黑" panose="020B0503020204020204" pitchFamily="34" charset="-122"/>
                <a:ea typeface="微软雅黑" panose="020B0503020204020204" pitchFamily="34" charset="-122"/>
              </a:rPr>
              <a:t>园林装饰</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9.</a:t>
            </a:r>
            <a:r>
              <a:rPr lang="zh-CN" altLang="en-US" sz="1100" dirty="0" smtClean="0">
                <a:latin typeface="微软雅黑" panose="020B0503020204020204" pitchFamily="34" charset="-122"/>
                <a:ea typeface="微软雅黑" panose="020B0503020204020204" pitchFamily="34" charset="-122"/>
              </a:rPr>
              <a:t>杂项</a:t>
            </a:r>
          </a:p>
        </p:txBody>
      </p:sp>
      <p:sp>
        <p:nvSpPr>
          <p:cNvPr id="53" name="TextBox 52"/>
          <p:cNvSpPr txBox="1"/>
          <p:nvPr/>
        </p:nvSpPr>
        <p:spPr>
          <a:xfrm>
            <a:off x="5158740" y="3139440"/>
            <a:ext cx="937260" cy="1107996"/>
          </a:xfrm>
          <a:prstGeom prst="rect">
            <a:avLst/>
          </a:prstGeom>
          <a:noFill/>
        </p:spPr>
        <p:txBody>
          <a:bodyPr wrap="square" rtlCol="0">
            <a:spAutoFit/>
          </a:bodyPr>
          <a:lstStyle/>
          <a:p>
            <a:r>
              <a:rPr lang="en-US" altLang="zh-CN" sz="1100" dirty="0" smtClean="0">
                <a:latin typeface="微软雅黑" panose="020B0503020204020204" pitchFamily="34" charset="-122"/>
                <a:ea typeface="微软雅黑" panose="020B0503020204020204" pitchFamily="34" charset="-122"/>
              </a:rPr>
              <a:t>1.</a:t>
            </a:r>
            <a:r>
              <a:rPr lang="zh-CN" altLang="en-US" sz="1100" dirty="0" smtClean="0">
                <a:latin typeface="微软雅黑" panose="020B0503020204020204" pitchFamily="34" charset="-122"/>
                <a:ea typeface="微软雅黑" panose="020B0503020204020204" pitchFamily="34" charset="-122"/>
              </a:rPr>
              <a:t>喷泉喷头安装</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2.</a:t>
            </a:r>
            <a:r>
              <a:rPr lang="zh-CN" altLang="en-US" sz="1100" dirty="0" smtClean="0">
                <a:latin typeface="微软雅黑" panose="020B0503020204020204" pitchFamily="34" charset="-122"/>
                <a:ea typeface="微软雅黑" panose="020B0503020204020204" pitchFamily="34" charset="-122"/>
              </a:rPr>
              <a:t>喷灌喷头安装</a:t>
            </a:r>
            <a:endParaRPr lang="en-US" altLang="zh-CN" sz="1100" dirty="0" smtClean="0">
              <a:latin typeface="微软雅黑" panose="020B0503020204020204" pitchFamily="34" charset="-122"/>
              <a:ea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rPr>
              <a:t>3.</a:t>
            </a:r>
            <a:r>
              <a:rPr lang="zh-CN" altLang="en-US" sz="1100" dirty="0" smtClean="0">
                <a:latin typeface="微软雅黑" panose="020B0503020204020204" pitchFamily="34" charset="-122"/>
                <a:ea typeface="微软雅黑" panose="020B0503020204020204" pitchFamily="34" charset="-122"/>
              </a:rPr>
              <a:t>排水管安装</a:t>
            </a:r>
            <a:endParaRPr lang="zh-CN" altLang="en-US" sz="1100" dirty="0">
              <a:latin typeface="微软雅黑" panose="020B0503020204020204" pitchFamily="34" charset="-122"/>
              <a:ea typeface="微软雅黑" panose="020B0503020204020204" pitchFamily="34" charset="-122"/>
            </a:endParaRPr>
          </a:p>
        </p:txBody>
      </p:sp>
      <p:sp>
        <p:nvSpPr>
          <p:cNvPr id="54" name="TextBox 53"/>
          <p:cNvSpPr txBox="1"/>
          <p:nvPr/>
        </p:nvSpPr>
        <p:spPr>
          <a:xfrm>
            <a:off x="7589520" y="2956560"/>
            <a:ext cx="1463040" cy="1631216"/>
          </a:xfrm>
          <a:prstGeom prst="rect">
            <a:avLst/>
          </a:prstGeom>
          <a:noFill/>
        </p:spPr>
        <p:txBody>
          <a:bodyPr wrap="square" rtlCol="0">
            <a:spAutoFit/>
          </a:bodyPr>
          <a:lstStyle/>
          <a:p>
            <a:r>
              <a:rPr lang="en-US" altLang="zh-CN" sz="1000" dirty="0" smtClean="0">
                <a:latin typeface="微软雅黑" panose="020B0503020204020204" pitchFamily="34" charset="-122"/>
                <a:ea typeface="微软雅黑" panose="020B0503020204020204" pitchFamily="34" charset="-122"/>
              </a:rPr>
              <a:t>1.</a:t>
            </a:r>
            <a:r>
              <a:rPr lang="zh-CN" altLang="en-US" sz="1000" dirty="0" smtClean="0">
                <a:latin typeface="微软雅黑" panose="020B0503020204020204" pitchFamily="34" charset="-122"/>
                <a:ea typeface="微软雅黑" panose="020B0503020204020204" pitchFamily="34" charset="-122"/>
              </a:rPr>
              <a:t>苗木支撑</a:t>
            </a:r>
            <a:endParaRPr lang="en-US" altLang="zh-CN" sz="1000" dirty="0" smtClean="0">
              <a:latin typeface="微软雅黑" panose="020B0503020204020204" pitchFamily="34" charset="-122"/>
              <a:ea typeface="微软雅黑" panose="020B0503020204020204" pitchFamily="34" charset="-122"/>
            </a:endParaRPr>
          </a:p>
          <a:p>
            <a:r>
              <a:rPr lang="en-US" altLang="zh-CN" sz="1000" dirty="0" smtClean="0">
                <a:latin typeface="微软雅黑" panose="020B0503020204020204" pitchFamily="34" charset="-122"/>
                <a:ea typeface="微软雅黑" panose="020B0503020204020204" pitchFamily="34" charset="-122"/>
              </a:rPr>
              <a:t>2.</a:t>
            </a:r>
            <a:r>
              <a:rPr lang="zh-CN" altLang="en-US" sz="1000" dirty="0" smtClean="0">
                <a:latin typeface="微软雅黑" panose="020B0503020204020204" pitchFamily="34" charset="-122"/>
                <a:ea typeface="微软雅黑" panose="020B0503020204020204" pitchFamily="34" charset="-122"/>
              </a:rPr>
              <a:t>缠绕树干</a:t>
            </a:r>
            <a:endParaRPr lang="en-US" altLang="zh-CN" sz="1000" dirty="0" smtClean="0">
              <a:latin typeface="微软雅黑" panose="020B0503020204020204" pitchFamily="34" charset="-122"/>
              <a:ea typeface="微软雅黑" panose="020B0503020204020204" pitchFamily="34" charset="-122"/>
            </a:endParaRPr>
          </a:p>
          <a:p>
            <a:r>
              <a:rPr lang="en-US" altLang="zh-CN" sz="1000" dirty="0" smtClean="0">
                <a:latin typeface="微软雅黑" panose="020B0503020204020204" pitchFamily="34" charset="-122"/>
                <a:ea typeface="微软雅黑" panose="020B0503020204020204" pitchFamily="34" charset="-122"/>
              </a:rPr>
              <a:t>3.</a:t>
            </a:r>
            <a:r>
              <a:rPr lang="zh-CN" altLang="en-US" sz="1000" dirty="0" smtClean="0">
                <a:latin typeface="微软雅黑" panose="020B0503020204020204" pitchFamily="34" charset="-122"/>
                <a:ea typeface="微软雅黑" panose="020B0503020204020204" pitchFamily="34" charset="-122"/>
              </a:rPr>
              <a:t>树杆刷白</a:t>
            </a:r>
            <a:endParaRPr lang="en-US" altLang="zh-CN" sz="1000" dirty="0" smtClean="0">
              <a:latin typeface="微软雅黑" panose="020B0503020204020204" pitchFamily="34" charset="-122"/>
              <a:ea typeface="微软雅黑" panose="020B0503020204020204" pitchFamily="34" charset="-122"/>
            </a:endParaRPr>
          </a:p>
          <a:p>
            <a:r>
              <a:rPr lang="en-US" altLang="zh-CN" sz="1000" dirty="0" smtClean="0">
                <a:latin typeface="微软雅黑" panose="020B0503020204020204" pitchFamily="34" charset="-122"/>
                <a:ea typeface="微软雅黑" panose="020B0503020204020204" pitchFamily="34" charset="-122"/>
              </a:rPr>
              <a:t>4.</a:t>
            </a:r>
            <a:r>
              <a:rPr lang="zh-CN" altLang="en-US" sz="1000" dirty="0" smtClean="0">
                <a:latin typeface="微软雅黑" panose="020B0503020204020204" pitchFamily="34" charset="-122"/>
                <a:ea typeface="微软雅黑" panose="020B0503020204020204" pitchFamily="34" charset="-122"/>
              </a:rPr>
              <a:t>反季节栽植技术措施</a:t>
            </a:r>
            <a:endParaRPr lang="en-US" altLang="zh-CN" sz="1000" dirty="0" smtClean="0">
              <a:latin typeface="微软雅黑" panose="020B0503020204020204" pitchFamily="34" charset="-122"/>
              <a:ea typeface="微软雅黑" panose="020B0503020204020204" pitchFamily="34" charset="-122"/>
            </a:endParaRPr>
          </a:p>
          <a:p>
            <a:r>
              <a:rPr lang="en-US" altLang="zh-CN" sz="1000" dirty="0" smtClean="0">
                <a:latin typeface="微软雅黑" panose="020B0503020204020204" pitchFamily="34" charset="-122"/>
                <a:ea typeface="微软雅黑" panose="020B0503020204020204" pitchFamily="34" charset="-122"/>
              </a:rPr>
              <a:t>5.</a:t>
            </a:r>
            <a:r>
              <a:rPr lang="zh-CN" altLang="en-US" sz="1000" dirty="0" smtClean="0">
                <a:latin typeface="微软雅黑" panose="020B0503020204020204" pitchFamily="34" charset="-122"/>
                <a:ea typeface="微软雅黑" panose="020B0503020204020204" pitchFamily="34" charset="-122"/>
              </a:rPr>
              <a:t>透气通水药肥管埋设</a:t>
            </a:r>
            <a:endParaRPr lang="en-US" altLang="zh-CN" sz="1000" dirty="0" smtClean="0">
              <a:latin typeface="微软雅黑" panose="020B0503020204020204" pitchFamily="34" charset="-122"/>
              <a:ea typeface="微软雅黑" panose="020B0503020204020204" pitchFamily="34" charset="-122"/>
            </a:endParaRPr>
          </a:p>
          <a:p>
            <a:r>
              <a:rPr lang="en-US" altLang="zh-CN" sz="1000" dirty="0" smtClean="0">
                <a:latin typeface="微软雅黑" panose="020B0503020204020204" pitchFamily="34" charset="-122"/>
                <a:ea typeface="微软雅黑" panose="020B0503020204020204" pitchFamily="34" charset="-122"/>
              </a:rPr>
              <a:t>6.</a:t>
            </a:r>
            <a:r>
              <a:rPr lang="zh-CN" altLang="en-US" sz="1000" dirty="0" smtClean="0">
                <a:latin typeface="微软雅黑" panose="020B0503020204020204" pitchFamily="34" charset="-122"/>
                <a:ea typeface="微软雅黑" panose="020B0503020204020204" pitchFamily="34" charset="-122"/>
              </a:rPr>
              <a:t>树体输液</a:t>
            </a:r>
            <a:endParaRPr lang="en-US" altLang="zh-CN" sz="1000" dirty="0" smtClean="0">
              <a:latin typeface="微软雅黑" panose="020B0503020204020204" pitchFamily="34" charset="-122"/>
              <a:ea typeface="微软雅黑" panose="020B0503020204020204" pitchFamily="34" charset="-122"/>
            </a:endParaRPr>
          </a:p>
          <a:p>
            <a:r>
              <a:rPr lang="en-US" altLang="zh-CN" sz="1000" dirty="0" smtClean="0">
                <a:latin typeface="微软雅黑" panose="020B0503020204020204" pitchFamily="34" charset="-122"/>
                <a:ea typeface="微软雅黑" panose="020B0503020204020204" pitchFamily="34" charset="-122"/>
              </a:rPr>
              <a:t>7.</a:t>
            </a:r>
            <a:r>
              <a:rPr lang="zh-CN" altLang="en-US" sz="1000" dirty="0" smtClean="0">
                <a:latin typeface="微软雅黑" panose="020B0503020204020204" pitchFamily="34" charset="-122"/>
                <a:ea typeface="微软雅黑" panose="020B0503020204020204" pitchFamily="34" charset="-122"/>
              </a:rPr>
              <a:t>绿网覆盖</a:t>
            </a:r>
            <a:endParaRPr lang="en-US" altLang="zh-CN" sz="1000" dirty="0" smtClean="0">
              <a:latin typeface="微软雅黑" panose="020B0503020204020204" pitchFamily="34" charset="-122"/>
              <a:ea typeface="微软雅黑" panose="020B0503020204020204" pitchFamily="34" charset="-122"/>
            </a:endParaRPr>
          </a:p>
          <a:p>
            <a:r>
              <a:rPr lang="en-US" altLang="zh-CN" sz="1000" dirty="0" smtClean="0">
                <a:latin typeface="微软雅黑" panose="020B0503020204020204" pitchFamily="34" charset="-122"/>
                <a:ea typeface="微软雅黑" panose="020B0503020204020204" pitchFamily="34" charset="-122"/>
              </a:rPr>
              <a:t>8.</a:t>
            </a:r>
            <a:r>
              <a:rPr lang="zh-CN" altLang="en-US" sz="1000" dirty="0" smtClean="0">
                <a:latin typeface="微软雅黑" panose="020B0503020204020204" pitchFamily="34" charset="-122"/>
                <a:ea typeface="微软雅黑" panose="020B0503020204020204" pitchFamily="34" charset="-122"/>
              </a:rPr>
              <a:t>洒水车浇水</a:t>
            </a:r>
            <a:endParaRPr lang="en-US" altLang="zh-CN" sz="1000" dirty="0" smtClean="0">
              <a:latin typeface="微软雅黑" panose="020B0503020204020204" pitchFamily="34" charset="-122"/>
              <a:ea typeface="微软雅黑" panose="020B0503020204020204" pitchFamily="34" charset="-122"/>
            </a:endParaRPr>
          </a:p>
          <a:p>
            <a:r>
              <a:rPr lang="en-US" altLang="zh-CN" sz="1000" dirty="0" smtClean="0">
                <a:latin typeface="微软雅黑" panose="020B0503020204020204" pitchFamily="34" charset="-122"/>
                <a:ea typeface="微软雅黑" panose="020B0503020204020204" pitchFamily="34" charset="-122"/>
              </a:rPr>
              <a:t>9.</a:t>
            </a:r>
            <a:r>
              <a:rPr lang="zh-CN" altLang="en-US" sz="1000" dirty="0" smtClean="0">
                <a:latin typeface="微软雅黑" panose="020B0503020204020204" pitchFamily="34" charset="-122"/>
                <a:ea typeface="微软雅黑" panose="020B0503020204020204" pitchFamily="34" charset="-122"/>
              </a:rPr>
              <a:t>苗木运输</a:t>
            </a:r>
            <a:endParaRPr lang="en-US" altLang="zh-CN" sz="1000" dirty="0" smtClean="0">
              <a:latin typeface="微软雅黑" panose="020B0503020204020204" pitchFamily="34" charset="-122"/>
              <a:ea typeface="微软雅黑" panose="020B0503020204020204" pitchFamily="34" charset="-122"/>
            </a:endParaRPr>
          </a:p>
          <a:p>
            <a:r>
              <a:rPr lang="en-US" altLang="zh-CN" sz="1000" dirty="0" smtClean="0">
                <a:latin typeface="微软雅黑" panose="020B0503020204020204" pitchFamily="34" charset="-122"/>
                <a:ea typeface="微软雅黑" panose="020B0503020204020204" pitchFamily="34" charset="-122"/>
              </a:rPr>
              <a:t>10.</a:t>
            </a:r>
            <a:r>
              <a:rPr lang="zh-CN" altLang="en-US" sz="1000" dirty="0" smtClean="0">
                <a:latin typeface="微软雅黑" panose="020B0503020204020204" pitchFamily="34" charset="-122"/>
                <a:ea typeface="微软雅黑" panose="020B0503020204020204" pitchFamily="34" charset="-122"/>
              </a:rPr>
              <a:t>园建材料二次搬运</a:t>
            </a:r>
            <a:endParaRPr lang="zh-CN" altLang="en-US" sz="1000" dirty="0">
              <a:latin typeface="微软雅黑" panose="020B0503020204020204" pitchFamily="34" charset="-122"/>
              <a:ea typeface="微软雅黑" panose="020B0503020204020204" pitchFamily="34" charset="-122"/>
            </a:endParaRPr>
          </a:p>
        </p:txBody>
      </p:sp>
      <p:sp>
        <p:nvSpPr>
          <p:cNvPr id="3" name="Rectangle 9"/>
          <p:cNvSpPr/>
          <p:nvPr/>
        </p:nvSpPr>
        <p:spPr>
          <a:xfrm>
            <a:off x="3258084" y="2224332"/>
            <a:ext cx="1038225" cy="257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6" name="TextBox 27"/>
          <p:cNvSpPr txBox="1"/>
          <p:nvPr/>
        </p:nvSpPr>
        <p:spPr>
          <a:xfrm>
            <a:off x="3328134" y="2233557"/>
            <a:ext cx="888385" cy="253916"/>
          </a:xfrm>
          <a:prstGeom prst="rect">
            <a:avLst/>
          </a:prstGeom>
          <a:noFill/>
        </p:spPr>
        <p:txBody>
          <a:bodyPr wrap="none">
            <a:spAutoFit/>
          </a:bodyPr>
          <a:lstStyle/>
          <a:p>
            <a:pPr eaLnBrk="1" fontAlgn="auto" hangingPunct="1">
              <a:spcBef>
                <a:spcPts val="0"/>
              </a:spcBef>
              <a:spcAft>
                <a:spcPts val="0"/>
              </a:spcAft>
              <a:defRPr/>
            </a:pPr>
            <a:r>
              <a:rPr lang="en-US" altLang="zh-CN" sz="1050" dirty="0">
                <a:solidFill>
                  <a:schemeClr val="bg1"/>
                </a:solidFill>
                <a:latin typeface="微软雅黑" panose="020B0503020204020204" pitchFamily="34" charset="-122"/>
                <a:ea typeface="微软雅黑" panose="020B0503020204020204" pitchFamily="34" charset="-122"/>
              </a:rPr>
              <a:t>PART</a:t>
            </a:r>
            <a:r>
              <a:rPr lang="zh-CN" altLang="en-US" sz="1050" dirty="0">
                <a:solidFill>
                  <a:schemeClr val="bg1"/>
                </a:solidFill>
                <a:latin typeface="微软雅黑" panose="020B0503020204020204" pitchFamily="34" charset="-122"/>
                <a:ea typeface="微软雅黑" panose="020B0503020204020204" pitchFamily="34" charset="-122"/>
              </a:rPr>
              <a:t> </a:t>
            </a:r>
            <a:r>
              <a:rPr lang="en-US" altLang="zh-CN" sz="1050" dirty="0">
                <a:solidFill>
                  <a:schemeClr val="bg1"/>
                </a:solidFill>
                <a:latin typeface="微软雅黑" panose="020B0503020204020204" pitchFamily="34" charset="-122"/>
                <a:ea typeface="微软雅黑" panose="020B0503020204020204" pitchFamily="34" charset="-122"/>
              </a:rPr>
              <a:t>TWO</a:t>
            </a:r>
            <a:endParaRPr lang="id-ID" sz="105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pull dir="u"/>
  </p:transition>
  <p:timing>
    <p:tnLst>
      <p:par>
        <p:cTn id="1" dur="indefinite" restart="never" nodeType="tmRoot"/>
      </p:par>
    </p:tnLst>
    <p:bldLst>
      <p:bldP spid="2" grpId="0" animBg="1"/>
      <p:bldP spid="4" grpId="0" animBg="1"/>
      <p:bldP spid="5" grpId="0" animBg="1"/>
      <p:bldP spid="8" grpId="0" animBg="1"/>
      <p:bldP spid="10" grpId="0" animBg="1"/>
      <p:bldP spid="21" grpId="0"/>
      <p:bldP spid="23" grpId="0"/>
      <p:bldP spid="25" grpId="0"/>
      <p:bldP spid="27" grpId="0"/>
      <p:bldP spid="29" grpId="0"/>
      <p:bldP spid="30" grpId="0" animBg="1"/>
      <p:bldP spid="32" grpId="0" animBg="1"/>
      <p:bldP spid="38" grpId="0"/>
      <p:bldP spid="40" grpId="0"/>
      <p:bldP spid="43" grpId="0"/>
      <p:bldP spid="44" grpId="0"/>
      <p:bldP spid="24" grpId="0" animBg="1"/>
      <p:bldP spid="26" grpId="0" animBg="1"/>
      <p:bldP spid="33" grpId="0" animBg="1"/>
      <p:bldP spid="34" grpId="0" animBg="1"/>
      <p:bldP spid="35" grpId="0" animBg="1"/>
      <p:bldP spid="36" grpId="0" animBg="1"/>
      <p:bldP spid="37" grpId="0"/>
      <p:bldP spid="39" grpId="0"/>
      <p:bldP spid="41" grpId="0" animBg="1"/>
      <p:bldP spid="42" grpId="0" animBg="1"/>
      <p:bldP spid="45" grpId="0" animBg="1"/>
      <p:bldP spid="46" grpId="0"/>
      <p:bldP spid="47" grpId="0"/>
      <p:bldP spid="4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4" name="TextBox 3"/>
          <p:cNvSpPr txBox="1"/>
          <p:nvPr/>
        </p:nvSpPr>
        <p:spPr>
          <a:xfrm>
            <a:off x="1016000" y="618067"/>
            <a:ext cx="707813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第三节</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立体绿化</a:t>
            </a:r>
            <a:endParaRPr lang="en-US" altLang="zh-CN" dirty="0" smtClean="0">
              <a:latin typeface="微软雅黑" panose="020B0503020204020204" pitchFamily="34" charset="-122"/>
              <a:ea typeface="微软雅黑" panose="020B0503020204020204" pitchFamily="34" charset="-122"/>
            </a:endParaRPr>
          </a:p>
        </p:txBody>
      </p:sp>
      <p:sp>
        <p:nvSpPr>
          <p:cNvPr id="6" name="TextBox 5"/>
          <p:cNvSpPr txBox="1"/>
          <p:nvPr/>
        </p:nvSpPr>
        <p:spPr>
          <a:xfrm>
            <a:off x="914400" y="1190625"/>
            <a:ext cx="7536180" cy="2584450"/>
          </a:xfrm>
          <a:prstGeom prst="rect">
            <a:avLst/>
          </a:prstGeom>
          <a:noFill/>
        </p:spPr>
        <p:txBody>
          <a:bodyPr wrap="square" rtlCol="0">
            <a:spAutoFit/>
          </a:bodyPr>
          <a:lstStyle/>
          <a:p>
            <a:pPr>
              <a:lnSpc>
                <a:spcPct val="150000"/>
              </a:lnSpc>
            </a:pPr>
            <a:r>
              <a:rPr lang="en-US" altLang="zh-CN" dirty="0" smtClean="0">
                <a:latin typeface="宋体" panose="02010600030101010101" pitchFamily="2" charset="-122"/>
                <a:ea typeface="宋体" panose="02010600030101010101" pitchFamily="2" charset="-122"/>
              </a:rPr>
              <a:t>1</a:t>
            </a:r>
            <a:r>
              <a:rPr lang="zh-CN" altLang="en-US" dirty="0" smtClean="0">
                <a:latin typeface="宋体" panose="02010600030101010101" pitchFamily="2" charset="-122"/>
                <a:ea typeface="宋体" panose="02010600030101010101" pitchFamily="2" charset="-122"/>
              </a:rPr>
              <a:t>、删除耐根穿刺防水卷材层，执行</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湖南省建筑与装饰工程消耗量标准</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中相应子目。</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dirty="0" smtClean="0">
                <a:latin typeface="宋体" panose="02010600030101010101" pitchFamily="2" charset="-122"/>
                <a:ea typeface="宋体" panose="02010600030101010101" pitchFamily="2" charset="-122"/>
              </a:rPr>
              <a:t>2</a:t>
            </a:r>
            <a:r>
              <a:rPr lang="zh-CN" altLang="en-US" dirty="0" smtClean="0">
                <a:latin typeface="宋体" panose="02010600030101010101" pitchFamily="2" charset="-122"/>
                <a:ea typeface="宋体" panose="02010600030101010101" pitchFamily="2" charset="-122"/>
              </a:rPr>
              <a:t>、删除绿地细平整子目，执行绿化地整理中绿地细平整子目。</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dirty="0" smtClean="0">
                <a:latin typeface="宋体" panose="02010600030101010101" pitchFamily="2" charset="-122"/>
                <a:ea typeface="宋体" panose="02010600030101010101" pitchFamily="2" charset="-122"/>
              </a:rPr>
              <a:t>3</a:t>
            </a:r>
            <a:r>
              <a:rPr lang="zh-CN" altLang="en-US" dirty="0" smtClean="0">
                <a:latin typeface="宋体" panose="02010600030101010101" pitchFamily="2" charset="-122"/>
                <a:ea typeface="宋体" panose="02010600030101010101" pitchFamily="2" charset="-122"/>
              </a:rPr>
              <a:t>、删除苗木栽植子目，执行苗木起挖、栽植中苗木栽植子目，扣除机械费，人工乘系数</a:t>
            </a:r>
            <a:r>
              <a:rPr lang="en-US" altLang="zh-CN" dirty="0" smtClean="0">
                <a:latin typeface="宋体" panose="02010600030101010101" pitchFamily="2" charset="-122"/>
                <a:ea typeface="宋体" panose="02010600030101010101" pitchFamily="2" charset="-122"/>
              </a:rPr>
              <a:t>1.09</a:t>
            </a:r>
            <a:r>
              <a:rPr lang="zh-CN" altLang="en-US" dirty="0" smtClean="0">
                <a:latin typeface="宋体" panose="02010600030101010101" pitchFamily="2" charset="-122"/>
                <a:ea typeface="宋体" panose="02010600030101010101" pitchFamily="2" charset="-122"/>
              </a:rPr>
              <a:t>。</a:t>
            </a:r>
            <a:endParaRPr lang="en-US" altLang="zh-CN" dirty="0" smtClean="0">
              <a:latin typeface="宋体" panose="02010600030101010101" pitchFamily="2" charset="-122"/>
              <a:ea typeface="宋体" panose="02010600030101010101" pitchFamily="2" charset="-122"/>
            </a:endParaRPr>
          </a:p>
          <a:p>
            <a:pPr>
              <a:lnSpc>
                <a:spcPct val="150000"/>
              </a:lnSpc>
            </a:pPr>
            <a:endParaRPr lang="zh-CN" altLang="en-US" dirty="0" smtClean="0">
              <a:latin typeface="宋体" panose="02010600030101010101" pitchFamily="2" charset="-122"/>
              <a:ea typeface="宋体" panose="02010600030101010101" pitchFamily="2" charset="-122"/>
            </a:endParaRPr>
          </a:p>
        </p:txBody>
      </p:sp>
    </p:spTree>
  </p:cSld>
  <p:clrMapOvr>
    <a:masterClrMapping/>
  </p:clrMapOvr>
  <p:transition spd="med">
    <p:pull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4" name="TextBox 3"/>
          <p:cNvSpPr txBox="1"/>
          <p:nvPr/>
        </p:nvSpPr>
        <p:spPr>
          <a:xfrm>
            <a:off x="682625" y="398992"/>
            <a:ext cx="707813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第四节</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绿化养护</a:t>
            </a:r>
            <a:endParaRPr lang="en-US" altLang="zh-CN" dirty="0" smtClean="0">
              <a:latin typeface="微软雅黑" panose="020B0503020204020204" pitchFamily="34" charset="-122"/>
              <a:ea typeface="微软雅黑" panose="020B0503020204020204" pitchFamily="34" charset="-122"/>
            </a:endParaRPr>
          </a:p>
        </p:txBody>
      </p:sp>
      <p:sp>
        <p:nvSpPr>
          <p:cNvPr id="5" name="TextBox 4"/>
          <p:cNvSpPr txBox="1"/>
          <p:nvPr/>
        </p:nvSpPr>
        <p:spPr>
          <a:xfrm>
            <a:off x="674158" y="936625"/>
            <a:ext cx="7860242" cy="2585323"/>
          </a:xfrm>
          <a:prstGeom prst="rect">
            <a:avLst/>
          </a:prstGeom>
          <a:noFill/>
        </p:spPr>
        <p:txBody>
          <a:bodyPr wrap="square" rtlCol="0">
            <a:spAutoFit/>
          </a:bodyPr>
          <a:lstStyle/>
          <a:p>
            <a:pPr>
              <a:lnSpc>
                <a:spcPct val="150000"/>
              </a:lnSpc>
            </a:pPr>
            <a:r>
              <a:rPr lang="en-US" altLang="zh-CN" dirty="0" smtClean="0">
                <a:latin typeface="宋体" panose="02010600030101010101" pitchFamily="2" charset="-122"/>
                <a:ea typeface="宋体" panose="02010600030101010101" pitchFamily="2" charset="-122"/>
              </a:rPr>
              <a:t>1</a:t>
            </a:r>
            <a:r>
              <a:rPr lang="zh-CN" altLang="en-US" dirty="0" smtClean="0">
                <a:latin typeface="宋体" panose="02010600030101010101" pitchFamily="2" charset="-122"/>
                <a:ea typeface="宋体" panose="02010600030101010101" pitchFamily="2" charset="-122"/>
              </a:rPr>
              <a:t>、适用范围：本节适用于园林绿化工程中的苗木成活期以及成活期满之后至工程验收移交之前的日常养护，不适用于工程交付后的养护。</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dirty="0" smtClean="0">
                <a:latin typeface="宋体" panose="02010600030101010101" pitchFamily="2" charset="-122"/>
                <a:ea typeface="宋体" panose="02010600030101010101" pitchFamily="2" charset="-122"/>
              </a:rPr>
              <a:t>2</a:t>
            </a:r>
            <a:r>
              <a:rPr lang="zh-CN" altLang="en-US" dirty="0" smtClean="0">
                <a:latin typeface="宋体" panose="02010600030101010101" pitchFamily="2" charset="-122"/>
                <a:ea typeface="宋体" panose="02010600030101010101" pitchFamily="2" charset="-122"/>
              </a:rPr>
              <a:t>、根据市场实际调整消耗量水平。</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dirty="0" smtClean="0">
                <a:latin typeface="宋体" panose="02010600030101010101" pitchFamily="2" charset="-122"/>
                <a:ea typeface="宋体" panose="02010600030101010101" pitchFamily="2" charset="-122"/>
              </a:rPr>
              <a:t>3</a:t>
            </a:r>
            <a:r>
              <a:rPr lang="zh-CN" altLang="en-US" dirty="0" smtClean="0">
                <a:latin typeface="宋体" panose="02010600030101010101" pitchFamily="2" charset="-122"/>
                <a:ea typeface="宋体" panose="02010600030101010101" pitchFamily="2" charset="-122"/>
              </a:rPr>
              <a:t>、增加说明：日常养护质量至少达到当地三级绿地养护水平，方可计算养护费。</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dirty="0" smtClean="0">
                <a:latin typeface="宋体" panose="02010600030101010101" pitchFamily="2" charset="-122"/>
                <a:ea typeface="宋体" panose="02010600030101010101" pitchFamily="2" charset="-122"/>
              </a:rPr>
              <a:t>    </a:t>
            </a:r>
            <a:endParaRPr lang="zh-CN" altLang="en-US" dirty="0" smtClean="0">
              <a:latin typeface="宋体" panose="02010600030101010101" pitchFamily="2" charset="-122"/>
              <a:ea typeface="宋体" panose="02010600030101010101" pitchFamily="2" charset="-122"/>
            </a:endParaRPr>
          </a:p>
        </p:txBody>
      </p:sp>
    </p:spTree>
  </p:cSld>
  <p:clrMapOvr>
    <a:masterClrMapping/>
  </p:clrMapOvr>
  <p:transition spd="med">
    <p:pull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57200" y="397564"/>
            <a:ext cx="8249477" cy="4353339"/>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3" cstate="screen"/>
          <a:srcRect/>
          <a:stretch>
            <a:fillRect/>
          </a:stretch>
        </p:blipFill>
        <p:spPr>
          <a:xfrm>
            <a:off x="467140" y="2614531"/>
            <a:ext cx="8239538" cy="2137970"/>
          </a:xfrm>
          <a:prstGeom prst="rect">
            <a:avLst/>
          </a:prstGeom>
        </p:spPr>
      </p:pic>
      <p:sp>
        <p:nvSpPr>
          <p:cNvPr id="3" name="Oval 3"/>
          <p:cNvSpPr/>
          <p:nvPr/>
        </p:nvSpPr>
        <p:spPr>
          <a:xfrm>
            <a:off x="4097269" y="1031723"/>
            <a:ext cx="668069" cy="666653"/>
          </a:xfrm>
          <a:prstGeom prst="ellipse">
            <a:avLst/>
          </a:prstGeom>
          <a:solidFill>
            <a:schemeClr val="accent4"/>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smtClean="0">
                <a:solidFill>
                  <a:srgbClr val="FFFFFF"/>
                </a:solidFill>
              </a:rPr>
              <a:t>03</a:t>
            </a:r>
            <a:endParaRPr lang="zh-CN" altLang="zh-CN" sz="2000" b="1" dirty="0">
              <a:solidFill>
                <a:srgbClr val="FFFFFF"/>
              </a:solidFill>
            </a:endParaRPr>
          </a:p>
        </p:txBody>
      </p:sp>
      <p:sp>
        <p:nvSpPr>
          <p:cNvPr id="5" name="TextBox 20"/>
          <p:cNvSpPr txBox="1"/>
          <p:nvPr/>
        </p:nvSpPr>
        <p:spPr>
          <a:xfrm>
            <a:off x="3310938" y="1965332"/>
            <a:ext cx="2297424" cy="338554"/>
          </a:xfrm>
          <a:prstGeom prst="rect">
            <a:avLst/>
          </a:prstGeom>
          <a:noFill/>
        </p:spPr>
        <p:txBody>
          <a:bodyPr wrap="none">
            <a:spAutoFit/>
          </a:bodyPr>
          <a:lstStyle/>
          <a:p>
            <a:pPr algn="ctr"/>
            <a:r>
              <a:rPr lang="zh-CN" altLang="en-US" sz="1600" b="1" dirty="0" smtClean="0">
                <a:solidFill>
                  <a:schemeClr val="tx1">
                    <a:lumMod val="50000"/>
                    <a:lumOff val="50000"/>
                  </a:schemeClr>
                </a:solidFill>
                <a:latin typeface="微软雅黑" panose="020B0503020204020204" pitchFamily="34" charset="-122"/>
                <a:ea typeface="微软雅黑" panose="020B0503020204020204" pitchFamily="34" charset="-122"/>
              </a:rPr>
              <a:t>第二章 园路、园桥工程</a:t>
            </a:r>
            <a:endParaRPr 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pull dir="u"/>
  </p:transition>
  <p:timing>
    <p:tnLst>
      <p:par>
        <p:cTn id="1" dur="indefinite" restart="never" nodeType="tmRoot"/>
      </p:par>
    </p:tnLst>
    <p:bldLst>
      <p:bldP spid="3" grpId="0" bldLvl="0" animBg="1"/>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4013200"/>
            <a:ext cx="8239760" cy="739139"/>
          </a:xfrm>
          <a:prstGeom prst="rect">
            <a:avLst/>
          </a:prstGeom>
        </p:spPr>
      </p:pic>
      <p:sp>
        <p:nvSpPr>
          <p:cNvPr id="3" name="矩形 2"/>
          <p:cNvSpPr/>
          <p:nvPr/>
        </p:nvSpPr>
        <p:spPr>
          <a:xfrm>
            <a:off x="693208" y="853986"/>
            <a:ext cx="7515225" cy="1273875"/>
          </a:xfrm>
          <a:prstGeom prst="rect">
            <a:avLst/>
          </a:prstGeom>
        </p:spPr>
        <p:txBody>
          <a:bodyPr wrap="square">
            <a:spAutoFit/>
          </a:bodyPr>
          <a:lstStyle/>
          <a:p>
            <a:pPr>
              <a:lnSpc>
                <a:spcPct val="150000"/>
              </a:lnSpc>
            </a:pPr>
            <a:r>
              <a:rPr lang="en-US" altLang="zh-CN" dirty="0" smtClean="0">
                <a:latin typeface="宋体" panose="02010600030101010101" pitchFamily="2" charset="-122"/>
                <a:ea typeface="宋体" panose="02010600030101010101" pitchFamily="2" charset="-122"/>
              </a:rPr>
              <a:t>1</a:t>
            </a:r>
            <a:r>
              <a:rPr lang="zh-CN" altLang="en-US" dirty="0" smtClean="0">
                <a:latin typeface="宋体" panose="02010600030101010101" pitchFamily="2" charset="-122"/>
                <a:ea typeface="宋体" panose="02010600030101010101" pitchFamily="2" charset="-122"/>
              </a:rPr>
              <a:t>、增加说明：单条直线规则园路的连续面积、单个广场面积大于</a:t>
            </a:r>
            <a:r>
              <a:rPr lang="en-US" altLang="zh-CN" dirty="0" smtClean="0">
                <a:latin typeface="宋体" panose="02010600030101010101" pitchFamily="2" charset="-122"/>
                <a:ea typeface="宋体" panose="02010600030101010101" pitchFamily="2" charset="-122"/>
              </a:rPr>
              <a:t>150</a:t>
            </a:r>
            <a:r>
              <a:rPr lang="zh-CN" altLang="en-US" dirty="0" smtClean="0">
                <a:latin typeface="宋体" panose="02010600030101010101" pitchFamily="2" charset="-122"/>
                <a:ea typeface="宋体" panose="02010600030101010101" pitchFamily="2" charset="-122"/>
              </a:rPr>
              <a:t>㎡时，花岗岩规则板块料面层的铺贴及垫层执行</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湖南省市政工程消耗量标准</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相应子目。</a:t>
            </a:r>
            <a:endParaRPr lang="en-US" altLang="zh-CN" dirty="0" smtClean="0">
              <a:latin typeface="宋体" panose="02010600030101010101" pitchFamily="2" charset="-122"/>
              <a:ea typeface="宋体" panose="02010600030101010101" pitchFamily="2" charset="-122"/>
            </a:endParaRPr>
          </a:p>
        </p:txBody>
      </p:sp>
      <p:sp>
        <p:nvSpPr>
          <p:cNvPr id="4" name="TextBox 3"/>
          <p:cNvSpPr txBox="1"/>
          <p:nvPr/>
        </p:nvSpPr>
        <p:spPr>
          <a:xfrm>
            <a:off x="771525" y="476250"/>
            <a:ext cx="2990850" cy="369332"/>
          </a:xfrm>
          <a:prstGeom prst="rect">
            <a:avLst/>
          </a:prstGeom>
          <a:noFill/>
        </p:spPr>
        <p:txBody>
          <a:bodyPr wrap="square" rtlCol="0">
            <a:spAutoFit/>
          </a:bodyPr>
          <a:lstStyle/>
          <a:p>
            <a:r>
              <a:rPr lang="zh-CN" altLang="en-US" dirty="0" smtClean="0"/>
              <a:t>一、园路</a:t>
            </a:r>
            <a:endParaRPr lang="zh-CN" altLang="en-US" dirty="0"/>
          </a:p>
        </p:txBody>
      </p:sp>
      <p:pic>
        <p:nvPicPr>
          <p:cNvPr id="13314" name="Picture 2" descr="C:\Users\Administrator\Desktop\交底PPT\28.jpg"/>
          <p:cNvPicPr>
            <a:picLocks noChangeAspect="1" noChangeArrowheads="1"/>
          </p:cNvPicPr>
          <p:nvPr/>
        </p:nvPicPr>
        <p:blipFill>
          <a:blip r:embed="rId3"/>
          <a:srcRect t="19131" b="9647"/>
          <a:stretch>
            <a:fillRect/>
          </a:stretch>
        </p:blipFill>
        <p:spPr bwMode="auto">
          <a:xfrm>
            <a:off x="745067" y="2116666"/>
            <a:ext cx="2787230" cy="1897794"/>
          </a:xfrm>
          <a:prstGeom prst="rect">
            <a:avLst/>
          </a:prstGeom>
          <a:noFill/>
        </p:spPr>
      </p:pic>
      <p:pic>
        <p:nvPicPr>
          <p:cNvPr id="13315" name="Picture 3" descr="C:\Users\Administrator\Desktop\交底PPT\29.jpg"/>
          <p:cNvPicPr>
            <a:picLocks noChangeAspect="1" noChangeArrowheads="1"/>
          </p:cNvPicPr>
          <p:nvPr/>
        </p:nvPicPr>
        <p:blipFill>
          <a:blip r:embed="rId4"/>
          <a:srcRect t="40281" r="8139" b="16218"/>
          <a:stretch>
            <a:fillRect/>
          </a:stretch>
        </p:blipFill>
        <p:spPr bwMode="auto">
          <a:xfrm>
            <a:off x="3717925" y="2108200"/>
            <a:ext cx="2293408" cy="1947333"/>
          </a:xfrm>
          <a:prstGeom prst="rect">
            <a:avLst/>
          </a:prstGeom>
          <a:noFill/>
        </p:spPr>
      </p:pic>
      <p:pic>
        <p:nvPicPr>
          <p:cNvPr id="13316" name="Picture 4" descr="C:\Users\Administrator\Desktop\交底PPT\30.jpg"/>
          <p:cNvPicPr>
            <a:picLocks noChangeAspect="1" noChangeArrowheads="1"/>
          </p:cNvPicPr>
          <p:nvPr/>
        </p:nvPicPr>
        <p:blipFill>
          <a:blip r:embed="rId5"/>
          <a:srcRect/>
          <a:stretch>
            <a:fillRect/>
          </a:stretch>
        </p:blipFill>
        <p:spPr bwMode="auto">
          <a:xfrm>
            <a:off x="6164048" y="2104844"/>
            <a:ext cx="2641285" cy="1959833"/>
          </a:xfrm>
          <a:prstGeom prst="rect">
            <a:avLst/>
          </a:prstGeom>
          <a:noFill/>
        </p:spPr>
      </p:pic>
    </p:spTree>
  </p:cSld>
  <p:clrMapOvr>
    <a:masterClrMapping/>
  </p:clrMapOvr>
  <p:transition spd="med">
    <p:pull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pic>
        <p:nvPicPr>
          <p:cNvPr id="5" name="图片 4" descr="G:\工作文档\19修编\园林\调研\弹石\IMG_20180706_112708.jpg"/>
          <p:cNvPicPr/>
          <p:nvPr/>
        </p:nvPicPr>
        <p:blipFill>
          <a:blip r:embed="rId3" cstate="print"/>
          <a:srcRect/>
          <a:stretch>
            <a:fillRect/>
          </a:stretch>
        </p:blipFill>
        <p:spPr bwMode="auto">
          <a:xfrm>
            <a:off x="457200" y="2343731"/>
            <a:ext cx="2681234" cy="1542469"/>
          </a:xfrm>
          <a:prstGeom prst="rect">
            <a:avLst/>
          </a:prstGeom>
          <a:noFill/>
          <a:ln w="9525">
            <a:noFill/>
            <a:miter lim="800000"/>
            <a:headEnd/>
            <a:tailEnd/>
          </a:ln>
        </p:spPr>
      </p:pic>
      <p:pic>
        <p:nvPicPr>
          <p:cNvPr id="12290" name="Picture 2" descr="C:\Users\Administrator\Desktop\交底PPT\26.jpg"/>
          <p:cNvPicPr>
            <a:picLocks noChangeAspect="1" noChangeArrowheads="1"/>
          </p:cNvPicPr>
          <p:nvPr/>
        </p:nvPicPr>
        <p:blipFill>
          <a:blip r:embed="rId4"/>
          <a:srcRect l="15156" t="19347" r="5677" b="5097"/>
          <a:stretch>
            <a:fillRect/>
          </a:stretch>
        </p:blipFill>
        <p:spPr bwMode="auto">
          <a:xfrm>
            <a:off x="3327401" y="2328333"/>
            <a:ext cx="2192866" cy="1569630"/>
          </a:xfrm>
          <a:prstGeom prst="rect">
            <a:avLst/>
          </a:prstGeom>
          <a:noFill/>
        </p:spPr>
      </p:pic>
      <p:sp>
        <p:nvSpPr>
          <p:cNvPr id="8" name="矩形 7"/>
          <p:cNvSpPr/>
          <p:nvPr/>
        </p:nvSpPr>
        <p:spPr>
          <a:xfrm>
            <a:off x="728134" y="381623"/>
            <a:ext cx="7577666" cy="1754326"/>
          </a:xfrm>
          <a:prstGeom prst="rect">
            <a:avLst/>
          </a:prstGeom>
        </p:spPr>
        <p:txBody>
          <a:bodyPr wrap="square">
            <a:spAutoFit/>
          </a:bodyPr>
          <a:lstStyle/>
          <a:p>
            <a:pPr>
              <a:lnSpc>
                <a:spcPct val="150000"/>
              </a:lnSpc>
            </a:pPr>
            <a:r>
              <a:rPr lang="en-US" altLang="zh-CN" dirty="0" smtClean="0">
                <a:latin typeface="宋体" panose="02010600030101010101" pitchFamily="2" charset="-122"/>
                <a:ea typeface="宋体" panose="02010600030101010101" pitchFamily="2" charset="-122"/>
              </a:rPr>
              <a:t>2</a:t>
            </a:r>
            <a:r>
              <a:rPr lang="zh-CN" altLang="en-US" dirty="0" smtClean="0">
                <a:latin typeface="宋体" panose="02010600030101010101" pitchFamily="2" charset="-122"/>
                <a:ea typeface="宋体" panose="02010600030101010101" pitchFamily="2" charset="-122"/>
              </a:rPr>
              <a:t>、新增部分基层、垫层，</a:t>
            </a:r>
            <a:r>
              <a:rPr lang="en-US" altLang="en-US" dirty="0" smtClean="0">
                <a:latin typeface="宋体" panose="02010600030101010101" pitchFamily="2" charset="-122"/>
                <a:ea typeface="宋体" panose="02010600030101010101" pitchFamily="2" charset="-122"/>
              </a:rPr>
              <a:t> PC</a:t>
            </a:r>
            <a:r>
              <a:rPr lang="zh-CN" altLang="en-US" dirty="0" smtClean="0">
                <a:latin typeface="宋体" panose="02010600030101010101" pitchFamily="2" charset="-122"/>
                <a:ea typeface="宋体" panose="02010600030101010101" pitchFamily="2" charset="-122"/>
              </a:rPr>
              <a:t>砖面层、汀步板（石）无基础自然摆放、弹石、砼草坪砖、不拼花满铺卵石面、塑木地板、地板嵌边、洗米石、陶瓷片拼花拼字、斩假石面层、玻璃钢盖板、填充树皮、填充卵石、山石（自然石）台阶、剁假石台阶子目等。</a:t>
            </a:r>
          </a:p>
        </p:txBody>
      </p:sp>
      <p:pic>
        <p:nvPicPr>
          <p:cNvPr id="12292" name="Picture 4" descr="C:\Users\Administrator\Desktop\交底PPT\31.jpg"/>
          <p:cNvPicPr>
            <a:picLocks noChangeAspect="1" noChangeArrowheads="1"/>
          </p:cNvPicPr>
          <p:nvPr/>
        </p:nvPicPr>
        <p:blipFill>
          <a:blip r:embed="rId5"/>
          <a:srcRect l="3335" r="11235" b="15924"/>
          <a:stretch>
            <a:fillRect/>
          </a:stretch>
        </p:blipFill>
        <p:spPr bwMode="auto">
          <a:xfrm>
            <a:off x="5681133" y="2326337"/>
            <a:ext cx="2429934" cy="1592678"/>
          </a:xfrm>
          <a:prstGeom prst="rect">
            <a:avLst/>
          </a:prstGeom>
          <a:noFill/>
        </p:spPr>
      </p:pic>
    </p:spTree>
  </p:cSld>
  <p:clrMapOvr>
    <a:masterClrMapping/>
  </p:clrMapOvr>
  <p:transition spd="med">
    <p:pull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970866"/>
            <a:ext cx="8239760" cy="781473"/>
          </a:xfrm>
          <a:prstGeom prst="rect">
            <a:avLst/>
          </a:prstGeom>
        </p:spPr>
      </p:pic>
      <p:sp>
        <p:nvSpPr>
          <p:cNvPr id="4" name="TextBox 3"/>
          <p:cNvSpPr txBox="1"/>
          <p:nvPr/>
        </p:nvSpPr>
        <p:spPr>
          <a:xfrm>
            <a:off x="752475" y="419100"/>
            <a:ext cx="1771650" cy="371475"/>
          </a:xfrm>
          <a:prstGeom prst="rect">
            <a:avLst/>
          </a:prstGeom>
          <a:noFill/>
        </p:spPr>
        <p:txBody>
          <a:bodyPr wrap="square" rtlCol="0">
            <a:spAutoFit/>
          </a:bodyPr>
          <a:lstStyle/>
          <a:p>
            <a:r>
              <a:rPr lang="zh-CN" altLang="en-US" dirty="0" smtClean="0"/>
              <a:t>二、园桥</a:t>
            </a:r>
            <a:endParaRPr lang="zh-CN" altLang="en-US" dirty="0"/>
          </a:p>
        </p:txBody>
      </p:sp>
      <p:sp>
        <p:nvSpPr>
          <p:cNvPr id="5" name="TextBox 4"/>
          <p:cNvSpPr txBox="1"/>
          <p:nvPr/>
        </p:nvSpPr>
        <p:spPr>
          <a:xfrm>
            <a:off x="714375" y="847725"/>
            <a:ext cx="7839075" cy="1711366"/>
          </a:xfrm>
          <a:prstGeom prst="rect">
            <a:avLst/>
          </a:prstGeom>
          <a:noFill/>
        </p:spPr>
        <p:txBody>
          <a:bodyPr wrap="square" rtlCol="0">
            <a:spAutoFit/>
          </a:bodyPr>
          <a:lstStyle/>
          <a:p>
            <a:pPr>
              <a:lnSpc>
                <a:spcPct val="150000"/>
              </a:lnSpc>
            </a:pPr>
            <a:r>
              <a:rPr lang="en-US" altLang="zh-CN" dirty="0" smtClean="0">
                <a:latin typeface="宋体" panose="02010600030101010101" pitchFamily="2" charset="-122"/>
                <a:ea typeface="宋体" panose="02010600030101010101" pitchFamily="2" charset="-122"/>
              </a:rPr>
              <a:t>1</a:t>
            </a:r>
            <a:r>
              <a:rPr lang="zh-CN" altLang="en-US" dirty="0" smtClean="0">
                <a:latin typeface="宋体" panose="02010600030101010101" pitchFamily="2" charset="-122"/>
                <a:ea typeface="宋体" panose="02010600030101010101" pitchFamily="2" charset="-122"/>
              </a:rPr>
              <a:t>、明确园桥的适用范围：是园林的组成部分，是水上联系交通的建筑，既有联系景点交通、组织游览路线、变化观赏视线的实用功能，又有美化、点缀山水景观，增加水面空间层次等美学功能。</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dirty="0" smtClean="0">
                <a:latin typeface="宋体" panose="02010600030101010101" pitchFamily="2" charset="-122"/>
                <a:ea typeface="宋体" panose="02010600030101010101" pitchFamily="2" charset="-122"/>
              </a:rPr>
              <a:t>2</a:t>
            </a:r>
            <a:r>
              <a:rPr lang="zh-CN" altLang="en-US" dirty="0" smtClean="0">
                <a:latin typeface="宋体" panose="02010600030101010101" pitchFamily="2" charset="-122"/>
                <a:ea typeface="宋体" panose="02010600030101010101" pitchFamily="2" charset="-122"/>
              </a:rPr>
              <a:t>、新增钢筋混凝土桥、木桥、型钢园桥、涉水汀步石等相应子目。</a:t>
            </a:r>
            <a:endParaRPr lang="zh-CN" altLang="en-US" dirty="0"/>
          </a:p>
        </p:txBody>
      </p:sp>
      <p:pic>
        <p:nvPicPr>
          <p:cNvPr id="8194" name="Picture 2" descr="C:\Users\Administrator\Desktop\交底PPT\12.jpg"/>
          <p:cNvPicPr>
            <a:picLocks noChangeAspect="1" noChangeArrowheads="1"/>
          </p:cNvPicPr>
          <p:nvPr/>
        </p:nvPicPr>
        <p:blipFill>
          <a:blip r:embed="rId3" cstate="print"/>
          <a:srcRect/>
          <a:stretch>
            <a:fillRect/>
          </a:stretch>
        </p:blipFill>
        <p:spPr bwMode="auto">
          <a:xfrm>
            <a:off x="805067" y="2560510"/>
            <a:ext cx="1878866" cy="1391144"/>
          </a:xfrm>
          <a:prstGeom prst="rect">
            <a:avLst/>
          </a:prstGeom>
          <a:noFill/>
        </p:spPr>
      </p:pic>
      <p:pic>
        <p:nvPicPr>
          <p:cNvPr id="8195" name="Picture 3" descr="C:\Users\Administrator\Desktop\交底PPT\17.jpg"/>
          <p:cNvPicPr>
            <a:picLocks noChangeAspect="1" noChangeArrowheads="1"/>
          </p:cNvPicPr>
          <p:nvPr/>
        </p:nvPicPr>
        <p:blipFill>
          <a:blip r:embed="rId4" cstate="print"/>
          <a:srcRect b="10713"/>
          <a:stretch>
            <a:fillRect/>
          </a:stretch>
        </p:blipFill>
        <p:spPr bwMode="auto">
          <a:xfrm>
            <a:off x="2838392" y="2565401"/>
            <a:ext cx="2151898" cy="1371600"/>
          </a:xfrm>
          <a:prstGeom prst="rect">
            <a:avLst/>
          </a:prstGeom>
          <a:noFill/>
        </p:spPr>
      </p:pic>
      <p:pic>
        <p:nvPicPr>
          <p:cNvPr id="8196" name="Picture 4" descr="C:\Users\Administrator\Desktop\交底PPT\15.jpg"/>
          <p:cNvPicPr>
            <a:picLocks noChangeAspect="1" noChangeArrowheads="1"/>
          </p:cNvPicPr>
          <p:nvPr/>
        </p:nvPicPr>
        <p:blipFill>
          <a:blip r:embed="rId5"/>
          <a:srcRect b="15833"/>
          <a:stretch>
            <a:fillRect/>
          </a:stretch>
        </p:blipFill>
        <p:spPr bwMode="auto">
          <a:xfrm>
            <a:off x="5156200" y="2569633"/>
            <a:ext cx="1659468" cy="1396719"/>
          </a:xfrm>
          <a:prstGeom prst="rect">
            <a:avLst/>
          </a:prstGeom>
          <a:noFill/>
        </p:spPr>
      </p:pic>
      <p:pic>
        <p:nvPicPr>
          <p:cNvPr id="8197" name="Picture 5" descr="C:\Users\Administrator\Desktop\交底PPT\18.jpg"/>
          <p:cNvPicPr>
            <a:picLocks noChangeAspect="1" noChangeArrowheads="1"/>
          </p:cNvPicPr>
          <p:nvPr/>
        </p:nvPicPr>
        <p:blipFill>
          <a:blip r:embed="rId6"/>
          <a:srcRect l="11830" r="5741" b="5716"/>
          <a:stretch>
            <a:fillRect/>
          </a:stretch>
        </p:blipFill>
        <p:spPr bwMode="auto">
          <a:xfrm>
            <a:off x="6993466" y="2562044"/>
            <a:ext cx="1835803" cy="1391889"/>
          </a:xfrm>
          <a:prstGeom prst="rect">
            <a:avLst/>
          </a:prstGeom>
          <a:noFill/>
        </p:spPr>
      </p:pic>
    </p:spTree>
  </p:cSld>
  <p:clrMapOvr>
    <a:masterClrMapping/>
  </p:clrMapOvr>
  <p:transition spd="med">
    <p:pull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296332" y="4512733"/>
            <a:ext cx="8720667" cy="487256"/>
          </a:xfrm>
          <a:prstGeom prst="rect">
            <a:avLst/>
          </a:prstGeom>
        </p:spPr>
      </p:pic>
      <p:sp>
        <p:nvSpPr>
          <p:cNvPr id="3" name="TextBox 2"/>
          <p:cNvSpPr txBox="1"/>
          <p:nvPr/>
        </p:nvSpPr>
        <p:spPr>
          <a:xfrm>
            <a:off x="719667" y="364067"/>
            <a:ext cx="4817533" cy="369332"/>
          </a:xfrm>
          <a:prstGeom prst="rect">
            <a:avLst/>
          </a:prstGeom>
          <a:noFill/>
        </p:spPr>
        <p:txBody>
          <a:bodyPr wrap="square" rtlCol="0">
            <a:spAutoFit/>
          </a:bodyPr>
          <a:lstStyle/>
          <a:p>
            <a:r>
              <a:rPr lang="zh-CN" altLang="en-US" dirty="0" smtClean="0"/>
              <a:t>第三章  园林景观工程   </a:t>
            </a:r>
            <a:endParaRPr lang="zh-CN" altLang="en-US" dirty="0"/>
          </a:p>
        </p:txBody>
      </p:sp>
      <p:sp>
        <p:nvSpPr>
          <p:cNvPr id="4" name="TextBox 3"/>
          <p:cNvSpPr txBox="1"/>
          <p:nvPr/>
        </p:nvSpPr>
        <p:spPr>
          <a:xfrm>
            <a:off x="583141" y="773641"/>
            <a:ext cx="8170334" cy="1938992"/>
          </a:xfrm>
          <a:prstGeom prst="rect">
            <a:avLst/>
          </a:prstGeom>
          <a:noFill/>
        </p:spPr>
        <p:txBody>
          <a:bodyPr wrap="square" rtlCol="0">
            <a:spAutoFit/>
          </a:bodyPr>
          <a:lstStyle/>
          <a:p>
            <a:pPr>
              <a:lnSpc>
                <a:spcPct val="150000"/>
              </a:lnSpc>
            </a:pPr>
            <a:r>
              <a:rPr lang="en-US" altLang="zh-CN" sz="1600" dirty="0" smtClean="0">
                <a:latin typeface="宋体" panose="02010600030101010101" pitchFamily="2" charset="-122"/>
                <a:ea typeface="宋体" panose="02010600030101010101" pitchFamily="2" charset="-122"/>
              </a:rPr>
              <a:t>1</a:t>
            </a:r>
            <a:r>
              <a:rPr lang="zh-CN" altLang="en-US" sz="1600" dirty="0" smtClean="0">
                <a:latin typeface="宋体" panose="02010600030101010101" pitchFamily="2" charset="-122"/>
                <a:ea typeface="宋体" panose="02010600030101010101" pitchFamily="2" charset="-122"/>
              </a:rPr>
              <a:t>、调整堆砌假山子目，将堆砌不同种类石假山子目，整合成堆砌石假山子目，使用不同种类石料时，材料进行换算，并按市场实际情况，增加机械消耗量，减少人工消耗量。调整塑假山消耗量。</a:t>
            </a:r>
            <a:endParaRPr lang="en-US" altLang="zh-CN" sz="1600" dirty="0" smtClean="0">
              <a:latin typeface="宋体" panose="02010600030101010101" pitchFamily="2" charset="-122"/>
              <a:ea typeface="宋体" panose="02010600030101010101" pitchFamily="2" charset="-122"/>
            </a:endParaRPr>
          </a:p>
          <a:p>
            <a:pPr>
              <a:lnSpc>
                <a:spcPct val="150000"/>
              </a:lnSpc>
            </a:pPr>
            <a:r>
              <a:rPr lang="en-US" altLang="zh-CN" sz="1600" dirty="0" smtClean="0">
                <a:latin typeface="宋体" panose="02010600030101010101" pitchFamily="2" charset="-122"/>
                <a:ea typeface="宋体" panose="02010600030101010101" pitchFamily="2" charset="-122"/>
              </a:rPr>
              <a:t>2</a:t>
            </a:r>
            <a:r>
              <a:rPr lang="zh-CN" altLang="en-US" sz="1600" dirty="0" smtClean="0">
                <a:latin typeface="宋体" panose="02010600030101010101" pitchFamily="2" charset="-122"/>
                <a:ea typeface="宋体" panose="02010600030101010101" pitchFamily="2" charset="-122"/>
              </a:rPr>
              <a:t>、新增高</a:t>
            </a:r>
            <a:r>
              <a:rPr lang="en-US" altLang="zh-CN" sz="1600" dirty="0" smtClean="0">
                <a:latin typeface="宋体" panose="02010600030101010101" pitchFamily="2" charset="-122"/>
                <a:ea typeface="宋体" panose="02010600030101010101" pitchFamily="2" charset="-122"/>
              </a:rPr>
              <a:t>4m</a:t>
            </a:r>
            <a:r>
              <a:rPr lang="zh-CN" altLang="en-US" sz="1600" dirty="0" smtClean="0">
                <a:latin typeface="宋体" panose="02010600030101010101" pitchFamily="2" charset="-122"/>
                <a:ea typeface="宋体" panose="02010600030101010101" pitchFamily="2" charset="-122"/>
              </a:rPr>
              <a:t>以内格宾石笼墙、原木桩驳岸、花架、栏杆、亭廊屋面、成品桌椅安装、石球、成品石灯笼、仿石音箱安装及垃圾箱安装、石花盆安装等。</a:t>
            </a:r>
          </a:p>
        </p:txBody>
      </p:sp>
      <p:pic>
        <p:nvPicPr>
          <p:cNvPr id="7" name="图片 6" descr="G:\工作文档\19修编\园林\调研\假山\假山2.jpg"/>
          <p:cNvPicPr/>
          <p:nvPr/>
        </p:nvPicPr>
        <p:blipFill>
          <a:blip r:embed="rId3" cstate="print"/>
          <a:srcRect/>
          <a:stretch>
            <a:fillRect/>
          </a:stretch>
        </p:blipFill>
        <p:spPr bwMode="auto">
          <a:xfrm>
            <a:off x="359833" y="2713686"/>
            <a:ext cx="1873582" cy="1404722"/>
          </a:xfrm>
          <a:prstGeom prst="rect">
            <a:avLst/>
          </a:prstGeom>
          <a:noFill/>
          <a:ln w="9525">
            <a:noFill/>
            <a:miter lim="800000"/>
            <a:headEnd/>
            <a:tailEnd/>
          </a:ln>
        </p:spPr>
      </p:pic>
      <p:pic>
        <p:nvPicPr>
          <p:cNvPr id="10242" name="Picture 2" descr="C:\Users\Administrator\Desktop\交底PPT\20.jpg"/>
          <p:cNvPicPr>
            <a:picLocks noChangeAspect="1" noChangeArrowheads="1"/>
          </p:cNvPicPr>
          <p:nvPr/>
        </p:nvPicPr>
        <p:blipFill>
          <a:blip r:embed="rId4" cstate="print"/>
          <a:srcRect t="6026" r="19677" b="9410"/>
          <a:stretch>
            <a:fillRect/>
          </a:stretch>
        </p:blipFill>
        <p:spPr bwMode="auto">
          <a:xfrm>
            <a:off x="2060576" y="2992967"/>
            <a:ext cx="1828799" cy="1444016"/>
          </a:xfrm>
          <a:prstGeom prst="rect">
            <a:avLst/>
          </a:prstGeom>
          <a:noFill/>
        </p:spPr>
      </p:pic>
      <p:pic>
        <p:nvPicPr>
          <p:cNvPr id="10243" name="Picture 3" descr="C:\Users\Administrator\Desktop\交底PPT\21.jpg"/>
          <p:cNvPicPr>
            <a:picLocks noChangeAspect="1" noChangeArrowheads="1"/>
          </p:cNvPicPr>
          <p:nvPr/>
        </p:nvPicPr>
        <p:blipFill>
          <a:blip r:embed="rId5"/>
          <a:srcRect r="55841" b="53172"/>
          <a:stretch>
            <a:fillRect/>
          </a:stretch>
        </p:blipFill>
        <p:spPr bwMode="auto">
          <a:xfrm>
            <a:off x="3726391" y="2746375"/>
            <a:ext cx="1752601" cy="1300969"/>
          </a:xfrm>
          <a:prstGeom prst="rect">
            <a:avLst/>
          </a:prstGeom>
          <a:noFill/>
        </p:spPr>
      </p:pic>
      <p:pic>
        <p:nvPicPr>
          <p:cNvPr id="10244" name="Picture 4" descr="C:\Users\Administrator\Desktop\交底PPT\22.jpg"/>
          <p:cNvPicPr>
            <a:picLocks noChangeAspect="1" noChangeArrowheads="1"/>
          </p:cNvPicPr>
          <p:nvPr/>
        </p:nvPicPr>
        <p:blipFill>
          <a:blip r:embed="rId6" cstate="print">
            <a:lum bright="10000" contrast="20000"/>
          </a:blip>
          <a:srcRect/>
          <a:stretch>
            <a:fillRect/>
          </a:stretch>
        </p:blipFill>
        <p:spPr bwMode="auto">
          <a:xfrm>
            <a:off x="5372100" y="3015192"/>
            <a:ext cx="1900767" cy="1425575"/>
          </a:xfrm>
          <a:prstGeom prst="rect">
            <a:avLst/>
          </a:prstGeom>
          <a:noFill/>
        </p:spPr>
      </p:pic>
      <p:pic>
        <p:nvPicPr>
          <p:cNvPr id="9" name="图片 8" descr="C:\Users\ADMINI~1\AppData\Local\Temp\WeChat Files\bcaa1eb57f08b63c8b2a9f9f80ec68a.jpg"/>
          <p:cNvPicPr/>
          <p:nvPr/>
        </p:nvPicPr>
        <p:blipFill>
          <a:blip r:embed="rId7" cstate="print"/>
          <a:srcRect t="4641" r="10133" b="10549"/>
          <a:stretch>
            <a:fillRect/>
          </a:stretch>
        </p:blipFill>
        <p:spPr bwMode="auto">
          <a:xfrm>
            <a:off x="7066748" y="2757940"/>
            <a:ext cx="1806319" cy="1283040"/>
          </a:xfrm>
          <a:prstGeom prst="rect">
            <a:avLst/>
          </a:prstGeom>
          <a:noFill/>
          <a:ln w="9525">
            <a:noFill/>
            <a:miter lim="800000"/>
            <a:headEnd/>
            <a:tailEnd/>
          </a:ln>
        </p:spPr>
      </p:pic>
    </p:spTree>
  </p:cSld>
  <p:clrMapOvr>
    <a:masterClrMapping/>
  </p:clrMapOvr>
  <p:transition spd="med">
    <p:pull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41960" y="4402667"/>
            <a:ext cx="8239760" cy="561339"/>
          </a:xfrm>
          <a:prstGeom prst="rect">
            <a:avLst/>
          </a:prstGeom>
        </p:spPr>
      </p:pic>
      <p:sp>
        <p:nvSpPr>
          <p:cNvPr id="4" name="TextBox 3"/>
          <p:cNvSpPr txBox="1"/>
          <p:nvPr/>
        </p:nvSpPr>
        <p:spPr>
          <a:xfrm>
            <a:off x="609598" y="406398"/>
            <a:ext cx="8170334" cy="2250616"/>
          </a:xfrm>
          <a:prstGeom prst="rect">
            <a:avLst/>
          </a:prstGeom>
          <a:noFill/>
        </p:spPr>
        <p:txBody>
          <a:bodyPr wrap="square" rtlCol="0">
            <a:spAutoFit/>
          </a:bodyPr>
          <a:lstStyle/>
          <a:p>
            <a:pPr>
              <a:lnSpc>
                <a:spcPct val="150000"/>
              </a:lnSpc>
            </a:pPr>
            <a:r>
              <a:rPr lang="en-US" altLang="zh-CN" sz="1600" dirty="0" smtClean="0">
                <a:latin typeface="宋体" panose="02010600030101010101" pitchFamily="2" charset="-122"/>
                <a:ea typeface="宋体" panose="02010600030101010101" pitchFamily="2" charset="-122"/>
              </a:rPr>
              <a:t>3</a:t>
            </a:r>
            <a:r>
              <a:rPr lang="zh-CN" altLang="en-US" sz="1600" dirty="0" smtClean="0">
                <a:latin typeface="宋体" panose="02010600030101010101" pitchFamily="2" charset="-122"/>
                <a:ea typeface="宋体" panose="02010600030101010101" pitchFamily="2" charset="-122"/>
              </a:rPr>
              <a:t>、现场制作、安装钢结构花架、景墙按</a:t>
            </a:r>
            <a:r>
              <a:rPr lang="en-US" altLang="zh-CN" sz="1600" dirty="0" smtClean="0">
                <a:latin typeface="宋体" panose="02010600030101010101" pitchFamily="2" charset="-122"/>
                <a:ea typeface="宋体" panose="02010600030101010101" pitchFamily="2" charset="-122"/>
              </a:rPr>
              <a:t>《</a:t>
            </a:r>
            <a:r>
              <a:rPr lang="zh-CN" altLang="en-US" sz="1600" dirty="0" smtClean="0">
                <a:latin typeface="宋体" panose="02010600030101010101" pitchFamily="2" charset="-122"/>
                <a:ea typeface="宋体" panose="02010600030101010101" pitchFamily="2" charset="-122"/>
              </a:rPr>
              <a:t>湖南省房屋建筑与装饰工程消耗量标准</a:t>
            </a:r>
            <a:r>
              <a:rPr lang="en-US" altLang="zh-CN" sz="1600" dirty="0" smtClean="0">
                <a:latin typeface="宋体" panose="02010600030101010101" pitchFamily="2" charset="-122"/>
                <a:ea typeface="宋体" panose="02010600030101010101" pitchFamily="2" charset="-122"/>
              </a:rPr>
              <a:t>》</a:t>
            </a:r>
            <a:r>
              <a:rPr lang="zh-CN" altLang="en-US" sz="1600" dirty="0" smtClean="0">
                <a:latin typeface="宋体" panose="02010600030101010101" pitchFamily="2" charset="-122"/>
                <a:ea typeface="宋体" panose="02010600030101010101" pitchFamily="2" charset="-122"/>
              </a:rPr>
              <a:t>钢结构工程中的小型零星构件制作、安装项目执行。</a:t>
            </a:r>
            <a:endParaRPr lang="en-US" altLang="zh-CN" sz="1600" dirty="0" smtClean="0">
              <a:latin typeface="宋体" panose="02010600030101010101" pitchFamily="2" charset="-122"/>
              <a:ea typeface="宋体" panose="02010600030101010101" pitchFamily="2" charset="-122"/>
            </a:endParaRPr>
          </a:p>
          <a:p>
            <a:pPr>
              <a:lnSpc>
                <a:spcPct val="150000"/>
              </a:lnSpc>
            </a:pPr>
            <a:r>
              <a:rPr lang="en-US" altLang="zh-CN" sz="1600" dirty="0" smtClean="0">
                <a:latin typeface="宋体" panose="02010600030101010101" pitchFamily="2" charset="-122"/>
                <a:ea typeface="宋体" panose="02010600030101010101" pitchFamily="2" charset="-122"/>
              </a:rPr>
              <a:t>4</a:t>
            </a:r>
            <a:r>
              <a:rPr lang="zh-CN" altLang="en-US" sz="1600" dirty="0" smtClean="0">
                <a:latin typeface="宋体" panose="02010600030101010101" pitchFamily="2" charset="-122"/>
                <a:ea typeface="宋体" panose="02010600030101010101" pitchFamily="2" charset="-122"/>
              </a:rPr>
              <a:t>、园林景观的混凝土工程执行</a:t>
            </a:r>
            <a:r>
              <a:rPr lang="en-US" altLang="zh-CN" sz="1600" dirty="0" smtClean="0">
                <a:latin typeface="宋体" panose="02010600030101010101" pitchFamily="2" charset="-122"/>
                <a:ea typeface="宋体" panose="02010600030101010101" pitchFamily="2" charset="-122"/>
              </a:rPr>
              <a:t>《</a:t>
            </a:r>
            <a:r>
              <a:rPr lang="zh-CN" altLang="en-US" sz="1600" dirty="0" smtClean="0">
                <a:latin typeface="宋体" panose="02010600030101010101" pitchFamily="2" charset="-122"/>
                <a:ea typeface="宋体" panose="02010600030101010101" pitchFamily="2" charset="-122"/>
              </a:rPr>
              <a:t>湖南省房屋建筑与装饰工程消耗量标准</a:t>
            </a:r>
            <a:r>
              <a:rPr lang="en-US" altLang="zh-CN" sz="1600" dirty="0" smtClean="0">
                <a:latin typeface="宋体" panose="02010600030101010101" pitchFamily="2" charset="-122"/>
                <a:ea typeface="宋体" panose="02010600030101010101" pitchFamily="2" charset="-122"/>
              </a:rPr>
              <a:t>》</a:t>
            </a:r>
            <a:r>
              <a:rPr lang="zh-CN" altLang="en-US" sz="1600" dirty="0" smtClean="0">
                <a:latin typeface="宋体" panose="02010600030101010101" pitchFamily="2" charset="-122"/>
                <a:ea typeface="宋体" panose="02010600030101010101" pitchFamily="2" charset="-122"/>
              </a:rPr>
              <a:t>相应子目，人工乘系数</a:t>
            </a:r>
            <a:r>
              <a:rPr lang="en-US" altLang="zh-CN" sz="1600" dirty="0" smtClean="0">
                <a:latin typeface="宋体" panose="02010600030101010101" pitchFamily="2" charset="-122"/>
                <a:ea typeface="宋体" panose="02010600030101010101" pitchFamily="2" charset="-122"/>
              </a:rPr>
              <a:t>1.2</a:t>
            </a:r>
            <a:r>
              <a:rPr lang="zh-CN" altLang="en-US" sz="1600" dirty="0" smtClean="0">
                <a:latin typeface="宋体" panose="02010600030101010101" pitchFamily="2" charset="-122"/>
                <a:ea typeface="宋体" panose="02010600030101010101" pitchFamily="2" charset="-122"/>
              </a:rPr>
              <a:t>。</a:t>
            </a:r>
            <a:endParaRPr lang="en-US" altLang="zh-CN" sz="1600" dirty="0" smtClean="0">
              <a:latin typeface="宋体" panose="02010600030101010101" pitchFamily="2" charset="-122"/>
              <a:ea typeface="宋体" panose="02010600030101010101" pitchFamily="2" charset="-122"/>
            </a:endParaRPr>
          </a:p>
          <a:p>
            <a:pPr>
              <a:lnSpc>
                <a:spcPct val="150000"/>
              </a:lnSpc>
            </a:pPr>
            <a:r>
              <a:rPr lang="en-US" altLang="zh-CN" sz="1600" dirty="0" smtClean="0">
                <a:latin typeface="宋体" panose="02010600030101010101" pitchFamily="2" charset="-122"/>
                <a:ea typeface="宋体" panose="02010600030101010101" pitchFamily="2" charset="-122"/>
              </a:rPr>
              <a:t>5</a:t>
            </a:r>
            <a:r>
              <a:rPr lang="zh-CN" altLang="en-US" sz="1600" dirty="0" smtClean="0">
                <a:latin typeface="宋体" panose="02010600030101010101" pitchFamily="2" charset="-122"/>
                <a:ea typeface="宋体" panose="02010600030101010101" pitchFamily="2" charset="-122"/>
              </a:rPr>
              <a:t>、园林景观工程中的钢筋工程执行</a:t>
            </a:r>
            <a:r>
              <a:rPr lang="en-US" altLang="zh-CN" sz="1600" dirty="0" smtClean="0">
                <a:latin typeface="宋体" panose="02010600030101010101" pitchFamily="2" charset="-122"/>
                <a:ea typeface="宋体" panose="02010600030101010101" pitchFamily="2" charset="-122"/>
              </a:rPr>
              <a:t>《</a:t>
            </a:r>
            <a:r>
              <a:rPr lang="zh-CN" altLang="en-US" sz="1600" dirty="0" smtClean="0">
                <a:latin typeface="宋体" panose="02010600030101010101" pitchFamily="2" charset="-122"/>
                <a:ea typeface="宋体" panose="02010600030101010101" pitchFamily="2" charset="-122"/>
              </a:rPr>
              <a:t>湖南省房屋建筑与装饰工程消耗量标准</a:t>
            </a:r>
            <a:r>
              <a:rPr lang="en-US" altLang="zh-CN" sz="1600" dirty="0" smtClean="0">
                <a:latin typeface="宋体" panose="02010600030101010101" pitchFamily="2" charset="-122"/>
                <a:ea typeface="宋体" panose="02010600030101010101" pitchFamily="2" charset="-122"/>
              </a:rPr>
              <a:t>》</a:t>
            </a:r>
            <a:r>
              <a:rPr lang="zh-CN" altLang="en-US" sz="1600" dirty="0" smtClean="0">
                <a:latin typeface="宋体" panose="02010600030101010101" pitchFamily="2" charset="-122"/>
                <a:ea typeface="宋体" panose="02010600030101010101" pitchFamily="2" charset="-122"/>
              </a:rPr>
              <a:t>相应子目，人工乘系数</a:t>
            </a:r>
            <a:r>
              <a:rPr lang="en-US" altLang="zh-CN" sz="1600" dirty="0" smtClean="0">
                <a:latin typeface="宋体" panose="02010600030101010101" pitchFamily="2" charset="-122"/>
                <a:ea typeface="宋体" panose="02010600030101010101" pitchFamily="2" charset="-122"/>
              </a:rPr>
              <a:t>2.5</a:t>
            </a:r>
            <a:r>
              <a:rPr lang="zh-CN" altLang="en-US" sz="1600" dirty="0" smtClean="0">
                <a:latin typeface="宋体" panose="02010600030101010101" pitchFamily="2" charset="-122"/>
                <a:ea typeface="宋体" panose="02010600030101010101" pitchFamily="2" charset="-122"/>
              </a:rPr>
              <a:t>。</a:t>
            </a:r>
          </a:p>
        </p:txBody>
      </p:sp>
      <p:pic>
        <p:nvPicPr>
          <p:cNvPr id="5" name="图片 4" descr="IMG_8110"/>
          <p:cNvPicPr/>
          <p:nvPr/>
        </p:nvPicPr>
        <p:blipFill>
          <a:blip r:embed="rId3" cstate="print"/>
          <a:srcRect l="8059" t="28316" r="13424"/>
          <a:stretch>
            <a:fillRect/>
          </a:stretch>
        </p:blipFill>
        <p:spPr bwMode="auto">
          <a:xfrm>
            <a:off x="626533" y="2700866"/>
            <a:ext cx="2624666" cy="1651000"/>
          </a:xfrm>
          <a:prstGeom prst="rect">
            <a:avLst/>
          </a:prstGeom>
          <a:noFill/>
          <a:ln w="9525">
            <a:noFill/>
            <a:miter lim="800000"/>
            <a:headEnd/>
            <a:tailEnd/>
          </a:ln>
        </p:spPr>
      </p:pic>
      <p:pic>
        <p:nvPicPr>
          <p:cNvPr id="6" name="图片 5" descr="G:\工作文档\19修编\园林\调研\水池模板\IMG_20180629_094759.jpg"/>
          <p:cNvPicPr/>
          <p:nvPr/>
        </p:nvPicPr>
        <p:blipFill>
          <a:blip r:embed="rId4" cstate="print"/>
          <a:srcRect l="37528" t="13760" r="3500" b="17806"/>
          <a:stretch>
            <a:fillRect/>
          </a:stretch>
        </p:blipFill>
        <p:spPr bwMode="auto">
          <a:xfrm>
            <a:off x="3386667" y="2714404"/>
            <a:ext cx="2509881" cy="1637462"/>
          </a:xfrm>
          <a:prstGeom prst="rect">
            <a:avLst/>
          </a:prstGeom>
          <a:noFill/>
          <a:ln w="9525">
            <a:noFill/>
            <a:miter lim="800000"/>
            <a:headEnd/>
            <a:tailEnd/>
          </a:ln>
        </p:spPr>
      </p:pic>
      <p:pic>
        <p:nvPicPr>
          <p:cNvPr id="9218" name="Picture 2" descr="C:\Users\Administrator\Desktop\交底PPT\19.png"/>
          <p:cNvPicPr>
            <a:picLocks noChangeAspect="1" noChangeArrowheads="1"/>
          </p:cNvPicPr>
          <p:nvPr/>
        </p:nvPicPr>
        <p:blipFill>
          <a:blip r:embed="rId5"/>
          <a:srcRect/>
          <a:stretch>
            <a:fillRect/>
          </a:stretch>
        </p:blipFill>
        <p:spPr bwMode="auto">
          <a:xfrm>
            <a:off x="6050582" y="2717801"/>
            <a:ext cx="2195951" cy="1649974"/>
          </a:xfrm>
          <a:prstGeom prst="rect">
            <a:avLst/>
          </a:prstGeom>
          <a:noFill/>
        </p:spPr>
      </p:pic>
    </p:spTree>
  </p:cSld>
  <p:clrMapOvr>
    <a:masterClrMapping/>
  </p:clrMapOvr>
  <p:transition spd="med">
    <p:pull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75827" y="4233333"/>
            <a:ext cx="8239760" cy="671407"/>
          </a:xfrm>
          <a:prstGeom prst="rect">
            <a:avLst/>
          </a:prstGeom>
        </p:spPr>
      </p:pic>
      <p:sp>
        <p:nvSpPr>
          <p:cNvPr id="3" name="TextBox 2"/>
          <p:cNvSpPr txBox="1"/>
          <p:nvPr/>
        </p:nvSpPr>
        <p:spPr>
          <a:xfrm>
            <a:off x="778935" y="499534"/>
            <a:ext cx="4817533" cy="369332"/>
          </a:xfrm>
          <a:prstGeom prst="rect">
            <a:avLst/>
          </a:prstGeom>
          <a:noFill/>
        </p:spPr>
        <p:txBody>
          <a:bodyPr wrap="square" rtlCol="0">
            <a:spAutoFit/>
          </a:bodyPr>
          <a:lstStyle/>
          <a:p>
            <a:r>
              <a:rPr lang="zh-CN" altLang="en-US" dirty="0" smtClean="0"/>
              <a:t>第五章  措施项目</a:t>
            </a:r>
            <a:endParaRPr lang="zh-CN" altLang="en-US" dirty="0"/>
          </a:p>
        </p:txBody>
      </p:sp>
      <p:sp>
        <p:nvSpPr>
          <p:cNvPr id="4" name="TextBox 3"/>
          <p:cNvSpPr txBox="1"/>
          <p:nvPr/>
        </p:nvSpPr>
        <p:spPr>
          <a:xfrm>
            <a:off x="635000" y="939801"/>
            <a:ext cx="7399866" cy="1754326"/>
          </a:xfrm>
          <a:prstGeom prst="rect">
            <a:avLst/>
          </a:prstGeom>
          <a:noFill/>
        </p:spPr>
        <p:txBody>
          <a:bodyPr wrap="square" rtlCol="0">
            <a:spAutoFit/>
          </a:bodyPr>
          <a:lstStyle/>
          <a:p>
            <a:pPr>
              <a:lnSpc>
                <a:spcPct val="150000"/>
              </a:lnSpc>
            </a:pPr>
            <a:r>
              <a:rPr lang="en-US" altLang="zh-CN" dirty="0" smtClean="0">
                <a:latin typeface="宋体" panose="02010600030101010101" pitchFamily="2" charset="-122"/>
                <a:ea typeface="宋体" panose="02010600030101010101" pitchFamily="2" charset="-122"/>
              </a:rPr>
              <a:t>1</a:t>
            </a:r>
            <a:r>
              <a:rPr lang="zh-CN" altLang="en-US" dirty="0" smtClean="0">
                <a:latin typeface="宋体" panose="02010600030101010101" pitchFamily="2" charset="-122"/>
                <a:ea typeface="宋体" panose="02010600030101010101" pitchFamily="2" charset="-122"/>
              </a:rPr>
              <a:t>、调整遮荫棚子目，按实搭外围覆盖层展开面积以“㎡”计算。</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dirty="0" smtClean="0">
                <a:latin typeface="宋体" panose="02010600030101010101" pitchFamily="2" charset="-122"/>
                <a:ea typeface="宋体" panose="02010600030101010101" pitchFamily="2" charset="-122"/>
              </a:rPr>
              <a:t>2</a:t>
            </a:r>
            <a:r>
              <a:rPr lang="zh-CN" altLang="en-US" dirty="0" smtClean="0">
                <a:latin typeface="宋体" panose="02010600030101010101" pitchFamily="2" charset="-122"/>
                <a:ea typeface="宋体" panose="02010600030101010101" pitchFamily="2" charset="-122"/>
              </a:rPr>
              <a:t>、增加园建材料二次搬运、抗蒸腾剂、绿网覆盖、栽植竹类支撑等子目。</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dirty="0" smtClean="0">
                <a:latin typeface="宋体" panose="02010600030101010101" pitchFamily="2" charset="-122"/>
                <a:ea typeface="宋体" panose="02010600030101010101" pitchFamily="2" charset="-122"/>
              </a:rPr>
              <a:t>3</a:t>
            </a:r>
            <a:r>
              <a:rPr lang="zh-CN" altLang="en-US" dirty="0" smtClean="0">
                <a:latin typeface="宋体" panose="02010600030101010101" pitchFamily="2" charset="-122"/>
                <a:ea typeface="宋体" panose="02010600030101010101" pitchFamily="2" charset="-122"/>
              </a:rPr>
              <a:t>、增加说明：园林工程中木模板工程执行</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湖南省房屋建筑与装饰工程消耗量标准</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中相应的模板子目，人工乘系数</a:t>
            </a:r>
            <a:r>
              <a:rPr lang="en-US" altLang="zh-CN" dirty="0" smtClean="0">
                <a:latin typeface="宋体" panose="02010600030101010101" pitchFamily="2" charset="-122"/>
                <a:ea typeface="宋体" panose="02010600030101010101" pitchFamily="2" charset="-122"/>
              </a:rPr>
              <a:t>1.2</a:t>
            </a:r>
            <a:r>
              <a:rPr lang="zh-CN" altLang="en-US" dirty="0" smtClean="0">
                <a:latin typeface="宋体" panose="02010600030101010101" pitchFamily="2" charset="-122"/>
                <a:ea typeface="宋体" panose="02010600030101010101" pitchFamily="2" charset="-122"/>
              </a:rPr>
              <a:t>，材料按实调整。</a:t>
            </a:r>
            <a:endParaRPr lang="zh-CN" altLang="en-US" dirty="0"/>
          </a:p>
        </p:txBody>
      </p:sp>
      <p:pic>
        <p:nvPicPr>
          <p:cNvPr id="5" name="图片 4" descr="G:\工作文档\19修编\园林\调研\水池模板\IMG_20180629_094759.jpg"/>
          <p:cNvPicPr/>
          <p:nvPr/>
        </p:nvPicPr>
        <p:blipFill>
          <a:blip r:embed="rId3" cstate="print"/>
          <a:srcRect l="7665" t="5816" r="2597" b="13405"/>
          <a:stretch>
            <a:fillRect/>
          </a:stretch>
        </p:blipFill>
        <p:spPr bwMode="auto">
          <a:xfrm>
            <a:off x="584200" y="2819400"/>
            <a:ext cx="2760473" cy="1397000"/>
          </a:xfrm>
          <a:prstGeom prst="rect">
            <a:avLst/>
          </a:prstGeom>
          <a:noFill/>
          <a:ln w="9525">
            <a:noFill/>
            <a:miter lim="800000"/>
            <a:headEnd/>
            <a:tailEnd/>
          </a:ln>
        </p:spPr>
      </p:pic>
      <p:pic>
        <p:nvPicPr>
          <p:cNvPr id="11266" name="Picture 2" descr="C:\Users\Administrator\Desktop\交底PPT\23.jpg"/>
          <p:cNvPicPr>
            <a:picLocks noChangeAspect="1" noChangeArrowheads="1"/>
          </p:cNvPicPr>
          <p:nvPr/>
        </p:nvPicPr>
        <p:blipFill>
          <a:blip r:embed="rId4"/>
          <a:srcRect l="22741" r="23630"/>
          <a:stretch>
            <a:fillRect/>
          </a:stretch>
        </p:blipFill>
        <p:spPr bwMode="auto">
          <a:xfrm>
            <a:off x="3505201" y="2810933"/>
            <a:ext cx="1040564" cy="1397000"/>
          </a:xfrm>
          <a:prstGeom prst="rect">
            <a:avLst/>
          </a:prstGeom>
          <a:noFill/>
        </p:spPr>
      </p:pic>
      <p:pic>
        <p:nvPicPr>
          <p:cNvPr id="11267" name="Picture 3" descr="C:\Users\Administrator\Desktop\交底PPT\24.jpg"/>
          <p:cNvPicPr>
            <a:picLocks noChangeAspect="1" noChangeArrowheads="1"/>
          </p:cNvPicPr>
          <p:nvPr/>
        </p:nvPicPr>
        <p:blipFill>
          <a:blip r:embed="rId5"/>
          <a:srcRect t="16543" r="55677" b="9131"/>
          <a:stretch>
            <a:fillRect/>
          </a:stretch>
        </p:blipFill>
        <p:spPr bwMode="auto">
          <a:xfrm>
            <a:off x="4691064" y="2768601"/>
            <a:ext cx="1452370" cy="1430866"/>
          </a:xfrm>
          <a:prstGeom prst="rect">
            <a:avLst/>
          </a:prstGeom>
          <a:noFill/>
        </p:spPr>
      </p:pic>
      <p:pic>
        <p:nvPicPr>
          <p:cNvPr id="11268" name="Picture 4" descr="C:\Users\Administrator\Desktop\交底PPT\25.jpg"/>
          <p:cNvPicPr>
            <a:picLocks noChangeAspect="1" noChangeArrowheads="1"/>
          </p:cNvPicPr>
          <p:nvPr/>
        </p:nvPicPr>
        <p:blipFill>
          <a:blip r:embed="rId6"/>
          <a:srcRect/>
          <a:stretch>
            <a:fillRect/>
          </a:stretch>
        </p:blipFill>
        <p:spPr bwMode="auto">
          <a:xfrm>
            <a:off x="6281738" y="2777794"/>
            <a:ext cx="2234038" cy="1396274"/>
          </a:xfrm>
          <a:prstGeom prst="rect">
            <a:avLst/>
          </a:prstGeom>
          <a:noFill/>
        </p:spPr>
      </p:pic>
    </p:spTree>
  </p:cSld>
  <p:clrMapOvr>
    <a:masterClrMapping/>
  </p:clrMapOvr>
  <p:transition spd="med">
    <p:pull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57200" y="397564"/>
            <a:ext cx="8249477" cy="4353339"/>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3" cstate="screen"/>
          <a:srcRect/>
          <a:stretch>
            <a:fillRect/>
          </a:stretch>
        </p:blipFill>
        <p:spPr>
          <a:xfrm>
            <a:off x="467140" y="2614531"/>
            <a:ext cx="8239538" cy="2137970"/>
          </a:xfrm>
          <a:prstGeom prst="rect">
            <a:avLst/>
          </a:prstGeom>
        </p:spPr>
      </p:pic>
      <p:sp>
        <p:nvSpPr>
          <p:cNvPr id="11" name="Rectangle 18"/>
          <p:cNvSpPr>
            <a:spLocks noChangeArrowheads="1"/>
          </p:cNvSpPr>
          <p:nvPr/>
        </p:nvSpPr>
        <p:spPr bwMode="auto">
          <a:xfrm>
            <a:off x="3779627" y="1572436"/>
            <a:ext cx="15212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3600" dirty="0" smtClean="0">
                <a:solidFill>
                  <a:srgbClr val="C00000"/>
                </a:solidFill>
                <a:latin typeface="微软雅黑" panose="020B0503020204020204" pitchFamily="34" charset="-122"/>
                <a:ea typeface="微软雅黑" panose="020B0503020204020204" pitchFamily="34" charset="-122"/>
              </a:rPr>
              <a:t>谢 谢！</a:t>
            </a:r>
            <a:endParaRPr lang="zh-CN" altLang="en-US" sz="3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med">
    <p:pull dir="u"/>
  </p:transition>
  <p:timing>
    <p:tnLst>
      <p:par>
        <p:cTn id="1" dur="indefinite" restart="never" nodeType="tmRoot"/>
      </p:par>
    </p:tnLst>
    <p:bldLst>
      <p:bldP spid="5"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57200" y="397564"/>
            <a:ext cx="8249477" cy="4353339"/>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3" cstate="screen"/>
          <a:srcRect/>
          <a:stretch>
            <a:fillRect/>
          </a:stretch>
        </p:blipFill>
        <p:spPr>
          <a:xfrm>
            <a:off x="467140" y="2614531"/>
            <a:ext cx="8239538" cy="2137970"/>
          </a:xfrm>
          <a:prstGeom prst="rect">
            <a:avLst/>
          </a:prstGeom>
        </p:spPr>
      </p:pic>
      <p:sp>
        <p:nvSpPr>
          <p:cNvPr id="3" name="Oval 3"/>
          <p:cNvSpPr/>
          <p:nvPr/>
        </p:nvSpPr>
        <p:spPr>
          <a:xfrm>
            <a:off x="4097269" y="1031723"/>
            <a:ext cx="668069" cy="666653"/>
          </a:xfrm>
          <a:prstGeom prst="ellipse">
            <a:avLst/>
          </a:prstGeom>
          <a:solidFill>
            <a:schemeClr val="accent4"/>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smtClean="0">
                <a:solidFill>
                  <a:srgbClr val="FFFFFF"/>
                </a:solidFill>
              </a:rPr>
              <a:t>01</a:t>
            </a:r>
            <a:endParaRPr lang="zh-CN" altLang="zh-CN" sz="2000" b="1" dirty="0">
              <a:solidFill>
                <a:srgbClr val="FFFFFF"/>
              </a:solidFill>
            </a:endParaRPr>
          </a:p>
        </p:txBody>
      </p:sp>
      <p:sp>
        <p:nvSpPr>
          <p:cNvPr id="5" name="TextBox 20"/>
          <p:cNvSpPr txBox="1"/>
          <p:nvPr/>
        </p:nvSpPr>
        <p:spPr>
          <a:xfrm>
            <a:off x="3993351" y="1966178"/>
            <a:ext cx="922047" cy="338554"/>
          </a:xfrm>
          <a:prstGeom prst="rect">
            <a:avLst/>
          </a:prstGeom>
          <a:noFill/>
        </p:spPr>
        <p:txBody>
          <a:bodyPr wrap="none">
            <a:spAutoFit/>
          </a:bodyPr>
          <a:lstStyle/>
          <a:p>
            <a:pPr algn="ctr"/>
            <a:r>
              <a:rPr lang="zh-CN" altLang="en-US" sz="1600" b="1" dirty="0" smtClean="0">
                <a:solidFill>
                  <a:schemeClr val="tx1">
                    <a:lumMod val="50000"/>
                    <a:lumOff val="50000"/>
                  </a:schemeClr>
                </a:solidFill>
                <a:latin typeface="微软雅黑" panose="020B0503020204020204" pitchFamily="34" charset="-122"/>
                <a:ea typeface="微软雅黑" panose="020B0503020204020204" pitchFamily="34" charset="-122"/>
              </a:rPr>
              <a:t>总 说 明</a:t>
            </a:r>
            <a:endParaRPr 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pull dir="u"/>
  </p:transition>
  <p:timing>
    <p:tnLst>
      <p:par>
        <p:cTn id="1" dur="indefinite" restart="never" nodeType="tmRoot"/>
      </p:par>
    </p:tnLst>
    <p:bldLst>
      <p:bldP spid="3" grpId="0" animBg="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4" name="TextBox 3"/>
          <p:cNvSpPr txBox="1"/>
          <p:nvPr/>
        </p:nvSpPr>
        <p:spPr>
          <a:xfrm>
            <a:off x="1016000" y="618067"/>
            <a:ext cx="707813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主要变化及应注意的问题：</a:t>
            </a:r>
            <a:endParaRPr lang="en-US" altLang="zh-CN" dirty="0" smtClean="0">
              <a:latin typeface="微软雅黑" panose="020B0503020204020204" pitchFamily="34" charset="-122"/>
              <a:ea typeface="微软雅黑" panose="020B0503020204020204" pitchFamily="34" charset="-122"/>
            </a:endParaRPr>
          </a:p>
        </p:txBody>
      </p:sp>
      <p:sp>
        <p:nvSpPr>
          <p:cNvPr id="5" name="TextBox 4"/>
          <p:cNvSpPr txBox="1"/>
          <p:nvPr/>
        </p:nvSpPr>
        <p:spPr>
          <a:xfrm>
            <a:off x="731520" y="982980"/>
            <a:ext cx="7719060" cy="2585323"/>
          </a:xfrm>
          <a:prstGeom prst="rect">
            <a:avLst/>
          </a:prstGeom>
          <a:noFill/>
        </p:spPr>
        <p:txBody>
          <a:bodyPr wrap="square" rtlCol="0">
            <a:spAutoFit/>
          </a:bodyPr>
          <a:lstStyle/>
          <a:p>
            <a:pPr>
              <a:lnSpc>
                <a:spcPct val="150000"/>
              </a:lnSpc>
            </a:pPr>
            <a:r>
              <a:rPr lang="en-US" altLang="zh-CN" dirty="0" smtClean="0">
                <a:latin typeface="宋体" panose="02010600030101010101" pitchFamily="2" charset="-122"/>
                <a:ea typeface="宋体" panose="02010600030101010101" pitchFamily="2" charset="-122"/>
              </a:rPr>
              <a:t>1.</a:t>
            </a:r>
            <a:r>
              <a:rPr lang="zh-CN" altLang="en-US" dirty="0" smtClean="0">
                <a:latin typeface="宋体" panose="02010600030101010101" pitchFamily="2" charset="-122"/>
                <a:ea typeface="宋体" panose="02010600030101010101" pitchFamily="2" charset="-122"/>
              </a:rPr>
              <a:t>本标准中所使用混凝土按运至施工现场的</a:t>
            </a:r>
            <a:r>
              <a:rPr lang="zh-CN" altLang="en-US" dirty="0" smtClean="0">
                <a:solidFill>
                  <a:srgbClr val="FF0000"/>
                </a:solidFill>
                <a:latin typeface="宋体" panose="02010600030101010101" pitchFamily="2" charset="-122"/>
                <a:ea typeface="宋体" panose="02010600030101010101" pitchFamily="2" charset="-122"/>
              </a:rPr>
              <a:t>预拌混凝土</a:t>
            </a:r>
            <a:r>
              <a:rPr lang="zh-CN" altLang="en-US" dirty="0" smtClean="0">
                <a:latin typeface="宋体" panose="02010600030101010101" pitchFamily="2" charset="-122"/>
                <a:ea typeface="宋体" panose="02010600030101010101" pitchFamily="2" charset="-122"/>
              </a:rPr>
              <a:t>编制，实际采用现场搅拌混凝土浇捣，按</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湖南省房屋建筑与装饰工程消耗量标准</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相关规定调整。</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dirty="0" smtClean="0">
                <a:latin typeface="宋体" panose="02010600030101010101" pitchFamily="2" charset="-122"/>
                <a:ea typeface="宋体" panose="02010600030101010101" pitchFamily="2" charset="-122"/>
              </a:rPr>
              <a:t>2.</a:t>
            </a:r>
            <a:r>
              <a:rPr lang="zh-CN" altLang="en-US" dirty="0" smtClean="0">
                <a:latin typeface="宋体" panose="02010600030101010101" pitchFamily="2" charset="-122"/>
                <a:ea typeface="宋体" panose="02010600030101010101" pitchFamily="2" charset="-122"/>
              </a:rPr>
              <a:t>凡单位价值</a:t>
            </a:r>
            <a:r>
              <a:rPr lang="en-US" altLang="en-US" dirty="0" smtClean="0">
                <a:latin typeface="宋体" panose="02010600030101010101" pitchFamily="2" charset="-122"/>
                <a:ea typeface="宋体" panose="02010600030101010101" pitchFamily="2" charset="-122"/>
              </a:rPr>
              <a:t> 2000 </a:t>
            </a:r>
            <a:r>
              <a:rPr lang="zh-CN" altLang="en-US" dirty="0" smtClean="0">
                <a:latin typeface="宋体" panose="02010600030101010101" pitchFamily="2" charset="-122"/>
                <a:ea typeface="宋体" panose="02010600030101010101" pitchFamily="2" charset="-122"/>
              </a:rPr>
              <a:t>元以内、使用年限在一年以内的不构成固定资产的施工机械，</a:t>
            </a:r>
            <a:r>
              <a:rPr lang="zh-CN" altLang="en-US" dirty="0" smtClean="0">
                <a:solidFill>
                  <a:srgbClr val="FF0000"/>
                </a:solidFill>
                <a:latin typeface="宋体" panose="02010600030101010101" pitchFamily="2" charset="-122"/>
                <a:ea typeface="宋体" panose="02010600030101010101" pitchFamily="2" charset="-122"/>
              </a:rPr>
              <a:t>不列入机械台班消耗量</a:t>
            </a:r>
            <a:r>
              <a:rPr lang="zh-CN" altLang="en-US" dirty="0" smtClean="0">
                <a:latin typeface="宋体" panose="02010600030101010101" pitchFamily="2" charset="-122"/>
                <a:ea typeface="宋体" panose="02010600030101010101" pitchFamily="2" charset="-122"/>
              </a:rPr>
              <a:t>，作为工具用具在企业管理费中考虑，</a:t>
            </a:r>
            <a:r>
              <a:rPr lang="zh-CN" altLang="en-US" dirty="0" smtClean="0">
                <a:solidFill>
                  <a:srgbClr val="FF0000"/>
                </a:solidFill>
                <a:latin typeface="宋体" panose="02010600030101010101" pitchFamily="2" charset="-122"/>
                <a:ea typeface="宋体" panose="02010600030101010101" pitchFamily="2" charset="-122"/>
              </a:rPr>
              <a:t>其消耗的燃料动力等已列入材料。</a:t>
            </a:r>
          </a:p>
        </p:txBody>
      </p:sp>
    </p:spTree>
  </p:cSld>
  <p:clrMapOvr>
    <a:masterClrMapping/>
  </p:clrMapOvr>
  <p:transition spd="med">
    <p:pull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4" name="TextBox 3"/>
          <p:cNvSpPr txBox="1"/>
          <p:nvPr/>
        </p:nvSpPr>
        <p:spPr>
          <a:xfrm>
            <a:off x="1016000" y="618067"/>
            <a:ext cx="707813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主要变化及应注意的问题：</a:t>
            </a:r>
            <a:endParaRPr lang="en-US" altLang="zh-CN" dirty="0" smtClean="0">
              <a:latin typeface="微软雅黑" panose="020B0503020204020204" pitchFamily="34" charset="-122"/>
              <a:ea typeface="微软雅黑" panose="020B0503020204020204" pitchFamily="34" charset="-122"/>
            </a:endParaRPr>
          </a:p>
        </p:txBody>
      </p:sp>
      <p:sp>
        <p:nvSpPr>
          <p:cNvPr id="5" name="TextBox 4"/>
          <p:cNvSpPr txBox="1"/>
          <p:nvPr/>
        </p:nvSpPr>
        <p:spPr>
          <a:xfrm>
            <a:off x="861060" y="1203960"/>
            <a:ext cx="7719060" cy="2031325"/>
          </a:xfrm>
          <a:prstGeom prst="rect">
            <a:avLst/>
          </a:prstGeom>
          <a:noFill/>
        </p:spPr>
        <p:txBody>
          <a:bodyPr wrap="square" rtlCol="0">
            <a:spAutoFit/>
          </a:bodyPr>
          <a:lstStyle/>
          <a:p>
            <a:pPr>
              <a:lnSpc>
                <a:spcPct val="150000"/>
              </a:lnSpc>
            </a:pPr>
            <a:r>
              <a:rPr lang="en-US" altLang="zh-CN" dirty="0" smtClean="0">
                <a:latin typeface="宋体" panose="02010600030101010101" pitchFamily="2" charset="-122"/>
                <a:ea typeface="宋体" panose="02010600030101010101" pitchFamily="2" charset="-122"/>
              </a:rPr>
              <a:t>3.</a:t>
            </a:r>
            <a:r>
              <a:rPr lang="zh-CN" altLang="en-US" dirty="0" smtClean="0">
                <a:latin typeface="宋体" panose="02010600030101010101" pitchFamily="2" charset="-122"/>
                <a:ea typeface="宋体" panose="02010600030101010101" pitchFamily="2" charset="-122"/>
              </a:rPr>
              <a:t>关于场内运输：</a:t>
            </a:r>
            <a:endParaRPr lang="en-US" altLang="zh-CN" dirty="0" smtClean="0">
              <a:latin typeface="宋体" panose="02010600030101010101" pitchFamily="2" charset="-122"/>
              <a:ea typeface="宋体" panose="02010600030101010101" pitchFamily="2" charset="-122"/>
            </a:endParaRPr>
          </a:p>
          <a:p>
            <a:pPr>
              <a:lnSpc>
                <a:spcPct val="150000"/>
              </a:lnSpc>
            </a:pPr>
            <a:r>
              <a:rPr lang="en-US" altLang="zh-CN" dirty="0" smtClean="0">
                <a:latin typeface="宋体" panose="02010600030101010101" pitchFamily="2" charset="-122"/>
                <a:ea typeface="宋体" panose="02010600030101010101" pitchFamily="2" charset="-122"/>
              </a:rPr>
              <a:t>   </a:t>
            </a:r>
            <a:r>
              <a:rPr lang="zh-CN" altLang="en-US" dirty="0" smtClean="0">
                <a:latin typeface="宋体" panose="02010600030101010101" pitchFamily="2" charset="-122"/>
                <a:ea typeface="宋体" panose="02010600030101010101" pitchFamily="2" charset="-122"/>
              </a:rPr>
              <a:t>本标准（除屋顶绿化工程）包含</a:t>
            </a:r>
            <a:r>
              <a:rPr lang="en-US" dirty="0" smtClean="0">
                <a:solidFill>
                  <a:srgbClr val="FF0000"/>
                </a:solidFill>
                <a:latin typeface="宋体" panose="02010600030101010101" pitchFamily="2" charset="-122"/>
                <a:ea typeface="宋体" panose="02010600030101010101" pitchFamily="2" charset="-122"/>
              </a:rPr>
              <a:t>100m</a:t>
            </a:r>
            <a:r>
              <a:rPr lang="zh-CN" altLang="en-US" dirty="0" smtClean="0">
                <a:latin typeface="宋体" panose="02010600030101010101" pitchFamily="2" charset="-122"/>
                <a:ea typeface="宋体" panose="02010600030101010101" pitchFamily="2" charset="-122"/>
              </a:rPr>
              <a:t>内材料搬运水平运距，因场地狭小导致机械无法到达，超过此运距时，超过部分另外计算。</a:t>
            </a:r>
            <a:endParaRPr lang="en-US" altLang="zh-CN" dirty="0" smtClean="0">
              <a:latin typeface="宋体" panose="02010600030101010101" pitchFamily="2" charset="-122"/>
              <a:ea typeface="宋体" panose="02010600030101010101" pitchFamily="2" charset="-122"/>
            </a:endParaRPr>
          </a:p>
          <a:p>
            <a:pPr>
              <a:lnSpc>
                <a:spcPct val="150000"/>
              </a:lnSpc>
            </a:pPr>
            <a:r>
              <a:rPr lang="zh-CN" altLang="en-US" dirty="0" smtClean="0">
                <a:latin typeface="宋体" panose="02010600030101010101" pitchFamily="2" charset="-122"/>
                <a:ea typeface="宋体" panose="02010600030101010101" pitchFamily="2" charset="-122"/>
              </a:rPr>
              <a:t>   屋顶绿化工程均包含屋顶运距</a:t>
            </a:r>
            <a:r>
              <a:rPr lang="en-US" dirty="0" smtClean="0">
                <a:solidFill>
                  <a:srgbClr val="FF0000"/>
                </a:solidFill>
                <a:latin typeface="宋体" panose="02010600030101010101" pitchFamily="2" charset="-122"/>
                <a:ea typeface="宋体" panose="02010600030101010101" pitchFamily="2" charset="-122"/>
              </a:rPr>
              <a:t>50m</a:t>
            </a:r>
            <a:r>
              <a:rPr lang="zh-CN" altLang="en-US" dirty="0" smtClean="0">
                <a:latin typeface="宋体" panose="02010600030101010101" pitchFamily="2" charset="-122"/>
                <a:ea typeface="宋体" panose="02010600030101010101" pitchFamily="2" charset="-122"/>
              </a:rPr>
              <a:t>内的人工运输。</a:t>
            </a:r>
          </a:p>
          <a:p>
            <a:endParaRPr lang="zh-CN" altLang="en-US" dirty="0"/>
          </a:p>
        </p:txBody>
      </p:sp>
    </p:spTree>
  </p:cSld>
  <p:clrMapOvr>
    <a:masterClrMapping/>
  </p:clrMapOvr>
  <p:transition spd="med">
    <p:pull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67360" y="3686810"/>
            <a:ext cx="8239760" cy="1065530"/>
          </a:xfrm>
          <a:prstGeom prst="rect">
            <a:avLst/>
          </a:prstGeom>
        </p:spPr>
      </p:pic>
      <p:sp>
        <p:nvSpPr>
          <p:cNvPr id="3" name="TextBox 2"/>
          <p:cNvSpPr txBox="1"/>
          <p:nvPr/>
        </p:nvSpPr>
        <p:spPr>
          <a:xfrm>
            <a:off x="868680" y="594360"/>
            <a:ext cx="6477000" cy="369332"/>
          </a:xfrm>
          <a:prstGeom prst="rect">
            <a:avLst/>
          </a:prstGeom>
          <a:noFill/>
        </p:spPr>
        <p:txBody>
          <a:bodyPr wrap="square" rtlCol="0">
            <a:spAutoFit/>
          </a:bodyPr>
          <a:lstStyle/>
          <a:p>
            <a:r>
              <a:rPr lang="zh-CN" altLang="en-US" dirty="0" smtClean="0"/>
              <a:t>超运距与二次搬运执行子目：</a:t>
            </a:r>
            <a:endParaRPr lang="zh-CN" altLang="en-US" dirty="0"/>
          </a:p>
        </p:txBody>
      </p:sp>
      <p:sp>
        <p:nvSpPr>
          <p:cNvPr id="5" name="TextBox 4"/>
          <p:cNvSpPr txBox="1"/>
          <p:nvPr/>
        </p:nvSpPr>
        <p:spPr>
          <a:xfrm>
            <a:off x="5113020" y="1295400"/>
            <a:ext cx="3253740" cy="1477328"/>
          </a:xfrm>
          <a:prstGeom prst="rect">
            <a:avLst/>
          </a:prstGeom>
          <a:noFill/>
        </p:spPr>
        <p:txBody>
          <a:bodyPr wrap="square" rtlCol="0">
            <a:spAutoFit/>
          </a:bodyPr>
          <a:lstStyle/>
          <a:p>
            <a:r>
              <a:rPr lang="zh-CN" altLang="en-US" dirty="0" smtClean="0">
                <a:latin typeface="宋体" panose="02010600030101010101" pitchFamily="2" charset="-122"/>
                <a:ea typeface="宋体" panose="02010600030101010101" pitchFamily="2" charset="-122"/>
              </a:rPr>
              <a:t>    超运距执行“运距每增加</a:t>
            </a:r>
            <a:r>
              <a:rPr lang="en-US" altLang="zh-CN" dirty="0" smtClean="0">
                <a:latin typeface="宋体" panose="02010600030101010101" pitchFamily="2" charset="-122"/>
                <a:ea typeface="宋体" panose="02010600030101010101" pitchFamily="2" charset="-122"/>
              </a:rPr>
              <a:t>xx m</a:t>
            </a:r>
            <a:r>
              <a:rPr lang="zh-CN" altLang="en-US" dirty="0" smtClean="0">
                <a:latin typeface="宋体" panose="02010600030101010101" pitchFamily="2" charset="-122"/>
                <a:ea typeface="宋体" panose="02010600030101010101" pitchFamily="2" charset="-122"/>
              </a:rPr>
              <a:t>”相应子目。二次搬运要重新装车、运，超运距是已经装好车了，运距超过了子目中包含的运距。</a:t>
            </a:r>
          </a:p>
        </p:txBody>
      </p:sp>
      <p:pic>
        <p:nvPicPr>
          <p:cNvPr id="1027" name="Picture 3"/>
          <p:cNvPicPr>
            <a:picLocks noChangeAspect="1" noChangeArrowheads="1"/>
          </p:cNvPicPr>
          <p:nvPr/>
        </p:nvPicPr>
        <p:blipFill>
          <a:blip r:embed="rId3"/>
          <a:srcRect/>
          <a:stretch>
            <a:fillRect/>
          </a:stretch>
        </p:blipFill>
        <p:spPr bwMode="auto">
          <a:xfrm>
            <a:off x="541020" y="1112520"/>
            <a:ext cx="4359622" cy="2786063"/>
          </a:xfrm>
          <a:prstGeom prst="rect">
            <a:avLst/>
          </a:prstGeom>
          <a:noFill/>
          <a:ln w="9525">
            <a:noFill/>
            <a:miter lim="800000"/>
            <a:headEnd/>
            <a:tailEnd/>
          </a:ln>
          <a:effectLst/>
        </p:spPr>
      </p:pic>
    </p:spTree>
  </p:cSld>
  <p:clrMapOvr>
    <a:masterClrMapping/>
  </p:clrMapOvr>
  <p:transition spd="med">
    <p:pull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57200" y="397564"/>
            <a:ext cx="8249477" cy="4353339"/>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3" cstate="screen"/>
          <a:srcRect/>
          <a:stretch>
            <a:fillRect/>
          </a:stretch>
        </p:blipFill>
        <p:spPr>
          <a:xfrm>
            <a:off x="467140" y="2614531"/>
            <a:ext cx="8239538" cy="2137970"/>
          </a:xfrm>
          <a:prstGeom prst="rect">
            <a:avLst/>
          </a:prstGeom>
        </p:spPr>
      </p:pic>
      <p:sp>
        <p:nvSpPr>
          <p:cNvPr id="3" name="Oval 3"/>
          <p:cNvSpPr/>
          <p:nvPr/>
        </p:nvSpPr>
        <p:spPr>
          <a:xfrm>
            <a:off x="4097269" y="1031723"/>
            <a:ext cx="668069" cy="666653"/>
          </a:xfrm>
          <a:prstGeom prst="ellipse">
            <a:avLst/>
          </a:prstGeom>
          <a:solidFill>
            <a:schemeClr val="accent4"/>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smtClean="0">
                <a:solidFill>
                  <a:srgbClr val="FFFFFF"/>
                </a:solidFill>
              </a:rPr>
              <a:t>02</a:t>
            </a:r>
            <a:endParaRPr lang="zh-CN" altLang="zh-CN" sz="2000" b="1" dirty="0">
              <a:solidFill>
                <a:srgbClr val="FFFFFF"/>
              </a:solidFill>
            </a:endParaRPr>
          </a:p>
        </p:txBody>
      </p:sp>
      <p:sp>
        <p:nvSpPr>
          <p:cNvPr id="5" name="TextBox 20"/>
          <p:cNvSpPr txBox="1"/>
          <p:nvPr/>
        </p:nvSpPr>
        <p:spPr>
          <a:xfrm>
            <a:off x="3559011" y="1966178"/>
            <a:ext cx="1681872" cy="338554"/>
          </a:xfrm>
          <a:prstGeom prst="rect">
            <a:avLst/>
          </a:prstGeom>
          <a:noFill/>
        </p:spPr>
        <p:txBody>
          <a:bodyPr wrap="none">
            <a:spAutoFit/>
          </a:bodyPr>
          <a:lstStyle/>
          <a:p>
            <a:pPr algn="ctr"/>
            <a:r>
              <a:rPr lang="zh-CN" altLang="en-US" sz="1600" b="1" dirty="0" smtClean="0">
                <a:solidFill>
                  <a:schemeClr val="tx1">
                    <a:lumMod val="50000"/>
                    <a:lumOff val="50000"/>
                  </a:schemeClr>
                </a:solidFill>
                <a:latin typeface="微软雅黑" panose="020B0503020204020204" pitchFamily="34" charset="-122"/>
                <a:ea typeface="微软雅黑" panose="020B0503020204020204" pitchFamily="34" charset="-122"/>
              </a:rPr>
              <a:t>第一章 绿化工程</a:t>
            </a:r>
            <a:endParaRPr 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pull dir="u"/>
  </p:transition>
  <p:timing>
    <p:tnLst>
      <p:par>
        <p:cTn id="1" dur="indefinite" restart="never" nodeType="tmRoot"/>
      </p:par>
    </p:tnLst>
    <p:bldLst>
      <p:bldP spid="3" grpId="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srcRect/>
          <a:stretch>
            <a:fillRect/>
          </a:stretch>
        </p:blipFill>
        <p:spPr>
          <a:xfrm>
            <a:off x="436880" y="3839210"/>
            <a:ext cx="8239760" cy="1065530"/>
          </a:xfrm>
          <a:prstGeom prst="rect">
            <a:avLst/>
          </a:prstGeom>
        </p:spPr>
      </p:pic>
      <p:sp>
        <p:nvSpPr>
          <p:cNvPr id="4" name="TextBox 3"/>
          <p:cNvSpPr txBox="1"/>
          <p:nvPr/>
        </p:nvSpPr>
        <p:spPr>
          <a:xfrm>
            <a:off x="802640" y="290407"/>
            <a:ext cx="707813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章说明</a:t>
            </a:r>
            <a:endParaRPr lang="en-US" altLang="zh-CN" dirty="0" smtClean="0">
              <a:latin typeface="微软雅黑" panose="020B0503020204020204" pitchFamily="34" charset="-122"/>
              <a:ea typeface="微软雅黑" panose="020B0503020204020204" pitchFamily="34" charset="-122"/>
            </a:endParaRPr>
          </a:p>
        </p:txBody>
      </p:sp>
      <p:sp>
        <p:nvSpPr>
          <p:cNvPr id="5" name="TextBox 4"/>
          <p:cNvSpPr txBox="1"/>
          <p:nvPr/>
        </p:nvSpPr>
        <p:spPr>
          <a:xfrm>
            <a:off x="777240" y="899160"/>
            <a:ext cx="8229600" cy="3277820"/>
          </a:xfrm>
          <a:prstGeom prst="rect">
            <a:avLst/>
          </a:prstGeom>
          <a:noFill/>
        </p:spPr>
        <p:txBody>
          <a:bodyPr wrap="square" rtlCol="0">
            <a:spAutoFit/>
          </a:bodyPr>
          <a:lstStyle/>
          <a:p>
            <a:pPr>
              <a:lnSpc>
                <a:spcPct val="150000"/>
              </a:lnSpc>
            </a:pPr>
            <a:r>
              <a:rPr lang="zh-CN" altLang="en-US" dirty="0" smtClean="0">
                <a:latin typeface="宋体" panose="02010600030101010101" pitchFamily="2" charset="-122"/>
                <a:ea typeface="宋体" panose="02010600030101010101" pitchFamily="2" charset="-122"/>
              </a:rPr>
              <a:t>术语说明：</a:t>
            </a:r>
            <a:endParaRPr lang="en-US" dirty="0" smtClean="0">
              <a:latin typeface="宋体" panose="02010600030101010101" pitchFamily="2" charset="-122"/>
              <a:ea typeface="宋体" panose="02010600030101010101" pitchFamily="2" charset="-122"/>
            </a:endParaRPr>
          </a:p>
          <a:p>
            <a:pPr>
              <a:lnSpc>
                <a:spcPct val="150000"/>
              </a:lnSpc>
            </a:pPr>
            <a:r>
              <a:rPr lang="en-US" dirty="0" smtClean="0">
                <a:solidFill>
                  <a:srgbClr val="FF0000"/>
                </a:solidFill>
                <a:latin typeface="宋体" panose="02010600030101010101" pitchFamily="2" charset="-122"/>
                <a:ea typeface="宋体" panose="02010600030101010101" pitchFamily="2" charset="-122"/>
              </a:rPr>
              <a:t>1.</a:t>
            </a:r>
            <a:r>
              <a:rPr lang="zh-CN" altLang="en-US" dirty="0" smtClean="0">
                <a:solidFill>
                  <a:srgbClr val="FF0000"/>
                </a:solidFill>
                <a:latin typeface="宋体" panose="02010600030101010101" pitchFamily="2" charset="-122"/>
                <a:ea typeface="宋体" panose="02010600030101010101" pitchFamily="2" charset="-122"/>
              </a:rPr>
              <a:t>胸径：苗木地表向上</a:t>
            </a:r>
            <a:r>
              <a:rPr lang="en-US" dirty="0" smtClean="0">
                <a:solidFill>
                  <a:srgbClr val="FF0000"/>
                </a:solidFill>
                <a:latin typeface="宋体" panose="02010600030101010101" pitchFamily="2" charset="-122"/>
                <a:ea typeface="宋体" panose="02010600030101010101" pitchFamily="2" charset="-122"/>
              </a:rPr>
              <a:t>1.3 m</a:t>
            </a:r>
            <a:r>
              <a:rPr lang="zh-CN" altLang="en-US" dirty="0" smtClean="0">
                <a:solidFill>
                  <a:srgbClr val="FF0000"/>
                </a:solidFill>
                <a:latin typeface="宋体" panose="02010600030101010101" pitchFamily="2" charset="-122"/>
                <a:ea typeface="宋体" panose="02010600030101010101" pitchFamily="2" charset="-122"/>
              </a:rPr>
              <a:t>高处树干直径。分枝点≤</a:t>
            </a:r>
            <a:r>
              <a:rPr lang="en-US" dirty="0" smtClean="0">
                <a:solidFill>
                  <a:srgbClr val="FF0000"/>
                </a:solidFill>
                <a:latin typeface="宋体" panose="02010600030101010101" pitchFamily="2" charset="-122"/>
                <a:ea typeface="宋体" panose="02010600030101010101" pitchFamily="2" charset="-122"/>
              </a:rPr>
              <a:t>1.3m</a:t>
            </a:r>
            <a:r>
              <a:rPr lang="zh-CN" altLang="en-US" dirty="0" smtClean="0">
                <a:solidFill>
                  <a:srgbClr val="FF0000"/>
                </a:solidFill>
                <a:latin typeface="宋体" panose="02010600030101010101" pitchFamily="2" charset="-122"/>
                <a:ea typeface="宋体" panose="02010600030101010101" pitchFamily="2" charset="-122"/>
              </a:rPr>
              <a:t>时，以苗木分枝点以下</a:t>
            </a:r>
            <a:r>
              <a:rPr lang="en-US" dirty="0" smtClean="0">
                <a:solidFill>
                  <a:srgbClr val="FF0000"/>
                </a:solidFill>
                <a:latin typeface="宋体" panose="02010600030101010101" pitchFamily="2" charset="-122"/>
                <a:ea typeface="宋体" panose="02010600030101010101" pitchFamily="2" charset="-122"/>
              </a:rPr>
              <a:t>0.1m</a:t>
            </a:r>
            <a:r>
              <a:rPr lang="zh-CN" altLang="en-US" dirty="0" smtClean="0">
                <a:solidFill>
                  <a:srgbClr val="FF0000"/>
                </a:solidFill>
                <a:latin typeface="宋体" panose="02010600030101010101" pitchFamily="2" charset="-122"/>
                <a:ea typeface="宋体" panose="02010600030101010101" pitchFamily="2" charset="-122"/>
              </a:rPr>
              <a:t>处树干直径为准。</a:t>
            </a:r>
            <a:endParaRPr lang="en-US" altLang="zh-CN" dirty="0" smtClean="0">
              <a:solidFill>
                <a:srgbClr val="FF0000"/>
              </a:solidFill>
              <a:latin typeface="宋体" panose="02010600030101010101" pitchFamily="2" charset="-122"/>
              <a:ea typeface="宋体" panose="02010600030101010101" pitchFamily="2" charset="-122"/>
            </a:endParaRPr>
          </a:p>
          <a:p>
            <a:pPr>
              <a:lnSpc>
                <a:spcPct val="150000"/>
              </a:lnSpc>
            </a:pPr>
            <a:r>
              <a:rPr lang="en-US" altLang="zh-CN" dirty="0" smtClean="0">
                <a:latin typeface="宋体" panose="02010600030101010101" pitchFamily="2" charset="-122"/>
                <a:ea typeface="宋体" panose="02010600030101010101" pitchFamily="2" charset="-122"/>
              </a:rPr>
              <a:t>2014</a:t>
            </a:r>
            <a:r>
              <a:rPr lang="zh-CN" altLang="en-US" dirty="0" smtClean="0">
                <a:latin typeface="宋体" panose="02010600030101010101" pitchFamily="2" charset="-122"/>
                <a:ea typeface="宋体" panose="02010600030101010101" pitchFamily="2" charset="-122"/>
              </a:rPr>
              <a:t>消耗量标准：苗木分枝距地高度≥</a:t>
            </a:r>
            <a:r>
              <a:rPr lang="en-US" altLang="zh-CN" dirty="0" smtClean="0">
                <a:latin typeface="宋体" panose="02010600030101010101" pitchFamily="2" charset="-122"/>
                <a:ea typeface="宋体" panose="02010600030101010101" pitchFamily="2" charset="-122"/>
              </a:rPr>
              <a:t>1.3m</a:t>
            </a:r>
            <a:r>
              <a:rPr lang="zh-CN" altLang="en-US" dirty="0" smtClean="0">
                <a:latin typeface="宋体" panose="02010600030101010101" pitchFamily="2" charset="-122"/>
                <a:ea typeface="宋体" panose="02010600030101010101" pitchFamily="2" charset="-122"/>
              </a:rPr>
              <a:t>时，以苗木自地面</a:t>
            </a:r>
            <a:r>
              <a:rPr lang="en-US" altLang="zh-CN" dirty="0" smtClean="0">
                <a:latin typeface="宋体" panose="02010600030101010101" pitchFamily="2" charset="-122"/>
                <a:ea typeface="宋体" panose="02010600030101010101" pitchFamily="2" charset="-122"/>
              </a:rPr>
              <a:t>1.3m</a:t>
            </a:r>
            <a:r>
              <a:rPr lang="zh-CN" altLang="en-US" dirty="0" smtClean="0">
                <a:latin typeface="宋体" panose="02010600030101010101" pitchFamily="2" charset="-122"/>
                <a:ea typeface="宋体" panose="02010600030101010101" pitchFamily="2" charset="-122"/>
              </a:rPr>
              <a:t>处树干的直径；分枝点＜</a:t>
            </a:r>
            <a:r>
              <a:rPr lang="en-US" altLang="zh-CN" dirty="0" smtClean="0">
                <a:latin typeface="宋体" panose="02010600030101010101" pitchFamily="2" charset="-122"/>
                <a:ea typeface="宋体" panose="02010600030101010101" pitchFamily="2" charset="-122"/>
              </a:rPr>
              <a:t>1.3m</a:t>
            </a:r>
            <a:r>
              <a:rPr lang="zh-CN" altLang="en-US" dirty="0" smtClean="0">
                <a:latin typeface="宋体" panose="02010600030101010101" pitchFamily="2" charset="-122"/>
                <a:ea typeface="宋体" panose="02010600030101010101" pitchFamily="2" charset="-122"/>
              </a:rPr>
              <a:t>时，以苗木分枝点直径为准。</a:t>
            </a:r>
          </a:p>
          <a:p>
            <a:pPr>
              <a:lnSpc>
                <a:spcPct val="150000"/>
              </a:lnSpc>
            </a:pPr>
            <a:r>
              <a:rPr lang="en-US" dirty="0" smtClean="0">
                <a:latin typeface="宋体" panose="02010600030101010101" pitchFamily="2" charset="-122"/>
                <a:ea typeface="宋体" panose="02010600030101010101" pitchFamily="2" charset="-122"/>
              </a:rPr>
              <a:t>2.</a:t>
            </a:r>
            <a:r>
              <a:rPr lang="zh-CN" altLang="en-US" dirty="0" smtClean="0">
                <a:latin typeface="宋体" panose="02010600030101010101" pitchFamily="2" charset="-122"/>
                <a:ea typeface="宋体" panose="02010600030101010101" pitchFamily="2" charset="-122"/>
              </a:rPr>
              <a:t>绿篱：三排以内成行紧密种植的篱笆，每排每米</a:t>
            </a:r>
            <a:r>
              <a:rPr lang="en-US" dirty="0" smtClean="0">
                <a:latin typeface="宋体" panose="02010600030101010101" pitchFamily="2" charset="-122"/>
                <a:ea typeface="宋体" panose="02010600030101010101" pitchFamily="2" charset="-122"/>
              </a:rPr>
              <a:t>4-8</a:t>
            </a:r>
            <a:r>
              <a:rPr lang="zh-CN" altLang="en-US" dirty="0" smtClean="0">
                <a:latin typeface="宋体" panose="02010600030101010101" pitchFamily="2" charset="-122"/>
                <a:ea typeface="宋体" panose="02010600030101010101" pitchFamily="2" charset="-122"/>
              </a:rPr>
              <a:t>株。</a:t>
            </a:r>
          </a:p>
          <a:p>
            <a:pPr>
              <a:lnSpc>
                <a:spcPct val="150000"/>
              </a:lnSpc>
            </a:pPr>
            <a:r>
              <a:rPr lang="en-US" dirty="0" smtClean="0">
                <a:latin typeface="宋体" panose="02010600030101010101" pitchFamily="2" charset="-122"/>
                <a:ea typeface="宋体" panose="02010600030101010101" pitchFamily="2" charset="-122"/>
              </a:rPr>
              <a:t>3.</a:t>
            </a:r>
            <a:r>
              <a:rPr lang="zh-CN" altLang="en-US" dirty="0" smtClean="0">
                <a:latin typeface="宋体" panose="02010600030101010101" pitchFamily="2" charset="-122"/>
                <a:ea typeface="宋体" panose="02010600030101010101" pitchFamily="2" charset="-122"/>
              </a:rPr>
              <a:t>成片栽植：每平方米栽植密度大于</a:t>
            </a:r>
            <a:r>
              <a:rPr lang="en-US" dirty="0" smtClean="0">
                <a:latin typeface="宋体" panose="02010600030101010101" pitchFamily="2" charset="-122"/>
                <a:ea typeface="宋体" panose="02010600030101010101" pitchFamily="2" charset="-122"/>
              </a:rPr>
              <a:t>9</a:t>
            </a:r>
            <a:r>
              <a:rPr lang="zh-CN" altLang="en-US" dirty="0" smtClean="0">
                <a:latin typeface="宋体" panose="02010600030101010101" pitchFamily="2" charset="-122"/>
                <a:ea typeface="宋体" panose="02010600030101010101" pitchFamily="2" charset="-122"/>
              </a:rPr>
              <a:t>株，且三排以上排列的一种成片栽植形式。</a:t>
            </a:r>
          </a:p>
          <a:p>
            <a:endParaRPr lang="zh-CN" altLang="en-US" dirty="0"/>
          </a:p>
        </p:txBody>
      </p:sp>
    </p:spTree>
  </p:cSld>
  <p:clrMapOvr>
    <a:masterClrMapping/>
  </p:clrMapOvr>
  <p:transition spd="med">
    <p:pull dir="u"/>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自定义 1265">
      <a:dk1>
        <a:sysClr val="windowText" lastClr="000000"/>
      </a:dk1>
      <a:lt1>
        <a:sysClr val="window" lastClr="FFFFFF"/>
      </a:lt1>
      <a:dk2>
        <a:srgbClr val="44546A"/>
      </a:dk2>
      <a:lt2>
        <a:srgbClr val="E7E6E6"/>
      </a:lt2>
      <a:accent1>
        <a:srgbClr val="216B68"/>
      </a:accent1>
      <a:accent2>
        <a:srgbClr val="1B9334"/>
      </a:accent2>
      <a:accent3>
        <a:srgbClr val="216B68"/>
      </a:accent3>
      <a:accent4>
        <a:srgbClr val="1B9334"/>
      </a:accent4>
      <a:accent5>
        <a:srgbClr val="216B68"/>
      </a:accent5>
      <a:accent6>
        <a:srgbClr val="1B9334"/>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2794</Words>
  <Application>Microsoft Office PowerPoint</Application>
  <PresentationFormat>自定义</PresentationFormat>
  <Paragraphs>185</Paragraphs>
  <Slides>39</Slides>
  <Notes>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39</vt:i4>
      </vt:variant>
    </vt:vector>
  </HeadingPairs>
  <TitlesOfParts>
    <vt:vector size="47" baseType="lpstr">
      <vt:lpstr>等线</vt:lpstr>
      <vt:lpstr>等线 Light</vt:lpstr>
      <vt:lpstr>宋体</vt:lpstr>
      <vt:lpstr>微软雅黑</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简约水彩</dc:title>
  <dc:creator>第一PPT</dc:creator>
  <cp:keywords>www.1ppt.com</cp:keywords>
  <dc:description>www.1ppt.com</dc:description>
  <cp:lastModifiedBy>glodon</cp:lastModifiedBy>
  <cp:revision>473</cp:revision>
  <dcterms:created xsi:type="dcterms:W3CDTF">2017-06-22T12:48:00Z</dcterms:created>
  <dcterms:modified xsi:type="dcterms:W3CDTF">2020-08-25T05:15:04Z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