
<file path=[Content_Types].xml><?xml version="1.0" encoding="utf-8"?>
<Types xmlns="http://schemas.openxmlformats.org/package/2006/content-types">
  <Default Extension="jpeg" ContentType="image/jpeg"/>
  <Default Extension="jpg" ContentType="image/jpeg"/>
  <Default Extension="jpg!newsx" ContentType="image/jpeg"/>
  <Default Extension="jpg@!Middle2"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1.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media/image60.jpg" ContentType="image/png"/>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2" r:id="rId1"/>
  </p:sldMasterIdLst>
  <p:notesMasterIdLst>
    <p:notesMasterId r:id="rId54"/>
  </p:notesMasterIdLst>
  <p:sldIdLst>
    <p:sldId id="340" r:id="rId2"/>
    <p:sldId id="295" r:id="rId3"/>
    <p:sldId id="300" r:id="rId4"/>
    <p:sldId id="363" r:id="rId5"/>
    <p:sldId id="341" r:id="rId6"/>
    <p:sldId id="317" r:id="rId7"/>
    <p:sldId id="360" r:id="rId8"/>
    <p:sldId id="405" r:id="rId9"/>
    <p:sldId id="345" r:id="rId10"/>
    <p:sldId id="349" r:id="rId11"/>
    <p:sldId id="392" r:id="rId12"/>
    <p:sldId id="348" r:id="rId13"/>
    <p:sldId id="342" r:id="rId14"/>
    <p:sldId id="346" r:id="rId15"/>
    <p:sldId id="364" r:id="rId16"/>
    <p:sldId id="377" r:id="rId17"/>
    <p:sldId id="368" r:id="rId18"/>
    <p:sldId id="344" r:id="rId19"/>
    <p:sldId id="369" r:id="rId20"/>
    <p:sldId id="398" r:id="rId21"/>
    <p:sldId id="347" r:id="rId22"/>
    <p:sldId id="371" r:id="rId23"/>
    <p:sldId id="372" r:id="rId24"/>
    <p:sldId id="373" r:id="rId25"/>
    <p:sldId id="374" r:id="rId26"/>
    <p:sldId id="375" r:id="rId27"/>
    <p:sldId id="352" r:id="rId28"/>
    <p:sldId id="402" r:id="rId29"/>
    <p:sldId id="403" r:id="rId30"/>
    <p:sldId id="376" r:id="rId31"/>
    <p:sldId id="390" r:id="rId32"/>
    <p:sldId id="394" r:id="rId33"/>
    <p:sldId id="365" r:id="rId34"/>
    <p:sldId id="380" r:id="rId35"/>
    <p:sldId id="355" r:id="rId36"/>
    <p:sldId id="353" r:id="rId37"/>
    <p:sldId id="382" r:id="rId38"/>
    <p:sldId id="399" r:id="rId39"/>
    <p:sldId id="381" r:id="rId40"/>
    <p:sldId id="396" r:id="rId41"/>
    <p:sldId id="358" r:id="rId42"/>
    <p:sldId id="378" r:id="rId43"/>
    <p:sldId id="384" r:id="rId44"/>
    <p:sldId id="383" r:id="rId45"/>
    <p:sldId id="385" r:id="rId46"/>
    <p:sldId id="386" r:id="rId47"/>
    <p:sldId id="389" r:id="rId48"/>
    <p:sldId id="387" r:id="rId49"/>
    <p:sldId id="388" r:id="rId50"/>
    <p:sldId id="357" r:id="rId51"/>
    <p:sldId id="397" r:id="rId52"/>
    <p:sldId id="400" r:id="rId53"/>
  </p:sldIdLst>
  <p:sldSz cx="12190413" cy="68595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extLst>
      <p:ext uri="{19B8F6BF-5375-455C-9EA6-DF929625EA0E}">
        <p15:presenceInfo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C5D6"/>
    <a:srgbClr val="3B7E87"/>
    <a:srgbClr val="E1C138"/>
    <a:srgbClr val="F58C65"/>
    <a:srgbClr val="4F81BD"/>
    <a:srgbClr val="1983B7"/>
    <a:srgbClr val="4FC34E"/>
    <a:srgbClr val="E94E60"/>
    <a:srgbClr val="018989"/>
    <a:srgbClr val="74AD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04" autoAdjust="0"/>
    <p:restoredTop sz="82979" autoAdjust="0"/>
  </p:normalViewPr>
  <p:slideViewPr>
    <p:cSldViewPr snapToGrid="0" showGuides="1">
      <p:cViewPr>
        <p:scale>
          <a:sx n="66" d="100"/>
          <a:sy n="66" d="100"/>
        </p:scale>
        <p:origin x="811" y="494"/>
      </p:cViewPr>
      <p:guideLst>
        <p:guide orient="horz" pos="2161"/>
        <p:guide pos="3840"/>
      </p:guideLst>
    </p:cSldViewPr>
  </p:slideViewPr>
  <p:notesTextViewPr>
    <p:cViewPr>
      <p:scale>
        <a:sx n="1" d="1"/>
        <a:sy n="1" d="1"/>
      </p:scale>
      <p:origin x="0" y="0"/>
    </p:cViewPr>
  </p:notesTextViewPr>
  <p:notesViewPr>
    <p:cSldViewPr snapToGrid="0">
      <p:cViewPr varScale="1">
        <p:scale>
          <a:sx n="78" d="100"/>
          <a:sy n="78" d="100"/>
        </p:scale>
        <p:origin x="-280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8-25T22:40:38.572" idx="1">
    <p:pos x="10" y="10"/>
    <p:text/>
    <p:extLst>
      <p:ext uri="{C676402C-5697-4E1C-873F-D02D1690AC5C}">
        <p15:threadingInfo xmlns:p15="http://schemas.microsoft.com/office/powerpoint/2012/main" timeZoneBias="-4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pPr/>
              <a:t>2020/8/24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52</a:t>
            </a:fld>
            <a:endParaRPr lang="zh-CN" altLang="en-US"/>
          </a:p>
        </p:txBody>
      </p:sp>
    </p:spTree>
    <p:extLst>
      <p:ext uri="{BB962C8B-B14F-4D97-AF65-F5344CB8AC3E}">
        <p14:creationId xmlns:p14="http://schemas.microsoft.com/office/powerpoint/2010/main" val="2980240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pPr/>
              <a:t>10</a:t>
            </a:fld>
            <a:endParaRPr lang="zh-CN" altLang="en-US"/>
          </a:p>
        </p:txBody>
      </p:sp>
    </p:spTree>
    <p:extLst>
      <p:ext uri="{BB962C8B-B14F-4D97-AF65-F5344CB8AC3E}">
        <p14:creationId xmlns:p14="http://schemas.microsoft.com/office/powerpoint/2010/main" val="1311352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pPr/>
              <a:t>18</a:t>
            </a:fld>
            <a:endParaRPr lang="zh-CN" altLang="en-US"/>
          </a:p>
        </p:txBody>
      </p:sp>
    </p:spTree>
    <p:extLst>
      <p:ext uri="{BB962C8B-B14F-4D97-AF65-F5344CB8AC3E}">
        <p14:creationId xmlns:p14="http://schemas.microsoft.com/office/powerpoint/2010/main" val="3625257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pPr/>
              <a:t>27</a:t>
            </a:fld>
            <a:endParaRPr lang="zh-CN" altLang="en-US"/>
          </a:p>
        </p:txBody>
      </p:sp>
    </p:spTree>
    <p:extLst>
      <p:ext uri="{BB962C8B-B14F-4D97-AF65-F5344CB8AC3E}">
        <p14:creationId xmlns:p14="http://schemas.microsoft.com/office/powerpoint/2010/main" val="1301412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algn="ctr" rtl="0" eaLnBrk="1" fontAlgn="ctr" latinLnBrk="0" hangingPunct="1">
              <a:spcBef>
                <a:spcPts val="600"/>
              </a:spcBef>
              <a:spcAft>
                <a:spcPts val="600"/>
              </a:spcAft>
            </a:pPr>
            <a:endParaRPr lang="zh-CN" altLang="zh-CN" sz="1800" b="0" i="0" u="none" strike="noStrike">
              <a:effectLst/>
              <a:latin typeface="Arial" panose="020B0604020202020204" pitchFamily="34" charset="0"/>
            </a:endParaRPr>
          </a:p>
          <a:p>
            <a:endParaRPr lang="zh-CN" altLang="en-US"/>
          </a:p>
        </p:txBody>
      </p:sp>
      <p:sp>
        <p:nvSpPr>
          <p:cNvPr id="4" name="灯片编号占位符 3"/>
          <p:cNvSpPr>
            <a:spLocks noGrp="1"/>
          </p:cNvSpPr>
          <p:nvPr>
            <p:ph type="sldNum" sz="quarter" idx="5"/>
          </p:nvPr>
        </p:nvSpPr>
        <p:spPr/>
        <p:txBody>
          <a:bodyPr/>
          <a:lstStyle/>
          <a:p>
            <a:fld id="{3849D3E0-124D-4DFF-AE99-4EA4CC201DB4}" type="slidenum">
              <a:rPr lang="zh-CN" altLang="en-US" smtClean="0"/>
              <a:pPr/>
              <a:t>28</a:t>
            </a:fld>
            <a:endParaRPr lang="zh-CN" altLang="en-US"/>
          </a:p>
        </p:txBody>
      </p:sp>
    </p:spTree>
    <p:extLst>
      <p:ext uri="{BB962C8B-B14F-4D97-AF65-F5344CB8AC3E}">
        <p14:creationId xmlns:p14="http://schemas.microsoft.com/office/powerpoint/2010/main" val="2796065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49D3E0-124D-4DFF-AE99-4EA4CC201DB4}" type="slidenum">
              <a:rPr lang="zh-CN" altLang="en-US" smtClean="0"/>
              <a:pPr/>
              <a:t>32</a:t>
            </a:fld>
            <a:endParaRPr lang="zh-CN" altLang="en-US"/>
          </a:p>
        </p:txBody>
      </p:sp>
    </p:spTree>
    <p:extLst>
      <p:ext uri="{BB962C8B-B14F-4D97-AF65-F5344CB8AC3E}">
        <p14:creationId xmlns:p14="http://schemas.microsoft.com/office/powerpoint/2010/main" val="3444784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1</a:t>
            </a:r>
            <a:r>
              <a:rPr lang="zh-CN" altLang="en-US" dirty="0"/>
              <a:t>、</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玻璃钢管，主要适用于市政类的玻璃钢夹砂管，</a:t>
            </a:r>
            <a:r>
              <a:rPr lang="zh-CN" altLang="zh-CN" sz="1800" dirty="0">
                <a:solidFill>
                  <a:srgbClr val="333333"/>
                </a:solidFill>
                <a:effectLst/>
                <a:latin typeface="Arial" panose="020B0604020202020204" pitchFamily="34" charset="0"/>
                <a:ea typeface="宋体" panose="02010600030101010101" pitchFamily="2" charset="-122"/>
                <a:cs typeface="Arial" panose="020B0604020202020204" pitchFamily="34" charset="0"/>
              </a:rPr>
              <a:t>“玻璃钢夹砂管其实是在制作玻璃钢管道时在中间增加一层夹砂层</a:t>
            </a:r>
            <a:r>
              <a:rPr lang="en-US" altLang="zh-CN" sz="1800" dirty="0">
                <a:solidFill>
                  <a:srgbClr val="333333"/>
                </a:solidFill>
                <a:effectLst/>
                <a:latin typeface="Arial" panose="020B0604020202020204" pitchFamily="34" charset="0"/>
                <a:ea typeface="宋体" panose="02010600030101010101" pitchFamily="2" charset="-122"/>
              </a:rPr>
              <a:t>,</a:t>
            </a:r>
            <a:r>
              <a:rPr lang="zh-CN" altLang="zh-CN" sz="1800" dirty="0">
                <a:solidFill>
                  <a:srgbClr val="333333"/>
                </a:solidFill>
                <a:effectLst/>
                <a:latin typeface="Arial" panose="020B0604020202020204" pitchFamily="34" charset="0"/>
                <a:ea typeface="宋体" panose="02010600030101010101" pitchFamily="2" charset="-122"/>
                <a:cs typeface="Arial" panose="020B0604020202020204" pitchFamily="34" charset="0"/>
              </a:rPr>
              <a:t>其目的是增加管道的刚度”</a:t>
            </a:r>
            <a:r>
              <a:rPr lang="zh-CN" altLang="zh-CN" sz="1800" dirty="0">
                <a:solidFill>
                  <a:srgbClr val="333333"/>
                </a:solidFill>
                <a:effectLst/>
                <a:ea typeface="Arial" panose="020B0604020202020204" pitchFamily="34" charset="0"/>
              </a:rPr>
              <a:t> </a:t>
            </a:r>
            <a:r>
              <a:rPr lang="zh-CN" altLang="zh-CN" sz="1800" dirty="0">
                <a:solidFill>
                  <a:srgbClr val="333333"/>
                </a:solidFill>
                <a:effectLst/>
                <a:latin typeface="Arial" panose="020B0604020202020204" pitchFamily="34" charset="0"/>
                <a:ea typeface="宋体" panose="02010600030101010101" pitchFamily="2" charset="-122"/>
                <a:cs typeface="Arial" panose="020B0604020202020204" pitchFamily="34" charset="0"/>
              </a:rPr>
              <a:t>。</a:t>
            </a:r>
            <a:r>
              <a:rPr lang="zh-CN" altLang="zh-CN" sz="1800" dirty="0">
                <a:effectLst/>
                <a:latin typeface="Calibri" panose="020F0502020204030204" pitchFamily="34" charset="0"/>
                <a:ea typeface="宋体" panose="02010600030101010101" pitchFamily="2" charset="-122"/>
                <a:cs typeface="Times New Roman" panose="02020603050405020304" pitchFamily="18" charset="0"/>
              </a:rPr>
              <a:t>特点是造价低，以供水为主。</a:t>
            </a:r>
            <a:endParaRPr lang="en-US" altLang="zh-CN" sz="18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pPr/>
              <a:t>34</a:t>
            </a:fld>
            <a:endParaRPr lang="zh-CN" altLang="en-US"/>
          </a:p>
        </p:txBody>
      </p:sp>
    </p:spTree>
    <p:extLst>
      <p:ext uri="{BB962C8B-B14F-4D97-AF65-F5344CB8AC3E}">
        <p14:creationId xmlns:p14="http://schemas.microsoft.com/office/powerpoint/2010/main" val="1829353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pPr/>
              <a:t>35</a:t>
            </a:fld>
            <a:endParaRPr lang="zh-CN" altLang="en-US"/>
          </a:p>
        </p:txBody>
      </p:sp>
    </p:spTree>
    <p:extLst>
      <p:ext uri="{BB962C8B-B14F-4D97-AF65-F5344CB8AC3E}">
        <p14:creationId xmlns:p14="http://schemas.microsoft.com/office/powerpoint/2010/main" val="167111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pPr/>
              <a:t>51</a:t>
            </a:fld>
            <a:endParaRPr lang="zh-CN" altLang="en-US"/>
          </a:p>
        </p:txBody>
      </p:sp>
    </p:spTree>
    <p:extLst>
      <p:ext uri="{BB962C8B-B14F-4D97-AF65-F5344CB8AC3E}">
        <p14:creationId xmlns:p14="http://schemas.microsoft.com/office/powerpoint/2010/main" val="2972850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Slide Number Placeholder 5"/>
          <p:cNvSpPr>
            <a:spLocks noGrp="1"/>
          </p:cNvSpPr>
          <p:nvPr>
            <p:ph type="sldNum" sz="quarter" idx="4"/>
          </p:nvPr>
        </p:nvSpPr>
        <p:spPr>
          <a:xfrm>
            <a:off x="11616612" y="6494378"/>
            <a:ext cx="573801" cy="365210"/>
          </a:xfrm>
          <a:prstGeom prst="rect">
            <a:avLst/>
          </a:prstGeom>
        </p:spPr>
        <p:txBody>
          <a:bodyPr vert="horz" lIns="91436" tIns="45718" rIns="91436" bIns="45718" rtlCol="0" anchor="ctr"/>
          <a:lstStyle>
            <a:lvl1pPr algn="r">
              <a:defRPr sz="1600">
                <a:solidFill>
                  <a:schemeClr val="tx1">
                    <a:lumMod val="85000"/>
                    <a:lumOff val="15000"/>
                  </a:schemeClr>
                </a:solidFill>
                <a:latin typeface="华文琥珀" pitchFamily="2" charset="-122"/>
                <a:ea typeface="华文琥珀" pitchFamily="2" charset="-122"/>
              </a:defRPr>
            </a:lvl1pPr>
          </a:lstStyle>
          <a:p>
            <a:pPr>
              <a:defRPr/>
            </a:pPr>
            <a:fld id="{601EE9E8-4134-49B0-9AA7-3089E6521627}"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0" r:id="rId1"/>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 Id="rId4" Type="http://schemas.openxmlformats.org/officeDocument/2006/relationships/image" Target="../media/image13.jpg!newsx"/></Relationships>
</file>

<file path=ppt/slides/_rels/slide12.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6.jpg"/><Relationship Id="rId4" Type="http://schemas.openxmlformats.org/officeDocument/2006/relationships/tags" Target="../tags/tag4.xml"/><Relationship Id="rId9"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27.jpeg"/><Relationship Id="rId4" Type="http://schemas.openxmlformats.org/officeDocument/2006/relationships/notesSlide" Target="../notesSlides/notesSlide3.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g@!Middle2"/><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5.jpg"/><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1.xml"/><Relationship Id="rId5" Type="http://schemas.openxmlformats.org/officeDocument/2006/relationships/image" Target="../media/image50.jpeg"/><Relationship Id="rId4" Type="http://schemas.openxmlformats.org/officeDocument/2006/relationships/image" Target="../media/image49.jpeg"/></Relationships>
</file>

<file path=ppt/slides/_rels/slide3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0.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5"/>
          <p:cNvSpPr/>
          <p:nvPr/>
        </p:nvSpPr>
        <p:spPr>
          <a:xfrm rot="18578534" flipH="1">
            <a:off x="5507770" y="394090"/>
            <a:ext cx="11092104" cy="8929422"/>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5"/>
          <p:cNvSpPr/>
          <p:nvPr/>
        </p:nvSpPr>
        <p:spPr>
          <a:xfrm rot="18578534" flipH="1">
            <a:off x="5870894" y="1149552"/>
            <a:ext cx="9605130" cy="7732370"/>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3543075" y="1059282"/>
            <a:ext cx="7451733" cy="5998830"/>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5"/>
          <p:cNvSpPr/>
          <p:nvPr/>
        </p:nvSpPr>
        <p:spPr>
          <a:xfrm rot="2448540">
            <a:off x="1229871" y="-4534541"/>
            <a:ext cx="8363360" cy="8262405"/>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 name="connsiteX0-55" fmla="*/ 0 w 7451733"/>
              <a:gd name="connsiteY0-56" fmla="*/ 5077188 h 8262405"/>
              <a:gd name="connsiteX1-57" fmla="*/ 983187 w 7451733"/>
              <a:gd name="connsiteY1-58" fmla="*/ 3303280 h 8262405"/>
              <a:gd name="connsiteX2-59" fmla="*/ 6917889 w 7451733"/>
              <a:gd name="connsiteY2-60" fmla="*/ 0 h 8262405"/>
              <a:gd name="connsiteX3-61" fmla="*/ 7451733 w 7451733"/>
              <a:gd name="connsiteY3-62" fmla="*/ 2504068 h 8262405"/>
              <a:gd name="connsiteX4-63" fmla="*/ 7451733 w 7451733"/>
              <a:gd name="connsiteY4-64" fmla="*/ 8021912 h 8262405"/>
              <a:gd name="connsiteX5-65" fmla="*/ 7211240 w 7451733"/>
              <a:gd name="connsiteY5-66" fmla="*/ 8262405 h 8262405"/>
              <a:gd name="connsiteX6-67" fmla="*/ 638283 w 7451733"/>
              <a:gd name="connsiteY6-68" fmla="*/ 8262405 h 8262405"/>
              <a:gd name="connsiteX7-69" fmla="*/ 397790 w 7451733"/>
              <a:gd name="connsiteY7-70" fmla="*/ 8021912 h 8262405"/>
              <a:gd name="connsiteX8-71" fmla="*/ 0 w 7451733"/>
              <a:gd name="connsiteY8-72" fmla="*/ 5077188 h 8262405"/>
              <a:gd name="connsiteX0-73" fmla="*/ 0 w 8363360"/>
              <a:gd name="connsiteY0-74" fmla="*/ 5077188 h 8262405"/>
              <a:gd name="connsiteX1-75" fmla="*/ 983187 w 8363360"/>
              <a:gd name="connsiteY1-76" fmla="*/ 3303280 h 8262405"/>
              <a:gd name="connsiteX2-77" fmla="*/ 6917889 w 8363360"/>
              <a:gd name="connsiteY2-78" fmla="*/ 0 h 8262405"/>
              <a:gd name="connsiteX3-79" fmla="*/ 8363360 w 8363360"/>
              <a:gd name="connsiteY3-80" fmla="*/ 2044117 h 8262405"/>
              <a:gd name="connsiteX4-81" fmla="*/ 7451733 w 8363360"/>
              <a:gd name="connsiteY4-82" fmla="*/ 8021912 h 8262405"/>
              <a:gd name="connsiteX5-83" fmla="*/ 7211240 w 8363360"/>
              <a:gd name="connsiteY5-84" fmla="*/ 8262405 h 8262405"/>
              <a:gd name="connsiteX6-85" fmla="*/ 638283 w 8363360"/>
              <a:gd name="connsiteY6-86" fmla="*/ 8262405 h 8262405"/>
              <a:gd name="connsiteX7-87" fmla="*/ 397790 w 8363360"/>
              <a:gd name="connsiteY7-88" fmla="*/ 8021912 h 8262405"/>
              <a:gd name="connsiteX8-89" fmla="*/ 0 w 8363360"/>
              <a:gd name="connsiteY8-90" fmla="*/ 5077188 h 82624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363360" h="8262405">
                <a:moveTo>
                  <a:pt x="0" y="5077188"/>
                </a:moveTo>
                <a:cubicBezTo>
                  <a:pt x="0" y="4944367"/>
                  <a:pt x="850366" y="3303280"/>
                  <a:pt x="983187" y="3303280"/>
                </a:cubicBezTo>
                <a:lnTo>
                  <a:pt x="6917889" y="0"/>
                </a:lnTo>
                <a:cubicBezTo>
                  <a:pt x="7050710" y="0"/>
                  <a:pt x="8363360" y="1911296"/>
                  <a:pt x="8363360" y="2044117"/>
                </a:cubicBezTo>
                <a:lnTo>
                  <a:pt x="7451733" y="8021912"/>
                </a:lnTo>
                <a:cubicBezTo>
                  <a:pt x="7451733" y="8154733"/>
                  <a:pt x="7344061" y="8262405"/>
                  <a:pt x="7211240" y="8262405"/>
                </a:cubicBezTo>
                <a:lnTo>
                  <a:pt x="638283" y="8262405"/>
                </a:lnTo>
                <a:cubicBezTo>
                  <a:pt x="505462" y="8262405"/>
                  <a:pt x="397790" y="8154733"/>
                  <a:pt x="397790" y="8021912"/>
                </a:cubicBezTo>
                <a:cubicBezTo>
                  <a:pt x="397790" y="6182631"/>
                  <a:pt x="0" y="6916469"/>
                  <a:pt x="0" y="5077188"/>
                </a:cubicBezTo>
                <a:close/>
              </a:path>
            </a:pathLst>
          </a:cu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251533" y="-891891"/>
            <a:ext cx="609627" cy="609882"/>
          </a:xfrm>
          <a:prstGeom prst="rect">
            <a:avLst/>
          </a:prstGeom>
        </p:spPr>
      </p:pic>
      <p:sp>
        <p:nvSpPr>
          <p:cNvPr id="30" name="TextBox 18"/>
          <p:cNvSpPr txBox="1"/>
          <p:nvPr/>
        </p:nvSpPr>
        <p:spPr>
          <a:xfrm>
            <a:off x="6418398" y="5740146"/>
            <a:ext cx="3344559" cy="584775"/>
          </a:xfrm>
          <a:prstGeom prst="rect">
            <a:avLst/>
          </a:prstGeom>
          <a:noFill/>
        </p:spPr>
        <p:txBody>
          <a:bodyPr wrap="square" rtlCol="0">
            <a:spAutoFit/>
          </a:bodyPr>
          <a:lstStyle/>
          <a:p>
            <a:r>
              <a:rPr lang="zh-CN" altLang="en-US" sz="32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汇报</a:t>
            </a:r>
            <a:r>
              <a:rPr lang="zh-CN" altLang="en-US" sz="320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人：杨  静</a:t>
            </a:r>
            <a:endParaRPr lang="en-GB" sz="32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灯片编号占位符 8"/>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1</a:t>
            </a:fld>
            <a:endParaRPr lang="en-US" dirty="0">
              <a:solidFill>
                <a:prstClr val="black">
                  <a:tint val="75000"/>
                </a:prstClr>
              </a:solidFill>
            </a:endParaRPr>
          </a:p>
        </p:txBody>
      </p:sp>
      <p:sp>
        <p:nvSpPr>
          <p:cNvPr id="11" name="矩形 259"/>
          <p:cNvSpPr>
            <a:spLocks noChangeArrowheads="1"/>
          </p:cNvSpPr>
          <p:nvPr/>
        </p:nvSpPr>
        <p:spPr bwMode="auto">
          <a:xfrm>
            <a:off x="3297128" y="3238756"/>
            <a:ext cx="8428029" cy="16619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a:solidFill>
                  <a:srgbClr val="002060"/>
                </a:solidFill>
                <a:latin typeface="Arial" panose="020B0604020202020204" pitchFamily="34" charset="0"/>
                <a:cs typeface="Arial" panose="020B0604020202020204" pitchFamily="34" charset="0"/>
              </a:rPr>
              <a:t>湖南省市政工程</a:t>
            </a:r>
            <a:endParaRPr lang="en-US" altLang="zh-CN" sz="6000">
              <a:solidFill>
                <a:srgbClr val="002060"/>
              </a:solidFill>
              <a:latin typeface="Arial" panose="020B0604020202020204" pitchFamily="34" charset="0"/>
              <a:cs typeface="Arial" panose="020B0604020202020204" pitchFamily="34" charset="0"/>
            </a:endParaRPr>
          </a:p>
          <a:p>
            <a:pPr>
              <a:buNone/>
            </a:pPr>
            <a:r>
              <a:rPr lang="zh-CN" altLang="en-US" sz="4000">
                <a:solidFill>
                  <a:srgbClr val="002060"/>
                </a:solidFill>
                <a:latin typeface="Arial" panose="020B0604020202020204" pitchFamily="34" charset="0"/>
                <a:cs typeface="Arial" panose="020B0604020202020204" pitchFamily="34" charset="0"/>
              </a:rPr>
              <a:t>消耗量标准（基价表）宣贯交底材料</a:t>
            </a:r>
            <a:endParaRPr lang="en-US" altLang="zh-CN" sz="3600" dirty="0">
              <a:solidFill>
                <a:srgbClr val="002060"/>
              </a:solidFill>
              <a:latin typeface="Arial" panose="020B0604020202020204" pitchFamily="34" charset="0"/>
              <a:cs typeface="Arial" panose="020B0604020202020204" pitchFamily="34" charset="0"/>
            </a:endParaRPr>
          </a:p>
        </p:txBody>
      </p:sp>
    </p:spTree>
  </p:cSld>
  <p:clrMapOvr>
    <a:masterClrMapping/>
  </p:clrMapOvr>
  <p:transition spd="slow" advClick="0" advTm="1000"/>
  <p:timing>
    <p:tnLst>
      <p:par>
        <p:cTn id="1" dur="indefinite" restart="never" nodeType="tmRoot">
          <p:childTnLst>
            <p:audio>
              <p:cMediaNode vol="80000" numSld="999" showWhenStopped="0">
                <p:cTn id="2" repeatCount="indefinite" fill="remove" display="0">
                  <p:stCondLst>
                    <p:cond delay="indefinite"/>
                  </p:stCondLst>
                  <p:endCondLst>
                    <p:cond evt="onStopAudio" delay="0">
                      <p:tgtEl>
                        <p:sldTgt/>
                      </p:tgtEl>
                    </p:cond>
                  </p:endCondLst>
                </p:cTn>
                <p:tgtEl>
                  <p:spTgt spid="1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67513" y="4367411"/>
            <a:ext cx="3055683" cy="1097422"/>
            <a:chOff x="3354122" y="3804699"/>
            <a:chExt cx="2435756" cy="792000"/>
          </a:xfrm>
        </p:grpSpPr>
        <p:sp>
          <p:nvSpPr>
            <p:cNvPr id="16" name="矩形 15"/>
            <p:cNvSpPr/>
            <p:nvPr/>
          </p:nvSpPr>
          <p:spPr>
            <a:xfrm>
              <a:off x="3354122" y="3804699"/>
              <a:ext cx="2435756" cy="79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34"/>
            <p:cNvSpPr txBox="1"/>
            <p:nvPr/>
          </p:nvSpPr>
          <p:spPr>
            <a:xfrm>
              <a:off x="3765742" y="3939902"/>
              <a:ext cx="1782774" cy="422027"/>
            </a:xfrm>
            <a:prstGeom prst="rect">
              <a:avLst/>
            </a:prstGeom>
            <a:noFill/>
          </p:spPr>
          <p:txBody>
            <a:bodyPr wrap="none" rtlCol="0">
              <a:spAutoFit/>
            </a:bodyPr>
            <a:lstStyle/>
            <a:p>
              <a:r>
                <a:rPr lang="zh-CN" altLang="en-US" sz="3200">
                  <a:solidFill>
                    <a:schemeClr val="bg1"/>
                  </a:solidFill>
                  <a:latin typeface="微软雅黑" panose="020B0503020204020204" pitchFamily="34" charset="-122"/>
                  <a:ea typeface="微软雅黑" panose="020B0503020204020204" pitchFamily="34" charset="-122"/>
                </a:rPr>
                <a:t>混凝土输送</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3992737" y="1823712"/>
            <a:ext cx="4393055" cy="253907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ooter Text"/>
          <p:cNvSpPr txBox="1"/>
          <p:nvPr/>
        </p:nvSpPr>
        <p:spPr>
          <a:xfrm>
            <a:off x="690476" y="5795722"/>
            <a:ext cx="10911745" cy="636200"/>
          </a:xfrm>
          <a:prstGeom prst="rect">
            <a:avLst/>
          </a:prstGeom>
          <a:noFill/>
        </p:spPr>
        <p:txBody>
          <a:bodyPr wrap="square" lIns="0" tIns="0" rIns="0" bIns="0" rtlCol="0">
            <a:spAutoFit/>
          </a:bodyPr>
          <a:lstStyle/>
          <a:p>
            <a:pPr>
              <a:lnSpc>
                <a:spcPct val="120000"/>
              </a:lnSpc>
            </a:pPr>
            <a:r>
              <a:rPr lang="zh-CN" altLang="en-US"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此外，总说明中还对市政工程改扩建系数的适用、水泥砂浆换算干混砂浆的调整办法，以及生产混凝土的计价等问题，后面在</a:t>
            </a:r>
            <a:r>
              <a:rPr lang="zh-CN" altLang="en-US"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其他注意事项</a:t>
            </a:r>
            <a:r>
              <a:rPr lang="zh-CN" altLang="en-US"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中将进行解释。</a:t>
            </a:r>
            <a:endParaRPr lang="en-US"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2" name="Straight Line buttom"/>
          <p:cNvCxnSpPr/>
          <p:nvPr/>
        </p:nvCxnSpPr>
        <p:spPr>
          <a:xfrm>
            <a:off x="681678" y="5737374"/>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8555333" y="4367411"/>
            <a:ext cx="3055683" cy="1097422"/>
            <a:chOff x="3354122" y="3804699"/>
            <a:chExt cx="2435756" cy="792000"/>
          </a:xfrm>
        </p:grpSpPr>
        <p:sp>
          <p:nvSpPr>
            <p:cNvPr id="24" name="矩形 23"/>
            <p:cNvSpPr/>
            <p:nvPr/>
          </p:nvSpPr>
          <p:spPr>
            <a:xfrm>
              <a:off x="3354122" y="3804699"/>
              <a:ext cx="2435756" cy="79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TextBox 34"/>
            <p:cNvSpPr txBox="1"/>
            <p:nvPr/>
          </p:nvSpPr>
          <p:spPr>
            <a:xfrm>
              <a:off x="3743990" y="3939902"/>
              <a:ext cx="1782774" cy="422027"/>
            </a:xfrm>
            <a:prstGeom prst="rect">
              <a:avLst/>
            </a:prstGeom>
            <a:noFill/>
          </p:spPr>
          <p:txBody>
            <a:bodyPr wrap="none" rtlCol="0">
              <a:spAutoFit/>
            </a:bodyPr>
            <a:lstStyle/>
            <a:p>
              <a:r>
                <a:rPr lang="zh-CN" altLang="en-US" sz="3200">
                  <a:solidFill>
                    <a:schemeClr val="bg1"/>
                  </a:solidFill>
                  <a:latin typeface="微软雅黑" panose="020B0503020204020204" pitchFamily="34" charset="-122"/>
                  <a:ea typeface="微软雅黑" panose="020B0503020204020204" pitchFamily="34" charset="-122"/>
                </a:rPr>
                <a:t>垂直运输费</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767513" y="1823712"/>
            <a:ext cx="3055683" cy="253907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8555333" y="1823712"/>
            <a:ext cx="3055682" cy="253907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3992736" y="4367411"/>
            <a:ext cx="4393056" cy="1097422"/>
            <a:chOff x="3354122" y="3804699"/>
            <a:chExt cx="2435756" cy="792000"/>
          </a:xfrm>
        </p:grpSpPr>
        <p:sp>
          <p:nvSpPr>
            <p:cNvPr id="31" name="矩形 30"/>
            <p:cNvSpPr/>
            <p:nvPr/>
          </p:nvSpPr>
          <p:spPr>
            <a:xfrm>
              <a:off x="3354122" y="3804699"/>
              <a:ext cx="2435756" cy="792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TextBox 34"/>
            <p:cNvSpPr txBox="1"/>
            <p:nvPr/>
          </p:nvSpPr>
          <p:spPr>
            <a:xfrm>
              <a:off x="3613977" y="3930701"/>
              <a:ext cx="1922641" cy="422027"/>
            </a:xfrm>
            <a:prstGeom prst="rect">
              <a:avLst/>
            </a:prstGeom>
            <a:noFill/>
          </p:spPr>
          <p:txBody>
            <a:bodyPr wrap="none" rtlCol="0">
              <a:spAutoFit/>
            </a:bodyPr>
            <a:lstStyle/>
            <a:p>
              <a:pPr algn="ctr"/>
              <a:r>
                <a:rPr lang="zh-CN" altLang="en-US" sz="3200">
                  <a:solidFill>
                    <a:schemeClr val="bg1"/>
                  </a:solidFill>
                  <a:latin typeface="微软雅黑" panose="020B0503020204020204" pitchFamily="34" charset="-122"/>
                  <a:ea typeface="微软雅黑" panose="020B0503020204020204" pitchFamily="34" charset="-122"/>
                </a:rPr>
                <a:t>黄土、黏土的计价</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36" name="灯片编号占位符 35"/>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10</a:t>
            </a:fld>
            <a:endParaRPr lang="en-US" dirty="0">
              <a:solidFill>
                <a:prstClr val="black">
                  <a:tint val="75000"/>
                </a:prstClr>
              </a:solidFill>
            </a:endParaRPr>
          </a:p>
        </p:txBody>
      </p:sp>
      <p:sp>
        <p:nvSpPr>
          <p:cNvPr id="37" name="9"/>
          <p:cNvSpPr txBox="1"/>
          <p:nvPr/>
        </p:nvSpPr>
        <p:spPr>
          <a:xfrm>
            <a:off x="998070" y="351305"/>
            <a:ext cx="5532039"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总说明</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50" fill="hold"/>
                                        <p:tgtEl>
                                          <p:spTgt spid="20"/>
                                        </p:tgtEl>
                                        <p:attrNameLst>
                                          <p:attrName>ppt_x</p:attrName>
                                        </p:attrNameLst>
                                      </p:cBhvr>
                                      <p:tavLst>
                                        <p:tav tm="0">
                                          <p:val>
                                            <p:strVal val="#ppt_x"/>
                                          </p:val>
                                        </p:tav>
                                        <p:tav tm="100000">
                                          <p:val>
                                            <p:strVal val="#ppt_x"/>
                                          </p:val>
                                        </p:tav>
                                      </p:tavLst>
                                    </p:anim>
                                    <p:anim calcmode="lin" valueType="num">
                                      <p:cBhvr additive="base">
                                        <p:cTn id="12" dur="25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3" presetClass="entr" presetSubtype="16"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plus(in)">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42"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 presetClass="entr" presetSubtype="4"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250" fill="hold"/>
                                        <p:tgtEl>
                                          <p:spTgt spid="28"/>
                                        </p:tgtEl>
                                        <p:attrNameLst>
                                          <p:attrName>ppt_x</p:attrName>
                                        </p:attrNameLst>
                                      </p:cBhvr>
                                      <p:tavLst>
                                        <p:tav tm="0">
                                          <p:val>
                                            <p:strVal val="#ppt_x"/>
                                          </p:val>
                                        </p:tav>
                                        <p:tav tm="100000">
                                          <p:val>
                                            <p:strVal val="#ppt_x"/>
                                          </p:val>
                                        </p:tav>
                                      </p:tavLst>
                                    </p:anim>
                                    <p:anim calcmode="lin" valueType="num">
                                      <p:cBhvr additive="base">
                                        <p:cTn id="34" dur="250" fill="hold"/>
                                        <p:tgtEl>
                                          <p:spTgt spid="28"/>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250" fill="hold"/>
                                        <p:tgtEl>
                                          <p:spTgt spid="29"/>
                                        </p:tgtEl>
                                        <p:attrNameLst>
                                          <p:attrName>ppt_x</p:attrName>
                                        </p:attrNameLst>
                                      </p:cBhvr>
                                      <p:tavLst>
                                        <p:tav tm="0">
                                          <p:val>
                                            <p:strVal val="#ppt_x"/>
                                          </p:val>
                                        </p:tav>
                                        <p:tav tm="100000">
                                          <p:val>
                                            <p:strVal val="#ppt_x"/>
                                          </p:val>
                                        </p:tav>
                                      </p:tavLst>
                                    </p:anim>
                                    <p:anim calcmode="lin" valueType="num">
                                      <p:cBhvr additive="base">
                                        <p:cTn id="39" dur="250" fill="hold"/>
                                        <p:tgtEl>
                                          <p:spTgt spid="29"/>
                                        </p:tgtEl>
                                        <p:attrNameLst>
                                          <p:attrName>ppt_y</p:attrName>
                                        </p:attrNameLst>
                                      </p:cBhvr>
                                      <p:tavLst>
                                        <p:tav tm="0">
                                          <p:val>
                                            <p:strVal val="1+#ppt_h/2"/>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8" grpId="0" animBg="1"/>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5385088" y="2613820"/>
            <a:ext cx="2662712" cy="2699788"/>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灯片编号占位符 16"/>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11</a:t>
            </a:fld>
            <a:endParaRPr lang="en-US" dirty="0">
              <a:solidFill>
                <a:prstClr val="black">
                  <a:tint val="75000"/>
                </a:prstClr>
              </a:solidFill>
            </a:endParaRPr>
          </a:p>
        </p:txBody>
      </p:sp>
      <p:sp>
        <p:nvSpPr>
          <p:cNvPr id="18" name="9"/>
          <p:cNvSpPr txBox="1"/>
          <p:nvPr/>
        </p:nvSpPr>
        <p:spPr>
          <a:xfrm>
            <a:off x="8966794" y="375409"/>
            <a:ext cx="3487435" cy="430887"/>
          </a:xfrm>
          <a:prstGeom prst="rect">
            <a:avLst/>
          </a:prstGeom>
          <a:noFill/>
        </p:spPr>
        <p:txBody>
          <a:bodyPr wrap="square" lIns="0" tIns="0" rIns="0" bIns="0" rtlCol="0">
            <a:spAutoFit/>
          </a:bodyPr>
          <a:lstStyle/>
          <a:p>
            <a:r>
              <a:rPr lang="zh-CN" altLang="en-US" sz="2800">
                <a:solidFill>
                  <a:schemeClr val="bg1">
                    <a:lumMod val="50000"/>
                  </a:schemeClr>
                </a:solidFill>
                <a:latin typeface="微软雅黑" panose="020B0503020204020204" pitchFamily="34" charset="-122"/>
                <a:ea typeface="微软雅黑" panose="020B0503020204020204" pitchFamily="34" charset="-122"/>
              </a:rPr>
              <a:t>其他</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注意事项</a:t>
            </a:r>
          </a:p>
        </p:txBody>
      </p:sp>
      <p:sp>
        <p:nvSpPr>
          <p:cNvPr id="6" name="矩形 5">
            <a:extLst>
              <a:ext uri="{FF2B5EF4-FFF2-40B4-BE49-F238E27FC236}">
                <a16:creationId xmlns:a16="http://schemas.microsoft.com/office/drawing/2014/main" id="{715C7FE7-B28E-400E-943C-439E3A8208BE}"/>
              </a:ext>
            </a:extLst>
          </p:cNvPr>
          <p:cNvSpPr/>
          <p:nvPr/>
        </p:nvSpPr>
        <p:spPr>
          <a:xfrm flipH="1">
            <a:off x="3533032" y="1358501"/>
            <a:ext cx="4928207" cy="628380"/>
          </a:xfrm>
          <a:prstGeom prst="rect">
            <a:avLst/>
          </a:prstGeom>
          <a:solidFill>
            <a:srgbClr val="27C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dirty="0">
                <a:solidFill>
                  <a:schemeClr val="bg1">
                    <a:lumMod val="50000"/>
                  </a:schemeClr>
                </a:solidFill>
              </a:rPr>
              <a:t>扩建、改建工程</a:t>
            </a:r>
            <a:r>
              <a:rPr lang="zh-CN" altLang="en-US" sz="3200" dirty="0">
                <a:solidFill>
                  <a:schemeClr val="bg1">
                    <a:lumMod val="50000"/>
                  </a:schemeClr>
                </a:solidFill>
              </a:rPr>
              <a:t>调整系数</a:t>
            </a:r>
          </a:p>
        </p:txBody>
      </p:sp>
      <p:sp>
        <p:nvSpPr>
          <p:cNvPr id="7" name="Rectangle 24">
            <a:extLst>
              <a:ext uri="{FF2B5EF4-FFF2-40B4-BE49-F238E27FC236}">
                <a16:creationId xmlns:a16="http://schemas.microsoft.com/office/drawing/2014/main" id="{3F84DC51-F85D-4BB5-BDB8-DCD640DFAA8A}"/>
              </a:ext>
            </a:extLst>
          </p:cNvPr>
          <p:cNvSpPr>
            <a:spLocks noChangeArrowheads="1"/>
          </p:cNvSpPr>
          <p:nvPr/>
        </p:nvSpPr>
        <p:spPr bwMode="auto">
          <a:xfrm flipH="1">
            <a:off x="2182832" y="5471873"/>
            <a:ext cx="47264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000">
                <a:solidFill>
                  <a:schemeClr val="bg1"/>
                </a:solidFill>
              </a:rPr>
              <a:t>《</a:t>
            </a:r>
            <a:r>
              <a:rPr lang="zh-CN" altLang="en-US" sz="2000">
                <a:solidFill>
                  <a:schemeClr val="bg1"/>
                </a:solidFill>
              </a:rPr>
              <a:t>湖南省建设工程消耗量定额修编方案</a:t>
            </a:r>
            <a:r>
              <a:rPr lang="en-US" altLang="zh-CN" sz="2000">
                <a:solidFill>
                  <a:schemeClr val="bg1"/>
                </a:solidFill>
              </a:rPr>
              <a:t>》</a:t>
            </a:r>
            <a:endParaRPr lang="en-US" altLang="zh-CN" sz="2000" dirty="0">
              <a:solidFill>
                <a:schemeClr val="bg1"/>
              </a:solidFill>
            </a:endParaRPr>
          </a:p>
        </p:txBody>
      </p:sp>
      <p:sp>
        <p:nvSpPr>
          <p:cNvPr id="9" name="Freeform 10">
            <a:extLst>
              <a:ext uri="{FF2B5EF4-FFF2-40B4-BE49-F238E27FC236}">
                <a16:creationId xmlns:a16="http://schemas.microsoft.com/office/drawing/2014/main" id="{EB3857AB-504E-48CE-83AA-F0DC437154FD}"/>
              </a:ext>
            </a:extLst>
          </p:cNvPr>
          <p:cNvSpPr>
            <a:spLocks noEditPoints="1"/>
          </p:cNvSpPr>
          <p:nvPr/>
        </p:nvSpPr>
        <p:spPr bwMode="auto">
          <a:xfrm flipH="1">
            <a:off x="1545343" y="5509319"/>
            <a:ext cx="281488" cy="346976"/>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sz="3200">
              <a:solidFill>
                <a:schemeClr val="bg1">
                  <a:lumMod val="50000"/>
                </a:schemeClr>
              </a:solidFill>
            </a:endParaRPr>
          </a:p>
        </p:txBody>
      </p:sp>
      <p:sp>
        <p:nvSpPr>
          <p:cNvPr id="15" name="文本框 14">
            <a:extLst>
              <a:ext uri="{FF2B5EF4-FFF2-40B4-BE49-F238E27FC236}">
                <a16:creationId xmlns:a16="http://schemas.microsoft.com/office/drawing/2014/main" id="{108B2D1E-1AD3-4DD9-B70E-8238A7C69E24}"/>
              </a:ext>
            </a:extLst>
          </p:cNvPr>
          <p:cNvSpPr txBox="1"/>
          <p:nvPr/>
        </p:nvSpPr>
        <p:spPr>
          <a:xfrm>
            <a:off x="6614808" y="5418354"/>
            <a:ext cx="2886934" cy="584775"/>
          </a:xfrm>
          <a:prstGeom prst="rect">
            <a:avLst/>
          </a:prstGeom>
          <a:noFill/>
        </p:spPr>
        <p:txBody>
          <a:bodyPr wrap="square">
            <a:spAutoFit/>
          </a:bodyPr>
          <a:lstStyle/>
          <a:p>
            <a:r>
              <a:rPr lang="zh-CN" altLang="zh-CN" sz="1600" b="1" dirty="0">
                <a:solidFill>
                  <a:schemeClr val="bg1">
                    <a:lumMod val="50000"/>
                  </a:schemeClr>
                </a:solidFill>
                <a:latin typeface="微软雅黑" panose="020B0503020204020204" pitchFamily="34" charset="-122"/>
                <a:ea typeface="微软雅黑" panose="020B0503020204020204" pitchFamily="34" charset="-122"/>
              </a:rPr>
              <a:t>为保障通行，需分幅分段施工的，人工、机械乘以系数</a:t>
            </a:r>
            <a:r>
              <a:rPr lang="en-US" altLang="zh-CN" sz="1600" b="1" dirty="0">
                <a:solidFill>
                  <a:schemeClr val="bg1">
                    <a:lumMod val="50000"/>
                  </a:schemeClr>
                </a:solidFill>
                <a:latin typeface="微软雅黑" panose="020B0503020204020204" pitchFamily="34" charset="-122"/>
                <a:ea typeface="微软雅黑" panose="020B0503020204020204" pitchFamily="34" charset="-122"/>
              </a:rPr>
              <a:t>1.05</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EB89C854-A619-42DF-A2C8-3B2E8514C5A4}"/>
              </a:ext>
            </a:extLst>
          </p:cNvPr>
          <p:cNvSpPr/>
          <p:nvPr/>
        </p:nvSpPr>
        <p:spPr>
          <a:xfrm>
            <a:off x="1822793" y="2613821"/>
            <a:ext cx="2662712" cy="26997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92AAC95E-8E56-48D6-8C01-29DB0C3C3274}"/>
              </a:ext>
            </a:extLst>
          </p:cNvPr>
          <p:cNvSpPr/>
          <p:nvPr/>
        </p:nvSpPr>
        <p:spPr>
          <a:xfrm>
            <a:off x="8047800" y="2613819"/>
            <a:ext cx="2662712" cy="269978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CFA22298-0F30-42FF-8B9B-5F7FBF438A7F}"/>
              </a:ext>
            </a:extLst>
          </p:cNvPr>
          <p:cNvSpPr txBox="1"/>
          <p:nvPr/>
        </p:nvSpPr>
        <p:spPr>
          <a:xfrm>
            <a:off x="1822793" y="5418354"/>
            <a:ext cx="2778390" cy="830997"/>
          </a:xfrm>
          <a:prstGeom prst="rect">
            <a:avLst/>
          </a:prstGeom>
          <a:noFill/>
        </p:spPr>
        <p:txBody>
          <a:bodyPr wrap="square">
            <a:spAutoFit/>
          </a:bodyPr>
          <a:lstStyle/>
          <a:p>
            <a:r>
              <a:rPr lang="zh-CN" altLang="zh-CN" sz="1600" b="1" dirty="0">
                <a:solidFill>
                  <a:schemeClr val="bg1">
                    <a:lumMod val="50000"/>
                  </a:schemeClr>
                </a:solidFill>
                <a:latin typeface="微软雅黑" panose="020B0503020204020204" pitchFamily="34" charset="-122"/>
                <a:ea typeface="微软雅黑" panose="020B0503020204020204" pitchFamily="34" charset="-122"/>
              </a:rPr>
              <a:t>红线范围内一次性全封闭施工（无社会机动车流）的，人工、机械不调整</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2884682"/>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1644351" y="2405639"/>
            <a:ext cx="2672855" cy="1999831"/>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panose="020F0502020204030204"/>
              <a:ea typeface="宋体" panose="02010600030101010101" pitchFamily="2" charset="-122"/>
            </a:endParaRPr>
          </a:p>
        </p:txBody>
      </p:sp>
      <p:sp>
        <p:nvSpPr>
          <p:cNvPr id="9" name="矩形 8"/>
          <p:cNvSpPr/>
          <p:nvPr/>
        </p:nvSpPr>
        <p:spPr>
          <a:xfrm>
            <a:off x="1644351" y="4402785"/>
            <a:ext cx="2672855" cy="3362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88830" y="4402785"/>
            <a:ext cx="2672856" cy="33622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954059" y="4402785"/>
            <a:ext cx="2672855" cy="3362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88830" y="2405639"/>
            <a:ext cx="2672855" cy="1999831"/>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panose="020F0502020204030204"/>
              <a:ea typeface="宋体" panose="02010600030101010101" pitchFamily="2" charset="-122"/>
            </a:endParaRPr>
          </a:p>
        </p:txBody>
      </p:sp>
      <p:sp>
        <p:nvSpPr>
          <p:cNvPr id="15" name="矩形 14"/>
          <p:cNvSpPr/>
          <p:nvPr/>
        </p:nvSpPr>
        <p:spPr>
          <a:xfrm>
            <a:off x="7954059" y="2405639"/>
            <a:ext cx="2672855" cy="1999831"/>
          </a:xfrm>
          <a:prstGeom prst="rect">
            <a:avLst/>
          </a:prstGeom>
          <a:blipFill dpi="0" rotWithShape="1">
            <a:blip r:embed="rId10">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panose="020F0502020204030204"/>
              <a:ea typeface="宋体" panose="02010600030101010101" pitchFamily="2" charset="-122"/>
            </a:endParaRPr>
          </a:p>
        </p:txBody>
      </p:sp>
      <p:sp>
        <p:nvSpPr>
          <p:cNvPr id="16" name="文本框 4"/>
          <p:cNvSpPr txBox="1"/>
          <p:nvPr/>
        </p:nvSpPr>
        <p:spPr>
          <a:xfrm>
            <a:off x="1950623" y="4440310"/>
            <a:ext cx="1942228" cy="338538"/>
          </a:xfrm>
          <a:prstGeom prst="rect">
            <a:avLst/>
          </a:prstGeom>
          <a:noFill/>
        </p:spPr>
        <p:txBody>
          <a:bodyPr wrap="square" lIns="91424" tIns="45712" rIns="91424" bIns="45712" rtlCol="0">
            <a:spAutoFit/>
          </a:bodyPr>
          <a:lstStyle/>
          <a:p>
            <a:pPr algn="ctr"/>
            <a:r>
              <a:rPr lang="zh-CN" altLang="zh-CN" sz="1600" dirty="0">
                <a:solidFill>
                  <a:schemeClr val="bg1"/>
                </a:solidFill>
                <a:latin typeface="微软雅黑" panose="020B0503020204020204" pitchFamily="34" charset="-122"/>
                <a:ea typeface="微软雅黑" panose="020B0503020204020204" pitchFamily="34" charset="-122"/>
              </a:rPr>
              <a:t>背街小巷改造工程</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7" name="文本框 4"/>
          <p:cNvSpPr txBox="1"/>
          <p:nvPr/>
        </p:nvSpPr>
        <p:spPr>
          <a:xfrm>
            <a:off x="5197601" y="4428462"/>
            <a:ext cx="1942228" cy="338538"/>
          </a:xfrm>
          <a:prstGeom prst="rect">
            <a:avLst/>
          </a:prstGeom>
          <a:noFill/>
        </p:spPr>
        <p:txBody>
          <a:bodyPr wrap="square" lIns="91424" tIns="45712" rIns="91424" bIns="45712" rtlCol="0">
            <a:spAutoFit/>
          </a:bodyPr>
          <a:lstStyle/>
          <a:p>
            <a:pPr algn="ctr"/>
            <a:r>
              <a:rPr lang="zh-CN" altLang="zh-CN" sz="1600" dirty="0">
                <a:solidFill>
                  <a:schemeClr val="bg1"/>
                </a:solidFill>
                <a:latin typeface="微软雅黑" panose="020B0503020204020204" pitchFamily="34" charset="-122"/>
                <a:ea typeface="微软雅黑" panose="020B0503020204020204" pitchFamily="34" charset="-122"/>
              </a:rPr>
              <a:t>交通疏解工程</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8" name="文本框 4"/>
          <p:cNvSpPr txBox="1"/>
          <p:nvPr/>
        </p:nvSpPr>
        <p:spPr>
          <a:xfrm>
            <a:off x="8319372" y="4416614"/>
            <a:ext cx="1942228" cy="338538"/>
          </a:xfrm>
          <a:prstGeom prst="rect">
            <a:avLst/>
          </a:prstGeom>
          <a:noFill/>
        </p:spPr>
        <p:txBody>
          <a:bodyPr wrap="square" lIns="91424" tIns="45712" rIns="91424" bIns="45712" rtlCol="0">
            <a:spAutoFit/>
          </a:bodyPr>
          <a:lstStyle/>
          <a:p>
            <a:pPr algn="ctr"/>
            <a:r>
              <a:rPr lang="zh-CN" altLang="zh-CN" sz="1600" dirty="0">
                <a:solidFill>
                  <a:schemeClr val="bg1"/>
                </a:solidFill>
                <a:latin typeface="微软雅黑" panose="020B0503020204020204" pitchFamily="34" charset="-122"/>
                <a:ea typeface="微软雅黑" panose="020B0503020204020204" pitchFamily="34" charset="-122"/>
              </a:rPr>
              <a:t>城区管线改迁工程</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713921" y="5061782"/>
            <a:ext cx="2595004" cy="880818"/>
            <a:chOff x="1830035" y="4854953"/>
            <a:chExt cx="2595004" cy="880818"/>
          </a:xfrm>
        </p:grpSpPr>
        <p:sp>
          <p:nvSpPr>
            <p:cNvPr id="20" name="PA_KSO_Shape"/>
            <p:cNvSpPr/>
            <p:nvPr>
              <p:custDataLst>
                <p:tags r:id="rId5"/>
              </p:custDataLst>
            </p:nvPr>
          </p:nvSpPr>
          <p:spPr>
            <a:xfrm>
              <a:off x="3951220" y="485495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latin typeface="微软雅黑" panose="020B0503020204020204" pitchFamily="34" charset="-122"/>
                <a:ea typeface="微软雅黑" panose="020B0503020204020204" pitchFamily="34" charset="-122"/>
              </a:endParaRPr>
            </a:p>
          </p:txBody>
        </p:sp>
        <p:sp>
          <p:nvSpPr>
            <p:cNvPr id="21" name="出品 26"/>
            <p:cNvSpPr txBox="1"/>
            <p:nvPr>
              <p:custDataLst>
                <p:tags r:id="rId6"/>
              </p:custDataLst>
            </p:nvPr>
          </p:nvSpPr>
          <p:spPr>
            <a:xfrm>
              <a:off x="1830035" y="4904774"/>
              <a:ext cx="2092033" cy="830997"/>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一般位于城市中心区，红线宽度有限，人流、车流量大</a:t>
              </a:r>
            </a:p>
          </p:txBody>
        </p:sp>
      </p:grpSp>
      <p:grpSp>
        <p:nvGrpSpPr>
          <p:cNvPr id="23" name="组合 22"/>
          <p:cNvGrpSpPr/>
          <p:nvPr/>
        </p:nvGrpSpPr>
        <p:grpSpPr>
          <a:xfrm>
            <a:off x="4647636" y="5058947"/>
            <a:ext cx="2680611" cy="1077218"/>
            <a:chOff x="1759616" y="4833185"/>
            <a:chExt cx="2680611" cy="1077218"/>
          </a:xfrm>
        </p:grpSpPr>
        <p:sp>
          <p:nvSpPr>
            <p:cNvPr id="24" name="PA_KSO_Shape"/>
            <p:cNvSpPr/>
            <p:nvPr>
              <p:custDataLst>
                <p:tags r:id="rId3"/>
              </p:custDataLst>
            </p:nvPr>
          </p:nvSpPr>
          <p:spPr>
            <a:xfrm>
              <a:off x="3966408" y="486765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微软雅黑" panose="020B0503020204020204" pitchFamily="34" charset="-122"/>
                <a:ea typeface="微软雅黑" panose="020B0503020204020204" pitchFamily="34" charset="-122"/>
              </a:endParaRPr>
            </a:p>
          </p:txBody>
        </p:sp>
        <p:sp>
          <p:nvSpPr>
            <p:cNvPr id="25" name="出品 26"/>
            <p:cNvSpPr txBox="1"/>
            <p:nvPr>
              <p:custDataLst>
                <p:tags r:id="rId4"/>
              </p:custDataLst>
            </p:nvPr>
          </p:nvSpPr>
          <p:spPr>
            <a:xfrm>
              <a:off x="1759616" y="4833185"/>
              <a:ext cx="2031325" cy="1077218"/>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一般为地铁等项目的附属工程，从主体施工前至主体项目结束，工期长，分段多</a:t>
              </a:r>
            </a:p>
          </p:txBody>
        </p:sp>
      </p:grpSp>
      <p:grpSp>
        <p:nvGrpSpPr>
          <p:cNvPr id="27" name="组合 26"/>
          <p:cNvGrpSpPr/>
          <p:nvPr/>
        </p:nvGrpSpPr>
        <p:grpSpPr>
          <a:xfrm>
            <a:off x="7897695" y="5058947"/>
            <a:ext cx="2600814" cy="1077218"/>
            <a:chOff x="1847101" y="4830350"/>
            <a:chExt cx="2600814" cy="1077218"/>
          </a:xfrm>
        </p:grpSpPr>
        <p:sp>
          <p:nvSpPr>
            <p:cNvPr id="28" name="PA_KSO_Shape"/>
            <p:cNvSpPr/>
            <p:nvPr>
              <p:custDataLst>
                <p:tags r:id="rId1"/>
              </p:custDataLst>
            </p:nvPr>
          </p:nvSpPr>
          <p:spPr>
            <a:xfrm>
              <a:off x="3974096" y="486765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微软雅黑" panose="020B0503020204020204" pitchFamily="34" charset="-122"/>
                <a:ea typeface="微软雅黑" panose="020B0503020204020204" pitchFamily="34" charset="-122"/>
              </a:endParaRPr>
            </a:p>
          </p:txBody>
        </p:sp>
        <p:sp>
          <p:nvSpPr>
            <p:cNvPr id="29" name="出品 26"/>
            <p:cNvSpPr txBox="1"/>
            <p:nvPr>
              <p:custDataLst>
                <p:tags r:id="rId2"/>
              </p:custDataLst>
            </p:nvPr>
          </p:nvSpPr>
          <p:spPr>
            <a:xfrm>
              <a:off x="1847101" y="4830350"/>
              <a:ext cx="2120702" cy="1077218"/>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有地铁项目的附属，也有在城区进行的专业管线迁改工程，地下情况复杂</a:t>
              </a:r>
            </a:p>
          </p:txBody>
        </p:sp>
      </p:grpSp>
      <p:sp>
        <p:nvSpPr>
          <p:cNvPr id="31" name="灯片编号占位符 30"/>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12</a:t>
            </a:fld>
            <a:endParaRPr lang="en-US" dirty="0">
              <a:solidFill>
                <a:prstClr val="black">
                  <a:tint val="75000"/>
                </a:prstClr>
              </a:solidFill>
            </a:endParaRPr>
          </a:p>
        </p:txBody>
      </p:sp>
      <p:sp>
        <p:nvSpPr>
          <p:cNvPr id="33" name="9"/>
          <p:cNvSpPr txBox="1"/>
          <p:nvPr/>
        </p:nvSpPr>
        <p:spPr>
          <a:xfrm>
            <a:off x="8754791" y="351305"/>
            <a:ext cx="3487435" cy="430887"/>
          </a:xfrm>
          <a:prstGeom prst="rect">
            <a:avLst/>
          </a:prstGeom>
          <a:noFill/>
        </p:spPr>
        <p:txBody>
          <a:bodyPr wrap="square" lIns="0" tIns="0" rIns="0" bIns="0" rtlCol="0">
            <a:spAutoFit/>
          </a:bodyPr>
          <a:lstStyle/>
          <a:p>
            <a:pPr algn="ctr"/>
            <a:r>
              <a:rPr lang="zh-CN" altLang="en-US" sz="2800">
                <a:solidFill>
                  <a:schemeClr val="bg1">
                    <a:lumMod val="50000"/>
                  </a:schemeClr>
                </a:solidFill>
                <a:latin typeface="微软雅黑" panose="020B0503020204020204" pitchFamily="34" charset="-122"/>
                <a:ea typeface="微软雅黑" panose="020B0503020204020204" pitchFamily="34" charset="-122"/>
              </a:rPr>
              <a:t>其他</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注意事项</a:t>
            </a:r>
          </a:p>
        </p:txBody>
      </p:sp>
      <p:sp>
        <p:nvSpPr>
          <p:cNvPr id="4" name="矩形 3">
            <a:extLst>
              <a:ext uri="{FF2B5EF4-FFF2-40B4-BE49-F238E27FC236}">
                <a16:creationId xmlns:a16="http://schemas.microsoft.com/office/drawing/2014/main" id="{2289F046-CC05-436A-8EC0-9C9C098758F5}"/>
              </a:ext>
            </a:extLst>
          </p:cNvPr>
          <p:cNvSpPr/>
          <p:nvPr/>
        </p:nvSpPr>
        <p:spPr>
          <a:xfrm flipH="1">
            <a:off x="3471003" y="1332486"/>
            <a:ext cx="4928207" cy="628380"/>
          </a:xfrm>
          <a:prstGeom prst="rect">
            <a:avLst/>
          </a:prstGeom>
          <a:solidFill>
            <a:srgbClr val="27C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dirty="0">
                <a:solidFill>
                  <a:schemeClr val="bg1">
                    <a:lumMod val="50000"/>
                  </a:schemeClr>
                </a:solidFill>
              </a:rPr>
              <a:t>扩建、改建工程</a:t>
            </a:r>
            <a:r>
              <a:rPr lang="zh-CN" altLang="en-US" sz="3200" dirty="0">
                <a:solidFill>
                  <a:schemeClr val="bg1">
                    <a:lumMod val="50000"/>
                  </a:schemeClr>
                </a:solidFill>
              </a:rPr>
              <a:t>调整系数</a:t>
            </a:r>
          </a:p>
        </p:txBody>
      </p:sp>
      <p:sp>
        <p:nvSpPr>
          <p:cNvPr id="34" name="椭圆 33">
            <a:extLst>
              <a:ext uri="{FF2B5EF4-FFF2-40B4-BE49-F238E27FC236}">
                <a16:creationId xmlns:a16="http://schemas.microsoft.com/office/drawing/2014/main" id="{6CBBFE99-8FF4-43CD-BE40-BB98DFE3BE10}"/>
              </a:ext>
            </a:extLst>
          </p:cNvPr>
          <p:cNvSpPr/>
          <p:nvPr/>
        </p:nvSpPr>
        <p:spPr>
          <a:xfrm>
            <a:off x="10700385" y="4806449"/>
            <a:ext cx="1203127" cy="104775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人工机械</a:t>
            </a:r>
            <a:r>
              <a:rPr lang="en-US" altLang="zh-CN" dirty="0"/>
              <a:t>×1.15</a:t>
            </a:r>
            <a:endParaRPr lang="zh-CN" altLang="en-US" dirty="0"/>
          </a:p>
        </p:txBody>
      </p:sp>
    </p:spTree>
    <p:extLst>
      <p:ext uri="{BB962C8B-B14F-4D97-AF65-F5344CB8AC3E}">
        <p14:creationId xmlns:p14="http://schemas.microsoft.com/office/powerpoint/2010/main" val="2766325364"/>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250"/>
                                        <p:tgtEl>
                                          <p:spTgt spid="16"/>
                                        </p:tgtEl>
                                      </p:cBhvr>
                                    </p:animEffect>
                                    <p:anim calcmode="lin" valueType="num">
                                      <p:cBhvr>
                                        <p:cTn id="12" dur="250" fill="hold"/>
                                        <p:tgtEl>
                                          <p:spTgt spid="16"/>
                                        </p:tgtEl>
                                        <p:attrNameLst>
                                          <p:attrName>ppt_x</p:attrName>
                                        </p:attrNameLst>
                                      </p:cBhvr>
                                      <p:tavLst>
                                        <p:tav tm="0">
                                          <p:val>
                                            <p:strVal val="#ppt_x"/>
                                          </p:val>
                                        </p:tav>
                                        <p:tav tm="100000">
                                          <p:val>
                                            <p:strVal val="#ppt_x"/>
                                          </p:val>
                                        </p:tav>
                                      </p:tavLst>
                                    </p:anim>
                                    <p:anim calcmode="lin" valueType="num">
                                      <p:cBhvr>
                                        <p:cTn id="13" dur="25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50"/>
                                        <p:tgtEl>
                                          <p:spTgt spid="8"/>
                                        </p:tgtEl>
                                      </p:cBhvr>
                                    </p:animEffec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250"/>
                                        <p:tgtEl>
                                          <p:spTgt spid="13"/>
                                        </p:tgtEl>
                                      </p:cBhvr>
                                    </p:animEffect>
                                    <p:anim calcmode="lin" valueType="num">
                                      <p:cBhvr>
                                        <p:cTn id="36" dur="250" fill="hold"/>
                                        <p:tgtEl>
                                          <p:spTgt spid="13"/>
                                        </p:tgtEl>
                                        <p:attrNameLst>
                                          <p:attrName>ppt_x</p:attrName>
                                        </p:attrNameLst>
                                      </p:cBhvr>
                                      <p:tavLst>
                                        <p:tav tm="0">
                                          <p:val>
                                            <p:strVal val="#ppt_x"/>
                                          </p:val>
                                        </p:tav>
                                        <p:tav tm="100000">
                                          <p:val>
                                            <p:strVal val="#ppt_x"/>
                                          </p:val>
                                        </p:tav>
                                      </p:tavLst>
                                    </p:anim>
                                    <p:anim calcmode="lin" valueType="num">
                                      <p:cBhvr>
                                        <p:cTn id="37" dur="250" fill="hold"/>
                                        <p:tgtEl>
                                          <p:spTgt spid="13"/>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250"/>
                                        <p:tgtEl>
                                          <p:spTgt spid="14"/>
                                        </p:tgtEl>
                                      </p:cBhvr>
                                    </p:animEffect>
                                    <p:anim calcmode="lin" valueType="num">
                                      <p:cBhvr>
                                        <p:cTn id="42" dur="250" fill="hold"/>
                                        <p:tgtEl>
                                          <p:spTgt spid="14"/>
                                        </p:tgtEl>
                                        <p:attrNameLst>
                                          <p:attrName>ppt_x</p:attrName>
                                        </p:attrNameLst>
                                      </p:cBhvr>
                                      <p:tavLst>
                                        <p:tav tm="0">
                                          <p:val>
                                            <p:strVal val="#ppt_x"/>
                                          </p:val>
                                        </p:tav>
                                        <p:tav tm="100000">
                                          <p:val>
                                            <p:strVal val="#ppt_x"/>
                                          </p:val>
                                        </p:tav>
                                      </p:tavLst>
                                    </p:anim>
                                    <p:anim calcmode="lin" valueType="num">
                                      <p:cBhvr>
                                        <p:cTn id="43" dur="25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50"/>
                                        <p:tgtEl>
                                          <p:spTgt spid="15"/>
                                        </p:tgtEl>
                                      </p:cBhvr>
                                    </p:animEffect>
                                    <p:anim calcmode="lin" valueType="num">
                                      <p:cBhvr>
                                        <p:cTn id="48" dur="250" fill="hold"/>
                                        <p:tgtEl>
                                          <p:spTgt spid="15"/>
                                        </p:tgtEl>
                                        <p:attrNameLst>
                                          <p:attrName>ppt_x</p:attrName>
                                        </p:attrNameLst>
                                      </p:cBhvr>
                                      <p:tavLst>
                                        <p:tav tm="0">
                                          <p:val>
                                            <p:strVal val="#ppt_x"/>
                                          </p:val>
                                        </p:tav>
                                        <p:tav tm="100000">
                                          <p:val>
                                            <p:strVal val="#ppt_x"/>
                                          </p:val>
                                        </p:tav>
                                      </p:tavLst>
                                    </p:anim>
                                    <p:anim calcmode="lin" valueType="num">
                                      <p:cBhvr>
                                        <p:cTn id="49" dur="250" fill="hold"/>
                                        <p:tgtEl>
                                          <p:spTgt spid="15"/>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1000"/>
                                        <p:tgtEl>
                                          <p:spTgt spid="19"/>
                                        </p:tgtEl>
                                      </p:cBhvr>
                                    </p:animEffect>
                                    <p:anim calcmode="lin" valueType="num">
                                      <p:cBhvr>
                                        <p:cTn id="65" dur="1000" fill="hold"/>
                                        <p:tgtEl>
                                          <p:spTgt spid="19"/>
                                        </p:tgtEl>
                                        <p:attrNameLst>
                                          <p:attrName>ppt_x</p:attrName>
                                        </p:attrNameLst>
                                      </p:cBhvr>
                                      <p:tavLst>
                                        <p:tav tm="0">
                                          <p:val>
                                            <p:strVal val="#ppt_x"/>
                                          </p:val>
                                        </p:tav>
                                        <p:tav tm="100000">
                                          <p:val>
                                            <p:strVal val="#ppt_x"/>
                                          </p:val>
                                        </p:tav>
                                      </p:tavLst>
                                    </p:anim>
                                    <p:anim calcmode="lin" valueType="num">
                                      <p:cBhvr>
                                        <p:cTn id="66" dur="1000" fill="hold"/>
                                        <p:tgtEl>
                                          <p:spTgt spid="19"/>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000"/>
                                        <p:tgtEl>
                                          <p:spTgt spid="23"/>
                                        </p:tgtEl>
                                      </p:cBhvr>
                                    </p:animEffect>
                                    <p:anim calcmode="lin" valueType="num">
                                      <p:cBhvr>
                                        <p:cTn id="70" dur="1000" fill="hold"/>
                                        <p:tgtEl>
                                          <p:spTgt spid="23"/>
                                        </p:tgtEl>
                                        <p:attrNameLst>
                                          <p:attrName>ppt_x</p:attrName>
                                        </p:attrNameLst>
                                      </p:cBhvr>
                                      <p:tavLst>
                                        <p:tav tm="0">
                                          <p:val>
                                            <p:strVal val="#ppt_x"/>
                                          </p:val>
                                        </p:tav>
                                        <p:tav tm="100000">
                                          <p:val>
                                            <p:strVal val="#ppt_x"/>
                                          </p:val>
                                        </p:tav>
                                      </p:tavLst>
                                    </p:anim>
                                    <p:anim calcmode="lin" valueType="num">
                                      <p:cBhvr>
                                        <p:cTn id="71" dur="1000" fill="hold"/>
                                        <p:tgtEl>
                                          <p:spTgt spid="23"/>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1000"/>
                                        <p:tgtEl>
                                          <p:spTgt spid="27"/>
                                        </p:tgtEl>
                                      </p:cBhvr>
                                    </p:animEffect>
                                    <p:anim calcmode="lin" valueType="num">
                                      <p:cBhvr>
                                        <p:cTn id="75" dur="1000" fill="hold"/>
                                        <p:tgtEl>
                                          <p:spTgt spid="27"/>
                                        </p:tgtEl>
                                        <p:attrNameLst>
                                          <p:attrName>ppt_x</p:attrName>
                                        </p:attrNameLst>
                                      </p:cBhvr>
                                      <p:tavLst>
                                        <p:tav tm="0">
                                          <p:val>
                                            <p:strVal val="#ppt_x"/>
                                          </p:val>
                                        </p:tav>
                                        <p:tav tm="100000">
                                          <p:val>
                                            <p:strVal val="#ppt_x"/>
                                          </p:val>
                                        </p:tav>
                                      </p:tavLst>
                                    </p:anim>
                                    <p:anim calcmode="lin" valueType="num">
                                      <p:cBhvr>
                                        <p:cTn id="76" dur="1000" fill="hold"/>
                                        <p:tgtEl>
                                          <p:spTgt spid="27"/>
                                        </p:tgtEl>
                                        <p:attrNameLst>
                                          <p:attrName>ppt_y</p:attrName>
                                        </p:attrNameLst>
                                      </p:cBhvr>
                                      <p:tavLst>
                                        <p:tav tm="0">
                                          <p:val>
                                            <p:strVal val="#ppt_y+.1"/>
                                          </p:val>
                                        </p:tav>
                                        <p:tav tm="100000">
                                          <p:val>
                                            <p:strVal val="#ppt_y"/>
                                          </p:val>
                                        </p:tav>
                                      </p:tavLst>
                                    </p:anim>
                                  </p:childTnLst>
                                </p:cTn>
                              </p:par>
                            </p:childTnLst>
                          </p:cTn>
                        </p:par>
                        <p:par>
                          <p:cTn id="77" fill="hold">
                            <p:stCondLst>
                              <p:cond delay="5500"/>
                            </p:stCondLst>
                            <p:childTnLst>
                              <p:par>
                                <p:cTn id="78" presetID="42" presetClass="entr" presetSubtype="0"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250"/>
                                        <p:tgtEl>
                                          <p:spTgt spid="34"/>
                                        </p:tgtEl>
                                      </p:cBhvr>
                                    </p:animEffect>
                                    <p:anim calcmode="lin" valueType="num">
                                      <p:cBhvr>
                                        <p:cTn id="81" dur="250" fill="hold"/>
                                        <p:tgtEl>
                                          <p:spTgt spid="34"/>
                                        </p:tgtEl>
                                        <p:attrNameLst>
                                          <p:attrName>ppt_x</p:attrName>
                                        </p:attrNameLst>
                                      </p:cBhvr>
                                      <p:tavLst>
                                        <p:tav tm="0">
                                          <p:val>
                                            <p:strVal val="#ppt_x"/>
                                          </p:val>
                                        </p:tav>
                                        <p:tav tm="100000">
                                          <p:val>
                                            <p:strVal val="#ppt_x"/>
                                          </p:val>
                                        </p:tav>
                                      </p:tavLst>
                                    </p:anim>
                                    <p:anim calcmode="lin" valueType="num">
                                      <p:cBhvr>
                                        <p:cTn id="82"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animBg="1"/>
      <p:bldP spid="14" grpId="0" animBg="1"/>
      <p:bldP spid="15" grpId="0" animBg="1"/>
      <p:bldP spid="16" grpId="0"/>
      <p:bldP spid="17" grpId="0"/>
      <p:bldP spid="18" grpId="0"/>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Freeform 5"/>
          <p:cNvSpPr/>
          <p:nvPr/>
        </p:nvSpPr>
        <p:spPr bwMode="auto">
          <a:xfrm>
            <a:off x="7679245" y="2078513"/>
            <a:ext cx="1606550" cy="1721860"/>
          </a:xfrm>
          <a:custGeom>
            <a:avLst/>
            <a:gdLst>
              <a:gd name="T0" fmla="*/ 0 w 1012"/>
              <a:gd name="T1" fmla="*/ 1000 h 1000"/>
              <a:gd name="T2" fmla="*/ 1012 w 1012"/>
              <a:gd name="T3" fmla="*/ 1000 h 1000"/>
              <a:gd name="T4" fmla="*/ 1012 w 1012"/>
              <a:gd name="T5" fmla="*/ 262 h 1000"/>
              <a:gd name="T6" fmla="*/ 504 w 1012"/>
              <a:gd name="T7" fmla="*/ 0 h 1000"/>
              <a:gd name="T8" fmla="*/ 0 w 1012"/>
              <a:gd name="T9" fmla="*/ 262 h 1000"/>
              <a:gd name="T10" fmla="*/ 0 w 1012"/>
              <a:gd name="T11" fmla="*/ 1000 h 1000"/>
            </a:gdLst>
            <a:ahLst/>
            <a:cxnLst>
              <a:cxn ang="0">
                <a:pos x="T0" y="T1"/>
              </a:cxn>
              <a:cxn ang="0">
                <a:pos x="T2" y="T3"/>
              </a:cxn>
              <a:cxn ang="0">
                <a:pos x="T4" y="T5"/>
              </a:cxn>
              <a:cxn ang="0">
                <a:pos x="T6" y="T7"/>
              </a:cxn>
              <a:cxn ang="0">
                <a:pos x="T8" y="T9"/>
              </a:cxn>
              <a:cxn ang="0">
                <a:pos x="T10" y="T11"/>
              </a:cxn>
            </a:cxnLst>
            <a:rect l="0" t="0" r="r" b="b"/>
            <a:pathLst>
              <a:path w="1012" h="1000">
                <a:moveTo>
                  <a:pt x="0" y="1000"/>
                </a:moveTo>
                <a:lnTo>
                  <a:pt x="1012" y="1000"/>
                </a:lnTo>
                <a:lnTo>
                  <a:pt x="1012" y="262"/>
                </a:lnTo>
                <a:lnTo>
                  <a:pt x="504" y="0"/>
                </a:lnTo>
                <a:lnTo>
                  <a:pt x="0" y="262"/>
                </a:lnTo>
                <a:lnTo>
                  <a:pt x="0" y="100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sp>
        <p:nvSpPr>
          <p:cNvPr id="9" name="Freeform 6"/>
          <p:cNvSpPr/>
          <p:nvPr/>
        </p:nvSpPr>
        <p:spPr bwMode="auto">
          <a:xfrm>
            <a:off x="7679245" y="4081360"/>
            <a:ext cx="1606550" cy="1587500"/>
          </a:xfrm>
          <a:custGeom>
            <a:avLst/>
            <a:gdLst>
              <a:gd name="T0" fmla="*/ 0 w 1012"/>
              <a:gd name="T1" fmla="*/ 0 h 630"/>
              <a:gd name="T2" fmla="*/ 1012 w 1012"/>
              <a:gd name="T3" fmla="*/ 0 h 630"/>
              <a:gd name="T4" fmla="*/ 1012 w 1012"/>
              <a:gd name="T5" fmla="*/ 371 h 630"/>
              <a:gd name="T6" fmla="*/ 504 w 1012"/>
              <a:gd name="T7" fmla="*/ 630 h 630"/>
              <a:gd name="T8" fmla="*/ 0 w 1012"/>
              <a:gd name="T9" fmla="*/ 371 h 630"/>
              <a:gd name="T10" fmla="*/ 0 w 1012"/>
              <a:gd name="T11" fmla="*/ 0 h 630"/>
            </a:gdLst>
            <a:ahLst/>
            <a:cxnLst>
              <a:cxn ang="0">
                <a:pos x="T0" y="T1"/>
              </a:cxn>
              <a:cxn ang="0">
                <a:pos x="T2" y="T3"/>
              </a:cxn>
              <a:cxn ang="0">
                <a:pos x="T4" y="T5"/>
              </a:cxn>
              <a:cxn ang="0">
                <a:pos x="T6" y="T7"/>
              </a:cxn>
              <a:cxn ang="0">
                <a:pos x="T8" y="T9"/>
              </a:cxn>
              <a:cxn ang="0">
                <a:pos x="T10" y="T11"/>
              </a:cxn>
            </a:cxnLst>
            <a:rect l="0" t="0" r="r" b="b"/>
            <a:pathLst>
              <a:path w="1012" h="630">
                <a:moveTo>
                  <a:pt x="0" y="0"/>
                </a:moveTo>
                <a:lnTo>
                  <a:pt x="1012" y="0"/>
                </a:lnTo>
                <a:lnTo>
                  <a:pt x="1012" y="371"/>
                </a:lnTo>
                <a:lnTo>
                  <a:pt x="504" y="630"/>
                </a:lnTo>
                <a:lnTo>
                  <a:pt x="0" y="371"/>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0" name="Freeform 7"/>
          <p:cNvSpPr/>
          <p:nvPr/>
        </p:nvSpPr>
        <p:spPr bwMode="auto">
          <a:xfrm>
            <a:off x="9501695" y="1377850"/>
            <a:ext cx="1600200" cy="2422524"/>
          </a:xfrm>
          <a:custGeom>
            <a:avLst/>
            <a:gdLst>
              <a:gd name="T0" fmla="*/ 0 w 1008"/>
              <a:gd name="T1" fmla="*/ 1327 h 1327"/>
              <a:gd name="T2" fmla="*/ 1008 w 1008"/>
              <a:gd name="T3" fmla="*/ 1327 h 1327"/>
              <a:gd name="T4" fmla="*/ 1008 w 1008"/>
              <a:gd name="T5" fmla="*/ 262 h 1327"/>
              <a:gd name="T6" fmla="*/ 504 w 1008"/>
              <a:gd name="T7" fmla="*/ 0 h 1327"/>
              <a:gd name="T8" fmla="*/ 0 w 1008"/>
              <a:gd name="T9" fmla="*/ 262 h 1327"/>
              <a:gd name="T10" fmla="*/ 0 w 1008"/>
              <a:gd name="T11" fmla="*/ 1327 h 1327"/>
            </a:gdLst>
            <a:ahLst/>
            <a:cxnLst>
              <a:cxn ang="0">
                <a:pos x="T0" y="T1"/>
              </a:cxn>
              <a:cxn ang="0">
                <a:pos x="T2" y="T3"/>
              </a:cxn>
              <a:cxn ang="0">
                <a:pos x="T4" y="T5"/>
              </a:cxn>
              <a:cxn ang="0">
                <a:pos x="T6" y="T7"/>
              </a:cxn>
              <a:cxn ang="0">
                <a:pos x="T8" y="T9"/>
              </a:cxn>
              <a:cxn ang="0">
                <a:pos x="T10" y="T11"/>
              </a:cxn>
            </a:cxnLst>
            <a:rect l="0" t="0" r="r" b="b"/>
            <a:pathLst>
              <a:path w="1008" h="1327">
                <a:moveTo>
                  <a:pt x="0" y="1327"/>
                </a:moveTo>
                <a:lnTo>
                  <a:pt x="1008" y="1327"/>
                </a:lnTo>
                <a:lnTo>
                  <a:pt x="1008" y="262"/>
                </a:lnTo>
                <a:lnTo>
                  <a:pt x="504" y="0"/>
                </a:lnTo>
                <a:lnTo>
                  <a:pt x="0" y="262"/>
                </a:lnTo>
                <a:lnTo>
                  <a:pt x="0" y="1327"/>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sp>
        <p:nvSpPr>
          <p:cNvPr id="13" name="Freeform 8"/>
          <p:cNvSpPr/>
          <p:nvPr/>
        </p:nvSpPr>
        <p:spPr bwMode="auto">
          <a:xfrm>
            <a:off x="9501695" y="4081360"/>
            <a:ext cx="1600200" cy="1229942"/>
          </a:xfrm>
          <a:custGeom>
            <a:avLst/>
            <a:gdLst>
              <a:gd name="T0" fmla="*/ 0 w 1008"/>
              <a:gd name="T1" fmla="*/ 0 h 432"/>
              <a:gd name="T2" fmla="*/ 1008 w 1008"/>
              <a:gd name="T3" fmla="*/ 0 h 432"/>
              <a:gd name="T4" fmla="*/ 1008 w 1008"/>
              <a:gd name="T5" fmla="*/ 170 h 432"/>
              <a:gd name="T6" fmla="*/ 504 w 1008"/>
              <a:gd name="T7" fmla="*/ 432 h 432"/>
              <a:gd name="T8" fmla="*/ 0 w 1008"/>
              <a:gd name="T9" fmla="*/ 170 h 432"/>
              <a:gd name="T10" fmla="*/ 0 w 1008"/>
              <a:gd name="T11" fmla="*/ 0 h 432"/>
            </a:gdLst>
            <a:ahLst/>
            <a:cxnLst>
              <a:cxn ang="0">
                <a:pos x="T0" y="T1"/>
              </a:cxn>
              <a:cxn ang="0">
                <a:pos x="T2" y="T3"/>
              </a:cxn>
              <a:cxn ang="0">
                <a:pos x="T4" y="T5"/>
              </a:cxn>
              <a:cxn ang="0">
                <a:pos x="T6" y="T7"/>
              </a:cxn>
              <a:cxn ang="0">
                <a:pos x="T8" y="T9"/>
              </a:cxn>
              <a:cxn ang="0">
                <a:pos x="T10" y="T11"/>
              </a:cxn>
            </a:cxnLst>
            <a:rect l="0" t="0" r="r" b="b"/>
            <a:pathLst>
              <a:path w="1008" h="432">
                <a:moveTo>
                  <a:pt x="0" y="0"/>
                </a:moveTo>
                <a:lnTo>
                  <a:pt x="1008" y="0"/>
                </a:lnTo>
                <a:lnTo>
                  <a:pt x="1008" y="170"/>
                </a:lnTo>
                <a:lnTo>
                  <a:pt x="504" y="432"/>
                </a:lnTo>
                <a:lnTo>
                  <a:pt x="0" y="170"/>
                </a:lnTo>
                <a:lnTo>
                  <a:pt x="0" y="0"/>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p>
        </p:txBody>
      </p:sp>
      <p:sp>
        <p:nvSpPr>
          <p:cNvPr id="14" name="Rectangle 9"/>
          <p:cNvSpPr>
            <a:spLocks noChangeArrowheads="1"/>
          </p:cNvSpPr>
          <p:nvPr/>
        </p:nvSpPr>
        <p:spPr bwMode="auto">
          <a:xfrm>
            <a:off x="7723695" y="3892448"/>
            <a:ext cx="3405188" cy="92075"/>
          </a:xfrm>
          <a:prstGeom prst="rect">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nvGrpSpPr>
          <p:cNvPr id="19" name="Group 2"/>
          <p:cNvGrpSpPr/>
          <p:nvPr/>
        </p:nvGrpSpPr>
        <p:grpSpPr>
          <a:xfrm>
            <a:off x="1200087" y="1676684"/>
            <a:ext cx="6251575" cy="1206448"/>
            <a:chOff x="1930687" y="4275550"/>
            <a:chExt cx="10599377" cy="2045500"/>
          </a:xfrm>
        </p:grpSpPr>
        <p:sp>
          <p:nvSpPr>
            <p:cNvPr id="20" name="TextBox 8"/>
            <p:cNvSpPr txBox="1"/>
            <p:nvPr/>
          </p:nvSpPr>
          <p:spPr>
            <a:xfrm>
              <a:off x="2446282" y="4275550"/>
              <a:ext cx="10083782" cy="2045500"/>
            </a:xfrm>
            <a:prstGeom prst="rect">
              <a:avLst/>
            </a:prstGeom>
            <a:noFill/>
          </p:spPr>
          <p:txBody>
            <a:bodyPr wrap="square" lIns="219419" tIns="109710" rIns="219419" bIns="109710" rtlCol="0">
              <a:spAutoFit/>
            </a:bodyPr>
            <a:lstStyle>
              <a:defPPr>
                <a:defRPr lang="zh-CN"/>
              </a:defPPr>
              <a:lvl1pPr>
                <a:defRPr sz="1600">
                  <a:solidFill>
                    <a:schemeClr val="bg1">
                      <a:lumMod val="50000"/>
                    </a:schemeClr>
                  </a:solidFill>
                  <a:latin typeface="Lato Light"/>
                  <a:ea typeface="Open Sans Light" panose="020B0306030504020204" pitchFamily="34" charset="0"/>
                  <a:cs typeface="Lato Light"/>
                </a:defRPr>
              </a:lvl1pPr>
            </a:lstStyle>
            <a:p>
              <a:r>
                <a:rPr lang="zh-CN" altLang="en-US" dirty="0"/>
                <a:t>已删除所有现拌混凝土子目，统一为商品混凝土，但特殊情况需要建站生产的，如高标号混凝土，</a:t>
              </a:r>
              <a:r>
                <a:rPr lang="zh-CN" altLang="zh-CN" dirty="0"/>
                <a:t>自行协商建站加工费和运输费</a:t>
              </a:r>
              <a:r>
                <a:rPr lang="zh-CN" altLang="en-US" dirty="0"/>
                <a:t>；现场拌制的，执行建筑标准的搅拌车子目；沥青混凝土自行加工生产的，可参考附录计算加工费</a:t>
              </a:r>
            </a:p>
          </p:txBody>
        </p:sp>
        <p:sp>
          <p:nvSpPr>
            <p:cNvPr id="21" name="Freeform 222"/>
            <p:cNvSpPr>
              <a:spLocks noEditPoints="1"/>
            </p:cNvSpPr>
            <p:nvPr/>
          </p:nvSpPr>
          <p:spPr bwMode="auto">
            <a:xfrm>
              <a:off x="1930687" y="4490967"/>
              <a:ext cx="518611" cy="520897"/>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accent3"/>
            </a:solidFill>
            <a:ln>
              <a:noFill/>
            </a:ln>
          </p:spPr>
          <p:txBody>
            <a:bodyPr vert="horz" wrap="square" lIns="91440" tIns="45720" rIns="91440" bIns="45720" numCol="1" anchor="t" anchorCtr="0" compatLnSpc="1"/>
            <a:lstStyle/>
            <a:p>
              <a:endParaRPr lang="en-US" sz="1050">
                <a:solidFill>
                  <a:schemeClr val="bg1">
                    <a:lumMod val="50000"/>
                  </a:schemeClr>
                </a:solidFill>
              </a:endParaRPr>
            </a:p>
          </p:txBody>
        </p:sp>
      </p:grpSp>
      <p:grpSp>
        <p:nvGrpSpPr>
          <p:cNvPr id="23" name="Group 3"/>
          <p:cNvGrpSpPr/>
          <p:nvPr/>
        </p:nvGrpSpPr>
        <p:grpSpPr>
          <a:xfrm>
            <a:off x="1200087" y="2863707"/>
            <a:ext cx="6223362" cy="1206448"/>
            <a:chOff x="1962577" y="5977284"/>
            <a:chExt cx="10551543" cy="2045503"/>
          </a:xfrm>
        </p:grpSpPr>
        <p:sp>
          <p:nvSpPr>
            <p:cNvPr id="24" name="TextBox 12"/>
            <p:cNvSpPr txBox="1"/>
            <p:nvPr/>
          </p:nvSpPr>
          <p:spPr>
            <a:xfrm>
              <a:off x="2462228" y="5977284"/>
              <a:ext cx="10051892" cy="2045503"/>
            </a:xfrm>
            <a:prstGeom prst="rect">
              <a:avLst/>
            </a:prstGeom>
            <a:noFill/>
          </p:spPr>
          <p:txBody>
            <a:bodyPr wrap="square" lIns="219419" tIns="109710" rIns="219419" bIns="109710" rtlCol="0">
              <a:spAutoFit/>
            </a:bodyPr>
            <a:lstStyle>
              <a:defPPr>
                <a:defRPr lang="zh-CN"/>
              </a:defPPr>
              <a:lvl1pPr>
                <a:defRPr sz="1600">
                  <a:solidFill>
                    <a:schemeClr val="bg1">
                      <a:lumMod val="50000"/>
                    </a:schemeClr>
                  </a:solidFill>
                  <a:latin typeface="Lato Light"/>
                  <a:ea typeface="Open Sans Light" panose="020B0306030504020204" pitchFamily="34" charset="0"/>
                  <a:cs typeface="Lato Light"/>
                </a:defRPr>
              </a:lvl1pPr>
            </a:lstStyle>
            <a:p>
              <a:r>
                <a:rPr lang="zh-CN" altLang="zh-CN" dirty="0"/>
                <a:t>沥青混凝土均按商品沥青混凝土编制，发布的材料预算价不含运费时，应套用第二章道路工程中沥青场外运输子目；如实际采用建站生产的沥青混凝土，加工费按附录配合比中的沥青加工费子目执行</a:t>
              </a:r>
              <a:endParaRPr lang="en-US" dirty="0"/>
            </a:p>
          </p:txBody>
        </p:sp>
        <p:sp>
          <p:nvSpPr>
            <p:cNvPr id="25" name="Freeform 222"/>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2">
                <a:lumMod val="50000"/>
              </a:schemeClr>
            </a:solidFill>
            <a:ln>
              <a:noFill/>
            </a:ln>
          </p:spPr>
          <p:txBody>
            <a:bodyPr vert="horz" wrap="square" lIns="91440" tIns="45720" rIns="91440" bIns="45720" numCol="1" anchor="t" anchorCtr="0" compatLnSpc="1"/>
            <a:lstStyle/>
            <a:p>
              <a:endParaRPr lang="en-US" sz="1050">
                <a:solidFill>
                  <a:schemeClr val="bg1">
                    <a:lumMod val="50000"/>
                  </a:schemeClr>
                </a:solidFill>
              </a:endParaRPr>
            </a:p>
          </p:txBody>
        </p:sp>
      </p:grpSp>
      <p:grpSp>
        <p:nvGrpSpPr>
          <p:cNvPr id="27" name="Group 4"/>
          <p:cNvGrpSpPr/>
          <p:nvPr/>
        </p:nvGrpSpPr>
        <p:grpSpPr>
          <a:xfrm>
            <a:off x="1187172" y="4064899"/>
            <a:ext cx="6236277" cy="960227"/>
            <a:chOff x="1940679" y="7524743"/>
            <a:chExt cx="10573434" cy="1628043"/>
          </a:xfrm>
        </p:grpSpPr>
        <p:sp>
          <p:nvSpPr>
            <p:cNvPr id="28" name="TextBox 16"/>
            <p:cNvSpPr txBox="1"/>
            <p:nvPr/>
          </p:nvSpPr>
          <p:spPr>
            <a:xfrm>
              <a:off x="2440328" y="7524743"/>
              <a:ext cx="10073785" cy="1628043"/>
            </a:xfrm>
            <a:prstGeom prst="rect">
              <a:avLst/>
            </a:prstGeom>
            <a:noFill/>
          </p:spPr>
          <p:txBody>
            <a:bodyPr wrap="square" lIns="219419" tIns="109710" rIns="219419" bIns="109710" rtlCol="0">
              <a:spAutoFit/>
            </a:bodyPr>
            <a:lstStyle>
              <a:defPPr>
                <a:defRPr lang="zh-CN"/>
              </a:defPPr>
              <a:lvl1pPr>
                <a:defRPr sz="1600">
                  <a:solidFill>
                    <a:schemeClr val="bg1">
                      <a:lumMod val="50000"/>
                    </a:schemeClr>
                  </a:solidFill>
                  <a:latin typeface="Lato Light"/>
                  <a:ea typeface="Open Sans Light" panose="020B0306030504020204" pitchFamily="34" charset="0"/>
                  <a:cs typeface="Lato Light"/>
                </a:defRPr>
              </a:lvl1pPr>
            </a:lstStyle>
            <a:p>
              <a:r>
                <a:rPr lang="zh-CN" altLang="zh-CN" dirty="0"/>
                <a:t>砂浆均按现拌砂浆编制，如实际采用干混砂浆的，则干混砂浆按</a:t>
              </a:r>
              <a:r>
                <a:rPr lang="en-US" altLang="zh-CN" dirty="0"/>
                <a:t>1.8t/m</a:t>
              </a:r>
              <a:r>
                <a:rPr lang="zh-CN" altLang="zh-CN" dirty="0"/>
                <a:t>³调整替换，扣减人工费</a:t>
              </a:r>
              <a:r>
                <a:rPr lang="en-US" altLang="zh-CN" dirty="0"/>
                <a:t>47.75</a:t>
              </a:r>
              <a:r>
                <a:rPr lang="zh-CN" altLang="zh-CN" dirty="0"/>
                <a:t>元</a:t>
              </a:r>
              <a:r>
                <a:rPr lang="en-US" altLang="zh-CN" dirty="0"/>
                <a:t>/m</a:t>
              </a:r>
              <a:r>
                <a:rPr lang="zh-CN" altLang="zh-CN" dirty="0"/>
                <a:t>³，并将子目中的灰浆搅拌机更换为干混砂浆罐式搅拌机，含量不变执行</a:t>
              </a:r>
              <a:endParaRPr lang="en-US" dirty="0"/>
            </a:p>
          </p:txBody>
        </p:sp>
        <p:sp>
          <p:nvSpPr>
            <p:cNvPr id="29" name="Freeform 222"/>
            <p:cNvSpPr>
              <a:spLocks noEditPoints="1"/>
            </p:cNvSpPr>
            <p:nvPr/>
          </p:nvSpPr>
          <p:spPr bwMode="auto">
            <a:xfrm>
              <a:off x="1940679" y="7714243"/>
              <a:ext cx="518611"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accent3"/>
            </a:solidFill>
            <a:ln>
              <a:noFill/>
            </a:ln>
          </p:spPr>
          <p:txBody>
            <a:bodyPr vert="horz" wrap="square" lIns="91440" tIns="45720" rIns="91440" bIns="45720" numCol="1" anchor="t" anchorCtr="0" compatLnSpc="1"/>
            <a:lstStyle/>
            <a:p>
              <a:endParaRPr lang="en-US" sz="1050">
                <a:solidFill>
                  <a:schemeClr val="bg1">
                    <a:lumMod val="50000"/>
                  </a:schemeClr>
                </a:solidFill>
                <a:latin typeface="Open Sans Light" panose="020B0306030504020204"/>
                <a:ea typeface="Open Sans" panose="020B0606030504020204" pitchFamily="34" charset="0"/>
                <a:cs typeface="Open Sans" panose="020B0606030504020204" pitchFamily="34" charset="0"/>
              </a:endParaRPr>
            </a:p>
          </p:txBody>
        </p:sp>
      </p:grpSp>
      <p:grpSp>
        <p:nvGrpSpPr>
          <p:cNvPr id="31" name="Group 5"/>
          <p:cNvGrpSpPr/>
          <p:nvPr/>
        </p:nvGrpSpPr>
        <p:grpSpPr>
          <a:xfrm>
            <a:off x="1205980" y="5093333"/>
            <a:ext cx="6198660" cy="960227"/>
            <a:chOff x="1972569" y="9177732"/>
            <a:chExt cx="10509661" cy="1628040"/>
          </a:xfrm>
        </p:grpSpPr>
        <p:sp>
          <p:nvSpPr>
            <p:cNvPr id="33" name="TextBox 20"/>
            <p:cNvSpPr txBox="1"/>
            <p:nvPr/>
          </p:nvSpPr>
          <p:spPr>
            <a:xfrm>
              <a:off x="2440330" y="9177732"/>
              <a:ext cx="10041900" cy="1628040"/>
            </a:xfrm>
            <a:prstGeom prst="rect">
              <a:avLst/>
            </a:prstGeom>
            <a:noFill/>
          </p:spPr>
          <p:txBody>
            <a:bodyPr wrap="square" lIns="219419" tIns="109710" rIns="219419" bIns="109710" rtlCol="0">
              <a:spAutoFit/>
            </a:bodyPr>
            <a:lstStyle>
              <a:defPPr>
                <a:defRPr lang="zh-CN"/>
              </a:defPPr>
              <a:lvl1pPr>
                <a:defRPr sz="1600">
                  <a:solidFill>
                    <a:schemeClr val="bg1">
                      <a:lumMod val="50000"/>
                    </a:schemeClr>
                  </a:solidFill>
                  <a:latin typeface="Lato Light"/>
                  <a:ea typeface="Open Sans Light" panose="020B0306030504020204" pitchFamily="34" charset="0"/>
                  <a:cs typeface="Lato Light"/>
                </a:defRPr>
              </a:lvl1pPr>
            </a:lstStyle>
            <a:p>
              <a:r>
                <a:rPr lang="zh-CN" altLang="zh-CN" dirty="0"/>
                <a:t>本标准的水平运距为</a:t>
              </a:r>
              <a:r>
                <a:rPr lang="en-US" altLang="zh-CN" dirty="0"/>
                <a:t>100m</a:t>
              </a:r>
              <a:r>
                <a:rPr lang="zh-CN" altLang="en-US" dirty="0"/>
                <a:t>，</a:t>
              </a:r>
              <a:r>
                <a:rPr lang="zh-CN" altLang="zh-CN" dirty="0"/>
                <a:t>如因便道无法直达施工现场，必须进行二次运输或转堆时，经施工组织设计或专项施工方案的批准，可计算二次运输费用</a:t>
              </a:r>
              <a:r>
                <a:rPr lang="zh-CN" altLang="en-US" dirty="0"/>
                <a:t>（参建筑）</a:t>
              </a:r>
            </a:p>
          </p:txBody>
        </p:sp>
        <p:sp>
          <p:nvSpPr>
            <p:cNvPr id="34" name="Freeform 222"/>
            <p:cNvSpPr>
              <a:spLocks noEditPoints="1"/>
            </p:cNvSpPr>
            <p:nvPr/>
          </p:nvSpPr>
          <p:spPr bwMode="auto">
            <a:xfrm>
              <a:off x="1972569" y="9350252"/>
              <a:ext cx="518611" cy="520895"/>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2">
                <a:lumMod val="50000"/>
              </a:schemeClr>
            </a:solidFill>
            <a:ln>
              <a:noFill/>
            </a:ln>
          </p:spPr>
          <p:txBody>
            <a:bodyPr vert="horz" wrap="square" lIns="91440" tIns="45720" rIns="91440" bIns="45720" numCol="1" anchor="t" anchorCtr="0" compatLnSpc="1"/>
            <a:lstStyle/>
            <a:p>
              <a:endParaRPr lang="en-US" sz="1050">
                <a:solidFill>
                  <a:schemeClr val="bg1">
                    <a:lumMod val="50000"/>
                  </a:schemeClr>
                </a:solidFill>
              </a:endParaRPr>
            </a:p>
          </p:txBody>
        </p:sp>
      </p:grpSp>
      <p:sp>
        <p:nvSpPr>
          <p:cNvPr id="36" name="灯片编号占位符 35"/>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13</a:t>
            </a:fld>
            <a:endParaRPr lang="en-US" dirty="0">
              <a:solidFill>
                <a:prstClr val="black">
                  <a:tint val="75000"/>
                </a:prstClr>
              </a:solidFill>
            </a:endParaRPr>
          </a:p>
        </p:txBody>
      </p:sp>
      <p:sp>
        <p:nvSpPr>
          <p:cNvPr id="37" name="9"/>
          <p:cNvSpPr txBox="1"/>
          <p:nvPr/>
        </p:nvSpPr>
        <p:spPr>
          <a:xfrm>
            <a:off x="8702978" y="351305"/>
            <a:ext cx="3487435" cy="430887"/>
          </a:xfrm>
          <a:prstGeom prst="rect">
            <a:avLst/>
          </a:prstGeom>
          <a:noFill/>
        </p:spPr>
        <p:txBody>
          <a:bodyPr wrap="square" lIns="0" tIns="0" rIns="0" bIns="0" rtlCol="0">
            <a:spAutoFit/>
          </a:bodyPr>
          <a:lstStyle/>
          <a:p>
            <a:pPr algn="ctr"/>
            <a:r>
              <a:rPr lang="zh-CN" altLang="en-US" sz="2800">
                <a:solidFill>
                  <a:schemeClr val="bg1">
                    <a:lumMod val="50000"/>
                  </a:schemeClr>
                </a:solidFill>
                <a:latin typeface="微软雅黑" panose="020B0503020204020204" pitchFamily="34" charset="-122"/>
                <a:ea typeface="微软雅黑" panose="020B0503020204020204" pitchFamily="34" charset="-122"/>
              </a:rPr>
              <a:t>其他</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注意事项</a:t>
            </a:r>
          </a:p>
        </p:txBody>
      </p:sp>
    </p:spTree>
    <p:extLst>
      <p:ext uri="{BB962C8B-B14F-4D97-AF65-F5344CB8AC3E}">
        <p14:creationId xmlns:p14="http://schemas.microsoft.com/office/powerpoint/2010/main" val="3819717902"/>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275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250"/>
                                        <p:tgtEl>
                                          <p:spTgt spid="19"/>
                                        </p:tgtEl>
                                      </p:cBhvr>
                                    </p:animEffec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42"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250"/>
                                        <p:tgtEl>
                                          <p:spTgt spid="23"/>
                                        </p:tgtEl>
                                      </p:cBhvr>
                                    </p:animEffect>
                                    <p:anim calcmode="lin" valueType="num">
                                      <p:cBhvr>
                                        <p:cTn id="48" dur="250" fill="hold"/>
                                        <p:tgtEl>
                                          <p:spTgt spid="23"/>
                                        </p:tgtEl>
                                        <p:attrNameLst>
                                          <p:attrName>ppt_x</p:attrName>
                                        </p:attrNameLst>
                                      </p:cBhvr>
                                      <p:tavLst>
                                        <p:tav tm="0">
                                          <p:val>
                                            <p:strVal val="#ppt_x"/>
                                          </p:val>
                                        </p:tav>
                                        <p:tav tm="100000">
                                          <p:val>
                                            <p:strVal val="#ppt_x"/>
                                          </p:val>
                                        </p:tav>
                                      </p:tavLst>
                                    </p:anim>
                                    <p:anim calcmode="lin" valueType="num">
                                      <p:cBhvr>
                                        <p:cTn id="49" dur="25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3250"/>
                            </p:stCondLst>
                            <p:childTnLst>
                              <p:par>
                                <p:cTn id="51" presetID="42" presetClass="entr" presetSubtype="0"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250"/>
                                        <p:tgtEl>
                                          <p:spTgt spid="27"/>
                                        </p:tgtEl>
                                      </p:cBhvr>
                                    </p:animEffect>
                                    <p:anim calcmode="lin" valueType="num">
                                      <p:cBhvr>
                                        <p:cTn id="54" dur="250" fill="hold"/>
                                        <p:tgtEl>
                                          <p:spTgt spid="27"/>
                                        </p:tgtEl>
                                        <p:attrNameLst>
                                          <p:attrName>ppt_x</p:attrName>
                                        </p:attrNameLst>
                                      </p:cBhvr>
                                      <p:tavLst>
                                        <p:tav tm="0">
                                          <p:val>
                                            <p:strVal val="#ppt_x"/>
                                          </p:val>
                                        </p:tav>
                                        <p:tav tm="100000">
                                          <p:val>
                                            <p:strVal val="#ppt_x"/>
                                          </p:val>
                                        </p:tav>
                                      </p:tavLst>
                                    </p:anim>
                                    <p:anim calcmode="lin" valueType="num">
                                      <p:cBhvr>
                                        <p:cTn id="55" dur="25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42" presetClass="entr" presetSubtype="0"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250"/>
                                        <p:tgtEl>
                                          <p:spTgt spid="31"/>
                                        </p:tgtEl>
                                      </p:cBhvr>
                                    </p:animEffect>
                                    <p:anim calcmode="lin" valueType="num">
                                      <p:cBhvr>
                                        <p:cTn id="60" dur="250" fill="hold"/>
                                        <p:tgtEl>
                                          <p:spTgt spid="31"/>
                                        </p:tgtEl>
                                        <p:attrNameLst>
                                          <p:attrName>ppt_x</p:attrName>
                                        </p:attrNameLst>
                                      </p:cBhvr>
                                      <p:tavLst>
                                        <p:tav tm="0">
                                          <p:val>
                                            <p:strVal val="#ppt_x"/>
                                          </p:val>
                                        </p:tav>
                                        <p:tav tm="100000">
                                          <p:val>
                                            <p:strVal val="#ppt_x"/>
                                          </p:val>
                                        </p:tav>
                                      </p:tavLst>
                                    </p:anim>
                                    <p:anim calcmode="lin" valueType="num">
                                      <p:cBhvr>
                                        <p:cTn id="61"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flipH="1">
            <a:off x="849787" y="1860832"/>
            <a:ext cx="10904057" cy="4539138"/>
            <a:chOff x="779474" y="1507750"/>
            <a:chExt cx="10904057" cy="4539138"/>
          </a:xfrm>
        </p:grpSpPr>
        <p:sp>
          <p:nvSpPr>
            <p:cNvPr id="36" name="Oval 4"/>
            <p:cNvSpPr>
              <a:spLocks noChangeArrowheads="1"/>
            </p:cNvSpPr>
            <p:nvPr/>
          </p:nvSpPr>
          <p:spPr bwMode="auto">
            <a:xfrm>
              <a:off x="4371684" y="1507750"/>
              <a:ext cx="1746230" cy="1771589"/>
            </a:xfrm>
            <a:prstGeom prst="ellipse">
              <a:avLst/>
            </a:prstGeom>
            <a:solidFill>
              <a:schemeClr val="accent3"/>
            </a:solidFill>
            <a:ln w="12700">
              <a:noFill/>
              <a:round/>
            </a:ln>
            <a:effectLst/>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37" name="Oval 4"/>
            <p:cNvSpPr>
              <a:spLocks noChangeArrowheads="1"/>
            </p:cNvSpPr>
            <p:nvPr/>
          </p:nvSpPr>
          <p:spPr bwMode="auto">
            <a:xfrm>
              <a:off x="2724478" y="2321427"/>
              <a:ext cx="2152199" cy="2183738"/>
            </a:xfrm>
            <a:prstGeom prst="ellipse">
              <a:avLst/>
            </a:prstGeom>
            <a:solidFill>
              <a:schemeClr val="tx2">
                <a:lumMod val="50000"/>
              </a:schemeClr>
            </a:solidFill>
            <a:ln w="12700">
              <a:noFill/>
              <a:round/>
            </a:ln>
            <a:effectLst/>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38" name="Oval 4"/>
            <p:cNvSpPr>
              <a:spLocks noChangeArrowheads="1"/>
            </p:cNvSpPr>
            <p:nvPr/>
          </p:nvSpPr>
          <p:spPr bwMode="auto">
            <a:xfrm>
              <a:off x="779474" y="3366586"/>
              <a:ext cx="2641590" cy="2680302"/>
            </a:xfrm>
            <a:prstGeom prst="ellipse">
              <a:avLst/>
            </a:prstGeom>
            <a:solidFill>
              <a:schemeClr val="accent3"/>
            </a:solidFill>
            <a:ln w="12700">
              <a:noFill/>
              <a:round/>
            </a:ln>
            <a:effectLst/>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39" name="TextBox 6"/>
            <p:cNvSpPr txBox="1"/>
            <p:nvPr/>
          </p:nvSpPr>
          <p:spPr>
            <a:xfrm>
              <a:off x="1032617" y="4211865"/>
              <a:ext cx="1900888" cy="989742"/>
            </a:xfrm>
            <a:prstGeom prst="rect">
              <a:avLst/>
            </a:prstGeom>
            <a:noFill/>
          </p:spPr>
          <p:txBody>
            <a:bodyPr wrap="square" lIns="96248" tIns="48125" rIns="96248" bIns="48125" rtlCol="0" anchor="ctr">
              <a:spAutoFit/>
            </a:bodyPr>
            <a:lstStyle/>
            <a:p>
              <a:r>
                <a:rPr lang="zh-CN" altLang="en-US" sz="2900" dirty="0">
                  <a:solidFill>
                    <a:schemeClr val="bg1"/>
                  </a:solidFill>
                  <a:latin typeface="微软雅黑" panose="020B0503020204020204" pitchFamily="34" charset="-122"/>
                  <a:ea typeface="微软雅黑" panose="020B0503020204020204" pitchFamily="34" charset="-122"/>
                </a:rPr>
                <a:t>特殊情况的土石方</a:t>
              </a:r>
            </a:p>
          </p:txBody>
        </p:sp>
        <p:sp>
          <p:nvSpPr>
            <p:cNvPr id="40" name="TextBox 7"/>
            <p:cNvSpPr txBox="1"/>
            <p:nvPr/>
          </p:nvSpPr>
          <p:spPr>
            <a:xfrm>
              <a:off x="2889121" y="2951374"/>
              <a:ext cx="1696582" cy="866631"/>
            </a:xfrm>
            <a:prstGeom prst="rect">
              <a:avLst/>
            </a:prstGeom>
            <a:noFill/>
          </p:spPr>
          <p:txBody>
            <a:bodyPr wrap="square" lIns="96248" tIns="48125" rIns="96248" bIns="48125" rtlCol="0" anchor="ctr">
              <a:spAutoFit/>
            </a:bodyPr>
            <a:lstStyle/>
            <a:p>
              <a:pPr algn="ctr"/>
              <a:r>
                <a:rPr lang="zh-CN" altLang="en-US" sz="2500">
                  <a:solidFill>
                    <a:schemeClr val="bg1"/>
                  </a:solidFill>
                  <a:latin typeface="微软雅黑" panose="020B0503020204020204" pitchFamily="34" charset="-122"/>
                  <a:ea typeface="微软雅黑" panose="020B0503020204020204" pitchFamily="34" charset="-122"/>
                </a:rPr>
                <a:t>土石方垂直运输</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1" name="TextBox 8"/>
            <p:cNvSpPr txBox="1"/>
            <p:nvPr/>
          </p:nvSpPr>
          <p:spPr>
            <a:xfrm>
              <a:off x="4558575" y="2225679"/>
              <a:ext cx="1348538" cy="374189"/>
            </a:xfrm>
            <a:prstGeom prst="rect">
              <a:avLst/>
            </a:prstGeom>
            <a:noFill/>
          </p:spPr>
          <p:txBody>
            <a:bodyPr wrap="none" lIns="96248" tIns="48125" rIns="96248" bIns="48125" rtlCol="0" anchor="ctr">
              <a:spAutoFit/>
            </a:bodyPr>
            <a:lstStyle/>
            <a:p>
              <a:r>
                <a:rPr lang="zh-CN" altLang="en-US">
                  <a:solidFill>
                    <a:schemeClr val="bg1"/>
                  </a:solidFill>
                  <a:latin typeface="微软雅黑" panose="020B0503020204020204" pitchFamily="34" charset="-122"/>
                  <a:ea typeface="微软雅黑" panose="020B0503020204020204" pitchFamily="34" charset="-122"/>
                </a:rPr>
                <a:t>土石方分类</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5233108" y="2725797"/>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3" name="直接连接符 42"/>
            <p:cNvCxnSpPr/>
            <p:nvPr/>
          </p:nvCxnSpPr>
          <p:spPr>
            <a:xfrm>
              <a:off x="3751171" y="3875269"/>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4" name="直接连接符 43"/>
            <p:cNvCxnSpPr/>
            <p:nvPr/>
          </p:nvCxnSpPr>
          <p:spPr>
            <a:xfrm>
              <a:off x="2100269" y="5257832"/>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45" name="TextBox 13"/>
            <p:cNvSpPr txBox="1"/>
            <p:nvPr/>
          </p:nvSpPr>
          <p:spPr>
            <a:xfrm>
              <a:off x="7641458" y="4706737"/>
              <a:ext cx="4042073" cy="1057453"/>
            </a:xfrm>
            <a:prstGeom prst="rect">
              <a:avLst/>
            </a:prstGeom>
            <a:noFill/>
          </p:spPr>
          <p:txBody>
            <a:bodyPr wrap="square" lIns="96248" tIns="48125" rIns="96248" bIns="48125" rtlCol="0">
              <a:spAutoFit/>
            </a:bodyPr>
            <a:lstStyle/>
            <a:p>
              <a:pPr>
                <a:lnSpc>
                  <a:spcPct val="130000"/>
                </a:lnSpc>
              </a:pPr>
              <a:r>
                <a:rPr lang="zh-CN" altLang="zh-CN" sz="1600" dirty="0">
                  <a:solidFill>
                    <a:schemeClr val="bg1">
                      <a:lumMod val="50000"/>
                    </a:schemeClr>
                  </a:solidFill>
                  <a:latin typeface="微软雅黑" panose="020B0503020204020204" pitchFamily="34" charset="-122"/>
                  <a:ea typeface="微软雅黑" panose="020B0503020204020204" pitchFamily="34" charset="-122"/>
                </a:rPr>
                <a:t>增加了</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机械凿石、人工风镐凿石、</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膨胀剂爆破</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石方、机械回填沟槽等，以及</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保护管线下</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的土方</a:t>
              </a:r>
              <a:r>
                <a:rPr lang="zh-CN" altLang="zh-CN" sz="1600" dirty="0">
                  <a:solidFill>
                    <a:schemeClr val="bg1">
                      <a:lumMod val="50000"/>
                    </a:schemeClr>
                  </a:solidFill>
                  <a:latin typeface="微软雅黑" panose="020B0503020204020204" pitchFamily="34" charset="-122"/>
                  <a:ea typeface="微软雅黑" panose="020B0503020204020204" pitchFamily="34" charset="-122"/>
                </a:rPr>
                <a:t>开挖</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等规定或子目</a:t>
              </a:r>
            </a:p>
          </p:txBody>
        </p:sp>
        <p:sp>
          <p:nvSpPr>
            <p:cNvPr id="46" name="TextBox 14"/>
            <p:cNvSpPr txBox="1"/>
            <p:nvPr/>
          </p:nvSpPr>
          <p:spPr>
            <a:xfrm>
              <a:off x="7641458" y="3565913"/>
              <a:ext cx="4042073" cy="737365"/>
            </a:xfrm>
            <a:prstGeom prst="rect">
              <a:avLst/>
            </a:prstGeom>
            <a:noFill/>
          </p:spPr>
          <p:txBody>
            <a:bodyPr wrap="square" lIns="96248" tIns="48125" rIns="96248" bIns="48125" rtlCol="0">
              <a:spAutoFit/>
            </a:bodyPr>
            <a:lstStyle/>
            <a:p>
              <a:pPr>
                <a:lnSpc>
                  <a:spcPct val="130000"/>
                </a:lnSpc>
              </a:pPr>
              <a:r>
                <a:rPr lang="zh-CN" altLang="en-US" sz="1600">
                  <a:solidFill>
                    <a:schemeClr val="bg1">
                      <a:lumMod val="50000"/>
                    </a:schemeClr>
                  </a:solidFill>
                  <a:latin typeface="微软雅黑" panose="020B0503020204020204" pitchFamily="34" charset="-122"/>
                  <a:ea typeface="微软雅黑" panose="020B0503020204020204" pitchFamily="34" charset="-122"/>
                </a:rPr>
                <a:t>系统梳理了开挖时</a:t>
              </a:r>
              <a:r>
                <a:rPr lang="zh-CN" altLang="zh-CN" sz="1600">
                  <a:solidFill>
                    <a:schemeClr val="bg1">
                      <a:lumMod val="50000"/>
                    </a:schemeClr>
                  </a:solidFill>
                  <a:latin typeface="微软雅黑" panose="020B0503020204020204" pitchFamily="34" charset="-122"/>
                  <a:ea typeface="微软雅黑" panose="020B0503020204020204" pitchFamily="34" charset="-122"/>
                </a:rPr>
                <a:t>土方、淤泥、石碴垂直运输</a:t>
              </a:r>
              <a:r>
                <a:rPr lang="zh-CN" altLang="en-US" sz="1600">
                  <a:solidFill>
                    <a:schemeClr val="bg1">
                      <a:lumMod val="50000"/>
                    </a:schemeClr>
                  </a:solidFill>
                  <a:latin typeface="微软雅黑" panose="020B0503020204020204" pitchFamily="34" charset="-122"/>
                  <a:ea typeface="微软雅黑" panose="020B0503020204020204" pitchFamily="34" charset="-122"/>
                </a:rPr>
                <a:t>的计价问题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TextBox 15"/>
            <p:cNvSpPr txBox="1"/>
            <p:nvPr/>
          </p:nvSpPr>
          <p:spPr>
            <a:xfrm>
              <a:off x="7641458" y="2126504"/>
              <a:ext cx="4042073" cy="1057453"/>
            </a:xfrm>
            <a:prstGeom prst="rect">
              <a:avLst/>
            </a:prstGeom>
            <a:noFill/>
          </p:spPr>
          <p:txBody>
            <a:bodyPr wrap="square" lIns="96248" tIns="48125" rIns="96248" bIns="48125" rtlCol="0">
              <a:spAutoFit/>
            </a:bodyPr>
            <a:lstStyle/>
            <a:p>
              <a:pPr>
                <a:lnSpc>
                  <a:spcPct val="130000"/>
                </a:lnSpc>
              </a:pPr>
              <a:r>
                <a:rPr lang="zh-CN" altLang="en-US" sz="1600">
                  <a:solidFill>
                    <a:schemeClr val="bg1">
                      <a:lumMod val="50000"/>
                    </a:schemeClr>
                  </a:solidFill>
                  <a:latin typeface="微软雅黑" panose="020B0503020204020204" pitchFamily="34" charset="-122"/>
                  <a:ea typeface="微软雅黑" panose="020B0503020204020204" pitchFamily="34" charset="-122"/>
                </a:rPr>
                <a:t>与建筑工程保持一致，</a:t>
              </a:r>
              <a:r>
                <a:rPr lang="zh-CN" altLang="zh-CN" sz="1600">
                  <a:solidFill>
                    <a:schemeClr val="bg1">
                      <a:lumMod val="50000"/>
                    </a:schemeClr>
                  </a:solidFill>
                  <a:latin typeface="微软雅黑" panose="020B0503020204020204" pitchFamily="34" charset="-122"/>
                  <a:ea typeface="微软雅黑" panose="020B0503020204020204" pitchFamily="34" charset="-122"/>
                </a:rPr>
                <a:t>土方分为普通土及坚土，石方分为极软岩、软岩、较软岩、软硬岩、坚硬岩</a:t>
              </a:r>
              <a:r>
                <a:rPr lang="zh-CN" altLang="en-US" sz="1600">
                  <a:solidFill>
                    <a:schemeClr val="bg1">
                      <a:lumMod val="50000"/>
                    </a:schemeClr>
                  </a:solidFill>
                  <a:latin typeface="微软雅黑" panose="020B0503020204020204" pitchFamily="34" charset="-122"/>
                  <a:ea typeface="微软雅黑" panose="020B0503020204020204" pitchFamily="34" charset="-122"/>
                </a:rPr>
                <a:t>，风化后降级划分处理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1" name="灯片编号占位符 20"/>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14</a:t>
            </a:fld>
            <a:endParaRPr lang="en-US" dirty="0">
              <a:solidFill>
                <a:prstClr val="black">
                  <a:tint val="75000"/>
                </a:prstClr>
              </a:solidFill>
            </a:endParaRPr>
          </a:p>
        </p:txBody>
      </p:sp>
      <p:sp>
        <p:nvSpPr>
          <p:cNvPr id="22" name="9"/>
          <p:cNvSpPr txBox="1"/>
          <p:nvPr/>
        </p:nvSpPr>
        <p:spPr>
          <a:xfrm>
            <a:off x="998070" y="351305"/>
            <a:ext cx="7314657"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第一章 土石方工程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灯片编号占位符 20"/>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15</a:t>
            </a:fld>
            <a:endParaRPr lang="en-US" dirty="0">
              <a:solidFill>
                <a:prstClr val="black">
                  <a:tint val="75000"/>
                </a:prstClr>
              </a:solidFill>
            </a:endParaRPr>
          </a:p>
        </p:txBody>
      </p:sp>
      <p:sp>
        <p:nvSpPr>
          <p:cNvPr id="22" name="9"/>
          <p:cNvSpPr txBox="1"/>
          <p:nvPr/>
        </p:nvSpPr>
        <p:spPr>
          <a:xfrm>
            <a:off x="998070" y="351305"/>
            <a:ext cx="7046803"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第一章 土石方工程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7123684" y="2211376"/>
            <a:ext cx="4779828" cy="3555351"/>
          </a:xfrm>
          <a:prstGeom prst="rect">
            <a:avLst/>
          </a:prstGeom>
          <a:effectLst>
            <a:softEdge rad="12700"/>
          </a:effectLst>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790" y="1480710"/>
            <a:ext cx="6767146" cy="4877223"/>
          </a:xfrm>
          <a:prstGeom prst="rect">
            <a:avLst/>
          </a:prstGeom>
        </p:spPr>
      </p:pic>
      <p:sp>
        <p:nvSpPr>
          <p:cNvPr id="7" name="矩形标注 6"/>
          <p:cNvSpPr/>
          <p:nvPr/>
        </p:nvSpPr>
        <p:spPr>
          <a:xfrm>
            <a:off x="7505595" y="1109214"/>
            <a:ext cx="2081750" cy="701964"/>
          </a:xfrm>
          <a:prstGeom prst="wedgeRectCallout">
            <a:avLst>
              <a:gd name="adj1" fmla="val -174519"/>
              <a:gd name="adj2" fmla="val 22434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lumMod val="65000"/>
                    <a:lumOff val="35000"/>
                  </a:schemeClr>
                </a:solidFill>
              </a:rPr>
              <a:t>指单轴饱和抗压强度或抗压强度</a:t>
            </a:r>
          </a:p>
        </p:txBody>
      </p:sp>
      <p:sp>
        <p:nvSpPr>
          <p:cNvPr id="8" name="圆角矩形 7"/>
          <p:cNvSpPr/>
          <p:nvPr/>
        </p:nvSpPr>
        <p:spPr>
          <a:xfrm>
            <a:off x="7278255" y="2472113"/>
            <a:ext cx="1893454" cy="313112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94118" y="6142182"/>
            <a:ext cx="3032905" cy="19396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8638211"/>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Freeform 542"/>
          <p:cNvSpPr>
            <a:spLocks noChangeArrowheads="1"/>
          </p:cNvSpPr>
          <p:nvPr/>
        </p:nvSpPr>
        <p:spPr bwMode="auto">
          <a:xfrm flipH="1">
            <a:off x="9664898" y="2961169"/>
            <a:ext cx="1615" cy="17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chemeClr val="bg1"/>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100" dirty="0">
              <a:solidFill>
                <a:schemeClr val="bg1">
                  <a:lumMod val="50000"/>
                </a:schemeClr>
              </a:solidFill>
              <a:ea typeface="宋体" panose="02010600030101010101" pitchFamily="2" charset="-122"/>
            </a:endParaRPr>
          </a:p>
        </p:txBody>
      </p:sp>
      <p:sp>
        <p:nvSpPr>
          <p:cNvPr id="33" name="灯片编号占位符 32"/>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16</a:t>
            </a:fld>
            <a:endParaRPr lang="en-US" dirty="0">
              <a:solidFill>
                <a:prstClr val="black">
                  <a:tint val="75000"/>
                </a:prstClr>
              </a:solidFill>
            </a:endParaRPr>
          </a:p>
        </p:txBody>
      </p:sp>
      <p:sp>
        <p:nvSpPr>
          <p:cNvPr id="34"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第一章 土石方工程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5C9D6EF1-ADF5-49B1-AFAD-61351DCA2202}"/>
              </a:ext>
            </a:extLst>
          </p:cNvPr>
          <p:cNvGrpSpPr/>
          <p:nvPr/>
        </p:nvGrpSpPr>
        <p:grpSpPr>
          <a:xfrm>
            <a:off x="844290" y="1591598"/>
            <a:ext cx="10517377" cy="4266923"/>
            <a:chOff x="844290" y="1591598"/>
            <a:chExt cx="10517377" cy="4266923"/>
          </a:xfrm>
        </p:grpSpPr>
        <p:sp>
          <p:nvSpPr>
            <p:cNvPr id="10" name="TextBox 8"/>
            <p:cNvSpPr txBox="1"/>
            <p:nvPr/>
          </p:nvSpPr>
          <p:spPr>
            <a:xfrm flipH="1">
              <a:off x="7108722" y="4024266"/>
              <a:ext cx="1933830" cy="1046404"/>
            </a:xfrm>
            <a:prstGeom prst="rect">
              <a:avLst/>
            </a:prstGeom>
            <a:noFill/>
          </p:spPr>
          <p:txBody>
            <a:bodyPr wrap="square" lIns="182843" tIns="91422" rIns="182843" bIns="91422" rtlCol="0">
              <a:spAutoFit/>
            </a:bodyPr>
            <a:lstStyle/>
            <a:p>
              <a:pPr algn="just"/>
              <a:r>
                <a:rPr lang="zh-CN" altLang="zh-CN" sz="1400" kern="100" dirty="0">
                  <a:latin typeface="+mn-ea"/>
                  <a:cs typeface="宋体" panose="02010600030101010101" pitchFamily="2" charset="-122"/>
                </a:rPr>
                <a:t>围护宽度</a:t>
              </a:r>
              <a:r>
                <a:rPr lang="en-US" altLang="zh-CN" sz="1400" kern="100" dirty="0">
                  <a:latin typeface="+mn-ea"/>
                  <a:cs typeface="宋体" panose="02010600030101010101" pitchFamily="2" charset="-122"/>
                </a:rPr>
                <a:t>8m</a:t>
              </a:r>
              <a:r>
                <a:rPr lang="zh-CN" altLang="zh-CN" sz="1400" kern="100" dirty="0">
                  <a:latin typeface="+mn-ea"/>
                  <a:cs typeface="宋体" panose="02010600030101010101" pitchFamily="2" charset="-122"/>
                </a:rPr>
                <a:t>以上的大型支撑深基坑，执行大型支撑基坑土方子目</a:t>
              </a:r>
              <a:endParaRPr lang="en-US" sz="1400" dirty="0">
                <a:solidFill>
                  <a:schemeClr val="bg1">
                    <a:lumMod val="50000"/>
                  </a:schemeClr>
                </a:solidFill>
                <a:latin typeface="+mn-ea"/>
                <a:cs typeface="Lato Light"/>
              </a:endParaRPr>
            </a:p>
          </p:txBody>
        </p:sp>
        <p:sp>
          <p:nvSpPr>
            <p:cNvPr id="14" name="TextBox 10"/>
            <p:cNvSpPr txBox="1"/>
            <p:nvPr/>
          </p:nvSpPr>
          <p:spPr>
            <a:xfrm flipH="1">
              <a:off x="4925566" y="4034261"/>
              <a:ext cx="1895151" cy="1692735"/>
            </a:xfrm>
            <a:prstGeom prst="rect">
              <a:avLst/>
            </a:prstGeom>
            <a:noFill/>
          </p:spPr>
          <p:txBody>
            <a:bodyPr wrap="square" lIns="182843" tIns="91422" rIns="182843" bIns="91422" rtlCol="0">
              <a:spAutoFit/>
            </a:bodyPr>
            <a:lstStyle/>
            <a:p>
              <a:pPr algn="just"/>
              <a:r>
                <a:rPr lang="zh-CN" altLang="zh-CN" sz="1400" kern="100" dirty="0">
                  <a:latin typeface="+mn-ea"/>
                  <a:cs typeface="宋体" panose="02010600030101010101" pitchFamily="2" charset="-122"/>
                </a:rPr>
                <a:t>无法修筑便道，采用多个</a:t>
              </a:r>
              <a:r>
                <a:rPr lang="zh-CN" altLang="zh-CN" sz="1400" kern="100" dirty="0">
                  <a:latin typeface="+mn-ea"/>
                </a:rPr>
                <a:t>挖机转堆的，执行转堆相关规定</a:t>
              </a:r>
              <a:r>
                <a:rPr lang="zh-CN" altLang="en-US" sz="1400" kern="100" dirty="0">
                  <a:latin typeface="+mn-ea"/>
                </a:rPr>
                <a:t>，即</a:t>
              </a:r>
              <a:r>
                <a:rPr lang="zh-CN" altLang="zh-CN" sz="1400" kern="100" dirty="0">
                  <a:latin typeface="+mn-ea"/>
                </a:rPr>
                <a:t>按挖普通土子目乘以系数</a:t>
              </a:r>
              <a:r>
                <a:rPr lang="en-US" altLang="zh-CN" sz="1400" kern="100" dirty="0">
                  <a:latin typeface="+mn-ea"/>
                </a:rPr>
                <a:t>0.8</a:t>
              </a:r>
              <a:r>
                <a:rPr lang="zh-CN" altLang="zh-CN" sz="1400" kern="100" dirty="0">
                  <a:latin typeface="+mn-ea"/>
                </a:rPr>
                <a:t>计算，转堆石方按挖石渣计算</a:t>
              </a:r>
              <a:endParaRPr lang="en-US" sz="1400" kern="100" dirty="0">
                <a:latin typeface="+mn-ea"/>
              </a:endParaRPr>
            </a:p>
          </p:txBody>
        </p:sp>
        <p:sp>
          <p:nvSpPr>
            <p:cNvPr id="16" name="TextBox 12"/>
            <p:cNvSpPr txBox="1"/>
            <p:nvPr/>
          </p:nvSpPr>
          <p:spPr>
            <a:xfrm flipH="1">
              <a:off x="2910752" y="4006142"/>
              <a:ext cx="1717874" cy="1692735"/>
            </a:xfrm>
            <a:prstGeom prst="rect">
              <a:avLst/>
            </a:prstGeom>
            <a:noFill/>
          </p:spPr>
          <p:txBody>
            <a:bodyPr wrap="square" lIns="182843" tIns="91422" rIns="182843" bIns="91422" rtlCol="0">
              <a:spAutoFit/>
            </a:bodyPr>
            <a:lstStyle/>
            <a:p>
              <a:pPr algn="just"/>
              <a:r>
                <a:rPr lang="zh-CN" altLang="zh-CN" sz="1400" kern="100" dirty="0">
                  <a:latin typeface="+mn-ea"/>
                  <a:cs typeface="宋体" panose="02010600030101010101" pitchFamily="2" charset="-122"/>
                </a:rPr>
                <a:t>施工方案中明确修筑便道在坑内挖运的，按方案中的开挖坡比、台阶宽度等参数，执行沟槽、基坑土石方子目</a:t>
              </a:r>
              <a:endParaRPr lang="en-US" sz="1400" dirty="0">
                <a:solidFill>
                  <a:schemeClr val="bg1">
                    <a:lumMod val="50000"/>
                  </a:schemeClr>
                </a:solidFill>
                <a:latin typeface="+mn-ea"/>
                <a:cs typeface="Lato Light"/>
              </a:endParaRPr>
            </a:p>
          </p:txBody>
        </p:sp>
        <p:sp>
          <p:nvSpPr>
            <p:cNvPr id="18" name="TextBox 14"/>
            <p:cNvSpPr txBox="1"/>
            <p:nvPr/>
          </p:nvSpPr>
          <p:spPr>
            <a:xfrm flipH="1">
              <a:off x="891063" y="4006142"/>
              <a:ext cx="1717873" cy="1261848"/>
            </a:xfrm>
            <a:prstGeom prst="rect">
              <a:avLst/>
            </a:prstGeom>
            <a:noFill/>
          </p:spPr>
          <p:txBody>
            <a:bodyPr wrap="square" lIns="182843" tIns="91422" rIns="182843" bIns="91422" rtlCol="0">
              <a:spAutoFit/>
            </a:bodyPr>
            <a:lstStyle/>
            <a:p>
              <a:pPr algn="just"/>
              <a:r>
                <a:rPr lang="zh-CN" altLang="zh-CN" sz="1400" kern="100" dirty="0">
                  <a:latin typeface="+mn-ea"/>
                  <a:cs typeface="宋体" panose="02010600030101010101" pitchFamily="2" charset="-122"/>
                </a:rPr>
                <a:t>有施工方案明确</a:t>
              </a:r>
              <a:r>
                <a:rPr lang="zh-CN" altLang="zh-CN" sz="1400" kern="100" dirty="0">
                  <a:latin typeface="+mn-ea"/>
                </a:rPr>
                <a:t>采用长臂挖机的，按相应子目执行</a:t>
              </a:r>
              <a:r>
                <a:rPr lang="zh-CN" altLang="en-US" sz="1400" kern="100" dirty="0">
                  <a:latin typeface="+mn-ea"/>
                </a:rPr>
                <a:t>，子目不区分沟槽平地</a:t>
              </a:r>
              <a:endParaRPr lang="en-US" sz="1400" dirty="0">
                <a:solidFill>
                  <a:schemeClr val="bg1">
                    <a:lumMod val="50000"/>
                  </a:schemeClr>
                </a:solidFill>
                <a:latin typeface="+mn-ea"/>
                <a:cs typeface="Lato Light"/>
              </a:endParaRPr>
            </a:p>
          </p:txBody>
        </p:sp>
        <p:sp>
          <p:nvSpPr>
            <p:cNvPr id="19" name="Round Diagonal Corner Rectangle 53"/>
            <p:cNvSpPr/>
            <p:nvPr/>
          </p:nvSpPr>
          <p:spPr>
            <a:xfrm flipH="1">
              <a:off x="7167090" y="1622355"/>
              <a:ext cx="1764504" cy="1899527"/>
            </a:xfrm>
            <a:prstGeom prst="round2DiagRect">
              <a:avLst>
                <a:gd name="adj1" fmla="val 18841"/>
                <a:gd name="adj2" fmla="val 0"/>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solidFill>
                  <a:schemeClr val="bg1">
                    <a:lumMod val="50000"/>
                  </a:schemeClr>
                </a:solidFill>
              </a:endParaRPr>
            </a:p>
          </p:txBody>
        </p:sp>
        <p:sp>
          <p:nvSpPr>
            <p:cNvPr id="20" name="Round Diagonal Corner Rectangle 52"/>
            <p:cNvSpPr/>
            <p:nvPr/>
          </p:nvSpPr>
          <p:spPr>
            <a:xfrm flipH="1">
              <a:off x="5005744" y="1622850"/>
              <a:ext cx="1764964" cy="1899032"/>
            </a:xfrm>
            <a:prstGeom prst="round2DiagRect">
              <a:avLst>
                <a:gd name="adj1" fmla="val 18841"/>
                <a:gd name="adj2" fmla="val 0"/>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solidFill>
                  <a:schemeClr val="bg1">
                    <a:lumMod val="50000"/>
                  </a:schemeClr>
                </a:solidFill>
              </a:endParaRPr>
            </a:p>
          </p:txBody>
        </p:sp>
        <p:sp>
          <p:nvSpPr>
            <p:cNvPr id="21" name="Round Diagonal Corner Rectangle 54"/>
            <p:cNvSpPr/>
            <p:nvPr/>
          </p:nvSpPr>
          <p:spPr>
            <a:xfrm flipH="1">
              <a:off x="2929499" y="1622355"/>
              <a:ext cx="1764504" cy="1899527"/>
            </a:xfrm>
            <a:prstGeom prst="round2DiagRect">
              <a:avLst>
                <a:gd name="adj1" fmla="val 18841"/>
                <a:gd name="adj2" fmla="val 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solidFill>
                  <a:schemeClr val="bg1">
                    <a:lumMod val="50000"/>
                  </a:schemeClr>
                </a:solidFill>
              </a:endParaRPr>
            </a:p>
          </p:txBody>
        </p:sp>
        <p:sp>
          <p:nvSpPr>
            <p:cNvPr id="22" name="Round Diagonal Corner Rectangle 45"/>
            <p:cNvSpPr/>
            <p:nvPr/>
          </p:nvSpPr>
          <p:spPr>
            <a:xfrm flipH="1">
              <a:off x="844290" y="1591598"/>
              <a:ext cx="1717874" cy="1951088"/>
            </a:xfrm>
            <a:prstGeom prst="round2DiagRect">
              <a:avLst>
                <a:gd name="adj1" fmla="val 18841"/>
                <a:gd name="adj2" fmla="val 0"/>
              </a:avLst>
            </a:prstGeom>
            <a:blipFill dpi="0" rotWithShape="1">
              <a:blip r:embed="rId5">
                <a:extLst>
                  <a:ext uri="{28A0092B-C50C-407E-A947-70E740481C1C}">
                    <a14:useLocalDpi xmlns:a14="http://schemas.microsoft.com/office/drawing/2010/main" val="0"/>
                  </a:ext>
                </a:extLst>
              </a:blip>
              <a:srcRect/>
              <a:stretch>
                <a:fillRect/>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solidFill>
                  <a:schemeClr val="bg1">
                    <a:lumMod val="50000"/>
                  </a:schemeClr>
                </a:solidFill>
              </a:endParaRPr>
            </a:p>
          </p:txBody>
        </p:sp>
        <p:sp>
          <p:nvSpPr>
            <p:cNvPr id="5" name="TextBox 8">
              <a:extLst>
                <a:ext uri="{FF2B5EF4-FFF2-40B4-BE49-F238E27FC236}">
                  <a16:creationId xmlns:a16="http://schemas.microsoft.com/office/drawing/2014/main" id="{8031F2CC-D529-44F6-BBC9-AD2EEF5F6DA5}"/>
                </a:ext>
              </a:extLst>
            </p:cNvPr>
            <p:cNvSpPr txBox="1"/>
            <p:nvPr/>
          </p:nvSpPr>
          <p:spPr>
            <a:xfrm flipH="1">
              <a:off x="9427837" y="3950343"/>
              <a:ext cx="1933830" cy="1908178"/>
            </a:xfrm>
            <a:prstGeom prst="rect">
              <a:avLst/>
            </a:prstGeom>
            <a:noFill/>
          </p:spPr>
          <p:txBody>
            <a:bodyPr wrap="square" lIns="182843" tIns="91422" rIns="182843" bIns="91422" rtlCol="0">
              <a:spAutoFit/>
            </a:bodyPr>
            <a:lstStyle/>
            <a:p>
              <a:pPr algn="just"/>
              <a:r>
                <a:rPr lang="zh-CN" altLang="zh-CN" sz="1400" kern="100" dirty="0">
                  <a:latin typeface="+mn-ea"/>
                  <a:cs typeface="宋体" panose="02010600030101010101" pitchFamily="2" charset="-122"/>
                </a:rPr>
                <a:t>采用吊车或卷扬机或电动葫芦吊土石方出坑的，按</a:t>
              </a:r>
              <a:r>
                <a:rPr lang="en-US" altLang="zh-CN" sz="1400" kern="100" dirty="0">
                  <a:latin typeface="+mn-ea"/>
                  <a:cs typeface="宋体" panose="02010600030101010101" pitchFamily="2" charset="-122"/>
                </a:rPr>
                <a:t>1m</a:t>
              </a:r>
              <a:r>
                <a:rPr lang="zh-CN" altLang="zh-CN" sz="1400" kern="100" dirty="0">
                  <a:latin typeface="+mn-ea"/>
                  <a:cs typeface="宋体" panose="02010600030101010101" pitchFamily="2" charset="-122"/>
                </a:rPr>
                <a:t>折合</a:t>
              </a:r>
              <a:r>
                <a:rPr lang="en-US" altLang="zh-CN" sz="1400" kern="100" dirty="0">
                  <a:latin typeface="+mn-ea"/>
                  <a:cs typeface="宋体" panose="02010600030101010101" pitchFamily="2" charset="-122"/>
                </a:rPr>
                <a:t>7m</a:t>
              </a:r>
              <a:r>
                <a:rPr lang="zh-CN" altLang="zh-CN" sz="1400" kern="100" dirty="0">
                  <a:latin typeface="+mn-ea"/>
                  <a:cs typeface="宋体" panose="02010600030101010101" pitchFamily="2" charset="-122"/>
                </a:rPr>
                <a:t>运土方套用相应人工运土、淤泥、石碴每增</a:t>
              </a:r>
              <a:r>
                <a:rPr lang="en-US" altLang="zh-CN" sz="1400" kern="100" dirty="0">
                  <a:latin typeface="+mn-ea"/>
                  <a:cs typeface="宋体" panose="02010600030101010101" pitchFamily="2" charset="-122"/>
                </a:rPr>
                <a:t>20m</a:t>
              </a:r>
              <a:r>
                <a:rPr lang="zh-CN" altLang="zh-CN" sz="1400" kern="100" dirty="0">
                  <a:latin typeface="+mn-ea"/>
                  <a:cs typeface="宋体" panose="02010600030101010101" pitchFamily="2" charset="-122"/>
                </a:rPr>
                <a:t>子目乘以系数</a:t>
              </a:r>
              <a:r>
                <a:rPr lang="en-US" altLang="zh-CN" sz="1400" kern="100" dirty="0">
                  <a:latin typeface="+mn-ea"/>
                  <a:cs typeface="宋体" panose="02010600030101010101" pitchFamily="2" charset="-122"/>
                </a:rPr>
                <a:t>0.8</a:t>
              </a:r>
              <a:r>
                <a:rPr lang="zh-CN" altLang="zh-CN" sz="1400" kern="100" dirty="0">
                  <a:latin typeface="+mn-ea"/>
                  <a:cs typeface="宋体" panose="02010600030101010101" pitchFamily="2" charset="-122"/>
                </a:rPr>
                <a:t>计算垂直运输费。</a:t>
              </a:r>
              <a:endParaRPr lang="en-US" sz="1400" dirty="0">
                <a:solidFill>
                  <a:schemeClr val="bg1">
                    <a:lumMod val="50000"/>
                  </a:schemeClr>
                </a:solidFill>
                <a:latin typeface="+mn-ea"/>
                <a:cs typeface="Lato Light"/>
              </a:endParaRPr>
            </a:p>
          </p:txBody>
        </p:sp>
        <p:sp>
          <p:nvSpPr>
            <p:cNvPr id="6" name="Round Diagonal Corner Rectangle 53">
              <a:extLst>
                <a:ext uri="{FF2B5EF4-FFF2-40B4-BE49-F238E27FC236}">
                  <a16:creationId xmlns:a16="http://schemas.microsoft.com/office/drawing/2014/main" id="{3C782B6B-7B2E-4CCF-8D2B-6B02B901D01C}"/>
                </a:ext>
              </a:extLst>
            </p:cNvPr>
            <p:cNvSpPr/>
            <p:nvPr/>
          </p:nvSpPr>
          <p:spPr>
            <a:xfrm flipH="1">
              <a:off x="9466322" y="1622355"/>
              <a:ext cx="1764504" cy="1899527"/>
            </a:xfrm>
            <a:prstGeom prst="round2DiagRect">
              <a:avLst>
                <a:gd name="adj1" fmla="val 18841"/>
                <a:gd name="adj2" fmla="val 0"/>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solidFill>
                  <a:schemeClr val="bg1">
                    <a:lumMod val="50000"/>
                  </a:schemeClr>
                </a:solidFill>
              </a:endParaRPr>
            </a:p>
          </p:txBody>
        </p:sp>
      </p:grpSp>
    </p:spTree>
    <p:extLst>
      <p:ext uri="{BB962C8B-B14F-4D97-AF65-F5344CB8AC3E}">
        <p14:creationId xmlns:p14="http://schemas.microsoft.com/office/powerpoint/2010/main" val="3927985995"/>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17</a:t>
            </a:fld>
            <a:endParaRPr lang="en-US" dirty="0"/>
          </a:p>
        </p:txBody>
      </p:sp>
      <p:sp>
        <p:nvSpPr>
          <p:cNvPr id="3" name="矩形 2"/>
          <p:cNvSpPr/>
          <p:nvPr/>
        </p:nvSpPr>
        <p:spPr>
          <a:xfrm>
            <a:off x="873403" y="1332425"/>
            <a:ext cx="5565497" cy="5025735"/>
          </a:xfrm>
          <a:prstGeom prst="rect">
            <a:avLst/>
          </a:prstGeom>
        </p:spPr>
        <p:txBody>
          <a:bodyPr wrap="square">
            <a:spAutoFit/>
          </a:bodyPr>
          <a:lstStyle/>
          <a:p>
            <a:pPr lvl="0" algn="just">
              <a:lnSpc>
                <a:spcPct val="150000"/>
              </a:lnSpc>
              <a:spcAft>
                <a:spcPts val="0"/>
              </a:spcAft>
              <a:tabLst>
                <a:tab pos="314960" algn="l"/>
                <a:tab pos="540385" algn="l"/>
                <a:tab pos="630555" algn="l"/>
              </a:tabLst>
            </a:pPr>
            <a:r>
              <a:rPr lang="en-US" altLang="zh-CN" kern="100" dirty="0">
                <a:latin typeface="宋体" panose="02010600030101010101" pitchFamily="2" charset="-122"/>
                <a:ea typeface="宋体" panose="02010600030101010101" pitchFamily="2" charset="-122"/>
                <a:cs typeface="宋体" panose="02010600030101010101" pitchFamily="2" charset="-122"/>
              </a:rPr>
              <a:t>1</a:t>
            </a:r>
            <a:r>
              <a:rPr lang="zh-CN" altLang="en-US" kern="100" dirty="0">
                <a:latin typeface="宋体" panose="02010600030101010101" pitchFamily="2" charset="-122"/>
                <a:ea typeface="宋体" panose="02010600030101010101" pitchFamily="2" charset="-122"/>
                <a:cs typeface="宋体" panose="02010600030101010101" pitchFamily="2" charset="-122"/>
              </a:rPr>
              <a:t>、增加利用石方回填碾压（指爆破后需二次解小的石方），如采用外购石方回填，执行第二章碎石垫层子目；</a:t>
            </a:r>
            <a:endParaRPr lang="en-US" altLang="zh-CN" kern="1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Aft>
                <a:spcPts val="0"/>
              </a:spcAft>
              <a:tabLst>
                <a:tab pos="314960" algn="l"/>
                <a:tab pos="540385" algn="l"/>
                <a:tab pos="630555" algn="l"/>
              </a:tabLst>
            </a:pPr>
            <a:r>
              <a:rPr lang="en-US" altLang="zh-CN" kern="100" dirty="0">
                <a:latin typeface="宋体" panose="02010600030101010101" pitchFamily="2" charset="-122"/>
                <a:ea typeface="宋体" panose="02010600030101010101" pitchFamily="2" charset="-122"/>
                <a:cs typeface="宋体" panose="02010600030101010101" pitchFamily="2" charset="-122"/>
              </a:rPr>
              <a:t>2</a:t>
            </a:r>
            <a:r>
              <a:rPr lang="zh-CN" altLang="en-US" kern="100" dirty="0">
                <a:latin typeface="宋体" panose="02010600030101010101" pitchFamily="2" charset="-122"/>
                <a:ea typeface="宋体" panose="02010600030101010101" pitchFamily="2" charset="-122"/>
                <a:cs typeface="宋体" panose="02010600030101010101" pitchFamily="2" charset="-122"/>
              </a:rPr>
              <a:t>、增加机械回填沟槽土方、中粗砂、砂砾石、石灰土、碎石等内容；</a:t>
            </a:r>
            <a:endParaRPr lang="en-US" altLang="zh-CN" kern="1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Aft>
                <a:spcPts val="0"/>
              </a:spcAft>
              <a:tabLst>
                <a:tab pos="314960" algn="l"/>
                <a:tab pos="540385" algn="l"/>
                <a:tab pos="630555" algn="l"/>
              </a:tabLst>
            </a:pPr>
            <a:r>
              <a:rPr lang="en-US" altLang="zh-CN" kern="100" dirty="0">
                <a:latin typeface="宋体" panose="02010600030101010101" pitchFamily="2" charset="-122"/>
                <a:ea typeface="宋体" panose="02010600030101010101" pitchFamily="2" charset="-122"/>
                <a:cs typeface="宋体" panose="02010600030101010101" pitchFamily="2" charset="-122"/>
              </a:rPr>
              <a:t>3</a:t>
            </a:r>
            <a:r>
              <a:rPr lang="zh-CN" altLang="en-US" kern="100" dirty="0">
                <a:latin typeface="宋体" panose="02010600030101010101" pitchFamily="2" charset="-122"/>
                <a:ea typeface="宋体" panose="02010600030101010101" pitchFamily="2" charset="-122"/>
                <a:cs typeface="宋体" panose="02010600030101010101" pitchFamily="2" charset="-122"/>
              </a:rPr>
              <a:t>、补充压实系数</a:t>
            </a:r>
            <a:r>
              <a:rPr lang="zh-CN" altLang="en-US" kern="100">
                <a:latin typeface="宋体" panose="02010600030101010101" pitchFamily="2" charset="-122"/>
                <a:ea typeface="宋体" panose="02010600030101010101" pitchFamily="2" charset="-122"/>
                <a:cs typeface="宋体" panose="02010600030101010101" pitchFamily="2" charset="-122"/>
              </a:rPr>
              <a:t>说明，土方</a:t>
            </a:r>
            <a:r>
              <a:rPr lang="zh-CN" altLang="en-US" kern="100" dirty="0">
                <a:latin typeface="宋体" panose="02010600030101010101" pitchFamily="2" charset="-122"/>
                <a:ea typeface="宋体" panose="02010600030101010101" pitchFamily="2" charset="-122"/>
                <a:cs typeface="宋体" panose="02010600030101010101" pitchFamily="2" charset="-122"/>
              </a:rPr>
              <a:t>压实后体积：天然密实体积</a:t>
            </a:r>
            <a:r>
              <a:rPr lang="en-US" altLang="zh-CN" kern="100" dirty="0">
                <a:latin typeface="宋体" panose="02010600030101010101" pitchFamily="2" charset="-122"/>
                <a:ea typeface="宋体" panose="02010600030101010101" pitchFamily="2" charset="-122"/>
                <a:cs typeface="宋体" panose="02010600030101010101" pitchFamily="2" charset="-122"/>
              </a:rPr>
              <a:t>=1:1.15</a:t>
            </a:r>
            <a:r>
              <a:rPr lang="zh-CN" altLang="en-US" kern="100" dirty="0">
                <a:latin typeface="宋体" panose="02010600030101010101" pitchFamily="2" charset="-122"/>
                <a:ea typeface="宋体" panose="02010600030101010101" pitchFamily="2" charset="-122"/>
                <a:cs typeface="宋体" panose="02010600030101010101" pitchFamily="2" charset="-122"/>
              </a:rPr>
              <a:t>；</a:t>
            </a:r>
            <a:endParaRPr lang="en-US" altLang="zh-CN" kern="1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Aft>
                <a:spcPts val="0"/>
              </a:spcAft>
              <a:tabLst>
                <a:tab pos="314960" algn="l"/>
                <a:tab pos="540385" algn="l"/>
                <a:tab pos="630555" algn="l"/>
              </a:tabLst>
            </a:pPr>
            <a:r>
              <a:rPr lang="en-US" altLang="zh-CN" kern="100" dirty="0">
                <a:latin typeface="宋体" panose="02010600030101010101" pitchFamily="2" charset="-122"/>
                <a:ea typeface="宋体" panose="02010600030101010101" pitchFamily="2" charset="-122"/>
                <a:cs typeface="宋体" panose="02010600030101010101" pitchFamily="2" charset="-122"/>
              </a:rPr>
              <a:t>4</a:t>
            </a:r>
            <a:r>
              <a:rPr lang="zh-CN" altLang="en-US" kern="100" dirty="0">
                <a:latin typeface="宋体" panose="02010600030101010101" pitchFamily="2" charset="-122"/>
                <a:ea typeface="宋体" panose="02010600030101010101" pitchFamily="2" charset="-122"/>
                <a:cs typeface="宋体" panose="02010600030101010101" pitchFamily="2" charset="-122"/>
              </a:rPr>
              <a:t>、石方开挖方式除保留原</a:t>
            </a:r>
            <a:r>
              <a:rPr lang="en-US" altLang="zh-CN" kern="100" dirty="0">
                <a:latin typeface="宋体" panose="02010600030101010101" pitchFamily="2" charset="-122"/>
                <a:ea typeface="宋体" panose="02010600030101010101" pitchFamily="2" charset="-122"/>
                <a:cs typeface="宋体" panose="02010600030101010101" pitchFamily="2" charset="-122"/>
              </a:rPr>
              <a:t>14</a:t>
            </a:r>
            <a:r>
              <a:rPr lang="zh-CN" altLang="en-US" kern="100" dirty="0">
                <a:latin typeface="宋体" panose="02010600030101010101" pitchFamily="2" charset="-122"/>
                <a:ea typeface="宋体" panose="02010600030101010101" pitchFamily="2" charset="-122"/>
                <a:cs typeface="宋体" panose="02010600030101010101" pitchFamily="2" charset="-122"/>
              </a:rPr>
              <a:t>定额中的机械打眼爆破石方外，还增加了液压破碎锤凿石方、人工风镐破碎石方、膨胀剂爆破石方三种方式；</a:t>
            </a:r>
            <a:endParaRPr lang="en-US" altLang="zh-CN" kern="1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Aft>
                <a:spcPts val="0"/>
              </a:spcAft>
              <a:tabLst>
                <a:tab pos="314960" algn="l"/>
                <a:tab pos="540385" algn="l"/>
                <a:tab pos="630555" algn="l"/>
              </a:tabLst>
            </a:pPr>
            <a:r>
              <a:rPr lang="en-US" altLang="zh-CN" kern="100">
                <a:latin typeface="宋体" panose="02010600030101010101" pitchFamily="2" charset="-122"/>
                <a:ea typeface="宋体" panose="02010600030101010101" pitchFamily="2" charset="-122"/>
                <a:cs typeface="宋体" panose="02010600030101010101" pitchFamily="2" charset="-122"/>
              </a:rPr>
              <a:t>5</a:t>
            </a:r>
            <a:r>
              <a:rPr lang="zh-CN" altLang="en-US" kern="100">
                <a:latin typeface="宋体" panose="02010600030101010101" pitchFamily="2" charset="-122"/>
                <a:ea typeface="宋体" panose="02010600030101010101" pitchFamily="2" charset="-122"/>
                <a:cs typeface="宋体" panose="02010600030101010101" pitchFamily="2" charset="-122"/>
              </a:rPr>
              <a:t>、增加打拔钢板桩、大型钢支撑、深井井点降水等内容。</a:t>
            </a:r>
            <a:endParaRPr lang="zh-CN" altLang="zh-CN" kern="100" dirty="0">
              <a:latin typeface="宋体" panose="02010600030101010101" pitchFamily="2" charset="-122"/>
              <a:ea typeface="宋体" panose="02010600030101010101" pitchFamily="2" charset="-122"/>
              <a:cs typeface="宋体" panose="02010600030101010101" pitchFamily="2" charset="-122"/>
            </a:endParaRPr>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第一章 土石方工程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a16="http://schemas.microsoft.com/office/drawing/2014/main" id="{D6892123-E4BC-4738-A64A-1DA92285A8AB}"/>
              </a:ext>
            </a:extLst>
          </p:cNvPr>
          <p:cNvGrpSpPr/>
          <p:nvPr/>
        </p:nvGrpSpPr>
        <p:grpSpPr>
          <a:xfrm>
            <a:off x="6728348" y="1332425"/>
            <a:ext cx="4405455" cy="4840615"/>
            <a:chOff x="6633098" y="1438266"/>
            <a:chExt cx="4405455" cy="4840615"/>
          </a:xfrm>
        </p:grpSpPr>
        <p:pic>
          <p:nvPicPr>
            <p:cNvPr id="10" name="图片 9">
              <a:extLst>
                <a:ext uri="{FF2B5EF4-FFF2-40B4-BE49-F238E27FC236}">
                  <a16:creationId xmlns:a16="http://schemas.microsoft.com/office/drawing/2014/main" id="{DA49D2C1-EF87-41AF-A2EC-9CE284D10E7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2282"/>
            <a:stretch/>
          </p:blipFill>
          <p:spPr>
            <a:xfrm>
              <a:off x="6633099" y="1438266"/>
              <a:ext cx="4405454" cy="2480324"/>
            </a:xfrm>
            <a:prstGeom prst="rect">
              <a:avLst/>
            </a:prstGeom>
          </p:spPr>
        </p:pic>
        <p:pic>
          <p:nvPicPr>
            <p:cNvPr id="12" name="图片 11">
              <a:extLst>
                <a:ext uri="{FF2B5EF4-FFF2-40B4-BE49-F238E27FC236}">
                  <a16:creationId xmlns:a16="http://schemas.microsoft.com/office/drawing/2014/main" id="{811E7F62-B2C1-43F8-ACDB-955611A0E84B}"/>
                </a:ext>
              </a:extLst>
            </p:cNvPr>
            <p:cNvPicPr>
              <a:picLocks noChangeAspect="1"/>
            </p:cNvPicPr>
            <p:nvPr/>
          </p:nvPicPr>
          <p:blipFill rotWithShape="1">
            <a:blip r:embed="rId3">
              <a:extLst>
                <a:ext uri="{28A0092B-C50C-407E-A947-70E740481C1C}">
                  <a14:useLocalDpi xmlns:a14="http://schemas.microsoft.com/office/drawing/2010/main" val="0"/>
                </a:ext>
              </a:extLst>
            </a:blip>
            <a:srcRect t="11032" b="11747"/>
            <a:stretch/>
          </p:blipFill>
          <p:spPr>
            <a:xfrm>
              <a:off x="6633098" y="3724275"/>
              <a:ext cx="4405455" cy="2554606"/>
            </a:xfrm>
            <a:prstGeom prst="rect">
              <a:avLst/>
            </a:prstGeom>
          </p:spPr>
        </p:pic>
      </p:grpSp>
    </p:spTree>
    <p:extLst>
      <p:ext uri="{BB962C8B-B14F-4D97-AF65-F5344CB8AC3E}">
        <p14:creationId xmlns:p14="http://schemas.microsoft.com/office/powerpoint/2010/main" val="1104390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753871" y="1951862"/>
            <a:ext cx="4896595" cy="4347954"/>
            <a:chOff x="1286492" y="2089551"/>
            <a:chExt cx="4575546" cy="4062877"/>
          </a:xfrm>
        </p:grpSpPr>
        <p:sp>
          <p:nvSpPr>
            <p:cNvPr id="8" name="矩形 10"/>
            <p:cNvSpPr>
              <a:spLocks noChangeArrowheads="1"/>
            </p:cNvSpPr>
            <p:nvPr/>
          </p:nvSpPr>
          <p:spPr bwMode="auto">
            <a:xfrm>
              <a:off x="1286492" y="2089551"/>
              <a:ext cx="4575546" cy="307882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eaLnBrk="1" hangingPunct="1">
                <a:buFont typeface="Arial" panose="020B0604020202020204" pitchFamily="34" charset="0"/>
                <a:buNone/>
              </a:pPr>
              <a:endParaRPr lang="zh-CN" altLang="en-US">
                <a:solidFill>
                  <a:srgbClr val="FFFFFF"/>
                </a:solidFill>
                <a:latin typeface="宋体" panose="02010600030101010101" pitchFamily="2" charset="-122"/>
                <a:sym typeface="宋体" panose="02010600030101010101" pitchFamily="2" charset="-122"/>
              </a:endParaRPr>
            </a:p>
          </p:txBody>
        </p:sp>
        <p:sp>
          <p:nvSpPr>
            <p:cNvPr id="9" name="品 32"/>
            <p:cNvSpPr txBox="1"/>
            <p:nvPr>
              <p:custDataLst>
                <p:tags r:id="rId1"/>
              </p:custDataLst>
            </p:nvPr>
          </p:nvSpPr>
          <p:spPr>
            <a:xfrm>
              <a:off x="2056387" y="5478940"/>
              <a:ext cx="1251047" cy="345116"/>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土石方工程</a:t>
              </a:r>
            </a:p>
          </p:txBody>
        </p:sp>
        <p:sp>
          <p:nvSpPr>
            <p:cNvPr id="10" name="15"/>
            <p:cNvSpPr txBox="1"/>
            <p:nvPr>
              <p:custDataLst>
                <p:tags r:id="rId2"/>
              </p:custDataLst>
            </p:nvPr>
          </p:nvSpPr>
          <p:spPr>
            <a:xfrm>
              <a:off x="2056387" y="5750317"/>
              <a:ext cx="3805651" cy="314619"/>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常见注意事项及相关解释</a:t>
              </a:r>
            </a:p>
          </p:txBody>
        </p:sp>
        <p:sp>
          <p:nvSpPr>
            <p:cNvPr id="13" name="Oval 14"/>
            <p:cNvSpPr/>
            <p:nvPr/>
          </p:nvSpPr>
          <p:spPr>
            <a:xfrm>
              <a:off x="1286492" y="5535739"/>
              <a:ext cx="616689" cy="61668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4" name="Freeform 70"/>
            <p:cNvSpPr/>
            <p:nvPr/>
          </p:nvSpPr>
          <p:spPr bwMode="auto">
            <a:xfrm>
              <a:off x="1445462" y="5693898"/>
              <a:ext cx="298748" cy="274967"/>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sp>
        <p:nvSpPr>
          <p:cNvPr id="15" name="Rounded Rectangle 5"/>
          <p:cNvSpPr/>
          <p:nvPr/>
        </p:nvSpPr>
        <p:spPr>
          <a:xfrm>
            <a:off x="7427227" y="1645509"/>
            <a:ext cx="1276229" cy="1188817"/>
          </a:xfrm>
          <a:prstGeom prst="roundRect">
            <a:avLst/>
          </a:prstGeom>
          <a:solidFill>
            <a:schemeClr val="accent3"/>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200" dirty="0">
                <a:solidFill>
                  <a:schemeClr val="bg1"/>
                </a:solidFill>
                <a:latin typeface="Lato Light"/>
              </a:rPr>
              <a:t>①机械挖沟槽土石方子目，已综合了人工修理边坡及清底内容</a:t>
            </a:r>
            <a:endParaRPr lang="en-US" sz="1200" dirty="0">
              <a:solidFill>
                <a:schemeClr val="bg1"/>
              </a:solidFill>
            </a:endParaRPr>
          </a:p>
        </p:txBody>
      </p:sp>
      <p:sp>
        <p:nvSpPr>
          <p:cNvPr id="17" name="Rounded Rectangle 15"/>
          <p:cNvSpPr/>
          <p:nvPr/>
        </p:nvSpPr>
        <p:spPr>
          <a:xfrm>
            <a:off x="7427227" y="3212853"/>
            <a:ext cx="1276229" cy="1188817"/>
          </a:xfrm>
          <a:prstGeom prst="roundRect">
            <a:avLst/>
          </a:prstGeom>
          <a:solidFill>
            <a:schemeClr val="tx2">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200" dirty="0"/>
              <a:t>②</a:t>
            </a:r>
            <a:r>
              <a:rPr lang="zh-CN" altLang="zh-CN" sz="1200" dirty="0"/>
              <a:t>挖土方子目中的推土机是为配合挖机施工的辅助机械</a:t>
            </a:r>
            <a:r>
              <a:rPr lang="zh-CN" altLang="en-US" sz="1200" dirty="0"/>
              <a:t>，不是</a:t>
            </a:r>
            <a:r>
              <a:rPr lang="zh-CN" altLang="zh-CN" sz="1200" dirty="0"/>
              <a:t>卸土场的整理费用</a:t>
            </a:r>
            <a:endParaRPr lang="en-US" sz="1200" dirty="0">
              <a:solidFill>
                <a:schemeClr val="bg1">
                  <a:lumMod val="50000"/>
                </a:schemeClr>
              </a:solidFill>
            </a:endParaRPr>
          </a:p>
        </p:txBody>
      </p:sp>
      <p:sp>
        <p:nvSpPr>
          <p:cNvPr id="24" name="Rounded Rectangle 17"/>
          <p:cNvSpPr/>
          <p:nvPr/>
        </p:nvSpPr>
        <p:spPr>
          <a:xfrm>
            <a:off x="7427227" y="4780197"/>
            <a:ext cx="1276229" cy="1188817"/>
          </a:xfrm>
          <a:prstGeom prst="roundRect">
            <a:avLst/>
          </a:prstGeom>
          <a:solidFill>
            <a:schemeClr val="accent3"/>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200" dirty="0"/>
              <a:t>③</a:t>
            </a:r>
            <a:r>
              <a:rPr lang="zh-CN" altLang="zh-CN" sz="1200" dirty="0"/>
              <a:t>液压破碎锤</a:t>
            </a:r>
            <a:r>
              <a:rPr lang="zh-CN" altLang="en-US" sz="1200" dirty="0"/>
              <a:t>凿石</a:t>
            </a:r>
            <a:r>
              <a:rPr lang="zh-CN" altLang="zh-CN" sz="1200" dirty="0"/>
              <a:t>子目</a:t>
            </a:r>
            <a:r>
              <a:rPr lang="zh-CN" altLang="en-US" sz="1200" dirty="0"/>
              <a:t>的</a:t>
            </a:r>
            <a:r>
              <a:rPr lang="zh-CN" altLang="zh-CN" sz="1200" dirty="0"/>
              <a:t>机械</a:t>
            </a:r>
            <a:r>
              <a:rPr lang="zh-CN" altLang="en-US" sz="1200" dirty="0"/>
              <a:t>按</a:t>
            </a:r>
            <a:r>
              <a:rPr lang="zh-CN" altLang="zh-CN" sz="1200" dirty="0"/>
              <a:t>大小</a:t>
            </a:r>
            <a:r>
              <a:rPr lang="zh-CN" altLang="en-US" sz="1200" dirty="0"/>
              <a:t>机械综合</a:t>
            </a:r>
            <a:r>
              <a:rPr lang="zh-CN" altLang="zh-CN" sz="1200" dirty="0"/>
              <a:t>考虑，机械不同</a:t>
            </a:r>
            <a:r>
              <a:rPr lang="zh-CN" altLang="en-US" sz="1200" dirty="0"/>
              <a:t>时</a:t>
            </a:r>
            <a:r>
              <a:rPr lang="zh-CN" altLang="zh-CN" sz="1200" dirty="0"/>
              <a:t>不予换算</a:t>
            </a:r>
            <a:endParaRPr lang="en-US" sz="1200" dirty="0">
              <a:solidFill>
                <a:schemeClr val="bg1">
                  <a:lumMod val="50000"/>
                </a:schemeClr>
              </a:solidFill>
            </a:endParaRPr>
          </a:p>
        </p:txBody>
      </p:sp>
      <p:sp>
        <p:nvSpPr>
          <p:cNvPr id="31" name="灯片编号占位符 30"/>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18</a:t>
            </a:fld>
            <a:endParaRPr lang="en-US" dirty="0">
              <a:solidFill>
                <a:prstClr val="black">
                  <a:tint val="75000"/>
                </a:prstClr>
              </a:solidFill>
            </a:endParaRPr>
          </a:p>
        </p:txBody>
      </p:sp>
      <p:sp>
        <p:nvSpPr>
          <p:cNvPr id="33" name="9"/>
          <p:cNvSpPr txBox="1"/>
          <p:nvPr/>
        </p:nvSpPr>
        <p:spPr>
          <a:xfrm>
            <a:off x="9084120" y="351305"/>
            <a:ext cx="3137050" cy="430887"/>
          </a:xfrm>
          <a:prstGeom prst="rect">
            <a:avLst/>
          </a:prstGeom>
          <a:noFill/>
        </p:spPr>
        <p:txBody>
          <a:bodyPr wrap="square" lIns="0" tIns="0" rIns="0" bIns="0" rtlCol="0">
            <a:spAutoFit/>
          </a:bodyPr>
          <a:lstStyle/>
          <a:p>
            <a:r>
              <a:rPr lang="zh-CN" altLang="en-US" sz="2800">
                <a:solidFill>
                  <a:schemeClr val="bg1">
                    <a:lumMod val="50000"/>
                  </a:schemeClr>
                </a:solidFill>
                <a:latin typeface="微软雅黑" panose="020B0503020204020204" pitchFamily="34" charset="-122"/>
                <a:ea typeface="微软雅黑" panose="020B0503020204020204" pitchFamily="34" charset="-122"/>
              </a:rPr>
              <a:t>其他</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注意事项</a:t>
            </a:r>
          </a:p>
        </p:txBody>
      </p:sp>
      <p:sp>
        <p:nvSpPr>
          <p:cNvPr id="32" name="Rounded Rectangle 5">
            <a:extLst>
              <a:ext uri="{FF2B5EF4-FFF2-40B4-BE49-F238E27FC236}">
                <a16:creationId xmlns:a16="http://schemas.microsoft.com/office/drawing/2014/main" id="{8738B84A-5456-4972-B0FC-6E4B16A47E3C}"/>
              </a:ext>
            </a:extLst>
          </p:cNvPr>
          <p:cNvSpPr/>
          <p:nvPr/>
        </p:nvSpPr>
        <p:spPr>
          <a:xfrm>
            <a:off x="9563622" y="3212853"/>
            <a:ext cx="1276229" cy="1188817"/>
          </a:xfrm>
          <a:prstGeom prst="roundRect">
            <a:avLst/>
          </a:prstGeom>
          <a:solidFill>
            <a:schemeClr val="accent3"/>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200" dirty="0"/>
              <a:t>⑤</a:t>
            </a:r>
            <a:r>
              <a:rPr lang="zh-CN" altLang="zh-CN" sz="1200" dirty="0"/>
              <a:t>机动翻斗车运土子目</a:t>
            </a:r>
            <a:r>
              <a:rPr lang="zh-CN" altLang="en-US" sz="1200" dirty="0"/>
              <a:t>运距</a:t>
            </a:r>
            <a:r>
              <a:rPr lang="zh-CN" altLang="zh-CN" sz="1200" dirty="0"/>
              <a:t>超过</a:t>
            </a:r>
            <a:r>
              <a:rPr lang="en-US" altLang="zh-CN" sz="1200" dirty="0"/>
              <a:t>3000m</a:t>
            </a:r>
            <a:r>
              <a:rPr lang="zh-CN" altLang="zh-CN" sz="1200" dirty="0"/>
              <a:t>的按市场价或签证价计算</a:t>
            </a:r>
            <a:endParaRPr lang="en-US" sz="1200" dirty="0">
              <a:solidFill>
                <a:schemeClr val="bg1"/>
              </a:solidFill>
            </a:endParaRPr>
          </a:p>
        </p:txBody>
      </p:sp>
      <p:sp>
        <p:nvSpPr>
          <p:cNvPr id="34" name="Rounded Rectangle 15">
            <a:extLst>
              <a:ext uri="{FF2B5EF4-FFF2-40B4-BE49-F238E27FC236}">
                <a16:creationId xmlns:a16="http://schemas.microsoft.com/office/drawing/2014/main" id="{5C55CFAE-C9B1-4ABF-828F-BA9E731DC76A}"/>
              </a:ext>
            </a:extLst>
          </p:cNvPr>
          <p:cNvSpPr/>
          <p:nvPr/>
        </p:nvSpPr>
        <p:spPr>
          <a:xfrm>
            <a:off x="9563621" y="1627395"/>
            <a:ext cx="1276229" cy="1188817"/>
          </a:xfrm>
          <a:prstGeom prst="roundRect">
            <a:avLst/>
          </a:prstGeom>
          <a:solidFill>
            <a:schemeClr val="tx2">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200" dirty="0">
                <a:solidFill>
                  <a:schemeClr val="bg1"/>
                </a:solidFill>
              </a:rPr>
              <a:t>④</a:t>
            </a:r>
            <a:r>
              <a:rPr lang="zh-CN" altLang="zh-CN" sz="1200" dirty="0">
                <a:solidFill>
                  <a:schemeClr val="bg1"/>
                </a:solidFill>
              </a:rPr>
              <a:t>沟槽基坑</a:t>
            </a:r>
            <a:r>
              <a:rPr lang="en-US" altLang="zh-CN" sz="1200" dirty="0">
                <a:solidFill>
                  <a:schemeClr val="bg1"/>
                </a:solidFill>
              </a:rPr>
              <a:t>3:7</a:t>
            </a:r>
            <a:r>
              <a:rPr lang="zh-CN" altLang="zh-CN" sz="1200" dirty="0">
                <a:solidFill>
                  <a:schemeClr val="bg1"/>
                </a:solidFill>
              </a:rPr>
              <a:t>灰土</a:t>
            </a:r>
            <a:r>
              <a:rPr lang="zh-CN" altLang="en-US" sz="1200" dirty="0">
                <a:solidFill>
                  <a:schemeClr val="bg1"/>
                </a:solidFill>
              </a:rPr>
              <a:t>回填</a:t>
            </a:r>
            <a:r>
              <a:rPr lang="zh-CN" altLang="zh-CN" sz="1200" dirty="0">
                <a:solidFill>
                  <a:schemeClr val="bg1"/>
                </a:solidFill>
              </a:rPr>
              <a:t>子目中灰土为现场拌制材料</a:t>
            </a:r>
            <a:r>
              <a:rPr lang="zh-CN" altLang="en-US" sz="1200" dirty="0">
                <a:solidFill>
                  <a:schemeClr val="bg1"/>
                </a:solidFill>
              </a:rPr>
              <a:t>，黏土为外购材料</a:t>
            </a:r>
            <a:endParaRPr lang="en-US" sz="1200" dirty="0">
              <a:solidFill>
                <a:schemeClr val="bg1"/>
              </a:solidFill>
            </a:endParaRPr>
          </a:p>
        </p:txBody>
      </p:sp>
      <p:sp>
        <p:nvSpPr>
          <p:cNvPr id="36" name="Rounded Rectangle 15">
            <a:extLst>
              <a:ext uri="{FF2B5EF4-FFF2-40B4-BE49-F238E27FC236}">
                <a16:creationId xmlns:a16="http://schemas.microsoft.com/office/drawing/2014/main" id="{F722A2F4-05E7-4589-9B78-226B0EED7EA4}"/>
              </a:ext>
            </a:extLst>
          </p:cNvPr>
          <p:cNvSpPr/>
          <p:nvPr/>
        </p:nvSpPr>
        <p:spPr>
          <a:xfrm>
            <a:off x="9563620" y="4767425"/>
            <a:ext cx="1276229" cy="1188817"/>
          </a:xfrm>
          <a:prstGeom prst="roundRect">
            <a:avLst/>
          </a:prstGeom>
          <a:solidFill>
            <a:schemeClr val="tx2">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200" dirty="0"/>
              <a:t>⑥</a:t>
            </a:r>
            <a:r>
              <a:rPr lang="zh-CN" altLang="zh-CN" sz="1200" dirty="0"/>
              <a:t>槽型钢板桩、拉森钢板桩、大型支撑</a:t>
            </a:r>
            <a:r>
              <a:rPr lang="zh-CN" altLang="en-US" sz="1200" dirty="0"/>
              <a:t>等周转材料的</a:t>
            </a:r>
            <a:r>
              <a:rPr lang="zh-CN" altLang="zh-CN" sz="1200" dirty="0"/>
              <a:t>使用费</a:t>
            </a:r>
            <a:r>
              <a:rPr lang="zh-CN" altLang="en-US" sz="1200" dirty="0"/>
              <a:t>均需</a:t>
            </a:r>
            <a:r>
              <a:rPr lang="zh-CN" altLang="zh-CN" sz="1200" dirty="0"/>
              <a:t>另计</a:t>
            </a:r>
            <a:endParaRPr lang="en-US" sz="1200" dirty="0">
              <a:solidFill>
                <a:schemeClr val="bg1">
                  <a:lumMod val="50000"/>
                </a:schemeClr>
              </a:solidFill>
            </a:endParaRPr>
          </a:p>
        </p:txBody>
      </p:sp>
    </p:spTree>
    <p:extLst>
      <p:ext uri="{BB962C8B-B14F-4D97-AF65-F5344CB8AC3E}">
        <p14:creationId xmlns:p14="http://schemas.microsoft.com/office/powerpoint/2010/main" val="1266472047"/>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250"/>
                                        <p:tgtEl>
                                          <p:spTgt spid="15"/>
                                        </p:tgtEl>
                                      </p:cBhvr>
                                    </p:animEffect>
                                    <p:anim calcmode="lin" valueType="num">
                                      <p:cBhvr>
                                        <p:cTn id="12" dur="250" fill="hold"/>
                                        <p:tgtEl>
                                          <p:spTgt spid="15"/>
                                        </p:tgtEl>
                                        <p:attrNameLst>
                                          <p:attrName>ppt_x</p:attrName>
                                        </p:attrNameLst>
                                      </p:cBhvr>
                                      <p:tavLst>
                                        <p:tav tm="0">
                                          <p:val>
                                            <p:strVal val="#ppt_x"/>
                                          </p:val>
                                        </p:tav>
                                        <p:tav tm="100000">
                                          <p:val>
                                            <p:strVal val="#ppt_x"/>
                                          </p:val>
                                        </p:tav>
                                      </p:tavLst>
                                    </p:anim>
                                    <p:anim calcmode="lin" valueType="num">
                                      <p:cBhvr>
                                        <p:cTn id="13" dur="25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250"/>
                                        <p:tgtEl>
                                          <p:spTgt spid="17"/>
                                        </p:tgtEl>
                                      </p:cBhvr>
                                    </p:animEffect>
                                    <p:anim calcmode="lin" valueType="num">
                                      <p:cBhvr>
                                        <p:cTn id="18" dur="250" fill="hold"/>
                                        <p:tgtEl>
                                          <p:spTgt spid="17"/>
                                        </p:tgtEl>
                                        <p:attrNameLst>
                                          <p:attrName>ppt_x</p:attrName>
                                        </p:attrNameLst>
                                      </p:cBhvr>
                                      <p:tavLst>
                                        <p:tav tm="0">
                                          <p:val>
                                            <p:strVal val="#ppt_x"/>
                                          </p:val>
                                        </p:tav>
                                        <p:tav tm="100000">
                                          <p:val>
                                            <p:strVal val="#ppt_x"/>
                                          </p:val>
                                        </p:tav>
                                      </p:tavLst>
                                    </p:anim>
                                    <p:anim calcmode="lin" valueType="num">
                                      <p:cBhvr>
                                        <p:cTn id="19" dur="25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250"/>
                                        <p:tgtEl>
                                          <p:spTgt spid="24"/>
                                        </p:tgtEl>
                                      </p:cBhvr>
                                    </p:animEffect>
                                    <p:anim calcmode="lin" valueType="num">
                                      <p:cBhvr>
                                        <p:cTn id="24" dur="250" fill="hold"/>
                                        <p:tgtEl>
                                          <p:spTgt spid="24"/>
                                        </p:tgtEl>
                                        <p:attrNameLst>
                                          <p:attrName>ppt_x</p:attrName>
                                        </p:attrNameLst>
                                      </p:cBhvr>
                                      <p:tavLst>
                                        <p:tav tm="0">
                                          <p:val>
                                            <p:strVal val="#ppt_x"/>
                                          </p:val>
                                        </p:tav>
                                        <p:tav tm="100000">
                                          <p:val>
                                            <p:strVal val="#ppt_x"/>
                                          </p:val>
                                        </p:tav>
                                      </p:tavLst>
                                    </p:anim>
                                    <p:anim calcmode="lin" valueType="num">
                                      <p:cBhvr>
                                        <p:cTn id="25" dur="25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250"/>
                                        <p:tgtEl>
                                          <p:spTgt spid="32"/>
                                        </p:tgtEl>
                                      </p:cBhvr>
                                    </p:animEffect>
                                    <p:anim calcmode="lin" valueType="num">
                                      <p:cBhvr>
                                        <p:cTn id="36" dur="250" fill="hold"/>
                                        <p:tgtEl>
                                          <p:spTgt spid="32"/>
                                        </p:tgtEl>
                                        <p:attrNameLst>
                                          <p:attrName>ppt_x</p:attrName>
                                        </p:attrNameLst>
                                      </p:cBhvr>
                                      <p:tavLst>
                                        <p:tav tm="0">
                                          <p:val>
                                            <p:strVal val="#ppt_x"/>
                                          </p:val>
                                        </p:tav>
                                        <p:tav tm="100000">
                                          <p:val>
                                            <p:strVal val="#ppt_x"/>
                                          </p:val>
                                        </p:tav>
                                      </p:tavLst>
                                    </p:anim>
                                    <p:anim calcmode="lin" valueType="num">
                                      <p:cBhvr>
                                        <p:cTn id="37" dur="250" fill="hold"/>
                                        <p:tgtEl>
                                          <p:spTgt spid="32"/>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250"/>
                                        <p:tgtEl>
                                          <p:spTgt spid="34"/>
                                        </p:tgtEl>
                                      </p:cBhvr>
                                    </p:animEffect>
                                    <p:anim calcmode="lin" valueType="num">
                                      <p:cBhvr>
                                        <p:cTn id="42" dur="250" fill="hold"/>
                                        <p:tgtEl>
                                          <p:spTgt spid="34"/>
                                        </p:tgtEl>
                                        <p:attrNameLst>
                                          <p:attrName>ppt_x</p:attrName>
                                        </p:attrNameLst>
                                      </p:cBhvr>
                                      <p:tavLst>
                                        <p:tav tm="0">
                                          <p:val>
                                            <p:strVal val="#ppt_x"/>
                                          </p:val>
                                        </p:tav>
                                        <p:tav tm="100000">
                                          <p:val>
                                            <p:strVal val="#ppt_x"/>
                                          </p:val>
                                        </p:tav>
                                      </p:tavLst>
                                    </p:anim>
                                    <p:anim calcmode="lin" valueType="num">
                                      <p:cBhvr>
                                        <p:cTn id="43" dur="250" fill="hold"/>
                                        <p:tgtEl>
                                          <p:spTgt spid="34"/>
                                        </p:tgtEl>
                                        <p:attrNameLst>
                                          <p:attrName>ppt_y</p:attrName>
                                        </p:attrNameLst>
                                      </p:cBhvr>
                                      <p:tavLst>
                                        <p:tav tm="0">
                                          <p:val>
                                            <p:strVal val="#ppt_y+.1"/>
                                          </p:val>
                                        </p:tav>
                                        <p:tav tm="100000">
                                          <p:val>
                                            <p:strVal val="#ppt_y"/>
                                          </p:val>
                                        </p:tav>
                                      </p:tavLst>
                                    </p:anim>
                                  </p:childTnLst>
                                </p:cTn>
                              </p:par>
                            </p:childTnLst>
                          </p:cTn>
                        </p:par>
                        <p:par>
                          <p:cTn id="44" fill="hold">
                            <p:stCondLst>
                              <p:cond delay="2750"/>
                            </p:stCondLst>
                            <p:childTnLst>
                              <p:par>
                                <p:cTn id="45" presetID="42"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250"/>
                                        <p:tgtEl>
                                          <p:spTgt spid="36"/>
                                        </p:tgtEl>
                                      </p:cBhvr>
                                    </p:animEffect>
                                    <p:anim calcmode="lin" valueType="num">
                                      <p:cBhvr>
                                        <p:cTn id="48" dur="250" fill="hold"/>
                                        <p:tgtEl>
                                          <p:spTgt spid="36"/>
                                        </p:tgtEl>
                                        <p:attrNameLst>
                                          <p:attrName>ppt_x</p:attrName>
                                        </p:attrNameLst>
                                      </p:cBhvr>
                                      <p:tavLst>
                                        <p:tav tm="0">
                                          <p:val>
                                            <p:strVal val="#ppt_x"/>
                                          </p:val>
                                        </p:tav>
                                        <p:tav tm="100000">
                                          <p:val>
                                            <p:strVal val="#ppt_x"/>
                                          </p:val>
                                        </p:tav>
                                      </p:tavLst>
                                    </p:anim>
                                    <p:anim calcmode="lin" valueType="num">
                                      <p:cBhvr>
                                        <p:cTn id="49" dur="2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4" grpId="0" animBg="1"/>
      <p:bldP spid="32" grpId="0" animBg="1"/>
      <p:bldP spid="34" grpId="0" animBg="1"/>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19</a:t>
            </a:fld>
            <a:endParaRPr lang="en-US" dirty="0"/>
          </a:p>
        </p:txBody>
      </p:sp>
      <p:sp>
        <p:nvSpPr>
          <p:cNvPr id="3" name="矩形 2"/>
          <p:cNvSpPr/>
          <p:nvPr/>
        </p:nvSpPr>
        <p:spPr>
          <a:xfrm>
            <a:off x="1132503" y="1486660"/>
            <a:ext cx="4733925" cy="4610236"/>
          </a:xfrm>
          <a:prstGeom prst="rect">
            <a:avLst/>
          </a:prstGeom>
        </p:spPr>
        <p:txBody>
          <a:bodyPr wrap="square">
            <a:spAutoFit/>
          </a:bodyPr>
          <a:lstStyle/>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1</a:t>
            </a:r>
            <a:r>
              <a:rPr lang="zh-CN" altLang="en-US" kern="100" dirty="0">
                <a:latin typeface="+mn-ea"/>
                <a:cs typeface="宋体" panose="02010600030101010101" pitchFamily="2" charset="-122"/>
              </a:rPr>
              <a:t>、弹软土处理内容包括掺石灰</a:t>
            </a:r>
            <a:r>
              <a:rPr lang="zh-CN" altLang="en-US" kern="100" dirty="0">
                <a:latin typeface="+mn-ea"/>
              </a:rPr>
              <a:t>、掺水泥，石灰砂桩、塑板桩、土工材料铺设、抛石挤淤、机械翻晒、换填垫层料等，其他包括</a:t>
            </a:r>
            <a:r>
              <a:rPr lang="zh-CN" altLang="zh-CN" kern="100" dirty="0">
                <a:latin typeface="+mn-ea"/>
              </a:rPr>
              <a:t>强夯地基、喷锚支护、高压旋喷桩、水泥搅拌桩、压浆</a:t>
            </a:r>
            <a:r>
              <a:rPr lang="zh-CN" altLang="en-US" kern="100" dirty="0">
                <a:latin typeface="+mn-ea"/>
              </a:rPr>
              <a:t>加固</a:t>
            </a:r>
            <a:r>
              <a:rPr lang="zh-CN" altLang="zh-CN" kern="100" dirty="0">
                <a:latin typeface="+mn-ea"/>
              </a:rPr>
              <a:t>等项目，</a:t>
            </a:r>
            <a:r>
              <a:rPr lang="zh-CN" altLang="en-US" kern="100" dirty="0">
                <a:latin typeface="+mn-ea"/>
              </a:rPr>
              <a:t>需</a:t>
            </a:r>
            <a:r>
              <a:rPr lang="zh-CN" altLang="zh-CN" kern="100" dirty="0">
                <a:latin typeface="+mn-ea"/>
              </a:rPr>
              <a:t>套用《湖南省房屋建筑与装饰工程消耗量标准》第二章地基处理和基坑支护相应项目</a:t>
            </a:r>
            <a:r>
              <a:rPr lang="zh-CN" altLang="en-US" kern="100" dirty="0">
                <a:latin typeface="+mn-ea"/>
              </a:rPr>
              <a:t>；</a:t>
            </a:r>
            <a:endParaRPr lang="en-US" altLang="zh-CN" kern="100" dirty="0">
              <a:latin typeface="+mn-ea"/>
            </a:endParaRPr>
          </a:p>
          <a:p>
            <a:pPr lvl="0" algn="just">
              <a:lnSpc>
                <a:spcPct val="150000"/>
              </a:lnSpc>
              <a:spcAft>
                <a:spcPts val="0"/>
              </a:spcAft>
              <a:tabLst>
                <a:tab pos="314960" algn="l"/>
                <a:tab pos="540385" algn="l"/>
                <a:tab pos="630555" algn="l"/>
              </a:tabLst>
            </a:pPr>
            <a:r>
              <a:rPr lang="en-US" altLang="zh-CN" kern="100" dirty="0">
                <a:latin typeface="+mn-ea"/>
              </a:rPr>
              <a:t>2</a:t>
            </a:r>
            <a:r>
              <a:rPr lang="zh-CN" altLang="en-US" kern="100" dirty="0">
                <a:latin typeface="+mn-ea"/>
              </a:rPr>
              <a:t>、道路基层保留了</a:t>
            </a:r>
            <a:r>
              <a:rPr lang="en-US" altLang="zh-CN" kern="100" dirty="0">
                <a:latin typeface="+mn-ea"/>
              </a:rPr>
              <a:t>2014</a:t>
            </a:r>
            <a:r>
              <a:rPr lang="zh-CN" altLang="en-US" kern="100" dirty="0">
                <a:latin typeface="+mn-ea"/>
              </a:rPr>
              <a:t>年定额的石灰稳定土基层、水泥稳定粒料基层、多合料基层，以及各类底层</a:t>
            </a:r>
            <a:r>
              <a:rPr lang="zh-CN" altLang="zh-CN" kern="100" dirty="0">
                <a:latin typeface="+mn-ea"/>
              </a:rPr>
              <a:t>；</a:t>
            </a:r>
            <a:r>
              <a:rPr lang="zh-CN" altLang="en-US" kern="100" dirty="0">
                <a:latin typeface="+mn-ea"/>
              </a:rPr>
              <a:t>同时新增水泥混凝土路面碎石化基层、级配碎石基层、固化土基层的内容；</a:t>
            </a:r>
            <a:endParaRPr lang="en-US" altLang="zh-CN" kern="100" dirty="0">
              <a:latin typeface="+mn-ea"/>
            </a:endParaRPr>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第二章 道路工程</a:t>
            </a:r>
          </a:p>
        </p:txBody>
      </p:sp>
      <p:pic>
        <p:nvPicPr>
          <p:cNvPr id="10" name="图片 9">
            <a:extLst>
              <a:ext uri="{FF2B5EF4-FFF2-40B4-BE49-F238E27FC236}">
                <a16:creationId xmlns:a16="http://schemas.microsoft.com/office/drawing/2014/main" id="{86A72A5A-5580-4586-880A-2864CB4E2C92}"/>
              </a:ext>
            </a:extLst>
          </p:cNvPr>
          <p:cNvPicPr>
            <a:picLocks noChangeAspect="1"/>
          </p:cNvPicPr>
          <p:nvPr/>
        </p:nvPicPr>
        <p:blipFill rotWithShape="1">
          <a:blip r:embed="rId2"/>
          <a:srcRect r="13561"/>
          <a:stretch/>
        </p:blipFill>
        <p:spPr>
          <a:xfrm>
            <a:off x="6409165" y="1662959"/>
            <a:ext cx="4891768" cy="38893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70144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5"/>
          <p:cNvSpPr/>
          <p:nvPr/>
        </p:nvSpPr>
        <p:spPr>
          <a:xfrm rot="3021466">
            <a:off x="-3847875" y="-205638"/>
            <a:ext cx="7451733" cy="5998830"/>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5"/>
          <p:cNvSpPr/>
          <p:nvPr/>
        </p:nvSpPr>
        <p:spPr>
          <a:xfrm rot="2448540">
            <a:off x="925071" y="-5799461"/>
            <a:ext cx="8363360" cy="8262405"/>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 name="connsiteX0-55" fmla="*/ 0 w 7451733"/>
              <a:gd name="connsiteY0-56" fmla="*/ 5077188 h 8262405"/>
              <a:gd name="connsiteX1-57" fmla="*/ 983187 w 7451733"/>
              <a:gd name="connsiteY1-58" fmla="*/ 3303280 h 8262405"/>
              <a:gd name="connsiteX2-59" fmla="*/ 6917889 w 7451733"/>
              <a:gd name="connsiteY2-60" fmla="*/ 0 h 8262405"/>
              <a:gd name="connsiteX3-61" fmla="*/ 7451733 w 7451733"/>
              <a:gd name="connsiteY3-62" fmla="*/ 2504068 h 8262405"/>
              <a:gd name="connsiteX4-63" fmla="*/ 7451733 w 7451733"/>
              <a:gd name="connsiteY4-64" fmla="*/ 8021912 h 8262405"/>
              <a:gd name="connsiteX5-65" fmla="*/ 7211240 w 7451733"/>
              <a:gd name="connsiteY5-66" fmla="*/ 8262405 h 8262405"/>
              <a:gd name="connsiteX6-67" fmla="*/ 638283 w 7451733"/>
              <a:gd name="connsiteY6-68" fmla="*/ 8262405 h 8262405"/>
              <a:gd name="connsiteX7-69" fmla="*/ 397790 w 7451733"/>
              <a:gd name="connsiteY7-70" fmla="*/ 8021912 h 8262405"/>
              <a:gd name="connsiteX8-71" fmla="*/ 0 w 7451733"/>
              <a:gd name="connsiteY8-72" fmla="*/ 5077188 h 8262405"/>
              <a:gd name="connsiteX0-73" fmla="*/ 0 w 8363360"/>
              <a:gd name="connsiteY0-74" fmla="*/ 5077188 h 8262405"/>
              <a:gd name="connsiteX1-75" fmla="*/ 983187 w 8363360"/>
              <a:gd name="connsiteY1-76" fmla="*/ 3303280 h 8262405"/>
              <a:gd name="connsiteX2-77" fmla="*/ 6917889 w 8363360"/>
              <a:gd name="connsiteY2-78" fmla="*/ 0 h 8262405"/>
              <a:gd name="connsiteX3-79" fmla="*/ 8363360 w 8363360"/>
              <a:gd name="connsiteY3-80" fmla="*/ 2044117 h 8262405"/>
              <a:gd name="connsiteX4-81" fmla="*/ 7451733 w 8363360"/>
              <a:gd name="connsiteY4-82" fmla="*/ 8021912 h 8262405"/>
              <a:gd name="connsiteX5-83" fmla="*/ 7211240 w 8363360"/>
              <a:gd name="connsiteY5-84" fmla="*/ 8262405 h 8262405"/>
              <a:gd name="connsiteX6-85" fmla="*/ 638283 w 8363360"/>
              <a:gd name="connsiteY6-86" fmla="*/ 8262405 h 8262405"/>
              <a:gd name="connsiteX7-87" fmla="*/ 397790 w 8363360"/>
              <a:gd name="connsiteY7-88" fmla="*/ 8021912 h 8262405"/>
              <a:gd name="connsiteX8-89" fmla="*/ 0 w 8363360"/>
              <a:gd name="connsiteY8-90" fmla="*/ 5077188 h 82624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363360" h="8262405">
                <a:moveTo>
                  <a:pt x="0" y="5077188"/>
                </a:moveTo>
                <a:cubicBezTo>
                  <a:pt x="0" y="4944367"/>
                  <a:pt x="850366" y="3303280"/>
                  <a:pt x="983187" y="3303280"/>
                </a:cubicBezTo>
                <a:lnTo>
                  <a:pt x="6917889" y="0"/>
                </a:lnTo>
                <a:cubicBezTo>
                  <a:pt x="7050710" y="0"/>
                  <a:pt x="8363360" y="1911296"/>
                  <a:pt x="8363360" y="2044117"/>
                </a:cubicBezTo>
                <a:lnTo>
                  <a:pt x="7451733" y="8021912"/>
                </a:lnTo>
                <a:cubicBezTo>
                  <a:pt x="7451733" y="8154733"/>
                  <a:pt x="7344061" y="8262405"/>
                  <a:pt x="7211240" y="8262405"/>
                </a:cubicBezTo>
                <a:lnTo>
                  <a:pt x="638283" y="8262405"/>
                </a:lnTo>
                <a:cubicBezTo>
                  <a:pt x="505462" y="8262405"/>
                  <a:pt x="397790" y="8154733"/>
                  <a:pt x="397790" y="8021912"/>
                </a:cubicBezTo>
                <a:cubicBezTo>
                  <a:pt x="397790" y="6182631"/>
                  <a:pt x="0" y="6916469"/>
                  <a:pt x="0" y="507718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5"/>
          <p:cNvSpPr/>
          <p:nvPr/>
        </p:nvSpPr>
        <p:spPr>
          <a:xfrm rot="3021466">
            <a:off x="-4378638" y="-224687"/>
            <a:ext cx="7451733" cy="5998830"/>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8285088" y="2456462"/>
            <a:ext cx="2915196" cy="497873"/>
            <a:chOff x="3178798" y="1432965"/>
            <a:chExt cx="2713464" cy="463420"/>
          </a:xfrm>
          <a:solidFill>
            <a:schemeClr val="accent3"/>
          </a:solidFill>
        </p:grpSpPr>
        <p:sp>
          <p:nvSpPr>
            <p:cNvPr id="13" name="燕尾形 12"/>
            <p:cNvSpPr/>
            <p:nvPr/>
          </p:nvSpPr>
          <p:spPr>
            <a:xfrm>
              <a:off x="3178798" y="1432965"/>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 name="矩形 13"/>
            <p:cNvSpPr/>
            <p:nvPr/>
          </p:nvSpPr>
          <p:spPr>
            <a:xfrm>
              <a:off x="3552205" y="1441265"/>
              <a:ext cx="1547580" cy="372422"/>
            </a:xfrm>
            <a:prstGeom prst="rect">
              <a:avLst/>
            </a:prstGeom>
            <a:grpFill/>
          </p:spPr>
          <p:txBody>
            <a:bodyPr wrap="none">
              <a:spAutoFit/>
            </a:bodyPr>
            <a:lstStyle/>
            <a:p>
              <a:pPr fontAlgn="base">
                <a:spcBef>
                  <a:spcPct val="0"/>
                </a:spcBef>
                <a:spcAft>
                  <a:spcPct val="0"/>
                </a:spcAft>
              </a:pPr>
              <a:r>
                <a:rPr lang="zh-CN" altLang="en-US" sz="2000">
                  <a:solidFill>
                    <a:prstClr val="white"/>
                  </a:solidFill>
                  <a:latin typeface="微软雅黑" panose="020B0503020204020204" pitchFamily="34" charset="-122"/>
                  <a:ea typeface="微软雅黑" panose="020B0503020204020204" pitchFamily="34" charset="-122"/>
                </a:rPr>
                <a:t>编  制  概  况</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285088" y="3476827"/>
            <a:ext cx="2915196" cy="497873"/>
            <a:chOff x="4259771" y="2325220"/>
            <a:chExt cx="2713464" cy="463420"/>
          </a:xfrm>
          <a:solidFill>
            <a:schemeClr val="tx2">
              <a:lumMod val="50000"/>
            </a:schemeClr>
          </a:solidFill>
        </p:grpSpPr>
        <p:sp>
          <p:nvSpPr>
            <p:cNvPr id="16" name="燕尾形 15"/>
            <p:cNvSpPr/>
            <p:nvPr/>
          </p:nvSpPr>
          <p:spPr>
            <a:xfrm>
              <a:off x="4259771" y="2325220"/>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7" name="矩形 16"/>
            <p:cNvSpPr/>
            <p:nvPr/>
          </p:nvSpPr>
          <p:spPr>
            <a:xfrm>
              <a:off x="4627681" y="2346648"/>
              <a:ext cx="1604279" cy="372422"/>
            </a:xfrm>
            <a:prstGeom prst="rect">
              <a:avLst/>
            </a:prstGeom>
            <a:grpFill/>
          </p:spPr>
          <p:txBody>
            <a:bodyPr wrap="none">
              <a:spAutoFit/>
            </a:bodyPr>
            <a:lstStyle/>
            <a:p>
              <a:pPr fontAlgn="base">
                <a:spcBef>
                  <a:spcPct val="0"/>
                </a:spcBef>
                <a:spcAft>
                  <a:spcPct val="0"/>
                </a:spcAft>
              </a:pPr>
              <a:r>
                <a:rPr lang="zh-CN" altLang="en-US" sz="2000">
                  <a:solidFill>
                    <a:prstClr val="white"/>
                  </a:solidFill>
                  <a:latin typeface="微软雅黑" panose="020B0503020204020204" pitchFamily="34" charset="-122"/>
                  <a:ea typeface="微软雅黑" panose="020B0503020204020204" pitchFamily="34" charset="-122"/>
                </a:rPr>
                <a:t>主要变化内容</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8285088" y="4612143"/>
            <a:ext cx="2915196" cy="497873"/>
            <a:chOff x="5273934" y="3221290"/>
            <a:chExt cx="2713464" cy="463420"/>
          </a:xfrm>
          <a:solidFill>
            <a:schemeClr val="accent3"/>
          </a:solidFill>
        </p:grpSpPr>
        <p:sp>
          <p:nvSpPr>
            <p:cNvPr id="19" name="燕尾形 18"/>
            <p:cNvSpPr/>
            <p:nvPr/>
          </p:nvSpPr>
          <p:spPr>
            <a:xfrm>
              <a:off x="5273934" y="3221290"/>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20" name="矩形 19"/>
            <p:cNvSpPr/>
            <p:nvPr/>
          </p:nvSpPr>
          <p:spPr>
            <a:xfrm>
              <a:off x="5647462" y="3240464"/>
              <a:ext cx="2138284" cy="372422"/>
            </a:xfrm>
            <a:prstGeom prst="rect">
              <a:avLst/>
            </a:prstGeom>
            <a:grpFill/>
          </p:spPr>
          <p:txBody>
            <a:bodyPr wrap="square">
              <a:spAutoFit/>
            </a:bodyPr>
            <a:lstStyle/>
            <a:p>
              <a:pPr fontAlgn="base">
                <a:spcBef>
                  <a:spcPct val="0"/>
                </a:spcBef>
                <a:spcAft>
                  <a:spcPct val="0"/>
                </a:spcAft>
              </a:pPr>
              <a:r>
                <a:rPr lang="zh-CN" altLang="en-US" sz="2000">
                  <a:solidFill>
                    <a:prstClr val="white"/>
                  </a:solidFill>
                  <a:latin typeface="微软雅黑" panose="020B0503020204020204" pitchFamily="34" charset="-122"/>
                  <a:ea typeface="微软雅黑" panose="020B0503020204020204" pitchFamily="34" charset="-122"/>
                </a:rPr>
                <a:t>其他注意事项</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285088" y="5685230"/>
            <a:ext cx="2915196" cy="497873"/>
            <a:chOff x="4265470" y="4122389"/>
            <a:chExt cx="2713464" cy="463420"/>
          </a:xfrm>
          <a:solidFill>
            <a:schemeClr val="tx2">
              <a:lumMod val="50000"/>
            </a:schemeClr>
          </a:solidFill>
        </p:grpSpPr>
        <p:sp>
          <p:nvSpPr>
            <p:cNvPr id="22" name="燕尾形 21"/>
            <p:cNvSpPr/>
            <p:nvPr/>
          </p:nvSpPr>
          <p:spPr>
            <a:xfrm>
              <a:off x="4265470" y="4122389"/>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23" name="矩形 22"/>
            <p:cNvSpPr/>
            <p:nvPr/>
          </p:nvSpPr>
          <p:spPr>
            <a:xfrm>
              <a:off x="4633380" y="4129817"/>
              <a:ext cx="2143902" cy="372422"/>
            </a:xfrm>
            <a:prstGeom prst="rect">
              <a:avLst/>
            </a:prstGeom>
            <a:grpFill/>
          </p:spPr>
          <p:txBody>
            <a:bodyPr wrap="square">
              <a:spAutoFit/>
            </a:bodyPr>
            <a:lstStyle/>
            <a:p>
              <a:pPr fontAlgn="base">
                <a:spcBef>
                  <a:spcPct val="0"/>
                </a:spcBef>
                <a:spcAft>
                  <a:spcPct val="0"/>
                </a:spcAft>
              </a:pPr>
              <a:r>
                <a:rPr lang="zh-CN" altLang="en-US" sz="2000" dirty="0">
                  <a:solidFill>
                    <a:prstClr val="white"/>
                  </a:solidFill>
                  <a:latin typeface="微软雅黑" panose="020B0503020204020204" pitchFamily="34" charset="-122"/>
                  <a:ea typeface="微软雅黑" panose="020B0503020204020204" pitchFamily="34" charset="-122"/>
                </a:rPr>
                <a:t>水平测算情况</a:t>
              </a:r>
            </a:p>
          </p:txBody>
        </p:sp>
      </p:grpSp>
      <p:sp>
        <p:nvSpPr>
          <p:cNvPr id="46" name="矩形 45"/>
          <p:cNvSpPr/>
          <p:nvPr/>
        </p:nvSpPr>
        <p:spPr>
          <a:xfrm>
            <a:off x="7203989" y="2371768"/>
            <a:ext cx="773003" cy="6526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rPr>
              <a:t>01</a:t>
            </a:r>
            <a:endParaRPr lang="zh-CN" altLang="en-US" sz="4000" dirty="0">
              <a:solidFill>
                <a:schemeClr val="bg1"/>
              </a:solidFill>
            </a:endParaRPr>
          </a:p>
        </p:txBody>
      </p:sp>
      <p:sp>
        <p:nvSpPr>
          <p:cNvPr id="47" name="矩形 46"/>
          <p:cNvSpPr/>
          <p:nvPr/>
        </p:nvSpPr>
        <p:spPr>
          <a:xfrm>
            <a:off x="7203989" y="3406155"/>
            <a:ext cx="774000" cy="652655"/>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rPr>
              <a:t>02</a:t>
            </a:r>
            <a:endParaRPr lang="zh-CN" altLang="en-US" sz="4000" dirty="0">
              <a:solidFill>
                <a:schemeClr val="bg1"/>
              </a:solidFill>
            </a:endParaRPr>
          </a:p>
        </p:txBody>
      </p:sp>
      <p:sp>
        <p:nvSpPr>
          <p:cNvPr id="48" name="矩形 47"/>
          <p:cNvSpPr/>
          <p:nvPr/>
        </p:nvSpPr>
        <p:spPr>
          <a:xfrm>
            <a:off x="7203989" y="4544200"/>
            <a:ext cx="773003" cy="6526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rPr>
              <a:t>03</a:t>
            </a:r>
            <a:endParaRPr lang="zh-CN" altLang="en-US" sz="4000" dirty="0">
              <a:solidFill>
                <a:schemeClr val="bg1"/>
              </a:solidFill>
            </a:endParaRPr>
          </a:p>
        </p:txBody>
      </p:sp>
      <p:sp>
        <p:nvSpPr>
          <p:cNvPr id="49" name="矩形 48"/>
          <p:cNvSpPr/>
          <p:nvPr/>
        </p:nvSpPr>
        <p:spPr>
          <a:xfrm>
            <a:off x="7203988" y="5606556"/>
            <a:ext cx="774000" cy="652655"/>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rPr>
              <a:t>04</a:t>
            </a:r>
            <a:endParaRPr lang="zh-CN" altLang="en-US" sz="4000" dirty="0">
              <a:solidFill>
                <a:schemeClr val="bg1"/>
              </a:solidFill>
            </a:endParaRPr>
          </a:p>
        </p:txBody>
      </p:sp>
      <p:sp>
        <p:nvSpPr>
          <p:cNvPr id="51" name="矩形 50"/>
          <p:cNvSpPr/>
          <p:nvPr/>
        </p:nvSpPr>
        <p:spPr>
          <a:xfrm>
            <a:off x="2652388" y="238705"/>
            <a:ext cx="4212301" cy="2185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sz="4400" b="1" dirty="0">
                <a:solidFill>
                  <a:schemeClr val="bg1"/>
                </a:solidFill>
                <a:latin typeface="微软雅黑" panose="020B0503020204020204" pitchFamily="34" charset="-122"/>
                <a:ea typeface="微软雅黑" panose="020B0503020204020204" pitchFamily="34" charset="-122"/>
              </a:rPr>
              <a:t>目录</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r>
              <a:rPr lang="en-US" altLang="zh-CN" sz="2800" dirty="0">
                <a:solidFill>
                  <a:schemeClr val="bg1"/>
                </a:solidFill>
                <a:latin typeface="微软雅黑" panose="020B0503020204020204" pitchFamily="34" charset="-122"/>
                <a:ea typeface="微软雅黑" panose="020B0503020204020204" pitchFamily="34" charset="-122"/>
              </a:rPr>
              <a:t>DIRECTORY</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4" name="灯片编号占位符 23"/>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2</a:t>
            </a:fld>
            <a:endParaRPr lang="en-US" dirty="0">
              <a:solidFill>
                <a:prstClr val="black">
                  <a:tint val="75000"/>
                </a:prstClr>
              </a:solidFill>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50"/>
                                        <p:tgtEl>
                                          <p:spTgt spid="46"/>
                                        </p:tgtEl>
                                      </p:cBhvr>
                                    </p:animEffect>
                                    <p:anim calcmode="lin" valueType="num">
                                      <p:cBhvr>
                                        <p:cTn id="8" dur="250" fill="hold"/>
                                        <p:tgtEl>
                                          <p:spTgt spid="46"/>
                                        </p:tgtEl>
                                        <p:attrNameLst>
                                          <p:attrName>ppt_x</p:attrName>
                                        </p:attrNameLst>
                                      </p:cBhvr>
                                      <p:tavLst>
                                        <p:tav tm="0">
                                          <p:val>
                                            <p:strVal val="#ppt_x"/>
                                          </p:val>
                                        </p:tav>
                                        <p:tav tm="100000">
                                          <p:val>
                                            <p:strVal val="#ppt_x"/>
                                          </p:val>
                                        </p:tav>
                                      </p:tavLst>
                                    </p:anim>
                                    <p:anim calcmode="lin" valueType="num">
                                      <p:cBhvr>
                                        <p:cTn id="9" dur="25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250"/>
                                        <p:tgtEl>
                                          <p:spTgt spid="47"/>
                                        </p:tgtEl>
                                      </p:cBhvr>
                                    </p:animEffect>
                                    <p:anim calcmode="lin" valueType="num">
                                      <p:cBhvr>
                                        <p:cTn id="14" dur="250" fill="hold"/>
                                        <p:tgtEl>
                                          <p:spTgt spid="47"/>
                                        </p:tgtEl>
                                        <p:attrNameLst>
                                          <p:attrName>ppt_x</p:attrName>
                                        </p:attrNameLst>
                                      </p:cBhvr>
                                      <p:tavLst>
                                        <p:tav tm="0">
                                          <p:val>
                                            <p:strVal val="#ppt_x"/>
                                          </p:val>
                                        </p:tav>
                                        <p:tav tm="100000">
                                          <p:val>
                                            <p:strVal val="#ppt_x"/>
                                          </p:val>
                                        </p:tav>
                                      </p:tavLst>
                                    </p:anim>
                                    <p:anim calcmode="lin" valueType="num">
                                      <p:cBhvr>
                                        <p:cTn id="15" dur="25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250"/>
                                        <p:tgtEl>
                                          <p:spTgt spid="48"/>
                                        </p:tgtEl>
                                      </p:cBhvr>
                                    </p:animEffect>
                                    <p:anim calcmode="lin" valueType="num">
                                      <p:cBhvr>
                                        <p:cTn id="20" dur="250" fill="hold"/>
                                        <p:tgtEl>
                                          <p:spTgt spid="48"/>
                                        </p:tgtEl>
                                        <p:attrNameLst>
                                          <p:attrName>ppt_x</p:attrName>
                                        </p:attrNameLst>
                                      </p:cBhvr>
                                      <p:tavLst>
                                        <p:tav tm="0">
                                          <p:val>
                                            <p:strVal val="#ppt_x"/>
                                          </p:val>
                                        </p:tav>
                                        <p:tav tm="100000">
                                          <p:val>
                                            <p:strVal val="#ppt_x"/>
                                          </p:val>
                                        </p:tav>
                                      </p:tavLst>
                                    </p:anim>
                                    <p:anim calcmode="lin" valueType="num">
                                      <p:cBhvr>
                                        <p:cTn id="21" dur="25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250"/>
                                        <p:tgtEl>
                                          <p:spTgt spid="49"/>
                                        </p:tgtEl>
                                      </p:cBhvr>
                                    </p:animEffect>
                                    <p:anim calcmode="lin" valueType="num">
                                      <p:cBhvr>
                                        <p:cTn id="26" dur="250" fill="hold"/>
                                        <p:tgtEl>
                                          <p:spTgt spid="49"/>
                                        </p:tgtEl>
                                        <p:attrNameLst>
                                          <p:attrName>ppt_x</p:attrName>
                                        </p:attrNameLst>
                                      </p:cBhvr>
                                      <p:tavLst>
                                        <p:tav tm="0">
                                          <p:val>
                                            <p:strVal val="#ppt_x"/>
                                          </p:val>
                                        </p:tav>
                                        <p:tav tm="100000">
                                          <p:val>
                                            <p:strVal val="#ppt_x"/>
                                          </p:val>
                                        </p:tav>
                                      </p:tavLst>
                                    </p:anim>
                                    <p:anim calcmode="lin" valueType="num">
                                      <p:cBhvr>
                                        <p:cTn id="27" dur="250" fill="hold"/>
                                        <p:tgtEl>
                                          <p:spTgt spid="49"/>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50"/>
                                        <p:tgtEl>
                                          <p:spTgt spid="12"/>
                                        </p:tgtEl>
                                      </p:cBhvr>
                                    </p:animEffect>
                                    <p:anim calcmode="lin" valueType="num">
                                      <p:cBhvr>
                                        <p:cTn id="32" dur="250" fill="hold"/>
                                        <p:tgtEl>
                                          <p:spTgt spid="12"/>
                                        </p:tgtEl>
                                        <p:attrNameLst>
                                          <p:attrName>ppt_x</p:attrName>
                                        </p:attrNameLst>
                                      </p:cBhvr>
                                      <p:tavLst>
                                        <p:tav tm="0">
                                          <p:val>
                                            <p:strVal val="#ppt_x"/>
                                          </p:val>
                                        </p:tav>
                                        <p:tav tm="100000">
                                          <p:val>
                                            <p:strVal val="#ppt_x"/>
                                          </p:val>
                                        </p:tav>
                                      </p:tavLst>
                                    </p:anim>
                                    <p:anim calcmode="lin" valueType="num">
                                      <p:cBhvr>
                                        <p:cTn id="33" dur="25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50"/>
                                        <p:tgtEl>
                                          <p:spTgt spid="15"/>
                                        </p:tgtEl>
                                      </p:cBhvr>
                                    </p:animEffect>
                                    <p:anim calcmode="lin" valueType="num">
                                      <p:cBhvr>
                                        <p:cTn id="38" dur="250" fill="hold"/>
                                        <p:tgtEl>
                                          <p:spTgt spid="15"/>
                                        </p:tgtEl>
                                        <p:attrNameLst>
                                          <p:attrName>ppt_x</p:attrName>
                                        </p:attrNameLst>
                                      </p:cBhvr>
                                      <p:tavLst>
                                        <p:tav tm="0">
                                          <p:val>
                                            <p:strVal val="#ppt_x"/>
                                          </p:val>
                                        </p:tav>
                                        <p:tav tm="100000">
                                          <p:val>
                                            <p:strVal val="#ppt_x"/>
                                          </p:val>
                                        </p:tav>
                                      </p:tavLst>
                                    </p:anim>
                                    <p:anim calcmode="lin" valueType="num">
                                      <p:cBhvr>
                                        <p:cTn id="39" dur="25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50"/>
                                        <p:tgtEl>
                                          <p:spTgt spid="18"/>
                                        </p:tgtEl>
                                      </p:cBhvr>
                                    </p:animEffect>
                                    <p:anim calcmode="lin" valueType="num">
                                      <p:cBhvr>
                                        <p:cTn id="44" dur="250" fill="hold"/>
                                        <p:tgtEl>
                                          <p:spTgt spid="18"/>
                                        </p:tgtEl>
                                        <p:attrNameLst>
                                          <p:attrName>ppt_x</p:attrName>
                                        </p:attrNameLst>
                                      </p:cBhvr>
                                      <p:tavLst>
                                        <p:tav tm="0">
                                          <p:val>
                                            <p:strVal val="#ppt_x"/>
                                          </p:val>
                                        </p:tav>
                                        <p:tav tm="100000">
                                          <p:val>
                                            <p:strVal val="#ppt_x"/>
                                          </p:val>
                                        </p:tav>
                                      </p:tavLst>
                                    </p:anim>
                                    <p:anim calcmode="lin" valueType="num">
                                      <p:cBhvr>
                                        <p:cTn id="45" dur="25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250"/>
                                        <p:tgtEl>
                                          <p:spTgt spid="21"/>
                                        </p:tgtEl>
                                      </p:cBhvr>
                                    </p:animEffect>
                                    <p:anim calcmode="lin" valueType="num">
                                      <p:cBhvr>
                                        <p:cTn id="50" dur="250" fill="hold"/>
                                        <p:tgtEl>
                                          <p:spTgt spid="21"/>
                                        </p:tgtEl>
                                        <p:attrNameLst>
                                          <p:attrName>ppt_x</p:attrName>
                                        </p:attrNameLst>
                                      </p:cBhvr>
                                      <p:tavLst>
                                        <p:tav tm="0">
                                          <p:val>
                                            <p:strVal val="#ppt_x"/>
                                          </p:val>
                                        </p:tav>
                                        <p:tav tm="100000">
                                          <p:val>
                                            <p:strVal val="#ppt_x"/>
                                          </p:val>
                                        </p:tav>
                                      </p:tavLst>
                                    </p:anim>
                                    <p:anim calcmode="lin" valueType="num">
                                      <p:cBhvr>
                                        <p:cTn id="51"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20</a:t>
            </a:fld>
            <a:endParaRPr lang="en-US" dirty="0"/>
          </a:p>
        </p:txBody>
      </p:sp>
      <p:sp>
        <p:nvSpPr>
          <p:cNvPr id="3" name="矩形 2"/>
          <p:cNvSpPr/>
          <p:nvPr/>
        </p:nvSpPr>
        <p:spPr>
          <a:xfrm>
            <a:off x="5108618" y="1376917"/>
            <a:ext cx="6345434" cy="4477572"/>
          </a:xfrm>
          <a:prstGeom prst="rect">
            <a:avLst/>
          </a:prstGeom>
        </p:spPr>
        <p:txBody>
          <a:bodyPr wrap="square">
            <a:spAutoFit/>
          </a:bodyPr>
          <a:lstStyle/>
          <a:p>
            <a:pPr algn="just">
              <a:lnSpc>
                <a:spcPct val="150000"/>
              </a:lnSpc>
              <a:tabLst>
                <a:tab pos="314960" algn="l"/>
                <a:tab pos="540385" algn="l"/>
                <a:tab pos="630555" algn="l"/>
              </a:tabLst>
            </a:pPr>
            <a:r>
              <a:rPr lang="en-US" altLang="zh-CN" sz="1600" dirty="0">
                <a:solidFill>
                  <a:schemeClr val="bg1">
                    <a:lumMod val="50000"/>
                  </a:schemeClr>
                </a:solidFill>
                <a:latin typeface="+mn-ea"/>
                <a:cs typeface="Calibri" panose="020F0502020204030204"/>
              </a:rPr>
              <a:t>3</a:t>
            </a:r>
            <a:r>
              <a:rPr lang="zh-CN" altLang="en-US" sz="1600" dirty="0">
                <a:solidFill>
                  <a:schemeClr val="bg1">
                    <a:lumMod val="50000"/>
                  </a:schemeClr>
                </a:solidFill>
                <a:latin typeface="+mn-ea"/>
                <a:cs typeface="Calibri" panose="020F0502020204030204"/>
              </a:rPr>
              <a:t>、道路面层</a:t>
            </a:r>
            <a:r>
              <a:rPr lang="zh-CN" altLang="en-US" sz="1600">
                <a:solidFill>
                  <a:schemeClr val="bg1">
                    <a:lumMod val="50000"/>
                  </a:schemeClr>
                </a:solidFill>
                <a:latin typeface="+mn-ea"/>
                <a:cs typeface="Calibri" panose="020F0502020204030204"/>
              </a:rPr>
              <a:t>延续了</a:t>
            </a:r>
            <a:r>
              <a:rPr lang="en-US" altLang="zh-CN" sz="1600" dirty="0">
                <a:solidFill>
                  <a:schemeClr val="bg1">
                    <a:lumMod val="50000"/>
                  </a:schemeClr>
                </a:solidFill>
                <a:latin typeface="+mn-ea"/>
                <a:cs typeface="Calibri" panose="020F0502020204030204"/>
              </a:rPr>
              <a:t>2014</a:t>
            </a:r>
            <a:r>
              <a:rPr lang="zh-CN" altLang="en-US" sz="1600" dirty="0">
                <a:solidFill>
                  <a:schemeClr val="bg1">
                    <a:lumMod val="50000"/>
                  </a:schemeClr>
                </a:solidFill>
                <a:latin typeface="+mn-ea"/>
                <a:cs typeface="Calibri" panose="020F0502020204030204"/>
              </a:rPr>
              <a:t>年消耗量标准中的简易路面、沥青灌入式路面、沥青混凝土路面、水泥混凝土路面内容，补充了彩色沥青混凝土路面、水泥透水混凝土路面、沥青玛蹄脂</a:t>
            </a:r>
            <a:r>
              <a:rPr lang="zh-CN" altLang="en-US" sz="1600">
                <a:solidFill>
                  <a:schemeClr val="bg1">
                    <a:lumMod val="50000"/>
                  </a:schemeClr>
                </a:solidFill>
                <a:latin typeface="+mn-ea"/>
                <a:cs typeface="Calibri" panose="020F0502020204030204"/>
              </a:rPr>
              <a:t>碎石路面</a:t>
            </a:r>
            <a:r>
              <a:rPr lang="en-US" altLang="zh-CN" sz="1600">
                <a:solidFill>
                  <a:schemeClr val="bg1">
                    <a:lumMod val="50000"/>
                  </a:schemeClr>
                </a:solidFill>
                <a:latin typeface="+mn-ea"/>
                <a:cs typeface="Calibri" panose="020F0502020204030204"/>
              </a:rPr>
              <a:t>ATB</a:t>
            </a:r>
            <a:r>
              <a:rPr lang="zh-CN" altLang="en-US" sz="1600">
                <a:solidFill>
                  <a:schemeClr val="bg1">
                    <a:lumMod val="50000"/>
                  </a:schemeClr>
                </a:solidFill>
                <a:latin typeface="+mn-ea"/>
                <a:cs typeface="Calibri" panose="020F0502020204030204"/>
              </a:rPr>
              <a:t>、</a:t>
            </a:r>
            <a:r>
              <a:rPr lang="en-US" altLang="zh-CN" sz="1600" dirty="0">
                <a:solidFill>
                  <a:schemeClr val="bg1">
                    <a:lumMod val="50000"/>
                  </a:schemeClr>
                </a:solidFill>
                <a:latin typeface="+mn-ea"/>
                <a:cs typeface="Calibri" panose="020F0502020204030204"/>
              </a:rPr>
              <a:t>SMA</a:t>
            </a:r>
            <a:r>
              <a:rPr lang="zh-CN" altLang="en-US" sz="1600" dirty="0">
                <a:solidFill>
                  <a:schemeClr val="bg1">
                    <a:lumMod val="50000"/>
                  </a:schemeClr>
                </a:solidFill>
                <a:latin typeface="+mn-ea"/>
                <a:cs typeface="Calibri" panose="020F0502020204030204"/>
              </a:rPr>
              <a:t>面层，以及铺砌式</a:t>
            </a:r>
            <a:r>
              <a:rPr lang="zh-CN" altLang="en-US" sz="1600">
                <a:solidFill>
                  <a:schemeClr val="bg1">
                    <a:lumMod val="50000"/>
                  </a:schemeClr>
                </a:solidFill>
                <a:latin typeface="+mn-ea"/>
                <a:cs typeface="Calibri" panose="020F0502020204030204"/>
              </a:rPr>
              <a:t>面层</a:t>
            </a:r>
            <a:r>
              <a:rPr lang="zh-CN" altLang="zh-CN" sz="1600">
                <a:solidFill>
                  <a:schemeClr val="bg1">
                    <a:lumMod val="50000"/>
                  </a:schemeClr>
                </a:solidFill>
                <a:latin typeface="+mn-ea"/>
                <a:cs typeface="Calibri" panose="020F0502020204030204"/>
              </a:rPr>
              <a:t>；</a:t>
            </a:r>
            <a:endParaRPr lang="en-US" altLang="zh-CN" sz="1600" dirty="0">
              <a:solidFill>
                <a:schemeClr val="bg1">
                  <a:lumMod val="50000"/>
                </a:schemeClr>
              </a:solidFill>
              <a:latin typeface="+mn-ea"/>
              <a:cs typeface="Calibri" panose="020F0502020204030204"/>
            </a:endParaRPr>
          </a:p>
          <a:p>
            <a:pPr lvl="0" algn="just">
              <a:lnSpc>
                <a:spcPct val="150000"/>
              </a:lnSpc>
              <a:spcAft>
                <a:spcPts val="0"/>
              </a:spcAft>
              <a:tabLst>
                <a:tab pos="314960" algn="l"/>
                <a:tab pos="540385" algn="l"/>
                <a:tab pos="630555" algn="l"/>
              </a:tabLst>
            </a:pPr>
            <a:r>
              <a:rPr lang="en-US" altLang="zh-CN" sz="1600" dirty="0">
                <a:solidFill>
                  <a:schemeClr val="bg1">
                    <a:lumMod val="50000"/>
                  </a:schemeClr>
                </a:solidFill>
                <a:latin typeface="+mn-ea"/>
                <a:cs typeface="Calibri" panose="020F0502020204030204"/>
              </a:rPr>
              <a:t>4</a:t>
            </a:r>
            <a:r>
              <a:rPr lang="zh-CN" altLang="en-US" sz="1600" dirty="0">
                <a:solidFill>
                  <a:schemeClr val="bg1">
                    <a:lumMod val="50000"/>
                  </a:schemeClr>
                </a:solidFill>
                <a:latin typeface="+mn-ea"/>
                <a:cs typeface="Calibri" panose="020F0502020204030204"/>
              </a:rPr>
              <a:t>、补充了一体化侧平石、透水砖铺砌</a:t>
            </a:r>
            <a:r>
              <a:rPr lang="zh-CN" altLang="en-US" sz="1600">
                <a:solidFill>
                  <a:schemeClr val="bg1">
                    <a:lumMod val="50000"/>
                  </a:schemeClr>
                </a:solidFill>
                <a:latin typeface="+mn-ea"/>
                <a:cs typeface="Calibri" panose="020F0502020204030204"/>
              </a:rPr>
              <a:t>等内容；</a:t>
            </a:r>
            <a:r>
              <a:rPr lang="zh-CN" altLang="zh-CN" sz="1600">
                <a:solidFill>
                  <a:schemeClr val="bg1">
                    <a:lumMod val="50000"/>
                  </a:schemeClr>
                </a:solidFill>
                <a:latin typeface="+mn-ea"/>
                <a:cs typeface="Calibri" panose="020F0502020204030204"/>
              </a:rPr>
              <a:t>侧平石、缘石、树池石均已补充材料规格，如缘石</a:t>
            </a:r>
            <a:r>
              <a:rPr lang="en-US" altLang="zh-CN" sz="1600">
                <a:solidFill>
                  <a:schemeClr val="bg1">
                    <a:lumMod val="50000"/>
                  </a:schemeClr>
                </a:solidFill>
                <a:latin typeface="+mn-ea"/>
                <a:cs typeface="Calibri" panose="020F0502020204030204"/>
              </a:rPr>
              <a:t>150×100</a:t>
            </a:r>
            <a:r>
              <a:rPr lang="zh-CN" altLang="zh-CN" sz="1600">
                <a:solidFill>
                  <a:schemeClr val="bg1">
                    <a:lumMod val="50000"/>
                  </a:schemeClr>
                </a:solidFill>
                <a:latin typeface="+mn-ea"/>
                <a:cs typeface="Calibri" panose="020F0502020204030204"/>
              </a:rPr>
              <a:t>、树池石</a:t>
            </a:r>
            <a:r>
              <a:rPr lang="en-US" altLang="zh-CN" sz="1600">
                <a:solidFill>
                  <a:schemeClr val="bg1">
                    <a:lumMod val="50000"/>
                  </a:schemeClr>
                </a:solidFill>
                <a:latin typeface="+mn-ea"/>
                <a:cs typeface="Calibri" panose="020F0502020204030204"/>
              </a:rPr>
              <a:t>150×100</a:t>
            </a:r>
            <a:r>
              <a:rPr lang="zh-CN" altLang="zh-CN" sz="1600">
                <a:solidFill>
                  <a:schemeClr val="bg1">
                    <a:lumMod val="50000"/>
                  </a:schemeClr>
                </a:solidFill>
                <a:latin typeface="+mn-ea"/>
                <a:cs typeface="Calibri" panose="020F0502020204030204"/>
              </a:rPr>
              <a:t>、侧石</a:t>
            </a:r>
            <a:r>
              <a:rPr lang="en-US" altLang="zh-CN" sz="1600">
                <a:solidFill>
                  <a:schemeClr val="bg1">
                    <a:lumMod val="50000"/>
                  </a:schemeClr>
                </a:solidFill>
                <a:latin typeface="+mn-ea"/>
                <a:cs typeface="Calibri" panose="020F0502020204030204"/>
              </a:rPr>
              <a:t>350×120</a:t>
            </a:r>
            <a:r>
              <a:rPr lang="zh-CN" altLang="zh-CN" sz="1600">
                <a:solidFill>
                  <a:schemeClr val="bg1">
                    <a:lumMod val="50000"/>
                  </a:schemeClr>
                </a:solidFill>
                <a:latin typeface="+mn-ea"/>
                <a:cs typeface="Calibri" panose="020F0502020204030204"/>
              </a:rPr>
              <a:t>、平石</a:t>
            </a:r>
            <a:r>
              <a:rPr lang="en-US" altLang="zh-CN" sz="1600">
                <a:solidFill>
                  <a:schemeClr val="bg1">
                    <a:lumMod val="50000"/>
                  </a:schemeClr>
                </a:solidFill>
                <a:latin typeface="+mn-ea"/>
                <a:cs typeface="Calibri" panose="020F0502020204030204"/>
              </a:rPr>
              <a:t>400×100</a:t>
            </a:r>
            <a:r>
              <a:rPr lang="zh-CN" altLang="zh-CN" sz="1600">
                <a:solidFill>
                  <a:schemeClr val="bg1">
                    <a:lumMod val="50000"/>
                  </a:schemeClr>
                </a:solidFill>
                <a:latin typeface="+mn-ea"/>
                <a:cs typeface="Calibri" panose="020F0502020204030204"/>
              </a:rPr>
              <a:t>规格，砂浆含量基本按常规设计做修改</a:t>
            </a:r>
            <a:r>
              <a:rPr lang="zh-CN" altLang="en-US" sz="1600">
                <a:solidFill>
                  <a:schemeClr val="bg1">
                    <a:lumMod val="50000"/>
                  </a:schemeClr>
                </a:solidFill>
                <a:latin typeface="+mn-ea"/>
                <a:cs typeface="Calibri" panose="020F0502020204030204"/>
              </a:rPr>
              <a:t>；</a:t>
            </a:r>
            <a:endParaRPr lang="en-US" altLang="zh-CN" sz="1600" dirty="0">
              <a:solidFill>
                <a:schemeClr val="bg1">
                  <a:lumMod val="50000"/>
                </a:schemeClr>
              </a:solidFill>
              <a:latin typeface="+mn-ea"/>
              <a:cs typeface="Calibri" panose="020F0502020204030204"/>
            </a:endParaRPr>
          </a:p>
          <a:p>
            <a:pPr>
              <a:lnSpc>
                <a:spcPct val="150000"/>
              </a:lnSpc>
            </a:pPr>
            <a:r>
              <a:rPr lang="en-US" altLang="zh-CN" sz="1600">
                <a:solidFill>
                  <a:schemeClr val="bg1">
                    <a:lumMod val="50000"/>
                  </a:schemeClr>
                </a:solidFill>
                <a:latin typeface="+mn-ea"/>
                <a:cs typeface="Calibri" panose="020F0502020204030204"/>
              </a:rPr>
              <a:t>5</a:t>
            </a:r>
            <a:r>
              <a:rPr lang="zh-CN" altLang="en-US" sz="1600">
                <a:solidFill>
                  <a:schemeClr val="bg1">
                    <a:lumMod val="50000"/>
                  </a:schemeClr>
                </a:solidFill>
                <a:latin typeface="+mn-ea"/>
                <a:cs typeface="Calibri" panose="020F0502020204030204"/>
              </a:rPr>
              <a:t>、</a:t>
            </a:r>
            <a:r>
              <a:rPr lang="zh-CN" altLang="zh-CN" sz="1600">
                <a:solidFill>
                  <a:schemeClr val="bg1">
                    <a:lumMod val="50000"/>
                  </a:schemeClr>
                </a:solidFill>
                <a:latin typeface="+mn-ea"/>
                <a:cs typeface="Calibri" panose="020F0502020204030204"/>
              </a:rPr>
              <a:t>铺砌</a:t>
            </a:r>
            <a:r>
              <a:rPr lang="zh-CN" altLang="en-US" sz="1600">
                <a:solidFill>
                  <a:schemeClr val="bg1">
                    <a:lumMod val="50000"/>
                  </a:schemeClr>
                </a:solidFill>
                <a:latin typeface="+mn-ea"/>
                <a:cs typeface="Calibri" panose="020F0502020204030204"/>
              </a:rPr>
              <a:t>花岗岩料石</a:t>
            </a:r>
            <a:r>
              <a:rPr lang="zh-CN" altLang="zh-CN" sz="1600">
                <a:solidFill>
                  <a:schemeClr val="bg1">
                    <a:lumMod val="50000"/>
                  </a:schemeClr>
                </a:solidFill>
                <a:latin typeface="+mn-ea"/>
                <a:cs typeface="Calibri" panose="020F0502020204030204"/>
              </a:rPr>
              <a:t>及花岗岩</a:t>
            </a:r>
            <a:r>
              <a:rPr lang="zh-CN" altLang="en-US" sz="1600">
                <a:solidFill>
                  <a:schemeClr val="bg1">
                    <a:lumMod val="50000"/>
                  </a:schemeClr>
                </a:solidFill>
                <a:latin typeface="+mn-ea"/>
                <a:cs typeface="Calibri" panose="020F0502020204030204"/>
              </a:rPr>
              <a:t>板材</a:t>
            </a:r>
            <a:r>
              <a:rPr lang="zh-CN" altLang="zh-CN" sz="1600">
                <a:solidFill>
                  <a:schemeClr val="bg1">
                    <a:lumMod val="50000"/>
                  </a:schemeClr>
                </a:solidFill>
                <a:latin typeface="+mn-ea"/>
                <a:cs typeface="Calibri" panose="020F0502020204030204"/>
              </a:rPr>
              <a:t>均已按市场单价作出调整，同时，增加了拼花铺装或现场加工材料的计价方法</a:t>
            </a:r>
            <a:r>
              <a:rPr lang="zh-CN" altLang="en-US" sz="1600">
                <a:solidFill>
                  <a:schemeClr val="bg1">
                    <a:lumMod val="50000"/>
                  </a:schemeClr>
                </a:solidFill>
                <a:latin typeface="+mn-ea"/>
                <a:cs typeface="Calibri" panose="020F0502020204030204"/>
              </a:rPr>
              <a:t>；</a:t>
            </a:r>
            <a:endParaRPr lang="zh-CN" altLang="zh-CN" sz="1600">
              <a:solidFill>
                <a:schemeClr val="bg1">
                  <a:lumMod val="50000"/>
                </a:schemeClr>
              </a:solidFill>
              <a:latin typeface="+mn-ea"/>
              <a:cs typeface="Calibri" panose="020F0502020204030204"/>
            </a:endParaRPr>
          </a:p>
          <a:p>
            <a:pPr>
              <a:lnSpc>
                <a:spcPct val="150000"/>
              </a:lnSpc>
            </a:pPr>
            <a:r>
              <a:rPr lang="en-US" altLang="zh-CN" sz="1600">
                <a:solidFill>
                  <a:schemeClr val="bg1">
                    <a:lumMod val="50000"/>
                  </a:schemeClr>
                </a:solidFill>
                <a:latin typeface="+mn-ea"/>
                <a:cs typeface="Calibri" panose="020F0502020204030204"/>
              </a:rPr>
              <a:t>6</a:t>
            </a:r>
            <a:r>
              <a:rPr lang="zh-CN" altLang="en-US" sz="1600">
                <a:solidFill>
                  <a:schemeClr val="bg1">
                    <a:lumMod val="50000"/>
                  </a:schemeClr>
                </a:solidFill>
                <a:latin typeface="+mn-ea"/>
                <a:cs typeface="Calibri" panose="020F0502020204030204"/>
              </a:rPr>
              <a:t>、</a:t>
            </a:r>
            <a:r>
              <a:rPr lang="zh-CN" altLang="zh-CN" sz="1600">
                <a:solidFill>
                  <a:schemeClr val="bg1">
                    <a:lumMod val="50000"/>
                  </a:schemeClr>
                </a:solidFill>
                <a:latin typeface="+mn-ea"/>
                <a:cs typeface="Calibri" panose="020F0502020204030204"/>
              </a:rPr>
              <a:t>删除</a:t>
            </a:r>
            <a:r>
              <a:rPr lang="zh-CN" altLang="en-US" sz="1600">
                <a:solidFill>
                  <a:schemeClr val="bg1">
                    <a:lumMod val="50000"/>
                  </a:schemeClr>
                </a:solidFill>
                <a:latin typeface="+mn-ea"/>
                <a:cs typeface="Calibri" panose="020F0502020204030204"/>
              </a:rPr>
              <a:t>了</a:t>
            </a:r>
            <a:r>
              <a:rPr lang="zh-CN" altLang="zh-CN" sz="1600">
                <a:solidFill>
                  <a:schemeClr val="bg1">
                    <a:lumMod val="50000"/>
                  </a:schemeClr>
                </a:solidFill>
                <a:latin typeface="+mn-ea"/>
                <a:cs typeface="Calibri" panose="020F0502020204030204"/>
              </a:rPr>
              <a:t>所有现拌混凝土子目</a:t>
            </a:r>
            <a:r>
              <a:rPr lang="zh-CN" altLang="en-US" sz="1600">
                <a:solidFill>
                  <a:schemeClr val="bg1">
                    <a:lumMod val="50000"/>
                  </a:schemeClr>
                </a:solidFill>
                <a:latin typeface="+mn-ea"/>
                <a:cs typeface="Calibri" panose="020F0502020204030204"/>
              </a:rPr>
              <a:t>、</a:t>
            </a:r>
            <a:r>
              <a:rPr lang="zh-CN" altLang="zh-CN" sz="1600">
                <a:solidFill>
                  <a:schemeClr val="bg1">
                    <a:lumMod val="50000"/>
                  </a:schemeClr>
                </a:solidFill>
                <a:latin typeface="+mn-ea"/>
                <a:cs typeface="Calibri" panose="020F0502020204030204"/>
              </a:rPr>
              <a:t>人工拌和</a:t>
            </a:r>
            <a:r>
              <a:rPr lang="zh-CN" altLang="en-US" sz="1600">
                <a:solidFill>
                  <a:schemeClr val="bg1">
                    <a:lumMod val="50000"/>
                  </a:schemeClr>
                </a:solidFill>
                <a:latin typeface="+mn-ea"/>
                <a:cs typeface="Calibri" panose="020F0502020204030204"/>
              </a:rPr>
              <a:t>和</a:t>
            </a:r>
            <a:r>
              <a:rPr lang="zh-CN" altLang="zh-CN" sz="1600">
                <a:solidFill>
                  <a:schemeClr val="bg1">
                    <a:lumMod val="50000"/>
                  </a:schemeClr>
                </a:solidFill>
                <a:latin typeface="+mn-ea"/>
                <a:cs typeface="Calibri" panose="020F0502020204030204"/>
              </a:rPr>
              <a:t>铺装</a:t>
            </a:r>
            <a:r>
              <a:rPr lang="zh-CN" altLang="en-US" sz="1600">
                <a:solidFill>
                  <a:schemeClr val="bg1">
                    <a:lumMod val="50000"/>
                  </a:schemeClr>
                </a:solidFill>
                <a:latin typeface="+mn-ea"/>
                <a:cs typeface="Calibri" panose="020F0502020204030204"/>
              </a:rPr>
              <a:t>、</a:t>
            </a:r>
            <a:r>
              <a:rPr lang="zh-CN" altLang="zh-CN" sz="1600">
                <a:solidFill>
                  <a:schemeClr val="bg1">
                    <a:lumMod val="50000"/>
                  </a:schemeClr>
                </a:solidFill>
                <a:latin typeface="+mn-ea"/>
                <a:cs typeface="Calibri" panose="020F0502020204030204"/>
              </a:rPr>
              <a:t>软基处理中炉渣</a:t>
            </a:r>
            <a:r>
              <a:rPr lang="zh-CN" altLang="en-US" sz="1600">
                <a:solidFill>
                  <a:schemeClr val="bg1">
                    <a:lumMod val="50000"/>
                  </a:schemeClr>
                </a:solidFill>
                <a:latin typeface="+mn-ea"/>
                <a:cs typeface="Calibri" panose="020F0502020204030204"/>
              </a:rPr>
              <a:t>、</a:t>
            </a:r>
            <a:r>
              <a:rPr lang="zh-CN" altLang="zh-CN" sz="1600">
                <a:solidFill>
                  <a:schemeClr val="bg1">
                    <a:lumMod val="50000"/>
                  </a:schemeClr>
                </a:solidFill>
                <a:latin typeface="+mn-ea"/>
                <a:cs typeface="Calibri" panose="020F0502020204030204"/>
              </a:rPr>
              <a:t>矿渣或煤渣的</a:t>
            </a:r>
            <a:r>
              <a:rPr lang="zh-CN" altLang="en-US" sz="1600">
                <a:solidFill>
                  <a:schemeClr val="bg1">
                    <a:lumMod val="50000"/>
                  </a:schemeClr>
                </a:solidFill>
                <a:latin typeface="+mn-ea"/>
                <a:cs typeface="Calibri" panose="020F0502020204030204"/>
              </a:rPr>
              <a:t>相关子目</a:t>
            </a:r>
            <a:r>
              <a:rPr lang="zh-CN" altLang="zh-CN" sz="1600">
                <a:solidFill>
                  <a:schemeClr val="bg1">
                    <a:lumMod val="50000"/>
                  </a:schemeClr>
                </a:solidFill>
                <a:latin typeface="+mn-ea"/>
                <a:cs typeface="Calibri" panose="020F0502020204030204"/>
              </a:rPr>
              <a:t>、块石底层</a:t>
            </a:r>
            <a:r>
              <a:rPr lang="zh-CN" altLang="en-US" sz="1600">
                <a:solidFill>
                  <a:schemeClr val="bg1">
                    <a:lumMod val="50000"/>
                  </a:schemeClr>
                </a:solidFill>
                <a:latin typeface="+mn-ea"/>
                <a:cs typeface="Calibri" panose="020F0502020204030204"/>
              </a:rPr>
              <a:t>、</a:t>
            </a:r>
            <a:r>
              <a:rPr lang="zh-CN" altLang="zh-CN" sz="1600">
                <a:solidFill>
                  <a:schemeClr val="bg1">
                    <a:lumMod val="50000"/>
                  </a:schemeClr>
                </a:solidFill>
                <a:latin typeface="+mn-ea"/>
                <a:cs typeface="Calibri" panose="020F0502020204030204"/>
              </a:rPr>
              <a:t>砖缘石安砌</a:t>
            </a:r>
            <a:r>
              <a:rPr lang="zh-CN" altLang="en-US" sz="1600">
                <a:solidFill>
                  <a:schemeClr val="bg1">
                    <a:lumMod val="50000"/>
                  </a:schemeClr>
                </a:solidFill>
                <a:latin typeface="+mn-ea"/>
                <a:cs typeface="Calibri" panose="020F0502020204030204"/>
              </a:rPr>
              <a:t>、</a:t>
            </a:r>
            <a:r>
              <a:rPr lang="zh-CN" altLang="zh-CN" sz="1600">
                <a:solidFill>
                  <a:schemeClr val="bg1">
                    <a:lumMod val="50000"/>
                  </a:schemeClr>
                </a:solidFill>
                <a:latin typeface="+mn-ea"/>
                <a:cs typeface="Calibri" panose="020F0502020204030204"/>
              </a:rPr>
              <a:t>沥青稳定碎石、黑色碎石路面</a:t>
            </a:r>
            <a:r>
              <a:rPr lang="zh-CN" altLang="en-US" sz="1600">
                <a:solidFill>
                  <a:schemeClr val="bg1">
                    <a:lumMod val="50000"/>
                  </a:schemeClr>
                </a:solidFill>
                <a:latin typeface="+mn-ea"/>
                <a:cs typeface="Calibri" panose="020F0502020204030204"/>
              </a:rPr>
              <a:t>、</a:t>
            </a:r>
            <a:r>
              <a:rPr lang="zh-CN" altLang="zh-CN" sz="1600">
                <a:solidFill>
                  <a:schemeClr val="bg1">
                    <a:lumMod val="50000"/>
                  </a:schemeClr>
                </a:solidFill>
                <a:latin typeface="+mn-ea"/>
                <a:cs typeface="Calibri" panose="020F0502020204030204"/>
              </a:rPr>
              <a:t>框格式护坡骨架</a:t>
            </a:r>
            <a:r>
              <a:rPr lang="zh-CN" altLang="en-US" sz="1600">
                <a:solidFill>
                  <a:schemeClr val="bg1">
                    <a:lumMod val="50000"/>
                  </a:schemeClr>
                </a:solidFill>
                <a:latin typeface="+mn-ea"/>
                <a:cs typeface="Calibri" panose="020F0502020204030204"/>
              </a:rPr>
              <a:t>等内容。</a:t>
            </a:r>
            <a:endParaRPr lang="en-US" altLang="zh-CN" sz="1600">
              <a:solidFill>
                <a:schemeClr val="bg1">
                  <a:lumMod val="50000"/>
                </a:schemeClr>
              </a:solidFill>
              <a:latin typeface="+mn-ea"/>
              <a:cs typeface="Calibri" panose="020F0502020204030204"/>
            </a:endParaRPr>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第二章 道路工程</a:t>
            </a:r>
          </a:p>
        </p:txBody>
      </p:sp>
      <p:grpSp>
        <p:nvGrpSpPr>
          <p:cNvPr id="11" name="组合 10">
            <a:extLst>
              <a:ext uri="{FF2B5EF4-FFF2-40B4-BE49-F238E27FC236}">
                <a16:creationId xmlns:a16="http://schemas.microsoft.com/office/drawing/2014/main" id="{383C76C8-D9C7-4A0A-A7CB-B3343519C3F9}"/>
              </a:ext>
            </a:extLst>
          </p:cNvPr>
          <p:cNvGrpSpPr/>
          <p:nvPr/>
        </p:nvGrpSpPr>
        <p:grpSpPr>
          <a:xfrm>
            <a:off x="858440" y="1431628"/>
            <a:ext cx="3589140" cy="4184065"/>
            <a:chOff x="6871119" y="1011440"/>
            <a:chExt cx="4564776" cy="5242568"/>
          </a:xfrm>
        </p:grpSpPr>
        <p:pic>
          <p:nvPicPr>
            <p:cNvPr id="9" name="图片 8">
              <a:extLst>
                <a:ext uri="{FF2B5EF4-FFF2-40B4-BE49-F238E27FC236}">
                  <a16:creationId xmlns:a16="http://schemas.microsoft.com/office/drawing/2014/main" id="{759D13C2-A690-4E5C-8224-53C355276068}"/>
                </a:ext>
              </a:extLst>
            </p:cNvPr>
            <p:cNvPicPr>
              <a:picLocks noChangeAspect="1"/>
            </p:cNvPicPr>
            <p:nvPr/>
          </p:nvPicPr>
          <p:blipFill rotWithShape="1">
            <a:blip r:embed="rId2"/>
            <a:srcRect b="13357"/>
            <a:stretch/>
          </p:blipFill>
          <p:spPr>
            <a:xfrm>
              <a:off x="6871119" y="1011440"/>
              <a:ext cx="4564776" cy="26345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图片 9">
              <a:extLst>
                <a:ext uri="{FF2B5EF4-FFF2-40B4-BE49-F238E27FC236}">
                  <a16:creationId xmlns:a16="http://schemas.microsoft.com/office/drawing/2014/main" id="{8771E8C5-A1B5-47BC-8C37-66C9878417B6}"/>
                </a:ext>
              </a:extLst>
            </p:cNvPr>
            <p:cNvPicPr>
              <a:picLocks noChangeAspect="1"/>
            </p:cNvPicPr>
            <p:nvPr/>
          </p:nvPicPr>
          <p:blipFill>
            <a:blip r:embed="rId3"/>
            <a:stretch>
              <a:fillRect/>
            </a:stretch>
          </p:blipFill>
          <p:spPr>
            <a:xfrm>
              <a:off x="6871119" y="3619481"/>
              <a:ext cx="4564776" cy="26345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13" name="文本框 12">
            <a:extLst>
              <a:ext uri="{FF2B5EF4-FFF2-40B4-BE49-F238E27FC236}">
                <a16:creationId xmlns:a16="http://schemas.microsoft.com/office/drawing/2014/main" id="{67515891-AE42-46BE-BAF6-3ECD1663B785}"/>
              </a:ext>
            </a:extLst>
          </p:cNvPr>
          <p:cNvSpPr txBox="1"/>
          <p:nvPr/>
        </p:nvSpPr>
        <p:spPr>
          <a:xfrm>
            <a:off x="742614" y="5824009"/>
            <a:ext cx="11176141" cy="784254"/>
          </a:xfrm>
          <a:prstGeom prst="rect">
            <a:avLst/>
          </a:prstGeom>
          <a:noFill/>
        </p:spPr>
        <p:txBody>
          <a:bodyPr wrap="square">
            <a:spAutoFit/>
          </a:bodyPr>
          <a:lstStyle/>
          <a:p>
            <a:pPr lvl="0" algn="just">
              <a:lnSpc>
                <a:spcPct val="150000"/>
              </a:lnSpc>
              <a:spcAft>
                <a:spcPts val="0"/>
              </a:spcAft>
              <a:tabLst>
                <a:tab pos="314960" algn="l"/>
                <a:tab pos="540385" algn="l"/>
                <a:tab pos="630555" algn="l"/>
              </a:tabLst>
            </a:pPr>
            <a:r>
              <a:rPr lang="en-US" altLang="zh-CN" sz="1600">
                <a:solidFill>
                  <a:schemeClr val="bg1">
                    <a:lumMod val="50000"/>
                  </a:schemeClr>
                </a:solidFill>
                <a:latin typeface="+mn-ea"/>
                <a:cs typeface="Calibri" panose="020F0502020204030204"/>
              </a:rPr>
              <a:t>7</a:t>
            </a:r>
            <a:r>
              <a:rPr lang="zh-CN" altLang="en-US" sz="1600">
                <a:solidFill>
                  <a:schemeClr val="bg1">
                    <a:lumMod val="50000"/>
                  </a:schemeClr>
                </a:solidFill>
                <a:latin typeface="+mn-ea"/>
                <a:cs typeface="Calibri" panose="020F0502020204030204"/>
              </a:rPr>
              <a:t>、完善了浆砌部分内容，补充了毛石挡土墙，台背回填等内容，浆砌的水平有所调整；</a:t>
            </a:r>
            <a:endParaRPr lang="en-US" altLang="zh-CN" sz="1600">
              <a:solidFill>
                <a:schemeClr val="bg1">
                  <a:lumMod val="50000"/>
                </a:schemeClr>
              </a:solidFill>
              <a:latin typeface="+mn-ea"/>
              <a:cs typeface="Calibri" panose="020F0502020204030204"/>
            </a:endParaRPr>
          </a:p>
          <a:p>
            <a:pPr lvl="0" algn="just">
              <a:lnSpc>
                <a:spcPct val="150000"/>
              </a:lnSpc>
              <a:spcAft>
                <a:spcPts val="0"/>
              </a:spcAft>
              <a:tabLst>
                <a:tab pos="314960" algn="l"/>
                <a:tab pos="540385" algn="l"/>
                <a:tab pos="630555" algn="l"/>
              </a:tabLst>
            </a:pPr>
            <a:r>
              <a:rPr lang="en-US" altLang="zh-CN" sz="1600">
                <a:solidFill>
                  <a:schemeClr val="bg1">
                    <a:lumMod val="50000"/>
                  </a:schemeClr>
                </a:solidFill>
                <a:latin typeface="+mn-ea"/>
                <a:cs typeface="Calibri" panose="020F0502020204030204"/>
              </a:rPr>
              <a:t>8</a:t>
            </a:r>
            <a:r>
              <a:rPr lang="zh-CN" altLang="en-US" sz="1600">
                <a:solidFill>
                  <a:schemeClr val="bg1">
                    <a:lumMod val="50000"/>
                  </a:schemeClr>
                </a:solidFill>
                <a:latin typeface="+mn-ea"/>
                <a:cs typeface="Calibri" panose="020F0502020204030204"/>
              </a:rPr>
              <a:t>、补充了交通管理设施相关内容，包括标杆、门架、标牌、护栏、标线、隔离栅、隔音屏、信号灯、监控摄像安装等。</a:t>
            </a:r>
            <a:endParaRPr lang="en-US" altLang="zh-CN" sz="1600" dirty="0">
              <a:solidFill>
                <a:schemeClr val="bg1">
                  <a:lumMod val="50000"/>
                </a:schemeClr>
              </a:solidFill>
              <a:latin typeface="+mn-ea"/>
              <a:cs typeface="Calibri" panose="020F0502020204030204"/>
            </a:endParaRPr>
          </a:p>
        </p:txBody>
      </p:sp>
    </p:spTree>
    <p:extLst>
      <p:ext uri="{BB962C8B-B14F-4D97-AF65-F5344CB8AC3E}">
        <p14:creationId xmlns:p14="http://schemas.microsoft.com/office/powerpoint/2010/main" val="422559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1181969" y="5051041"/>
            <a:ext cx="4609234" cy="659095"/>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r>
              <a:rPr lang="zh-CN" altLang="en-US" sz="2000" dirty="0">
                <a:latin typeface="微软雅黑" panose="020B0503020204020204" pitchFamily="34" charset="-122"/>
                <a:ea typeface="微软雅黑" panose="020B0503020204020204" pitchFamily="34" charset="-122"/>
              </a:rPr>
              <a:t>道路工程中的</a:t>
            </a:r>
            <a:r>
              <a:rPr lang="zh-CN" altLang="en-US" sz="1600" dirty="0">
                <a:latin typeface="微软雅黑" panose="020B0503020204020204" pitchFamily="34" charset="-122"/>
                <a:ea typeface="微软雅黑" panose="020B0503020204020204" pitchFamily="34" charset="-122"/>
              </a:rPr>
              <a:t>常见注意事项及相关解释</a:t>
            </a:r>
          </a:p>
        </p:txBody>
      </p:sp>
      <p:sp>
        <p:nvSpPr>
          <p:cNvPr id="9" name="矩形 8"/>
          <p:cNvSpPr/>
          <p:nvPr/>
        </p:nvSpPr>
        <p:spPr>
          <a:xfrm>
            <a:off x="1181969" y="1794961"/>
            <a:ext cx="4609234" cy="325608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800">
              <a:solidFill>
                <a:schemeClr val="bg1">
                  <a:lumMod val="50000"/>
                </a:schemeClr>
              </a:solidFill>
            </a:endParaRPr>
          </a:p>
        </p:txBody>
      </p:sp>
      <p:sp>
        <p:nvSpPr>
          <p:cNvPr id="10" name="TextBox 9"/>
          <p:cNvSpPr txBox="1"/>
          <p:nvPr/>
        </p:nvSpPr>
        <p:spPr>
          <a:xfrm>
            <a:off x="6399211" y="1794961"/>
            <a:ext cx="4777870" cy="4349783"/>
          </a:xfrm>
          <a:prstGeom prst="rect">
            <a:avLst/>
          </a:prstGeom>
          <a:noFill/>
        </p:spPr>
        <p:txBody>
          <a:bodyPr wrap="square" lIns="0" tIns="0" rIns="91420" bIns="0" numCol="2" spcCol="274258" rtlCol="0">
            <a:noAutofit/>
          </a:bodyPr>
          <a:lstStyle/>
          <a:p>
            <a:pPr algn="just"/>
            <a:r>
              <a:rPr lang="en-US" altLang="zh-CN" sz="1600" dirty="0">
                <a:solidFill>
                  <a:schemeClr val="bg1">
                    <a:lumMod val="50000"/>
                  </a:schemeClr>
                </a:solidFill>
                <a:latin typeface="+mn-ea"/>
                <a:cs typeface="Calibri" panose="020F0502020204030204"/>
              </a:rPr>
              <a:t>1. </a:t>
            </a:r>
            <a:r>
              <a:rPr lang="zh-CN" altLang="zh-CN" sz="1600" dirty="0">
                <a:solidFill>
                  <a:schemeClr val="bg1">
                    <a:lumMod val="50000"/>
                  </a:schemeClr>
                </a:solidFill>
                <a:latin typeface="+mn-ea"/>
                <a:cs typeface="Calibri" panose="020F0502020204030204"/>
              </a:rPr>
              <a:t>弹软土路基处理中掺石灰、掺水泥的黄土均按外购材料进价，如就地利用材料的，删除黄土材料，按总说明相关内容执行</a:t>
            </a:r>
            <a:r>
              <a:rPr lang="zh-CN" altLang="en-US" sz="1600" dirty="0">
                <a:solidFill>
                  <a:schemeClr val="bg1">
                    <a:lumMod val="50000"/>
                  </a:schemeClr>
                </a:solidFill>
                <a:latin typeface="+mn-ea"/>
                <a:cs typeface="Calibri" panose="020F0502020204030204"/>
              </a:rPr>
              <a:t>；</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r>
              <a:rPr lang="en-US" altLang="zh-CN" sz="1600" dirty="0">
                <a:solidFill>
                  <a:schemeClr val="bg1">
                    <a:lumMod val="50000"/>
                  </a:schemeClr>
                </a:solidFill>
                <a:latin typeface="+mn-ea"/>
                <a:cs typeface="Calibri" panose="020F0502020204030204"/>
              </a:rPr>
              <a:t>2.</a:t>
            </a:r>
            <a:r>
              <a:rPr lang="zh-CN" altLang="zh-CN" sz="1600" dirty="0">
                <a:solidFill>
                  <a:schemeClr val="bg1">
                    <a:lumMod val="50000"/>
                  </a:schemeClr>
                </a:solidFill>
                <a:latin typeface="+mn-ea"/>
                <a:cs typeface="Calibri" panose="020F0502020204030204"/>
              </a:rPr>
              <a:t>固化土基层中的黏土为</a:t>
            </a:r>
            <a:r>
              <a:rPr lang="en-US" altLang="zh-CN" sz="1600" dirty="0">
                <a:solidFill>
                  <a:schemeClr val="bg1">
                    <a:lumMod val="50000"/>
                  </a:schemeClr>
                </a:solidFill>
                <a:latin typeface="+mn-ea"/>
                <a:cs typeface="Calibri" panose="020F0502020204030204"/>
              </a:rPr>
              <a:t>50m</a:t>
            </a:r>
            <a:r>
              <a:rPr lang="zh-CN" altLang="zh-CN" sz="1600" dirty="0">
                <a:solidFill>
                  <a:schemeClr val="bg1">
                    <a:lumMod val="50000"/>
                  </a:schemeClr>
                </a:solidFill>
                <a:latin typeface="+mn-ea"/>
                <a:cs typeface="Calibri" panose="020F0502020204030204"/>
              </a:rPr>
              <a:t>内的就地取土，不计价；如需外购或调运时，还需另行计价</a:t>
            </a:r>
            <a:r>
              <a:rPr lang="zh-CN" altLang="en-US" sz="1600" dirty="0">
                <a:solidFill>
                  <a:schemeClr val="bg1">
                    <a:lumMod val="50000"/>
                  </a:schemeClr>
                </a:solidFill>
                <a:latin typeface="+mn-ea"/>
                <a:cs typeface="Calibri" panose="020F0502020204030204"/>
              </a:rPr>
              <a:t>；</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r>
              <a:rPr lang="en-US" altLang="zh-CN" sz="1600" dirty="0">
                <a:solidFill>
                  <a:schemeClr val="bg1">
                    <a:lumMod val="50000"/>
                  </a:schemeClr>
                </a:solidFill>
                <a:latin typeface="+mn-ea"/>
                <a:cs typeface="Calibri" panose="020F0502020204030204"/>
              </a:rPr>
              <a:t>3.</a:t>
            </a:r>
            <a:r>
              <a:rPr lang="zh-CN" altLang="zh-CN" sz="1600" dirty="0">
                <a:solidFill>
                  <a:schemeClr val="bg1">
                    <a:lumMod val="50000"/>
                  </a:schemeClr>
                </a:solidFill>
                <a:latin typeface="+mn-ea"/>
                <a:cs typeface="Calibri" panose="020F0502020204030204"/>
              </a:rPr>
              <a:t>毛石混凝土挡墙子目中块石含量按15%计取，如与设计不符时，可换算</a:t>
            </a:r>
            <a:r>
              <a:rPr lang="zh-CN" altLang="en-US" sz="1600" dirty="0">
                <a:solidFill>
                  <a:schemeClr val="bg1">
                    <a:lumMod val="50000"/>
                  </a:schemeClr>
                </a:solidFill>
                <a:latin typeface="+mn-ea"/>
                <a:cs typeface="Calibri" panose="020F0502020204030204"/>
              </a:rPr>
              <a:t>；</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r>
              <a:rPr lang="en-US" altLang="zh-CN" sz="1600" dirty="0">
                <a:solidFill>
                  <a:schemeClr val="bg1">
                    <a:lumMod val="50000"/>
                  </a:schemeClr>
                </a:solidFill>
                <a:latin typeface="+mn-ea"/>
                <a:cs typeface="Calibri" panose="020F0502020204030204"/>
              </a:rPr>
              <a:t>4.</a:t>
            </a:r>
            <a:r>
              <a:rPr lang="zh-CN" altLang="zh-CN" sz="1600" dirty="0">
                <a:solidFill>
                  <a:schemeClr val="bg1">
                    <a:lumMod val="50000"/>
                  </a:schemeClr>
                </a:solidFill>
                <a:latin typeface="+mn-ea"/>
                <a:cs typeface="Calibri" panose="020F0502020204030204"/>
              </a:rPr>
              <a:t>台背回填中的轻质混凝土回填已考虑混凝土输送与浇筑，不再另计</a:t>
            </a:r>
            <a:r>
              <a:rPr lang="zh-CN" altLang="en-US" sz="1600" dirty="0">
                <a:solidFill>
                  <a:schemeClr val="bg1">
                    <a:lumMod val="50000"/>
                  </a:schemeClr>
                </a:solidFill>
                <a:latin typeface="+mn-ea"/>
                <a:cs typeface="Calibri" panose="020F0502020204030204"/>
              </a:rPr>
              <a:t>；</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r>
              <a:rPr lang="en-US" altLang="zh-CN" sz="1600" dirty="0">
                <a:solidFill>
                  <a:schemeClr val="bg1">
                    <a:lumMod val="50000"/>
                  </a:schemeClr>
                </a:solidFill>
                <a:latin typeface="+mn-ea"/>
                <a:cs typeface="Calibri" panose="020F0502020204030204"/>
              </a:rPr>
              <a:t>5. </a:t>
            </a:r>
            <a:r>
              <a:rPr lang="zh-CN" altLang="en-US" sz="1600" dirty="0">
                <a:solidFill>
                  <a:schemeClr val="bg1">
                    <a:lumMod val="50000"/>
                  </a:schemeClr>
                </a:solidFill>
                <a:latin typeface="+mn-ea"/>
                <a:cs typeface="Calibri" panose="020F0502020204030204"/>
              </a:rPr>
              <a:t>交通管理设施中大部分为半成品或成品材料，如合同双方已明确材料单价，则只需计算安装；</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r>
              <a:rPr lang="en-US" altLang="zh-CN" sz="1600" dirty="0">
                <a:solidFill>
                  <a:schemeClr val="bg1">
                    <a:lumMod val="50000"/>
                  </a:schemeClr>
                </a:solidFill>
                <a:latin typeface="+mn-ea"/>
                <a:cs typeface="Calibri" panose="020F0502020204030204"/>
              </a:rPr>
              <a:t>6. </a:t>
            </a:r>
            <a:r>
              <a:rPr lang="zh-CN" altLang="en-US" sz="1600" dirty="0">
                <a:solidFill>
                  <a:schemeClr val="bg1">
                    <a:lumMod val="50000"/>
                  </a:schemeClr>
                </a:solidFill>
                <a:latin typeface="+mn-ea"/>
                <a:cs typeface="Calibri" panose="020F0502020204030204"/>
              </a:rPr>
              <a:t>钢构件胡整体镀锌、喷塑，</a:t>
            </a:r>
            <a:r>
              <a:rPr lang="zh-CN" altLang="zh-CN" sz="1600" dirty="0">
                <a:solidFill>
                  <a:schemeClr val="bg1">
                    <a:lumMod val="50000"/>
                  </a:schemeClr>
                </a:solidFill>
                <a:latin typeface="+mn-ea"/>
                <a:cs typeface="Calibri" panose="020F0502020204030204"/>
              </a:rPr>
              <a:t>编制招标控制价时按镀锌</a:t>
            </a:r>
            <a:r>
              <a:rPr lang="en-US" altLang="zh-CN" sz="1600" dirty="0">
                <a:solidFill>
                  <a:schemeClr val="bg1">
                    <a:lumMod val="50000"/>
                  </a:schemeClr>
                </a:solidFill>
                <a:latin typeface="+mn-ea"/>
                <a:cs typeface="Calibri" panose="020F0502020204030204"/>
              </a:rPr>
              <a:t>1800</a:t>
            </a:r>
            <a:r>
              <a:rPr lang="zh-CN" altLang="zh-CN" sz="1600" dirty="0">
                <a:solidFill>
                  <a:schemeClr val="bg1">
                    <a:lumMod val="50000"/>
                  </a:schemeClr>
                </a:solidFill>
                <a:latin typeface="+mn-ea"/>
                <a:cs typeface="Calibri" panose="020F0502020204030204"/>
              </a:rPr>
              <a:t>元</a:t>
            </a:r>
            <a:r>
              <a:rPr lang="en-US" altLang="zh-CN" sz="1600" dirty="0">
                <a:solidFill>
                  <a:schemeClr val="bg1">
                    <a:lumMod val="50000"/>
                  </a:schemeClr>
                </a:solidFill>
                <a:latin typeface="+mn-ea"/>
                <a:cs typeface="Calibri" panose="020F0502020204030204"/>
              </a:rPr>
              <a:t>/t</a:t>
            </a:r>
            <a:r>
              <a:rPr lang="zh-CN" altLang="zh-CN" sz="1600" dirty="0">
                <a:solidFill>
                  <a:schemeClr val="bg1">
                    <a:lumMod val="50000"/>
                  </a:schemeClr>
                </a:solidFill>
                <a:latin typeface="+mn-ea"/>
                <a:cs typeface="Calibri" panose="020F0502020204030204"/>
              </a:rPr>
              <a:t>、喷塑</a:t>
            </a:r>
            <a:r>
              <a:rPr lang="en-US" altLang="zh-CN" sz="1600" dirty="0">
                <a:solidFill>
                  <a:schemeClr val="bg1">
                    <a:lumMod val="50000"/>
                  </a:schemeClr>
                </a:solidFill>
                <a:latin typeface="+mn-ea"/>
                <a:cs typeface="Calibri" panose="020F0502020204030204"/>
              </a:rPr>
              <a:t>800</a:t>
            </a:r>
            <a:r>
              <a:rPr lang="zh-CN" altLang="zh-CN" sz="1600" dirty="0">
                <a:solidFill>
                  <a:schemeClr val="bg1">
                    <a:lumMod val="50000"/>
                  </a:schemeClr>
                </a:solidFill>
                <a:latin typeface="+mn-ea"/>
                <a:cs typeface="Calibri" panose="020F0502020204030204"/>
              </a:rPr>
              <a:t>元</a:t>
            </a:r>
            <a:r>
              <a:rPr lang="en-US" altLang="zh-CN" sz="1600" dirty="0">
                <a:solidFill>
                  <a:schemeClr val="bg1">
                    <a:lumMod val="50000"/>
                  </a:schemeClr>
                </a:solidFill>
                <a:latin typeface="+mn-ea"/>
                <a:cs typeface="Calibri" panose="020F0502020204030204"/>
              </a:rPr>
              <a:t>/t</a:t>
            </a:r>
            <a:r>
              <a:rPr lang="zh-CN" altLang="zh-CN" sz="1600" dirty="0">
                <a:solidFill>
                  <a:schemeClr val="bg1">
                    <a:lumMod val="50000"/>
                  </a:schemeClr>
                </a:solidFill>
                <a:latin typeface="+mn-ea"/>
                <a:cs typeface="Calibri" panose="020F0502020204030204"/>
              </a:rPr>
              <a:t>（含运费）计算，结算时按经确认的市场价格调整</a:t>
            </a:r>
            <a:r>
              <a:rPr lang="zh-CN" altLang="en-US" sz="1600" dirty="0">
                <a:solidFill>
                  <a:schemeClr val="bg1">
                    <a:lumMod val="50000"/>
                  </a:schemeClr>
                </a:solidFill>
                <a:latin typeface="+mn-ea"/>
                <a:cs typeface="Calibri" panose="020F0502020204030204"/>
              </a:rPr>
              <a:t>。</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zh-CN" altLang="en-US" sz="1600" dirty="0">
              <a:solidFill>
                <a:schemeClr val="bg1">
                  <a:lumMod val="50000"/>
                </a:schemeClr>
              </a:solidFill>
              <a:latin typeface="+mn-ea"/>
              <a:cs typeface="Calibri" panose="020F0502020204030204"/>
            </a:endParaRPr>
          </a:p>
        </p:txBody>
      </p:sp>
      <p:sp>
        <p:nvSpPr>
          <p:cNvPr id="13" name="灯片编号占位符 12"/>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21</a:t>
            </a:fld>
            <a:endParaRPr lang="en-US" dirty="0">
              <a:solidFill>
                <a:prstClr val="black">
                  <a:tint val="75000"/>
                </a:prstClr>
              </a:solidFill>
            </a:endParaRPr>
          </a:p>
        </p:txBody>
      </p:sp>
      <p:sp>
        <p:nvSpPr>
          <p:cNvPr id="14" name="9"/>
          <p:cNvSpPr txBox="1"/>
          <p:nvPr/>
        </p:nvSpPr>
        <p:spPr>
          <a:xfrm>
            <a:off x="8993990" y="351305"/>
            <a:ext cx="3487435" cy="430887"/>
          </a:xfrm>
          <a:prstGeom prst="rect">
            <a:avLst/>
          </a:prstGeom>
          <a:noFill/>
        </p:spPr>
        <p:txBody>
          <a:bodyPr wrap="square" lIns="0" tIns="0" rIns="0" bIns="0" rtlCol="0">
            <a:spAutoFit/>
          </a:bodyPr>
          <a:lstStyle/>
          <a:p>
            <a:r>
              <a:rPr lang="zh-CN" altLang="en-US" sz="2800">
                <a:solidFill>
                  <a:schemeClr val="bg1">
                    <a:lumMod val="50000"/>
                  </a:schemeClr>
                </a:solidFill>
                <a:latin typeface="微软雅黑" panose="020B0503020204020204" pitchFamily="34" charset="-122"/>
                <a:ea typeface="微软雅黑" panose="020B0503020204020204" pitchFamily="34" charset="-122"/>
              </a:rPr>
              <a:t>其他</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22</a:t>
            </a:fld>
            <a:endParaRPr lang="en-US" dirty="0"/>
          </a:p>
        </p:txBody>
      </p:sp>
      <p:sp>
        <p:nvSpPr>
          <p:cNvPr id="3" name="矩形 2"/>
          <p:cNvSpPr/>
          <p:nvPr/>
        </p:nvSpPr>
        <p:spPr>
          <a:xfrm>
            <a:off x="1114660" y="1699129"/>
            <a:ext cx="6118310" cy="4194738"/>
          </a:xfrm>
          <a:prstGeom prst="rect">
            <a:avLst/>
          </a:prstGeom>
        </p:spPr>
        <p:txBody>
          <a:bodyPr wrap="square">
            <a:spAutoFit/>
          </a:bodyPr>
          <a:lstStyle/>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1</a:t>
            </a:r>
            <a:r>
              <a:rPr lang="zh-CN" altLang="en-US" kern="100" dirty="0">
                <a:latin typeface="+mn-ea"/>
                <a:cs typeface="宋体" panose="02010600030101010101" pitchFamily="2" charset="-122"/>
              </a:rPr>
              <a:t>、桩基础工程</a:t>
            </a:r>
            <a:r>
              <a:rPr lang="zh-CN" altLang="zh-CN" kern="100" dirty="0">
                <a:latin typeface="+mn-ea"/>
              </a:rPr>
              <a:t>套用《湖南省房屋建筑和装饰工程消耗量标准》第三章桩基础工程相应子目</a:t>
            </a:r>
            <a:r>
              <a:rPr lang="zh-CN" altLang="en-US" kern="100" dirty="0">
                <a:latin typeface="+mn-ea"/>
              </a:rPr>
              <a:t>，</a:t>
            </a:r>
            <a:r>
              <a:rPr lang="zh-CN" altLang="zh-CN" sz="1800" kern="100" dirty="0">
                <a:effectLst/>
                <a:latin typeface="+mn-ea"/>
                <a:cs typeface="宋体" panose="02010600030101010101" pitchFamily="2" charset="-122"/>
              </a:rPr>
              <a:t>人工、机械乘以系数</a:t>
            </a:r>
            <a:r>
              <a:rPr lang="en-US" altLang="zh-CN" sz="1800" kern="100" dirty="0">
                <a:effectLst/>
                <a:latin typeface="+mn-ea"/>
                <a:cs typeface="宋体" panose="02010600030101010101" pitchFamily="2" charset="-122"/>
              </a:rPr>
              <a:t>1.15</a:t>
            </a:r>
            <a:r>
              <a:rPr lang="zh-CN" altLang="zh-CN" sz="1800" kern="100" dirty="0">
                <a:effectLst/>
                <a:latin typeface="+mn-ea"/>
                <a:cs typeface="宋体" panose="02010600030101010101" pitchFamily="2" charset="-122"/>
              </a:rPr>
              <a:t>计算</a:t>
            </a:r>
            <a:r>
              <a:rPr lang="zh-CN" altLang="en-US" sz="1800" kern="100" dirty="0">
                <a:effectLst/>
                <a:latin typeface="+mn-ea"/>
                <a:cs typeface="宋体" panose="02010600030101010101" pitchFamily="2" charset="-122"/>
              </a:rPr>
              <a:t>，长度系数是根据不同情况与前者</a:t>
            </a:r>
            <a:r>
              <a:rPr lang="zh-CN" altLang="en-US" sz="1800" b="1" kern="100" dirty="0">
                <a:solidFill>
                  <a:srgbClr val="FF0000"/>
                </a:solidFill>
                <a:effectLst/>
                <a:latin typeface="+mn-ea"/>
                <a:cs typeface="宋体" panose="02010600030101010101" pitchFamily="2" charset="-122"/>
              </a:rPr>
              <a:t>连乘</a:t>
            </a:r>
            <a:r>
              <a:rPr lang="zh-CN" altLang="en-US" sz="1800" kern="100" dirty="0">
                <a:effectLst/>
                <a:latin typeface="+mn-ea"/>
                <a:cs typeface="宋体" panose="02010600030101010101" pitchFamily="2" charset="-122"/>
              </a:rPr>
              <a:t>计算</a:t>
            </a:r>
            <a:r>
              <a:rPr lang="zh-CN" altLang="en-US" kern="100" dirty="0">
                <a:latin typeface="+mn-ea"/>
              </a:rPr>
              <a:t>；</a:t>
            </a:r>
            <a:endParaRPr lang="en-US" altLang="zh-CN" kern="100" dirty="0">
              <a:latin typeface="+mn-ea"/>
            </a:endParaRPr>
          </a:p>
          <a:p>
            <a:pPr algn="just">
              <a:lnSpc>
                <a:spcPct val="150000"/>
              </a:lnSpc>
              <a:tabLst>
                <a:tab pos="314960" algn="l"/>
                <a:tab pos="540385" algn="l"/>
                <a:tab pos="630555" algn="l"/>
              </a:tabLst>
            </a:pPr>
            <a:r>
              <a:rPr lang="en-US" altLang="zh-CN" kern="100" dirty="0">
                <a:latin typeface="+mn-ea"/>
              </a:rPr>
              <a:t>2</a:t>
            </a:r>
            <a:r>
              <a:rPr lang="zh-CN" altLang="en-US" kern="100" dirty="0">
                <a:latin typeface="+mn-ea"/>
              </a:rPr>
              <a:t>、适用范围取消跨径、桥长等形式的限制，并增补悬索桥、斜拉桥、钢箱梁桥等结构的计价依据；</a:t>
            </a:r>
            <a:endParaRPr lang="en-US" altLang="zh-CN" kern="100" dirty="0">
              <a:latin typeface="+mn-ea"/>
            </a:endParaRPr>
          </a:p>
          <a:p>
            <a:pPr algn="just">
              <a:lnSpc>
                <a:spcPct val="150000"/>
              </a:lnSpc>
              <a:tabLst>
                <a:tab pos="314960" algn="l"/>
                <a:tab pos="540385" algn="l"/>
                <a:tab pos="630555" algn="l"/>
              </a:tabLst>
            </a:pPr>
            <a:r>
              <a:rPr lang="en-US" altLang="zh-CN" kern="100" dirty="0">
                <a:latin typeface="+mn-ea"/>
              </a:rPr>
              <a:t>3</a:t>
            </a:r>
            <a:r>
              <a:rPr lang="zh-CN" altLang="en-US" kern="100" dirty="0">
                <a:latin typeface="+mn-ea"/>
              </a:rPr>
              <a:t>、增加说明：按</a:t>
            </a:r>
            <a:r>
              <a:rPr lang="zh-CN" altLang="zh-CN" kern="100" dirty="0">
                <a:latin typeface="+mn-ea"/>
              </a:rPr>
              <a:t>现浇混凝土桥梁的垂直运输均按距地面高度</a:t>
            </a:r>
            <a:r>
              <a:rPr lang="en-US" altLang="zh-CN" kern="100" dirty="0">
                <a:latin typeface="+mn-ea"/>
              </a:rPr>
              <a:t>20m</a:t>
            </a:r>
            <a:r>
              <a:rPr lang="zh-CN" altLang="zh-CN" kern="100" dirty="0">
                <a:latin typeface="+mn-ea"/>
              </a:rPr>
              <a:t>内考虑，如高度超过</a:t>
            </a:r>
            <a:r>
              <a:rPr lang="en-US" altLang="zh-CN" kern="100" dirty="0">
                <a:latin typeface="+mn-ea"/>
              </a:rPr>
              <a:t>20m</a:t>
            </a:r>
            <a:r>
              <a:rPr lang="zh-CN" altLang="zh-CN" kern="100" dirty="0">
                <a:latin typeface="+mn-ea"/>
              </a:rPr>
              <a:t>时，混凝土浇筑的人工、机械乘以系数</a:t>
            </a:r>
            <a:r>
              <a:rPr lang="en-US" altLang="zh-CN" kern="100" dirty="0">
                <a:latin typeface="+mn-ea"/>
              </a:rPr>
              <a:t>1.1</a:t>
            </a:r>
            <a:r>
              <a:rPr lang="zh-CN" altLang="zh-CN" kern="100" dirty="0">
                <a:latin typeface="+mn-ea"/>
              </a:rPr>
              <a:t>，相应模板的人工、机械乘以系数</a:t>
            </a:r>
            <a:r>
              <a:rPr lang="en-US" altLang="zh-CN" kern="100" dirty="0">
                <a:latin typeface="+mn-ea"/>
              </a:rPr>
              <a:t>1.2</a:t>
            </a:r>
            <a:r>
              <a:rPr lang="zh-CN" altLang="zh-CN" kern="100" dirty="0">
                <a:latin typeface="+mn-ea"/>
              </a:rPr>
              <a:t>，相应支架、拱盔的人工和机械乘以系数</a:t>
            </a:r>
            <a:r>
              <a:rPr lang="en-US" altLang="zh-CN" kern="100" dirty="0">
                <a:latin typeface="+mn-ea"/>
              </a:rPr>
              <a:t>1.3</a:t>
            </a:r>
            <a:r>
              <a:rPr lang="zh-CN" altLang="zh-CN" kern="100" dirty="0">
                <a:latin typeface="+mn-ea"/>
              </a:rPr>
              <a:t>。</a:t>
            </a:r>
            <a:r>
              <a:rPr lang="zh-CN" altLang="en-US" kern="100" dirty="0">
                <a:latin typeface="+mn-ea"/>
              </a:rPr>
              <a:t>适用于采用支架、拱盔浇筑混凝土的桥梁，高度</a:t>
            </a:r>
            <a:r>
              <a:rPr lang="en-US" altLang="zh-CN" kern="100" dirty="0">
                <a:latin typeface="+mn-ea"/>
              </a:rPr>
              <a:t>20m</a:t>
            </a:r>
            <a:r>
              <a:rPr lang="zh-CN" altLang="en-US" kern="100" dirty="0">
                <a:latin typeface="+mn-ea"/>
              </a:rPr>
              <a:t>基本满足城市桥梁的情况。</a:t>
            </a:r>
            <a:endParaRPr lang="en-US" altLang="zh-CN" kern="100" dirty="0">
              <a:latin typeface="+mn-ea"/>
            </a:endParaRPr>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第三</a:t>
            </a:r>
            <a:r>
              <a:rPr lang="zh-CN" altLang="en-US" sz="2800">
                <a:solidFill>
                  <a:schemeClr val="bg1">
                    <a:lumMod val="50000"/>
                  </a:schemeClr>
                </a:solidFill>
                <a:latin typeface="微软雅黑" panose="020B0503020204020204" pitchFamily="34" charset="-122"/>
                <a:ea typeface="微软雅黑" panose="020B0503020204020204" pitchFamily="34" charset="-122"/>
              </a:rPr>
              <a:t>章 桥涵工程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Rectangle 21">
            <a:extLst>
              <a:ext uri="{FF2B5EF4-FFF2-40B4-BE49-F238E27FC236}">
                <a16:creationId xmlns:a16="http://schemas.microsoft.com/office/drawing/2014/main" id="{BFD0985B-8D8C-4375-8F92-CE9CBF41650A}"/>
              </a:ext>
            </a:extLst>
          </p:cNvPr>
          <p:cNvSpPr/>
          <p:nvPr/>
        </p:nvSpPr>
        <p:spPr>
          <a:xfrm>
            <a:off x="1122245" y="1098229"/>
            <a:ext cx="3131786" cy="499624"/>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总体情况</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1" name="矩形 10">
            <a:extLst>
              <a:ext uri="{FF2B5EF4-FFF2-40B4-BE49-F238E27FC236}">
                <a16:creationId xmlns:a16="http://schemas.microsoft.com/office/drawing/2014/main" id="{67015DE4-BB18-4522-8463-84CA60B45A78}"/>
              </a:ext>
            </a:extLst>
          </p:cNvPr>
          <p:cNvSpPr/>
          <p:nvPr/>
        </p:nvSpPr>
        <p:spPr>
          <a:xfrm>
            <a:off x="7497844" y="1684642"/>
            <a:ext cx="3972971" cy="4385837"/>
          </a:xfrm>
          <a:prstGeom prst="rect">
            <a:avLst/>
          </a:prstGeom>
          <a:blipFill dpi="0" rotWithShape="1">
            <a:blip r:embed="rId2">
              <a:extLst>
                <a:ext uri="{28A0092B-C50C-407E-A947-70E740481C1C}">
                  <a14:useLocalDpi xmlns:a14="http://schemas.microsoft.com/office/drawing/2010/main" val="0"/>
                </a:ext>
              </a:extLst>
            </a:blip>
            <a:srcRect/>
            <a:stretch>
              <a:fillRect t="-85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9435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50" fill="hold"/>
                                        <p:tgtEl>
                                          <p:spTgt spid="9"/>
                                        </p:tgtEl>
                                        <p:attrNameLst>
                                          <p:attrName>ppt_x</p:attrName>
                                        </p:attrNameLst>
                                      </p:cBhvr>
                                      <p:tavLst>
                                        <p:tav tm="0">
                                          <p:val>
                                            <p:strVal val="#ppt_x"/>
                                          </p:val>
                                        </p:tav>
                                        <p:tav tm="100000">
                                          <p:val>
                                            <p:strVal val="#ppt_x"/>
                                          </p:val>
                                        </p:tav>
                                      </p:tavLst>
                                    </p:anim>
                                    <p:anim calcmode="lin" valueType="num">
                                      <p:cBhvr additive="base">
                                        <p:cTn id="12"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23</a:t>
            </a:fld>
            <a:endParaRPr lang="en-US" dirty="0"/>
          </a:p>
        </p:txBody>
      </p:sp>
      <p:sp>
        <p:nvSpPr>
          <p:cNvPr id="3" name="矩形 2"/>
          <p:cNvSpPr/>
          <p:nvPr/>
        </p:nvSpPr>
        <p:spPr>
          <a:xfrm>
            <a:off x="1206380" y="2240853"/>
            <a:ext cx="4140061" cy="3363741"/>
          </a:xfrm>
          <a:prstGeom prst="rect">
            <a:avLst/>
          </a:prstGeom>
        </p:spPr>
        <p:txBody>
          <a:bodyPr wrap="square">
            <a:spAutoFit/>
          </a:bodyPr>
          <a:lstStyle/>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1</a:t>
            </a:r>
            <a:r>
              <a:rPr lang="zh-CN" altLang="en-US" kern="100" dirty="0">
                <a:latin typeface="+mn-ea"/>
                <a:cs typeface="宋体" panose="02010600030101010101" pitchFamily="2" charset="-122"/>
              </a:rPr>
              <a:t>、混凝土均按商品混凝土考虑，混凝土输送单独列项，按泵车、固定泵、起重机三种情况考虑，其中预算编制均按泵车考虑，结算时如没有对输送方式有特殊要求的不变化</a:t>
            </a:r>
            <a:r>
              <a:rPr lang="zh-CN" altLang="en-US" kern="100" dirty="0">
                <a:latin typeface="+mn-ea"/>
              </a:rPr>
              <a:t>；</a:t>
            </a:r>
            <a:endParaRPr lang="en-US" altLang="zh-CN" kern="100" dirty="0">
              <a:latin typeface="+mn-ea"/>
            </a:endParaRPr>
          </a:p>
          <a:p>
            <a:pPr algn="just">
              <a:lnSpc>
                <a:spcPct val="150000"/>
              </a:lnSpc>
              <a:tabLst>
                <a:tab pos="314960" algn="l"/>
                <a:tab pos="540385" algn="l"/>
                <a:tab pos="630555" algn="l"/>
              </a:tabLst>
            </a:pPr>
            <a:r>
              <a:rPr lang="en-US" altLang="zh-CN" kern="100" dirty="0">
                <a:latin typeface="+mn-ea"/>
              </a:rPr>
              <a:t>2</a:t>
            </a:r>
            <a:r>
              <a:rPr lang="zh-CN" altLang="en-US" kern="100" dirty="0">
                <a:latin typeface="+mn-ea"/>
              </a:rPr>
              <a:t>、增加薄壁墩、</a:t>
            </a:r>
            <a:r>
              <a:rPr lang="en-US" altLang="zh-CN" kern="100" dirty="0">
                <a:latin typeface="+mn-ea"/>
              </a:rPr>
              <a:t>Y</a:t>
            </a:r>
            <a:r>
              <a:rPr lang="zh-CN" altLang="en-US" kern="100" dirty="0">
                <a:latin typeface="+mn-ea"/>
              </a:rPr>
              <a:t>形墩、柱式墩等常见墩柱形式，索塔结构（立柱、横系梁、锚块），以及移动模架现浇箱梁等；</a:t>
            </a:r>
            <a:endParaRPr lang="en-US" altLang="zh-CN" kern="100" dirty="0">
              <a:latin typeface="+mn-ea"/>
            </a:endParaRPr>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第三</a:t>
            </a:r>
            <a:r>
              <a:rPr lang="zh-CN" altLang="en-US" sz="2800">
                <a:solidFill>
                  <a:schemeClr val="bg1">
                    <a:lumMod val="50000"/>
                  </a:schemeClr>
                </a:solidFill>
                <a:latin typeface="微软雅黑" panose="020B0503020204020204" pitchFamily="34" charset="-122"/>
                <a:ea typeface="微软雅黑" panose="020B0503020204020204" pitchFamily="34" charset="-122"/>
              </a:rPr>
              <a:t>章 桥涵工程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Rectangle 21">
            <a:extLst>
              <a:ext uri="{FF2B5EF4-FFF2-40B4-BE49-F238E27FC236}">
                <a16:creationId xmlns:a16="http://schemas.microsoft.com/office/drawing/2014/main" id="{792BFF6C-8136-47FB-B321-C7299F02687D}"/>
              </a:ext>
            </a:extLst>
          </p:cNvPr>
          <p:cNvSpPr/>
          <p:nvPr/>
        </p:nvSpPr>
        <p:spPr>
          <a:xfrm>
            <a:off x="1206380" y="1511981"/>
            <a:ext cx="3131786" cy="499624"/>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现浇混凝土工程</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3" name="图片 12">
            <a:extLst>
              <a:ext uri="{FF2B5EF4-FFF2-40B4-BE49-F238E27FC236}">
                <a16:creationId xmlns:a16="http://schemas.microsoft.com/office/drawing/2014/main" id="{F4F71A3B-C383-4AD9-8C0A-FCE0F18BFF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6297" y="1918698"/>
            <a:ext cx="5715000" cy="320992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28801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50" fill="hold"/>
                                        <p:tgtEl>
                                          <p:spTgt spid="9"/>
                                        </p:tgtEl>
                                        <p:attrNameLst>
                                          <p:attrName>ppt_x</p:attrName>
                                        </p:attrNameLst>
                                      </p:cBhvr>
                                      <p:tavLst>
                                        <p:tav tm="0">
                                          <p:val>
                                            <p:strVal val="#ppt_x"/>
                                          </p:val>
                                        </p:tav>
                                        <p:tav tm="100000">
                                          <p:val>
                                            <p:strVal val="#ppt_x"/>
                                          </p:val>
                                        </p:tav>
                                      </p:tavLst>
                                    </p:anim>
                                    <p:anim calcmode="lin" valueType="num">
                                      <p:cBhvr additive="base">
                                        <p:cTn id="12"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24</a:t>
            </a:fld>
            <a:endParaRPr lang="en-US" dirty="0"/>
          </a:p>
        </p:txBody>
      </p:sp>
      <p:sp>
        <p:nvSpPr>
          <p:cNvPr id="3" name="矩形 2"/>
          <p:cNvSpPr/>
          <p:nvPr/>
        </p:nvSpPr>
        <p:spPr>
          <a:xfrm>
            <a:off x="1291784" y="2847966"/>
            <a:ext cx="4268118" cy="2532745"/>
          </a:xfrm>
          <a:prstGeom prst="rect">
            <a:avLst/>
          </a:prstGeom>
        </p:spPr>
        <p:txBody>
          <a:bodyPr wrap="square">
            <a:spAutoFit/>
          </a:bodyPr>
          <a:lstStyle/>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1</a:t>
            </a:r>
            <a:r>
              <a:rPr lang="zh-CN" altLang="en-US" kern="100" dirty="0">
                <a:latin typeface="+mn-ea"/>
                <a:cs typeface="宋体" panose="02010600030101010101" pitchFamily="2" charset="-122"/>
              </a:rPr>
              <a:t>、该节内容包括预制、安装、运输等内容</a:t>
            </a:r>
            <a:r>
              <a:rPr lang="zh-CN" altLang="en-US" kern="100" dirty="0">
                <a:latin typeface="+mn-ea"/>
              </a:rPr>
              <a:t>；</a:t>
            </a:r>
            <a:endParaRPr lang="en-US" altLang="zh-CN" kern="100" dirty="0">
              <a:latin typeface="+mn-ea"/>
            </a:endParaRPr>
          </a:p>
          <a:p>
            <a:pPr algn="just">
              <a:lnSpc>
                <a:spcPct val="150000"/>
              </a:lnSpc>
              <a:tabLst>
                <a:tab pos="314960" algn="l"/>
                <a:tab pos="540385" algn="l"/>
                <a:tab pos="630555" algn="l"/>
              </a:tabLst>
            </a:pPr>
            <a:r>
              <a:rPr lang="en-US" altLang="zh-CN" kern="100" dirty="0">
                <a:latin typeface="+mn-ea"/>
              </a:rPr>
              <a:t>2</a:t>
            </a:r>
            <a:r>
              <a:rPr lang="zh-CN" altLang="en-US" kern="100" dirty="0">
                <a:latin typeface="+mn-ea"/>
              </a:rPr>
              <a:t>、删除陆上扒杆安装和水上扒杆安装等工艺，完善了目前常用安装方式，包括起重机安装、顶推、单双导梁架设、跨墩门架安装等。</a:t>
            </a:r>
            <a:endParaRPr lang="en-US" altLang="zh-CN" kern="100" dirty="0">
              <a:latin typeface="+mn-ea"/>
            </a:endParaRPr>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第三</a:t>
            </a:r>
            <a:r>
              <a:rPr lang="zh-CN" altLang="en-US" sz="2800">
                <a:solidFill>
                  <a:schemeClr val="bg1">
                    <a:lumMod val="50000"/>
                  </a:schemeClr>
                </a:solidFill>
                <a:latin typeface="微软雅黑" panose="020B0503020204020204" pitchFamily="34" charset="-122"/>
                <a:ea typeface="微软雅黑" panose="020B0503020204020204" pitchFamily="34" charset="-122"/>
              </a:rPr>
              <a:t>章 桥涵工程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Rectangle 21">
            <a:extLst>
              <a:ext uri="{FF2B5EF4-FFF2-40B4-BE49-F238E27FC236}">
                <a16:creationId xmlns:a16="http://schemas.microsoft.com/office/drawing/2014/main" id="{792BFF6C-8136-47FB-B321-C7299F02687D}"/>
              </a:ext>
            </a:extLst>
          </p:cNvPr>
          <p:cNvSpPr/>
          <p:nvPr/>
        </p:nvSpPr>
        <p:spPr>
          <a:xfrm>
            <a:off x="1291784" y="1971992"/>
            <a:ext cx="3131786" cy="499624"/>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预制混凝土工程</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1" name="图片 10">
            <a:extLst>
              <a:ext uri="{FF2B5EF4-FFF2-40B4-BE49-F238E27FC236}">
                <a16:creationId xmlns:a16="http://schemas.microsoft.com/office/drawing/2014/main" id="{2B3028FF-CC9B-45F3-BDD0-9FA6FCF760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1900" y="1874119"/>
            <a:ext cx="5773333" cy="4264138"/>
          </a:xfrm>
          <a:prstGeom prst="rect">
            <a:avLst/>
          </a:prstGeom>
        </p:spPr>
      </p:pic>
    </p:spTree>
    <p:extLst>
      <p:ext uri="{BB962C8B-B14F-4D97-AF65-F5344CB8AC3E}">
        <p14:creationId xmlns:p14="http://schemas.microsoft.com/office/powerpoint/2010/main" val="1456437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50" fill="hold"/>
                                        <p:tgtEl>
                                          <p:spTgt spid="9"/>
                                        </p:tgtEl>
                                        <p:attrNameLst>
                                          <p:attrName>ppt_x</p:attrName>
                                        </p:attrNameLst>
                                      </p:cBhvr>
                                      <p:tavLst>
                                        <p:tav tm="0">
                                          <p:val>
                                            <p:strVal val="#ppt_x"/>
                                          </p:val>
                                        </p:tav>
                                        <p:tav tm="100000">
                                          <p:val>
                                            <p:strVal val="#ppt_x"/>
                                          </p:val>
                                        </p:tav>
                                      </p:tavLst>
                                    </p:anim>
                                    <p:anim calcmode="lin" valueType="num">
                                      <p:cBhvr additive="base">
                                        <p:cTn id="12"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25</a:t>
            </a:fld>
            <a:endParaRPr lang="en-US" dirty="0"/>
          </a:p>
        </p:txBody>
      </p:sp>
      <p:sp>
        <p:nvSpPr>
          <p:cNvPr id="3" name="矩形 2"/>
          <p:cNvSpPr/>
          <p:nvPr/>
        </p:nvSpPr>
        <p:spPr>
          <a:xfrm>
            <a:off x="1206380" y="2221804"/>
            <a:ext cx="4921261" cy="4108241"/>
          </a:xfrm>
          <a:prstGeom prst="rect">
            <a:avLst/>
          </a:prstGeom>
        </p:spPr>
        <p:txBody>
          <a:bodyPr wrap="square">
            <a:spAutoFit/>
          </a:bodyPr>
          <a:lstStyle/>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1</a:t>
            </a:r>
            <a:r>
              <a:rPr lang="zh-CN" altLang="en-US" kern="100" dirty="0">
                <a:latin typeface="+mn-ea"/>
                <a:cs typeface="宋体" panose="02010600030101010101" pitchFamily="2" charset="-122"/>
              </a:rPr>
              <a:t>、完善了顶推箱涵的相关措施项目，包括中继间护套的制安（不再拆除）、挖土支架制作和安拆（</a:t>
            </a:r>
            <a:r>
              <a:rPr lang="zh-CN" altLang="zh-CN" sz="1800" kern="100" dirty="0">
                <a:effectLst/>
                <a:latin typeface="+mn-ea"/>
                <a:cs typeface="宋体" panose="02010600030101010101" pitchFamily="2" charset="-122"/>
              </a:rPr>
              <a:t>按</a:t>
            </a:r>
            <a:r>
              <a:rPr lang="en-US" altLang="zh-CN" sz="1800" kern="100" dirty="0">
                <a:effectLst/>
                <a:latin typeface="+mn-ea"/>
                <a:cs typeface="宋体" panose="02010600030101010101" pitchFamily="2" charset="-122"/>
              </a:rPr>
              <a:t>10</a:t>
            </a:r>
            <a:r>
              <a:rPr lang="zh-CN" altLang="zh-CN" sz="1800" kern="100" dirty="0">
                <a:effectLst/>
                <a:latin typeface="+mn-ea"/>
                <a:cs typeface="宋体" panose="02010600030101010101" pitchFamily="2" charset="-122"/>
              </a:rPr>
              <a:t>次摊销考虑</a:t>
            </a:r>
            <a:r>
              <a:rPr lang="zh-CN" altLang="en-US" kern="100" dirty="0">
                <a:latin typeface="+mn-ea"/>
                <a:cs typeface="宋体" panose="02010600030101010101" pitchFamily="2" charset="-122"/>
              </a:rPr>
              <a:t>）、顶进设备按使用费计算（重量有参考值）等；</a:t>
            </a:r>
            <a:endParaRPr lang="en-US" altLang="zh-CN" kern="100" dirty="0">
              <a:latin typeface="+mn-ea"/>
              <a:cs typeface="宋体" panose="02010600030101010101" pitchFamily="2" charset="-122"/>
            </a:endParaRPr>
          </a:p>
          <a:p>
            <a:pPr lvl="0" algn="just">
              <a:lnSpc>
                <a:spcPct val="150000"/>
              </a:lnSpc>
              <a:spcAft>
                <a:spcPts val="0"/>
              </a:spcAft>
              <a:tabLst>
                <a:tab pos="314960" algn="l"/>
                <a:tab pos="540385" algn="l"/>
                <a:tab pos="630555" algn="l"/>
              </a:tabLst>
            </a:pPr>
            <a:r>
              <a:rPr lang="en-US" altLang="zh-CN" kern="100" dirty="0">
                <a:latin typeface="+mn-ea"/>
              </a:rPr>
              <a:t>2</a:t>
            </a:r>
            <a:r>
              <a:rPr lang="zh-CN" altLang="en-US" kern="100" dirty="0">
                <a:latin typeface="+mn-ea"/>
              </a:rPr>
              <a:t>、</a:t>
            </a:r>
            <a:r>
              <a:rPr lang="zh-CN" altLang="zh-CN" sz="1800" kern="100" dirty="0">
                <a:effectLst/>
                <a:latin typeface="+mn-ea"/>
                <a:cs typeface="宋体" panose="02010600030101010101" pitchFamily="2" charset="-122"/>
              </a:rPr>
              <a:t>增加</a:t>
            </a:r>
            <a:r>
              <a:rPr lang="zh-CN" altLang="en-US" sz="1800" kern="100" dirty="0">
                <a:effectLst/>
                <a:latin typeface="+mn-ea"/>
                <a:cs typeface="宋体" panose="02010600030101010101" pitchFamily="2" charset="-122"/>
              </a:rPr>
              <a:t>了</a:t>
            </a:r>
            <a:r>
              <a:rPr lang="zh-CN" altLang="zh-CN" sz="1800" kern="100" dirty="0">
                <a:effectLst/>
                <a:latin typeface="+mn-ea"/>
                <a:cs typeface="宋体" panose="02010600030101010101" pitchFamily="2" charset="-122"/>
              </a:rPr>
              <a:t>箱涵自重≤</a:t>
            </a:r>
            <a:r>
              <a:rPr lang="en-US" altLang="zh-CN" sz="1800" kern="100" dirty="0">
                <a:effectLst/>
                <a:latin typeface="+mn-ea"/>
                <a:cs typeface="宋体" panose="02010600030101010101" pitchFamily="2" charset="-122"/>
              </a:rPr>
              <a:t>5000t</a:t>
            </a:r>
            <a:r>
              <a:rPr lang="zh-CN" altLang="zh-CN" sz="1800" kern="100" dirty="0">
                <a:effectLst/>
                <a:latin typeface="+mn-ea"/>
                <a:cs typeface="宋体" panose="02010600030101010101" pitchFamily="2" charset="-122"/>
              </a:rPr>
              <a:t>的顶进子目</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箱涵自重</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应包括拖带的设备重量</a:t>
            </a:r>
            <a:r>
              <a:rPr lang="zh-CN" altLang="en-US" sz="1800" kern="100" dirty="0">
                <a:effectLst/>
                <a:latin typeface="+mn-ea"/>
                <a:cs typeface="宋体" panose="02010600030101010101" pitchFamily="2" charset="-122"/>
              </a:rPr>
              <a:t>（</a:t>
            </a:r>
            <a:r>
              <a:rPr lang="zh-CN" altLang="zh-CN" kern="100" dirty="0">
                <a:latin typeface="+mn-ea"/>
                <a:cs typeface="宋体" panose="02010600030101010101" pitchFamily="2" charset="-122"/>
              </a:rPr>
              <a:t>设计未明确时，按箱涵重量的</a:t>
            </a:r>
            <a:r>
              <a:rPr lang="en-US" altLang="zh-CN" kern="100" dirty="0">
                <a:latin typeface="+mn-ea"/>
                <a:cs typeface="宋体" panose="02010600030101010101" pitchFamily="2" charset="-122"/>
              </a:rPr>
              <a:t>5</a:t>
            </a:r>
            <a:r>
              <a:rPr lang="zh-CN" altLang="zh-CN" kern="100" dirty="0">
                <a:latin typeface="+mn-ea"/>
                <a:cs typeface="宋体" panose="02010600030101010101" pitchFamily="2" charset="-122"/>
              </a:rPr>
              <a:t>％计</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，采用中继间接力顶进时还应包括中继间的重量</a:t>
            </a:r>
            <a:r>
              <a:rPr lang="zh-CN" altLang="en-US" sz="1800" kern="100" dirty="0">
                <a:effectLst/>
                <a:latin typeface="+mn-ea"/>
                <a:cs typeface="宋体" panose="02010600030101010101" pitchFamily="2" charset="-122"/>
              </a:rPr>
              <a:t>。</a:t>
            </a:r>
            <a:endParaRPr lang="en-US" altLang="zh-CN" sz="1800" kern="100" dirty="0">
              <a:effectLst/>
              <a:latin typeface="+mn-ea"/>
              <a:cs typeface="宋体" panose="02010600030101010101" pitchFamily="2" charset="-122"/>
            </a:endParaRPr>
          </a:p>
          <a:p>
            <a:pPr lvl="0" algn="just">
              <a:lnSpc>
                <a:spcPct val="150000"/>
              </a:lnSpc>
              <a:spcAft>
                <a:spcPts val="0"/>
              </a:spcAft>
              <a:tabLst>
                <a:tab pos="314960" algn="l"/>
                <a:tab pos="540385" algn="l"/>
                <a:tab pos="630555" algn="l"/>
              </a:tabLst>
            </a:pPr>
            <a:r>
              <a:rPr lang="zh-CN" altLang="en-US" sz="1600" b="1" kern="100" dirty="0">
                <a:latin typeface="+mn-ea"/>
              </a:rPr>
              <a:t>注：后靠背设施、穿越构筑物的加固等，均需另行计算。</a:t>
            </a:r>
            <a:endParaRPr lang="en-US" altLang="zh-CN" sz="1600" b="1" kern="100" dirty="0">
              <a:latin typeface="+mn-ea"/>
            </a:endParaRPr>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第三</a:t>
            </a:r>
            <a:r>
              <a:rPr lang="zh-CN" altLang="en-US" sz="2800">
                <a:solidFill>
                  <a:schemeClr val="bg1">
                    <a:lumMod val="50000"/>
                  </a:schemeClr>
                </a:solidFill>
                <a:latin typeface="微软雅黑" panose="020B0503020204020204" pitchFamily="34" charset="-122"/>
                <a:ea typeface="微软雅黑" panose="020B0503020204020204" pitchFamily="34" charset="-122"/>
              </a:rPr>
              <a:t>章 桥涵工程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Rectangle 21">
            <a:extLst>
              <a:ext uri="{FF2B5EF4-FFF2-40B4-BE49-F238E27FC236}">
                <a16:creationId xmlns:a16="http://schemas.microsoft.com/office/drawing/2014/main" id="{792BFF6C-8136-47FB-B321-C7299F02687D}"/>
              </a:ext>
            </a:extLst>
          </p:cNvPr>
          <p:cNvSpPr/>
          <p:nvPr/>
        </p:nvSpPr>
        <p:spPr>
          <a:xfrm>
            <a:off x="1206380" y="1624308"/>
            <a:ext cx="3131786" cy="499624"/>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立交箱涵工程</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a:extLst>
              <a:ext uri="{FF2B5EF4-FFF2-40B4-BE49-F238E27FC236}">
                <a16:creationId xmlns:a16="http://schemas.microsoft.com/office/drawing/2014/main" id="{54FA7C4C-C637-4B0A-91F0-AE11FB41E468}"/>
              </a:ext>
            </a:extLst>
          </p:cNvPr>
          <p:cNvPicPr>
            <a:picLocks noChangeAspect="1"/>
          </p:cNvPicPr>
          <p:nvPr/>
        </p:nvPicPr>
        <p:blipFill>
          <a:blip r:embed="rId2"/>
          <a:stretch>
            <a:fillRect/>
          </a:stretch>
        </p:blipFill>
        <p:spPr>
          <a:xfrm>
            <a:off x="6633099" y="1874120"/>
            <a:ext cx="4907705" cy="3444538"/>
          </a:xfrm>
          <a:prstGeom prst="rect">
            <a:avLst/>
          </a:prstGeom>
        </p:spPr>
      </p:pic>
    </p:spTree>
    <p:extLst>
      <p:ext uri="{BB962C8B-B14F-4D97-AF65-F5344CB8AC3E}">
        <p14:creationId xmlns:p14="http://schemas.microsoft.com/office/powerpoint/2010/main" val="1984082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50" fill="hold"/>
                                        <p:tgtEl>
                                          <p:spTgt spid="9"/>
                                        </p:tgtEl>
                                        <p:attrNameLst>
                                          <p:attrName>ppt_x</p:attrName>
                                        </p:attrNameLst>
                                      </p:cBhvr>
                                      <p:tavLst>
                                        <p:tav tm="0">
                                          <p:val>
                                            <p:strVal val="#ppt_x"/>
                                          </p:val>
                                        </p:tav>
                                        <p:tav tm="100000">
                                          <p:val>
                                            <p:strVal val="#ppt_x"/>
                                          </p:val>
                                        </p:tav>
                                      </p:tavLst>
                                    </p:anim>
                                    <p:anim calcmode="lin" valueType="num">
                                      <p:cBhvr additive="base">
                                        <p:cTn id="12"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26</a:t>
            </a:fld>
            <a:endParaRPr lang="en-US" dirty="0"/>
          </a:p>
        </p:txBody>
      </p:sp>
      <p:sp>
        <p:nvSpPr>
          <p:cNvPr id="3" name="矩形 2"/>
          <p:cNvSpPr/>
          <p:nvPr/>
        </p:nvSpPr>
        <p:spPr>
          <a:xfrm>
            <a:off x="1331072" y="1874120"/>
            <a:ext cx="4463238" cy="1286250"/>
          </a:xfrm>
          <a:prstGeom prst="rect">
            <a:avLst/>
          </a:prstGeom>
        </p:spPr>
        <p:txBody>
          <a:bodyPr wrap="square">
            <a:spAutoFit/>
          </a:bodyPr>
          <a:lstStyle/>
          <a:p>
            <a:pPr lvl="0" algn="just">
              <a:lnSpc>
                <a:spcPct val="150000"/>
              </a:lnSpc>
              <a:spcAft>
                <a:spcPts val="0"/>
              </a:spcAft>
              <a:tabLst>
                <a:tab pos="314960" algn="l"/>
                <a:tab pos="540385" algn="l"/>
                <a:tab pos="630555" algn="l"/>
              </a:tabLst>
            </a:pPr>
            <a:r>
              <a:rPr lang="en-US" altLang="zh-CN" kern="100">
                <a:latin typeface="+mn-ea"/>
                <a:cs typeface="宋体" panose="02010600030101010101" pitchFamily="2" charset="-122"/>
              </a:rPr>
              <a:t>1</a:t>
            </a:r>
            <a:r>
              <a:rPr lang="zh-CN" altLang="en-US" kern="100">
                <a:latin typeface="+mn-ea"/>
                <a:cs typeface="宋体" panose="02010600030101010101" pitchFamily="2" charset="-122"/>
              </a:rPr>
              <a:t>、补充</a:t>
            </a:r>
            <a:r>
              <a:rPr lang="zh-CN" altLang="en-US" kern="100" dirty="0">
                <a:latin typeface="+mn-ea"/>
                <a:cs typeface="宋体" panose="02010600030101010101" pitchFamily="2" charset="-122"/>
              </a:rPr>
              <a:t>了</a:t>
            </a:r>
            <a:r>
              <a:rPr lang="zh-CN" altLang="en-US" kern="100" dirty="0">
                <a:latin typeface="+mn-ea"/>
              </a:rPr>
              <a:t>包括钢管柱、钢索吊桥、索塔、悬索桥相关结构、斜拉索、钢箱梁、钢管拱、天桥钢构件、金属栏杆等内容；</a:t>
            </a:r>
            <a:endParaRPr lang="en-US" altLang="zh-CN" kern="100" dirty="0">
              <a:latin typeface="+mn-ea"/>
            </a:endParaRPr>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第三章 桥梁工程</a:t>
            </a:r>
          </a:p>
        </p:txBody>
      </p:sp>
      <p:sp>
        <p:nvSpPr>
          <p:cNvPr id="9" name="Rectangle 21">
            <a:extLst>
              <a:ext uri="{FF2B5EF4-FFF2-40B4-BE49-F238E27FC236}">
                <a16:creationId xmlns:a16="http://schemas.microsoft.com/office/drawing/2014/main" id="{792BFF6C-8136-47FB-B321-C7299F02687D}"/>
              </a:ext>
            </a:extLst>
          </p:cNvPr>
          <p:cNvSpPr/>
          <p:nvPr/>
        </p:nvSpPr>
        <p:spPr>
          <a:xfrm>
            <a:off x="1526192" y="1192968"/>
            <a:ext cx="3131786" cy="499624"/>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钢结构工程</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3" name="图片 12">
            <a:extLst>
              <a:ext uri="{FF2B5EF4-FFF2-40B4-BE49-F238E27FC236}">
                <a16:creationId xmlns:a16="http://schemas.microsoft.com/office/drawing/2014/main" id="{3AAD2E38-C669-4323-9E04-90793AA5D7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4065" y="1351108"/>
            <a:ext cx="4463238" cy="2343200"/>
          </a:xfrm>
          <a:prstGeom prst="rect">
            <a:avLst/>
          </a:prstGeom>
        </p:spPr>
      </p:pic>
      <p:pic>
        <p:nvPicPr>
          <p:cNvPr id="15" name="图片 14">
            <a:extLst>
              <a:ext uri="{FF2B5EF4-FFF2-40B4-BE49-F238E27FC236}">
                <a16:creationId xmlns:a16="http://schemas.microsoft.com/office/drawing/2014/main" id="{32008568-AD0A-4094-8710-DE76ED94BA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8626" y="3598161"/>
            <a:ext cx="4375684" cy="2581653"/>
          </a:xfrm>
          <a:prstGeom prst="rect">
            <a:avLst/>
          </a:prstGeom>
        </p:spPr>
      </p:pic>
      <p:sp>
        <p:nvSpPr>
          <p:cNvPr id="16" name="矩形 15">
            <a:extLst>
              <a:ext uri="{FF2B5EF4-FFF2-40B4-BE49-F238E27FC236}">
                <a16:creationId xmlns:a16="http://schemas.microsoft.com/office/drawing/2014/main" id="{208C4804-F866-49A6-8828-25E996FDD26D}"/>
              </a:ext>
            </a:extLst>
          </p:cNvPr>
          <p:cNvSpPr/>
          <p:nvPr/>
        </p:nvSpPr>
        <p:spPr>
          <a:xfrm>
            <a:off x="6474477" y="3926855"/>
            <a:ext cx="4622825" cy="2117246"/>
          </a:xfrm>
          <a:prstGeom prst="rect">
            <a:avLst/>
          </a:prstGeom>
        </p:spPr>
        <p:txBody>
          <a:bodyPr wrap="square">
            <a:spAutoFit/>
          </a:bodyPr>
          <a:lstStyle/>
          <a:p>
            <a:pPr lvl="0" algn="just">
              <a:lnSpc>
                <a:spcPct val="150000"/>
              </a:lnSpc>
              <a:spcAft>
                <a:spcPts val="0"/>
              </a:spcAft>
              <a:tabLst>
                <a:tab pos="314960" algn="l"/>
                <a:tab pos="540385" algn="l"/>
                <a:tab pos="630555" algn="l"/>
              </a:tabLst>
            </a:pPr>
            <a:r>
              <a:rPr lang="en-US" altLang="zh-CN" kern="100">
                <a:latin typeface="+mn-ea"/>
                <a:cs typeface="宋体" panose="02010600030101010101" pitchFamily="2" charset="-122"/>
              </a:rPr>
              <a:t>2</a:t>
            </a:r>
            <a:r>
              <a:rPr lang="zh-CN" altLang="en-US" kern="100">
                <a:latin typeface="+mn-ea"/>
                <a:cs typeface="宋体" panose="02010600030101010101" pitchFamily="2" charset="-122"/>
              </a:rPr>
              <a:t>、吊索</a:t>
            </a:r>
            <a:r>
              <a:rPr lang="zh-CN" altLang="en-US" kern="100" dirty="0">
                <a:latin typeface="+mn-ea"/>
                <a:cs typeface="宋体" panose="02010600030101010101" pitchFamily="2" charset="-122"/>
              </a:rPr>
              <a:t>、拉杆、钢管拱等均按半成品进材料单价（包含制作费、运杂费等</a:t>
            </a:r>
            <a:r>
              <a:rPr lang="zh-CN" altLang="en-US" kern="100">
                <a:latin typeface="+mn-ea"/>
                <a:cs typeface="宋体" panose="02010600030101010101" pitchFamily="2" charset="-122"/>
              </a:rPr>
              <a:t>）；</a:t>
            </a:r>
            <a:endParaRPr lang="en-US" altLang="zh-CN" kern="100">
              <a:latin typeface="+mn-ea"/>
              <a:cs typeface="宋体" panose="02010600030101010101" pitchFamily="2" charset="-122"/>
            </a:endParaRPr>
          </a:p>
          <a:p>
            <a:pPr lvl="0" algn="just">
              <a:lnSpc>
                <a:spcPct val="150000"/>
              </a:lnSpc>
              <a:spcAft>
                <a:spcPts val="0"/>
              </a:spcAft>
              <a:tabLst>
                <a:tab pos="314960" algn="l"/>
                <a:tab pos="540385" algn="l"/>
                <a:tab pos="630555" algn="l"/>
              </a:tabLst>
            </a:pPr>
            <a:r>
              <a:rPr lang="en-US" altLang="zh-CN" kern="100">
                <a:latin typeface="+mn-ea"/>
                <a:cs typeface="宋体" panose="02010600030101010101" pitchFamily="2" charset="-122"/>
              </a:rPr>
              <a:t>3</a:t>
            </a:r>
            <a:r>
              <a:rPr lang="zh-CN" altLang="en-US" kern="100">
                <a:latin typeface="+mn-ea"/>
                <a:cs typeface="宋体" panose="02010600030101010101" pitchFamily="2" charset="-122"/>
              </a:rPr>
              <a:t>、钢</a:t>
            </a:r>
            <a:r>
              <a:rPr lang="zh-CN" altLang="en-US" kern="100" dirty="0">
                <a:latin typeface="+mn-ea"/>
                <a:cs typeface="宋体" panose="02010600030101010101" pitchFamily="2" charset="-122"/>
              </a:rPr>
              <a:t>箱梁、钢管柱等钢构件的防锈防腐可参考</a:t>
            </a:r>
            <a:r>
              <a:rPr lang="en-US" altLang="zh-CN" kern="100" dirty="0">
                <a:latin typeface="+mn-ea"/>
                <a:cs typeface="宋体" panose="02010600030101010101" pitchFamily="2" charset="-122"/>
              </a:rPr>
              <a:t>《</a:t>
            </a:r>
            <a:r>
              <a:rPr lang="zh-CN" altLang="en-US" kern="100" dirty="0">
                <a:latin typeface="+mn-ea"/>
                <a:cs typeface="宋体" panose="02010600030101010101" pitchFamily="2" charset="-122"/>
              </a:rPr>
              <a:t>湖南省房屋建筑与装饰装修工程消耗量标准</a:t>
            </a:r>
            <a:r>
              <a:rPr lang="en-US" altLang="zh-CN" kern="100" dirty="0">
                <a:latin typeface="+mn-ea"/>
                <a:cs typeface="宋体" panose="02010600030101010101" pitchFamily="2" charset="-122"/>
              </a:rPr>
              <a:t>》</a:t>
            </a:r>
            <a:r>
              <a:rPr lang="zh-CN" altLang="en-US" kern="100" dirty="0">
                <a:latin typeface="+mn-ea"/>
                <a:cs typeface="宋体" panose="02010600030101010101" pitchFamily="2" charset="-122"/>
              </a:rPr>
              <a:t>中的钢构件防腐防锈项目。</a:t>
            </a:r>
            <a:endParaRPr lang="en-US" altLang="zh-CN" kern="100" dirty="0">
              <a:latin typeface="+mn-ea"/>
            </a:endParaRPr>
          </a:p>
        </p:txBody>
      </p:sp>
    </p:spTree>
    <p:extLst>
      <p:ext uri="{BB962C8B-B14F-4D97-AF65-F5344CB8AC3E}">
        <p14:creationId xmlns:p14="http://schemas.microsoft.com/office/powerpoint/2010/main" val="224179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50" fill="hold"/>
                                        <p:tgtEl>
                                          <p:spTgt spid="9"/>
                                        </p:tgtEl>
                                        <p:attrNameLst>
                                          <p:attrName>ppt_x</p:attrName>
                                        </p:attrNameLst>
                                      </p:cBhvr>
                                      <p:tavLst>
                                        <p:tav tm="0">
                                          <p:val>
                                            <p:strVal val="#ppt_x"/>
                                          </p:val>
                                        </p:tav>
                                        <p:tav tm="100000">
                                          <p:val>
                                            <p:strVal val="#ppt_x"/>
                                          </p:val>
                                        </p:tav>
                                      </p:tavLst>
                                    </p:anim>
                                    <p:anim calcmode="lin" valueType="num">
                                      <p:cBhvr additive="base">
                                        <p:cTn id="12"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26288" y="1390854"/>
            <a:ext cx="11323766" cy="5182803"/>
            <a:chOff x="564869" y="849697"/>
            <a:chExt cx="8016218" cy="3668963"/>
          </a:xfrm>
        </p:grpSpPr>
        <p:sp>
          <p:nvSpPr>
            <p:cNvPr id="9" name="矩形 8"/>
            <p:cNvSpPr/>
            <p:nvPr/>
          </p:nvSpPr>
          <p:spPr>
            <a:xfrm>
              <a:off x="4747260" y="958053"/>
              <a:ext cx="3833827" cy="356060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579570" y="3414352"/>
              <a:ext cx="4055930" cy="11043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564869" y="958053"/>
              <a:ext cx="4070630" cy="242794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TextBox 12"/>
            <p:cNvSpPr txBox="1"/>
            <p:nvPr/>
          </p:nvSpPr>
          <p:spPr>
            <a:xfrm>
              <a:off x="4885508" y="1497686"/>
              <a:ext cx="3172641" cy="2861470"/>
            </a:xfrm>
            <a:prstGeom prst="rect">
              <a:avLst/>
            </a:prstGeom>
            <a:noFill/>
          </p:spPr>
          <p:txBody>
            <a:bodyPr wrap="square" rtlCol="0">
              <a:spAutoFit/>
            </a:bodyPr>
            <a:lstStyle/>
            <a:p>
              <a:pPr>
                <a:lnSpc>
                  <a:spcPts val="2200"/>
                </a:lnSpc>
              </a:pPr>
              <a:r>
                <a:rPr lang="en-US" altLang="zh-CN" sz="1600" b="1" dirty="0">
                  <a:solidFill>
                    <a:schemeClr val="bg1"/>
                  </a:solidFill>
                </a:rPr>
                <a:t>1.</a:t>
              </a:r>
              <a:r>
                <a:rPr lang="zh-CN" altLang="zh-CN" sz="1600" b="1" dirty="0">
                  <a:solidFill>
                    <a:schemeClr val="bg1"/>
                  </a:solidFill>
                </a:rPr>
                <a:t>上部构造所需的拱盔、支架</a:t>
              </a:r>
              <a:r>
                <a:rPr lang="zh-CN" altLang="en-US" sz="1600" b="1" dirty="0">
                  <a:solidFill>
                    <a:schemeClr val="bg1"/>
                  </a:solidFill>
                </a:rPr>
                <a:t>、临时墩，以及</a:t>
              </a:r>
              <a:r>
                <a:rPr lang="zh-CN" altLang="zh-CN" sz="1600" b="1" dirty="0">
                  <a:solidFill>
                    <a:schemeClr val="bg1"/>
                  </a:solidFill>
                </a:rPr>
                <a:t>提升模架、拐角门架、单导梁、双导梁、悬浇挂蓝、移动模架等</a:t>
              </a:r>
              <a:r>
                <a:rPr lang="zh-CN" altLang="en-US" sz="1600" b="1" dirty="0">
                  <a:solidFill>
                    <a:schemeClr val="bg1"/>
                  </a:solidFill>
                </a:rPr>
                <a:t>支架体系或</a:t>
              </a:r>
              <a:r>
                <a:rPr lang="zh-CN" altLang="zh-CN" sz="1600" b="1" dirty="0">
                  <a:solidFill>
                    <a:schemeClr val="bg1"/>
                  </a:solidFill>
                </a:rPr>
                <a:t>金属设备，应按有关子目另行计算</a:t>
              </a:r>
              <a:r>
                <a:rPr lang="zh-CN" altLang="en-US" sz="1600" b="1" dirty="0">
                  <a:solidFill>
                    <a:schemeClr val="bg1"/>
                  </a:solidFill>
                </a:rPr>
                <a:t>；</a:t>
              </a:r>
              <a:endParaRPr lang="en-US" altLang="zh-CN" sz="1600" b="1" dirty="0">
                <a:solidFill>
                  <a:schemeClr val="bg1"/>
                </a:solidFill>
              </a:endParaRPr>
            </a:p>
            <a:p>
              <a:pPr>
                <a:lnSpc>
                  <a:spcPts val="2200"/>
                </a:lnSpc>
              </a:pPr>
              <a:r>
                <a:rPr lang="en-US" altLang="zh-CN" sz="1600" b="1" dirty="0">
                  <a:solidFill>
                    <a:schemeClr val="bg1"/>
                  </a:solidFill>
                </a:rPr>
                <a:t>2. </a:t>
              </a:r>
              <a:r>
                <a:rPr lang="zh-CN" altLang="en-US" sz="1600" b="1" dirty="0">
                  <a:solidFill>
                    <a:schemeClr val="bg1"/>
                  </a:solidFill>
                </a:rPr>
                <a:t>注意交底中</a:t>
              </a:r>
              <a:r>
                <a:rPr lang="zh-CN" altLang="zh-CN" sz="1600" b="1" dirty="0">
                  <a:solidFill>
                    <a:srgbClr val="FF0000"/>
                  </a:solidFill>
                </a:rPr>
                <a:t>浆砌石料</a:t>
              </a:r>
              <a:r>
                <a:rPr lang="zh-CN" altLang="zh-CN" sz="1600" b="1" dirty="0">
                  <a:solidFill>
                    <a:schemeClr val="bg1"/>
                  </a:solidFill>
                </a:rPr>
                <a:t>、预制块的定义</a:t>
              </a:r>
              <a:r>
                <a:rPr lang="zh-CN" altLang="en-US" sz="1600" b="1" dirty="0">
                  <a:solidFill>
                    <a:schemeClr val="bg1"/>
                  </a:solidFill>
                </a:rPr>
                <a:t>（区别填筑用）；</a:t>
              </a:r>
              <a:endParaRPr lang="en-US" altLang="zh-CN" sz="1600" b="1" dirty="0">
                <a:solidFill>
                  <a:schemeClr val="bg1"/>
                </a:solidFill>
              </a:endParaRPr>
            </a:p>
            <a:p>
              <a:pPr>
                <a:lnSpc>
                  <a:spcPts val="2200"/>
                </a:lnSpc>
              </a:pPr>
              <a:r>
                <a:rPr lang="en-US" altLang="zh-CN" sz="1600" b="1" dirty="0">
                  <a:solidFill>
                    <a:schemeClr val="bg1"/>
                  </a:solidFill>
                </a:rPr>
                <a:t>3.</a:t>
              </a:r>
              <a:r>
                <a:rPr lang="zh-CN" altLang="zh-CN" sz="1600" b="1" dirty="0">
                  <a:solidFill>
                    <a:schemeClr val="bg1"/>
                  </a:solidFill>
                </a:rPr>
                <a:t> </a:t>
              </a:r>
              <a:r>
                <a:rPr lang="zh-CN" altLang="en-US" sz="1600" b="1" dirty="0">
                  <a:solidFill>
                    <a:schemeClr val="bg1"/>
                  </a:solidFill>
                </a:rPr>
                <a:t>钢</a:t>
              </a:r>
              <a:r>
                <a:rPr lang="zh-CN" altLang="en-US" sz="1600" b="1">
                  <a:solidFill>
                    <a:schemeClr val="bg1"/>
                  </a:solidFill>
                </a:rPr>
                <a:t>箱梁顶推工艺的导梁</a:t>
              </a:r>
              <a:r>
                <a:rPr lang="zh-CN" altLang="en-US" sz="1600" b="1" dirty="0">
                  <a:solidFill>
                    <a:schemeClr val="bg1"/>
                  </a:solidFill>
                </a:rPr>
                <a:t>、临时墩、悬吊</a:t>
              </a:r>
              <a:r>
                <a:rPr lang="zh-CN" altLang="en-US" sz="1600" b="1">
                  <a:solidFill>
                    <a:schemeClr val="bg1"/>
                  </a:solidFill>
                </a:rPr>
                <a:t>系统等需另行计算；</a:t>
              </a:r>
              <a:endParaRPr lang="en-US" altLang="zh-CN" sz="1600" b="1" dirty="0">
                <a:solidFill>
                  <a:schemeClr val="bg1"/>
                </a:solidFill>
              </a:endParaRPr>
            </a:p>
            <a:p>
              <a:pPr>
                <a:lnSpc>
                  <a:spcPts val="2200"/>
                </a:lnSpc>
              </a:pPr>
              <a:r>
                <a:rPr lang="en-US" altLang="zh-CN" sz="1600" b="1" dirty="0">
                  <a:solidFill>
                    <a:schemeClr val="bg1"/>
                  </a:solidFill>
                </a:rPr>
                <a:t>4.</a:t>
              </a:r>
              <a:r>
                <a:rPr lang="zh-CN" altLang="zh-CN" sz="1600" b="1" dirty="0">
                  <a:solidFill>
                    <a:schemeClr val="bg1"/>
                  </a:solidFill>
                </a:rPr>
                <a:t>钢箱梁单价可参考</a:t>
              </a:r>
              <a:r>
                <a:rPr lang="en-US" altLang="zh-CN" sz="1600" b="1" dirty="0">
                  <a:solidFill>
                    <a:schemeClr val="bg1"/>
                  </a:solidFill>
                </a:rPr>
                <a:t>D3-279</a:t>
              </a:r>
              <a:r>
                <a:rPr lang="zh-CN" altLang="en-US" sz="1600" b="1" dirty="0">
                  <a:solidFill>
                    <a:schemeClr val="bg1"/>
                  </a:solidFill>
                </a:rPr>
                <a:t>（钢箱梁制作）</a:t>
              </a:r>
              <a:r>
                <a:rPr lang="zh-CN" altLang="zh-CN" sz="1600" b="1" dirty="0">
                  <a:solidFill>
                    <a:schemeClr val="bg1"/>
                  </a:solidFill>
                </a:rPr>
                <a:t>进行组价，不含运输费。如有协议价或采购价，可按材料费进价</a:t>
              </a:r>
              <a:r>
                <a:rPr lang="zh-CN" altLang="en-US" sz="1600" b="1" dirty="0">
                  <a:solidFill>
                    <a:schemeClr val="bg1"/>
                  </a:solidFill>
                </a:rPr>
                <a:t>；</a:t>
              </a:r>
              <a:endParaRPr lang="en-US" altLang="zh-CN" sz="1600" b="1" dirty="0">
                <a:solidFill>
                  <a:schemeClr val="bg1"/>
                </a:solidFill>
              </a:endParaRPr>
            </a:p>
            <a:p>
              <a:pPr>
                <a:lnSpc>
                  <a:spcPts val="2200"/>
                </a:lnSpc>
              </a:pPr>
              <a:r>
                <a:rPr lang="en-US" altLang="zh-CN" sz="1600" b="1" dirty="0">
                  <a:solidFill>
                    <a:schemeClr val="bg1"/>
                  </a:solidFill>
                </a:rPr>
                <a:t>5.</a:t>
              </a:r>
              <a:r>
                <a:rPr lang="zh-CN" altLang="zh-CN" sz="1600" b="1" dirty="0">
                  <a:solidFill>
                    <a:schemeClr val="bg1"/>
                  </a:solidFill>
                </a:rPr>
                <a:t> 高空作业人工费乘以</a:t>
              </a:r>
              <a:r>
                <a:rPr lang="en-US" altLang="zh-CN" sz="1600" b="1" dirty="0">
                  <a:solidFill>
                    <a:schemeClr val="bg1"/>
                  </a:solidFill>
                </a:rPr>
                <a:t>1.3</a:t>
              </a:r>
              <a:r>
                <a:rPr lang="zh-CN" altLang="zh-CN" sz="1600" b="1" dirty="0">
                  <a:solidFill>
                    <a:schemeClr val="bg1"/>
                  </a:solidFill>
                </a:rPr>
                <a:t>的系数仅适用悬索桥、斜拉索的悬空作业。</a:t>
              </a:r>
              <a:endParaRPr lang="en-US" altLang="zh-CN" sz="1600" b="1" dirty="0">
                <a:solidFill>
                  <a:schemeClr val="bg1"/>
                </a:solidFill>
              </a:endParaRPr>
            </a:p>
            <a:p>
              <a:pPr>
                <a:lnSpc>
                  <a:spcPts val="2200"/>
                </a:lnSpc>
              </a:pPr>
              <a:endParaRPr lang="zh-CN" altLang="en-US" sz="1950" b="1" dirty="0">
                <a:solidFill>
                  <a:schemeClr val="bg1"/>
                </a:solidFill>
              </a:endParaRPr>
            </a:p>
          </p:txBody>
        </p:sp>
        <p:sp>
          <p:nvSpPr>
            <p:cNvPr id="15" name="TextBox 13"/>
            <p:cNvSpPr txBox="1"/>
            <p:nvPr/>
          </p:nvSpPr>
          <p:spPr>
            <a:xfrm>
              <a:off x="4833254" y="849697"/>
              <a:ext cx="809898" cy="936877"/>
            </a:xfrm>
            <a:prstGeom prst="rect">
              <a:avLst/>
            </a:prstGeom>
            <a:noFill/>
          </p:spPr>
          <p:txBody>
            <a:bodyPr wrap="square" rtlCol="0">
              <a:spAutoFit/>
            </a:bodyPr>
            <a:lstStyle/>
            <a:p>
              <a:r>
                <a:rPr lang="en-US" altLang="zh-CN" sz="8000" b="1" dirty="0">
                  <a:solidFill>
                    <a:schemeClr val="bg1"/>
                  </a:solidFill>
                </a:rPr>
                <a:t>”</a:t>
              </a:r>
              <a:endParaRPr lang="zh-CN" altLang="en-US" sz="8000" b="1" dirty="0">
                <a:solidFill>
                  <a:schemeClr val="bg1"/>
                </a:solidFill>
              </a:endParaRPr>
            </a:p>
          </p:txBody>
        </p:sp>
        <p:sp>
          <p:nvSpPr>
            <p:cNvPr id="16" name="TextBox 14"/>
            <p:cNvSpPr txBox="1"/>
            <p:nvPr/>
          </p:nvSpPr>
          <p:spPr>
            <a:xfrm>
              <a:off x="939390" y="3564242"/>
              <a:ext cx="3512357" cy="283242"/>
            </a:xfrm>
            <a:prstGeom prst="rect">
              <a:avLst/>
            </a:prstGeom>
            <a:noFill/>
          </p:spPr>
          <p:txBody>
            <a:bodyPr wrap="square" rtlCol="0">
              <a:spAutoFit/>
            </a:bodyPr>
            <a:lstStyle/>
            <a:p>
              <a:r>
                <a:rPr lang="zh-CN" altLang="en-US" sz="2000" b="1">
                  <a:solidFill>
                    <a:schemeClr val="bg1"/>
                  </a:solidFill>
                </a:rPr>
                <a:t>桥涵工程</a:t>
              </a:r>
              <a:endParaRPr lang="zh-CN" altLang="en-US" sz="2000" b="1" dirty="0">
                <a:solidFill>
                  <a:schemeClr val="bg1"/>
                </a:solidFill>
              </a:endParaRPr>
            </a:p>
          </p:txBody>
        </p:sp>
        <p:sp>
          <p:nvSpPr>
            <p:cNvPr id="17" name="TextBox 15"/>
            <p:cNvSpPr txBox="1"/>
            <p:nvPr/>
          </p:nvSpPr>
          <p:spPr>
            <a:xfrm>
              <a:off x="579570" y="3437212"/>
              <a:ext cx="809898" cy="588272"/>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sp>
          <p:nvSpPr>
            <p:cNvPr id="18" name="TextBox 16"/>
            <p:cNvSpPr txBox="1"/>
            <p:nvPr/>
          </p:nvSpPr>
          <p:spPr>
            <a:xfrm>
              <a:off x="997892" y="4127877"/>
              <a:ext cx="3344460" cy="185197"/>
            </a:xfrm>
            <a:prstGeom prst="rect">
              <a:avLst/>
            </a:prstGeom>
            <a:noFill/>
          </p:spPr>
          <p:txBody>
            <a:bodyPr wrap="square" rtlCol="0">
              <a:spAutoFit/>
            </a:bodyPr>
            <a:lstStyle/>
            <a:p>
              <a:r>
                <a:rPr lang="en-US" altLang="zh-CN" sz="1100" dirty="0">
                  <a:solidFill>
                    <a:schemeClr val="bg1"/>
                  </a:solidFill>
                </a:rPr>
                <a:t>/</a:t>
              </a:r>
              <a:r>
                <a:rPr lang="zh-CN" altLang="en-US" sz="1100" dirty="0">
                  <a:solidFill>
                    <a:schemeClr val="bg1"/>
                  </a:solidFill>
                  <a:latin typeface="微软雅黑" panose="020B0503020204020204" pitchFamily="34" charset="-122"/>
                  <a:ea typeface="微软雅黑" panose="020B0503020204020204" pitchFamily="34" charset="-122"/>
                </a:rPr>
                <a:t>常见注意事项及相关解释</a:t>
              </a:r>
              <a:endParaRPr lang="zh-CN" altLang="en-US" sz="1100" dirty="0">
                <a:solidFill>
                  <a:schemeClr val="bg1"/>
                </a:solidFill>
              </a:endParaRPr>
            </a:p>
          </p:txBody>
        </p:sp>
        <p:cxnSp>
          <p:nvCxnSpPr>
            <p:cNvPr id="19" name="直接连接符 18"/>
            <p:cNvCxnSpPr/>
            <p:nvPr/>
          </p:nvCxnSpPr>
          <p:spPr>
            <a:xfrm>
              <a:off x="997892" y="4076700"/>
              <a:ext cx="3637608"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0" name="TextBox 18"/>
            <p:cNvSpPr txBox="1"/>
            <p:nvPr/>
          </p:nvSpPr>
          <p:spPr>
            <a:xfrm>
              <a:off x="4927604" y="4153918"/>
              <a:ext cx="3344460" cy="196091"/>
            </a:xfrm>
            <a:prstGeom prst="rect">
              <a:avLst/>
            </a:prstGeom>
            <a:noFill/>
          </p:spPr>
          <p:txBody>
            <a:bodyPr wrap="square" rtlCol="0">
              <a:spAutoFit/>
            </a:bodyPr>
            <a:lstStyle/>
            <a:p>
              <a:r>
                <a:rPr lang="en-US" altLang="zh-CN" sz="1200" b="1" dirty="0">
                  <a:solidFill>
                    <a:schemeClr val="bg1"/>
                  </a:solidFill>
                </a:rPr>
                <a:t>/</a:t>
              </a:r>
              <a:r>
                <a:rPr lang="zh-CN" altLang="en-US" sz="1200" b="1" dirty="0">
                  <a:solidFill>
                    <a:schemeClr val="bg1"/>
                  </a:solidFill>
                </a:rPr>
                <a:t>参考的公路工程</a:t>
              </a:r>
              <a:r>
                <a:rPr lang="en-US" altLang="zh-CN" sz="1200" b="1" dirty="0">
                  <a:solidFill>
                    <a:schemeClr val="bg1"/>
                  </a:solidFill>
                </a:rPr>
                <a:t>2018</a:t>
              </a:r>
              <a:r>
                <a:rPr lang="zh-CN" altLang="en-US" sz="1200" b="1" dirty="0">
                  <a:solidFill>
                    <a:schemeClr val="bg1"/>
                  </a:solidFill>
                </a:rPr>
                <a:t>年预算定额</a:t>
              </a:r>
              <a:r>
                <a:rPr lang="zh-CN" altLang="en-US" sz="1200" b="1">
                  <a:solidFill>
                    <a:schemeClr val="bg1"/>
                  </a:solidFill>
                </a:rPr>
                <a:t>内容，机械</a:t>
              </a:r>
              <a:r>
                <a:rPr lang="zh-CN" altLang="en-US" sz="1200" b="1" dirty="0">
                  <a:solidFill>
                    <a:schemeClr val="bg1"/>
                  </a:solidFill>
                </a:rPr>
                <a:t>幅度差均按</a:t>
              </a:r>
              <a:r>
                <a:rPr lang="en-US" altLang="zh-CN" sz="1200" b="1" dirty="0">
                  <a:solidFill>
                    <a:schemeClr val="bg1"/>
                  </a:solidFill>
                </a:rPr>
                <a:t>5%</a:t>
              </a:r>
              <a:r>
                <a:rPr lang="zh-CN" altLang="en-US" sz="1200" b="1" dirty="0">
                  <a:solidFill>
                    <a:schemeClr val="bg1"/>
                  </a:solidFill>
                </a:rPr>
                <a:t>考虑。</a:t>
              </a:r>
              <a:endParaRPr lang="zh-CN" altLang="en-US" sz="1200" dirty="0">
                <a:solidFill>
                  <a:schemeClr val="bg1"/>
                </a:solidFill>
              </a:endParaRPr>
            </a:p>
          </p:txBody>
        </p:sp>
        <p:cxnSp>
          <p:nvCxnSpPr>
            <p:cNvPr id="21" name="直接连接符 20"/>
            <p:cNvCxnSpPr/>
            <p:nvPr/>
          </p:nvCxnSpPr>
          <p:spPr>
            <a:xfrm>
              <a:off x="4943479" y="4076702"/>
              <a:ext cx="3637608"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22" name="灯片编号占位符 21"/>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27</a:t>
            </a:fld>
            <a:endParaRPr lang="en-US" dirty="0">
              <a:solidFill>
                <a:prstClr val="black">
                  <a:tint val="75000"/>
                </a:prstClr>
              </a:solidFill>
            </a:endParaRPr>
          </a:p>
        </p:txBody>
      </p:sp>
      <p:sp>
        <p:nvSpPr>
          <p:cNvPr id="23" name="9"/>
          <p:cNvSpPr txBox="1"/>
          <p:nvPr/>
        </p:nvSpPr>
        <p:spPr>
          <a:xfrm>
            <a:off x="9267630" y="351305"/>
            <a:ext cx="3487435" cy="430887"/>
          </a:xfrm>
          <a:prstGeom prst="rect">
            <a:avLst/>
          </a:prstGeom>
          <a:noFill/>
        </p:spPr>
        <p:txBody>
          <a:bodyPr wrap="square" lIns="0" tIns="0" rIns="0" bIns="0" rtlCol="0">
            <a:spAutoFit/>
          </a:bodyPr>
          <a:lstStyle/>
          <a:p>
            <a:r>
              <a:rPr lang="zh-CN" altLang="en-US" sz="2800">
                <a:solidFill>
                  <a:schemeClr val="bg1">
                    <a:lumMod val="50000"/>
                  </a:schemeClr>
                </a:solidFill>
                <a:latin typeface="微软雅黑" panose="020B0503020204020204" pitchFamily="34" charset="-122"/>
                <a:ea typeface="微软雅黑" panose="020B0503020204020204" pitchFamily="34" charset="-122"/>
              </a:rPr>
              <a:t>其他</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注意事项</a:t>
            </a:r>
          </a:p>
        </p:txBody>
      </p:sp>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28</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 桥涵工程（措施项目）</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id="{84859D2E-0867-417F-9A0C-38EFC664D63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206380" y="1818215"/>
            <a:ext cx="3125412" cy="4167216"/>
          </a:xfrm>
          <a:prstGeom prst="rect">
            <a:avLst/>
          </a:prstGeom>
        </p:spPr>
      </p:pic>
      <p:graphicFrame>
        <p:nvGraphicFramePr>
          <p:cNvPr id="16" name="表格 15">
            <a:extLst>
              <a:ext uri="{FF2B5EF4-FFF2-40B4-BE49-F238E27FC236}">
                <a16:creationId xmlns:a16="http://schemas.microsoft.com/office/drawing/2014/main" id="{F31E8DB4-C0C6-4C09-86FC-8A7C2A24FCFD}"/>
              </a:ext>
            </a:extLst>
          </p:cNvPr>
          <p:cNvGraphicFramePr>
            <a:graphicFrameLocks noGrp="1"/>
          </p:cNvGraphicFramePr>
          <p:nvPr>
            <p:extLst>
              <p:ext uri="{D42A27DB-BD31-4B8C-83A1-F6EECF244321}">
                <p14:modId xmlns:p14="http://schemas.microsoft.com/office/powerpoint/2010/main" val="2363249563"/>
              </p:ext>
            </p:extLst>
          </p:nvPr>
        </p:nvGraphicFramePr>
        <p:xfrm>
          <a:off x="4810116" y="1370959"/>
          <a:ext cx="6440170" cy="2317910"/>
        </p:xfrm>
        <a:graphic>
          <a:graphicData uri="http://schemas.openxmlformats.org/drawingml/2006/table">
            <a:tbl>
              <a:tblPr firstRow="1" firstCol="1" bandRow="1">
                <a:tableStyleId>{5C22544A-7EE6-4342-B048-85BDC9FD1C3A}</a:tableStyleId>
              </a:tblPr>
              <a:tblGrid>
                <a:gridCol w="1558290">
                  <a:extLst>
                    <a:ext uri="{9D8B030D-6E8A-4147-A177-3AD203B41FA5}">
                      <a16:colId xmlns:a16="http://schemas.microsoft.com/office/drawing/2014/main" val="88596706"/>
                    </a:ext>
                  </a:extLst>
                </a:gridCol>
                <a:gridCol w="2133043">
                  <a:extLst>
                    <a:ext uri="{9D8B030D-6E8A-4147-A177-3AD203B41FA5}">
                      <a16:colId xmlns:a16="http://schemas.microsoft.com/office/drawing/2014/main" val="3553486410"/>
                    </a:ext>
                  </a:extLst>
                </a:gridCol>
                <a:gridCol w="1743075">
                  <a:extLst>
                    <a:ext uri="{9D8B030D-6E8A-4147-A177-3AD203B41FA5}">
                      <a16:colId xmlns:a16="http://schemas.microsoft.com/office/drawing/2014/main" val="2090771740"/>
                    </a:ext>
                  </a:extLst>
                </a:gridCol>
                <a:gridCol w="1005762">
                  <a:extLst>
                    <a:ext uri="{9D8B030D-6E8A-4147-A177-3AD203B41FA5}">
                      <a16:colId xmlns:a16="http://schemas.microsoft.com/office/drawing/2014/main" val="1153342678"/>
                    </a:ext>
                  </a:extLst>
                </a:gridCol>
              </a:tblGrid>
              <a:tr h="473954">
                <a:tc>
                  <a:txBody>
                    <a:bodyPr/>
                    <a:lstStyle/>
                    <a:p>
                      <a:pPr indent="266700" algn="ctr">
                        <a:lnSpc>
                          <a:spcPct val="150000"/>
                        </a:lnSpc>
                      </a:pPr>
                      <a:r>
                        <a:rPr lang="zh-CN" sz="1400" b="0" kern="100" dirty="0">
                          <a:solidFill>
                            <a:schemeClr val="bg1"/>
                          </a:solidFill>
                          <a:effectLst/>
                          <a:latin typeface="+mn-ea"/>
                          <a:ea typeface="+mn-ea"/>
                        </a:rPr>
                        <a:t>定额材料名称</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zh-CN" sz="1400" b="0" kern="100" dirty="0">
                          <a:solidFill>
                            <a:schemeClr val="bg1"/>
                          </a:solidFill>
                          <a:effectLst/>
                          <a:latin typeface="+mn-ea"/>
                          <a:ea typeface="+mn-ea"/>
                        </a:rPr>
                        <a:t>规格</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zh-CN" sz="1400" b="0" kern="100">
                          <a:solidFill>
                            <a:schemeClr val="bg1"/>
                          </a:solidFill>
                          <a:effectLst/>
                          <a:latin typeface="+mn-ea"/>
                          <a:ea typeface="+mn-ea"/>
                        </a:rPr>
                        <a:t>摊销次数</a:t>
                      </a:r>
                      <a:endParaRPr lang="zh-CN" sz="1400" b="0" kern="10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zh-CN" sz="1400" b="0" kern="100">
                          <a:solidFill>
                            <a:schemeClr val="bg1"/>
                          </a:solidFill>
                          <a:effectLst/>
                          <a:latin typeface="+mn-ea"/>
                          <a:ea typeface="+mn-ea"/>
                        </a:rPr>
                        <a:t>损耗率</a:t>
                      </a:r>
                      <a:endParaRPr lang="zh-CN" sz="1400" b="0" kern="100">
                        <a:solidFill>
                          <a:schemeClr val="bg1"/>
                        </a:solidFill>
                        <a:effectLst/>
                        <a:latin typeface="+mn-ea"/>
                        <a:ea typeface="+mn-ea"/>
                        <a:cs typeface="Times New Roman" panose="02020603050405020304" pitchFamily="18" charset="0"/>
                      </a:endParaRPr>
                    </a:p>
                  </a:txBody>
                  <a:tcPr marL="68580" marR="68580" marT="0" marB="0">
                    <a:solidFill>
                      <a:schemeClr val="accent3"/>
                    </a:solidFill>
                  </a:tcPr>
                </a:tc>
                <a:extLst>
                  <a:ext uri="{0D108BD9-81ED-4DB2-BD59-A6C34878D82A}">
                    <a16:rowId xmlns:a16="http://schemas.microsoft.com/office/drawing/2014/main" val="1328830956"/>
                  </a:ext>
                </a:extLst>
              </a:tr>
              <a:tr h="57910">
                <a:tc>
                  <a:txBody>
                    <a:bodyPr/>
                    <a:lstStyle/>
                    <a:p>
                      <a:pPr indent="266700" algn="ctr">
                        <a:lnSpc>
                          <a:spcPct val="150000"/>
                        </a:lnSpc>
                      </a:pPr>
                      <a:r>
                        <a:rPr lang="zh-CN" sz="1400" b="0" kern="100" dirty="0">
                          <a:solidFill>
                            <a:schemeClr val="bg1"/>
                          </a:solidFill>
                          <a:effectLst/>
                          <a:latin typeface="+mn-ea"/>
                          <a:ea typeface="+mn-ea"/>
                        </a:rPr>
                        <a:t>木模板</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marL="0" indent="0" algn="ctr">
                        <a:lnSpc>
                          <a:spcPct val="150000"/>
                        </a:lnSpc>
                      </a:pPr>
                      <a:r>
                        <a:rPr lang="en-US" sz="1400" b="0" kern="100" dirty="0">
                          <a:solidFill>
                            <a:schemeClr val="bg1"/>
                          </a:solidFill>
                          <a:effectLst/>
                          <a:latin typeface="+mn-ea"/>
                          <a:ea typeface="+mn-ea"/>
                        </a:rPr>
                        <a:t>15mm</a:t>
                      </a:r>
                      <a:r>
                        <a:rPr lang="zh-CN" sz="1400" b="0" kern="100" dirty="0">
                          <a:solidFill>
                            <a:schemeClr val="bg1"/>
                          </a:solidFill>
                          <a:effectLst/>
                          <a:latin typeface="+mn-ea"/>
                          <a:ea typeface="+mn-ea"/>
                        </a:rPr>
                        <a:t>厚双面覆膜板材</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en-US" sz="1400" b="0" kern="100">
                          <a:solidFill>
                            <a:schemeClr val="bg1"/>
                          </a:solidFill>
                          <a:effectLst/>
                          <a:latin typeface="+mn-ea"/>
                          <a:ea typeface="+mn-ea"/>
                        </a:rPr>
                        <a:t>3-5</a:t>
                      </a:r>
                      <a:r>
                        <a:rPr lang="zh-CN" altLang="en-US" sz="1400" b="0" kern="100">
                          <a:solidFill>
                            <a:schemeClr val="bg1"/>
                          </a:solidFill>
                          <a:effectLst/>
                          <a:latin typeface="+mn-ea"/>
                          <a:ea typeface="+mn-ea"/>
                        </a:rPr>
                        <a:t>次</a:t>
                      </a:r>
                      <a:endParaRPr lang="zh-CN" sz="1400" b="0" kern="10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en-US" sz="1400" b="0" kern="100" dirty="0">
                          <a:solidFill>
                            <a:schemeClr val="bg1"/>
                          </a:solidFill>
                          <a:effectLst/>
                          <a:latin typeface="+mn-ea"/>
                          <a:ea typeface="+mn-ea"/>
                        </a:rPr>
                        <a:t>5%</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extLst>
                  <a:ext uri="{0D108BD9-81ED-4DB2-BD59-A6C34878D82A}">
                    <a16:rowId xmlns:a16="http://schemas.microsoft.com/office/drawing/2014/main" val="1882068868"/>
                  </a:ext>
                </a:extLst>
              </a:tr>
              <a:tr h="0">
                <a:tc>
                  <a:txBody>
                    <a:bodyPr/>
                    <a:lstStyle/>
                    <a:p>
                      <a:pPr indent="266700" algn="ctr">
                        <a:lnSpc>
                          <a:spcPct val="150000"/>
                        </a:lnSpc>
                      </a:pPr>
                      <a:r>
                        <a:rPr lang="zh-CN" sz="1400" b="0" kern="100" dirty="0">
                          <a:solidFill>
                            <a:schemeClr val="bg1"/>
                          </a:solidFill>
                          <a:effectLst/>
                          <a:latin typeface="+mn-ea"/>
                          <a:ea typeface="+mn-ea"/>
                        </a:rPr>
                        <a:t>杉木锯材</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00000"/>
                        </a:lnSpc>
                      </a:pPr>
                      <a:r>
                        <a:rPr lang="en-US" sz="1400" b="0" kern="100" dirty="0">
                          <a:solidFill>
                            <a:schemeClr val="bg1"/>
                          </a:solidFill>
                          <a:effectLst/>
                          <a:latin typeface="+mn-ea"/>
                          <a:ea typeface="+mn-ea"/>
                        </a:rPr>
                        <a:t>60</a:t>
                      </a:r>
                      <a:r>
                        <a:rPr lang="zh-CN" sz="1400" b="0" kern="100" dirty="0">
                          <a:solidFill>
                            <a:schemeClr val="bg1"/>
                          </a:solidFill>
                          <a:effectLst/>
                          <a:latin typeface="+mn-ea"/>
                          <a:ea typeface="+mn-ea"/>
                        </a:rPr>
                        <a:t>×</a:t>
                      </a:r>
                      <a:r>
                        <a:rPr lang="en-US" sz="1400" b="0" kern="100" dirty="0">
                          <a:solidFill>
                            <a:schemeClr val="bg1"/>
                          </a:solidFill>
                          <a:effectLst/>
                          <a:latin typeface="+mn-ea"/>
                          <a:ea typeface="+mn-ea"/>
                        </a:rPr>
                        <a:t>80mm </a:t>
                      </a:r>
                      <a:endParaRPr lang="zh-CN" sz="1400" b="0" kern="100" dirty="0">
                        <a:solidFill>
                          <a:schemeClr val="bg1"/>
                        </a:solidFill>
                        <a:effectLst/>
                        <a:latin typeface="+mn-ea"/>
                        <a:ea typeface="+mn-ea"/>
                      </a:endParaRPr>
                    </a:p>
                    <a:p>
                      <a:pPr indent="266700" algn="ctr">
                        <a:lnSpc>
                          <a:spcPct val="100000"/>
                        </a:lnSpc>
                      </a:pPr>
                      <a:r>
                        <a:rPr lang="en-US" sz="1400" b="0" kern="100" dirty="0">
                          <a:solidFill>
                            <a:schemeClr val="bg1"/>
                          </a:solidFill>
                          <a:effectLst/>
                          <a:latin typeface="+mn-ea"/>
                          <a:ea typeface="+mn-ea"/>
                        </a:rPr>
                        <a:t>80</a:t>
                      </a:r>
                      <a:r>
                        <a:rPr lang="zh-CN" sz="1400" b="0" kern="100" dirty="0">
                          <a:solidFill>
                            <a:schemeClr val="bg1"/>
                          </a:solidFill>
                          <a:effectLst/>
                          <a:latin typeface="+mn-ea"/>
                          <a:ea typeface="+mn-ea"/>
                        </a:rPr>
                        <a:t>×</a:t>
                      </a:r>
                      <a:r>
                        <a:rPr lang="en-US" sz="1400" b="0" kern="100" dirty="0">
                          <a:solidFill>
                            <a:schemeClr val="bg1"/>
                          </a:solidFill>
                          <a:effectLst/>
                          <a:latin typeface="+mn-ea"/>
                          <a:ea typeface="+mn-ea"/>
                        </a:rPr>
                        <a:t>100mm</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en-US" sz="1400" b="0" kern="100" dirty="0">
                          <a:solidFill>
                            <a:schemeClr val="bg1"/>
                          </a:solidFill>
                          <a:effectLst/>
                          <a:latin typeface="+mn-ea"/>
                          <a:ea typeface="+mn-ea"/>
                        </a:rPr>
                        <a:t>5-10</a:t>
                      </a:r>
                      <a:r>
                        <a:rPr lang="zh-CN" altLang="en-US" sz="1400" b="0" kern="100" dirty="0">
                          <a:solidFill>
                            <a:schemeClr val="bg1"/>
                          </a:solidFill>
                          <a:effectLst/>
                          <a:latin typeface="+mn-ea"/>
                          <a:ea typeface="+mn-ea"/>
                        </a:rPr>
                        <a:t>次</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en-US" sz="1400" b="0" kern="100" dirty="0">
                          <a:solidFill>
                            <a:schemeClr val="bg1"/>
                          </a:solidFill>
                          <a:effectLst/>
                          <a:latin typeface="+mn-ea"/>
                          <a:ea typeface="+mn-ea"/>
                        </a:rPr>
                        <a:t>5%</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extLst>
                  <a:ext uri="{0D108BD9-81ED-4DB2-BD59-A6C34878D82A}">
                    <a16:rowId xmlns:a16="http://schemas.microsoft.com/office/drawing/2014/main" val="602773210"/>
                  </a:ext>
                </a:extLst>
              </a:tr>
              <a:tr h="0">
                <a:tc>
                  <a:txBody>
                    <a:bodyPr/>
                    <a:lstStyle/>
                    <a:p>
                      <a:pPr indent="266700" algn="ctr"/>
                      <a:r>
                        <a:rPr lang="zh-CN" sz="1400" b="0" kern="100">
                          <a:solidFill>
                            <a:schemeClr val="bg1"/>
                          </a:solidFill>
                          <a:effectLst/>
                          <a:latin typeface="+mn-ea"/>
                          <a:ea typeface="+mn-ea"/>
                        </a:rPr>
                        <a:t>定型钢模板</a:t>
                      </a:r>
                      <a:endParaRPr lang="zh-CN" sz="1400" b="0" kern="10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en-US" sz="1400" b="0" kern="100" dirty="0">
                          <a:solidFill>
                            <a:schemeClr val="bg1"/>
                          </a:solidFill>
                          <a:effectLst/>
                          <a:latin typeface="+mn-ea"/>
                          <a:ea typeface="+mn-ea"/>
                        </a:rPr>
                        <a:t>6-8mm</a:t>
                      </a:r>
                      <a:r>
                        <a:rPr lang="zh-CN" sz="1400" b="0" kern="100" dirty="0">
                          <a:solidFill>
                            <a:schemeClr val="bg1"/>
                          </a:solidFill>
                          <a:effectLst/>
                          <a:latin typeface="+mn-ea"/>
                          <a:ea typeface="+mn-ea"/>
                        </a:rPr>
                        <a:t>厚面板</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zh-CN" sz="1400" b="0" kern="100" dirty="0">
                          <a:solidFill>
                            <a:schemeClr val="bg1"/>
                          </a:solidFill>
                          <a:effectLst/>
                          <a:latin typeface="+mn-ea"/>
                          <a:ea typeface="+mn-ea"/>
                        </a:rPr>
                        <a:t>现浇：</a:t>
                      </a:r>
                      <a:r>
                        <a:rPr lang="en-US" sz="1400" b="0" kern="100" dirty="0">
                          <a:solidFill>
                            <a:schemeClr val="bg1"/>
                          </a:solidFill>
                          <a:effectLst/>
                          <a:latin typeface="+mn-ea"/>
                          <a:ea typeface="+mn-ea"/>
                        </a:rPr>
                        <a:t>40</a:t>
                      </a:r>
                      <a:r>
                        <a:rPr lang="zh-CN" sz="1400" b="0" kern="100" dirty="0">
                          <a:solidFill>
                            <a:schemeClr val="bg1"/>
                          </a:solidFill>
                          <a:effectLst/>
                          <a:latin typeface="+mn-ea"/>
                          <a:ea typeface="+mn-ea"/>
                        </a:rPr>
                        <a:t>次</a:t>
                      </a:r>
                      <a:endParaRPr lang="en-US" altLang="zh-CN" sz="1400" b="0" kern="100" dirty="0">
                        <a:solidFill>
                          <a:schemeClr val="bg1"/>
                        </a:solidFill>
                        <a:effectLst/>
                        <a:latin typeface="+mn-ea"/>
                        <a:ea typeface="+mn-ea"/>
                      </a:endParaRPr>
                    </a:p>
                    <a:p>
                      <a:pPr indent="266700" algn="ctr"/>
                      <a:r>
                        <a:rPr lang="zh-CN" sz="1400" b="0" kern="100" dirty="0">
                          <a:solidFill>
                            <a:schemeClr val="bg1"/>
                          </a:solidFill>
                          <a:effectLst/>
                          <a:latin typeface="+mn-ea"/>
                          <a:ea typeface="+mn-ea"/>
                        </a:rPr>
                        <a:t>预制：</a:t>
                      </a:r>
                      <a:r>
                        <a:rPr lang="en-US" sz="1400" b="0" kern="100" dirty="0">
                          <a:solidFill>
                            <a:schemeClr val="bg1"/>
                          </a:solidFill>
                          <a:effectLst/>
                          <a:latin typeface="+mn-ea"/>
                          <a:ea typeface="+mn-ea"/>
                        </a:rPr>
                        <a:t>120</a:t>
                      </a:r>
                      <a:r>
                        <a:rPr lang="zh-CN" sz="1400" b="0" kern="100" dirty="0">
                          <a:solidFill>
                            <a:schemeClr val="bg1"/>
                          </a:solidFill>
                          <a:effectLst/>
                          <a:latin typeface="+mn-ea"/>
                          <a:ea typeface="+mn-ea"/>
                        </a:rPr>
                        <a:t>次</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en-US" sz="1400" b="0" kern="100" dirty="0">
                          <a:solidFill>
                            <a:schemeClr val="bg1"/>
                          </a:solidFill>
                          <a:effectLst/>
                          <a:latin typeface="+mn-ea"/>
                          <a:ea typeface="+mn-ea"/>
                        </a:rPr>
                        <a:t>2%</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extLst>
                  <a:ext uri="{0D108BD9-81ED-4DB2-BD59-A6C34878D82A}">
                    <a16:rowId xmlns:a16="http://schemas.microsoft.com/office/drawing/2014/main" val="4199534311"/>
                  </a:ext>
                </a:extLst>
              </a:tr>
              <a:tr h="285221">
                <a:tc>
                  <a:txBody>
                    <a:bodyPr/>
                    <a:lstStyle/>
                    <a:p>
                      <a:pPr indent="266700" algn="ctr"/>
                      <a:r>
                        <a:rPr lang="zh-CN" sz="1400" b="0" kern="100">
                          <a:solidFill>
                            <a:schemeClr val="bg1"/>
                          </a:solidFill>
                          <a:effectLst/>
                          <a:latin typeface="+mn-ea"/>
                          <a:ea typeface="+mn-ea"/>
                        </a:rPr>
                        <a:t>组合钢模板</a:t>
                      </a:r>
                      <a:endParaRPr lang="zh-CN" sz="1400" b="0" kern="10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en-US" sz="1400" b="0" kern="100" dirty="0">
                          <a:solidFill>
                            <a:schemeClr val="bg1"/>
                          </a:solidFill>
                          <a:effectLst/>
                          <a:latin typeface="+mn-ea"/>
                          <a:ea typeface="+mn-ea"/>
                        </a:rPr>
                        <a:t>4mm</a:t>
                      </a:r>
                      <a:r>
                        <a:rPr lang="zh-CN" sz="1400" b="0" kern="100" dirty="0">
                          <a:solidFill>
                            <a:schemeClr val="bg1"/>
                          </a:solidFill>
                          <a:effectLst/>
                          <a:latin typeface="+mn-ea"/>
                          <a:ea typeface="+mn-ea"/>
                        </a:rPr>
                        <a:t>厚面板</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zh-CN" sz="1400" b="0" kern="100" dirty="0">
                          <a:solidFill>
                            <a:schemeClr val="bg1"/>
                          </a:solidFill>
                          <a:effectLst/>
                          <a:latin typeface="+mn-ea"/>
                          <a:ea typeface="+mn-ea"/>
                        </a:rPr>
                        <a:t>现浇：</a:t>
                      </a:r>
                      <a:r>
                        <a:rPr lang="en-US" sz="1400" b="0" kern="100" dirty="0">
                          <a:solidFill>
                            <a:schemeClr val="bg1"/>
                          </a:solidFill>
                          <a:effectLst/>
                          <a:latin typeface="+mn-ea"/>
                          <a:ea typeface="+mn-ea"/>
                        </a:rPr>
                        <a:t>40</a:t>
                      </a:r>
                      <a:r>
                        <a:rPr lang="zh-CN" sz="1400" b="0" kern="100" dirty="0">
                          <a:solidFill>
                            <a:schemeClr val="bg1"/>
                          </a:solidFill>
                          <a:effectLst/>
                          <a:latin typeface="+mn-ea"/>
                          <a:ea typeface="+mn-ea"/>
                        </a:rPr>
                        <a:t>次</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en-US" sz="1400" b="0" kern="100" dirty="0">
                          <a:solidFill>
                            <a:schemeClr val="bg1"/>
                          </a:solidFill>
                          <a:effectLst/>
                          <a:latin typeface="+mn-ea"/>
                          <a:ea typeface="+mn-ea"/>
                        </a:rPr>
                        <a:t>2%</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extLst>
                  <a:ext uri="{0D108BD9-81ED-4DB2-BD59-A6C34878D82A}">
                    <a16:rowId xmlns:a16="http://schemas.microsoft.com/office/drawing/2014/main" val="2149569954"/>
                  </a:ext>
                </a:extLst>
              </a:tr>
              <a:tr h="0">
                <a:tc>
                  <a:txBody>
                    <a:bodyPr/>
                    <a:lstStyle/>
                    <a:p>
                      <a:pPr indent="266700" algn="ctr"/>
                      <a:r>
                        <a:rPr lang="zh-CN" sz="1400" b="0" kern="100" dirty="0">
                          <a:solidFill>
                            <a:schemeClr val="bg1"/>
                          </a:solidFill>
                          <a:effectLst/>
                          <a:latin typeface="+mn-ea"/>
                          <a:ea typeface="+mn-ea"/>
                        </a:rPr>
                        <a:t>钢支撑</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zh-CN" sz="1400" b="0" kern="100" dirty="0">
                          <a:solidFill>
                            <a:schemeClr val="bg1"/>
                          </a:solidFill>
                          <a:effectLst/>
                          <a:latin typeface="+mn-ea"/>
                          <a:ea typeface="+mn-ea"/>
                        </a:rPr>
                        <a:t>焊接钢管</a:t>
                      </a:r>
                      <a:r>
                        <a:rPr lang="en-US" sz="1400" b="0" kern="100" dirty="0">
                          <a:solidFill>
                            <a:schemeClr val="bg1"/>
                          </a:solidFill>
                          <a:effectLst/>
                          <a:latin typeface="+mn-ea"/>
                          <a:ea typeface="+mn-ea"/>
                        </a:rPr>
                        <a:t>DN40</a:t>
                      </a:r>
                    </a:p>
                    <a:p>
                      <a:pPr indent="266700" algn="ctr"/>
                      <a:r>
                        <a:rPr lang="zh-CN" sz="1400" b="0" kern="100" dirty="0">
                          <a:solidFill>
                            <a:schemeClr val="bg1"/>
                          </a:solidFill>
                          <a:effectLst/>
                          <a:latin typeface="+mn-ea"/>
                          <a:ea typeface="+mn-ea"/>
                        </a:rPr>
                        <a:t>精轧螺纹钢Φ</a:t>
                      </a:r>
                      <a:r>
                        <a:rPr lang="en-US" sz="1400" b="0" kern="100" dirty="0">
                          <a:solidFill>
                            <a:schemeClr val="bg1"/>
                          </a:solidFill>
                          <a:effectLst/>
                          <a:latin typeface="+mn-ea"/>
                          <a:ea typeface="+mn-ea"/>
                        </a:rPr>
                        <a:t>25mm</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en-US" sz="1400" b="0" kern="100" dirty="0">
                          <a:solidFill>
                            <a:schemeClr val="bg1"/>
                          </a:solidFill>
                          <a:effectLst/>
                          <a:latin typeface="+mn-ea"/>
                          <a:ea typeface="+mn-ea"/>
                        </a:rPr>
                        <a:t>50</a:t>
                      </a:r>
                      <a:r>
                        <a:rPr lang="zh-CN" sz="1400" b="0" kern="100" dirty="0">
                          <a:solidFill>
                            <a:schemeClr val="bg1"/>
                          </a:solidFill>
                          <a:effectLst/>
                          <a:latin typeface="+mn-ea"/>
                          <a:ea typeface="+mn-ea"/>
                        </a:rPr>
                        <a:t>次；</a:t>
                      </a:r>
                    </a:p>
                    <a:p>
                      <a:pPr marL="0" indent="0" algn="ctr"/>
                      <a:r>
                        <a:rPr lang="zh-CN" sz="1400" b="0" kern="100" dirty="0">
                          <a:solidFill>
                            <a:schemeClr val="bg1"/>
                          </a:solidFill>
                          <a:effectLst/>
                          <a:latin typeface="+mn-ea"/>
                          <a:ea typeface="+mn-ea"/>
                        </a:rPr>
                        <a:t>与定型钢模板一致</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en-US" sz="1400" b="0" kern="100" dirty="0">
                          <a:solidFill>
                            <a:schemeClr val="bg1"/>
                          </a:solidFill>
                          <a:effectLst/>
                          <a:latin typeface="+mn-ea"/>
                          <a:ea typeface="+mn-ea"/>
                        </a:rPr>
                        <a:t>2%</a:t>
                      </a:r>
                      <a:endParaRPr lang="zh-CN" sz="1400" b="0" kern="100" dirty="0">
                        <a:solidFill>
                          <a:schemeClr val="bg1"/>
                        </a:solidFill>
                        <a:effectLst/>
                        <a:latin typeface="+mn-ea"/>
                        <a:ea typeface="+mn-ea"/>
                        <a:cs typeface="Times New Roman" panose="02020603050405020304" pitchFamily="18" charset="0"/>
                      </a:endParaRPr>
                    </a:p>
                  </a:txBody>
                  <a:tcPr marL="68580" marR="68580" marT="0" marB="0" anchor="ctr">
                    <a:solidFill>
                      <a:schemeClr val="accent3"/>
                    </a:solidFill>
                  </a:tcPr>
                </a:tc>
                <a:extLst>
                  <a:ext uri="{0D108BD9-81ED-4DB2-BD59-A6C34878D82A}">
                    <a16:rowId xmlns:a16="http://schemas.microsoft.com/office/drawing/2014/main" val="3269194007"/>
                  </a:ext>
                </a:extLst>
              </a:tr>
            </a:tbl>
          </a:graphicData>
        </a:graphic>
      </p:graphicFrame>
      <p:sp>
        <p:nvSpPr>
          <p:cNvPr id="18" name="文本框 17">
            <a:extLst>
              <a:ext uri="{FF2B5EF4-FFF2-40B4-BE49-F238E27FC236}">
                <a16:creationId xmlns:a16="http://schemas.microsoft.com/office/drawing/2014/main" id="{DD155423-D63D-4D1D-8C52-0091479AF665}"/>
              </a:ext>
            </a:extLst>
          </p:cNvPr>
          <p:cNvSpPr txBox="1"/>
          <p:nvPr/>
        </p:nvSpPr>
        <p:spPr>
          <a:xfrm>
            <a:off x="5179647" y="3766741"/>
            <a:ext cx="5701108" cy="788806"/>
          </a:xfrm>
          <a:prstGeom prst="rect">
            <a:avLst/>
          </a:prstGeom>
          <a:noFill/>
        </p:spPr>
        <p:txBody>
          <a:bodyPr wrap="square">
            <a:spAutoFit/>
          </a:bodyPr>
          <a:lstStyle/>
          <a:p>
            <a:pPr algn="ctr">
              <a:lnSpc>
                <a:spcPct val="150000"/>
              </a:lnSpc>
            </a:pPr>
            <a:r>
              <a:rPr lang="zh-CN" altLang="en-US" sz="1600" kern="100" dirty="0">
                <a:effectLst/>
                <a:ea typeface="仿宋" panose="02010609060101010101" pitchFamily="49" charset="-122"/>
                <a:cs typeface="宋体" panose="02010600030101010101" pitchFamily="2" charset="-122"/>
              </a:rPr>
              <a:t>以上周转材料</a:t>
            </a:r>
            <a:r>
              <a:rPr lang="zh-CN" altLang="zh-CN" sz="1600" kern="100" dirty="0">
                <a:effectLst/>
                <a:ea typeface="仿宋" panose="02010609060101010101" pitchFamily="49" charset="-122"/>
                <a:cs typeface="宋体" panose="02010600030101010101" pitchFamily="2" charset="-122"/>
              </a:rPr>
              <a:t>消耗量计算公式</a:t>
            </a:r>
            <a:r>
              <a:rPr lang="zh-CN" altLang="zh-CN" sz="1600" kern="100">
                <a:effectLst/>
                <a:ea typeface="仿宋" panose="02010609060101010101" pitchFamily="49" charset="-122"/>
                <a:cs typeface="宋体" panose="02010600030101010101" pitchFamily="2" charset="-122"/>
              </a:rPr>
              <a:t>为：</a:t>
            </a:r>
            <a:endParaRPr lang="zh-CN" altLang="en-US" sz="1600" kern="100">
              <a:effectLst/>
              <a:ea typeface="仿宋" panose="02010609060101010101" pitchFamily="49" charset="-122"/>
              <a:cs typeface="宋体" panose="02010600030101010101" pitchFamily="2" charset="-122"/>
            </a:endParaRPr>
          </a:p>
          <a:p>
            <a:pPr algn="ctr">
              <a:lnSpc>
                <a:spcPct val="150000"/>
              </a:lnSpc>
            </a:pPr>
            <a:r>
              <a:rPr lang="zh-CN" altLang="zh-CN" sz="1600" kern="100">
                <a:effectLst/>
                <a:ea typeface="仿宋" panose="02010609060101010101" pitchFamily="49" charset="-122"/>
                <a:cs typeface="宋体" panose="02010600030101010101" pitchFamily="2" charset="-122"/>
              </a:rPr>
              <a:t>定额消耗量</a:t>
            </a:r>
            <a:r>
              <a:rPr lang="en-US" altLang="zh-CN" sz="1600" kern="100">
                <a:effectLst/>
                <a:ea typeface="仿宋" panose="02010609060101010101" pitchFamily="49" charset="-122"/>
                <a:cs typeface="宋体" panose="02010600030101010101" pitchFamily="2" charset="-122"/>
              </a:rPr>
              <a:t>=</a:t>
            </a:r>
            <a:r>
              <a:rPr lang="zh-CN" altLang="zh-CN" sz="1600" kern="100">
                <a:effectLst/>
                <a:ea typeface="仿宋" panose="02010609060101010101" pitchFamily="49" charset="-122"/>
                <a:cs typeface="宋体" panose="02010600030101010101" pitchFamily="2" charset="-122"/>
              </a:rPr>
              <a:t>一次使用量×（</a:t>
            </a:r>
            <a:r>
              <a:rPr lang="en-US" altLang="zh-CN" sz="1600" kern="100">
                <a:effectLst/>
                <a:ea typeface="仿宋" panose="02010609060101010101" pitchFamily="49" charset="-122"/>
                <a:cs typeface="宋体" panose="02010600030101010101" pitchFamily="2" charset="-122"/>
              </a:rPr>
              <a:t>1+</a:t>
            </a:r>
            <a:r>
              <a:rPr lang="zh-CN" altLang="zh-CN" sz="1600" kern="100">
                <a:effectLst/>
                <a:ea typeface="仿宋" panose="02010609060101010101" pitchFamily="49" charset="-122"/>
                <a:cs typeface="宋体" panose="02010600030101010101" pitchFamily="2" charset="-122"/>
              </a:rPr>
              <a:t>损耗率）</a:t>
            </a:r>
            <a:r>
              <a:rPr lang="en-US" altLang="zh-CN" sz="1600" kern="100">
                <a:effectLst/>
                <a:ea typeface="仿宋" panose="02010609060101010101" pitchFamily="49" charset="-122"/>
                <a:cs typeface="宋体" panose="02010600030101010101" pitchFamily="2" charset="-122"/>
              </a:rPr>
              <a:t>/</a:t>
            </a:r>
            <a:r>
              <a:rPr lang="zh-CN" altLang="zh-CN" sz="1600" kern="100">
                <a:effectLst/>
                <a:ea typeface="仿宋" panose="02010609060101010101" pitchFamily="49" charset="-122"/>
                <a:cs typeface="宋体" panose="02010600030101010101" pitchFamily="2" charset="-122"/>
              </a:rPr>
              <a:t>摊销次数</a:t>
            </a:r>
            <a:endParaRPr lang="zh-CN" altLang="en-US" sz="1600" dirty="0"/>
          </a:p>
        </p:txBody>
      </p:sp>
      <p:sp>
        <p:nvSpPr>
          <p:cNvPr id="12" name="文本框 11">
            <a:extLst>
              <a:ext uri="{FF2B5EF4-FFF2-40B4-BE49-F238E27FC236}">
                <a16:creationId xmlns:a16="http://schemas.microsoft.com/office/drawing/2014/main" id="{1D921B05-9811-4311-B531-E59FCFC7D2DA}"/>
              </a:ext>
            </a:extLst>
          </p:cNvPr>
          <p:cNvSpPr txBox="1"/>
          <p:nvPr/>
        </p:nvSpPr>
        <p:spPr>
          <a:xfrm>
            <a:off x="4688385" y="4673021"/>
            <a:ext cx="6928227" cy="1631216"/>
          </a:xfrm>
          <a:prstGeom prst="rect">
            <a:avLst/>
          </a:prstGeom>
          <a:noFill/>
        </p:spPr>
        <p:txBody>
          <a:bodyPr wrap="square">
            <a:spAutoFit/>
          </a:bodyPr>
          <a:lstStyle/>
          <a:p>
            <a:pPr marL="0" algn="l" rtl="0" eaLnBrk="1" fontAlgn="ctr" latinLnBrk="0" hangingPunct="1">
              <a:spcBef>
                <a:spcPts val="600"/>
              </a:spcBef>
              <a:spcAft>
                <a:spcPts val="600"/>
              </a:spcAft>
            </a:pPr>
            <a:r>
              <a:rPr lang="en-US" altLang="zh-CN" sz="1600" kern="100">
                <a:latin typeface="+mn-ea"/>
              </a:rPr>
              <a:t>1</a:t>
            </a:r>
            <a:r>
              <a:rPr lang="zh-CN" altLang="en-US" sz="1600" kern="100">
                <a:latin typeface="+mn-ea"/>
              </a:rPr>
              <a:t>、</a:t>
            </a:r>
            <a:r>
              <a:rPr lang="zh-CN" altLang="zh-CN" sz="1600" kern="100">
                <a:latin typeface="+mn-ea"/>
              </a:rPr>
              <a:t>组合钢模板</a:t>
            </a:r>
            <a:r>
              <a:rPr lang="zh-CN" altLang="en-US" sz="1600" kern="100">
                <a:latin typeface="+mn-ea"/>
              </a:rPr>
              <a:t>，</a:t>
            </a:r>
            <a:r>
              <a:rPr lang="zh-CN" altLang="zh-CN" sz="1600" kern="100">
                <a:latin typeface="+mn-ea"/>
              </a:rPr>
              <a:t>平板模</a:t>
            </a:r>
            <a:r>
              <a:rPr lang="en-US" altLang="zh-CN" sz="1600" kern="100">
                <a:latin typeface="+mn-ea"/>
              </a:rPr>
              <a:t>4mm</a:t>
            </a:r>
            <a:r>
              <a:rPr lang="zh-CN" altLang="en-US" sz="1600" kern="100">
                <a:latin typeface="+mn-ea"/>
              </a:rPr>
              <a:t>，单位重</a:t>
            </a:r>
            <a:r>
              <a:rPr lang="en-US" altLang="zh-CN" sz="1600" kern="100">
                <a:latin typeface="+mn-ea"/>
              </a:rPr>
              <a:t>52.91 kg/m2</a:t>
            </a:r>
            <a:r>
              <a:rPr lang="zh-CN" altLang="en-US" sz="1600" kern="100">
                <a:latin typeface="+mn-ea"/>
              </a:rPr>
              <a:t>；</a:t>
            </a:r>
            <a:r>
              <a:rPr lang="zh-CN" altLang="zh-CN" sz="1600" kern="100">
                <a:latin typeface="+mn-ea"/>
              </a:rPr>
              <a:t>定型钢模</a:t>
            </a:r>
            <a:r>
              <a:rPr lang="en-US" altLang="zh-CN" sz="1600" kern="100">
                <a:latin typeface="+mn-ea"/>
              </a:rPr>
              <a:t>6-8mm</a:t>
            </a:r>
            <a:r>
              <a:rPr lang="zh-CN" altLang="en-US" sz="1600" kern="100">
                <a:latin typeface="+mn-ea"/>
              </a:rPr>
              <a:t>面板，单位重</a:t>
            </a:r>
            <a:r>
              <a:rPr lang="en-US" altLang="zh-CN" sz="1600" kern="100">
                <a:latin typeface="+mn-ea"/>
              </a:rPr>
              <a:t>108.08-141.41kg/m2</a:t>
            </a:r>
            <a:r>
              <a:rPr lang="zh-CN" altLang="en-US" sz="1600" kern="100">
                <a:latin typeface="+mn-ea"/>
              </a:rPr>
              <a:t>；</a:t>
            </a:r>
            <a:endParaRPr lang="zh-CN" altLang="zh-CN" sz="1600" kern="100">
              <a:latin typeface="+mn-ea"/>
            </a:endParaRPr>
          </a:p>
          <a:p>
            <a:pPr marL="0" marR="0" lvl="0" indent="0" algn="l" defTabSz="914400" rtl="0" eaLnBrk="1" fontAlgn="ctr" latinLnBrk="0" hangingPunct="1">
              <a:lnSpc>
                <a:spcPct val="100000"/>
              </a:lnSpc>
              <a:spcBef>
                <a:spcPts val="600"/>
              </a:spcBef>
              <a:spcAft>
                <a:spcPts val="600"/>
              </a:spcAft>
              <a:buClrTx/>
              <a:buSzTx/>
              <a:buFontTx/>
              <a:buNone/>
              <a:tabLst/>
              <a:defRPr/>
            </a:pPr>
            <a:r>
              <a:rPr lang="en-US" altLang="zh-CN" sz="1600" kern="100">
                <a:latin typeface="+mn-ea"/>
              </a:rPr>
              <a:t>2</a:t>
            </a:r>
            <a:r>
              <a:rPr lang="zh-CN" altLang="en-US" sz="1600" kern="100">
                <a:latin typeface="+mn-ea"/>
              </a:rPr>
              <a:t>、</a:t>
            </a:r>
            <a:r>
              <a:rPr lang="zh-CN" altLang="zh-CN" sz="1600" kern="100">
                <a:latin typeface="+mn-ea"/>
              </a:rPr>
              <a:t>木支撑改为钢支撑</a:t>
            </a:r>
            <a:r>
              <a:rPr lang="zh-CN" altLang="en-US" sz="1600" kern="100">
                <a:latin typeface="+mn-ea"/>
              </a:rPr>
              <a:t>，预制按</a:t>
            </a:r>
            <a:r>
              <a:rPr lang="en-US" altLang="zh-CN" sz="1600" kern="100">
                <a:latin typeface="+mn-ea"/>
              </a:rPr>
              <a:t>90%</a:t>
            </a:r>
            <a:r>
              <a:rPr lang="zh-CN" altLang="en-US" sz="1600" kern="100">
                <a:latin typeface="+mn-ea"/>
              </a:rPr>
              <a:t>钢模</a:t>
            </a:r>
            <a:r>
              <a:rPr lang="en-US" altLang="zh-CN" sz="1600" kern="100">
                <a:latin typeface="+mn-ea"/>
              </a:rPr>
              <a:t>+10%</a:t>
            </a:r>
            <a:r>
              <a:rPr lang="zh-CN" altLang="en-US" sz="1600" kern="100">
                <a:latin typeface="+mn-ea"/>
              </a:rPr>
              <a:t>木模配置；</a:t>
            </a:r>
            <a:endParaRPr lang="en-US" altLang="zh-CN" sz="1600" kern="100">
              <a:latin typeface="+mn-ea"/>
            </a:endParaRPr>
          </a:p>
          <a:p>
            <a:pPr marL="0" marR="0" lvl="0" indent="0" algn="l" defTabSz="914400" rtl="0" eaLnBrk="1" fontAlgn="ctr" latinLnBrk="0" hangingPunct="1">
              <a:lnSpc>
                <a:spcPct val="100000"/>
              </a:lnSpc>
              <a:spcBef>
                <a:spcPts val="600"/>
              </a:spcBef>
              <a:spcAft>
                <a:spcPts val="600"/>
              </a:spcAft>
              <a:buClrTx/>
              <a:buSzTx/>
              <a:buFontTx/>
              <a:buNone/>
              <a:tabLst/>
              <a:defRPr/>
            </a:pPr>
            <a:r>
              <a:rPr lang="en-US" altLang="zh-CN" sz="1600" kern="100">
                <a:latin typeface="+mn-ea"/>
              </a:rPr>
              <a:t>3</a:t>
            </a:r>
            <a:r>
              <a:rPr lang="zh-CN" altLang="en-US" sz="1600" kern="100">
                <a:latin typeface="+mn-ea"/>
              </a:rPr>
              <a:t>、模板材料单价高的原因：市政项目混凝土结构外立面不再抹灰，要求高，红模使用情况少，一般都采用黑模</a:t>
            </a:r>
            <a:endParaRPr lang="zh-CN" altLang="zh-CN" sz="1600" kern="100">
              <a:latin typeface="+mn-ea"/>
            </a:endParaRPr>
          </a:p>
        </p:txBody>
      </p:sp>
    </p:spTree>
    <p:extLst>
      <p:ext uri="{BB962C8B-B14F-4D97-AF65-F5344CB8AC3E}">
        <p14:creationId xmlns:p14="http://schemas.microsoft.com/office/powerpoint/2010/main" val="391952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29</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 桥涵工程（措施项目）</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8E146C49-B2D1-471F-9026-9AE4EBFE2893}"/>
              </a:ext>
            </a:extLst>
          </p:cNvPr>
          <p:cNvSpPr txBox="1"/>
          <p:nvPr/>
        </p:nvSpPr>
        <p:spPr>
          <a:xfrm>
            <a:off x="998070" y="1463514"/>
            <a:ext cx="5919407" cy="5030864"/>
          </a:xfrm>
          <a:prstGeom prst="rect">
            <a:avLst/>
          </a:prstGeom>
          <a:noFill/>
        </p:spPr>
        <p:txBody>
          <a:bodyPr wrap="square">
            <a:spAutoFit/>
          </a:bodyPr>
          <a:lstStyle/>
          <a:p>
            <a:pPr algn="just">
              <a:lnSpc>
                <a:spcPct val="150000"/>
              </a:lnSpc>
            </a:pPr>
            <a:r>
              <a:rPr lang="en-US" altLang="zh-CN" kern="100" dirty="0">
                <a:latin typeface="+mn-ea"/>
              </a:rPr>
              <a:t>3</a:t>
            </a:r>
            <a:r>
              <a:rPr lang="zh-CN" altLang="en-US" kern="100" dirty="0">
                <a:latin typeface="+mn-ea"/>
              </a:rPr>
              <a:t>、</a:t>
            </a:r>
            <a:r>
              <a:rPr lang="zh-CN" altLang="zh-CN" sz="1800" kern="100" dirty="0">
                <a:effectLst/>
                <a:latin typeface="+mn-ea"/>
                <a:cs typeface="宋体" panose="02010600030101010101" pitchFamily="2" charset="-122"/>
              </a:rPr>
              <a:t>钢管桩梁式支架：下部指钢管柱部分</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一般采用</a:t>
            </a:r>
            <a:r>
              <a:rPr lang="en-US" altLang="zh-CN" sz="1800" kern="100" dirty="0">
                <a:effectLst/>
                <a:latin typeface="+mn-ea"/>
                <a:cs typeface="宋体" panose="02010600030101010101" pitchFamily="2" charset="-122"/>
              </a:rPr>
              <a:t>300-1200mm</a:t>
            </a:r>
            <a:r>
              <a:rPr lang="zh-CN" altLang="zh-CN" sz="1800" kern="100" dirty="0">
                <a:effectLst/>
                <a:latin typeface="+mn-ea"/>
                <a:cs typeface="宋体" panose="02010600030101010101" pitchFamily="2" charset="-122"/>
              </a:rPr>
              <a:t>的钢管搭设</a:t>
            </a:r>
            <a:r>
              <a:rPr lang="en-US" altLang="zh-CN" sz="1800" kern="100" dirty="0">
                <a:effectLst/>
                <a:latin typeface="+mn-ea"/>
                <a:cs typeface="宋体" panose="02010600030101010101" pitchFamily="2" charset="-122"/>
              </a:rPr>
              <a:t>, </a:t>
            </a:r>
            <a:r>
              <a:rPr lang="zh-CN" altLang="zh-CN" sz="1800" kern="100" dirty="0">
                <a:effectLst/>
                <a:latin typeface="+mn-ea"/>
                <a:cs typeface="宋体" panose="02010600030101010101" pitchFamily="2" charset="-122"/>
              </a:rPr>
              <a:t>按钢管柱与横撑和斜撑的质量之和计算工程量</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上部指钢管柱顶的支架横梁</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按拼装贝雷桁架进行编制</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按横梁所形成的平面面积计算工程量</a:t>
            </a:r>
            <a:r>
              <a:rPr lang="zh-CN" altLang="en-US" kern="100" dirty="0">
                <a:latin typeface="+mn-ea"/>
                <a:cs typeface="仿宋" panose="02010609060101010101" pitchFamily="49" charset="-122"/>
              </a:rPr>
              <a:t>；</a:t>
            </a:r>
            <a:endParaRPr lang="en-US" altLang="zh-CN" kern="100" dirty="0">
              <a:latin typeface="+mn-ea"/>
              <a:cs typeface="仿宋" panose="02010609060101010101" pitchFamily="49" charset="-122"/>
            </a:endParaRPr>
          </a:p>
          <a:p>
            <a:pPr algn="just">
              <a:lnSpc>
                <a:spcPct val="150000"/>
              </a:lnSpc>
            </a:pPr>
            <a:r>
              <a:rPr lang="en-US" altLang="zh-CN" kern="100" dirty="0">
                <a:latin typeface="+mn-ea"/>
                <a:cs typeface="仿宋" panose="02010609060101010101" pitchFamily="49" charset="-122"/>
              </a:rPr>
              <a:t>4</a:t>
            </a:r>
            <a:r>
              <a:rPr lang="zh-CN" altLang="en-US" kern="100" dirty="0">
                <a:latin typeface="+mn-ea"/>
                <a:cs typeface="仿宋" panose="02010609060101010101" pitchFamily="49" charset="-122"/>
              </a:rPr>
              <a:t>、</a:t>
            </a:r>
            <a:r>
              <a:rPr lang="zh-CN" altLang="zh-CN" sz="1800" dirty="0">
                <a:effectLst/>
                <a:latin typeface="+mn-ea"/>
                <a:cs typeface="宋体" panose="02010600030101010101" pitchFamily="2" charset="-122"/>
              </a:rPr>
              <a:t>导梁、跨墩门架、悬臂吊机及悬浇挂篮、提升模架及墩顶拐脚门架、移动模架、金属塔架等金属设备的租赁时间应考虑设备的安拆时间，其中，安拆时间应按批准的施工组织设计计算，若</a:t>
            </a:r>
            <a:r>
              <a:rPr lang="zh-CN" altLang="zh-CN" dirty="0">
                <a:latin typeface="+mn-ea"/>
              </a:rPr>
              <a:t>施工组设设计不明确时，导梁、跨墩门架、悬臂吊机及悬浇挂篮的安拆时间可按</a:t>
            </a:r>
            <a:r>
              <a:rPr lang="en-US" altLang="zh-CN" dirty="0">
                <a:latin typeface="+mn-ea"/>
              </a:rPr>
              <a:t>1</a:t>
            </a:r>
            <a:r>
              <a:rPr lang="zh-CN" altLang="zh-CN" dirty="0">
                <a:latin typeface="+mn-ea"/>
              </a:rPr>
              <a:t>个月计算；提升模架及墩顶拐脚门架、移动模架、金属塔架等的安拆时间可按</a:t>
            </a:r>
            <a:r>
              <a:rPr lang="en-US" altLang="zh-CN" dirty="0">
                <a:latin typeface="+mn-ea"/>
              </a:rPr>
              <a:t>1.5</a:t>
            </a:r>
            <a:r>
              <a:rPr lang="zh-CN" altLang="zh-CN" dirty="0">
                <a:latin typeface="+mn-ea"/>
              </a:rPr>
              <a:t>个月计算。即，金属设备的租赁时间</a:t>
            </a:r>
            <a:r>
              <a:rPr lang="en-US" altLang="zh-CN" dirty="0">
                <a:latin typeface="+mn-ea"/>
              </a:rPr>
              <a:t>=</a:t>
            </a:r>
            <a:r>
              <a:rPr lang="zh-CN" altLang="zh-CN" dirty="0">
                <a:latin typeface="+mn-ea"/>
              </a:rPr>
              <a:t>设备使用时间</a:t>
            </a:r>
            <a:r>
              <a:rPr lang="en-US" altLang="zh-CN" dirty="0">
                <a:latin typeface="+mn-ea"/>
              </a:rPr>
              <a:t>+</a:t>
            </a:r>
            <a:r>
              <a:rPr lang="zh-CN" altLang="zh-CN" dirty="0">
                <a:latin typeface="+mn-ea"/>
              </a:rPr>
              <a:t>设备安拆时间</a:t>
            </a:r>
            <a:r>
              <a:rPr lang="zh-CN" altLang="en-US" dirty="0">
                <a:latin typeface="+mn-ea"/>
              </a:rPr>
              <a:t>；</a:t>
            </a:r>
            <a:endParaRPr lang="en-US" altLang="zh-CN" dirty="0">
              <a:latin typeface="+mn-ea"/>
            </a:endParaRPr>
          </a:p>
        </p:txBody>
      </p:sp>
      <p:sp>
        <p:nvSpPr>
          <p:cNvPr id="12" name="文本框 11">
            <a:extLst>
              <a:ext uri="{FF2B5EF4-FFF2-40B4-BE49-F238E27FC236}">
                <a16:creationId xmlns:a16="http://schemas.microsoft.com/office/drawing/2014/main" id="{5A9CB6FA-1E64-4A2D-AB2D-B4CD4B057D79}"/>
              </a:ext>
            </a:extLst>
          </p:cNvPr>
          <p:cNvSpPr txBox="1"/>
          <p:nvPr/>
        </p:nvSpPr>
        <p:spPr>
          <a:xfrm>
            <a:off x="7279570" y="1435517"/>
            <a:ext cx="3912774" cy="4199868"/>
          </a:xfrm>
          <a:prstGeom prst="rect">
            <a:avLst/>
          </a:prstGeom>
          <a:noFill/>
        </p:spPr>
        <p:txBody>
          <a:bodyPr wrap="square">
            <a:spAutoFit/>
          </a:bodyPr>
          <a:lstStyle/>
          <a:p>
            <a:pPr>
              <a:lnSpc>
                <a:spcPct val="150000"/>
              </a:lnSpc>
            </a:pPr>
            <a:r>
              <a:rPr lang="en-US" altLang="zh-CN" sz="1800" kern="100" dirty="0">
                <a:effectLst/>
                <a:latin typeface="+mn-ea"/>
                <a:cs typeface="宋体" panose="02010600030101010101" pitchFamily="2" charset="-122"/>
              </a:rPr>
              <a:t>5</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因工程需要设计使用的施工电梯和塔吊，按施工专项方案执行《湖南省房屋建筑与装饰消耗量标准》中垂直运输相关内容</a:t>
            </a:r>
            <a:r>
              <a:rPr lang="zh-CN" altLang="en-US" sz="1800" kern="100" dirty="0">
                <a:effectLst/>
                <a:latin typeface="+mn-ea"/>
                <a:cs typeface="宋体" panose="02010600030101010101" pitchFamily="2" charset="-122"/>
              </a:rPr>
              <a:t>；</a:t>
            </a:r>
            <a:endParaRPr lang="en-US" altLang="zh-CN" sz="1800" kern="100" dirty="0">
              <a:effectLst/>
              <a:latin typeface="+mn-ea"/>
              <a:cs typeface="宋体" panose="02010600030101010101" pitchFamily="2" charset="-122"/>
            </a:endParaRPr>
          </a:p>
          <a:p>
            <a:pPr>
              <a:lnSpc>
                <a:spcPct val="150000"/>
              </a:lnSpc>
            </a:pPr>
            <a:r>
              <a:rPr lang="en-US" altLang="zh-CN" kern="100" dirty="0">
                <a:latin typeface="+mn-ea"/>
              </a:rPr>
              <a:t>6</a:t>
            </a:r>
            <a:r>
              <a:rPr lang="zh-CN" altLang="en-US" kern="100" dirty="0">
                <a:latin typeface="+mn-ea"/>
              </a:rPr>
              <a:t>、</a:t>
            </a:r>
            <a:r>
              <a:rPr lang="zh-CN" altLang="zh-CN" sz="1800" kern="100" dirty="0">
                <a:effectLst/>
                <a:latin typeface="+mn-ea"/>
                <a:cs typeface="宋体" panose="02010600030101010101" pitchFamily="2" charset="-122"/>
              </a:rPr>
              <a:t>搭、拆桩基础支架平台不</a:t>
            </a:r>
            <a:r>
              <a:rPr lang="zh-CN" altLang="en-US" sz="1800" kern="100" dirty="0">
                <a:effectLst/>
                <a:latin typeface="+mn-ea"/>
                <a:cs typeface="宋体" panose="02010600030101010101" pitchFamily="2" charset="-122"/>
              </a:rPr>
              <a:t>区分</a:t>
            </a:r>
            <a:r>
              <a:rPr lang="zh-CN" altLang="zh-CN" sz="1800" kern="100" dirty="0">
                <a:effectLst/>
                <a:latin typeface="+mn-ea"/>
                <a:cs typeface="宋体" panose="02010600030101010101" pitchFamily="2" charset="-122"/>
              </a:rPr>
              <a:t>锤重分项，只分陆上与水上工作平台</a:t>
            </a:r>
            <a:r>
              <a:rPr lang="zh-CN" altLang="en-US" sz="1800" kern="100" dirty="0">
                <a:effectLst/>
                <a:latin typeface="+mn-ea"/>
                <a:cs typeface="宋体" panose="02010600030101010101" pitchFamily="2" charset="-122"/>
              </a:rPr>
              <a:t>两种；</a:t>
            </a:r>
            <a:endParaRPr lang="en-US" altLang="zh-CN" sz="1800" kern="100" dirty="0">
              <a:effectLst/>
              <a:latin typeface="+mn-ea"/>
              <a:cs typeface="宋体" panose="02010600030101010101" pitchFamily="2" charset="-122"/>
            </a:endParaRPr>
          </a:p>
          <a:p>
            <a:pPr>
              <a:lnSpc>
                <a:spcPct val="150000"/>
              </a:lnSpc>
            </a:pPr>
            <a:r>
              <a:rPr lang="en-US" altLang="zh-CN" kern="100" dirty="0">
                <a:latin typeface="+mn-ea"/>
              </a:rPr>
              <a:t>7</a:t>
            </a:r>
            <a:r>
              <a:rPr lang="zh-CN" altLang="en-US" kern="100" dirty="0">
                <a:latin typeface="+mn-ea"/>
              </a:rPr>
              <a:t>、增加套箱围堰和拉森钢板桩围堰；</a:t>
            </a:r>
            <a:endParaRPr lang="en-US" altLang="zh-CN" kern="100" dirty="0">
              <a:latin typeface="+mn-ea"/>
            </a:endParaRPr>
          </a:p>
          <a:p>
            <a:pPr>
              <a:lnSpc>
                <a:spcPct val="150000"/>
              </a:lnSpc>
            </a:pPr>
            <a:r>
              <a:rPr lang="en-US" altLang="zh-CN" kern="100" dirty="0">
                <a:latin typeface="+mn-ea"/>
              </a:rPr>
              <a:t>8</a:t>
            </a:r>
            <a:r>
              <a:rPr lang="zh-CN" altLang="en-US" kern="100" dirty="0">
                <a:latin typeface="+mn-ea"/>
              </a:rPr>
              <a:t>、增加</a:t>
            </a:r>
            <a:r>
              <a:rPr lang="zh-CN" altLang="zh-CN" sz="1800" kern="100" dirty="0">
                <a:effectLst/>
                <a:latin typeface="+mn-ea"/>
                <a:cs typeface="宋体" panose="02010600030101010101" pitchFamily="2" charset="-122"/>
              </a:rPr>
              <a:t>施工便道维护、施工便桥钢栈桥</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按通行汽车的标准考虑</a:t>
            </a:r>
            <a:r>
              <a:rPr lang="zh-CN" altLang="en-US" sz="1800" kern="100" dirty="0">
                <a:effectLst/>
                <a:latin typeface="+mn-ea"/>
                <a:cs typeface="宋体" panose="02010600030101010101" pitchFamily="2" charset="-122"/>
              </a:rPr>
              <a:t>）。</a:t>
            </a:r>
            <a:endParaRPr lang="zh-CN" altLang="en-US" dirty="0">
              <a:latin typeface="+mn-ea"/>
            </a:endParaRPr>
          </a:p>
        </p:txBody>
      </p:sp>
    </p:spTree>
    <p:extLst>
      <p:ext uri="{BB962C8B-B14F-4D97-AF65-F5344CB8AC3E}">
        <p14:creationId xmlns:p14="http://schemas.microsoft.com/office/powerpoint/2010/main" val="831822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5"/>
          <p:cNvSpPr/>
          <p:nvPr/>
        </p:nvSpPr>
        <p:spPr>
          <a:xfrm rot="3021466">
            <a:off x="-3847875" y="-205638"/>
            <a:ext cx="7451733" cy="5998830"/>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5"/>
          <p:cNvSpPr/>
          <p:nvPr/>
        </p:nvSpPr>
        <p:spPr>
          <a:xfrm rot="2448540">
            <a:off x="925071" y="-5799461"/>
            <a:ext cx="8363360" cy="8262405"/>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 name="connsiteX0-55" fmla="*/ 0 w 7451733"/>
              <a:gd name="connsiteY0-56" fmla="*/ 5077188 h 8262405"/>
              <a:gd name="connsiteX1-57" fmla="*/ 983187 w 7451733"/>
              <a:gd name="connsiteY1-58" fmla="*/ 3303280 h 8262405"/>
              <a:gd name="connsiteX2-59" fmla="*/ 6917889 w 7451733"/>
              <a:gd name="connsiteY2-60" fmla="*/ 0 h 8262405"/>
              <a:gd name="connsiteX3-61" fmla="*/ 7451733 w 7451733"/>
              <a:gd name="connsiteY3-62" fmla="*/ 2504068 h 8262405"/>
              <a:gd name="connsiteX4-63" fmla="*/ 7451733 w 7451733"/>
              <a:gd name="connsiteY4-64" fmla="*/ 8021912 h 8262405"/>
              <a:gd name="connsiteX5-65" fmla="*/ 7211240 w 7451733"/>
              <a:gd name="connsiteY5-66" fmla="*/ 8262405 h 8262405"/>
              <a:gd name="connsiteX6-67" fmla="*/ 638283 w 7451733"/>
              <a:gd name="connsiteY6-68" fmla="*/ 8262405 h 8262405"/>
              <a:gd name="connsiteX7-69" fmla="*/ 397790 w 7451733"/>
              <a:gd name="connsiteY7-70" fmla="*/ 8021912 h 8262405"/>
              <a:gd name="connsiteX8-71" fmla="*/ 0 w 7451733"/>
              <a:gd name="connsiteY8-72" fmla="*/ 5077188 h 8262405"/>
              <a:gd name="connsiteX0-73" fmla="*/ 0 w 8363360"/>
              <a:gd name="connsiteY0-74" fmla="*/ 5077188 h 8262405"/>
              <a:gd name="connsiteX1-75" fmla="*/ 983187 w 8363360"/>
              <a:gd name="connsiteY1-76" fmla="*/ 3303280 h 8262405"/>
              <a:gd name="connsiteX2-77" fmla="*/ 6917889 w 8363360"/>
              <a:gd name="connsiteY2-78" fmla="*/ 0 h 8262405"/>
              <a:gd name="connsiteX3-79" fmla="*/ 8363360 w 8363360"/>
              <a:gd name="connsiteY3-80" fmla="*/ 2044117 h 8262405"/>
              <a:gd name="connsiteX4-81" fmla="*/ 7451733 w 8363360"/>
              <a:gd name="connsiteY4-82" fmla="*/ 8021912 h 8262405"/>
              <a:gd name="connsiteX5-83" fmla="*/ 7211240 w 8363360"/>
              <a:gd name="connsiteY5-84" fmla="*/ 8262405 h 8262405"/>
              <a:gd name="connsiteX6-85" fmla="*/ 638283 w 8363360"/>
              <a:gd name="connsiteY6-86" fmla="*/ 8262405 h 8262405"/>
              <a:gd name="connsiteX7-87" fmla="*/ 397790 w 8363360"/>
              <a:gd name="connsiteY7-88" fmla="*/ 8021912 h 8262405"/>
              <a:gd name="connsiteX8-89" fmla="*/ 0 w 8363360"/>
              <a:gd name="connsiteY8-90" fmla="*/ 5077188 h 82624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363360" h="8262405">
                <a:moveTo>
                  <a:pt x="0" y="5077188"/>
                </a:moveTo>
                <a:cubicBezTo>
                  <a:pt x="0" y="4944367"/>
                  <a:pt x="850366" y="3303280"/>
                  <a:pt x="983187" y="3303280"/>
                </a:cubicBezTo>
                <a:lnTo>
                  <a:pt x="6917889" y="0"/>
                </a:lnTo>
                <a:cubicBezTo>
                  <a:pt x="7050710" y="0"/>
                  <a:pt x="8363360" y="1911296"/>
                  <a:pt x="8363360" y="2044117"/>
                </a:cubicBezTo>
                <a:lnTo>
                  <a:pt x="7451733" y="8021912"/>
                </a:lnTo>
                <a:cubicBezTo>
                  <a:pt x="7451733" y="8154733"/>
                  <a:pt x="7344061" y="8262405"/>
                  <a:pt x="7211240" y="8262405"/>
                </a:cubicBezTo>
                <a:lnTo>
                  <a:pt x="638283" y="8262405"/>
                </a:lnTo>
                <a:cubicBezTo>
                  <a:pt x="505462" y="8262405"/>
                  <a:pt x="397790" y="8154733"/>
                  <a:pt x="397790" y="8021912"/>
                </a:cubicBezTo>
                <a:cubicBezTo>
                  <a:pt x="397790" y="6182631"/>
                  <a:pt x="0" y="6916469"/>
                  <a:pt x="0" y="507718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5"/>
          <p:cNvSpPr/>
          <p:nvPr/>
        </p:nvSpPr>
        <p:spPr>
          <a:xfrm rot="3021466">
            <a:off x="-4378638" y="-224687"/>
            <a:ext cx="7451733" cy="5998830"/>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915673" y="915605"/>
            <a:ext cx="1868340" cy="2185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dirty="0">
                <a:solidFill>
                  <a:schemeClr val="bg1"/>
                </a:solidFill>
                <a:latin typeface="微软雅黑" panose="020B0503020204020204" pitchFamily="34" charset="-122"/>
                <a:ea typeface="微软雅黑" panose="020B0503020204020204" pitchFamily="34" charset="-122"/>
              </a:rPr>
              <a:t>01</a:t>
            </a:r>
            <a:endParaRPr lang="zh-CN" altLang="en-US" sz="7000" b="1"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6335093" y="3876274"/>
            <a:ext cx="5109091" cy="2154629"/>
            <a:chOff x="4963603" y="2615795"/>
            <a:chExt cx="5109091" cy="2154629"/>
          </a:xfrm>
        </p:grpSpPr>
        <p:sp>
          <p:nvSpPr>
            <p:cNvPr id="25" name="矩形 24"/>
            <p:cNvSpPr/>
            <p:nvPr/>
          </p:nvSpPr>
          <p:spPr>
            <a:xfrm>
              <a:off x="4963603" y="2615795"/>
              <a:ext cx="3743332" cy="830997"/>
            </a:xfrm>
            <a:prstGeom prst="rect">
              <a:avLst/>
            </a:prstGeom>
          </p:spPr>
          <p:txBody>
            <a:bodyPr wrap="none">
              <a:spAutoFit/>
            </a:bodyPr>
            <a:lstStyle/>
            <a:p>
              <a:r>
                <a:rPr kumimoji="1" lang="zh-CN" altLang="en-US" sz="4800" b="1">
                  <a:solidFill>
                    <a:schemeClr val="accent3"/>
                  </a:solidFill>
                  <a:latin typeface="微软雅黑" panose="020B0503020204020204" pitchFamily="34" charset="-122"/>
                  <a:ea typeface="微软雅黑" panose="020B0503020204020204" pitchFamily="34" charset="-122"/>
                </a:rPr>
                <a:t>编  制  概  况</a:t>
              </a:r>
              <a:endParaRPr kumimoji="1" lang="zh-CN" altLang="en-US" sz="4800" b="1" dirty="0">
                <a:solidFill>
                  <a:schemeClr val="accent3"/>
                </a:solidFill>
                <a:latin typeface="微软雅黑" panose="020B0503020204020204" pitchFamily="34" charset="-122"/>
                <a:ea typeface="微软雅黑" panose="020B0503020204020204" pitchFamily="34" charset="-122"/>
              </a:endParaRPr>
            </a:p>
          </p:txBody>
        </p:sp>
        <p:sp>
          <p:nvSpPr>
            <p:cNvPr id="26" name="矩形 25"/>
            <p:cNvSpPr/>
            <p:nvPr/>
          </p:nvSpPr>
          <p:spPr>
            <a:xfrm>
              <a:off x="5001703" y="3597795"/>
              <a:ext cx="5070991" cy="1172629"/>
            </a:xfrm>
            <a:prstGeom prst="rect">
              <a:avLst/>
            </a:prstGeom>
          </p:spPr>
          <p:txBody>
            <a:bodyPr wrap="square">
              <a:spAutoFit/>
            </a:bodyPr>
            <a:lstStyle/>
            <a:p>
              <a:pPr>
                <a:lnSpc>
                  <a:spcPct val="130000"/>
                </a:lnSpc>
              </a:pPr>
              <a:r>
                <a:rPr lang="zh-CN" altLang="en-US" dirty="0">
                  <a:solidFill>
                    <a:schemeClr val="bg1">
                      <a:lumMod val="50000"/>
                    </a:schemeClr>
                  </a:solidFill>
                  <a:latin typeface="微软雅黑" panose="020B0503020204020204" pitchFamily="34" charset="-122"/>
                  <a:ea typeface="微软雅黑" panose="020B0503020204020204" pitchFamily="34" charset="-122"/>
                </a:rPr>
                <a:t>本次修编内容主要包括：总说明、章节说明、工程量计算规则、分部分项工程项目、措施项目（工作内容和子目表格组成），交底资料等。</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9" name="灯片编号占位符 8"/>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3</a:t>
            </a:fld>
            <a:endParaRPr lang="en-US" dirty="0">
              <a:solidFill>
                <a:prstClr val="black">
                  <a:tint val="75000"/>
                </a:prstClr>
              </a:solidFill>
            </a:endParaRPr>
          </a:p>
        </p:txBody>
      </p:sp>
    </p:spTree>
  </p:cSld>
  <p:clrMapOvr>
    <a:masterClrMapping/>
  </p:clrMapOvr>
  <p:transition spd="slow" advTm="1000">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30</a:t>
            </a:fld>
            <a:endParaRPr lang="en-US" dirty="0"/>
          </a:p>
        </p:txBody>
      </p:sp>
      <p:sp>
        <p:nvSpPr>
          <p:cNvPr id="3" name="矩形 2"/>
          <p:cNvSpPr/>
          <p:nvPr/>
        </p:nvSpPr>
        <p:spPr>
          <a:xfrm>
            <a:off x="1280905" y="2543245"/>
            <a:ext cx="3877345" cy="2953373"/>
          </a:xfrm>
          <a:prstGeom prst="rect">
            <a:avLst/>
          </a:prstGeom>
        </p:spPr>
        <p:txBody>
          <a:bodyPr wrap="square">
            <a:spAutoFit/>
          </a:bodyPr>
          <a:lstStyle/>
          <a:p>
            <a:pPr algn="just">
              <a:lnSpc>
                <a:spcPct val="150000"/>
              </a:lnSpc>
              <a:tabLst>
                <a:tab pos="314960" algn="l"/>
                <a:tab pos="540385" algn="l"/>
                <a:tab pos="630555" algn="l"/>
              </a:tabLst>
            </a:pPr>
            <a:r>
              <a:rPr lang="en-US" altLang="zh-CN" kern="100" dirty="0">
                <a:latin typeface="+mn-ea"/>
                <a:cs typeface="宋体" panose="02010600030101010101" pitchFamily="2" charset="-122"/>
              </a:rPr>
              <a:t>1</a:t>
            </a:r>
            <a:r>
              <a:rPr lang="zh-CN" altLang="en-US" kern="100" dirty="0">
                <a:latin typeface="+mn-ea"/>
                <a:cs typeface="宋体" panose="02010600030101010101" pitchFamily="2" charset="-122"/>
              </a:rPr>
              <a:t>、</a:t>
            </a:r>
            <a:r>
              <a:rPr lang="zh-CN" altLang="zh-CN" sz="1800" kern="100" dirty="0">
                <a:effectLst/>
                <a:latin typeface="+mn-ea"/>
                <a:cs typeface="宋体" panose="02010600030101010101" pitchFamily="2" charset="-122"/>
              </a:rPr>
              <a:t>岩体分类标准及衡量指标按照本标准第一章相关内容执行</a:t>
            </a:r>
            <a:r>
              <a:rPr lang="zh-CN" altLang="en-US" sz="1800" kern="100" dirty="0">
                <a:effectLst/>
                <a:latin typeface="+mn-ea"/>
                <a:cs typeface="宋体" panose="02010600030101010101" pitchFamily="2" charset="-122"/>
              </a:rPr>
              <a:t>；</a:t>
            </a:r>
            <a:endParaRPr lang="en-US" altLang="zh-CN" kern="100" dirty="0">
              <a:latin typeface="+mn-ea"/>
            </a:endParaRPr>
          </a:p>
          <a:p>
            <a:pPr lvl="0" algn="just">
              <a:lnSpc>
                <a:spcPct val="150000"/>
              </a:lnSpc>
              <a:spcAft>
                <a:spcPts val="0"/>
              </a:spcAft>
              <a:tabLst>
                <a:tab pos="314960" algn="l"/>
                <a:tab pos="540385" algn="l"/>
                <a:tab pos="630555" algn="l"/>
              </a:tabLst>
            </a:pPr>
            <a:r>
              <a:rPr lang="en-US" altLang="zh-CN" sz="1800" kern="100" dirty="0">
                <a:effectLst/>
                <a:latin typeface="+mn-ea"/>
                <a:cs typeface="宋体" panose="02010600030101010101" pitchFamily="2" charset="-122"/>
              </a:rPr>
              <a:t>2</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增加平洞</a:t>
            </a:r>
            <a:r>
              <a:rPr lang="zh-CN" altLang="zh-CN" kern="100" dirty="0">
                <a:latin typeface="+mn-ea"/>
              </a:rPr>
              <a:t>钻爆开挖</a:t>
            </a:r>
            <a:r>
              <a:rPr lang="en-US" altLang="zh-CN" sz="1800" kern="100" dirty="0">
                <a:effectLst/>
                <a:latin typeface="+mn-ea"/>
                <a:cs typeface="宋体" panose="02010600030101010101" pitchFamily="2" charset="-122"/>
              </a:rPr>
              <a:t>6m</a:t>
            </a:r>
            <a:r>
              <a:rPr lang="en-US" altLang="zh-CN" sz="1800" kern="100" baseline="30000" dirty="0">
                <a:effectLst/>
                <a:latin typeface="+mn-ea"/>
                <a:cs typeface="宋体" panose="02010600030101010101" pitchFamily="2" charset="-122"/>
              </a:rPr>
              <a:t>2</a:t>
            </a:r>
            <a:r>
              <a:rPr lang="zh-CN" altLang="zh-CN" sz="1800" kern="100" dirty="0">
                <a:effectLst/>
                <a:latin typeface="+mn-ea"/>
                <a:cs typeface="宋体" panose="02010600030101010101" pitchFamily="2" charset="-122"/>
              </a:rPr>
              <a:t>以内子目，非爆开挖子目，洞内、竖井回填子目</a:t>
            </a:r>
            <a:r>
              <a:rPr lang="zh-CN" altLang="en-US" sz="1800" kern="100" dirty="0">
                <a:effectLst/>
                <a:latin typeface="+mn-ea"/>
                <a:cs typeface="宋体" panose="02010600030101010101" pitchFamily="2" charset="-122"/>
              </a:rPr>
              <a:t>；</a:t>
            </a:r>
            <a:endParaRPr lang="en-US" altLang="zh-CN" sz="1800" kern="100" dirty="0">
              <a:effectLst/>
              <a:latin typeface="+mn-ea"/>
              <a:cs typeface="宋体" panose="02010600030101010101" pitchFamily="2" charset="-122"/>
            </a:endParaRPr>
          </a:p>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3</a:t>
            </a:r>
            <a:r>
              <a:rPr lang="zh-CN" altLang="en-US" kern="100" dirty="0">
                <a:latin typeface="+mn-ea"/>
                <a:cs typeface="宋体" panose="02010600030101010101" pitchFamily="2" charset="-122"/>
              </a:rPr>
              <a:t>、</a:t>
            </a:r>
            <a:r>
              <a:rPr lang="zh-CN" altLang="zh-CN" sz="1800" kern="100" dirty="0">
                <a:effectLst/>
                <a:latin typeface="+mn-ea"/>
                <a:cs typeface="宋体" panose="02010600030101010101" pitchFamily="2" charset="-122"/>
              </a:rPr>
              <a:t>洞外</a:t>
            </a:r>
            <a:r>
              <a:rPr lang="en-US" altLang="zh-CN" sz="1800" kern="100" dirty="0">
                <a:effectLst/>
                <a:latin typeface="+mn-ea"/>
                <a:cs typeface="宋体" panose="02010600030101010101" pitchFamily="2" charset="-122"/>
              </a:rPr>
              <a:t>50m</a:t>
            </a:r>
            <a:r>
              <a:rPr lang="zh-CN" altLang="zh-CN" sz="1800" kern="100" dirty="0">
                <a:effectLst/>
                <a:latin typeface="+mn-ea"/>
                <a:cs typeface="宋体" panose="02010600030101010101" pitchFamily="2" charset="-122"/>
              </a:rPr>
              <a:t>以外</a:t>
            </a:r>
            <a:r>
              <a:rPr lang="zh-CN" altLang="en-US" sz="1800" kern="100" dirty="0">
                <a:effectLst/>
                <a:latin typeface="+mn-ea"/>
                <a:cs typeface="宋体" panose="02010600030101010101" pitchFamily="2" charset="-122"/>
              </a:rPr>
              <a:t>的</a:t>
            </a:r>
            <a:r>
              <a:rPr lang="zh-CN" altLang="zh-CN" sz="1800" kern="100" dirty="0">
                <a:effectLst/>
                <a:latin typeface="+mn-ea"/>
                <a:cs typeface="宋体" panose="02010600030101010101" pitchFamily="2" charset="-122"/>
              </a:rPr>
              <a:t>运输套用本标准第一章土石方工程相应项目</a:t>
            </a:r>
            <a:r>
              <a:rPr lang="zh-CN" altLang="en-US" sz="1800" kern="100" dirty="0">
                <a:effectLst/>
                <a:latin typeface="+mn-ea"/>
                <a:cs typeface="宋体" panose="02010600030101010101" pitchFamily="2" charset="-122"/>
              </a:rPr>
              <a:t>；</a:t>
            </a:r>
            <a:endParaRPr lang="en-US" altLang="zh-CN" kern="100" dirty="0">
              <a:latin typeface="+mn-ea"/>
              <a:cs typeface="宋体" panose="02010600030101010101" pitchFamily="2" charset="-122"/>
            </a:endParaRPr>
          </a:p>
          <a:p>
            <a:pPr algn="just">
              <a:lnSpc>
                <a:spcPct val="150000"/>
              </a:lnSpc>
              <a:tabLst>
                <a:tab pos="314960" algn="l"/>
                <a:tab pos="540385" algn="l"/>
                <a:tab pos="630555" algn="l"/>
              </a:tabLst>
            </a:pPr>
            <a:r>
              <a:rPr lang="en-US" altLang="zh-CN" kern="100" dirty="0">
                <a:latin typeface="+mn-ea"/>
              </a:rPr>
              <a:t>4</a:t>
            </a:r>
            <a:r>
              <a:rPr lang="zh-CN" altLang="en-US" kern="100" dirty="0">
                <a:latin typeface="+mn-ea"/>
              </a:rPr>
              <a:t>、</a:t>
            </a:r>
            <a:r>
              <a:rPr lang="zh-CN" altLang="zh-CN" sz="1800" kern="100" dirty="0">
                <a:effectLst/>
                <a:latin typeface="+mn-ea"/>
                <a:cs typeface="宋体" panose="02010600030101010101" pitchFamily="2" charset="-122"/>
              </a:rPr>
              <a:t>删除了井下健康保护费</a:t>
            </a:r>
            <a:r>
              <a:rPr lang="zh-CN" altLang="en-US" sz="1800" kern="100" dirty="0">
                <a:effectLst/>
                <a:latin typeface="+mn-ea"/>
                <a:cs typeface="宋体" panose="02010600030101010101" pitchFamily="2" charset="-122"/>
              </a:rPr>
              <a:t>的说明。</a:t>
            </a:r>
            <a:endParaRPr lang="en-US" altLang="zh-CN" sz="1800" kern="100" dirty="0">
              <a:effectLst/>
              <a:latin typeface="+mn-ea"/>
              <a:cs typeface="宋体" panose="02010600030101010101" pitchFamily="2" charset="-122"/>
            </a:endParaRPr>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第四章 隧道工程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Rectangle 21">
            <a:extLst>
              <a:ext uri="{FF2B5EF4-FFF2-40B4-BE49-F238E27FC236}">
                <a16:creationId xmlns:a16="http://schemas.microsoft.com/office/drawing/2014/main" id="{792BFF6C-8136-47FB-B321-C7299F02687D}"/>
              </a:ext>
            </a:extLst>
          </p:cNvPr>
          <p:cNvSpPr/>
          <p:nvPr/>
        </p:nvSpPr>
        <p:spPr>
          <a:xfrm>
            <a:off x="1297091" y="1727091"/>
            <a:ext cx="3131786" cy="499624"/>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隧道开挖与出渣</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3" name="图片 12">
            <a:extLst>
              <a:ext uri="{FF2B5EF4-FFF2-40B4-BE49-F238E27FC236}">
                <a16:creationId xmlns:a16="http://schemas.microsoft.com/office/drawing/2014/main" id="{E16E060E-6594-4872-9F78-3887C8726C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9368" y="2178075"/>
            <a:ext cx="5433948" cy="30595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50724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50" fill="hold"/>
                                        <p:tgtEl>
                                          <p:spTgt spid="9"/>
                                        </p:tgtEl>
                                        <p:attrNameLst>
                                          <p:attrName>ppt_x</p:attrName>
                                        </p:attrNameLst>
                                      </p:cBhvr>
                                      <p:tavLst>
                                        <p:tav tm="0">
                                          <p:val>
                                            <p:strVal val="#ppt_x"/>
                                          </p:val>
                                        </p:tav>
                                        <p:tav tm="100000">
                                          <p:val>
                                            <p:strVal val="#ppt_x"/>
                                          </p:val>
                                        </p:tav>
                                      </p:tavLst>
                                    </p:anim>
                                    <p:anim calcmode="lin" valueType="num">
                                      <p:cBhvr additive="base">
                                        <p:cTn id="12"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31</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第四章 隧道工程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36BAD921-B79B-4E4F-ACC9-671F53FF69EF}"/>
              </a:ext>
            </a:extLst>
          </p:cNvPr>
          <p:cNvSpPr/>
          <p:nvPr/>
        </p:nvSpPr>
        <p:spPr>
          <a:xfrm>
            <a:off x="6861014" y="2221804"/>
            <a:ext cx="4479612" cy="3368871"/>
          </a:xfrm>
          <a:prstGeom prst="rect">
            <a:avLst/>
          </a:prstGeom>
        </p:spPr>
        <p:txBody>
          <a:bodyPr wrap="square">
            <a:spAutoFit/>
          </a:bodyPr>
          <a:lstStyle/>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1</a:t>
            </a:r>
            <a:r>
              <a:rPr lang="zh-CN" altLang="en-US" kern="100" dirty="0">
                <a:latin typeface="+mn-ea"/>
                <a:cs typeface="宋体" panose="02010600030101010101" pitchFamily="2" charset="-122"/>
              </a:rPr>
              <a:t>、</a:t>
            </a:r>
            <a:r>
              <a:rPr lang="zh-CN" altLang="zh-CN" sz="1800" kern="100" dirty="0">
                <a:effectLst/>
                <a:latin typeface="+mn-ea"/>
                <a:cs typeface="宋体" panose="02010600030101010101" pitchFamily="2" charset="-122"/>
              </a:rPr>
              <a:t>洞外护坡锚杆支护、喷射混凝土套用《湖南省房屋建筑与装饰工程消耗量标准》相应项目</a:t>
            </a:r>
            <a:r>
              <a:rPr lang="zh-CN" altLang="en-US" sz="1800" kern="100" dirty="0">
                <a:effectLst/>
                <a:latin typeface="+mn-ea"/>
                <a:cs typeface="宋体" panose="02010600030101010101" pitchFamily="2" charset="-122"/>
              </a:rPr>
              <a:t>；</a:t>
            </a:r>
            <a:endParaRPr lang="en-US" altLang="zh-CN" sz="1800" kern="100" dirty="0">
              <a:effectLst/>
              <a:latin typeface="+mn-ea"/>
              <a:cs typeface="宋体" panose="02010600030101010101" pitchFamily="2" charset="-122"/>
            </a:endParaRPr>
          </a:p>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2</a:t>
            </a:r>
            <a:r>
              <a:rPr lang="zh-CN" altLang="en-US" kern="100" dirty="0">
                <a:latin typeface="+mn-ea"/>
                <a:cs typeface="宋体" panose="02010600030101010101" pitchFamily="2" charset="-122"/>
              </a:rPr>
              <a:t>、</a:t>
            </a:r>
            <a:r>
              <a:rPr lang="zh-CN" altLang="zh-CN" sz="1800" kern="100" dirty="0">
                <a:effectLst/>
                <a:latin typeface="+mn-ea"/>
                <a:cs typeface="宋体" panose="02010600030101010101" pitchFamily="2" charset="-122"/>
              </a:rPr>
              <a:t>增加</a:t>
            </a:r>
            <a:r>
              <a:rPr lang="zh-CN" altLang="en-US" sz="1800" kern="100" dirty="0">
                <a:effectLst/>
                <a:latin typeface="+mn-ea"/>
                <a:cs typeface="宋体" panose="02010600030101010101" pitchFamily="2" charset="-122"/>
              </a:rPr>
              <a:t>了</a:t>
            </a:r>
            <a:r>
              <a:rPr lang="zh-CN" altLang="zh-CN" sz="1800" kern="100" dirty="0">
                <a:effectLst/>
                <a:latin typeface="+mn-ea"/>
                <a:cs typeface="宋体" panose="02010600030101010101" pitchFamily="2" charset="-122"/>
              </a:rPr>
              <a:t>套拱，药卷锚杆，临时钢拱架</a:t>
            </a:r>
            <a:r>
              <a:rPr lang="zh-CN" altLang="en-US" sz="1800" kern="100" dirty="0">
                <a:effectLst/>
                <a:latin typeface="+mn-ea"/>
                <a:cs typeface="宋体" panose="02010600030101010101" pitchFamily="2" charset="-122"/>
              </a:rPr>
              <a:t>，</a:t>
            </a:r>
            <a:r>
              <a:rPr lang="zh-CN" altLang="zh-CN" sz="1800" kern="100" dirty="0">
                <a:solidFill>
                  <a:srgbClr val="000000"/>
                </a:solidFill>
                <a:effectLst/>
                <a:latin typeface="+mn-ea"/>
                <a:cs typeface="宋体" panose="02010600030101010101" pitchFamily="2" charset="-122"/>
              </a:rPr>
              <a:t>明洞衬砌</a:t>
            </a:r>
            <a:r>
              <a:rPr lang="zh-CN" altLang="en-US" sz="1800" kern="100" dirty="0">
                <a:effectLst/>
                <a:latin typeface="+mn-ea"/>
                <a:cs typeface="宋体" panose="02010600030101010101" pitchFamily="2" charset="-122"/>
              </a:rPr>
              <a:t>；</a:t>
            </a:r>
            <a:r>
              <a:rPr lang="zh-CN" altLang="zh-CN" kern="100" dirty="0">
                <a:latin typeface="+mn-ea"/>
                <a:cs typeface="宋体" panose="02010600030101010101" pitchFamily="2" charset="-122"/>
              </a:rPr>
              <a:t>删除材料洞内运输</a:t>
            </a:r>
            <a:r>
              <a:rPr lang="zh-CN" altLang="en-US" kern="100" dirty="0">
                <a:latin typeface="+mn-ea"/>
                <a:cs typeface="宋体" panose="02010600030101010101" pitchFamily="2" charset="-122"/>
              </a:rPr>
              <a:t>、喷射混凝土平台搭设</a:t>
            </a:r>
            <a:r>
              <a:rPr lang="zh-CN" altLang="zh-CN" kern="100" dirty="0">
                <a:latin typeface="+mn-ea"/>
                <a:cs typeface="宋体" panose="02010600030101010101" pitchFamily="2" charset="-122"/>
              </a:rPr>
              <a:t>子目</a:t>
            </a:r>
            <a:r>
              <a:rPr lang="zh-CN" altLang="en-US" kern="100" dirty="0">
                <a:latin typeface="+mn-ea"/>
                <a:cs typeface="宋体" panose="02010600030101010101" pitchFamily="2" charset="-122"/>
              </a:rPr>
              <a:t>；</a:t>
            </a:r>
            <a:endParaRPr lang="en-US" altLang="zh-CN" kern="100" dirty="0">
              <a:latin typeface="+mn-ea"/>
              <a:cs typeface="宋体" panose="02010600030101010101" pitchFamily="2" charset="-122"/>
            </a:endParaRPr>
          </a:p>
          <a:p>
            <a:pPr algn="just">
              <a:lnSpc>
                <a:spcPct val="150000"/>
              </a:lnSpc>
              <a:tabLst>
                <a:tab pos="314960" algn="l"/>
                <a:tab pos="540385" algn="l"/>
                <a:tab pos="630555" algn="l"/>
              </a:tabLst>
            </a:pPr>
            <a:r>
              <a:rPr lang="en-US" altLang="zh-CN" kern="100" dirty="0">
                <a:latin typeface="+mn-ea"/>
              </a:rPr>
              <a:t>3</a:t>
            </a:r>
            <a:r>
              <a:rPr lang="zh-CN" altLang="en-US" kern="100" dirty="0">
                <a:latin typeface="+mn-ea"/>
              </a:rPr>
              <a:t>、新增</a:t>
            </a:r>
            <a:r>
              <a:rPr lang="zh-CN" altLang="zh-CN" kern="100" dirty="0">
                <a:latin typeface="+mn-ea"/>
              </a:rPr>
              <a:t>全断面模板台车衬砌</a:t>
            </a:r>
            <a:r>
              <a:rPr lang="zh-CN" altLang="en-US" kern="100" dirty="0">
                <a:latin typeface="+mn-ea"/>
              </a:rPr>
              <a:t>内容（说明有</a:t>
            </a:r>
            <a:r>
              <a:rPr lang="zh-CN" altLang="zh-CN" kern="100" dirty="0">
                <a:latin typeface="+mn-ea"/>
              </a:rPr>
              <a:t>台车参考质量</a:t>
            </a:r>
            <a:r>
              <a:rPr lang="zh-CN" altLang="en-US" kern="100" dirty="0">
                <a:latin typeface="+mn-ea"/>
              </a:rPr>
              <a:t>）。</a:t>
            </a:r>
            <a:endParaRPr lang="en-US" altLang="zh-CN" kern="100" dirty="0">
              <a:latin typeface="+mn-ea"/>
            </a:endParaRPr>
          </a:p>
        </p:txBody>
      </p:sp>
      <p:sp>
        <p:nvSpPr>
          <p:cNvPr id="13" name="Rectangle 21">
            <a:extLst>
              <a:ext uri="{FF2B5EF4-FFF2-40B4-BE49-F238E27FC236}">
                <a16:creationId xmlns:a16="http://schemas.microsoft.com/office/drawing/2014/main" id="{1C5E0AE2-41CD-416C-96DF-A43B67B0BB6C}"/>
              </a:ext>
            </a:extLst>
          </p:cNvPr>
          <p:cNvSpPr/>
          <p:nvPr/>
        </p:nvSpPr>
        <p:spPr>
          <a:xfrm>
            <a:off x="6934657" y="1492932"/>
            <a:ext cx="2945674" cy="499624"/>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支护与内衬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0" name="图片 9">
            <a:extLst>
              <a:ext uri="{FF2B5EF4-FFF2-40B4-BE49-F238E27FC236}">
                <a16:creationId xmlns:a16="http://schemas.microsoft.com/office/drawing/2014/main" id="{623BBBF4-0CFA-4629-B75C-EA5399D919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9787" y="1835829"/>
            <a:ext cx="5501271" cy="36408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46858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50" fill="hold"/>
                                        <p:tgtEl>
                                          <p:spTgt spid="13"/>
                                        </p:tgtEl>
                                        <p:attrNameLst>
                                          <p:attrName>ppt_x</p:attrName>
                                        </p:attrNameLst>
                                      </p:cBhvr>
                                      <p:tavLst>
                                        <p:tav tm="0">
                                          <p:val>
                                            <p:strVal val="#ppt_x"/>
                                          </p:val>
                                        </p:tav>
                                        <p:tav tm="100000">
                                          <p:val>
                                            <p:strVal val="#ppt_x"/>
                                          </p:val>
                                        </p:tav>
                                      </p:tavLst>
                                    </p:anim>
                                    <p:anim calcmode="lin" valueType="num">
                                      <p:cBhvr additive="base">
                                        <p:cTn id="12" dur="2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1181969" y="5051041"/>
            <a:ext cx="4609234" cy="659095"/>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r>
              <a:rPr lang="zh-CN" altLang="en-US" sz="2000" dirty="0">
                <a:latin typeface="微软雅黑" panose="020B0503020204020204" pitchFamily="34" charset="-122"/>
                <a:ea typeface="微软雅黑" panose="020B0503020204020204" pitchFamily="34" charset="-122"/>
              </a:rPr>
              <a:t>隧道工程中的</a:t>
            </a:r>
            <a:r>
              <a:rPr lang="zh-CN" altLang="en-US" sz="1600" dirty="0">
                <a:latin typeface="微软雅黑" panose="020B0503020204020204" pitchFamily="34" charset="-122"/>
                <a:ea typeface="微软雅黑" panose="020B0503020204020204" pitchFamily="34" charset="-122"/>
              </a:rPr>
              <a:t>常见注意事项及相关解释</a:t>
            </a:r>
          </a:p>
        </p:txBody>
      </p:sp>
      <p:sp>
        <p:nvSpPr>
          <p:cNvPr id="9" name="矩形 8"/>
          <p:cNvSpPr/>
          <p:nvPr/>
        </p:nvSpPr>
        <p:spPr>
          <a:xfrm>
            <a:off x="1181969" y="1794961"/>
            <a:ext cx="4609234" cy="325608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800">
              <a:solidFill>
                <a:schemeClr val="bg1">
                  <a:lumMod val="50000"/>
                </a:schemeClr>
              </a:solidFill>
            </a:endParaRPr>
          </a:p>
        </p:txBody>
      </p:sp>
      <p:sp>
        <p:nvSpPr>
          <p:cNvPr id="10" name="TextBox 9"/>
          <p:cNvSpPr txBox="1"/>
          <p:nvPr/>
        </p:nvSpPr>
        <p:spPr>
          <a:xfrm>
            <a:off x="6399211" y="1794961"/>
            <a:ext cx="4777870" cy="4365567"/>
          </a:xfrm>
          <a:prstGeom prst="rect">
            <a:avLst/>
          </a:prstGeom>
          <a:noFill/>
        </p:spPr>
        <p:txBody>
          <a:bodyPr wrap="square" lIns="0" tIns="0" rIns="91420" bIns="0" numCol="2" spcCol="274258" rtlCol="0">
            <a:noAutofit/>
          </a:bodyPr>
          <a:lstStyle/>
          <a:p>
            <a:pPr algn="just"/>
            <a:r>
              <a:rPr lang="en-US" altLang="zh-CN" sz="1600" dirty="0">
                <a:solidFill>
                  <a:schemeClr val="bg1">
                    <a:lumMod val="50000"/>
                  </a:schemeClr>
                </a:solidFill>
                <a:latin typeface="+mn-ea"/>
                <a:cs typeface="Calibri" panose="020F0502020204030204"/>
              </a:rPr>
              <a:t>1.</a:t>
            </a:r>
            <a:r>
              <a:rPr lang="zh-CN" altLang="zh-CN" sz="1600" dirty="0">
                <a:solidFill>
                  <a:schemeClr val="bg1">
                    <a:lumMod val="50000"/>
                  </a:schemeClr>
                </a:solidFill>
                <a:latin typeface="+mn-ea"/>
                <a:cs typeface="Calibri" panose="020F0502020204030204"/>
              </a:rPr>
              <a:t>混凝土输送套用第三章《桥梁工程》混凝土输送中的固定泵子目。</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r>
              <a:rPr lang="en-US" altLang="zh-CN" sz="1600" dirty="0">
                <a:solidFill>
                  <a:schemeClr val="bg1">
                    <a:lumMod val="50000"/>
                  </a:schemeClr>
                </a:solidFill>
                <a:latin typeface="+mn-ea"/>
                <a:cs typeface="Calibri" panose="020F0502020204030204"/>
              </a:rPr>
              <a:t>2.</a:t>
            </a:r>
            <a:r>
              <a:rPr lang="zh-CN" altLang="zh-CN" sz="1600" dirty="0">
                <a:solidFill>
                  <a:schemeClr val="bg1">
                    <a:lumMod val="50000"/>
                  </a:schemeClr>
                </a:solidFill>
                <a:latin typeface="+mn-ea"/>
                <a:cs typeface="Calibri" panose="020F0502020204030204"/>
              </a:rPr>
              <a:t>洞内地沟开挖子目，只适用于全断面开挖后的独立开挖（非独立开挖地沟不得执行本标准）。</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r>
              <a:rPr lang="en-US" altLang="zh-CN" sz="1600" dirty="0">
                <a:solidFill>
                  <a:schemeClr val="bg1">
                    <a:lumMod val="50000"/>
                  </a:schemeClr>
                </a:solidFill>
                <a:latin typeface="+mn-ea"/>
                <a:cs typeface="Calibri" panose="020F0502020204030204"/>
              </a:rPr>
              <a:t>3.</a:t>
            </a:r>
            <a:r>
              <a:rPr lang="zh-CN" altLang="zh-CN" sz="1600" dirty="0">
                <a:solidFill>
                  <a:schemeClr val="bg1">
                    <a:lumMod val="50000"/>
                  </a:schemeClr>
                </a:solidFill>
                <a:latin typeface="+mn-ea"/>
                <a:cs typeface="Calibri" panose="020F0502020204030204"/>
              </a:rPr>
              <a:t>临时钢拱架仅适用于临时型钢支撑及中隔墙等临时支护钢拱架。临时钢拱架型钢按照</a:t>
            </a:r>
            <a:r>
              <a:rPr lang="en-US" altLang="zh-CN" sz="1600" dirty="0">
                <a:solidFill>
                  <a:schemeClr val="bg1">
                    <a:lumMod val="50000"/>
                  </a:schemeClr>
                </a:solidFill>
                <a:latin typeface="+mn-ea"/>
                <a:cs typeface="Calibri" panose="020F0502020204030204"/>
              </a:rPr>
              <a:t>2.5</a:t>
            </a:r>
            <a:r>
              <a:rPr lang="zh-CN" altLang="zh-CN" sz="1600" dirty="0">
                <a:solidFill>
                  <a:schemeClr val="bg1">
                    <a:lumMod val="50000"/>
                  </a:schemeClr>
                </a:solidFill>
                <a:latin typeface="+mn-ea"/>
                <a:cs typeface="Calibri" panose="020F0502020204030204"/>
              </a:rPr>
              <a:t>次摊销计入</a:t>
            </a:r>
            <a:r>
              <a:rPr lang="zh-CN" altLang="en-US" sz="1600" dirty="0">
                <a:solidFill>
                  <a:schemeClr val="bg1">
                    <a:lumMod val="50000"/>
                  </a:schemeClr>
                </a:solidFill>
                <a:latin typeface="+mn-ea"/>
                <a:cs typeface="Calibri" panose="020F0502020204030204"/>
              </a:rPr>
              <a:t>。</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r>
              <a:rPr lang="en-US" altLang="zh-CN" sz="1600" dirty="0">
                <a:solidFill>
                  <a:schemeClr val="bg1">
                    <a:lumMod val="50000"/>
                  </a:schemeClr>
                </a:solidFill>
                <a:latin typeface="+mn-ea"/>
                <a:cs typeface="Calibri" panose="020F0502020204030204"/>
              </a:rPr>
              <a:t>4.</a:t>
            </a:r>
            <a:r>
              <a:rPr lang="zh-CN" altLang="en-US" sz="1600" dirty="0">
                <a:solidFill>
                  <a:schemeClr val="bg1">
                    <a:lumMod val="50000"/>
                  </a:schemeClr>
                </a:solidFill>
                <a:latin typeface="+mn-ea"/>
                <a:cs typeface="Calibri" panose="020F0502020204030204"/>
              </a:rPr>
              <a:t>喷射混凝土不考虑有筋、无筋，按厚度一次计算；</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r>
              <a:rPr lang="en-US" altLang="zh-CN" sz="1600" dirty="0">
                <a:solidFill>
                  <a:schemeClr val="bg1">
                    <a:lumMod val="50000"/>
                  </a:schemeClr>
                </a:solidFill>
                <a:latin typeface="+mn-ea"/>
                <a:cs typeface="Calibri" panose="020F0502020204030204"/>
              </a:rPr>
              <a:t>5.</a:t>
            </a:r>
            <a:r>
              <a:rPr lang="zh-CN" altLang="zh-CN" sz="1600" dirty="0">
                <a:solidFill>
                  <a:schemeClr val="bg1">
                    <a:lumMod val="50000"/>
                  </a:schemeClr>
                </a:solidFill>
                <a:latin typeface="+mn-ea"/>
                <a:cs typeface="Calibri" panose="020F0502020204030204"/>
              </a:rPr>
              <a:t>拱顶压浆执行本章第二节注浆子目</a:t>
            </a:r>
            <a:r>
              <a:rPr lang="zh-CN" altLang="en-US" sz="1600" dirty="0">
                <a:solidFill>
                  <a:schemeClr val="bg1">
                    <a:lumMod val="50000"/>
                  </a:schemeClr>
                </a:solidFill>
                <a:latin typeface="+mn-ea"/>
                <a:cs typeface="Calibri" panose="020F0502020204030204"/>
              </a:rPr>
              <a:t>（新增）；</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r>
              <a:rPr lang="en-US" altLang="zh-CN" sz="1600" dirty="0">
                <a:solidFill>
                  <a:schemeClr val="bg1">
                    <a:lumMod val="50000"/>
                  </a:schemeClr>
                </a:solidFill>
                <a:latin typeface="+mn-ea"/>
                <a:cs typeface="Calibri" panose="020F0502020204030204"/>
              </a:rPr>
              <a:t>6.</a:t>
            </a:r>
            <a:r>
              <a:rPr lang="zh-CN" altLang="zh-CN" sz="1600" dirty="0">
                <a:solidFill>
                  <a:schemeClr val="bg1">
                    <a:lumMod val="50000"/>
                  </a:schemeClr>
                </a:solidFill>
                <a:latin typeface="+mn-ea"/>
                <a:cs typeface="Calibri" panose="020F0502020204030204"/>
              </a:rPr>
              <a:t>钢支撑连接钢筋并入钢支撑工程量计算（</a:t>
            </a:r>
            <a:r>
              <a:rPr lang="en-US" altLang="zh-CN" sz="1600" dirty="0">
                <a:solidFill>
                  <a:schemeClr val="bg1">
                    <a:lumMod val="50000"/>
                  </a:schemeClr>
                </a:solidFill>
                <a:latin typeface="+mn-ea"/>
                <a:cs typeface="Calibri" panose="020F0502020204030204"/>
              </a:rPr>
              <a:t>2014</a:t>
            </a:r>
            <a:r>
              <a:rPr lang="zh-CN" altLang="zh-CN" sz="1600" dirty="0">
                <a:solidFill>
                  <a:schemeClr val="bg1">
                    <a:lumMod val="50000"/>
                  </a:schemeClr>
                </a:solidFill>
                <a:latin typeface="+mn-ea"/>
                <a:cs typeface="Calibri" panose="020F0502020204030204"/>
              </a:rPr>
              <a:t>按钢筋计算）</a:t>
            </a:r>
            <a:r>
              <a:rPr lang="zh-CN" altLang="en-US" sz="1600" dirty="0">
                <a:solidFill>
                  <a:schemeClr val="bg1">
                    <a:lumMod val="50000"/>
                  </a:schemeClr>
                </a:solidFill>
                <a:latin typeface="+mn-ea"/>
                <a:cs typeface="Calibri" panose="020F0502020204030204"/>
              </a:rPr>
              <a:t>；</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r>
              <a:rPr lang="en-US" altLang="zh-CN" sz="1600" dirty="0">
                <a:solidFill>
                  <a:schemeClr val="bg1">
                    <a:lumMod val="50000"/>
                  </a:schemeClr>
                </a:solidFill>
                <a:latin typeface="+mn-ea"/>
                <a:cs typeface="Calibri" panose="020F0502020204030204"/>
              </a:rPr>
              <a:t>7.</a:t>
            </a:r>
            <a:r>
              <a:rPr lang="zh-CN" altLang="en-US" sz="1600" dirty="0">
                <a:solidFill>
                  <a:schemeClr val="bg1">
                    <a:lumMod val="50000"/>
                  </a:schemeClr>
                </a:solidFill>
                <a:latin typeface="+mn-ea"/>
                <a:cs typeface="Calibri" panose="020F0502020204030204"/>
              </a:rPr>
              <a:t>各类</a:t>
            </a:r>
            <a:r>
              <a:rPr lang="zh-CN" altLang="zh-CN" sz="1600" dirty="0">
                <a:solidFill>
                  <a:schemeClr val="bg1">
                    <a:lumMod val="50000"/>
                  </a:schemeClr>
                </a:solidFill>
                <a:latin typeface="+mn-ea"/>
                <a:cs typeface="Calibri" panose="020F0502020204030204"/>
              </a:rPr>
              <a:t>施工操作平台均已综合考虑在</a:t>
            </a:r>
            <a:r>
              <a:rPr lang="zh-CN" altLang="en-US" sz="1600" dirty="0">
                <a:solidFill>
                  <a:schemeClr val="bg1">
                    <a:lumMod val="50000"/>
                  </a:schemeClr>
                </a:solidFill>
                <a:latin typeface="+mn-ea"/>
                <a:cs typeface="Calibri" panose="020F0502020204030204"/>
              </a:rPr>
              <a:t>子目</a:t>
            </a:r>
            <a:r>
              <a:rPr lang="zh-CN" altLang="zh-CN" sz="1600" dirty="0">
                <a:solidFill>
                  <a:schemeClr val="bg1">
                    <a:lumMod val="50000"/>
                  </a:schemeClr>
                </a:solidFill>
                <a:latin typeface="+mn-ea"/>
                <a:cs typeface="Calibri" panose="020F0502020204030204"/>
              </a:rPr>
              <a:t>内，不另计算</a:t>
            </a:r>
            <a:r>
              <a:rPr lang="zh-CN" altLang="en-US" sz="1600" dirty="0">
                <a:solidFill>
                  <a:schemeClr val="bg1">
                    <a:lumMod val="50000"/>
                  </a:schemeClr>
                </a:solidFill>
                <a:latin typeface="+mn-ea"/>
                <a:cs typeface="Calibri" panose="020F0502020204030204"/>
              </a:rPr>
              <a:t>；</a:t>
            </a:r>
            <a:r>
              <a:rPr lang="zh-CN" altLang="zh-CN" sz="1600" dirty="0">
                <a:solidFill>
                  <a:schemeClr val="bg1">
                    <a:lumMod val="50000"/>
                  </a:schemeClr>
                </a:solidFill>
                <a:latin typeface="+mn-ea"/>
                <a:cs typeface="Calibri" panose="020F0502020204030204"/>
              </a:rPr>
              <a:t>通风</a:t>
            </a:r>
            <a:r>
              <a:rPr lang="zh-CN" altLang="en-US" sz="1600" dirty="0">
                <a:solidFill>
                  <a:schemeClr val="bg1">
                    <a:lumMod val="50000"/>
                  </a:schemeClr>
                </a:solidFill>
                <a:latin typeface="+mn-ea"/>
                <a:cs typeface="Calibri" panose="020F0502020204030204"/>
              </a:rPr>
              <a:t>按</a:t>
            </a:r>
            <a:r>
              <a:rPr lang="zh-CN" altLang="zh-CN" sz="1600" dirty="0">
                <a:solidFill>
                  <a:schemeClr val="bg1">
                    <a:lumMod val="50000"/>
                  </a:schemeClr>
                </a:solidFill>
                <a:latin typeface="+mn-ea"/>
                <a:cs typeface="Calibri" panose="020F0502020204030204"/>
              </a:rPr>
              <a:t>措施</a:t>
            </a:r>
            <a:r>
              <a:rPr lang="zh-CN" altLang="en-US" sz="1600" dirty="0">
                <a:solidFill>
                  <a:schemeClr val="bg1">
                    <a:lumMod val="50000"/>
                  </a:schemeClr>
                </a:solidFill>
                <a:latin typeface="+mn-ea"/>
                <a:cs typeface="Calibri" panose="020F0502020204030204"/>
              </a:rPr>
              <a:t>项目计算（与</a:t>
            </a:r>
            <a:r>
              <a:rPr lang="en-US" altLang="zh-CN" sz="1600" dirty="0">
                <a:solidFill>
                  <a:schemeClr val="bg1">
                    <a:lumMod val="50000"/>
                  </a:schemeClr>
                </a:solidFill>
                <a:latin typeface="+mn-ea"/>
                <a:cs typeface="Calibri" panose="020F0502020204030204"/>
              </a:rPr>
              <a:t>2014</a:t>
            </a:r>
            <a:r>
              <a:rPr lang="zh-CN" altLang="en-US" sz="1600" dirty="0">
                <a:solidFill>
                  <a:schemeClr val="bg1">
                    <a:lumMod val="50000"/>
                  </a:schemeClr>
                </a:solidFill>
                <a:latin typeface="+mn-ea"/>
                <a:cs typeface="Calibri" panose="020F0502020204030204"/>
              </a:rPr>
              <a:t>不同）。</a:t>
            </a:r>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en-US" altLang="zh-CN" sz="1600" dirty="0">
              <a:solidFill>
                <a:schemeClr val="bg1">
                  <a:lumMod val="50000"/>
                </a:schemeClr>
              </a:solidFill>
              <a:latin typeface="+mn-ea"/>
              <a:cs typeface="Calibri" panose="020F0502020204030204"/>
            </a:endParaRPr>
          </a:p>
          <a:p>
            <a:pPr algn="just"/>
            <a:endParaRPr lang="zh-CN" altLang="en-US" sz="1600" dirty="0">
              <a:solidFill>
                <a:schemeClr val="bg1">
                  <a:lumMod val="50000"/>
                </a:schemeClr>
              </a:solidFill>
              <a:latin typeface="+mn-ea"/>
              <a:cs typeface="Calibri" panose="020F0502020204030204"/>
            </a:endParaRPr>
          </a:p>
        </p:txBody>
      </p:sp>
      <p:sp>
        <p:nvSpPr>
          <p:cNvPr id="13" name="灯片编号占位符 12"/>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32</a:t>
            </a:fld>
            <a:endParaRPr lang="en-US" dirty="0">
              <a:solidFill>
                <a:prstClr val="black">
                  <a:tint val="75000"/>
                </a:prstClr>
              </a:solidFill>
            </a:endParaRPr>
          </a:p>
        </p:txBody>
      </p:sp>
      <p:sp>
        <p:nvSpPr>
          <p:cNvPr id="14" name="9"/>
          <p:cNvSpPr txBox="1"/>
          <p:nvPr/>
        </p:nvSpPr>
        <p:spPr>
          <a:xfrm>
            <a:off x="8963510" y="351305"/>
            <a:ext cx="3487435" cy="430887"/>
          </a:xfrm>
          <a:prstGeom prst="rect">
            <a:avLst/>
          </a:prstGeom>
          <a:noFill/>
        </p:spPr>
        <p:txBody>
          <a:bodyPr wrap="square" lIns="0" tIns="0" rIns="0" bIns="0" rtlCol="0">
            <a:spAutoFit/>
          </a:bodyPr>
          <a:lstStyle/>
          <a:p>
            <a:r>
              <a:rPr lang="zh-CN" altLang="en-US" sz="2800">
                <a:solidFill>
                  <a:schemeClr val="bg1">
                    <a:lumMod val="50000"/>
                  </a:schemeClr>
                </a:solidFill>
                <a:latin typeface="微软雅黑" panose="020B0503020204020204" pitchFamily="34" charset="-122"/>
                <a:ea typeface="微软雅黑" panose="020B0503020204020204" pitchFamily="34" charset="-122"/>
              </a:rPr>
              <a:t>其他</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注意事项</a:t>
            </a:r>
          </a:p>
        </p:txBody>
      </p:sp>
    </p:spTree>
    <p:extLst>
      <p:ext uri="{BB962C8B-B14F-4D97-AF65-F5344CB8AC3E}">
        <p14:creationId xmlns:p14="http://schemas.microsoft.com/office/powerpoint/2010/main" val="588133545"/>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Straight Connector 34"/>
          <p:cNvCxnSpPr/>
          <p:nvPr/>
        </p:nvCxnSpPr>
        <p:spPr>
          <a:xfrm flipV="1">
            <a:off x="5719043" y="3977666"/>
            <a:ext cx="4714976" cy="1"/>
          </a:xfrm>
          <a:prstGeom prst="line">
            <a:avLst/>
          </a:prstGeom>
          <a:ln w="2540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36"/>
          <p:cNvCxnSpPr/>
          <p:nvPr/>
        </p:nvCxnSpPr>
        <p:spPr>
          <a:xfrm flipV="1">
            <a:off x="5529470" y="5463554"/>
            <a:ext cx="5634971" cy="1"/>
          </a:xfrm>
          <a:prstGeom prst="line">
            <a:avLst/>
          </a:prstGeom>
          <a:ln w="254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1" name="Straight Connector 10"/>
          <p:cNvCxnSpPr/>
          <p:nvPr/>
        </p:nvCxnSpPr>
        <p:spPr>
          <a:xfrm flipV="1">
            <a:off x="5559978" y="2513120"/>
            <a:ext cx="5979970" cy="1"/>
          </a:xfrm>
          <a:prstGeom prst="line">
            <a:avLst/>
          </a:prstGeom>
          <a:ln w="2540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3" name="Rounded Rectangle 17"/>
          <p:cNvSpPr/>
          <p:nvPr/>
        </p:nvSpPr>
        <p:spPr>
          <a:xfrm>
            <a:off x="5486407" y="1955897"/>
            <a:ext cx="1384836" cy="1119613"/>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latin typeface="+mj-ea"/>
                <a:ea typeface="+mj-ea"/>
                <a:cs typeface="Open Sans" panose="020B0606030504020204" pitchFamily="34" charset="0"/>
              </a:rPr>
              <a:t>合并</a:t>
            </a:r>
            <a:endParaRPr lang="en-US" sz="2000" dirty="0">
              <a:latin typeface="+mj-ea"/>
              <a:ea typeface="+mj-ea"/>
              <a:cs typeface="Open Sans" panose="020B0606030504020204" pitchFamily="34" charset="0"/>
            </a:endParaRPr>
          </a:p>
        </p:txBody>
      </p:sp>
      <p:sp>
        <p:nvSpPr>
          <p:cNvPr id="34" name="Rounded Rectangle 18"/>
          <p:cNvSpPr/>
          <p:nvPr/>
        </p:nvSpPr>
        <p:spPr>
          <a:xfrm>
            <a:off x="5486407" y="3420443"/>
            <a:ext cx="1384836" cy="1119613"/>
          </a:xfrm>
          <a:prstGeom prst="roundRect">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latin typeface="+mj-ea"/>
                <a:ea typeface="+mj-ea"/>
                <a:cs typeface="Open Sans" panose="020B0606030504020204" pitchFamily="34" charset="0"/>
              </a:rPr>
              <a:t>界限</a:t>
            </a:r>
            <a:endParaRPr lang="en-US" sz="2000" dirty="0">
              <a:latin typeface="+mj-ea"/>
              <a:ea typeface="+mj-ea"/>
              <a:cs typeface="Open Sans" panose="020B0606030504020204" pitchFamily="34" charset="0"/>
            </a:endParaRPr>
          </a:p>
        </p:txBody>
      </p:sp>
      <p:sp>
        <p:nvSpPr>
          <p:cNvPr id="35" name="Rounded Rectangle 19"/>
          <p:cNvSpPr/>
          <p:nvPr/>
        </p:nvSpPr>
        <p:spPr>
          <a:xfrm>
            <a:off x="5486407" y="4906331"/>
            <a:ext cx="1384836" cy="1119613"/>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latin typeface="+mj-ea"/>
                <a:ea typeface="+mj-ea"/>
                <a:cs typeface="Open Sans" panose="020B0606030504020204" pitchFamily="34" charset="0"/>
              </a:rPr>
              <a:t>区别</a:t>
            </a:r>
            <a:endParaRPr lang="en-US" sz="2000" dirty="0">
              <a:latin typeface="+mj-ea"/>
              <a:ea typeface="+mj-ea"/>
              <a:cs typeface="Open Sans" panose="020B0606030504020204" pitchFamily="34" charset="0"/>
            </a:endParaRPr>
          </a:p>
        </p:txBody>
      </p:sp>
      <p:sp>
        <p:nvSpPr>
          <p:cNvPr id="36" name="Rectangle 21"/>
          <p:cNvSpPr/>
          <p:nvPr/>
        </p:nvSpPr>
        <p:spPr>
          <a:xfrm>
            <a:off x="1664093" y="1683382"/>
            <a:ext cx="3253136" cy="1162241"/>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专业合并</a:t>
            </a:r>
          </a:p>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原排水、给水、燃气三章节的管网内容合并，并增加热力管道内容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7" name="Rectangle 22"/>
          <p:cNvSpPr/>
          <p:nvPr/>
        </p:nvSpPr>
        <p:spPr>
          <a:xfrm>
            <a:off x="1664093" y="3267059"/>
            <a:ext cx="3131786" cy="839076"/>
          </a:xfrm>
          <a:prstGeom prst="rect">
            <a:avLst/>
          </a:prstGeom>
        </p:spPr>
        <p:txBody>
          <a:bodyPr wrap="square">
            <a:spAutoFit/>
          </a:bodyPr>
          <a:lstStyle/>
          <a:p>
            <a:pPr>
              <a:lnSpc>
                <a:spcPct val="150000"/>
              </a:lnSpc>
            </a:pPr>
            <a:r>
              <a:rPr lang="zh-CN" altLang="en-US" sz="2000" b="1">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专业界限</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见图</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8" name="Rectangle 23"/>
          <p:cNvSpPr/>
          <p:nvPr/>
        </p:nvSpPr>
        <p:spPr>
          <a:xfrm>
            <a:off x="1664092" y="4526009"/>
            <a:ext cx="3253137" cy="1485407"/>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三大区别</a:t>
            </a:r>
          </a:p>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管材、管件及设备均无基价</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压力管有沟深</a:t>
            </a:r>
            <a:r>
              <a:rPr lang="en-US" altLang="zh-CN" sz="140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5m</a:t>
            </a:r>
            <a:r>
              <a:rPr lang="zh-CN" altLang="en-US" sz="140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的</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区别</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桥梁搭载、隧道内和管廊内的管道安装</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 name="灯片编号占位符 16"/>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33</a:t>
            </a:fld>
            <a:endParaRPr lang="en-US" dirty="0">
              <a:solidFill>
                <a:prstClr val="black">
                  <a:tint val="75000"/>
                </a:prstClr>
              </a:solidFill>
            </a:endParaRPr>
          </a:p>
        </p:txBody>
      </p:sp>
      <p:sp>
        <p:nvSpPr>
          <p:cNvPr id="18" name="9"/>
          <p:cNvSpPr txBox="1"/>
          <p:nvPr/>
        </p:nvSpPr>
        <p:spPr>
          <a:xfrm>
            <a:off x="998070" y="351305"/>
            <a:ext cx="6541065"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第五章 管网工程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标注: 弯曲线形 3">
            <a:extLst>
              <a:ext uri="{FF2B5EF4-FFF2-40B4-BE49-F238E27FC236}">
                <a16:creationId xmlns:a16="http://schemas.microsoft.com/office/drawing/2014/main" id="{3BED1653-0F4D-492E-AA55-AA94DE87AC4D}"/>
              </a:ext>
            </a:extLst>
          </p:cNvPr>
          <p:cNvSpPr/>
          <p:nvPr/>
        </p:nvSpPr>
        <p:spPr>
          <a:xfrm>
            <a:off x="5559977" y="2466534"/>
            <a:ext cx="5128343" cy="2388914"/>
          </a:xfrm>
          <a:prstGeom prst="borderCallout2">
            <a:avLst>
              <a:gd name="adj1" fmla="val 18750"/>
              <a:gd name="adj2" fmla="val -8333"/>
              <a:gd name="adj3" fmla="val 18750"/>
              <a:gd name="adj4" fmla="val -16667"/>
              <a:gd name="adj5" fmla="val 54449"/>
              <a:gd name="adj6" fmla="val -49899"/>
            </a:avLst>
          </a:prstGeom>
          <a:solidFill>
            <a:schemeClr val="accent3"/>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6700"/>
            <a:r>
              <a:rPr lang="en-US" altLang="zh-CN" kern="100">
                <a:effectLst/>
                <a:latin typeface="宋体" panose="02010600030101010101" pitchFamily="2" charset="-122"/>
                <a:ea typeface="宋体" panose="02010600030101010101" pitchFamily="2" charset="-122"/>
                <a:cs typeface="Times New Roman" panose="02020603050405020304" pitchFamily="18" charset="0"/>
              </a:rPr>
              <a:t>1</a:t>
            </a:r>
            <a:r>
              <a:rPr lang="zh-CN" altLang="zh-CN" kern="100">
                <a:effectLst/>
                <a:latin typeface="Calibri" panose="020F0502020204030204" pitchFamily="34" charset="0"/>
                <a:ea typeface="宋体" panose="02010600030101010101" pitchFamily="2" charset="-122"/>
                <a:cs typeface="Times New Roman" panose="02020603050405020304" pitchFamily="18" charset="0"/>
              </a:rPr>
              <a:t>．市政给水管道与厂、区室外给水管道以水表井为界，无水表井者，以建筑外墙</a:t>
            </a:r>
            <a:r>
              <a:rPr lang="en-US" altLang="zh-CN" kern="100">
                <a:effectLst/>
                <a:latin typeface="Calibri" panose="020F0502020204030204" pitchFamily="34" charset="0"/>
                <a:ea typeface="宋体" panose="02010600030101010101" pitchFamily="2" charset="-122"/>
                <a:cs typeface="Times New Roman" panose="02020603050405020304" pitchFamily="18" charset="0"/>
              </a:rPr>
              <a:t>1.5m</a:t>
            </a:r>
            <a:r>
              <a:rPr lang="zh-CN" altLang="zh-CN" kern="100">
                <a:effectLst/>
                <a:latin typeface="Calibri" panose="020F0502020204030204" pitchFamily="34" charset="0"/>
                <a:ea typeface="宋体" panose="02010600030101010101" pitchFamily="2" charset="-122"/>
                <a:cs typeface="Times New Roman" panose="02020603050405020304" pitchFamily="18" charset="0"/>
              </a:rPr>
              <a:t>为界。</a:t>
            </a:r>
          </a:p>
          <a:p>
            <a:pPr indent="266700"/>
            <a:r>
              <a:rPr lang="en-US" altLang="zh-CN" kern="100">
                <a:effectLst/>
                <a:latin typeface="宋体" panose="02010600030101010101" pitchFamily="2" charset="-122"/>
                <a:ea typeface="宋体" panose="02010600030101010101" pitchFamily="2" charset="-122"/>
                <a:cs typeface="Times New Roman" panose="02020603050405020304" pitchFamily="18" charset="0"/>
              </a:rPr>
              <a:t>2</a:t>
            </a:r>
            <a:r>
              <a:rPr lang="zh-CN" altLang="zh-CN" kern="100">
                <a:effectLst/>
                <a:latin typeface="Calibri" panose="020F0502020204030204" pitchFamily="34" charset="0"/>
                <a:ea typeface="宋体" panose="02010600030101010101" pitchFamily="2" charset="-122"/>
                <a:cs typeface="Times New Roman" panose="02020603050405020304" pitchFamily="18" charset="0"/>
              </a:rPr>
              <a:t>．市政排水管道与厂、区室外排水管道以接入市政管道的碰头井为界。</a:t>
            </a:r>
          </a:p>
          <a:p>
            <a:pPr indent="266700"/>
            <a:r>
              <a:rPr lang="en-US" altLang="zh-CN" kern="100">
                <a:effectLst/>
                <a:latin typeface="宋体" panose="02010600030101010101" pitchFamily="2" charset="-122"/>
                <a:ea typeface="宋体" panose="02010600030101010101" pitchFamily="2" charset="-122"/>
                <a:cs typeface="Times New Roman" panose="02020603050405020304" pitchFamily="18" charset="0"/>
              </a:rPr>
              <a:t>3</a:t>
            </a:r>
            <a:r>
              <a:rPr lang="zh-CN" altLang="zh-CN" kern="100">
                <a:effectLst/>
                <a:latin typeface="Calibri" panose="020F0502020204030204" pitchFamily="34" charset="0"/>
                <a:ea typeface="宋体" panose="02010600030101010101" pitchFamily="2" charset="-122"/>
                <a:cs typeface="Times New Roman" panose="02020603050405020304" pitchFamily="18" charset="0"/>
              </a:rPr>
              <a:t>．市政燃气与厂、区室外燃气以调压柜或调压箱为界。</a:t>
            </a:r>
          </a:p>
          <a:p>
            <a:pPr indent="266700"/>
            <a:r>
              <a:rPr lang="en-US" altLang="zh-CN" kern="100">
                <a:effectLst/>
                <a:latin typeface="宋体" panose="02010600030101010101" pitchFamily="2" charset="-122"/>
                <a:ea typeface="宋体" panose="02010600030101010101" pitchFamily="2" charset="-122"/>
                <a:cs typeface="Times New Roman" panose="02020603050405020304" pitchFamily="18" charset="0"/>
              </a:rPr>
              <a:t>4. </a:t>
            </a:r>
            <a:r>
              <a:rPr lang="zh-CN" altLang="zh-CN" kern="100">
                <a:effectLst/>
                <a:latin typeface="Calibri" panose="020F0502020204030204" pitchFamily="34" charset="0"/>
                <a:ea typeface="宋体" panose="02010600030101010101" pitchFamily="2" charset="-122"/>
                <a:cs typeface="Times New Roman" panose="02020603050405020304" pitchFamily="18" charset="0"/>
              </a:rPr>
              <a:t>市政热力管道与厂、区室外热力管道以接入点为界。</a:t>
            </a:r>
          </a:p>
        </p:txBody>
      </p:sp>
    </p:spTree>
    <p:extLst>
      <p:ext uri="{BB962C8B-B14F-4D97-AF65-F5344CB8AC3E}">
        <p14:creationId xmlns:p14="http://schemas.microsoft.com/office/powerpoint/2010/main" val="2084758870"/>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50" fill="hold"/>
                                        <p:tgtEl>
                                          <p:spTgt spid="36"/>
                                        </p:tgtEl>
                                        <p:attrNameLst>
                                          <p:attrName>ppt_x</p:attrName>
                                        </p:attrNameLst>
                                      </p:cBhvr>
                                      <p:tavLst>
                                        <p:tav tm="0">
                                          <p:val>
                                            <p:strVal val="#ppt_x"/>
                                          </p:val>
                                        </p:tav>
                                        <p:tav tm="100000">
                                          <p:val>
                                            <p:strVal val="#ppt_x"/>
                                          </p:val>
                                        </p:tav>
                                      </p:tavLst>
                                    </p:anim>
                                    <p:anim calcmode="lin" valueType="num">
                                      <p:cBhvr additive="base">
                                        <p:cTn id="12" dur="250" fill="hold"/>
                                        <p:tgtEl>
                                          <p:spTgt spid="3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250" fill="hold"/>
                                        <p:tgtEl>
                                          <p:spTgt spid="33"/>
                                        </p:tgtEl>
                                        <p:attrNameLst>
                                          <p:attrName>ppt_x</p:attrName>
                                        </p:attrNameLst>
                                      </p:cBhvr>
                                      <p:tavLst>
                                        <p:tav tm="0">
                                          <p:val>
                                            <p:strVal val="#ppt_x"/>
                                          </p:val>
                                        </p:tav>
                                        <p:tav tm="100000">
                                          <p:val>
                                            <p:strVal val="#ppt_x"/>
                                          </p:val>
                                        </p:tav>
                                      </p:tavLst>
                                    </p:anim>
                                    <p:anim calcmode="lin" valueType="num">
                                      <p:cBhvr additive="base">
                                        <p:cTn id="17" dur="250" fill="hold"/>
                                        <p:tgtEl>
                                          <p:spTgt spid="3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250" fill="hold"/>
                                        <p:tgtEl>
                                          <p:spTgt spid="31"/>
                                        </p:tgtEl>
                                        <p:attrNameLst>
                                          <p:attrName>ppt_x</p:attrName>
                                        </p:attrNameLst>
                                      </p:cBhvr>
                                      <p:tavLst>
                                        <p:tav tm="0">
                                          <p:val>
                                            <p:strVal val="#ppt_x"/>
                                          </p:val>
                                        </p:tav>
                                        <p:tav tm="100000">
                                          <p:val>
                                            <p:strVal val="#ppt_x"/>
                                          </p:val>
                                        </p:tav>
                                      </p:tavLst>
                                    </p:anim>
                                    <p:anim calcmode="lin" valueType="num">
                                      <p:cBhvr additive="base">
                                        <p:cTn id="22" dur="250" fill="hold"/>
                                        <p:tgtEl>
                                          <p:spTgt spid="3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250" fill="hold"/>
                                        <p:tgtEl>
                                          <p:spTgt spid="37"/>
                                        </p:tgtEl>
                                        <p:attrNameLst>
                                          <p:attrName>ppt_x</p:attrName>
                                        </p:attrNameLst>
                                      </p:cBhvr>
                                      <p:tavLst>
                                        <p:tav tm="0">
                                          <p:val>
                                            <p:strVal val="#ppt_x"/>
                                          </p:val>
                                        </p:tav>
                                        <p:tav tm="100000">
                                          <p:val>
                                            <p:strVal val="#ppt_x"/>
                                          </p:val>
                                        </p:tav>
                                      </p:tavLst>
                                    </p:anim>
                                    <p:anim calcmode="lin" valueType="num">
                                      <p:cBhvr additive="base">
                                        <p:cTn id="27" dur="250" fill="hold"/>
                                        <p:tgtEl>
                                          <p:spTgt spid="3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250" fill="hold"/>
                                        <p:tgtEl>
                                          <p:spTgt spid="34"/>
                                        </p:tgtEl>
                                        <p:attrNameLst>
                                          <p:attrName>ppt_x</p:attrName>
                                        </p:attrNameLst>
                                      </p:cBhvr>
                                      <p:tavLst>
                                        <p:tav tm="0">
                                          <p:val>
                                            <p:strVal val="#ppt_x"/>
                                          </p:val>
                                        </p:tav>
                                        <p:tav tm="100000">
                                          <p:val>
                                            <p:strVal val="#ppt_x"/>
                                          </p:val>
                                        </p:tav>
                                      </p:tavLst>
                                    </p:anim>
                                    <p:anim calcmode="lin" valueType="num">
                                      <p:cBhvr additive="base">
                                        <p:cTn id="32" dur="250" fill="hold"/>
                                        <p:tgtEl>
                                          <p:spTgt spid="3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250" fill="hold"/>
                                        <p:tgtEl>
                                          <p:spTgt spid="29"/>
                                        </p:tgtEl>
                                        <p:attrNameLst>
                                          <p:attrName>ppt_x</p:attrName>
                                        </p:attrNameLst>
                                      </p:cBhvr>
                                      <p:tavLst>
                                        <p:tav tm="0">
                                          <p:val>
                                            <p:strVal val="#ppt_x"/>
                                          </p:val>
                                        </p:tav>
                                        <p:tav tm="100000">
                                          <p:val>
                                            <p:strVal val="#ppt_x"/>
                                          </p:val>
                                        </p:tav>
                                      </p:tavLst>
                                    </p:anim>
                                    <p:anim calcmode="lin" valueType="num">
                                      <p:cBhvr additive="base">
                                        <p:cTn id="37" dur="250" fill="hold"/>
                                        <p:tgtEl>
                                          <p:spTgt spid="29"/>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250" fill="hold"/>
                                        <p:tgtEl>
                                          <p:spTgt spid="38"/>
                                        </p:tgtEl>
                                        <p:attrNameLst>
                                          <p:attrName>ppt_x</p:attrName>
                                        </p:attrNameLst>
                                      </p:cBhvr>
                                      <p:tavLst>
                                        <p:tav tm="0">
                                          <p:val>
                                            <p:strVal val="#ppt_x"/>
                                          </p:val>
                                        </p:tav>
                                        <p:tav tm="100000">
                                          <p:val>
                                            <p:strVal val="#ppt_x"/>
                                          </p:val>
                                        </p:tav>
                                      </p:tavLst>
                                    </p:anim>
                                    <p:anim calcmode="lin" valueType="num">
                                      <p:cBhvr additive="base">
                                        <p:cTn id="42" dur="250" fill="hold"/>
                                        <p:tgtEl>
                                          <p:spTgt spid="38"/>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250" fill="hold"/>
                                        <p:tgtEl>
                                          <p:spTgt spid="35"/>
                                        </p:tgtEl>
                                        <p:attrNameLst>
                                          <p:attrName>ppt_x</p:attrName>
                                        </p:attrNameLst>
                                      </p:cBhvr>
                                      <p:tavLst>
                                        <p:tav tm="0">
                                          <p:val>
                                            <p:strVal val="#ppt_x"/>
                                          </p:val>
                                        </p:tav>
                                        <p:tav tm="100000">
                                          <p:val>
                                            <p:strVal val="#ppt_x"/>
                                          </p:val>
                                        </p:tav>
                                      </p:tavLst>
                                    </p:anim>
                                    <p:anim calcmode="lin" valueType="num">
                                      <p:cBhvr additive="base">
                                        <p:cTn id="47" dur="25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250" fill="hold"/>
                                        <p:tgtEl>
                                          <p:spTgt spid="30"/>
                                        </p:tgtEl>
                                        <p:attrNameLst>
                                          <p:attrName>ppt_x</p:attrName>
                                        </p:attrNameLst>
                                      </p:cBhvr>
                                      <p:tavLst>
                                        <p:tav tm="0">
                                          <p:val>
                                            <p:strVal val="#ppt_x"/>
                                          </p:val>
                                        </p:tav>
                                        <p:tav tm="100000">
                                          <p:val>
                                            <p:strVal val="#ppt_x"/>
                                          </p:val>
                                        </p:tav>
                                      </p:tavLst>
                                    </p:anim>
                                    <p:anim calcmode="lin" valueType="num">
                                      <p:cBhvr additive="base">
                                        <p:cTn id="52" dur="25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p:bldP spid="37" grpId="0"/>
      <p:bldP spid="38" grpId="0"/>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34</a:t>
            </a:fld>
            <a:endParaRPr lang="en-US" dirty="0"/>
          </a:p>
        </p:txBody>
      </p:sp>
      <p:sp>
        <p:nvSpPr>
          <p:cNvPr id="3" name="矩形 2"/>
          <p:cNvSpPr/>
          <p:nvPr/>
        </p:nvSpPr>
        <p:spPr>
          <a:xfrm>
            <a:off x="1417390" y="1346350"/>
            <a:ext cx="4350056" cy="5030864"/>
          </a:xfrm>
          <a:prstGeom prst="rect">
            <a:avLst/>
          </a:prstGeom>
        </p:spPr>
        <p:txBody>
          <a:bodyPr wrap="square">
            <a:spAutoFit/>
          </a:bodyPr>
          <a:lstStyle/>
          <a:p>
            <a:pPr lvl="0" algn="just">
              <a:lnSpc>
                <a:spcPct val="150000"/>
              </a:lnSpc>
              <a:spcAft>
                <a:spcPts val="0"/>
              </a:spcAft>
              <a:tabLst>
                <a:tab pos="314960" algn="l"/>
                <a:tab pos="540385" algn="l"/>
                <a:tab pos="630555" algn="l"/>
              </a:tabLst>
            </a:pPr>
            <a:r>
              <a:rPr lang="en-US" altLang="zh-CN" kern="100">
                <a:latin typeface="+mn-ea"/>
                <a:cs typeface="宋体" panose="02010600030101010101" pitchFamily="2" charset="-122"/>
              </a:rPr>
              <a:t>1</a:t>
            </a:r>
            <a:r>
              <a:rPr lang="zh-CN" altLang="en-US" kern="100">
                <a:latin typeface="+mn-ea"/>
                <a:cs typeface="宋体" panose="02010600030101010101" pitchFamily="2" charset="-122"/>
              </a:rPr>
              <a:t>、</a:t>
            </a:r>
            <a:r>
              <a:rPr lang="zh-CN" altLang="zh-CN" sz="1800" kern="100">
                <a:effectLst/>
                <a:latin typeface="+mn-ea"/>
                <a:cs typeface="宋体" panose="02010600030101010101" pitchFamily="2" charset="-122"/>
              </a:rPr>
              <a:t>新增了预应力（自应力）混凝土管安装、碳钢管安装（氩电联焊）、玻璃钢管安装、塑料管安装（全自动热熔焊接）等内容</a:t>
            </a:r>
            <a:r>
              <a:rPr lang="zh-CN" altLang="en-US" sz="1800" kern="100">
                <a:effectLst/>
                <a:latin typeface="+mn-ea"/>
                <a:cs typeface="宋体" panose="02010600030101010101" pitchFamily="2" charset="-122"/>
              </a:rPr>
              <a:t>；</a:t>
            </a:r>
            <a:endParaRPr lang="en-US" altLang="zh-CN" sz="1800" kern="100">
              <a:effectLst/>
              <a:latin typeface="+mn-ea"/>
              <a:cs typeface="宋体" panose="02010600030101010101" pitchFamily="2" charset="-122"/>
            </a:endParaRPr>
          </a:p>
          <a:p>
            <a:pPr algn="just">
              <a:lnSpc>
                <a:spcPct val="150000"/>
              </a:lnSpc>
              <a:tabLst>
                <a:tab pos="314960" algn="l"/>
                <a:tab pos="540385" algn="l"/>
                <a:tab pos="630555" algn="l"/>
              </a:tabLst>
            </a:pPr>
            <a:r>
              <a:rPr lang="en-US" altLang="zh-CN" kern="100">
                <a:latin typeface="+mn-ea"/>
                <a:cs typeface="宋体" panose="02010600030101010101" pitchFamily="2" charset="-122"/>
              </a:rPr>
              <a:t>2</a:t>
            </a:r>
            <a:r>
              <a:rPr lang="zh-CN" altLang="en-US" kern="100" dirty="0">
                <a:latin typeface="+mn-ea"/>
                <a:cs typeface="宋体" panose="02010600030101010101" pitchFamily="2" charset="-122"/>
              </a:rPr>
              <a:t>、</a:t>
            </a:r>
            <a:r>
              <a:rPr lang="zh-CN" altLang="zh-CN" sz="1800" kern="100" dirty="0">
                <a:effectLst/>
                <a:latin typeface="+mn-ea"/>
                <a:cs typeface="宋体" panose="02010600030101010101" pitchFamily="2" charset="-122"/>
              </a:rPr>
              <a:t>完善了混凝土大管径子目、管道功能性试验内容</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删除</a:t>
            </a:r>
            <a:r>
              <a:rPr lang="zh-CN" altLang="en-US" sz="1800" kern="100" dirty="0">
                <a:effectLst/>
                <a:latin typeface="+mn-ea"/>
                <a:cs typeface="宋体" panose="02010600030101010101" pitchFamily="2" charset="-122"/>
              </a:rPr>
              <a:t>按米计算的</a:t>
            </a:r>
            <a:r>
              <a:rPr lang="zh-CN" altLang="zh-CN" kern="100" dirty="0">
                <a:latin typeface="+mn-ea"/>
                <a:cs typeface="宋体" panose="02010600030101010101" pitchFamily="2" charset="-122"/>
              </a:rPr>
              <a:t>定型混凝土管道基础</a:t>
            </a:r>
            <a:r>
              <a:rPr lang="zh-CN" altLang="en-US" sz="1800" kern="100" dirty="0">
                <a:effectLst/>
                <a:latin typeface="+mn-ea"/>
                <a:cs typeface="宋体" panose="02010600030101010101" pitchFamily="2" charset="-122"/>
              </a:rPr>
              <a:t>，综合为按体积计算的一个子目；</a:t>
            </a:r>
            <a:endParaRPr lang="en-US" altLang="zh-CN" sz="1800" kern="100" dirty="0">
              <a:effectLst/>
              <a:latin typeface="+mn-ea"/>
              <a:cs typeface="宋体" panose="02010600030101010101" pitchFamily="2" charset="-122"/>
            </a:endParaRPr>
          </a:p>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3</a:t>
            </a:r>
            <a:r>
              <a:rPr lang="zh-CN" altLang="en-US" kern="100" dirty="0">
                <a:latin typeface="+mn-ea"/>
                <a:cs typeface="宋体" panose="02010600030101010101" pitchFamily="2" charset="-122"/>
              </a:rPr>
              <a:t>、</a:t>
            </a:r>
            <a:r>
              <a:rPr lang="zh-CN" altLang="zh-CN" sz="1800" kern="100" dirty="0">
                <a:effectLst/>
                <a:latin typeface="+mn-ea"/>
                <a:cs typeface="宋体" panose="02010600030101010101" pitchFamily="2" charset="-122"/>
              </a:rPr>
              <a:t>调整了水平定向钻和</a:t>
            </a:r>
            <a:r>
              <a:rPr lang="zh-CN" altLang="en-US" sz="1800" kern="100" dirty="0">
                <a:effectLst/>
                <a:latin typeface="+mn-ea"/>
                <a:cs typeface="宋体" panose="02010600030101010101" pitchFamily="2" charset="-122"/>
              </a:rPr>
              <a:t>封闭式顶管子目水平（包括泥水平衡顶管和土压平衡顶管），并增加了顶管入岩情况调整的说明；</a:t>
            </a:r>
            <a:endParaRPr lang="en-US" altLang="zh-CN" sz="1800" kern="100" dirty="0">
              <a:effectLst/>
              <a:latin typeface="+mn-ea"/>
              <a:cs typeface="宋体" panose="02010600030101010101" pitchFamily="2" charset="-122"/>
            </a:endParaRPr>
          </a:p>
          <a:p>
            <a:pPr algn="just">
              <a:lnSpc>
                <a:spcPct val="150000"/>
              </a:lnSpc>
              <a:tabLst>
                <a:tab pos="314960" algn="l"/>
                <a:tab pos="540385" algn="l"/>
                <a:tab pos="630555" algn="l"/>
              </a:tabLst>
            </a:pPr>
            <a:r>
              <a:rPr lang="en-US" altLang="zh-CN" kern="100" dirty="0">
                <a:latin typeface="+mn-ea"/>
                <a:cs typeface="宋体" panose="02010600030101010101" pitchFamily="2" charset="-122"/>
              </a:rPr>
              <a:t>4</a:t>
            </a:r>
            <a:r>
              <a:rPr lang="zh-CN" altLang="en-US" kern="100" dirty="0">
                <a:latin typeface="+mn-ea"/>
                <a:cs typeface="宋体" panose="02010600030101010101" pitchFamily="2" charset="-122"/>
              </a:rPr>
              <a:t>、</a:t>
            </a:r>
            <a:r>
              <a:rPr lang="zh-CN" altLang="zh-CN" sz="1800" kern="100" dirty="0">
                <a:effectLst/>
                <a:latin typeface="+mn-ea"/>
                <a:cs typeface="宋体" panose="02010600030101010101" pitchFamily="2" charset="-122"/>
              </a:rPr>
              <a:t>删除</a:t>
            </a:r>
            <a:r>
              <a:rPr lang="zh-CN" altLang="en-US" sz="1800" kern="100" dirty="0">
                <a:effectLst/>
                <a:latin typeface="+mn-ea"/>
                <a:cs typeface="宋体" panose="02010600030101010101" pitchFamily="2" charset="-122"/>
              </a:rPr>
              <a:t>铸铁管</a:t>
            </a:r>
            <a:r>
              <a:rPr lang="zh-CN" altLang="zh-CN" sz="1800" kern="100" dirty="0">
                <a:effectLst/>
                <a:latin typeface="+mn-ea"/>
                <a:cs typeface="宋体" panose="02010600030101010101" pitchFamily="2" charset="-122"/>
              </a:rPr>
              <a:t>青</a:t>
            </a:r>
            <a:r>
              <a:rPr lang="zh-CN" altLang="zh-CN" sz="1800" kern="100">
                <a:effectLst/>
                <a:latin typeface="+mn-ea"/>
                <a:cs typeface="宋体" panose="02010600030101010101" pitchFamily="2" charset="-122"/>
              </a:rPr>
              <a:t>铅接口，</a:t>
            </a:r>
            <a:r>
              <a:rPr lang="zh-CN" altLang="en-US" sz="1800" kern="100">
                <a:effectLst/>
                <a:latin typeface="+mn-ea"/>
                <a:cs typeface="宋体" panose="02010600030101010101" pitchFamily="2" charset="-122"/>
              </a:rPr>
              <a:t>删除</a:t>
            </a:r>
            <a:r>
              <a:rPr lang="zh-CN" altLang="zh-CN" sz="1800" kern="100">
                <a:effectLst/>
                <a:latin typeface="+mn-ea"/>
                <a:cs typeface="宋体" panose="02010600030101010101" pitchFamily="2" charset="-122"/>
              </a:rPr>
              <a:t>取</a:t>
            </a:r>
            <a:r>
              <a:rPr lang="zh-CN" altLang="zh-CN" sz="1800" kern="100" dirty="0">
                <a:effectLst/>
                <a:latin typeface="+mn-ea"/>
                <a:cs typeface="宋体" panose="02010600030101010101" pitchFamily="2" charset="-122"/>
              </a:rPr>
              <a:t>水工程内容</a:t>
            </a:r>
            <a:r>
              <a:rPr lang="zh-CN" altLang="en-US" kern="100" dirty="0">
                <a:latin typeface="+mn-ea"/>
                <a:cs typeface="宋体" panose="02010600030101010101" pitchFamily="2" charset="-122"/>
              </a:rPr>
              <a:t>；</a:t>
            </a:r>
            <a:endParaRPr lang="en-US" altLang="zh-CN" sz="1800" kern="100" dirty="0">
              <a:effectLst/>
              <a:latin typeface="+mn-ea"/>
              <a:cs typeface="宋体" panose="02010600030101010101" pitchFamily="2" charset="-122"/>
            </a:endParaRPr>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第五章 管网工程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C726E0A8-3472-4D7E-99F0-4F42C607C258}"/>
              </a:ext>
            </a:extLst>
          </p:cNvPr>
          <p:cNvSpPr/>
          <p:nvPr/>
        </p:nvSpPr>
        <p:spPr>
          <a:xfrm>
            <a:off x="6422967" y="1307418"/>
            <a:ext cx="4762641" cy="2122376"/>
          </a:xfrm>
          <a:prstGeom prst="rect">
            <a:avLst/>
          </a:prstGeom>
        </p:spPr>
        <p:txBody>
          <a:bodyPr wrap="square">
            <a:spAutoFit/>
          </a:bodyPr>
          <a:lstStyle/>
          <a:p>
            <a:pPr lvl="0" algn="just">
              <a:lnSpc>
                <a:spcPct val="150000"/>
              </a:lnSpc>
              <a:spcAft>
                <a:spcPts val="0"/>
              </a:spcAft>
              <a:tabLst>
                <a:tab pos="314960" algn="l"/>
                <a:tab pos="540385" algn="l"/>
                <a:tab pos="630555" algn="l"/>
              </a:tabLst>
            </a:pPr>
            <a:r>
              <a:rPr lang="en-US" altLang="zh-CN" sz="1800" kern="100" dirty="0">
                <a:effectLst/>
                <a:latin typeface="+mn-ea"/>
                <a:cs typeface="宋体" panose="02010600030101010101" pitchFamily="2" charset="-122"/>
              </a:rPr>
              <a:t>5</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钢塑（涂塑、衬塑）复合管、铝塑复合管、钢骨架塑料复合管均套用《湖南省安装工程消耗量标准》中给排水工程相关内容</a:t>
            </a:r>
            <a:r>
              <a:rPr lang="zh-CN" altLang="en-US" sz="1800" kern="100" dirty="0">
                <a:effectLst/>
                <a:latin typeface="+mn-ea"/>
                <a:cs typeface="宋体" panose="02010600030101010101" pitchFamily="2" charset="-122"/>
              </a:rPr>
              <a:t>；</a:t>
            </a:r>
            <a:endParaRPr lang="en-US" altLang="zh-CN" sz="1800" kern="100" dirty="0">
              <a:effectLst/>
              <a:latin typeface="+mn-ea"/>
              <a:cs typeface="宋体" panose="02010600030101010101" pitchFamily="2" charset="-122"/>
            </a:endParaRPr>
          </a:p>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6</a:t>
            </a:r>
            <a:r>
              <a:rPr lang="zh-CN" altLang="en-US" kern="100" dirty="0">
                <a:latin typeface="+mn-ea"/>
                <a:cs typeface="宋体" panose="02010600030101010101" pitchFamily="2" charset="-122"/>
              </a:rPr>
              <a:t>、</a:t>
            </a:r>
            <a:r>
              <a:rPr lang="zh-CN" altLang="zh-CN" sz="1800" kern="100" dirty="0">
                <a:effectLst/>
                <a:latin typeface="+mn-ea"/>
                <a:cs typeface="宋体" panose="02010600030101010101" pitchFamily="2" charset="-122"/>
              </a:rPr>
              <a:t>增加了部分</a:t>
            </a:r>
            <a:r>
              <a:rPr lang="zh-CN" altLang="zh-CN" kern="100" dirty="0">
                <a:latin typeface="+mn-ea"/>
                <a:cs typeface="宋体" panose="02010600030101010101" pitchFamily="2" charset="-122"/>
              </a:rPr>
              <a:t>常见规格</a:t>
            </a:r>
            <a:r>
              <a:rPr lang="zh-CN" altLang="en-US" kern="100" dirty="0">
                <a:latin typeface="+mn-ea"/>
                <a:cs typeface="宋体" panose="02010600030101010101" pitchFamily="2" charset="-122"/>
              </a:rPr>
              <a:t>的</a:t>
            </a:r>
            <a:r>
              <a:rPr lang="zh-CN" altLang="zh-CN" kern="100" dirty="0">
                <a:latin typeface="+mn-ea"/>
                <a:cs typeface="宋体" panose="02010600030101010101" pitchFamily="2" charset="-122"/>
              </a:rPr>
              <a:t>钢筋</a:t>
            </a:r>
            <a:r>
              <a:rPr lang="zh-CN" altLang="zh-CN" sz="1800" kern="100" dirty="0">
                <a:effectLst/>
                <a:latin typeface="+mn-ea"/>
                <a:cs typeface="宋体" panose="02010600030101010101" pitchFamily="2" charset="-122"/>
              </a:rPr>
              <a:t>砼检查井</a:t>
            </a:r>
            <a:r>
              <a:rPr lang="zh-CN" altLang="en-US" sz="1800" kern="100" dirty="0">
                <a:effectLst/>
                <a:latin typeface="+mn-ea"/>
                <a:cs typeface="宋体" panose="02010600030101010101" pitchFamily="2" charset="-122"/>
              </a:rPr>
              <a:t>子目</a:t>
            </a:r>
            <a:r>
              <a:rPr lang="zh-CN" altLang="zh-CN" sz="1800" kern="100" dirty="0">
                <a:effectLst/>
                <a:latin typeface="+mn-ea"/>
                <a:cs typeface="宋体" panose="02010600030101010101" pitchFamily="2" charset="-122"/>
              </a:rPr>
              <a:t>，增加沉泥井</a:t>
            </a:r>
            <a:r>
              <a:rPr lang="zh-CN" altLang="en-US" sz="1800" kern="100" dirty="0">
                <a:effectLst/>
                <a:latin typeface="+mn-ea"/>
                <a:cs typeface="宋体" panose="02010600030101010101" pitchFamily="2" charset="-122"/>
              </a:rPr>
              <a:t>。</a:t>
            </a:r>
            <a:endParaRPr lang="en-US" altLang="zh-CN" sz="1800" kern="100" dirty="0">
              <a:effectLst/>
              <a:latin typeface="+mn-ea"/>
              <a:cs typeface="宋体" panose="02010600030101010101" pitchFamily="2" charset="-122"/>
            </a:endParaRPr>
          </a:p>
        </p:txBody>
      </p:sp>
      <p:grpSp>
        <p:nvGrpSpPr>
          <p:cNvPr id="18" name="组合 17">
            <a:extLst>
              <a:ext uri="{FF2B5EF4-FFF2-40B4-BE49-F238E27FC236}">
                <a16:creationId xmlns:a16="http://schemas.microsoft.com/office/drawing/2014/main" id="{9F11C1B4-897F-480B-B78F-B984B6C2D134}"/>
              </a:ext>
            </a:extLst>
          </p:cNvPr>
          <p:cNvGrpSpPr/>
          <p:nvPr/>
        </p:nvGrpSpPr>
        <p:grpSpPr>
          <a:xfrm>
            <a:off x="6531216" y="3429794"/>
            <a:ext cx="4654392" cy="2853983"/>
            <a:chOff x="6546058" y="3400902"/>
            <a:chExt cx="4771513" cy="2853983"/>
          </a:xfrm>
        </p:grpSpPr>
        <p:pic>
          <p:nvPicPr>
            <p:cNvPr id="13" name="图片 12">
              <a:extLst>
                <a:ext uri="{FF2B5EF4-FFF2-40B4-BE49-F238E27FC236}">
                  <a16:creationId xmlns:a16="http://schemas.microsoft.com/office/drawing/2014/main" id="{0AF47D22-1655-4924-A6C1-C836814F0599}"/>
                </a:ext>
              </a:extLst>
            </p:cNvPr>
            <p:cNvPicPr>
              <a:picLocks noChangeAspect="1"/>
            </p:cNvPicPr>
            <p:nvPr/>
          </p:nvPicPr>
          <p:blipFill rotWithShape="1">
            <a:blip r:embed="rId3">
              <a:extLst>
                <a:ext uri="{28A0092B-C50C-407E-A947-70E740481C1C}">
                  <a14:useLocalDpi xmlns:a14="http://schemas.microsoft.com/office/drawing/2010/main" val="0"/>
                </a:ext>
              </a:extLst>
            </a:blip>
            <a:srcRect t="18246" b="18231"/>
            <a:stretch/>
          </p:blipFill>
          <p:spPr>
            <a:xfrm>
              <a:off x="6546059" y="3400902"/>
              <a:ext cx="2466191" cy="1351136"/>
            </a:xfrm>
            <a:prstGeom prst="rect">
              <a:avLst/>
            </a:prstGeom>
          </p:spPr>
        </p:pic>
        <p:pic>
          <p:nvPicPr>
            <p:cNvPr id="15" name="图片 14">
              <a:extLst>
                <a:ext uri="{FF2B5EF4-FFF2-40B4-BE49-F238E27FC236}">
                  <a16:creationId xmlns:a16="http://schemas.microsoft.com/office/drawing/2014/main" id="{5447EACA-E864-4BB8-BD23-3A96D747D74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9123222" y="3400902"/>
              <a:ext cx="2194349" cy="2853983"/>
            </a:xfrm>
            <a:prstGeom prst="rect">
              <a:avLst/>
            </a:prstGeom>
          </p:spPr>
        </p:pic>
        <p:pic>
          <p:nvPicPr>
            <p:cNvPr id="17" name="图片 16">
              <a:extLst>
                <a:ext uri="{FF2B5EF4-FFF2-40B4-BE49-F238E27FC236}">
                  <a16:creationId xmlns:a16="http://schemas.microsoft.com/office/drawing/2014/main" id="{DB8DA05A-CC44-41D9-8F02-FDDCBEE36A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6058" y="4752039"/>
              <a:ext cx="2466191" cy="1502846"/>
            </a:xfrm>
            <a:prstGeom prst="rect">
              <a:avLst/>
            </a:prstGeom>
          </p:spPr>
        </p:pic>
      </p:grpSp>
    </p:spTree>
    <p:extLst>
      <p:ext uri="{BB962C8B-B14F-4D97-AF65-F5344CB8AC3E}">
        <p14:creationId xmlns:p14="http://schemas.microsoft.com/office/powerpoint/2010/main" val="1417238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CuadroTexto 39"/>
          <p:cNvSpPr txBox="1"/>
          <p:nvPr/>
        </p:nvSpPr>
        <p:spPr>
          <a:xfrm>
            <a:off x="6861028" y="1791265"/>
            <a:ext cx="3491670" cy="369332"/>
          </a:xfrm>
          <a:prstGeom prst="rect">
            <a:avLst/>
          </a:prstGeom>
          <a:noFill/>
        </p:spPr>
        <p:txBody>
          <a:bodyPr wrap="square" rtlCol="0">
            <a:spAutoFit/>
          </a:bodyPr>
          <a:lstStyle/>
          <a:p>
            <a:r>
              <a:rPr lang="zh-CN" altLang="en-US" b="1" dirty="0">
                <a:solidFill>
                  <a:schemeClr val="bg1">
                    <a:lumMod val="50000"/>
                  </a:schemeClr>
                </a:solidFill>
                <a:latin typeface="Roboto Condensed" panose="02000000000000000000" pitchFamily="2" charset="0"/>
                <a:ea typeface="Roboto Condensed" panose="02000000000000000000" pitchFamily="2" charset="0"/>
              </a:rPr>
              <a:t>管网工程中的注意事项及解释</a:t>
            </a:r>
            <a:endParaRPr lang="es-ES"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0" name="Rectángulo 41"/>
          <p:cNvSpPr/>
          <p:nvPr/>
        </p:nvSpPr>
        <p:spPr>
          <a:xfrm>
            <a:off x="5662288" y="2305775"/>
            <a:ext cx="6011552" cy="3727944"/>
          </a:xfrm>
          <a:prstGeom prst="rect">
            <a:avLst/>
          </a:prstGeom>
          <a:noFill/>
        </p:spPr>
        <p:txBody>
          <a:bodyPr wrap="square" rtlCol="0">
            <a:spAutoFit/>
          </a:bodyPr>
          <a:lstStyle/>
          <a:p>
            <a:pPr marL="342900" indent="-342900">
              <a:lnSpc>
                <a:spcPct val="150000"/>
              </a:lnSpc>
              <a:buAutoNum type="arabicPeriod"/>
            </a:pPr>
            <a:r>
              <a:rPr lang="zh-CN" altLang="zh-CN" sz="1600" b="1">
                <a:solidFill>
                  <a:schemeClr val="bg1">
                    <a:lumMod val="50000"/>
                  </a:schemeClr>
                </a:solidFill>
                <a:latin typeface="+mn-ea"/>
              </a:rPr>
              <a:t>排水</a:t>
            </a:r>
            <a:r>
              <a:rPr lang="zh-CN" altLang="zh-CN" sz="1600" b="1" dirty="0">
                <a:solidFill>
                  <a:schemeClr val="bg1">
                    <a:lumMod val="50000"/>
                  </a:schemeClr>
                </a:solidFill>
                <a:latin typeface="+mn-ea"/>
              </a:rPr>
              <a:t>箱涵执行本标准第七章地下城市综合管廊相应</a:t>
            </a:r>
            <a:r>
              <a:rPr lang="zh-CN" altLang="zh-CN" sz="1600" b="1">
                <a:solidFill>
                  <a:schemeClr val="bg1">
                    <a:lumMod val="50000"/>
                  </a:schemeClr>
                </a:solidFill>
                <a:latin typeface="+mn-ea"/>
              </a:rPr>
              <a:t>项目。</a:t>
            </a:r>
            <a:endParaRPr lang="en-US" altLang="zh-CN" sz="1600" b="1">
              <a:solidFill>
                <a:schemeClr val="bg1">
                  <a:lumMod val="50000"/>
                </a:schemeClr>
              </a:solidFill>
              <a:latin typeface="+mn-ea"/>
            </a:endParaRPr>
          </a:p>
          <a:p>
            <a:pPr marL="342900" indent="-342900">
              <a:lnSpc>
                <a:spcPct val="150000"/>
              </a:lnSpc>
              <a:buFontTx/>
              <a:buAutoNum type="arabicPeriod"/>
            </a:pPr>
            <a:r>
              <a:rPr lang="zh-CN" altLang="zh-CN" sz="1600" b="1">
                <a:solidFill>
                  <a:schemeClr val="bg1">
                    <a:lumMod val="50000"/>
                  </a:schemeClr>
                </a:solidFill>
                <a:latin typeface="+mn-ea"/>
              </a:rPr>
              <a:t>市政管道</a:t>
            </a:r>
            <a:r>
              <a:rPr lang="zh-CN" altLang="zh-CN" sz="1600" b="1">
                <a:solidFill>
                  <a:srgbClr val="FF0000"/>
                </a:solidFill>
                <a:latin typeface="+mn-ea"/>
              </a:rPr>
              <a:t>单项工程</a:t>
            </a:r>
            <a:r>
              <a:rPr lang="zh-CN" altLang="zh-CN" sz="1600" b="1">
                <a:solidFill>
                  <a:schemeClr val="bg1">
                    <a:lumMod val="50000"/>
                  </a:schemeClr>
                </a:solidFill>
                <a:latin typeface="+mn-ea"/>
              </a:rPr>
              <a:t>不足</a:t>
            </a:r>
            <a:r>
              <a:rPr lang="en-US" altLang="zh-CN" sz="1600" b="1">
                <a:solidFill>
                  <a:schemeClr val="bg1">
                    <a:lumMod val="50000"/>
                  </a:schemeClr>
                </a:solidFill>
                <a:latin typeface="+mn-ea"/>
              </a:rPr>
              <a:t>50m</a:t>
            </a:r>
            <a:r>
              <a:rPr lang="zh-CN" altLang="zh-CN" sz="1600" b="1">
                <a:solidFill>
                  <a:schemeClr val="bg1">
                    <a:lumMod val="50000"/>
                  </a:schemeClr>
                </a:solidFill>
                <a:latin typeface="+mn-ea"/>
              </a:rPr>
              <a:t>时，管径Φ≤</a:t>
            </a:r>
            <a:r>
              <a:rPr lang="en-US" altLang="zh-CN" sz="1600" b="1">
                <a:solidFill>
                  <a:schemeClr val="bg1">
                    <a:lumMod val="50000"/>
                  </a:schemeClr>
                </a:solidFill>
                <a:latin typeface="+mn-ea"/>
              </a:rPr>
              <a:t>300mm</a:t>
            </a:r>
            <a:r>
              <a:rPr lang="zh-CN" altLang="zh-CN" sz="1600" b="1">
                <a:solidFill>
                  <a:schemeClr val="bg1">
                    <a:lumMod val="50000"/>
                  </a:schemeClr>
                </a:solidFill>
                <a:latin typeface="+mn-ea"/>
              </a:rPr>
              <a:t>的，其人工、机械乘以系数</a:t>
            </a:r>
            <a:r>
              <a:rPr lang="en-US" altLang="zh-CN" sz="1600" b="1">
                <a:solidFill>
                  <a:schemeClr val="bg1">
                    <a:lumMod val="50000"/>
                  </a:schemeClr>
                </a:solidFill>
                <a:latin typeface="+mn-ea"/>
              </a:rPr>
              <a:t>1.67</a:t>
            </a:r>
            <a:r>
              <a:rPr lang="zh-CN" altLang="zh-CN" sz="1600" b="1">
                <a:solidFill>
                  <a:schemeClr val="bg1">
                    <a:lumMod val="50000"/>
                  </a:schemeClr>
                </a:solidFill>
                <a:latin typeface="+mn-ea"/>
              </a:rPr>
              <a:t>，管径Φ＞</a:t>
            </a:r>
            <a:r>
              <a:rPr lang="en-US" altLang="zh-CN" sz="1600" b="1">
                <a:solidFill>
                  <a:schemeClr val="bg1">
                    <a:lumMod val="50000"/>
                  </a:schemeClr>
                </a:solidFill>
                <a:latin typeface="+mn-ea"/>
              </a:rPr>
              <a:t>300mm</a:t>
            </a:r>
            <a:r>
              <a:rPr lang="zh-CN" altLang="zh-CN" sz="1600" b="1">
                <a:solidFill>
                  <a:schemeClr val="bg1">
                    <a:lumMod val="50000"/>
                  </a:schemeClr>
                </a:solidFill>
                <a:latin typeface="+mn-ea"/>
              </a:rPr>
              <a:t>的，其人工、机械乘以系数</a:t>
            </a:r>
            <a:r>
              <a:rPr lang="en-US" altLang="zh-CN" sz="1600" b="1">
                <a:solidFill>
                  <a:schemeClr val="bg1">
                    <a:lumMod val="50000"/>
                  </a:schemeClr>
                </a:solidFill>
                <a:latin typeface="+mn-ea"/>
              </a:rPr>
              <a:t>2</a:t>
            </a:r>
            <a:r>
              <a:rPr lang="zh-CN" altLang="zh-CN" sz="1600" b="1">
                <a:solidFill>
                  <a:schemeClr val="bg1">
                    <a:lumMod val="50000"/>
                  </a:schemeClr>
                </a:solidFill>
                <a:latin typeface="+mn-ea"/>
              </a:rPr>
              <a:t>。</a:t>
            </a:r>
            <a:endParaRPr lang="es-ES" altLang="zh-CN" sz="1600" b="1">
              <a:solidFill>
                <a:schemeClr val="bg1">
                  <a:lumMod val="50000"/>
                </a:schemeClr>
              </a:solidFill>
              <a:latin typeface="+mn-ea"/>
            </a:endParaRPr>
          </a:p>
          <a:p>
            <a:pPr marL="342900" indent="-342900">
              <a:lnSpc>
                <a:spcPct val="150000"/>
              </a:lnSpc>
              <a:buFontTx/>
              <a:buAutoNum type="arabicPeriod"/>
            </a:pPr>
            <a:r>
              <a:rPr lang="zh-CN" altLang="zh-CN" sz="1600" b="1">
                <a:solidFill>
                  <a:schemeClr val="bg1">
                    <a:lumMod val="50000"/>
                  </a:schemeClr>
                </a:solidFill>
                <a:latin typeface="+mn-ea"/>
              </a:rPr>
              <a:t>人工挖土顶管入岩增加费</a:t>
            </a:r>
            <a:r>
              <a:rPr lang="zh-CN" altLang="en-US" sz="1600" b="1">
                <a:solidFill>
                  <a:schemeClr val="bg1">
                    <a:lumMod val="50000"/>
                  </a:schemeClr>
                </a:solidFill>
                <a:latin typeface="+mn-ea"/>
              </a:rPr>
              <a:t>（按风镐破碎和水磨钻两种考虑，按管径区分），是在顶管基础上增加的费用；</a:t>
            </a:r>
            <a:endParaRPr lang="en-US" altLang="zh-CN" sz="1600" b="1">
              <a:solidFill>
                <a:schemeClr val="bg1">
                  <a:lumMod val="50000"/>
                </a:schemeClr>
              </a:solidFill>
              <a:latin typeface="+mn-ea"/>
            </a:endParaRPr>
          </a:p>
          <a:p>
            <a:pPr marL="342900" indent="-342900">
              <a:lnSpc>
                <a:spcPct val="150000"/>
              </a:lnSpc>
              <a:buFontTx/>
              <a:buAutoNum type="arabicPeriod"/>
            </a:pPr>
            <a:r>
              <a:rPr lang="zh-CN" altLang="en-US" sz="1600" b="1">
                <a:solidFill>
                  <a:schemeClr val="bg1">
                    <a:lumMod val="50000"/>
                  </a:schemeClr>
                </a:solidFill>
                <a:latin typeface="+mn-ea"/>
              </a:rPr>
              <a:t>水平定向钻和</a:t>
            </a:r>
            <a:r>
              <a:rPr lang="zh-CN" altLang="zh-CN" sz="1600" b="1">
                <a:solidFill>
                  <a:schemeClr val="bg1">
                    <a:lumMod val="50000"/>
                  </a:schemeClr>
                </a:solidFill>
                <a:latin typeface="+mn-ea"/>
              </a:rPr>
              <a:t>封闭式顶管子目</a:t>
            </a:r>
            <a:r>
              <a:rPr lang="zh-CN" altLang="en-US" sz="1600" b="1">
                <a:solidFill>
                  <a:schemeClr val="bg1">
                    <a:lumMod val="50000"/>
                  </a:schemeClr>
                </a:solidFill>
                <a:latin typeface="+mn-ea"/>
              </a:rPr>
              <a:t>，</a:t>
            </a:r>
            <a:r>
              <a:rPr lang="zh-CN" altLang="zh-CN" sz="1600" b="1">
                <a:solidFill>
                  <a:schemeClr val="bg1">
                    <a:lumMod val="50000"/>
                  </a:schemeClr>
                </a:solidFill>
                <a:latin typeface="+mn-ea"/>
              </a:rPr>
              <a:t>综合考虑一二三类土质情况，如穿越四类土、极软岩和软岩时，按相应子目乘以系数</a:t>
            </a:r>
            <a:r>
              <a:rPr lang="en-US" altLang="zh-CN" sz="1600" b="1">
                <a:solidFill>
                  <a:schemeClr val="bg1">
                    <a:lumMod val="50000"/>
                  </a:schemeClr>
                </a:solidFill>
                <a:latin typeface="+mn-ea"/>
              </a:rPr>
              <a:t>1.33</a:t>
            </a:r>
            <a:r>
              <a:rPr lang="zh-CN" altLang="zh-CN" sz="1600" b="1">
                <a:solidFill>
                  <a:schemeClr val="bg1">
                    <a:lumMod val="50000"/>
                  </a:schemeClr>
                </a:solidFill>
                <a:latin typeface="+mn-ea"/>
              </a:rPr>
              <a:t>；较软岩、较硬岩等级岩石层时，按相应子目乘以系数</a:t>
            </a:r>
            <a:r>
              <a:rPr lang="en-US" altLang="zh-CN" sz="1600" b="1">
                <a:solidFill>
                  <a:schemeClr val="bg1">
                    <a:lumMod val="50000"/>
                  </a:schemeClr>
                </a:solidFill>
                <a:latin typeface="+mn-ea"/>
              </a:rPr>
              <a:t>1.67</a:t>
            </a:r>
            <a:r>
              <a:rPr lang="zh-CN" altLang="zh-CN" sz="1600" b="1">
                <a:solidFill>
                  <a:schemeClr val="bg1">
                    <a:lumMod val="50000"/>
                  </a:schemeClr>
                </a:solidFill>
                <a:latin typeface="+mn-ea"/>
              </a:rPr>
              <a:t>。</a:t>
            </a:r>
            <a:endParaRPr lang="es-ES" altLang="zh-CN" sz="1600" b="1">
              <a:solidFill>
                <a:schemeClr val="bg1">
                  <a:lumMod val="50000"/>
                </a:schemeClr>
              </a:solidFill>
              <a:latin typeface="+mn-ea"/>
            </a:endParaRPr>
          </a:p>
          <a:p>
            <a:pPr marL="342900" indent="-342900">
              <a:lnSpc>
                <a:spcPct val="150000"/>
              </a:lnSpc>
              <a:buFontTx/>
              <a:buAutoNum type="arabicPeriod"/>
            </a:pPr>
            <a:endParaRPr lang="en-US" altLang="zh-CN" sz="1600" b="1">
              <a:solidFill>
                <a:schemeClr val="bg1">
                  <a:lumMod val="50000"/>
                </a:schemeClr>
              </a:solidFill>
              <a:latin typeface="+mn-ea"/>
            </a:endParaRPr>
          </a:p>
        </p:txBody>
      </p:sp>
      <p:grpSp>
        <p:nvGrpSpPr>
          <p:cNvPr id="14" name="Grupo 43"/>
          <p:cNvGrpSpPr/>
          <p:nvPr/>
        </p:nvGrpSpPr>
        <p:grpSpPr>
          <a:xfrm>
            <a:off x="10201156" y="1681047"/>
            <a:ext cx="887047" cy="472839"/>
            <a:chOff x="776937" y="4663493"/>
            <a:chExt cx="1328734" cy="472839"/>
          </a:xfrm>
          <a:solidFill>
            <a:srgbClr val="00B0F0"/>
          </a:solidFill>
        </p:grpSpPr>
        <p:sp>
          <p:nvSpPr>
            <p:cNvPr id="15" name="Paralelogramo 44"/>
            <p:cNvSpPr/>
            <p:nvPr/>
          </p:nvSpPr>
          <p:spPr>
            <a:xfrm>
              <a:off x="776937" y="4663493"/>
              <a:ext cx="452388" cy="471638"/>
            </a:xfrm>
            <a:prstGeom prst="parallelogram">
              <a:avLst>
                <a:gd name="adj" fmla="val 60339"/>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Paralelogramo 45"/>
            <p:cNvSpPr/>
            <p:nvPr/>
          </p:nvSpPr>
          <p:spPr>
            <a:xfrm>
              <a:off x="996109" y="4663493"/>
              <a:ext cx="452388" cy="471638"/>
            </a:xfrm>
            <a:prstGeom prst="parallelogram">
              <a:avLst>
                <a:gd name="adj" fmla="val 6033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Paralelogramo 46"/>
            <p:cNvSpPr/>
            <p:nvPr/>
          </p:nvSpPr>
          <p:spPr>
            <a:xfrm>
              <a:off x="1218621" y="4663493"/>
              <a:ext cx="452388" cy="471638"/>
            </a:xfrm>
            <a:prstGeom prst="parallelogram">
              <a:avLst>
                <a:gd name="adj" fmla="val 60339"/>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Paralelogramo 47"/>
            <p:cNvSpPr/>
            <p:nvPr/>
          </p:nvSpPr>
          <p:spPr>
            <a:xfrm>
              <a:off x="1434111" y="4663493"/>
              <a:ext cx="452388" cy="471638"/>
            </a:xfrm>
            <a:prstGeom prst="parallelogram">
              <a:avLst>
                <a:gd name="adj" fmla="val 6033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Paralelogramo 48"/>
            <p:cNvSpPr/>
            <p:nvPr/>
          </p:nvSpPr>
          <p:spPr>
            <a:xfrm>
              <a:off x="1653283" y="4664694"/>
              <a:ext cx="452388" cy="471638"/>
            </a:xfrm>
            <a:prstGeom prst="parallelogram">
              <a:avLst>
                <a:gd name="adj" fmla="val 60339"/>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22" name="矩形 21"/>
          <p:cNvSpPr/>
          <p:nvPr/>
        </p:nvSpPr>
        <p:spPr>
          <a:xfrm>
            <a:off x="861388" y="1720805"/>
            <a:ext cx="4457310" cy="360571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cxnSp>
        <p:nvCxnSpPr>
          <p:cNvPr id="23" name="Conector recto 60"/>
          <p:cNvCxnSpPr/>
          <p:nvPr/>
        </p:nvCxnSpPr>
        <p:spPr>
          <a:xfrm>
            <a:off x="755014" y="5718236"/>
            <a:ext cx="11034775"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5"/>
          <p:cNvSpPr txBox="1"/>
          <p:nvPr/>
        </p:nvSpPr>
        <p:spPr>
          <a:xfrm>
            <a:off x="902547" y="5890814"/>
            <a:ext cx="10887242" cy="624578"/>
          </a:xfrm>
          <a:prstGeom prst="rect">
            <a:avLst/>
          </a:prstGeom>
          <a:noFill/>
        </p:spPr>
        <p:txBody>
          <a:bodyPr wrap="square" lIns="91424" tIns="45712" rIns="91424" bIns="45712" rtlCol="0">
            <a:spAutoFit/>
          </a:bodyPr>
          <a:lstStyle/>
          <a:p>
            <a:pPr defTabSz="456565">
              <a:lnSpc>
                <a:spcPct val="130000"/>
              </a:lnSpc>
            </a:pPr>
            <a:r>
              <a:rPr lang="zh-CN" altLang="en-US" sz="1400" dirty="0">
                <a:solidFill>
                  <a:schemeClr val="bg1">
                    <a:lumMod val="50000"/>
                  </a:schemeClr>
                </a:solidFill>
                <a:latin typeface="+mn-ea"/>
              </a:rPr>
              <a:t>因管网工程材料费占比较高，依照新的计费程序，材料费参与取费，以</a:t>
            </a:r>
            <a:r>
              <a:rPr lang="zh-CN" altLang="zh-CN" sz="1400" dirty="0">
                <a:solidFill>
                  <a:schemeClr val="bg1">
                    <a:lumMod val="50000"/>
                  </a:schemeClr>
                </a:solidFill>
                <a:latin typeface="+mn-ea"/>
              </a:rPr>
              <a:t>碳钢管安装（电弧焊）</a:t>
            </a:r>
            <a:r>
              <a:rPr lang="zh-CN" altLang="en-US" sz="1400" dirty="0">
                <a:solidFill>
                  <a:schemeClr val="bg1">
                    <a:lumMod val="50000"/>
                  </a:schemeClr>
                </a:solidFill>
                <a:latin typeface="+mn-ea"/>
              </a:rPr>
              <a:t>为例</a:t>
            </a:r>
            <a:r>
              <a:rPr lang="zh-CN" altLang="zh-CN" sz="1400" dirty="0">
                <a:solidFill>
                  <a:schemeClr val="bg1">
                    <a:lumMod val="50000"/>
                  </a:schemeClr>
                </a:solidFill>
                <a:latin typeface="+mn-ea"/>
              </a:rPr>
              <a:t>，</a:t>
            </a:r>
            <a:r>
              <a:rPr lang="zh-CN" altLang="en-US" sz="1400" dirty="0">
                <a:solidFill>
                  <a:schemeClr val="bg1">
                    <a:lumMod val="50000"/>
                  </a:schemeClr>
                </a:solidFill>
                <a:latin typeface="+mn-ea"/>
              </a:rPr>
              <a:t>与</a:t>
            </a:r>
            <a:r>
              <a:rPr lang="en-US" altLang="zh-CN" sz="1400" dirty="0">
                <a:solidFill>
                  <a:schemeClr val="bg1">
                    <a:lumMod val="50000"/>
                  </a:schemeClr>
                </a:solidFill>
                <a:latin typeface="+mn-ea"/>
              </a:rPr>
              <a:t>2014</a:t>
            </a:r>
            <a:r>
              <a:rPr lang="zh-CN" altLang="en-US" sz="1400" dirty="0">
                <a:solidFill>
                  <a:schemeClr val="bg1">
                    <a:lumMod val="50000"/>
                  </a:schemeClr>
                </a:solidFill>
                <a:latin typeface="+mn-ea"/>
              </a:rPr>
              <a:t>标准相比，人工、机械费</a:t>
            </a:r>
            <a:r>
              <a:rPr lang="zh-CN" altLang="zh-CN" sz="1400" dirty="0">
                <a:solidFill>
                  <a:schemeClr val="bg1">
                    <a:lumMod val="50000"/>
                  </a:schemeClr>
                </a:solidFill>
                <a:latin typeface="+mn-ea"/>
              </a:rPr>
              <a:t>降低</a:t>
            </a:r>
            <a:r>
              <a:rPr lang="en-US" altLang="zh-CN" sz="1400" dirty="0">
                <a:solidFill>
                  <a:schemeClr val="bg1">
                    <a:lumMod val="50000"/>
                  </a:schemeClr>
                </a:solidFill>
                <a:latin typeface="+mn-ea"/>
              </a:rPr>
              <a:t>5~3%</a:t>
            </a:r>
            <a:r>
              <a:rPr lang="zh-CN" altLang="en-US" sz="1400" dirty="0">
                <a:solidFill>
                  <a:schemeClr val="bg1">
                    <a:lumMod val="50000"/>
                  </a:schemeClr>
                </a:solidFill>
                <a:latin typeface="+mn-ea"/>
              </a:rPr>
              <a:t>，按</a:t>
            </a:r>
            <a:r>
              <a:rPr lang="en-US" altLang="zh-CN" sz="1400" dirty="0">
                <a:solidFill>
                  <a:schemeClr val="bg1">
                    <a:lumMod val="50000"/>
                  </a:schemeClr>
                </a:solidFill>
                <a:latin typeface="+mn-ea"/>
              </a:rPr>
              <a:t>70%</a:t>
            </a:r>
            <a:r>
              <a:rPr lang="zh-CN" altLang="en-US" sz="1400" dirty="0">
                <a:solidFill>
                  <a:schemeClr val="bg1">
                    <a:lumMod val="50000"/>
                  </a:schemeClr>
                </a:solidFill>
                <a:latin typeface="+mn-ea"/>
              </a:rPr>
              <a:t>材料占比估算，取费后</a:t>
            </a:r>
            <a:r>
              <a:rPr lang="zh-CN" altLang="en-US" sz="1400">
                <a:solidFill>
                  <a:schemeClr val="bg1">
                    <a:lumMod val="50000"/>
                  </a:schemeClr>
                </a:solidFill>
                <a:latin typeface="+mn-ea"/>
              </a:rPr>
              <a:t>约降低</a:t>
            </a:r>
            <a:r>
              <a:rPr lang="en-US" altLang="zh-CN" sz="1400">
                <a:solidFill>
                  <a:schemeClr val="bg1">
                    <a:lumMod val="50000"/>
                  </a:schemeClr>
                </a:solidFill>
                <a:latin typeface="+mn-ea"/>
              </a:rPr>
              <a:t>0.7%</a:t>
            </a:r>
            <a:r>
              <a:rPr lang="zh-CN" altLang="zh-CN" sz="1400" dirty="0">
                <a:solidFill>
                  <a:schemeClr val="bg1">
                    <a:lumMod val="50000"/>
                  </a:schemeClr>
                </a:solidFill>
                <a:latin typeface="+mn-ea"/>
              </a:rPr>
              <a:t>；</a:t>
            </a:r>
            <a:r>
              <a:rPr lang="zh-CN" altLang="en-US" sz="1400" dirty="0">
                <a:solidFill>
                  <a:schemeClr val="bg1">
                    <a:lumMod val="50000"/>
                  </a:schemeClr>
                </a:solidFill>
                <a:latin typeface="+mn-ea"/>
              </a:rPr>
              <a:t>其他管网</a:t>
            </a:r>
            <a:r>
              <a:rPr lang="zh-CN" altLang="en-US" sz="1400">
                <a:solidFill>
                  <a:schemeClr val="bg1">
                    <a:lumMod val="50000"/>
                  </a:schemeClr>
                </a:solidFill>
                <a:latin typeface="+mn-ea"/>
              </a:rPr>
              <a:t>制作安装的综合</a:t>
            </a:r>
            <a:r>
              <a:rPr lang="zh-CN" altLang="en-US" sz="1400" dirty="0">
                <a:solidFill>
                  <a:schemeClr val="bg1">
                    <a:lumMod val="50000"/>
                  </a:schemeClr>
                </a:solidFill>
                <a:latin typeface="+mn-ea"/>
              </a:rPr>
              <a:t>单价均有所降低。</a:t>
            </a:r>
          </a:p>
        </p:txBody>
      </p:sp>
      <p:sp>
        <p:nvSpPr>
          <p:cNvPr id="25" name="灯片编号占位符 24"/>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35</a:t>
            </a:fld>
            <a:endParaRPr lang="en-US" dirty="0">
              <a:solidFill>
                <a:prstClr val="black">
                  <a:tint val="75000"/>
                </a:prstClr>
              </a:solidFill>
            </a:endParaRPr>
          </a:p>
        </p:txBody>
      </p:sp>
      <p:sp>
        <p:nvSpPr>
          <p:cNvPr id="26" name="9"/>
          <p:cNvSpPr txBox="1"/>
          <p:nvPr/>
        </p:nvSpPr>
        <p:spPr>
          <a:xfrm>
            <a:off x="9054310" y="351305"/>
            <a:ext cx="3487435" cy="430887"/>
          </a:xfrm>
          <a:prstGeom prst="rect">
            <a:avLst/>
          </a:prstGeom>
          <a:noFill/>
        </p:spPr>
        <p:txBody>
          <a:bodyPr wrap="square" lIns="0" tIns="0" rIns="0" bIns="0" rtlCol="0">
            <a:spAutoFit/>
          </a:bodyPr>
          <a:lstStyle/>
          <a:p>
            <a:r>
              <a:rPr lang="zh-CN" altLang="en-US" sz="2800">
                <a:solidFill>
                  <a:schemeClr val="bg1">
                    <a:lumMod val="50000"/>
                  </a:schemeClr>
                </a:solidFill>
                <a:latin typeface="微软雅黑" panose="020B0503020204020204" pitchFamily="34" charset="-122"/>
                <a:ea typeface="微软雅黑" panose="020B0503020204020204" pitchFamily="34" charset="-122"/>
              </a:rPr>
              <a:t>其他</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注意事项</a:t>
            </a:r>
          </a:p>
        </p:txBody>
      </p:sp>
      <p:grpSp>
        <p:nvGrpSpPr>
          <p:cNvPr id="27" name="Grupo 43">
            <a:extLst>
              <a:ext uri="{FF2B5EF4-FFF2-40B4-BE49-F238E27FC236}">
                <a16:creationId xmlns:a16="http://schemas.microsoft.com/office/drawing/2014/main" id="{5333CCD8-36AF-4A4B-8C5E-30A45B081F37}"/>
              </a:ext>
            </a:extLst>
          </p:cNvPr>
          <p:cNvGrpSpPr/>
          <p:nvPr/>
        </p:nvGrpSpPr>
        <p:grpSpPr>
          <a:xfrm>
            <a:off x="5838619" y="1714207"/>
            <a:ext cx="867564" cy="472839"/>
            <a:chOff x="776937" y="4663493"/>
            <a:chExt cx="1328734" cy="472839"/>
          </a:xfrm>
          <a:solidFill>
            <a:srgbClr val="00B0F0"/>
          </a:solidFill>
        </p:grpSpPr>
        <p:sp>
          <p:nvSpPr>
            <p:cNvPr id="28" name="Paralelogramo 44">
              <a:extLst>
                <a:ext uri="{FF2B5EF4-FFF2-40B4-BE49-F238E27FC236}">
                  <a16:creationId xmlns:a16="http://schemas.microsoft.com/office/drawing/2014/main" id="{52C07681-A3CC-4B92-80C5-186B9FC0AD6A}"/>
                </a:ext>
              </a:extLst>
            </p:cNvPr>
            <p:cNvSpPr/>
            <p:nvPr/>
          </p:nvSpPr>
          <p:spPr>
            <a:xfrm>
              <a:off x="776937" y="4663493"/>
              <a:ext cx="452388" cy="471638"/>
            </a:xfrm>
            <a:prstGeom prst="parallelogram">
              <a:avLst>
                <a:gd name="adj" fmla="val 60339"/>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9" name="Paralelogramo 45">
              <a:extLst>
                <a:ext uri="{FF2B5EF4-FFF2-40B4-BE49-F238E27FC236}">
                  <a16:creationId xmlns:a16="http://schemas.microsoft.com/office/drawing/2014/main" id="{1807F1C6-FA75-43EB-9518-C2014C8F882A}"/>
                </a:ext>
              </a:extLst>
            </p:cNvPr>
            <p:cNvSpPr/>
            <p:nvPr/>
          </p:nvSpPr>
          <p:spPr>
            <a:xfrm>
              <a:off x="996109" y="4663493"/>
              <a:ext cx="452388" cy="471638"/>
            </a:xfrm>
            <a:prstGeom prst="parallelogram">
              <a:avLst>
                <a:gd name="adj" fmla="val 6033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Paralelogramo 46">
              <a:extLst>
                <a:ext uri="{FF2B5EF4-FFF2-40B4-BE49-F238E27FC236}">
                  <a16:creationId xmlns:a16="http://schemas.microsoft.com/office/drawing/2014/main" id="{46135CA7-F228-4EE8-8F1B-2172D1154311}"/>
                </a:ext>
              </a:extLst>
            </p:cNvPr>
            <p:cNvSpPr/>
            <p:nvPr/>
          </p:nvSpPr>
          <p:spPr>
            <a:xfrm>
              <a:off x="1218621" y="4663493"/>
              <a:ext cx="452388" cy="471638"/>
            </a:xfrm>
            <a:prstGeom prst="parallelogram">
              <a:avLst>
                <a:gd name="adj" fmla="val 60339"/>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1" name="Paralelogramo 47">
              <a:extLst>
                <a:ext uri="{FF2B5EF4-FFF2-40B4-BE49-F238E27FC236}">
                  <a16:creationId xmlns:a16="http://schemas.microsoft.com/office/drawing/2014/main" id="{EC20D5B3-4368-494A-A002-8F957FB99D7A}"/>
                </a:ext>
              </a:extLst>
            </p:cNvPr>
            <p:cNvSpPr/>
            <p:nvPr/>
          </p:nvSpPr>
          <p:spPr>
            <a:xfrm>
              <a:off x="1434111" y="4663493"/>
              <a:ext cx="452388" cy="471638"/>
            </a:xfrm>
            <a:prstGeom prst="parallelogram">
              <a:avLst>
                <a:gd name="adj" fmla="val 6033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2" name="Paralelogramo 48">
              <a:extLst>
                <a:ext uri="{FF2B5EF4-FFF2-40B4-BE49-F238E27FC236}">
                  <a16:creationId xmlns:a16="http://schemas.microsoft.com/office/drawing/2014/main" id="{B6BD66E1-341B-4078-802A-D7C062C4A10A}"/>
                </a:ext>
              </a:extLst>
            </p:cNvPr>
            <p:cNvSpPr/>
            <p:nvPr/>
          </p:nvSpPr>
          <p:spPr>
            <a:xfrm>
              <a:off x="1653283" y="4664694"/>
              <a:ext cx="452388" cy="471638"/>
            </a:xfrm>
            <a:prstGeom prst="parallelogram">
              <a:avLst>
                <a:gd name="adj" fmla="val 60339"/>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50"/>
                                        <p:tgtEl>
                                          <p:spTgt spid="10"/>
                                        </p:tgtEl>
                                      </p:cBhvr>
                                    </p:animEffect>
                                    <p:anim calcmode="lin" valueType="num">
                                      <p:cBhvr>
                                        <p:cTn id="18" dur="250" fill="hold"/>
                                        <p:tgtEl>
                                          <p:spTgt spid="10"/>
                                        </p:tgtEl>
                                        <p:attrNameLst>
                                          <p:attrName>ppt_x</p:attrName>
                                        </p:attrNameLst>
                                      </p:cBhvr>
                                      <p:tavLst>
                                        <p:tav tm="0">
                                          <p:val>
                                            <p:strVal val="#ppt_x"/>
                                          </p:val>
                                        </p:tav>
                                        <p:tav tm="100000">
                                          <p:val>
                                            <p:strVal val="#ppt_x"/>
                                          </p:val>
                                        </p:tav>
                                      </p:tavLst>
                                    </p:anim>
                                    <p:anim calcmode="lin" valueType="num">
                                      <p:cBhvr>
                                        <p:cTn id="19" dur="2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250"/>
                                        <p:tgtEl>
                                          <p:spTgt spid="14"/>
                                        </p:tgtEl>
                                      </p:cBhvr>
                                    </p:animEffect>
                                    <p:anim calcmode="lin" valueType="num">
                                      <p:cBhvr>
                                        <p:cTn id="24" dur="250" fill="hold"/>
                                        <p:tgtEl>
                                          <p:spTgt spid="14"/>
                                        </p:tgtEl>
                                        <p:attrNameLst>
                                          <p:attrName>ppt_x</p:attrName>
                                        </p:attrNameLst>
                                      </p:cBhvr>
                                      <p:tavLst>
                                        <p:tav tm="0">
                                          <p:val>
                                            <p:strVal val="#ppt_x"/>
                                          </p:val>
                                        </p:tav>
                                        <p:tav tm="100000">
                                          <p:val>
                                            <p:strVal val="#ppt_x"/>
                                          </p:val>
                                        </p:tav>
                                      </p:tavLst>
                                    </p:anim>
                                    <p:anim calcmode="lin" valueType="num">
                                      <p:cBhvr>
                                        <p:cTn id="25" dur="25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250"/>
                                        <p:tgtEl>
                                          <p:spTgt spid="24"/>
                                        </p:tgtEl>
                                      </p:cBhvr>
                                    </p:animEffect>
                                    <p:anim calcmode="lin" valueType="num">
                                      <p:cBhvr>
                                        <p:cTn id="41" dur="250" fill="hold"/>
                                        <p:tgtEl>
                                          <p:spTgt spid="24"/>
                                        </p:tgtEl>
                                        <p:attrNameLst>
                                          <p:attrName>ppt_x</p:attrName>
                                        </p:attrNameLst>
                                      </p:cBhvr>
                                      <p:tavLst>
                                        <p:tav tm="0">
                                          <p:val>
                                            <p:strVal val="#ppt_x"/>
                                          </p:val>
                                        </p:tav>
                                        <p:tav tm="100000">
                                          <p:val>
                                            <p:strVal val="#ppt_x"/>
                                          </p:val>
                                        </p:tav>
                                      </p:tavLst>
                                    </p:anim>
                                    <p:anim calcmode="lin" valueType="num">
                                      <p:cBhvr>
                                        <p:cTn id="42" dur="250" fill="hold"/>
                                        <p:tgtEl>
                                          <p:spTgt spid="24"/>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42" presetClass="entr" presetSubtype="0"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50"/>
                                        <p:tgtEl>
                                          <p:spTgt spid="27"/>
                                        </p:tgtEl>
                                      </p:cBhvr>
                                    </p:animEffect>
                                    <p:anim calcmode="lin" valueType="num">
                                      <p:cBhvr>
                                        <p:cTn id="47" dur="250" fill="hold"/>
                                        <p:tgtEl>
                                          <p:spTgt spid="27"/>
                                        </p:tgtEl>
                                        <p:attrNameLst>
                                          <p:attrName>ppt_x</p:attrName>
                                        </p:attrNameLst>
                                      </p:cBhvr>
                                      <p:tavLst>
                                        <p:tav tm="0">
                                          <p:val>
                                            <p:strVal val="#ppt_x"/>
                                          </p:val>
                                        </p:tav>
                                        <p:tav tm="100000">
                                          <p:val>
                                            <p:strVal val="#ppt_x"/>
                                          </p:val>
                                        </p:tav>
                                      </p:tavLst>
                                    </p:anim>
                                    <p:anim calcmode="lin" valueType="num">
                                      <p:cBhvr>
                                        <p:cTn id="48"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22" grpId="0" animBg="1"/>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471783" y="1559454"/>
            <a:ext cx="9391866" cy="4710675"/>
            <a:chOff x="1171620" y="935944"/>
            <a:chExt cx="6928771" cy="3475262"/>
          </a:xfrm>
        </p:grpSpPr>
        <p:sp>
          <p:nvSpPr>
            <p:cNvPr id="9" name="矩形 8"/>
            <p:cNvSpPr/>
            <p:nvPr/>
          </p:nvSpPr>
          <p:spPr>
            <a:xfrm rot="5400000">
              <a:off x="1474735" y="635825"/>
              <a:ext cx="1735997" cy="234222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anose="020B0503020204020204" pitchFamily="34" charset="-122"/>
                <a:ea typeface="微软雅黑" panose="020B0503020204020204" pitchFamily="34" charset="-122"/>
              </a:endParaRPr>
            </a:p>
          </p:txBody>
        </p:sp>
        <p:sp>
          <p:nvSpPr>
            <p:cNvPr id="13" name="矩形 12"/>
            <p:cNvSpPr/>
            <p:nvPr/>
          </p:nvSpPr>
          <p:spPr>
            <a:xfrm>
              <a:off x="4632991" y="2675026"/>
              <a:ext cx="1173090" cy="1736180"/>
            </a:xfrm>
            <a:prstGeom prst="rect">
              <a:avLst/>
            </a:prstGeom>
            <a:solidFill>
              <a:schemeClr val="tx2">
                <a:lumMod val="50000"/>
              </a:schemeClr>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2000" kern="0">
                  <a:solidFill>
                    <a:srgbClr val="F9F9F9"/>
                  </a:solidFill>
                  <a:latin typeface="微软雅黑" panose="020B0503020204020204" pitchFamily="34" charset="-122"/>
                  <a:ea typeface="微软雅黑" panose="020B0503020204020204" pitchFamily="34" charset="-122"/>
                </a:rPr>
                <a:t>二、水处理设备</a:t>
              </a:r>
              <a:endParaRPr lang="zh-CN" altLang="en-US" kern="0" dirty="0">
                <a:solidFill>
                  <a:srgbClr val="F9F9F9"/>
                </a:solidFill>
                <a:latin typeface="微软雅黑" panose="020B0503020204020204" pitchFamily="34" charset="-122"/>
                <a:ea typeface="微软雅黑" panose="020B0503020204020204" pitchFamily="34" charset="-122"/>
              </a:endParaRPr>
            </a:p>
            <a:p>
              <a:pPr algn="ctr">
                <a:lnSpc>
                  <a:spcPct val="130000"/>
                </a:lnSpc>
                <a:defRPr/>
              </a:pPr>
              <a:endParaRPr lang="zh-CN" altLang="en-US" sz="1500" kern="0" dirty="0">
                <a:solidFill>
                  <a:srgbClr val="F9F9F9"/>
                </a:solidFill>
                <a:latin typeface="微软雅黑" panose="020B0503020204020204" pitchFamily="34" charset="-122"/>
                <a:ea typeface="微软雅黑" panose="020B0503020204020204" pitchFamily="34" charset="-122"/>
              </a:endParaRPr>
            </a:p>
          </p:txBody>
        </p:sp>
        <p:sp>
          <p:nvSpPr>
            <p:cNvPr id="14" name="矩形 13"/>
            <p:cNvSpPr/>
            <p:nvPr/>
          </p:nvSpPr>
          <p:spPr>
            <a:xfrm>
              <a:off x="4638612" y="935944"/>
              <a:ext cx="3461779" cy="173618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anose="020B0503020204020204" pitchFamily="34" charset="-122"/>
                <a:ea typeface="微软雅黑" panose="020B0503020204020204" pitchFamily="34" charset="-122"/>
              </a:endParaRPr>
            </a:p>
          </p:txBody>
        </p:sp>
        <p:sp>
          <p:nvSpPr>
            <p:cNvPr id="15" name="矩形 14"/>
            <p:cNvSpPr/>
            <p:nvPr/>
          </p:nvSpPr>
          <p:spPr>
            <a:xfrm>
              <a:off x="3513848" y="937984"/>
              <a:ext cx="1116846" cy="1736180"/>
            </a:xfrm>
            <a:prstGeom prst="rect">
              <a:avLst/>
            </a:prstGeom>
            <a:solidFill>
              <a:schemeClr val="accent3"/>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2000" kern="0">
                  <a:solidFill>
                    <a:srgbClr val="F9F9F9"/>
                  </a:solidFill>
                  <a:latin typeface="微软雅黑" panose="020B0503020204020204" pitchFamily="34" charset="-122"/>
                  <a:ea typeface="微软雅黑" panose="020B0503020204020204" pitchFamily="34" charset="-122"/>
                </a:rPr>
                <a:t>一、水处理</a:t>
              </a:r>
              <a:endParaRPr lang="en-US" altLang="zh-CN" sz="2000" kern="0">
                <a:solidFill>
                  <a:srgbClr val="F9F9F9"/>
                </a:solidFill>
                <a:latin typeface="微软雅黑" panose="020B0503020204020204" pitchFamily="34" charset="-122"/>
                <a:ea typeface="微软雅黑" panose="020B0503020204020204" pitchFamily="34" charset="-122"/>
              </a:endParaRPr>
            </a:p>
            <a:p>
              <a:pPr algn="ctr">
                <a:lnSpc>
                  <a:spcPct val="130000"/>
                </a:lnSpc>
                <a:defRPr/>
              </a:pPr>
              <a:r>
                <a:rPr lang="zh-CN" altLang="en-US" sz="2000" kern="0">
                  <a:solidFill>
                    <a:srgbClr val="F9F9F9"/>
                  </a:solidFill>
                  <a:latin typeface="微软雅黑" panose="020B0503020204020204" pitchFamily="34" charset="-122"/>
                  <a:ea typeface="微软雅黑" panose="020B0503020204020204" pitchFamily="34" charset="-122"/>
                </a:rPr>
                <a:t>构筑物</a:t>
              </a:r>
              <a:endParaRPr lang="zh-CN" altLang="en-US" sz="2000" kern="0" dirty="0">
                <a:solidFill>
                  <a:srgbClr val="F9F9F9"/>
                </a:solidFill>
                <a:latin typeface="微软雅黑" panose="020B0503020204020204" pitchFamily="34" charset="-122"/>
                <a:ea typeface="微软雅黑" panose="020B0503020204020204" pitchFamily="34" charset="-122"/>
              </a:endParaRPr>
            </a:p>
          </p:txBody>
        </p:sp>
        <p:sp>
          <p:nvSpPr>
            <p:cNvPr id="16" name="矩形 15"/>
            <p:cNvSpPr/>
            <p:nvPr/>
          </p:nvSpPr>
          <p:spPr>
            <a:xfrm rot="5400000">
              <a:off x="6085237" y="2392969"/>
              <a:ext cx="1735997" cy="229431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anose="020B0503020204020204" pitchFamily="34" charset="-122"/>
                <a:ea typeface="微软雅黑" panose="020B0503020204020204" pitchFamily="34" charset="-122"/>
              </a:endParaRPr>
            </a:p>
          </p:txBody>
        </p:sp>
        <p:sp>
          <p:nvSpPr>
            <p:cNvPr id="17" name="矩形 16"/>
            <p:cNvSpPr/>
            <p:nvPr/>
          </p:nvSpPr>
          <p:spPr>
            <a:xfrm rot="10800000">
              <a:off x="1175672" y="2675026"/>
              <a:ext cx="3462940" cy="173618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anose="020B0503020204020204" pitchFamily="34" charset="-122"/>
                <a:ea typeface="微软雅黑" panose="020B0503020204020204" pitchFamily="34" charset="-122"/>
              </a:endParaRPr>
            </a:p>
          </p:txBody>
        </p:sp>
      </p:grpSp>
      <p:sp>
        <p:nvSpPr>
          <p:cNvPr id="18" name="灯片编号占位符 17"/>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36</a:t>
            </a:fld>
            <a:endParaRPr lang="en-US" dirty="0">
              <a:solidFill>
                <a:prstClr val="black">
                  <a:tint val="75000"/>
                </a:prstClr>
              </a:solidFill>
            </a:endParaRPr>
          </a:p>
        </p:txBody>
      </p:sp>
      <p:sp>
        <p:nvSpPr>
          <p:cNvPr id="19" name="9"/>
          <p:cNvSpPr txBox="1"/>
          <p:nvPr/>
        </p:nvSpPr>
        <p:spPr>
          <a:xfrm>
            <a:off x="998070" y="351305"/>
            <a:ext cx="7222199"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第六章 水处理工程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37</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第六章 水处理工程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38BCB962-8D37-4807-9363-D2D44FF9D8A9}"/>
              </a:ext>
            </a:extLst>
          </p:cNvPr>
          <p:cNvPicPr>
            <a:picLocks noChangeAspect="1"/>
          </p:cNvPicPr>
          <p:nvPr/>
        </p:nvPicPr>
        <p:blipFill rotWithShape="1">
          <a:blip r:embed="rId2">
            <a:extLst>
              <a:ext uri="{28A0092B-C50C-407E-A947-70E740481C1C}">
                <a14:useLocalDpi xmlns:a14="http://schemas.microsoft.com/office/drawing/2010/main" val="0"/>
              </a:ext>
            </a:extLst>
          </a:blip>
          <a:srcRect l="2572" r="3068"/>
          <a:stretch/>
        </p:blipFill>
        <p:spPr>
          <a:xfrm>
            <a:off x="-1" y="1206299"/>
            <a:ext cx="12188826" cy="5651702"/>
          </a:xfrm>
          <a:prstGeom prst="rect">
            <a:avLst/>
          </a:prstGeom>
        </p:spPr>
      </p:pic>
    </p:spTree>
    <p:extLst>
      <p:ext uri="{BB962C8B-B14F-4D97-AF65-F5344CB8AC3E}">
        <p14:creationId xmlns:p14="http://schemas.microsoft.com/office/powerpoint/2010/main" val="124128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38</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第六章 水处理工程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A69B96AE-198F-4DAA-BF2C-C4D3E0A1D1A4}"/>
              </a:ext>
            </a:extLst>
          </p:cNvPr>
          <p:cNvPicPr>
            <a:picLocks noChangeAspect="1"/>
          </p:cNvPicPr>
          <p:nvPr/>
        </p:nvPicPr>
        <p:blipFill rotWithShape="1">
          <a:blip r:embed="rId2">
            <a:extLst>
              <a:ext uri="{28A0092B-C50C-407E-A947-70E740481C1C}">
                <a14:useLocalDpi xmlns:a14="http://schemas.microsoft.com/office/drawing/2010/main" val="0"/>
              </a:ext>
            </a:extLst>
          </a:blip>
          <a:srcRect l="4899" t="4696" r="4695" b="7070"/>
          <a:stretch/>
        </p:blipFill>
        <p:spPr>
          <a:xfrm>
            <a:off x="597159" y="1026365"/>
            <a:ext cx="11019453" cy="5758576"/>
          </a:xfrm>
          <a:prstGeom prst="rect">
            <a:avLst/>
          </a:prstGeom>
        </p:spPr>
      </p:pic>
    </p:spTree>
    <p:extLst>
      <p:ext uri="{BB962C8B-B14F-4D97-AF65-F5344CB8AC3E}">
        <p14:creationId xmlns:p14="http://schemas.microsoft.com/office/powerpoint/2010/main" val="3818488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39</a:t>
            </a:fld>
            <a:endParaRPr lang="en-US" dirty="0"/>
          </a:p>
        </p:txBody>
      </p:sp>
      <p:sp>
        <p:nvSpPr>
          <p:cNvPr id="3" name="矩形 2"/>
          <p:cNvSpPr/>
          <p:nvPr/>
        </p:nvSpPr>
        <p:spPr>
          <a:xfrm>
            <a:off x="950865" y="1585344"/>
            <a:ext cx="3037718" cy="4597862"/>
          </a:xfrm>
          <a:prstGeom prst="rect">
            <a:avLst/>
          </a:prstGeom>
        </p:spPr>
        <p:txBody>
          <a:bodyPr wrap="square">
            <a:spAutoFit/>
          </a:bodyPr>
          <a:lstStyle/>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1</a:t>
            </a:r>
            <a:r>
              <a:rPr lang="zh-CN" altLang="en-US" kern="100" dirty="0">
                <a:latin typeface="+mn-ea"/>
                <a:cs typeface="宋体" panose="02010600030101010101" pitchFamily="2" charset="-122"/>
              </a:rPr>
              <a:t>、</a:t>
            </a:r>
            <a:r>
              <a:rPr lang="zh-CN" altLang="zh-CN" sz="1800" kern="100" dirty="0">
                <a:effectLst/>
                <a:latin typeface="+mn-ea"/>
                <a:cs typeface="宋体" panose="02010600030101010101" pitchFamily="2" charset="-122"/>
              </a:rPr>
              <a:t>水处理构筑物的垂直运输费</a:t>
            </a:r>
            <a:r>
              <a:rPr lang="zh-CN" altLang="en-US" sz="1800" kern="100" dirty="0">
                <a:effectLst/>
                <a:latin typeface="+mn-ea"/>
                <a:cs typeface="宋体" panose="02010600030101010101" pitchFamily="2" charset="-122"/>
              </a:rPr>
              <a:t>处理；</a:t>
            </a:r>
            <a:endParaRPr lang="en-US" altLang="zh-CN" sz="1800" kern="100" dirty="0">
              <a:effectLst/>
              <a:latin typeface="+mn-ea"/>
              <a:cs typeface="宋体" panose="02010600030101010101" pitchFamily="2" charset="-122"/>
            </a:endParaRPr>
          </a:p>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2</a:t>
            </a:r>
            <a:r>
              <a:rPr lang="zh-CN" altLang="en-US" kern="100" dirty="0">
                <a:latin typeface="+mn-ea"/>
                <a:cs typeface="宋体" panose="02010600030101010101" pitchFamily="2" charset="-122"/>
              </a:rPr>
              <a:t>、</a:t>
            </a:r>
            <a:r>
              <a:rPr lang="zh-CN" altLang="zh-CN" sz="1800" kern="100" dirty="0">
                <a:effectLst/>
                <a:latin typeface="+mn-ea"/>
                <a:cs typeface="宋体" panose="02010600030101010101" pitchFamily="2" charset="-122"/>
              </a:rPr>
              <a:t>新增机械（挖机）挖土下沉和新增沉井配重下沉</a:t>
            </a:r>
            <a:r>
              <a:rPr lang="zh-CN" altLang="en-US" sz="1800" kern="100" dirty="0">
                <a:effectLst/>
                <a:latin typeface="+mn-ea"/>
                <a:cs typeface="宋体" panose="02010600030101010101" pitchFamily="2" charset="-122"/>
              </a:rPr>
              <a:t>；</a:t>
            </a:r>
            <a:endParaRPr lang="en-US" altLang="zh-CN" sz="1800" kern="100" dirty="0">
              <a:effectLst/>
              <a:latin typeface="+mn-ea"/>
              <a:cs typeface="宋体" panose="02010600030101010101" pitchFamily="2" charset="-122"/>
            </a:endParaRPr>
          </a:p>
          <a:p>
            <a:pPr lvl="0" algn="just">
              <a:lnSpc>
                <a:spcPct val="150000"/>
              </a:lnSpc>
              <a:spcAft>
                <a:spcPts val="0"/>
              </a:spcAft>
              <a:tabLst>
                <a:tab pos="314960" algn="l"/>
                <a:tab pos="540385" algn="l"/>
                <a:tab pos="630555" algn="l"/>
              </a:tabLst>
            </a:pPr>
            <a:r>
              <a:rPr lang="en-US" altLang="zh-CN" kern="100" dirty="0">
                <a:latin typeface="+mn-ea"/>
                <a:cs typeface="宋体" panose="02010600030101010101" pitchFamily="2" charset="-122"/>
              </a:rPr>
              <a:t>3</a:t>
            </a:r>
            <a:r>
              <a:rPr lang="zh-CN" altLang="en-US" kern="100" dirty="0">
                <a:latin typeface="+mn-ea"/>
                <a:cs typeface="宋体" panose="02010600030101010101" pitchFamily="2" charset="-122"/>
              </a:rPr>
              <a:t>、</a:t>
            </a:r>
            <a:r>
              <a:rPr lang="zh-CN" altLang="zh-CN" sz="1800" kern="100" dirty="0">
                <a:effectLst/>
                <a:latin typeface="+mn-ea"/>
                <a:cs typeface="宋体" panose="02010600030101010101" pitchFamily="2" charset="-122"/>
              </a:rPr>
              <a:t>调整了池槽墙厚、水池板厚规格划分</a:t>
            </a:r>
            <a:r>
              <a:rPr lang="zh-CN" altLang="en-US" sz="1800" kern="100" dirty="0">
                <a:effectLst/>
                <a:latin typeface="+mn-ea"/>
                <a:cs typeface="宋体" panose="02010600030101010101" pitchFamily="2" charset="-122"/>
              </a:rPr>
              <a:t>；</a:t>
            </a:r>
            <a:endParaRPr lang="en-US" altLang="zh-CN" sz="1800" kern="100" dirty="0">
              <a:effectLst/>
              <a:latin typeface="+mn-ea"/>
              <a:cs typeface="宋体" panose="02010600030101010101" pitchFamily="2" charset="-122"/>
            </a:endParaRPr>
          </a:p>
          <a:p>
            <a:pPr algn="just">
              <a:lnSpc>
                <a:spcPct val="150000"/>
              </a:lnSpc>
              <a:tabLst>
                <a:tab pos="314960" algn="l"/>
                <a:tab pos="540385" algn="l"/>
                <a:tab pos="630555" algn="l"/>
              </a:tabLst>
            </a:pPr>
            <a:r>
              <a:rPr lang="en-US" altLang="zh-CN" kern="100" dirty="0">
                <a:latin typeface="+mn-ea"/>
                <a:cs typeface="宋体" panose="02010600030101010101" pitchFamily="2" charset="-122"/>
              </a:rPr>
              <a:t>4</a:t>
            </a:r>
            <a:r>
              <a:rPr lang="zh-CN" altLang="en-US" kern="100" dirty="0">
                <a:latin typeface="+mn-ea"/>
                <a:cs typeface="宋体" panose="02010600030101010101" pitchFamily="2" charset="-122"/>
              </a:rPr>
              <a:t>、</a:t>
            </a:r>
            <a:r>
              <a:rPr lang="zh-CN" altLang="zh-CN" sz="1800" kern="100" dirty="0">
                <a:effectLst/>
                <a:latin typeface="+mn-ea"/>
                <a:cs typeface="宋体" panose="02010600030101010101" pitchFamily="2" charset="-122"/>
              </a:rPr>
              <a:t>新增异型</a:t>
            </a:r>
            <a:r>
              <a:rPr lang="zh-CN" altLang="zh-CN" sz="1800" kern="100">
                <a:effectLst/>
                <a:latin typeface="+mn-ea"/>
                <a:cs typeface="宋体" panose="02010600030101010101" pitchFamily="2" charset="-122"/>
              </a:rPr>
              <a:t>填充砼</a:t>
            </a:r>
            <a:r>
              <a:rPr lang="zh-CN" altLang="en-US" sz="1800" kern="100">
                <a:effectLst/>
                <a:latin typeface="+mn-ea"/>
                <a:cs typeface="宋体" panose="02010600030101010101" pitchFamily="2" charset="-122"/>
              </a:rPr>
              <a:t>，</a:t>
            </a:r>
            <a:r>
              <a:rPr lang="zh-CN" altLang="zh-CN"/>
              <a:t>适</a:t>
            </a:r>
            <a:r>
              <a:rPr lang="zh-CN" altLang="en-US"/>
              <a:t>用于</a:t>
            </a:r>
            <a:r>
              <a:rPr lang="zh-CN" altLang="zh-CN"/>
              <a:t>水池内二次浇注</a:t>
            </a:r>
            <a:r>
              <a:rPr lang="zh-CN" altLang="en-US"/>
              <a:t>混凝土</a:t>
            </a:r>
            <a:r>
              <a:rPr lang="zh-CN" altLang="zh-CN"/>
              <a:t>、各类池槽底、壁板等构件，</a:t>
            </a:r>
            <a:r>
              <a:rPr lang="zh-CN" altLang="en-US"/>
              <a:t>是</a:t>
            </a:r>
            <a:r>
              <a:rPr lang="zh-CN" altLang="zh-CN"/>
              <a:t>由工艺设计要求所设置的特定断面形式填料层；</a:t>
            </a:r>
            <a:endParaRPr lang="en-US" altLang="zh-CN" sz="1800" kern="100" dirty="0">
              <a:effectLst/>
              <a:latin typeface="+mn-ea"/>
              <a:cs typeface="宋体" panose="02010600030101010101" pitchFamily="2" charset="-122"/>
            </a:endParaRPr>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第六章 水处理工程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C726E0A8-3472-4D7E-99F0-4F42C607C258}"/>
              </a:ext>
            </a:extLst>
          </p:cNvPr>
          <p:cNvSpPr/>
          <p:nvPr/>
        </p:nvSpPr>
        <p:spPr>
          <a:xfrm>
            <a:off x="7367972" y="1553404"/>
            <a:ext cx="4036318" cy="4597862"/>
          </a:xfrm>
          <a:prstGeom prst="rect">
            <a:avLst/>
          </a:prstGeom>
        </p:spPr>
        <p:txBody>
          <a:bodyPr wrap="square">
            <a:spAutoFit/>
          </a:bodyPr>
          <a:lstStyle/>
          <a:p>
            <a:pPr algn="just">
              <a:lnSpc>
                <a:spcPct val="150000"/>
              </a:lnSpc>
              <a:tabLst>
                <a:tab pos="314960" algn="l"/>
                <a:tab pos="540385" algn="l"/>
                <a:tab pos="630555" algn="l"/>
              </a:tabLst>
            </a:pPr>
            <a:r>
              <a:rPr lang="en-US" altLang="zh-CN" kern="100">
                <a:latin typeface="+mn-ea"/>
                <a:cs typeface="宋体" panose="02010600030101010101" pitchFamily="2" charset="-122"/>
              </a:rPr>
              <a:t>5</a:t>
            </a:r>
            <a:r>
              <a:rPr lang="zh-CN" altLang="en-US" kern="100">
                <a:latin typeface="+mn-ea"/>
                <a:cs typeface="宋体" panose="02010600030101010101" pitchFamily="2" charset="-122"/>
              </a:rPr>
              <a:t>、</a:t>
            </a:r>
            <a:r>
              <a:rPr lang="zh-CN" altLang="zh-CN" kern="100">
                <a:latin typeface="+mn-ea"/>
                <a:cs typeface="宋体" panose="02010600030101010101" pitchFamily="2" charset="-122"/>
              </a:rPr>
              <a:t>增加粉末活性炭和颗粒活性炭</a:t>
            </a:r>
            <a:r>
              <a:rPr lang="zh-CN" altLang="en-US" kern="100">
                <a:latin typeface="+mn-ea"/>
                <a:cs typeface="宋体" panose="02010600030101010101" pitchFamily="2" charset="-122"/>
              </a:rPr>
              <a:t>两类</a:t>
            </a:r>
            <a:r>
              <a:rPr lang="zh-CN" altLang="zh-CN" kern="100">
                <a:latin typeface="+mn-ea"/>
                <a:cs typeface="宋体" panose="02010600030101010101" pitchFamily="2" charset="-122"/>
              </a:rPr>
              <a:t>滤料铺设</a:t>
            </a:r>
            <a:r>
              <a:rPr lang="zh-CN" altLang="en-US" kern="100">
                <a:latin typeface="+mn-ea"/>
                <a:cs typeface="宋体" panose="02010600030101010101" pitchFamily="2" charset="-122"/>
              </a:rPr>
              <a:t>子目</a:t>
            </a:r>
            <a:r>
              <a:rPr lang="zh-CN" altLang="en-US" sz="1800" kern="100">
                <a:effectLst/>
                <a:latin typeface="+mn-ea"/>
                <a:cs typeface="宋体" panose="02010600030101010101" pitchFamily="2" charset="-122"/>
              </a:rPr>
              <a:t>；</a:t>
            </a:r>
            <a:endParaRPr lang="en-US" altLang="zh-CN" sz="1800" kern="100">
              <a:effectLst/>
              <a:latin typeface="+mn-ea"/>
              <a:cs typeface="宋体" panose="02010600030101010101" pitchFamily="2" charset="-122"/>
            </a:endParaRPr>
          </a:p>
          <a:p>
            <a:pPr algn="just">
              <a:lnSpc>
                <a:spcPct val="150000"/>
              </a:lnSpc>
              <a:tabLst>
                <a:tab pos="314960" algn="l"/>
                <a:tab pos="540385" algn="l"/>
                <a:tab pos="630555" algn="l"/>
              </a:tabLst>
            </a:pPr>
            <a:r>
              <a:rPr lang="en-US" altLang="zh-CN" kern="100">
                <a:latin typeface="+mn-ea"/>
                <a:cs typeface="宋体" panose="02010600030101010101" pitchFamily="2" charset="-122"/>
              </a:rPr>
              <a:t>6</a:t>
            </a:r>
            <a:r>
              <a:rPr lang="zh-CN" altLang="en-US" kern="100">
                <a:latin typeface="+mn-ea"/>
                <a:cs typeface="宋体" panose="02010600030101010101" pitchFamily="2" charset="-122"/>
              </a:rPr>
              <a:t>、删除油毛毡防水、苯乙烯涂料防水内容；</a:t>
            </a:r>
            <a:r>
              <a:rPr lang="zh-CN" altLang="zh-CN" sz="1800" kern="100">
                <a:effectLst/>
                <a:latin typeface="+mn-ea"/>
                <a:cs typeface="宋体" panose="02010600030101010101" pitchFamily="2" charset="-122"/>
              </a:rPr>
              <a:t>新增改性环氧树脂防水防腐</a:t>
            </a:r>
            <a:r>
              <a:rPr lang="zh-CN" altLang="en-US" sz="1800" kern="100">
                <a:effectLst/>
                <a:latin typeface="+mn-ea"/>
                <a:cs typeface="宋体" panose="02010600030101010101" pitchFamily="2" charset="-122"/>
              </a:rPr>
              <a:t>；</a:t>
            </a:r>
            <a:endParaRPr lang="en-US" altLang="zh-CN" sz="1800" kern="100">
              <a:effectLst/>
              <a:latin typeface="+mn-ea"/>
              <a:cs typeface="宋体" panose="02010600030101010101" pitchFamily="2" charset="-122"/>
            </a:endParaRPr>
          </a:p>
          <a:p>
            <a:pPr algn="just">
              <a:lnSpc>
                <a:spcPct val="150000"/>
              </a:lnSpc>
              <a:tabLst>
                <a:tab pos="314960" algn="l"/>
                <a:tab pos="540385" algn="l"/>
                <a:tab pos="630555" algn="l"/>
              </a:tabLst>
            </a:pPr>
            <a:r>
              <a:rPr lang="en-US" altLang="zh-CN" kern="100">
                <a:latin typeface="+mn-ea"/>
                <a:cs typeface="宋体" panose="02010600030101010101" pitchFamily="2" charset="-122"/>
              </a:rPr>
              <a:t>7</a:t>
            </a:r>
            <a:r>
              <a:rPr lang="zh-CN" altLang="en-US" kern="100">
                <a:latin typeface="+mn-ea"/>
                <a:cs typeface="宋体" panose="02010600030101010101" pitchFamily="2" charset="-122"/>
              </a:rPr>
              <a:t>、</a:t>
            </a:r>
            <a:r>
              <a:rPr lang="zh-CN" altLang="zh-CN" sz="1800" kern="100">
                <a:effectLst/>
                <a:latin typeface="+mn-ea"/>
                <a:cs typeface="宋体" panose="02010600030101010101" pitchFamily="2" charset="-122"/>
              </a:rPr>
              <a:t>增加固定式格栅，钢绳牵引式等格栅除污机，完善刮泥机种类，增加曝气机种类，污泥脱水机械，滗水器，推进器，加药设备</a:t>
            </a:r>
            <a:r>
              <a:rPr lang="zh-CN" altLang="en-US" sz="1800" kern="100">
                <a:effectLst/>
                <a:latin typeface="+mn-ea"/>
                <a:cs typeface="宋体" panose="02010600030101010101" pitchFamily="2" charset="-122"/>
              </a:rPr>
              <a:t>；</a:t>
            </a:r>
            <a:endParaRPr lang="en-US" altLang="zh-CN" sz="1800" kern="100">
              <a:effectLst/>
              <a:latin typeface="+mn-ea"/>
              <a:cs typeface="宋体" panose="02010600030101010101" pitchFamily="2" charset="-122"/>
            </a:endParaRPr>
          </a:p>
          <a:p>
            <a:pPr algn="just">
              <a:lnSpc>
                <a:spcPct val="150000"/>
              </a:lnSpc>
              <a:tabLst>
                <a:tab pos="314960" algn="l"/>
                <a:tab pos="540385" algn="l"/>
                <a:tab pos="630555" algn="l"/>
              </a:tabLst>
            </a:pPr>
            <a:r>
              <a:rPr lang="en-US" altLang="zh-CN" kern="100">
                <a:latin typeface="+mn-ea"/>
                <a:cs typeface="宋体" panose="02010600030101010101" pitchFamily="2" charset="-122"/>
              </a:rPr>
              <a:t>8</a:t>
            </a:r>
            <a:r>
              <a:rPr lang="zh-CN" altLang="en-US" kern="100">
                <a:latin typeface="+mn-ea"/>
                <a:cs typeface="宋体" panose="02010600030101010101" pitchFamily="2" charset="-122"/>
              </a:rPr>
              <a:t>、</a:t>
            </a:r>
            <a:r>
              <a:rPr lang="zh-CN" altLang="zh-CN" sz="1800" kern="100">
                <a:effectLst/>
                <a:latin typeface="+mn-ea"/>
                <a:cs typeface="宋体" panose="02010600030101010101" pitchFamily="2" charset="-122"/>
              </a:rPr>
              <a:t>增加紫外线消毒设备、臭氧消毒设备和除臭设备膜处理设备等，以及转盘过滤器、设备底座与基础间灌浆等</a:t>
            </a:r>
            <a:r>
              <a:rPr lang="zh-CN" altLang="en-US" kern="100">
                <a:latin typeface="+mn-ea"/>
                <a:cs typeface="宋体" panose="02010600030101010101" pitchFamily="2" charset="-122"/>
              </a:rPr>
              <a:t>。</a:t>
            </a:r>
            <a:endParaRPr lang="en-US" altLang="zh-CN" kern="100">
              <a:latin typeface="+mn-ea"/>
              <a:cs typeface="宋体" panose="02010600030101010101" pitchFamily="2" charset="-122"/>
            </a:endParaRPr>
          </a:p>
        </p:txBody>
      </p:sp>
      <p:grpSp>
        <p:nvGrpSpPr>
          <p:cNvPr id="13" name="组合 12">
            <a:extLst>
              <a:ext uri="{FF2B5EF4-FFF2-40B4-BE49-F238E27FC236}">
                <a16:creationId xmlns:a16="http://schemas.microsoft.com/office/drawing/2014/main" id="{BE82E10C-873D-4CD1-95D2-77F0A75EED70}"/>
              </a:ext>
            </a:extLst>
          </p:cNvPr>
          <p:cNvGrpSpPr/>
          <p:nvPr/>
        </p:nvGrpSpPr>
        <p:grpSpPr>
          <a:xfrm>
            <a:off x="4221698" y="2221804"/>
            <a:ext cx="2913158" cy="3847630"/>
            <a:chOff x="4269962" y="1620603"/>
            <a:chExt cx="3455784" cy="4430426"/>
          </a:xfrm>
        </p:grpSpPr>
        <p:sp>
          <p:nvSpPr>
            <p:cNvPr id="9" name="矩形 8">
              <a:extLst>
                <a:ext uri="{FF2B5EF4-FFF2-40B4-BE49-F238E27FC236}">
                  <a16:creationId xmlns:a16="http://schemas.microsoft.com/office/drawing/2014/main" id="{17022767-BA4F-4878-BBD2-0593F8CE35AD}"/>
                </a:ext>
              </a:extLst>
            </p:cNvPr>
            <p:cNvSpPr/>
            <p:nvPr/>
          </p:nvSpPr>
          <p:spPr bwMode="auto">
            <a:xfrm>
              <a:off x="4269963" y="1620603"/>
              <a:ext cx="3455783" cy="221521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p:spPr>
          <p:txBody>
            <a:bodyPr vert="horz" wrap="square" lIns="68553" tIns="34277" rIns="68553" bIns="34277" numCol="1" rtlCol="0" anchor="t" anchorCtr="0" compatLnSpc="1"/>
            <a:lstStyle/>
            <a:p>
              <a:pPr defTabSz="685165"/>
              <a:endParaRPr lang="zh-CN" altLang="en-US" sz="1350"/>
            </a:p>
          </p:txBody>
        </p:sp>
        <p:sp>
          <p:nvSpPr>
            <p:cNvPr id="12" name="矩形 11">
              <a:extLst>
                <a:ext uri="{FF2B5EF4-FFF2-40B4-BE49-F238E27FC236}">
                  <a16:creationId xmlns:a16="http://schemas.microsoft.com/office/drawing/2014/main" id="{AC093B3D-8C57-496E-A2E0-738508A8DBFF}"/>
                </a:ext>
              </a:extLst>
            </p:cNvPr>
            <p:cNvSpPr/>
            <p:nvPr/>
          </p:nvSpPr>
          <p:spPr bwMode="auto">
            <a:xfrm>
              <a:off x="4269962" y="3835816"/>
              <a:ext cx="3455783" cy="221521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p:spPr>
          <p:txBody>
            <a:bodyPr vert="horz" wrap="square" lIns="68553" tIns="34277" rIns="68553" bIns="34277" numCol="1" rtlCol="0" anchor="t" anchorCtr="0" compatLnSpc="1"/>
            <a:lstStyle/>
            <a:p>
              <a:pPr defTabSz="685165"/>
              <a:endParaRPr lang="zh-CN" altLang="en-US" sz="1350"/>
            </a:p>
          </p:txBody>
        </p:sp>
      </p:grpSp>
      <p:sp>
        <p:nvSpPr>
          <p:cNvPr id="11" name="标注: 弯曲线形(带强调线) 10">
            <a:extLst>
              <a:ext uri="{FF2B5EF4-FFF2-40B4-BE49-F238E27FC236}">
                <a16:creationId xmlns:a16="http://schemas.microsoft.com/office/drawing/2014/main" id="{76B821DE-18EC-4F39-8380-91A1FB14B0E7}"/>
              </a:ext>
            </a:extLst>
          </p:cNvPr>
          <p:cNvSpPr/>
          <p:nvPr/>
        </p:nvSpPr>
        <p:spPr>
          <a:xfrm>
            <a:off x="4221698" y="1391355"/>
            <a:ext cx="2913157" cy="1091651"/>
          </a:xfrm>
          <a:prstGeom prst="accentCallout2">
            <a:avLst>
              <a:gd name="adj1" fmla="val 18750"/>
              <a:gd name="adj2" fmla="val -8333"/>
              <a:gd name="adj3" fmla="val 18750"/>
              <a:gd name="adj4" fmla="val -16667"/>
              <a:gd name="adj5" fmla="val 78537"/>
              <a:gd name="adj6" fmla="val -70672"/>
            </a:avLst>
          </a:prstGeom>
          <a:solidFill>
            <a:schemeClr val="accent3">
              <a:lumMod val="20000"/>
              <a:lumOff val="80000"/>
            </a:schemeClr>
          </a:solidFill>
          <a:ln>
            <a:solidFill>
              <a:schemeClr val="accent4">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a:r>
              <a:rPr lang="zh-CN" altLang="zh-CN" sz="1600" dirty="0">
                <a:effectLst/>
                <a:ea typeface="宋体" panose="02010600030101010101" pitchFamily="2" charset="-122"/>
                <a:cs typeface="Times New Roman" panose="02020603050405020304" pitchFamily="18" charset="0"/>
              </a:rPr>
              <a:t>按池壁（隔墙）、柱梁、池盖的混凝土工程量折算，每</a:t>
            </a:r>
            <a:r>
              <a:rPr lang="en-US" altLang="zh-CN" sz="1600" dirty="0">
                <a:effectLst/>
                <a:ea typeface="宋体" panose="02010600030101010101" pitchFamily="2" charset="-122"/>
                <a:cs typeface="Times New Roman" panose="02020603050405020304" pitchFamily="18" charset="0"/>
              </a:rPr>
              <a:t>10m</a:t>
            </a:r>
            <a:r>
              <a:rPr lang="en-US" altLang="zh-CN" sz="1600" baseline="30000" dirty="0">
                <a:effectLst/>
                <a:ea typeface="宋体" panose="02010600030101010101" pitchFamily="2" charset="-122"/>
                <a:cs typeface="Times New Roman" panose="02020603050405020304" pitchFamily="18" charset="0"/>
              </a:rPr>
              <a:t>3</a:t>
            </a:r>
            <a:r>
              <a:rPr lang="zh-CN" altLang="zh-CN" sz="1600" dirty="0">
                <a:effectLst/>
                <a:ea typeface="宋体" panose="02010600030101010101" pitchFamily="2" charset="-122"/>
                <a:cs typeface="Times New Roman" panose="02020603050405020304" pitchFamily="18" charset="0"/>
              </a:rPr>
              <a:t>混凝土增加</a:t>
            </a:r>
            <a:r>
              <a:rPr lang="en-US" altLang="zh-CN" sz="1600" dirty="0">
                <a:effectLst/>
                <a:ea typeface="宋体" panose="02010600030101010101" pitchFamily="2" charset="-122"/>
                <a:cs typeface="Times New Roman" panose="02020603050405020304" pitchFamily="18" charset="0"/>
              </a:rPr>
              <a:t>25t</a:t>
            </a:r>
            <a:r>
              <a:rPr lang="zh-CN" altLang="zh-CN" sz="1600" dirty="0">
                <a:effectLst/>
                <a:ea typeface="宋体" panose="02010600030101010101" pitchFamily="2" charset="-122"/>
                <a:cs typeface="Times New Roman" panose="02020603050405020304" pitchFamily="18" charset="0"/>
              </a:rPr>
              <a:t>汽车式起重机</a:t>
            </a:r>
            <a:r>
              <a:rPr lang="en-US" altLang="zh-CN" sz="1600" dirty="0">
                <a:effectLst/>
                <a:ea typeface="宋体" panose="02010600030101010101" pitchFamily="2" charset="-122"/>
                <a:cs typeface="Times New Roman" panose="02020603050405020304" pitchFamily="18" charset="0"/>
              </a:rPr>
              <a:t>0.265</a:t>
            </a:r>
            <a:r>
              <a:rPr lang="zh-CN" altLang="zh-CN" sz="1600" dirty="0">
                <a:effectLst/>
                <a:ea typeface="宋体" panose="02010600030101010101" pitchFamily="2" charset="-122"/>
                <a:cs typeface="Times New Roman" panose="02020603050405020304" pitchFamily="18" charset="0"/>
              </a:rPr>
              <a:t>台班</a:t>
            </a:r>
            <a:r>
              <a:rPr lang="zh-CN" altLang="en-US" sz="1600" dirty="0">
                <a:effectLst/>
                <a:ea typeface="宋体" panose="02010600030101010101" pitchFamily="2" charset="-122"/>
                <a:cs typeface="Times New Roman" panose="02020603050405020304" pitchFamily="18" charset="0"/>
              </a:rPr>
              <a:t>（约</a:t>
            </a:r>
            <a:r>
              <a:rPr lang="en-US" altLang="zh-CN" sz="1600" dirty="0">
                <a:effectLst/>
                <a:ea typeface="宋体" panose="02010600030101010101" pitchFamily="2" charset="-122"/>
                <a:cs typeface="Times New Roman" panose="02020603050405020304" pitchFamily="18" charset="0"/>
              </a:rPr>
              <a:t>41.2</a:t>
            </a:r>
            <a:r>
              <a:rPr lang="zh-CN" altLang="en-US" sz="1600" dirty="0">
                <a:effectLst/>
                <a:ea typeface="宋体" panose="02010600030101010101" pitchFamily="2" charset="-122"/>
                <a:cs typeface="Times New Roman" panose="02020603050405020304" pitchFamily="18" charset="0"/>
              </a:rPr>
              <a:t>元</a:t>
            </a:r>
            <a:r>
              <a:rPr lang="en-US" altLang="zh-CN" sz="1600" dirty="0">
                <a:effectLst/>
                <a:ea typeface="宋体" panose="02010600030101010101" pitchFamily="2" charset="-122"/>
                <a:cs typeface="Times New Roman" panose="02020603050405020304" pitchFamily="18" charset="0"/>
              </a:rPr>
              <a:t>/m3</a:t>
            </a:r>
            <a:r>
              <a:rPr lang="zh-CN" altLang="en-US" sz="1600" dirty="0">
                <a:effectLst/>
                <a:ea typeface="宋体" panose="02010600030101010101" pitchFamily="2" charset="-122"/>
                <a:cs typeface="Times New Roman" panose="02020603050405020304" pitchFamily="18" charset="0"/>
              </a:rPr>
              <a:t>）</a:t>
            </a:r>
            <a:endParaRPr lang="zh-CN" altLang="en-US" sz="1100" dirty="0"/>
          </a:p>
        </p:txBody>
      </p:sp>
    </p:spTree>
    <p:extLst>
      <p:ext uri="{BB962C8B-B14F-4D97-AF65-F5344CB8AC3E}">
        <p14:creationId xmlns:p14="http://schemas.microsoft.com/office/powerpoint/2010/main" val="780431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Pie 5"/>
          <p:cNvSpPr/>
          <p:nvPr/>
        </p:nvSpPr>
        <p:spPr>
          <a:xfrm>
            <a:off x="1788882" y="2860988"/>
            <a:ext cx="1170204" cy="1104146"/>
          </a:xfrm>
          <a:prstGeom prst="pieWedge">
            <a:avLst/>
          </a:prstGeom>
          <a:solidFill>
            <a:schemeClr val="accent3"/>
          </a:solidFill>
          <a:ln w="12700" cap="flat" cmpd="sng" algn="ctr">
            <a:noFill/>
            <a:prstDash val="solid"/>
            <a:miter lim="800000"/>
          </a:ln>
          <a:effectLst/>
        </p:spPr>
      </p:sp>
      <p:sp>
        <p:nvSpPr>
          <p:cNvPr id="9" name="Pie 13"/>
          <p:cNvSpPr/>
          <p:nvPr/>
        </p:nvSpPr>
        <p:spPr>
          <a:xfrm flipH="1">
            <a:off x="3292157" y="2860988"/>
            <a:ext cx="1170204" cy="1104146"/>
          </a:xfrm>
          <a:prstGeom prst="pieWedge">
            <a:avLst/>
          </a:prstGeom>
          <a:solidFill>
            <a:schemeClr val="tx2">
              <a:lumMod val="50000"/>
              <a:alpha val="80000"/>
            </a:schemeClr>
          </a:solidFill>
          <a:ln w="12700" cap="flat" cmpd="sng" algn="ctr">
            <a:noFill/>
            <a:prstDash val="solid"/>
            <a:miter lim="800000"/>
          </a:ln>
          <a:effectLst/>
        </p:spPr>
      </p:sp>
      <p:sp>
        <p:nvSpPr>
          <p:cNvPr id="10" name="Pie 14"/>
          <p:cNvSpPr/>
          <p:nvPr/>
        </p:nvSpPr>
        <p:spPr>
          <a:xfrm rot="16200000">
            <a:off x="3324601" y="3992015"/>
            <a:ext cx="1104147" cy="1170209"/>
          </a:xfrm>
          <a:prstGeom prst="pieWedge">
            <a:avLst/>
          </a:prstGeom>
          <a:solidFill>
            <a:schemeClr val="accent3"/>
          </a:solidFill>
          <a:ln w="12700" cap="flat" cmpd="sng" algn="ctr">
            <a:noFill/>
            <a:prstDash val="solid"/>
            <a:miter lim="800000"/>
          </a:ln>
          <a:effectLst/>
        </p:spPr>
      </p:sp>
      <p:sp>
        <p:nvSpPr>
          <p:cNvPr id="13" name="Pie 15"/>
          <p:cNvSpPr/>
          <p:nvPr/>
        </p:nvSpPr>
        <p:spPr>
          <a:xfrm rot="5400000" flipH="1">
            <a:off x="4827291" y="3972554"/>
            <a:ext cx="1104147" cy="1170203"/>
          </a:xfrm>
          <a:prstGeom prst="pieWedge">
            <a:avLst/>
          </a:prstGeom>
          <a:solidFill>
            <a:schemeClr val="tx2">
              <a:lumMod val="50000"/>
              <a:alpha val="80000"/>
            </a:schemeClr>
          </a:solidFill>
          <a:ln w="12700" cap="flat" cmpd="sng" algn="ctr">
            <a:noFill/>
            <a:prstDash val="solid"/>
            <a:miter lim="800000"/>
          </a:ln>
          <a:effectLst/>
        </p:spPr>
      </p:sp>
      <p:sp>
        <p:nvSpPr>
          <p:cNvPr id="14" name="Pie 16"/>
          <p:cNvSpPr/>
          <p:nvPr/>
        </p:nvSpPr>
        <p:spPr>
          <a:xfrm>
            <a:off x="4794264" y="2839186"/>
            <a:ext cx="1170204" cy="1104146"/>
          </a:xfrm>
          <a:prstGeom prst="pieWedge">
            <a:avLst/>
          </a:prstGeom>
          <a:solidFill>
            <a:schemeClr val="accent3"/>
          </a:solidFill>
          <a:ln w="12700" cap="flat" cmpd="sng" algn="ctr">
            <a:noFill/>
            <a:prstDash val="solid"/>
            <a:miter lim="800000"/>
          </a:ln>
          <a:effectLst/>
        </p:spPr>
      </p:sp>
      <p:sp>
        <p:nvSpPr>
          <p:cNvPr id="15" name="Pie 17"/>
          <p:cNvSpPr/>
          <p:nvPr/>
        </p:nvSpPr>
        <p:spPr>
          <a:xfrm flipH="1">
            <a:off x="6289810" y="2869992"/>
            <a:ext cx="1170204" cy="1104146"/>
          </a:xfrm>
          <a:prstGeom prst="pieWedge">
            <a:avLst/>
          </a:prstGeom>
          <a:solidFill>
            <a:schemeClr val="tx2">
              <a:lumMod val="50000"/>
              <a:alpha val="80000"/>
            </a:schemeClr>
          </a:solidFill>
          <a:ln w="12700" cap="flat" cmpd="sng" algn="ctr">
            <a:noFill/>
            <a:prstDash val="solid"/>
            <a:miter lim="800000"/>
          </a:ln>
          <a:effectLst/>
        </p:spPr>
      </p:sp>
      <p:sp>
        <p:nvSpPr>
          <p:cNvPr id="16" name="Pie 18"/>
          <p:cNvSpPr/>
          <p:nvPr/>
        </p:nvSpPr>
        <p:spPr>
          <a:xfrm rot="16200000">
            <a:off x="6321432" y="3981787"/>
            <a:ext cx="1104147" cy="1170209"/>
          </a:xfrm>
          <a:prstGeom prst="pieWedge">
            <a:avLst/>
          </a:prstGeom>
          <a:solidFill>
            <a:schemeClr val="accent3"/>
          </a:solidFill>
          <a:ln w="12700" cap="flat" cmpd="sng" algn="ctr">
            <a:noFill/>
            <a:prstDash val="solid"/>
            <a:miter lim="800000"/>
          </a:ln>
          <a:effectLst/>
        </p:spPr>
      </p:sp>
      <p:sp>
        <p:nvSpPr>
          <p:cNvPr id="17" name="Pie 19"/>
          <p:cNvSpPr/>
          <p:nvPr/>
        </p:nvSpPr>
        <p:spPr>
          <a:xfrm rot="5400000" flipH="1">
            <a:off x="7815015" y="3954515"/>
            <a:ext cx="1104147" cy="1170203"/>
          </a:xfrm>
          <a:prstGeom prst="pieWedge">
            <a:avLst/>
          </a:prstGeom>
          <a:solidFill>
            <a:schemeClr val="tx2">
              <a:lumMod val="50000"/>
              <a:alpha val="80000"/>
            </a:schemeClr>
          </a:solidFill>
          <a:ln w="12700" cap="flat" cmpd="sng" algn="ctr">
            <a:noFill/>
            <a:prstDash val="solid"/>
            <a:miter lim="800000"/>
          </a:ln>
          <a:effectLst/>
        </p:spPr>
      </p:sp>
      <p:sp>
        <p:nvSpPr>
          <p:cNvPr id="18" name="Pie 20"/>
          <p:cNvSpPr/>
          <p:nvPr/>
        </p:nvSpPr>
        <p:spPr>
          <a:xfrm>
            <a:off x="7781988" y="2841405"/>
            <a:ext cx="1170204" cy="1104146"/>
          </a:xfrm>
          <a:prstGeom prst="pieWedge">
            <a:avLst/>
          </a:prstGeom>
          <a:solidFill>
            <a:schemeClr val="accent3"/>
          </a:solidFill>
          <a:ln w="12700" cap="flat" cmpd="sng" algn="ctr">
            <a:noFill/>
            <a:prstDash val="solid"/>
            <a:miter lim="800000"/>
          </a:ln>
          <a:effectLst/>
        </p:spPr>
      </p:sp>
      <p:sp>
        <p:nvSpPr>
          <p:cNvPr id="19" name="Pie 21"/>
          <p:cNvSpPr/>
          <p:nvPr/>
        </p:nvSpPr>
        <p:spPr>
          <a:xfrm flipH="1">
            <a:off x="9276125" y="2834173"/>
            <a:ext cx="1170204" cy="1104146"/>
          </a:xfrm>
          <a:prstGeom prst="pieWedge">
            <a:avLst/>
          </a:prstGeom>
          <a:solidFill>
            <a:schemeClr val="tx2">
              <a:lumMod val="50000"/>
              <a:alpha val="80000"/>
            </a:schemeClr>
          </a:solidFill>
          <a:ln w="12700" cap="flat" cmpd="sng" algn="ctr">
            <a:noFill/>
            <a:prstDash val="solid"/>
            <a:miter lim="800000"/>
          </a:ln>
          <a:effectLst/>
        </p:spPr>
      </p:sp>
      <p:sp>
        <p:nvSpPr>
          <p:cNvPr id="20" name="Pie 22"/>
          <p:cNvSpPr/>
          <p:nvPr/>
        </p:nvSpPr>
        <p:spPr>
          <a:xfrm rot="16200000">
            <a:off x="9309153" y="3965201"/>
            <a:ext cx="1104147" cy="1170205"/>
          </a:xfrm>
          <a:prstGeom prst="pieWedge">
            <a:avLst/>
          </a:prstGeom>
          <a:solidFill>
            <a:schemeClr val="accent3"/>
          </a:solidFill>
          <a:ln w="12700" cap="flat" cmpd="sng" algn="ctr">
            <a:noFill/>
            <a:prstDash val="solid"/>
            <a:miter lim="800000"/>
          </a:ln>
          <a:effectLst/>
        </p:spPr>
      </p:sp>
      <p:sp>
        <p:nvSpPr>
          <p:cNvPr id="35" name="Rectangle 45"/>
          <p:cNvSpPr/>
          <p:nvPr/>
        </p:nvSpPr>
        <p:spPr>
          <a:xfrm>
            <a:off x="1485237" y="1963336"/>
            <a:ext cx="1353238" cy="812530"/>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b="0" i="0" u="none" strike="noStrike" kern="0" cap="none" spc="0" normalizeH="0" baseline="0" noProof="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rPr>
              <a:t>第一章     土石方工程</a:t>
            </a:r>
            <a:endParaRPr kumimoji="0" lang="en-US" b="0" i="0" u="none" strike="noStrike" kern="0" cap="none" spc="0" normalizeH="0" baseline="0" noProof="0" dirty="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灯片编号占位符 42"/>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4</a:t>
            </a:fld>
            <a:endParaRPr lang="en-US" dirty="0">
              <a:solidFill>
                <a:prstClr val="black">
                  <a:tint val="75000"/>
                </a:prstClr>
              </a:solidFill>
            </a:endParaRPr>
          </a:p>
        </p:txBody>
      </p:sp>
      <p:sp>
        <p:nvSpPr>
          <p:cNvPr id="44" name="9"/>
          <p:cNvSpPr txBox="1"/>
          <p:nvPr/>
        </p:nvSpPr>
        <p:spPr>
          <a:xfrm>
            <a:off x="998070" y="351305"/>
            <a:ext cx="3487435" cy="430887"/>
          </a:xfrm>
          <a:prstGeom prst="rect">
            <a:avLst/>
          </a:prstGeom>
          <a:noFill/>
        </p:spPr>
        <p:txBody>
          <a:bodyPr wrap="square" lIns="0" tIns="0" rIns="0" bIns="0" rtlCol="0">
            <a:spAutoFit/>
          </a:bodyPr>
          <a:lstStyle/>
          <a:p>
            <a:r>
              <a:rPr lang="en-US" altLang="zh-CN" sz="2800">
                <a:solidFill>
                  <a:schemeClr val="bg1">
                    <a:lumMod val="50000"/>
                  </a:schemeClr>
                </a:solidFill>
                <a:latin typeface="微软雅黑" panose="020B0503020204020204" pitchFamily="34" charset="-122"/>
                <a:ea typeface="微软雅黑" panose="020B0503020204020204" pitchFamily="34" charset="-122"/>
              </a:rPr>
              <a:t>01.</a:t>
            </a:r>
            <a:r>
              <a:rPr lang="zh-CN" altLang="en-US" sz="2800">
                <a:solidFill>
                  <a:schemeClr val="bg1">
                    <a:lumMod val="50000"/>
                  </a:schemeClr>
                </a:solidFill>
                <a:latin typeface="微软雅黑" panose="020B0503020204020204" pitchFamily="34" charset="-122"/>
                <a:ea typeface="微软雅黑" panose="020B0503020204020204" pitchFamily="34" charset="-122"/>
              </a:rPr>
              <a:t>编  制  概  况</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Rectangle 45"/>
          <p:cNvSpPr/>
          <p:nvPr/>
        </p:nvSpPr>
        <p:spPr>
          <a:xfrm>
            <a:off x="3048060" y="1932356"/>
            <a:ext cx="1257966" cy="812530"/>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b="0" i="0" u="none" strike="noStrike" kern="0" cap="none" spc="0" normalizeH="0" baseline="0" noProof="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rPr>
              <a:t>第二章     道路工程</a:t>
            </a:r>
            <a:endParaRPr kumimoji="0" lang="en-US" b="0" i="0" u="none" strike="noStrike" kern="0" cap="none" spc="0" normalizeH="0" baseline="0" noProof="0" dirty="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6" name="Rectangle 45"/>
          <p:cNvSpPr/>
          <p:nvPr/>
        </p:nvSpPr>
        <p:spPr>
          <a:xfrm>
            <a:off x="4632315" y="1946819"/>
            <a:ext cx="1257966" cy="791755"/>
          </a:xfrm>
          <a:prstGeom prst="rect">
            <a:avLst/>
          </a:prstGeom>
        </p:spPr>
        <p:txBody>
          <a:bodyPr wrap="square">
            <a:spAutoFit/>
          </a:bodyPr>
          <a:lstStyle/>
          <a:p>
            <a:pPr algn="ctr">
              <a:lnSpc>
                <a:spcPct val="130000"/>
              </a:lnSpc>
              <a:defRPr/>
            </a:pPr>
            <a:r>
              <a:rPr lang="zh-CN" altLang="en-US" kern="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rPr>
              <a:t>第五章     管网工程</a:t>
            </a:r>
            <a:endParaRPr lang="en-US" altLang="zh-CN" kern="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7" name="Rectangle 45"/>
          <p:cNvSpPr/>
          <p:nvPr/>
        </p:nvSpPr>
        <p:spPr>
          <a:xfrm>
            <a:off x="6208379" y="1863269"/>
            <a:ext cx="1392186" cy="781176"/>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rPr>
              <a:t>第六章      水处理工程</a:t>
            </a:r>
            <a:endParaRPr kumimoji="0" lang="en-US" b="0" i="0" u="none" strike="noStrike" kern="0" cap="none" spc="0" normalizeH="0" baseline="0" noProof="0" dirty="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8" name="Rectangle 45"/>
          <p:cNvSpPr/>
          <p:nvPr/>
        </p:nvSpPr>
        <p:spPr>
          <a:xfrm>
            <a:off x="7757912" y="1854573"/>
            <a:ext cx="1257966" cy="791755"/>
          </a:xfrm>
          <a:prstGeom prst="rect">
            <a:avLst/>
          </a:prstGeom>
        </p:spPr>
        <p:txBody>
          <a:bodyPr wrap="square">
            <a:spAutoFit/>
          </a:bodyPr>
          <a:lstStyle/>
          <a:p>
            <a:pPr algn="ctr">
              <a:lnSpc>
                <a:spcPct val="130000"/>
              </a:lnSpc>
              <a:defRPr/>
            </a:pPr>
            <a:r>
              <a:rPr lang="zh-CN" altLang="en-US" kern="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rPr>
              <a:t>第九章     钢筋工程</a:t>
            </a:r>
            <a:endParaRPr kumimoji="0" lang="en-US" b="0" i="0" u="none" strike="noStrike" kern="0" cap="none" spc="0" normalizeH="0" baseline="0" noProof="0" dirty="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9" name="Rectangle 45"/>
          <p:cNvSpPr/>
          <p:nvPr/>
        </p:nvSpPr>
        <p:spPr>
          <a:xfrm>
            <a:off x="9475367" y="1860643"/>
            <a:ext cx="1257966" cy="812530"/>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b="0" i="0" u="none" strike="noStrike" kern="0" cap="none" spc="0" normalizeH="0" baseline="0" noProof="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rPr>
              <a:t>第十章     拆除工程</a:t>
            </a:r>
            <a:endParaRPr kumimoji="0" lang="en-US" b="0" i="0" u="none" strike="noStrike" kern="0" cap="none" spc="0" normalizeH="0" baseline="0" noProof="0" dirty="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0" name="Rectangle 45"/>
          <p:cNvSpPr/>
          <p:nvPr/>
        </p:nvSpPr>
        <p:spPr>
          <a:xfrm>
            <a:off x="9504379" y="5122944"/>
            <a:ext cx="1257966" cy="812530"/>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b="0" i="0" u="none" strike="noStrike" kern="0" cap="none" spc="0" normalizeH="0" baseline="0" noProof="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rPr>
              <a:t>第十一章     措施项目</a:t>
            </a:r>
            <a:endParaRPr kumimoji="0" lang="en-US" b="0" i="0" u="none" strike="noStrike" kern="0" cap="none" spc="0" normalizeH="0" baseline="0" noProof="0" dirty="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1" name="Rectangle 45"/>
          <p:cNvSpPr/>
          <p:nvPr/>
        </p:nvSpPr>
        <p:spPr>
          <a:xfrm>
            <a:off x="7819533" y="5122944"/>
            <a:ext cx="1257966" cy="1151854"/>
          </a:xfrm>
          <a:prstGeom prst="rect">
            <a:avLst/>
          </a:prstGeom>
        </p:spPr>
        <p:txBody>
          <a:bodyPr wrap="square">
            <a:spAutoFit/>
          </a:bodyPr>
          <a:lstStyle/>
          <a:p>
            <a:pPr lvl="0" algn="ctr">
              <a:lnSpc>
                <a:spcPct val="130000"/>
              </a:lnSpc>
              <a:defRPr/>
            </a:pPr>
            <a:r>
              <a:rPr lang="zh-CN" altLang="en-US" kern="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rPr>
              <a:t>第八章     生活垃圾处理工程</a:t>
            </a:r>
            <a:endParaRPr kumimoji="0" lang="en-US" b="0" i="0" u="none" strike="noStrike" kern="0" cap="none" spc="0" normalizeH="0" baseline="0" noProof="0" dirty="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2" name="Rectangle 45"/>
          <p:cNvSpPr/>
          <p:nvPr/>
        </p:nvSpPr>
        <p:spPr>
          <a:xfrm>
            <a:off x="6115786" y="5102377"/>
            <a:ext cx="1257966" cy="1172629"/>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b="0" i="0" u="none" strike="noStrike" kern="0" cap="none" spc="0" normalizeH="0" baseline="0" noProof="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rPr>
              <a:t>第七章     地下综合管廊工程</a:t>
            </a:r>
            <a:endParaRPr kumimoji="0" lang="en-US" b="0" i="0" u="none" strike="noStrike" kern="0" cap="none" spc="0" normalizeH="0" baseline="0" noProof="0" dirty="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3" name="Rectangle 45"/>
          <p:cNvSpPr/>
          <p:nvPr/>
        </p:nvSpPr>
        <p:spPr>
          <a:xfrm>
            <a:off x="4640673" y="5105336"/>
            <a:ext cx="1257966" cy="812530"/>
          </a:xfrm>
          <a:prstGeom prst="rect">
            <a:avLst/>
          </a:prstGeom>
        </p:spPr>
        <p:txBody>
          <a:bodyPr wrap="square">
            <a:spAutoFit/>
          </a:bodyPr>
          <a:lstStyle/>
          <a:p>
            <a:pPr lvl="0" algn="ctr">
              <a:lnSpc>
                <a:spcPct val="130000"/>
              </a:lnSpc>
              <a:defRPr/>
            </a:pPr>
            <a:r>
              <a:rPr lang="zh-CN" altLang="en-US" kern="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rPr>
              <a:t>第四章     隧道工程</a:t>
            </a:r>
            <a:endParaRPr lang="en-US" altLang="zh-CN" kern="0" dirty="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4" name="Rectangle 45"/>
          <p:cNvSpPr/>
          <p:nvPr/>
        </p:nvSpPr>
        <p:spPr>
          <a:xfrm>
            <a:off x="3048060" y="5122944"/>
            <a:ext cx="1257966" cy="776944"/>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b="0" i="0" u="none" strike="noStrike" kern="0" cap="none" spc="0" normalizeH="0" baseline="0" noProof="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rPr>
              <a:t>第三章     桥</a:t>
            </a:r>
            <a:r>
              <a:rPr lang="zh-CN" altLang="en-US" kern="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rPr>
              <a:t>涵</a:t>
            </a:r>
            <a:r>
              <a:rPr kumimoji="0" lang="zh-CN" altLang="en-US" b="0" i="0" u="none" strike="noStrike" kern="0" cap="none" spc="0" normalizeH="0" baseline="0" noProof="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rPr>
              <a:t>工程</a:t>
            </a:r>
            <a:endParaRPr kumimoji="0" lang="en-US" b="0" i="0" u="none" strike="noStrike" kern="0" cap="none" spc="0" normalizeH="0" baseline="0" noProof="0" dirty="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5" name="Right Triangle 29"/>
          <p:cNvSpPr/>
          <p:nvPr/>
        </p:nvSpPr>
        <p:spPr>
          <a:xfrm flipH="1">
            <a:off x="2820466" y="2670086"/>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6" name="Right Triangle 31"/>
          <p:cNvSpPr/>
          <p:nvPr/>
        </p:nvSpPr>
        <p:spPr>
          <a:xfrm flipH="1">
            <a:off x="5808773" y="2645288"/>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7" name="Right Triangle 32"/>
          <p:cNvSpPr/>
          <p:nvPr/>
        </p:nvSpPr>
        <p:spPr>
          <a:xfrm flipH="1">
            <a:off x="8798455" y="2649384"/>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8" name="Right Triangle 37"/>
          <p:cNvSpPr/>
          <p:nvPr/>
        </p:nvSpPr>
        <p:spPr>
          <a:xfrm flipH="1" flipV="1">
            <a:off x="4332964" y="5178368"/>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9" name="Right Triangle 38"/>
          <p:cNvSpPr/>
          <p:nvPr/>
        </p:nvSpPr>
        <p:spPr>
          <a:xfrm flipH="1" flipV="1">
            <a:off x="7340468" y="5166209"/>
            <a:ext cx="138223" cy="138223"/>
          </a:xfrm>
          <a:prstGeom prst="rtTriangl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0" name="Pie 19"/>
          <p:cNvSpPr/>
          <p:nvPr/>
        </p:nvSpPr>
        <p:spPr>
          <a:xfrm rot="5400000" flipH="1">
            <a:off x="1821908" y="4000734"/>
            <a:ext cx="1104147" cy="1170203"/>
          </a:xfrm>
          <a:prstGeom prst="pieWedge">
            <a:avLst/>
          </a:prstGeom>
          <a:solidFill>
            <a:schemeClr val="tx2">
              <a:lumMod val="50000"/>
              <a:alpha val="80000"/>
            </a:schemeClr>
          </a:solidFill>
          <a:ln w="12700" cap="flat" cmpd="sng" algn="ctr">
            <a:noFill/>
            <a:prstDash val="solid"/>
            <a:miter lim="800000"/>
          </a:ln>
          <a:effectLst/>
        </p:spPr>
      </p:sp>
      <p:sp>
        <p:nvSpPr>
          <p:cNvPr id="61" name="Rectangle 45"/>
          <p:cNvSpPr/>
          <p:nvPr/>
        </p:nvSpPr>
        <p:spPr>
          <a:xfrm>
            <a:off x="1509033" y="5313380"/>
            <a:ext cx="1257966" cy="431657"/>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b="0" i="0" u="none" strike="noStrike" kern="0" cap="none" spc="0" normalizeH="0" baseline="0" noProof="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rPr>
              <a:t>总说明</a:t>
            </a:r>
            <a:endParaRPr kumimoji="0" lang="en-US" b="0" i="0" u="none" strike="noStrike" kern="0" cap="none" spc="0" normalizeH="0" baseline="0" noProof="0" dirty="0">
              <a:ln>
                <a:noFill/>
              </a:ln>
              <a:solidFill>
                <a:srgbClr val="AAB2BD">
                  <a:lumMod val="75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591897426"/>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anim calcmode="lin" valueType="num">
                                      <p:cBhvr>
                                        <p:cTn id="27" dur="500" fill="hold"/>
                                        <p:tgtEl>
                                          <p:spTgt spid="13"/>
                                        </p:tgtEl>
                                        <p:attrNameLst>
                                          <p:attrName>ppt_x</p:attrName>
                                        </p:attrNameLst>
                                      </p:cBhvr>
                                      <p:tavLst>
                                        <p:tav tm="0">
                                          <p:val>
                                            <p:strVal val="#ppt_x"/>
                                          </p:val>
                                        </p:tav>
                                        <p:tav tm="100000">
                                          <p:val>
                                            <p:strVal val="#ppt_x"/>
                                          </p:val>
                                        </p:tav>
                                      </p:tavLst>
                                    </p:anim>
                                    <p:anim calcmode="lin" valueType="num">
                                      <p:cBhvr>
                                        <p:cTn id="28" dur="5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anim calcmode="lin" valueType="num">
                                      <p:cBhvr>
                                        <p:cTn id="37" dur="500" fill="hold"/>
                                        <p:tgtEl>
                                          <p:spTgt spid="15"/>
                                        </p:tgtEl>
                                        <p:attrNameLst>
                                          <p:attrName>ppt_x</p:attrName>
                                        </p:attrNameLst>
                                      </p:cBhvr>
                                      <p:tavLst>
                                        <p:tav tm="0">
                                          <p:val>
                                            <p:strVal val="#ppt_x"/>
                                          </p:val>
                                        </p:tav>
                                        <p:tav tm="100000">
                                          <p:val>
                                            <p:strVal val="#ppt_x"/>
                                          </p:val>
                                        </p:tav>
                                      </p:tavLst>
                                    </p:anim>
                                    <p:anim calcmode="lin" valueType="num">
                                      <p:cBhvr>
                                        <p:cTn id="38" dur="5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anim calcmode="lin" valueType="num">
                                      <p:cBhvr>
                                        <p:cTn id="42" dur="500" fill="hold"/>
                                        <p:tgtEl>
                                          <p:spTgt spid="16"/>
                                        </p:tgtEl>
                                        <p:attrNameLst>
                                          <p:attrName>ppt_x</p:attrName>
                                        </p:attrNameLst>
                                      </p:cBhvr>
                                      <p:tavLst>
                                        <p:tav tm="0">
                                          <p:val>
                                            <p:strVal val="#ppt_x"/>
                                          </p:val>
                                        </p:tav>
                                        <p:tav tm="100000">
                                          <p:val>
                                            <p:strVal val="#ppt_x"/>
                                          </p:val>
                                        </p:tav>
                                      </p:tavLst>
                                    </p:anim>
                                    <p:anim calcmode="lin" valueType="num">
                                      <p:cBhvr>
                                        <p:cTn id="43" dur="50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anim calcmode="lin" valueType="num">
                                      <p:cBhvr>
                                        <p:cTn id="47" dur="500" fill="hold"/>
                                        <p:tgtEl>
                                          <p:spTgt spid="17"/>
                                        </p:tgtEl>
                                        <p:attrNameLst>
                                          <p:attrName>ppt_x</p:attrName>
                                        </p:attrNameLst>
                                      </p:cBhvr>
                                      <p:tavLst>
                                        <p:tav tm="0">
                                          <p:val>
                                            <p:strVal val="#ppt_x"/>
                                          </p:val>
                                        </p:tav>
                                        <p:tav tm="100000">
                                          <p:val>
                                            <p:strVal val="#ppt_x"/>
                                          </p:val>
                                        </p:tav>
                                      </p:tavLst>
                                    </p:anim>
                                    <p:anim calcmode="lin" valueType="num">
                                      <p:cBhvr>
                                        <p:cTn id="48" dur="500" fill="hold"/>
                                        <p:tgtEl>
                                          <p:spTgt spid="17"/>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anim calcmode="lin" valueType="num">
                                      <p:cBhvr>
                                        <p:cTn id="52" dur="500" fill="hold"/>
                                        <p:tgtEl>
                                          <p:spTgt spid="18"/>
                                        </p:tgtEl>
                                        <p:attrNameLst>
                                          <p:attrName>ppt_x</p:attrName>
                                        </p:attrNameLst>
                                      </p:cBhvr>
                                      <p:tavLst>
                                        <p:tav tm="0">
                                          <p:val>
                                            <p:strVal val="#ppt_x"/>
                                          </p:val>
                                        </p:tav>
                                        <p:tav tm="100000">
                                          <p:val>
                                            <p:strVal val="#ppt_x"/>
                                          </p:val>
                                        </p:tav>
                                      </p:tavLst>
                                    </p:anim>
                                    <p:anim calcmode="lin" valueType="num">
                                      <p:cBhvr>
                                        <p:cTn id="53" dur="500" fill="hold"/>
                                        <p:tgtEl>
                                          <p:spTgt spid="18"/>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anim calcmode="lin" valueType="num">
                                      <p:cBhvr>
                                        <p:cTn id="57" dur="500" fill="hold"/>
                                        <p:tgtEl>
                                          <p:spTgt spid="19"/>
                                        </p:tgtEl>
                                        <p:attrNameLst>
                                          <p:attrName>ppt_x</p:attrName>
                                        </p:attrNameLst>
                                      </p:cBhvr>
                                      <p:tavLst>
                                        <p:tav tm="0">
                                          <p:val>
                                            <p:strVal val="#ppt_x"/>
                                          </p:val>
                                        </p:tav>
                                        <p:tav tm="100000">
                                          <p:val>
                                            <p:strVal val="#ppt_x"/>
                                          </p:val>
                                        </p:tav>
                                      </p:tavLst>
                                    </p:anim>
                                    <p:anim calcmode="lin" valueType="num">
                                      <p:cBhvr>
                                        <p:cTn id="58" dur="5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anim calcmode="lin" valueType="num">
                                      <p:cBhvr>
                                        <p:cTn id="62" dur="500" fill="hold"/>
                                        <p:tgtEl>
                                          <p:spTgt spid="20"/>
                                        </p:tgtEl>
                                        <p:attrNameLst>
                                          <p:attrName>ppt_x</p:attrName>
                                        </p:attrNameLst>
                                      </p:cBhvr>
                                      <p:tavLst>
                                        <p:tav tm="0">
                                          <p:val>
                                            <p:strVal val="#ppt_x"/>
                                          </p:val>
                                        </p:tav>
                                        <p:tav tm="100000">
                                          <p:val>
                                            <p:strVal val="#ppt_x"/>
                                          </p:val>
                                        </p:tav>
                                      </p:tavLst>
                                    </p:anim>
                                    <p:anim calcmode="lin" valueType="num">
                                      <p:cBhvr>
                                        <p:cTn id="63" dur="50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anim calcmode="lin" valueType="num">
                                      <p:cBhvr>
                                        <p:cTn id="72" dur="500" fill="hold"/>
                                        <p:tgtEl>
                                          <p:spTgt spid="45"/>
                                        </p:tgtEl>
                                        <p:attrNameLst>
                                          <p:attrName>ppt_x</p:attrName>
                                        </p:attrNameLst>
                                      </p:cBhvr>
                                      <p:tavLst>
                                        <p:tav tm="0">
                                          <p:val>
                                            <p:strVal val="#ppt_x"/>
                                          </p:val>
                                        </p:tav>
                                        <p:tav tm="100000">
                                          <p:val>
                                            <p:strVal val="#ppt_x"/>
                                          </p:val>
                                        </p:tav>
                                      </p:tavLst>
                                    </p:anim>
                                    <p:anim calcmode="lin" valueType="num">
                                      <p:cBhvr>
                                        <p:cTn id="73" dur="500" fill="hold"/>
                                        <p:tgtEl>
                                          <p:spTgt spid="4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anim calcmode="lin" valueType="num">
                                      <p:cBhvr>
                                        <p:cTn id="77" dur="500" fill="hold"/>
                                        <p:tgtEl>
                                          <p:spTgt spid="46"/>
                                        </p:tgtEl>
                                        <p:attrNameLst>
                                          <p:attrName>ppt_x</p:attrName>
                                        </p:attrNameLst>
                                      </p:cBhvr>
                                      <p:tavLst>
                                        <p:tav tm="0">
                                          <p:val>
                                            <p:strVal val="#ppt_x"/>
                                          </p:val>
                                        </p:tav>
                                        <p:tav tm="100000">
                                          <p:val>
                                            <p:strVal val="#ppt_x"/>
                                          </p:val>
                                        </p:tav>
                                      </p:tavLst>
                                    </p:anim>
                                    <p:anim calcmode="lin" valueType="num">
                                      <p:cBhvr>
                                        <p:cTn id="78" dur="500" fill="hold"/>
                                        <p:tgtEl>
                                          <p:spTgt spid="4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anim calcmode="lin" valueType="num">
                                      <p:cBhvr>
                                        <p:cTn id="82" dur="500" fill="hold"/>
                                        <p:tgtEl>
                                          <p:spTgt spid="47"/>
                                        </p:tgtEl>
                                        <p:attrNameLst>
                                          <p:attrName>ppt_x</p:attrName>
                                        </p:attrNameLst>
                                      </p:cBhvr>
                                      <p:tavLst>
                                        <p:tav tm="0">
                                          <p:val>
                                            <p:strVal val="#ppt_x"/>
                                          </p:val>
                                        </p:tav>
                                        <p:tav tm="100000">
                                          <p:val>
                                            <p:strVal val="#ppt_x"/>
                                          </p:val>
                                        </p:tav>
                                      </p:tavLst>
                                    </p:anim>
                                    <p:anim calcmode="lin" valueType="num">
                                      <p:cBhvr>
                                        <p:cTn id="83" dur="500" fill="hold"/>
                                        <p:tgtEl>
                                          <p:spTgt spid="4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500"/>
                                        <p:tgtEl>
                                          <p:spTgt spid="48"/>
                                        </p:tgtEl>
                                      </p:cBhvr>
                                    </p:animEffect>
                                    <p:anim calcmode="lin" valueType="num">
                                      <p:cBhvr>
                                        <p:cTn id="87" dur="500" fill="hold"/>
                                        <p:tgtEl>
                                          <p:spTgt spid="48"/>
                                        </p:tgtEl>
                                        <p:attrNameLst>
                                          <p:attrName>ppt_x</p:attrName>
                                        </p:attrNameLst>
                                      </p:cBhvr>
                                      <p:tavLst>
                                        <p:tav tm="0">
                                          <p:val>
                                            <p:strVal val="#ppt_x"/>
                                          </p:val>
                                        </p:tav>
                                        <p:tav tm="100000">
                                          <p:val>
                                            <p:strVal val="#ppt_x"/>
                                          </p:val>
                                        </p:tav>
                                      </p:tavLst>
                                    </p:anim>
                                    <p:anim calcmode="lin" valueType="num">
                                      <p:cBhvr>
                                        <p:cTn id="88" dur="500" fill="hold"/>
                                        <p:tgtEl>
                                          <p:spTgt spid="48"/>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anim calcmode="lin" valueType="num">
                                      <p:cBhvr>
                                        <p:cTn id="92" dur="500" fill="hold"/>
                                        <p:tgtEl>
                                          <p:spTgt spid="49"/>
                                        </p:tgtEl>
                                        <p:attrNameLst>
                                          <p:attrName>ppt_x</p:attrName>
                                        </p:attrNameLst>
                                      </p:cBhvr>
                                      <p:tavLst>
                                        <p:tav tm="0">
                                          <p:val>
                                            <p:strVal val="#ppt_x"/>
                                          </p:val>
                                        </p:tav>
                                        <p:tav tm="100000">
                                          <p:val>
                                            <p:strVal val="#ppt_x"/>
                                          </p:val>
                                        </p:tav>
                                      </p:tavLst>
                                    </p:anim>
                                    <p:anim calcmode="lin" valueType="num">
                                      <p:cBhvr>
                                        <p:cTn id="93" dur="500" fill="hold"/>
                                        <p:tgtEl>
                                          <p:spTgt spid="49"/>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50"/>
                                        </p:tgtEl>
                                        <p:attrNameLst>
                                          <p:attrName>style.visibility</p:attrName>
                                        </p:attrNameLst>
                                      </p:cBhvr>
                                      <p:to>
                                        <p:strVal val="visible"/>
                                      </p:to>
                                    </p:set>
                                    <p:animEffect transition="in" filter="fade">
                                      <p:cBhvr>
                                        <p:cTn id="96" dur="500"/>
                                        <p:tgtEl>
                                          <p:spTgt spid="50"/>
                                        </p:tgtEl>
                                      </p:cBhvr>
                                    </p:animEffect>
                                    <p:anim calcmode="lin" valueType="num">
                                      <p:cBhvr>
                                        <p:cTn id="97" dur="500" fill="hold"/>
                                        <p:tgtEl>
                                          <p:spTgt spid="50"/>
                                        </p:tgtEl>
                                        <p:attrNameLst>
                                          <p:attrName>ppt_x</p:attrName>
                                        </p:attrNameLst>
                                      </p:cBhvr>
                                      <p:tavLst>
                                        <p:tav tm="0">
                                          <p:val>
                                            <p:strVal val="#ppt_x"/>
                                          </p:val>
                                        </p:tav>
                                        <p:tav tm="100000">
                                          <p:val>
                                            <p:strVal val="#ppt_x"/>
                                          </p:val>
                                        </p:tav>
                                      </p:tavLst>
                                    </p:anim>
                                    <p:anim calcmode="lin" valueType="num">
                                      <p:cBhvr>
                                        <p:cTn id="98" dur="500" fill="hold"/>
                                        <p:tgtEl>
                                          <p:spTgt spid="50"/>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51"/>
                                        </p:tgtEl>
                                        <p:attrNameLst>
                                          <p:attrName>style.visibility</p:attrName>
                                        </p:attrNameLst>
                                      </p:cBhvr>
                                      <p:to>
                                        <p:strVal val="visible"/>
                                      </p:to>
                                    </p:set>
                                    <p:animEffect transition="in" filter="fade">
                                      <p:cBhvr>
                                        <p:cTn id="101" dur="500"/>
                                        <p:tgtEl>
                                          <p:spTgt spid="51"/>
                                        </p:tgtEl>
                                      </p:cBhvr>
                                    </p:animEffect>
                                    <p:anim calcmode="lin" valueType="num">
                                      <p:cBhvr>
                                        <p:cTn id="102" dur="500" fill="hold"/>
                                        <p:tgtEl>
                                          <p:spTgt spid="51"/>
                                        </p:tgtEl>
                                        <p:attrNameLst>
                                          <p:attrName>ppt_x</p:attrName>
                                        </p:attrNameLst>
                                      </p:cBhvr>
                                      <p:tavLst>
                                        <p:tav tm="0">
                                          <p:val>
                                            <p:strVal val="#ppt_x"/>
                                          </p:val>
                                        </p:tav>
                                        <p:tav tm="100000">
                                          <p:val>
                                            <p:strVal val="#ppt_x"/>
                                          </p:val>
                                        </p:tav>
                                      </p:tavLst>
                                    </p:anim>
                                    <p:anim calcmode="lin" valueType="num">
                                      <p:cBhvr>
                                        <p:cTn id="103" dur="500" fill="hold"/>
                                        <p:tgtEl>
                                          <p:spTgt spid="51"/>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fade">
                                      <p:cBhvr>
                                        <p:cTn id="106" dur="500"/>
                                        <p:tgtEl>
                                          <p:spTgt spid="52"/>
                                        </p:tgtEl>
                                      </p:cBhvr>
                                    </p:animEffect>
                                    <p:anim calcmode="lin" valueType="num">
                                      <p:cBhvr>
                                        <p:cTn id="107" dur="500" fill="hold"/>
                                        <p:tgtEl>
                                          <p:spTgt spid="52"/>
                                        </p:tgtEl>
                                        <p:attrNameLst>
                                          <p:attrName>ppt_x</p:attrName>
                                        </p:attrNameLst>
                                      </p:cBhvr>
                                      <p:tavLst>
                                        <p:tav tm="0">
                                          <p:val>
                                            <p:strVal val="#ppt_x"/>
                                          </p:val>
                                        </p:tav>
                                        <p:tav tm="100000">
                                          <p:val>
                                            <p:strVal val="#ppt_x"/>
                                          </p:val>
                                        </p:tav>
                                      </p:tavLst>
                                    </p:anim>
                                    <p:anim calcmode="lin" valueType="num">
                                      <p:cBhvr>
                                        <p:cTn id="108" dur="500" fill="hold"/>
                                        <p:tgtEl>
                                          <p:spTgt spid="52"/>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53"/>
                                        </p:tgtEl>
                                        <p:attrNameLst>
                                          <p:attrName>style.visibility</p:attrName>
                                        </p:attrNameLst>
                                      </p:cBhvr>
                                      <p:to>
                                        <p:strVal val="visible"/>
                                      </p:to>
                                    </p:set>
                                    <p:animEffect transition="in" filter="fade">
                                      <p:cBhvr>
                                        <p:cTn id="111" dur="500"/>
                                        <p:tgtEl>
                                          <p:spTgt spid="53"/>
                                        </p:tgtEl>
                                      </p:cBhvr>
                                    </p:animEffect>
                                    <p:anim calcmode="lin" valueType="num">
                                      <p:cBhvr>
                                        <p:cTn id="112" dur="500" fill="hold"/>
                                        <p:tgtEl>
                                          <p:spTgt spid="53"/>
                                        </p:tgtEl>
                                        <p:attrNameLst>
                                          <p:attrName>ppt_x</p:attrName>
                                        </p:attrNameLst>
                                      </p:cBhvr>
                                      <p:tavLst>
                                        <p:tav tm="0">
                                          <p:val>
                                            <p:strVal val="#ppt_x"/>
                                          </p:val>
                                        </p:tav>
                                        <p:tav tm="100000">
                                          <p:val>
                                            <p:strVal val="#ppt_x"/>
                                          </p:val>
                                        </p:tav>
                                      </p:tavLst>
                                    </p:anim>
                                    <p:anim calcmode="lin" valueType="num">
                                      <p:cBhvr>
                                        <p:cTn id="113" dur="500" fill="hold"/>
                                        <p:tgtEl>
                                          <p:spTgt spid="53"/>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fade">
                                      <p:cBhvr>
                                        <p:cTn id="116" dur="500"/>
                                        <p:tgtEl>
                                          <p:spTgt spid="54"/>
                                        </p:tgtEl>
                                      </p:cBhvr>
                                    </p:animEffect>
                                    <p:anim calcmode="lin" valueType="num">
                                      <p:cBhvr>
                                        <p:cTn id="117" dur="500" fill="hold"/>
                                        <p:tgtEl>
                                          <p:spTgt spid="54"/>
                                        </p:tgtEl>
                                        <p:attrNameLst>
                                          <p:attrName>ppt_x</p:attrName>
                                        </p:attrNameLst>
                                      </p:cBhvr>
                                      <p:tavLst>
                                        <p:tav tm="0">
                                          <p:val>
                                            <p:strVal val="#ppt_x"/>
                                          </p:val>
                                        </p:tav>
                                        <p:tav tm="100000">
                                          <p:val>
                                            <p:strVal val="#ppt_x"/>
                                          </p:val>
                                        </p:tav>
                                      </p:tavLst>
                                    </p:anim>
                                    <p:anim calcmode="lin" valueType="num">
                                      <p:cBhvr>
                                        <p:cTn id="118" dur="500" fill="hold"/>
                                        <p:tgtEl>
                                          <p:spTgt spid="54"/>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55"/>
                                        </p:tgtEl>
                                        <p:attrNameLst>
                                          <p:attrName>style.visibility</p:attrName>
                                        </p:attrNameLst>
                                      </p:cBhvr>
                                      <p:to>
                                        <p:strVal val="visible"/>
                                      </p:to>
                                    </p:set>
                                    <p:animEffect transition="in" filter="fade">
                                      <p:cBhvr>
                                        <p:cTn id="121" dur="500"/>
                                        <p:tgtEl>
                                          <p:spTgt spid="55"/>
                                        </p:tgtEl>
                                      </p:cBhvr>
                                    </p:animEffect>
                                    <p:anim calcmode="lin" valueType="num">
                                      <p:cBhvr>
                                        <p:cTn id="122" dur="500" fill="hold"/>
                                        <p:tgtEl>
                                          <p:spTgt spid="55"/>
                                        </p:tgtEl>
                                        <p:attrNameLst>
                                          <p:attrName>ppt_x</p:attrName>
                                        </p:attrNameLst>
                                      </p:cBhvr>
                                      <p:tavLst>
                                        <p:tav tm="0">
                                          <p:val>
                                            <p:strVal val="#ppt_x"/>
                                          </p:val>
                                        </p:tav>
                                        <p:tav tm="100000">
                                          <p:val>
                                            <p:strVal val="#ppt_x"/>
                                          </p:val>
                                        </p:tav>
                                      </p:tavLst>
                                    </p:anim>
                                    <p:anim calcmode="lin" valueType="num">
                                      <p:cBhvr>
                                        <p:cTn id="123" dur="500" fill="hold"/>
                                        <p:tgtEl>
                                          <p:spTgt spid="55"/>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56"/>
                                        </p:tgtEl>
                                        <p:attrNameLst>
                                          <p:attrName>style.visibility</p:attrName>
                                        </p:attrNameLst>
                                      </p:cBhvr>
                                      <p:to>
                                        <p:strVal val="visible"/>
                                      </p:to>
                                    </p:set>
                                    <p:animEffect transition="in" filter="fade">
                                      <p:cBhvr>
                                        <p:cTn id="126" dur="500"/>
                                        <p:tgtEl>
                                          <p:spTgt spid="56"/>
                                        </p:tgtEl>
                                      </p:cBhvr>
                                    </p:animEffect>
                                    <p:anim calcmode="lin" valueType="num">
                                      <p:cBhvr>
                                        <p:cTn id="127" dur="500" fill="hold"/>
                                        <p:tgtEl>
                                          <p:spTgt spid="56"/>
                                        </p:tgtEl>
                                        <p:attrNameLst>
                                          <p:attrName>ppt_x</p:attrName>
                                        </p:attrNameLst>
                                      </p:cBhvr>
                                      <p:tavLst>
                                        <p:tav tm="0">
                                          <p:val>
                                            <p:strVal val="#ppt_x"/>
                                          </p:val>
                                        </p:tav>
                                        <p:tav tm="100000">
                                          <p:val>
                                            <p:strVal val="#ppt_x"/>
                                          </p:val>
                                        </p:tav>
                                      </p:tavLst>
                                    </p:anim>
                                    <p:anim calcmode="lin" valueType="num">
                                      <p:cBhvr>
                                        <p:cTn id="128" dur="500" fill="hold"/>
                                        <p:tgtEl>
                                          <p:spTgt spid="56"/>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57"/>
                                        </p:tgtEl>
                                        <p:attrNameLst>
                                          <p:attrName>style.visibility</p:attrName>
                                        </p:attrNameLst>
                                      </p:cBhvr>
                                      <p:to>
                                        <p:strVal val="visible"/>
                                      </p:to>
                                    </p:set>
                                    <p:animEffect transition="in" filter="fade">
                                      <p:cBhvr>
                                        <p:cTn id="131" dur="500"/>
                                        <p:tgtEl>
                                          <p:spTgt spid="57"/>
                                        </p:tgtEl>
                                      </p:cBhvr>
                                    </p:animEffect>
                                    <p:anim calcmode="lin" valueType="num">
                                      <p:cBhvr>
                                        <p:cTn id="132" dur="500" fill="hold"/>
                                        <p:tgtEl>
                                          <p:spTgt spid="57"/>
                                        </p:tgtEl>
                                        <p:attrNameLst>
                                          <p:attrName>ppt_x</p:attrName>
                                        </p:attrNameLst>
                                      </p:cBhvr>
                                      <p:tavLst>
                                        <p:tav tm="0">
                                          <p:val>
                                            <p:strVal val="#ppt_x"/>
                                          </p:val>
                                        </p:tav>
                                        <p:tav tm="100000">
                                          <p:val>
                                            <p:strVal val="#ppt_x"/>
                                          </p:val>
                                        </p:tav>
                                      </p:tavLst>
                                    </p:anim>
                                    <p:anim calcmode="lin" valueType="num">
                                      <p:cBhvr>
                                        <p:cTn id="133" dur="500" fill="hold"/>
                                        <p:tgtEl>
                                          <p:spTgt spid="57"/>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58"/>
                                        </p:tgtEl>
                                        <p:attrNameLst>
                                          <p:attrName>style.visibility</p:attrName>
                                        </p:attrNameLst>
                                      </p:cBhvr>
                                      <p:to>
                                        <p:strVal val="visible"/>
                                      </p:to>
                                    </p:set>
                                    <p:animEffect transition="in" filter="fade">
                                      <p:cBhvr>
                                        <p:cTn id="136" dur="500"/>
                                        <p:tgtEl>
                                          <p:spTgt spid="58"/>
                                        </p:tgtEl>
                                      </p:cBhvr>
                                    </p:animEffect>
                                    <p:anim calcmode="lin" valueType="num">
                                      <p:cBhvr>
                                        <p:cTn id="137" dur="500" fill="hold"/>
                                        <p:tgtEl>
                                          <p:spTgt spid="58"/>
                                        </p:tgtEl>
                                        <p:attrNameLst>
                                          <p:attrName>ppt_x</p:attrName>
                                        </p:attrNameLst>
                                      </p:cBhvr>
                                      <p:tavLst>
                                        <p:tav tm="0">
                                          <p:val>
                                            <p:strVal val="#ppt_x"/>
                                          </p:val>
                                        </p:tav>
                                        <p:tav tm="100000">
                                          <p:val>
                                            <p:strVal val="#ppt_x"/>
                                          </p:val>
                                        </p:tav>
                                      </p:tavLst>
                                    </p:anim>
                                    <p:anim calcmode="lin" valueType="num">
                                      <p:cBhvr>
                                        <p:cTn id="138" dur="500" fill="hold"/>
                                        <p:tgtEl>
                                          <p:spTgt spid="58"/>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59"/>
                                        </p:tgtEl>
                                        <p:attrNameLst>
                                          <p:attrName>style.visibility</p:attrName>
                                        </p:attrNameLst>
                                      </p:cBhvr>
                                      <p:to>
                                        <p:strVal val="visible"/>
                                      </p:to>
                                    </p:set>
                                    <p:animEffect transition="in" filter="fade">
                                      <p:cBhvr>
                                        <p:cTn id="141" dur="500"/>
                                        <p:tgtEl>
                                          <p:spTgt spid="59"/>
                                        </p:tgtEl>
                                      </p:cBhvr>
                                    </p:animEffect>
                                    <p:anim calcmode="lin" valueType="num">
                                      <p:cBhvr>
                                        <p:cTn id="142" dur="500" fill="hold"/>
                                        <p:tgtEl>
                                          <p:spTgt spid="59"/>
                                        </p:tgtEl>
                                        <p:attrNameLst>
                                          <p:attrName>ppt_x</p:attrName>
                                        </p:attrNameLst>
                                      </p:cBhvr>
                                      <p:tavLst>
                                        <p:tav tm="0">
                                          <p:val>
                                            <p:strVal val="#ppt_x"/>
                                          </p:val>
                                        </p:tav>
                                        <p:tav tm="100000">
                                          <p:val>
                                            <p:strVal val="#ppt_x"/>
                                          </p:val>
                                        </p:tav>
                                      </p:tavLst>
                                    </p:anim>
                                    <p:anim calcmode="lin" valueType="num">
                                      <p:cBhvr>
                                        <p:cTn id="143" dur="500" fill="hold"/>
                                        <p:tgtEl>
                                          <p:spTgt spid="59"/>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60"/>
                                        </p:tgtEl>
                                        <p:attrNameLst>
                                          <p:attrName>style.visibility</p:attrName>
                                        </p:attrNameLst>
                                      </p:cBhvr>
                                      <p:to>
                                        <p:strVal val="visible"/>
                                      </p:to>
                                    </p:set>
                                    <p:animEffect transition="in" filter="fade">
                                      <p:cBhvr>
                                        <p:cTn id="146" dur="500"/>
                                        <p:tgtEl>
                                          <p:spTgt spid="60"/>
                                        </p:tgtEl>
                                      </p:cBhvr>
                                    </p:animEffect>
                                    <p:anim calcmode="lin" valueType="num">
                                      <p:cBhvr>
                                        <p:cTn id="147" dur="500" fill="hold"/>
                                        <p:tgtEl>
                                          <p:spTgt spid="60"/>
                                        </p:tgtEl>
                                        <p:attrNameLst>
                                          <p:attrName>ppt_x</p:attrName>
                                        </p:attrNameLst>
                                      </p:cBhvr>
                                      <p:tavLst>
                                        <p:tav tm="0">
                                          <p:val>
                                            <p:strVal val="#ppt_x"/>
                                          </p:val>
                                        </p:tav>
                                        <p:tav tm="100000">
                                          <p:val>
                                            <p:strVal val="#ppt_x"/>
                                          </p:val>
                                        </p:tav>
                                      </p:tavLst>
                                    </p:anim>
                                    <p:anim calcmode="lin" valueType="num">
                                      <p:cBhvr>
                                        <p:cTn id="148" dur="500" fill="hold"/>
                                        <p:tgtEl>
                                          <p:spTgt spid="60"/>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61"/>
                                        </p:tgtEl>
                                        <p:attrNameLst>
                                          <p:attrName>style.visibility</p:attrName>
                                        </p:attrNameLst>
                                      </p:cBhvr>
                                      <p:to>
                                        <p:strVal val="visible"/>
                                      </p:to>
                                    </p:set>
                                    <p:animEffect transition="in" filter="fade">
                                      <p:cBhvr>
                                        <p:cTn id="151" dur="500"/>
                                        <p:tgtEl>
                                          <p:spTgt spid="61"/>
                                        </p:tgtEl>
                                      </p:cBhvr>
                                    </p:animEffect>
                                    <p:anim calcmode="lin" valueType="num">
                                      <p:cBhvr>
                                        <p:cTn id="152" dur="500" fill="hold"/>
                                        <p:tgtEl>
                                          <p:spTgt spid="61"/>
                                        </p:tgtEl>
                                        <p:attrNameLst>
                                          <p:attrName>ppt_x</p:attrName>
                                        </p:attrNameLst>
                                      </p:cBhvr>
                                      <p:tavLst>
                                        <p:tav tm="0">
                                          <p:val>
                                            <p:strVal val="#ppt_x"/>
                                          </p:val>
                                        </p:tav>
                                        <p:tav tm="100000">
                                          <p:val>
                                            <p:strVal val="#ppt_x"/>
                                          </p:val>
                                        </p:tav>
                                      </p:tavLst>
                                    </p:anim>
                                    <p:anim calcmode="lin" valueType="num">
                                      <p:cBhvr>
                                        <p:cTn id="153"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5" grpId="0"/>
      <p:bldP spid="46" grpId="0"/>
      <p:bldP spid="47" grpId="0"/>
      <p:bldP spid="48" grpId="0"/>
      <p:bldP spid="49" grpId="0"/>
      <p:bldP spid="50" grpId="0"/>
      <p:bldP spid="51" grpId="0"/>
      <p:bldP spid="52" grpId="0"/>
      <p:bldP spid="53" grpId="0"/>
      <p:bldP spid="54" grpId="0"/>
      <p:bldP spid="55" grpId="0" animBg="1"/>
      <p:bldP spid="56" grpId="0" animBg="1"/>
      <p:bldP spid="57" grpId="0" animBg="1"/>
      <p:bldP spid="58" grpId="0" animBg="1"/>
      <p:bldP spid="59" grpId="0" animBg="1"/>
      <p:bldP spid="6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灯片编号占位符 66"/>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40</a:t>
            </a:fld>
            <a:endParaRPr lang="en-US" dirty="0">
              <a:solidFill>
                <a:prstClr val="black">
                  <a:tint val="75000"/>
                </a:prstClr>
              </a:solidFill>
            </a:endParaRPr>
          </a:p>
        </p:txBody>
      </p:sp>
      <p:sp>
        <p:nvSpPr>
          <p:cNvPr id="68" name="9"/>
          <p:cNvSpPr txBox="1"/>
          <p:nvPr/>
        </p:nvSpPr>
        <p:spPr>
          <a:xfrm>
            <a:off x="9004150" y="315522"/>
            <a:ext cx="3487435" cy="430887"/>
          </a:xfrm>
          <a:prstGeom prst="rect">
            <a:avLst/>
          </a:prstGeom>
          <a:noFill/>
        </p:spPr>
        <p:txBody>
          <a:bodyPr wrap="square" lIns="0" tIns="0" rIns="0" bIns="0" rtlCol="0">
            <a:spAutoFit/>
          </a:bodyPr>
          <a:lstStyle/>
          <a:p>
            <a:r>
              <a:rPr lang="zh-CN" altLang="en-US" sz="2800">
                <a:solidFill>
                  <a:schemeClr val="bg1">
                    <a:lumMod val="50000"/>
                  </a:schemeClr>
                </a:solidFill>
                <a:latin typeface="微软雅黑" panose="020B0503020204020204" pitchFamily="34" charset="-122"/>
                <a:ea typeface="微软雅黑" panose="020B0503020204020204" pitchFamily="34" charset="-122"/>
              </a:rPr>
              <a:t>其他</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注意事项</a:t>
            </a:r>
          </a:p>
        </p:txBody>
      </p:sp>
      <p:sp>
        <p:nvSpPr>
          <p:cNvPr id="69" name="文本框 68">
            <a:extLst>
              <a:ext uri="{FF2B5EF4-FFF2-40B4-BE49-F238E27FC236}">
                <a16:creationId xmlns:a16="http://schemas.microsoft.com/office/drawing/2014/main" id="{10CA0C1C-33D0-4293-9A72-BC992077B205}"/>
              </a:ext>
            </a:extLst>
          </p:cNvPr>
          <p:cNvSpPr txBox="1"/>
          <p:nvPr/>
        </p:nvSpPr>
        <p:spPr>
          <a:xfrm>
            <a:off x="862803" y="1556311"/>
            <a:ext cx="10212081" cy="1200329"/>
          </a:xfrm>
          <a:prstGeom prst="rect">
            <a:avLst/>
          </a:prstGeom>
          <a:noFill/>
        </p:spPr>
        <p:txBody>
          <a:bodyPr wrap="square">
            <a:spAutoFit/>
          </a:bodyPr>
          <a:lstStyle/>
          <a:p>
            <a:r>
              <a:rPr lang="en-US" altLang="zh-CN"/>
              <a:t>1</a:t>
            </a:r>
            <a:r>
              <a:rPr lang="zh-CN" altLang="en-US"/>
              <a:t>、</a:t>
            </a:r>
            <a:r>
              <a:rPr lang="zh-CN" altLang="zh-CN"/>
              <a:t>乡镇</a:t>
            </a:r>
            <a:r>
              <a:rPr lang="zh-CN" altLang="zh-CN" dirty="0"/>
              <a:t>污水处理厂项目建设在</a:t>
            </a:r>
            <a:r>
              <a:rPr lang="en-US" altLang="zh-CN" dirty="0"/>
              <a:t>2000T/</a:t>
            </a:r>
            <a:r>
              <a:rPr lang="zh-CN" altLang="zh-CN" dirty="0"/>
              <a:t>天以内的，考虑材料运输距离或损耗增加较大（人工、机械×</a:t>
            </a:r>
            <a:r>
              <a:rPr lang="en-US" altLang="zh-CN" dirty="0"/>
              <a:t>1.15</a:t>
            </a:r>
            <a:r>
              <a:rPr lang="zh-CN" altLang="zh-CN" dirty="0"/>
              <a:t>的系数，对应的模板及支撑脚手架的摊销量×</a:t>
            </a:r>
            <a:r>
              <a:rPr lang="en-US" altLang="zh-CN" dirty="0"/>
              <a:t>1.5</a:t>
            </a:r>
            <a:r>
              <a:rPr lang="zh-CN" altLang="zh-CN" dirty="0"/>
              <a:t>的系数，</a:t>
            </a:r>
            <a:r>
              <a:rPr lang="en-US" altLang="zh-CN" dirty="0"/>
              <a:t>2000T/</a:t>
            </a:r>
            <a:r>
              <a:rPr lang="zh-CN" altLang="zh-CN" dirty="0"/>
              <a:t>天至</a:t>
            </a:r>
            <a:r>
              <a:rPr lang="en-US" altLang="zh-CN" dirty="0"/>
              <a:t>5000T/</a:t>
            </a:r>
            <a:r>
              <a:rPr lang="zh-CN" altLang="zh-CN" dirty="0"/>
              <a:t>天以内的，</a:t>
            </a:r>
            <a:r>
              <a:rPr lang="zh-CN" altLang="zh-CN" dirty="0">
                <a:latin typeface="+mn-ea"/>
              </a:rPr>
              <a:t>考虑材料运输距离的说明或损耗增加（人工、机械×</a:t>
            </a:r>
            <a:r>
              <a:rPr lang="en-US" altLang="zh-CN" dirty="0">
                <a:latin typeface="+mn-ea"/>
              </a:rPr>
              <a:t>1.1</a:t>
            </a:r>
            <a:r>
              <a:rPr lang="zh-CN" altLang="zh-CN" dirty="0">
                <a:latin typeface="+mn-ea"/>
              </a:rPr>
              <a:t>的系数，对应的模板及支撑钢管的摊销量×</a:t>
            </a:r>
            <a:r>
              <a:rPr lang="en-US" altLang="zh-CN" dirty="0">
                <a:latin typeface="+mn-ea"/>
              </a:rPr>
              <a:t>1.3</a:t>
            </a:r>
            <a:r>
              <a:rPr lang="zh-CN" altLang="zh-CN" dirty="0">
                <a:latin typeface="+mn-ea"/>
              </a:rPr>
              <a:t>的系数</a:t>
            </a:r>
            <a:r>
              <a:rPr lang="zh-CN" altLang="en-US" dirty="0">
                <a:latin typeface="+mn-ea"/>
              </a:rPr>
              <a:t>。</a:t>
            </a:r>
            <a:endParaRPr lang="zh-CN" altLang="en-US" dirty="0"/>
          </a:p>
        </p:txBody>
      </p:sp>
      <p:sp>
        <p:nvSpPr>
          <p:cNvPr id="4" name="文本框 3">
            <a:extLst>
              <a:ext uri="{FF2B5EF4-FFF2-40B4-BE49-F238E27FC236}">
                <a16:creationId xmlns:a16="http://schemas.microsoft.com/office/drawing/2014/main" id="{16D0ACF8-3269-401F-B92A-7851F73FB9BD}"/>
              </a:ext>
            </a:extLst>
          </p:cNvPr>
          <p:cNvSpPr txBox="1"/>
          <p:nvPr/>
        </p:nvSpPr>
        <p:spPr>
          <a:xfrm>
            <a:off x="862803" y="2941866"/>
            <a:ext cx="4001027" cy="3416320"/>
          </a:xfrm>
          <a:prstGeom prst="rect">
            <a:avLst/>
          </a:prstGeom>
          <a:noFill/>
        </p:spPr>
        <p:txBody>
          <a:bodyPr wrap="square">
            <a:spAutoFit/>
          </a:bodyPr>
          <a:lstStyle/>
          <a:p>
            <a:r>
              <a:rPr lang="en-US" altLang="zh-CN">
                <a:latin typeface="+mn-ea"/>
                <a:cs typeface="宋体" panose="02010600030101010101" pitchFamily="2" charset="-122"/>
              </a:rPr>
              <a:t>2</a:t>
            </a:r>
            <a:r>
              <a:rPr lang="zh-CN" altLang="en-US">
                <a:latin typeface="+mn-ea"/>
                <a:cs typeface="宋体" panose="02010600030101010101" pitchFamily="2" charset="-122"/>
              </a:rPr>
              <a:t>、</a:t>
            </a:r>
            <a:r>
              <a:rPr lang="zh-CN" altLang="zh-CN">
                <a:latin typeface="+mn-ea"/>
                <a:cs typeface="宋体" panose="02010600030101010101" pitchFamily="2" charset="-122"/>
              </a:rPr>
              <a:t>水处理</a:t>
            </a:r>
            <a:r>
              <a:rPr lang="zh-CN" altLang="zh-CN" dirty="0">
                <a:latin typeface="+mn-ea"/>
                <a:cs typeface="宋体" panose="02010600030101010101" pitchFamily="2" charset="-122"/>
              </a:rPr>
              <a:t>构筑物、箱涵、管廊等结构的现浇混凝土池壁（侧墙）、池盖、柱、梁、板的模板超高增加费子目的套用问题。</a:t>
            </a:r>
            <a:endParaRPr lang="en-US" altLang="zh-CN" dirty="0">
              <a:latin typeface="+mn-ea"/>
              <a:cs typeface="宋体" panose="02010600030101010101" pitchFamily="2" charset="-122"/>
            </a:endParaRPr>
          </a:p>
          <a:p>
            <a:r>
              <a:rPr lang="zh-CN" altLang="en-US" kern="0" dirty="0">
                <a:latin typeface="+mn-ea"/>
                <a:cs typeface="宋体" panose="02010600030101010101" pitchFamily="2" charset="-122"/>
              </a:rPr>
              <a:t>（</a:t>
            </a:r>
            <a:r>
              <a:rPr lang="en-US" altLang="zh-CN" kern="0" dirty="0">
                <a:latin typeface="+mn-ea"/>
                <a:cs typeface="宋体" panose="02010600030101010101" pitchFamily="2" charset="-122"/>
              </a:rPr>
              <a:t>1</a:t>
            </a:r>
            <a:r>
              <a:rPr lang="zh-CN" altLang="en-US" kern="0" dirty="0">
                <a:latin typeface="+mn-ea"/>
                <a:cs typeface="宋体" panose="02010600030101010101" pitchFamily="2" charset="-122"/>
              </a:rPr>
              <a:t>）</a:t>
            </a:r>
            <a:r>
              <a:rPr lang="zh-CN" altLang="zh-CN" kern="0" dirty="0">
                <a:latin typeface="+mn-ea"/>
                <a:cs typeface="宋体" panose="02010600030101010101" pitchFamily="2" charset="-122"/>
              </a:rPr>
              <a:t>长</a:t>
            </a:r>
            <a:r>
              <a:rPr lang="en-US" altLang="zh-CN" kern="0" dirty="0">
                <a:latin typeface="+mn-ea"/>
                <a:cs typeface="宋体" panose="02010600030101010101" pitchFamily="2" charset="-122"/>
              </a:rPr>
              <a:t>5m</a:t>
            </a:r>
            <a:r>
              <a:rPr lang="zh-CN" altLang="zh-CN" kern="0" dirty="0">
                <a:latin typeface="+mn-ea"/>
                <a:cs typeface="宋体" panose="02010600030101010101" pitchFamily="2" charset="-122"/>
              </a:rPr>
              <a:t>、高</a:t>
            </a:r>
            <a:r>
              <a:rPr lang="en-US" altLang="zh-CN" kern="0" dirty="0">
                <a:latin typeface="+mn-ea"/>
                <a:cs typeface="宋体" panose="02010600030101010101" pitchFamily="2" charset="-122"/>
              </a:rPr>
              <a:t>6.5m</a:t>
            </a:r>
            <a:r>
              <a:rPr lang="zh-CN" altLang="zh-CN" kern="0" dirty="0">
                <a:latin typeface="+mn-ea"/>
                <a:cs typeface="宋体" panose="02010600030101010101" pitchFamily="2" charset="-122"/>
              </a:rPr>
              <a:t>池墙，则其超高模板工程量为</a:t>
            </a:r>
            <a:r>
              <a:rPr lang="en-US" altLang="zh-CN" kern="0" dirty="0">
                <a:latin typeface="+mn-ea"/>
                <a:cs typeface="宋体" panose="02010600030101010101" pitchFamily="2" charset="-122"/>
              </a:rPr>
              <a:t>5</a:t>
            </a:r>
            <a:r>
              <a:rPr lang="zh-CN" altLang="zh-CN" kern="0" dirty="0">
                <a:latin typeface="+mn-ea"/>
                <a:cs typeface="宋体" panose="02010600030101010101" pitchFamily="2" charset="-122"/>
              </a:rPr>
              <a:t>×（</a:t>
            </a:r>
            <a:r>
              <a:rPr lang="en-US" altLang="zh-CN" kern="0" dirty="0">
                <a:latin typeface="+mn-ea"/>
                <a:cs typeface="宋体" panose="02010600030101010101" pitchFamily="2" charset="-122"/>
              </a:rPr>
              <a:t>4.6-3.6</a:t>
            </a:r>
            <a:r>
              <a:rPr lang="zh-CN" altLang="zh-CN" kern="0" dirty="0">
                <a:latin typeface="+mn-ea"/>
                <a:cs typeface="宋体" panose="02010600030101010101" pitchFamily="2" charset="-122"/>
              </a:rPr>
              <a:t>）×</a:t>
            </a:r>
            <a:r>
              <a:rPr lang="en-US" altLang="zh-CN" kern="0" dirty="0">
                <a:latin typeface="+mn-ea"/>
                <a:cs typeface="宋体" panose="02010600030101010101" pitchFamily="2" charset="-122"/>
              </a:rPr>
              <a:t>1+5</a:t>
            </a:r>
            <a:r>
              <a:rPr lang="zh-CN" altLang="zh-CN" kern="0" dirty="0">
                <a:latin typeface="+mn-ea"/>
                <a:cs typeface="宋体" panose="02010600030101010101" pitchFamily="2" charset="-122"/>
              </a:rPr>
              <a:t>×（</a:t>
            </a:r>
            <a:r>
              <a:rPr lang="en-US" altLang="zh-CN" kern="0" dirty="0">
                <a:latin typeface="+mn-ea"/>
                <a:cs typeface="宋体" panose="02010600030101010101" pitchFamily="2" charset="-122"/>
              </a:rPr>
              <a:t>5.6-4.6</a:t>
            </a:r>
            <a:r>
              <a:rPr lang="zh-CN" altLang="zh-CN" kern="0" dirty="0">
                <a:latin typeface="+mn-ea"/>
                <a:cs typeface="宋体" panose="02010600030101010101" pitchFamily="2" charset="-122"/>
              </a:rPr>
              <a:t>）×</a:t>
            </a:r>
            <a:r>
              <a:rPr lang="en-US" altLang="zh-CN" kern="0" dirty="0">
                <a:latin typeface="+mn-ea"/>
                <a:cs typeface="宋体" panose="02010600030101010101" pitchFamily="2" charset="-122"/>
              </a:rPr>
              <a:t>2+5</a:t>
            </a:r>
            <a:r>
              <a:rPr lang="zh-CN" altLang="zh-CN" kern="0" dirty="0">
                <a:latin typeface="+mn-ea"/>
                <a:cs typeface="宋体" panose="02010600030101010101" pitchFamily="2" charset="-122"/>
              </a:rPr>
              <a:t>×（</a:t>
            </a:r>
            <a:r>
              <a:rPr lang="en-US" altLang="zh-CN" kern="0" dirty="0">
                <a:latin typeface="+mn-ea"/>
                <a:cs typeface="宋体" panose="02010600030101010101" pitchFamily="2" charset="-122"/>
              </a:rPr>
              <a:t>6.5-5.6</a:t>
            </a:r>
            <a:r>
              <a:rPr lang="zh-CN" altLang="zh-CN" kern="0" dirty="0">
                <a:latin typeface="+mn-ea"/>
                <a:cs typeface="宋体" panose="02010600030101010101" pitchFamily="2" charset="-122"/>
              </a:rPr>
              <a:t>）×</a:t>
            </a:r>
            <a:r>
              <a:rPr lang="en-US" altLang="zh-CN" kern="0" dirty="0">
                <a:latin typeface="+mn-ea"/>
                <a:cs typeface="宋体" panose="02010600030101010101" pitchFamily="2" charset="-122"/>
              </a:rPr>
              <a:t>3=30m</a:t>
            </a:r>
            <a:r>
              <a:rPr lang="en-US" altLang="zh-CN" kern="0" baseline="30000" dirty="0">
                <a:latin typeface="+mn-ea"/>
                <a:cs typeface="宋体" panose="02010600030101010101" pitchFamily="2" charset="-122"/>
              </a:rPr>
              <a:t>2</a:t>
            </a:r>
            <a:r>
              <a:rPr lang="zh-CN" altLang="zh-CN" kern="0" dirty="0">
                <a:latin typeface="+mn-ea"/>
                <a:cs typeface="宋体" panose="02010600030101010101" pitchFamily="2" charset="-122"/>
              </a:rPr>
              <a:t>，柱超高计算同理；</a:t>
            </a:r>
            <a:endParaRPr lang="en-US" altLang="zh-CN" kern="100" dirty="0">
              <a:latin typeface="+mn-ea"/>
              <a:cs typeface="宋体" panose="02010600030101010101" pitchFamily="2" charset="-122"/>
            </a:endParaRPr>
          </a:p>
          <a:p>
            <a:pPr algn="just"/>
            <a:r>
              <a:rPr lang="zh-CN" altLang="zh-CN" kern="0" dirty="0">
                <a:latin typeface="+mn-ea"/>
                <a:cs typeface="宋体" panose="02010600030101010101" pitchFamily="2" charset="-122"/>
              </a:rPr>
              <a:t>（</a:t>
            </a:r>
            <a:r>
              <a:rPr lang="en-US" altLang="zh-CN" kern="0" dirty="0">
                <a:latin typeface="+mn-ea"/>
                <a:cs typeface="宋体" panose="02010600030101010101" pitchFamily="2" charset="-122"/>
              </a:rPr>
              <a:t>2</a:t>
            </a:r>
            <a:r>
              <a:rPr lang="zh-CN" altLang="zh-CN" kern="0" dirty="0">
                <a:latin typeface="+mn-ea"/>
                <a:cs typeface="宋体" panose="02010600030101010101" pitchFamily="2" charset="-122"/>
              </a:rPr>
              <a:t>）梁板支模高度（从梁板底面至地面高度）</a:t>
            </a:r>
            <a:r>
              <a:rPr lang="en-US" altLang="zh-CN" kern="0" dirty="0">
                <a:latin typeface="+mn-ea"/>
                <a:cs typeface="宋体" panose="02010600030101010101" pitchFamily="2" charset="-122"/>
              </a:rPr>
              <a:t>6.5m</a:t>
            </a:r>
            <a:r>
              <a:rPr lang="zh-CN" altLang="zh-CN" kern="0" dirty="0">
                <a:latin typeface="+mn-ea"/>
                <a:cs typeface="宋体" panose="02010600030101010101" pitchFamily="2" charset="-122"/>
              </a:rPr>
              <a:t>，若其模板面积为</a:t>
            </a:r>
            <a:r>
              <a:rPr lang="en-US" altLang="zh-CN" kern="0" dirty="0">
                <a:latin typeface="+mn-ea"/>
                <a:cs typeface="宋体" panose="02010600030101010101" pitchFamily="2" charset="-122"/>
              </a:rPr>
              <a:t>120m</a:t>
            </a:r>
            <a:r>
              <a:rPr lang="en-US" altLang="zh-CN" kern="0" baseline="30000" dirty="0">
                <a:latin typeface="+mn-ea"/>
                <a:cs typeface="宋体" panose="02010600030101010101" pitchFamily="2" charset="-122"/>
              </a:rPr>
              <a:t>2</a:t>
            </a:r>
            <a:r>
              <a:rPr lang="zh-CN" altLang="zh-CN" kern="0" dirty="0">
                <a:latin typeface="+mn-ea"/>
                <a:cs typeface="宋体" panose="02010600030101010101" pitchFamily="2" charset="-122"/>
              </a:rPr>
              <a:t>，则其模板超高工程量为</a:t>
            </a:r>
            <a:r>
              <a:rPr lang="en-US" altLang="zh-CN" kern="0" dirty="0">
                <a:latin typeface="+mn-ea"/>
                <a:cs typeface="宋体" panose="02010600030101010101" pitchFamily="2" charset="-122"/>
              </a:rPr>
              <a:t>120*3=360m</a:t>
            </a:r>
            <a:r>
              <a:rPr lang="en-US" altLang="zh-CN" kern="0" baseline="30000" dirty="0">
                <a:latin typeface="+mn-ea"/>
                <a:cs typeface="宋体" panose="02010600030101010101" pitchFamily="2" charset="-122"/>
              </a:rPr>
              <a:t>2</a:t>
            </a:r>
            <a:r>
              <a:rPr lang="zh-CN" altLang="zh-CN" kern="0" dirty="0">
                <a:latin typeface="+mn-ea"/>
                <a:cs typeface="宋体" panose="02010600030101010101" pitchFamily="2" charset="-122"/>
              </a:rPr>
              <a:t>。</a:t>
            </a:r>
            <a:endParaRPr lang="zh-CN" altLang="zh-CN" dirty="0">
              <a:latin typeface="+mn-ea"/>
            </a:endParaRPr>
          </a:p>
          <a:p>
            <a:endParaRPr lang="zh-CN" altLang="en-US" dirty="0"/>
          </a:p>
        </p:txBody>
      </p:sp>
      <p:pic>
        <p:nvPicPr>
          <p:cNvPr id="32" name="图片 31">
            <a:extLst>
              <a:ext uri="{FF2B5EF4-FFF2-40B4-BE49-F238E27FC236}">
                <a16:creationId xmlns:a16="http://schemas.microsoft.com/office/drawing/2014/main" id="{49E14DF2-C665-4797-9C26-C1BEC9F42B8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3830" y="2949603"/>
            <a:ext cx="6248484" cy="2959808"/>
          </a:xfrm>
          <a:prstGeom prst="rect">
            <a:avLst/>
          </a:prstGeom>
        </p:spPr>
      </p:pic>
      <p:pic>
        <p:nvPicPr>
          <p:cNvPr id="6" name="图片 5">
            <a:extLst>
              <a:ext uri="{FF2B5EF4-FFF2-40B4-BE49-F238E27FC236}">
                <a16:creationId xmlns:a16="http://schemas.microsoft.com/office/drawing/2014/main" id="{E9982266-91C6-4F5C-A436-DCE41620CA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8655" y="2634761"/>
            <a:ext cx="2509736" cy="3467613"/>
          </a:xfrm>
          <a:prstGeom prst="rect">
            <a:avLst/>
          </a:prstGeom>
        </p:spPr>
      </p:pic>
    </p:spTree>
    <p:extLst>
      <p:ext uri="{BB962C8B-B14F-4D97-AF65-F5344CB8AC3E}">
        <p14:creationId xmlns:p14="http://schemas.microsoft.com/office/powerpoint/2010/main" val="384627963"/>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down)">
                                      <p:cBhvr>
                                        <p:cTn id="12" dur="5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heel(1)">
                                      <p:cBhvr>
                                        <p:cTn id="22" dur="20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0" y="1644248"/>
            <a:ext cx="12178573" cy="4490921"/>
            <a:chOff x="1" y="1082568"/>
            <a:chExt cx="9144000" cy="3371901"/>
          </a:xfrm>
        </p:grpSpPr>
        <p:sp>
          <p:nvSpPr>
            <p:cNvPr id="23" name="TextBox 84"/>
            <p:cNvSpPr txBox="1">
              <a:spLocks noChangeArrowheads="1"/>
            </p:cNvSpPr>
            <p:nvPr/>
          </p:nvSpPr>
          <p:spPr bwMode="auto">
            <a:xfrm>
              <a:off x="818611" y="1082568"/>
              <a:ext cx="7579619" cy="25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anose="020B0503020204020204" pitchFamily="34" charset="-122"/>
                  <a:ea typeface="微软雅黑" panose="020B0503020204020204"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sz="1600" dirty="0">
                  <a:solidFill>
                    <a:schemeClr val="bg1">
                      <a:lumMod val="50000"/>
                    </a:schemeClr>
                  </a:solidFill>
                  <a:latin typeface="宋体" panose="02010600030101010101" pitchFamily="2" charset="-122"/>
                  <a:ea typeface="宋体" panose="02010600030101010101" pitchFamily="2" charset="-122"/>
                </a:rPr>
                <a:t>地下综合管廊分为现浇混凝土管廊结构和预制混凝土管廊（叠合装配式管廊暂不涉及）</a:t>
              </a:r>
            </a:p>
          </p:txBody>
        </p:sp>
        <p:sp>
          <p:nvSpPr>
            <p:cNvPr id="27" name="矩形 26"/>
            <p:cNvSpPr/>
            <p:nvPr/>
          </p:nvSpPr>
          <p:spPr bwMode="auto">
            <a:xfrm>
              <a:off x="1" y="3381524"/>
              <a:ext cx="9144000" cy="485864"/>
            </a:xfrm>
            <a:prstGeom prst="rect">
              <a:avLst/>
            </a:prstGeom>
            <a:solidFill>
              <a:schemeClr val="accent3"/>
            </a:solidFill>
            <a:ln w="9525" cap="flat" cmpd="sng" algn="ctr">
              <a:noFill/>
              <a:prstDash val="solid"/>
              <a:round/>
              <a:headEnd type="none" w="med" len="med"/>
              <a:tailEnd type="none" w="med" len="med"/>
            </a:ln>
            <a:effectLst/>
          </p:spPr>
          <p:txBody>
            <a:bodyPr vert="horz" wrap="square" lIns="68553" tIns="34277" rIns="68553" bIns="34277" numCol="1" rtlCol="0" anchor="t" anchorCtr="0" compatLnSpc="1"/>
            <a:lstStyle/>
            <a:p>
              <a:pPr defTabSz="685165"/>
              <a:endParaRPr lang="zh-CN" altLang="en-US" sz="1350"/>
            </a:p>
          </p:txBody>
        </p:sp>
        <p:sp>
          <p:nvSpPr>
            <p:cNvPr id="28" name="TextBox 16"/>
            <p:cNvSpPr txBox="1"/>
            <p:nvPr/>
          </p:nvSpPr>
          <p:spPr>
            <a:xfrm>
              <a:off x="1132340" y="3456355"/>
              <a:ext cx="1631166" cy="277304"/>
            </a:xfrm>
            <a:prstGeom prst="rect">
              <a:avLst/>
            </a:prstGeom>
            <a:noFill/>
          </p:spPr>
          <p:txBody>
            <a:bodyPr wrap="square" rtlCol="0">
              <a:spAutoFit/>
            </a:bodyPr>
            <a:lstStyle/>
            <a:p>
              <a:pPr algn="ctr"/>
              <a:r>
                <a:rPr lang="zh-CN" altLang="zh-CN" b="1">
                  <a:solidFill>
                    <a:schemeClr val="bg1"/>
                  </a:solidFill>
                  <a:latin typeface="+mn-ea"/>
                </a:rPr>
                <a:t>现浇混凝土管廊</a:t>
              </a:r>
              <a:endParaRPr lang="en-US" altLang="zh-CN" b="1" dirty="0">
                <a:solidFill>
                  <a:schemeClr val="bg1"/>
                </a:solidFill>
                <a:latin typeface="+mn-ea"/>
              </a:endParaRPr>
            </a:p>
          </p:txBody>
        </p:sp>
        <p:sp>
          <p:nvSpPr>
            <p:cNvPr id="29" name="TextBox 17"/>
            <p:cNvSpPr txBox="1"/>
            <p:nvPr/>
          </p:nvSpPr>
          <p:spPr>
            <a:xfrm>
              <a:off x="1016675" y="4015405"/>
              <a:ext cx="2074950" cy="25419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包括现浇</a:t>
              </a:r>
              <a:r>
                <a:rPr lang="zh-CN" altLang="en-US" sz="1600" dirty="0">
                  <a:solidFill>
                    <a:schemeClr val="bg1">
                      <a:lumMod val="50000"/>
                    </a:schemeClr>
                  </a:solidFill>
                  <a:latin typeface="+mn-ea"/>
                </a:rPr>
                <a:t>墙、板</a:t>
              </a:r>
              <a:r>
                <a:rPr lang="zh-CN" altLang="en-US" sz="1600" dirty="0">
                  <a:solidFill>
                    <a:schemeClr val="bg1">
                      <a:lumMod val="50000"/>
                    </a:schemeClr>
                  </a:solidFill>
                  <a:latin typeface="+mn-ea"/>
                  <a:ea typeface="+mn-ea"/>
                </a:rPr>
                <a:t>、梁</a:t>
              </a:r>
              <a:r>
                <a:rPr lang="zh-CN" altLang="en-US" sz="1600" dirty="0">
                  <a:solidFill>
                    <a:schemeClr val="bg1">
                      <a:lumMod val="50000"/>
                    </a:schemeClr>
                  </a:solidFill>
                  <a:latin typeface="+mn-ea"/>
                </a:rPr>
                <a:t>、柱等</a:t>
              </a:r>
              <a:endParaRPr lang="zh-CN" altLang="en-US" sz="1600" dirty="0">
                <a:solidFill>
                  <a:schemeClr val="bg1">
                    <a:lumMod val="50000"/>
                  </a:schemeClr>
                </a:solidFill>
                <a:latin typeface="+mn-ea"/>
                <a:ea typeface="+mn-ea"/>
              </a:endParaRPr>
            </a:p>
          </p:txBody>
        </p:sp>
        <p:sp>
          <p:nvSpPr>
            <p:cNvPr id="30" name="TextBox 18"/>
            <p:cNvSpPr txBox="1"/>
            <p:nvPr/>
          </p:nvSpPr>
          <p:spPr>
            <a:xfrm>
              <a:off x="3803385" y="3456355"/>
              <a:ext cx="1631166" cy="277304"/>
            </a:xfrm>
            <a:prstGeom prst="rect">
              <a:avLst/>
            </a:prstGeom>
            <a:noFill/>
          </p:spPr>
          <p:txBody>
            <a:bodyPr wrap="square" rtlCol="0">
              <a:spAutoFit/>
            </a:bodyPr>
            <a:lstStyle/>
            <a:p>
              <a:pPr algn="ctr"/>
              <a:r>
                <a:rPr lang="zh-CN" altLang="zh-CN" b="1">
                  <a:solidFill>
                    <a:schemeClr val="bg1"/>
                  </a:solidFill>
                  <a:latin typeface="+mn-ea"/>
                </a:rPr>
                <a:t>预制混凝土管廊</a:t>
              </a:r>
              <a:endParaRPr lang="en-US" altLang="zh-CN" b="1" dirty="0">
                <a:solidFill>
                  <a:schemeClr val="bg1"/>
                </a:solidFill>
                <a:latin typeface="+mn-ea"/>
              </a:endParaRPr>
            </a:p>
          </p:txBody>
        </p:sp>
        <p:sp>
          <p:nvSpPr>
            <p:cNvPr id="31" name="TextBox 19"/>
            <p:cNvSpPr txBox="1"/>
            <p:nvPr/>
          </p:nvSpPr>
          <p:spPr>
            <a:xfrm>
              <a:off x="3448812" y="4015405"/>
              <a:ext cx="2133601" cy="439064"/>
            </a:xfrm>
            <a:prstGeom prst="rect">
              <a:avLst/>
            </a:prstGeom>
            <a:noFill/>
          </p:spPr>
          <p:txBody>
            <a:bodyPr wrap="square" rtlCol="0">
              <a:spAutoFit/>
            </a:bodyPr>
            <a:lstStyle/>
            <a:p>
              <a:r>
                <a:rPr lang="zh-CN" altLang="en-US" sz="1600">
                  <a:solidFill>
                    <a:schemeClr val="bg1">
                      <a:lumMod val="50000"/>
                    </a:schemeClr>
                  </a:solidFill>
                  <a:latin typeface="+mn-ea"/>
                  <a:ea typeface="+mn-ea"/>
                </a:rPr>
                <a:t>包括管廊的制作、运输、安装、接口、施加预应力、养护等</a:t>
              </a:r>
              <a:endParaRPr lang="zh-CN" altLang="en-US" sz="1600" dirty="0">
                <a:solidFill>
                  <a:schemeClr val="bg1">
                    <a:lumMod val="50000"/>
                  </a:schemeClr>
                </a:solidFill>
                <a:latin typeface="+mn-ea"/>
                <a:ea typeface="+mn-ea"/>
              </a:endParaRPr>
            </a:p>
          </p:txBody>
        </p:sp>
        <p:sp>
          <p:nvSpPr>
            <p:cNvPr id="33" name="TextBox 20"/>
            <p:cNvSpPr txBox="1"/>
            <p:nvPr/>
          </p:nvSpPr>
          <p:spPr>
            <a:xfrm>
              <a:off x="6297304" y="3456355"/>
              <a:ext cx="1631166" cy="277304"/>
            </a:xfrm>
            <a:prstGeom prst="rect">
              <a:avLst/>
            </a:prstGeom>
            <a:noFill/>
          </p:spPr>
          <p:txBody>
            <a:bodyPr wrap="square" rtlCol="0">
              <a:spAutoFit/>
            </a:bodyPr>
            <a:lstStyle/>
            <a:p>
              <a:pPr algn="ctr"/>
              <a:r>
                <a:rPr lang="zh-CN" altLang="en-US" sz="1800" b="1">
                  <a:solidFill>
                    <a:schemeClr val="bg1"/>
                  </a:solidFill>
                  <a:latin typeface="+mn-ea"/>
                  <a:ea typeface="+mn-ea"/>
                </a:rPr>
                <a:t>其他项目</a:t>
              </a:r>
              <a:endParaRPr lang="en-US" altLang="zh-CN" sz="1800" b="1" dirty="0">
                <a:solidFill>
                  <a:schemeClr val="bg1"/>
                </a:solidFill>
                <a:latin typeface="+mn-ea"/>
                <a:ea typeface="+mn-ea"/>
              </a:endParaRPr>
            </a:p>
          </p:txBody>
        </p:sp>
        <p:sp>
          <p:nvSpPr>
            <p:cNvPr id="34" name="TextBox 21"/>
            <p:cNvSpPr txBox="1"/>
            <p:nvPr/>
          </p:nvSpPr>
          <p:spPr>
            <a:xfrm>
              <a:off x="5939600" y="4015405"/>
              <a:ext cx="2288613" cy="439064"/>
            </a:xfrm>
            <a:prstGeom prst="rect">
              <a:avLst/>
            </a:prstGeom>
            <a:noFill/>
          </p:spPr>
          <p:txBody>
            <a:bodyPr wrap="square" rtlCol="0">
              <a:spAutoFit/>
            </a:bodyPr>
            <a:lstStyle/>
            <a:p>
              <a:r>
                <a:rPr lang="zh-CN" altLang="en-US" sz="1600">
                  <a:solidFill>
                    <a:schemeClr val="bg1">
                      <a:lumMod val="50000"/>
                    </a:schemeClr>
                  </a:solidFill>
                  <a:latin typeface="+mn-ea"/>
                  <a:ea typeface="+mn-ea"/>
                </a:rPr>
                <a:t>包括廊内施工照明、不发火地面、防水、止水螺杆及封堵等</a:t>
              </a:r>
              <a:endParaRPr lang="zh-CN" altLang="en-US" sz="1600" dirty="0">
                <a:solidFill>
                  <a:schemeClr val="bg1">
                    <a:lumMod val="50000"/>
                  </a:schemeClr>
                </a:solidFill>
                <a:latin typeface="+mn-ea"/>
                <a:ea typeface="+mn-ea"/>
              </a:endParaRPr>
            </a:p>
          </p:txBody>
        </p:sp>
      </p:grpSp>
      <p:sp>
        <p:nvSpPr>
          <p:cNvPr id="20" name="灯片编号占位符 19"/>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41</a:t>
            </a:fld>
            <a:endParaRPr lang="en-US" dirty="0">
              <a:solidFill>
                <a:prstClr val="black">
                  <a:tint val="75000"/>
                </a:prstClr>
              </a:solidFill>
            </a:endParaRPr>
          </a:p>
        </p:txBody>
      </p:sp>
      <p:sp>
        <p:nvSpPr>
          <p:cNvPr id="21" name="9"/>
          <p:cNvSpPr txBox="1"/>
          <p:nvPr/>
        </p:nvSpPr>
        <p:spPr>
          <a:xfrm>
            <a:off x="998070" y="351305"/>
            <a:ext cx="7595424"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第七章 </a:t>
            </a:r>
            <a:r>
              <a:rPr lang="zh-CN" altLang="zh-CN" sz="2800">
                <a:solidFill>
                  <a:schemeClr val="bg1">
                    <a:lumMod val="50000"/>
                  </a:schemeClr>
                </a:solidFill>
                <a:latin typeface="微软雅黑" panose="020B0503020204020204" pitchFamily="34" charset="-122"/>
                <a:ea typeface="微软雅黑" panose="020B0503020204020204" pitchFamily="34" charset="-122"/>
              </a:rPr>
              <a:t>地下综合管廊工程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D006DDE2-AB06-400B-B4C7-3314CC6D69F2}"/>
              </a:ext>
            </a:extLst>
          </p:cNvPr>
          <p:cNvPicPr>
            <a:picLocks noChangeAspect="1"/>
          </p:cNvPicPr>
          <p:nvPr/>
        </p:nvPicPr>
        <p:blipFill>
          <a:blip r:embed="rId2"/>
          <a:stretch>
            <a:fillRect/>
          </a:stretch>
        </p:blipFill>
        <p:spPr>
          <a:xfrm>
            <a:off x="4593351" y="2287914"/>
            <a:ext cx="3019876" cy="2173869"/>
          </a:xfrm>
          <a:prstGeom prst="rect">
            <a:avLst/>
          </a:prstGeom>
        </p:spPr>
      </p:pic>
      <p:pic>
        <p:nvPicPr>
          <p:cNvPr id="5" name="图片 4">
            <a:extLst>
              <a:ext uri="{FF2B5EF4-FFF2-40B4-BE49-F238E27FC236}">
                <a16:creationId xmlns:a16="http://schemas.microsoft.com/office/drawing/2014/main" id="{B0A64842-945F-4FAD-BF02-AD551CAE74F3}"/>
              </a:ext>
            </a:extLst>
          </p:cNvPr>
          <p:cNvPicPr>
            <a:picLocks noChangeAspect="1"/>
          </p:cNvPicPr>
          <p:nvPr/>
        </p:nvPicPr>
        <p:blipFill rotWithShape="1">
          <a:blip r:embed="rId3"/>
          <a:srcRect t="819" b="5481"/>
          <a:stretch/>
        </p:blipFill>
        <p:spPr>
          <a:xfrm>
            <a:off x="1250208" y="2279712"/>
            <a:ext cx="3019874" cy="2141200"/>
          </a:xfrm>
          <a:prstGeom prst="rect">
            <a:avLst/>
          </a:prstGeom>
        </p:spPr>
      </p:pic>
      <p:pic>
        <p:nvPicPr>
          <p:cNvPr id="6" name="图片 5">
            <a:extLst>
              <a:ext uri="{FF2B5EF4-FFF2-40B4-BE49-F238E27FC236}">
                <a16:creationId xmlns:a16="http://schemas.microsoft.com/office/drawing/2014/main" id="{78A6B0B1-4972-46D6-B0AE-8D482401BB12}"/>
              </a:ext>
            </a:extLst>
          </p:cNvPr>
          <p:cNvPicPr>
            <a:picLocks noChangeAspect="1"/>
          </p:cNvPicPr>
          <p:nvPr/>
        </p:nvPicPr>
        <p:blipFill rotWithShape="1">
          <a:blip r:embed="rId4"/>
          <a:srcRect r="16760"/>
          <a:stretch/>
        </p:blipFill>
        <p:spPr>
          <a:xfrm>
            <a:off x="7938991" y="2281838"/>
            <a:ext cx="3019876" cy="2141200"/>
          </a:xfrm>
          <a:prstGeom prst="rect">
            <a:avLst/>
          </a:prstGeom>
        </p:spPr>
      </p:pic>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42</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8061954"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第八章 生活垃圾处理</a:t>
            </a:r>
            <a:r>
              <a:rPr lang="zh-CN" altLang="zh-CN" sz="2800">
                <a:solidFill>
                  <a:schemeClr val="bg1">
                    <a:lumMod val="50000"/>
                  </a:schemeClr>
                </a:solidFill>
                <a:latin typeface="微软雅黑" panose="020B0503020204020204" pitchFamily="34" charset="-122"/>
                <a:ea typeface="微软雅黑" panose="020B0503020204020204" pitchFamily="34" charset="-122"/>
              </a:rPr>
              <a:t>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id="{C2F5D642-9128-45C9-B9B1-3FAC873779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2796" y="1416418"/>
            <a:ext cx="4591500" cy="5077960"/>
          </a:xfrm>
          <a:prstGeom prst="rect">
            <a:avLst/>
          </a:prstGeom>
        </p:spPr>
      </p:pic>
      <p:pic>
        <p:nvPicPr>
          <p:cNvPr id="16" name="图片 15">
            <a:extLst>
              <a:ext uri="{FF2B5EF4-FFF2-40B4-BE49-F238E27FC236}">
                <a16:creationId xmlns:a16="http://schemas.microsoft.com/office/drawing/2014/main" id="{7081B91A-B7A8-4E1D-833D-6E201938284C}"/>
              </a:ext>
            </a:extLst>
          </p:cNvPr>
          <p:cNvPicPr>
            <a:picLocks noChangeAspect="1"/>
          </p:cNvPicPr>
          <p:nvPr/>
        </p:nvPicPr>
        <p:blipFill>
          <a:blip r:embed="rId3"/>
          <a:stretch>
            <a:fillRect/>
          </a:stretch>
        </p:blipFill>
        <p:spPr>
          <a:xfrm>
            <a:off x="6095206" y="1187170"/>
            <a:ext cx="5306802" cy="2502711"/>
          </a:xfrm>
          <a:prstGeom prst="rect">
            <a:avLst/>
          </a:prstGeom>
        </p:spPr>
      </p:pic>
      <p:sp>
        <p:nvSpPr>
          <p:cNvPr id="17" name="Rectangle 22">
            <a:extLst>
              <a:ext uri="{FF2B5EF4-FFF2-40B4-BE49-F238E27FC236}">
                <a16:creationId xmlns:a16="http://schemas.microsoft.com/office/drawing/2014/main" id="{FB92C2C7-15F0-494A-9624-AB227D117933}"/>
              </a:ext>
            </a:extLst>
          </p:cNvPr>
          <p:cNvSpPr/>
          <p:nvPr/>
        </p:nvSpPr>
        <p:spPr>
          <a:xfrm>
            <a:off x="5903927" y="3839176"/>
            <a:ext cx="5498081" cy="2723823"/>
          </a:xfrm>
          <a:prstGeom prst="rect">
            <a:avLst/>
          </a:prstGeom>
        </p:spPr>
        <p:txBody>
          <a:bodyPr wrap="square">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生活垃圾卫生填埋工程</a:t>
            </a:r>
            <a:endParaRPr lang="en-US" altLang="zh-CN"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600" dirty="0"/>
              <a:t>内容具体包括：</a:t>
            </a:r>
            <a:r>
              <a:rPr lang="zh-CN" altLang="zh-CN" sz="1600" dirty="0"/>
              <a:t>场地整理、垃圾坝、压实黏土防渗层、高密度聚乙烯</a:t>
            </a:r>
            <a:r>
              <a:rPr lang="en-US" altLang="zh-CN" sz="1600" dirty="0"/>
              <a:t>(HDPE)</a:t>
            </a:r>
            <a:r>
              <a:rPr lang="zh-CN" altLang="zh-CN" sz="1600" dirty="0"/>
              <a:t>土工膜敷设、钠基膨润土防水毯敷设、土工合成材料敷设、防渗膜保护层、帷幕灌浆垂直防渗、导流层、高密度聚乙烯</a:t>
            </a:r>
            <a:r>
              <a:rPr lang="en-US" altLang="zh-CN" sz="1600" dirty="0"/>
              <a:t>(HDPE)</a:t>
            </a:r>
            <a:r>
              <a:rPr lang="zh-CN" altLang="zh-CN" sz="1600" dirty="0"/>
              <a:t>管道敷设、导气石笼井、调节池浮盖、填埋气体处理系统、地下水监测井、封场覆盖、防飞散网、渗滤液处理设备安装等</a:t>
            </a:r>
            <a:r>
              <a:rPr lang="zh-CN" altLang="en-US" sz="1600" dirty="0"/>
              <a:t>；</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183270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50" fill="hold"/>
                                        <p:tgtEl>
                                          <p:spTgt spid="17"/>
                                        </p:tgtEl>
                                        <p:attrNameLst>
                                          <p:attrName>ppt_x</p:attrName>
                                        </p:attrNameLst>
                                      </p:cBhvr>
                                      <p:tavLst>
                                        <p:tav tm="0">
                                          <p:val>
                                            <p:strVal val="#ppt_x"/>
                                          </p:val>
                                        </p:tav>
                                        <p:tav tm="100000">
                                          <p:val>
                                            <p:strVal val="#ppt_x"/>
                                          </p:val>
                                        </p:tav>
                                      </p:tavLst>
                                    </p:anim>
                                    <p:anim calcmode="lin" valueType="num">
                                      <p:cBhvr additive="base">
                                        <p:cTn id="12" dur="2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43</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8211244" cy="430887"/>
          </a:xfrm>
          <a:prstGeom prst="rect">
            <a:avLst/>
          </a:prstGeom>
          <a:noFill/>
        </p:spPr>
        <p:txBody>
          <a:bodyPr wrap="square" lIns="0" tIns="0" rIns="0" bIns="0" rtlCol="0">
            <a:spAutoFit/>
          </a:bodyPr>
          <a:lstStyle/>
          <a:p>
            <a:pPr fontAlgn="base">
              <a:spcBef>
                <a:spcPct val="0"/>
              </a:spcBef>
              <a:spcAft>
                <a:spcPct val="0"/>
              </a:spcAft>
            </a:pPr>
            <a:r>
              <a:rPr lang="en-US" altLang="zh-CN" sz="280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第八章 生活垃圾处理</a:t>
            </a:r>
            <a:r>
              <a:rPr lang="zh-CN" altLang="zh-CN" sz="2800">
                <a:solidFill>
                  <a:schemeClr val="bg1">
                    <a:lumMod val="50000"/>
                  </a:schemeClr>
                </a:solidFill>
                <a:latin typeface="微软雅黑" panose="020B0503020204020204" pitchFamily="34" charset="-122"/>
                <a:ea typeface="微软雅黑" panose="020B0503020204020204" pitchFamily="34" charset="-122"/>
              </a:rPr>
              <a:t>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C0EE4555-723A-4A37-A948-6F7DAD0EFFDD}"/>
              </a:ext>
            </a:extLst>
          </p:cNvPr>
          <p:cNvPicPr>
            <a:picLocks noChangeAspect="1"/>
          </p:cNvPicPr>
          <p:nvPr/>
        </p:nvPicPr>
        <p:blipFill>
          <a:blip r:embed="rId2"/>
          <a:stretch>
            <a:fillRect/>
          </a:stretch>
        </p:blipFill>
        <p:spPr>
          <a:xfrm>
            <a:off x="6364721" y="1192211"/>
            <a:ext cx="4833258" cy="5324933"/>
          </a:xfrm>
          <a:prstGeom prst="rect">
            <a:avLst/>
          </a:prstGeom>
        </p:spPr>
      </p:pic>
      <p:sp>
        <p:nvSpPr>
          <p:cNvPr id="10" name="Rectangle 22">
            <a:extLst>
              <a:ext uri="{FF2B5EF4-FFF2-40B4-BE49-F238E27FC236}">
                <a16:creationId xmlns:a16="http://schemas.microsoft.com/office/drawing/2014/main" id="{8D8BB93F-E06C-410D-9985-9C69BE3E1F0A}"/>
              </a:ext>
            </a:extLst>
          </p:cNvPr>
          <p:cNvSpPr/>
          <p:nvPr/>
        </p:nvSpPr>
        <p:spPr>
          <a:xfrm>
            <a:off x="866640" y="4231323"/>
            <a:ext cx="5498081" cy="1938992"/>
          </a:xfrm>
          <a:prstGeom prst="rect">
            <a:avLst/>
          </a:prstGeom>
        </p:spPr>
        <p:txBody>
          <a:bodyPr wrap="square">
            <a:spAutoFit/>
          </a:bodyPr>
          <a:lstStyle/>
          <a:p>
            <a:pPr>
              <a:lnSpc>
                <a:spcPct val="150000"/>
              </a:lnSpc>
            </a:pPr>
            <a:r>
              <a:rPr lang="zh-CN" altLang="en-US"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生活垃圾焚烧工程</a:t>
            </a:r>
            <a:endParaRPr lang="en-US" altLang="zh-CN"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600" dirty="0"/>
              <a:t>内容具体包括：</a:t>
            </a:r>
            <a:r>
              <a:rPr lang="zh-CN" altLang="zh-CN" sz="1600" dirty="0"/>
              <a:t>自动感应洗车装置安装、垃圾破碎机安装、垃圾卸料门及车辆感应器安装、垃圾抓斗桥式起重机安装、生活垃圾焚烧炉安装、烟气净化处理设备安装、除臭装置设备安装等</a:t>
            </a:r>
            <a:r>
              <a:rPr lang="zh-CN" altLang="en-US" sz="1600" dirty="0"/>
              <a:t>。</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3" name="图片 2">
            <a:extLst>
              <a:ext uri="{FF2B5EF4-FFF2-40B4-BE49-F238E27FC236}">
                <a16:creationId xmlns:a16="http://schemas.microsoft.com/office/drawing/2014/main" id="{02DCAE76-48E9-46E5-A663-7943C84224E4}"/>
              </a:ext>
            </a:extLst>
          </p:cNvPr>
          <p:cNvPicPr>
            <a:picLocks noChangeAspect="1"/>
          </p:cNvPicPr>
          <p:nvPr/>
        </p:nvPicPr>
        <p:blipFill rotWithShape="1">
          <a:blip r:embed="rId3"/>
          <a:srcRect t="15213"/>
          <a:stretch/>
        </p:blipFill>
        <p:spPr>
          <a:xfrm>
            <a:off x="1045029" y="1280612"/>
            <a:ext cx="5050177" cy="2871510"/>
          </a:xfrm>
          <a:prstGeom prst="rect">
            <a:avLst/>
          </a:prstGeom>
        </p:spPr>
      </p:pic>
    </p:spTree>
    <p:extLst>
      <p:ext uri="{BB962C8B-B14F-4D97-AF65-F5344CB8AC3E}">
        <p14:creationId xmlns:p14="http://schemas.microsoft.com/office/powerpoint/2010/main" val="4013108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250" fill="hold"/>
                                        <p:tgtEl>
                                          <p:spTgt spid="10"/>
                                        </p:tgtEl>
                                        <p:attrNameLst>
                                          <p:attrName>ppt_x</p:attrName>
                                        </p:attrNameLst>
                                      </p:cBhvr>
                                      <p:tavLst>
                                        <p:tav tm="0">
                                          <p:val>
                                            <p:strVal val="#ppt_x"/>
                                          </p:val>
                                        </p:tav>
                                        <p:tav tm="100000">
                                          <p:val>
                                            <p:strVal val="#ppt_x"/>
                                          </p:val>
                                        </p:tav>
                                      </p:tavLst>
                                    </p:anim>
                                    <p:anim calcmode="lin" valueType="num">
                                      <p:cBhvr additive="base">
                                        <p:cTn id="12" dur="2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44</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第九章 钢筋工程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F5C3018E-7D34-48D0-B58D-102A9154461B}"/>
              </a:ext>
            </a:extLst>
          </p:cNvPr>
          <p:cNvSpPr txBox="1"/>
          <p:nvPr/>
        </p:nvSpPr>
        <p:spPr>
          <a:xfrm>
            <a:off x="1141066" y="1447236"/>
            <a:ext cx="5593110" cy="4664097"/>
          </a:xfrm>
          <a:prstGeom prst="rect">
            <a:avLst/>
          </a:prstGeom>
          <a:noFill/>
        </p:spPr>
        <p:txBody>
          <a:bodyPr wrap="square">
            <a:spAutoFit/>
          </a:bodyPr>
          <a:lstStyle/>
          <a:p>
            <a:pPr indent="359410" algn="just">
              <a:lnSpc>
                <a:spcPts val="3000"/>
              </a:lnSpc>
            </a:pPr>
            <a:r>
              <a:rPr lang="en-US" altLang="zh-CN" sz="1800" kern="100" dirty="0">
                <a:effectLst/>
                <a:latin typeface="+mn-ea"/>
                <a:cs typeface="宋体" panose="02010600030101010101" pitchFamily="2" charset="-122"/>
              </a:rPr>
              <a:t>1</a:t>
            </a:r>
            <a:r>
              <a:rPr lang="zh-CN" altLang="en-US" sz="1800" kern="100" dirty="0">
                <a:effectLst/>
                <a:latin typeface="+mn-ea"/>
                <a:cs typeface="宋体" panose="02010600030101010101" pitchFamily="2" charset="-122"/>
              </a:rPr>
              <a:t>、新增</a:t>
            </a:r>
            <a:r>
              <a:rPr lang="zh-CN" altLang="zh-CN" sz="1800" kern="100" dirty="0">
                <a:effectLst/>
                <a:latin typeface="+mn-ea"/>
                <a:cs typeface="宋体" panose="02010600030101010101" pitchFamily="2" charset="-122"/>
              </a:rPr>
              <a:t>冷却管、声测管</a:t>
            </a:r>
            <a:r>
              <a:rPr lang="zh-CN" altLang="en-US" sz="1800" kern="100" dirty="0">
                <a:effectLst/>
                <a:latin typeface="+mn-ea"/>
                <a:cs typeface="宋体" panose="02010600030101010101" pitchFamily="2" charset="-122"/>
              </a:rPr>
              <a:t>、</a:t>
            </a:r>
            <a:r>
              <a:rPr lang="zh-CN" altLang="zh-CN" sz="1800" kern="100" dirty="0">
                <a:solidFill>
                  <a:srgbClr val="000000"/>
                </a:solidFill>
                <a:effectLst/>
                <a:latin typeface="+mn-ea"/>
                <a:cs typeface="宋体" panose="02010600030101010101" pitchFamily="2" charset="-122"/>
              </a:rPr>
              <a:t>先张法高强钢丝</a:t>
            </a:r>
            <a:r>
              <a:rPr lang="zh-CN" altLang="en-US" sz="1800" kern="100" dirty="0">
                <a:solidFill>
                  <a:srgbClr val="000000"/>
                </a:solidFill>
                <a:effectLst/>
                <a:latin typeface="+mn-ea"/>
                <a:cs typeface="宋体" panose="02010600030101010101" pitchFamily="2" charset="-122"/>
              </a:rPr>
              <a:t>、后张法</a:t>
            </a:r>
            <a:r>
              <a:rPr lang="zh-CN" altLang="en-US" kern="100" dirty="0">
                <a:latin typeface="+mn-ea"/>
                <a:cs typeface="宋体" panose="02010600030101010101" pitchFamily="2" charset="-122"/>
              </a:rPr>
              <a:t>预应力</a:t>
            </a:r>
            <a:r>
              <a:rPr lang="zh-CN" altLang="en-US" sz="1800" kern="100" dirty="0">
                <a:solidFill>
                  <a:srgbClr val="000000"/>
                </a:solidFill>
                <a:effectLst/>
                <a:latin typeface="+mn-ea"/>
                <a:cs typeface="宋体" panose="02010600030101010101" pitchFamily="2" charset="-122"/>
              </a:rPr>
              <a:t>束长</a:t>
            </a:r>
            <a:r>
              <a:rPr lang="en-US" altLang="zh-CN" kern="100" dirty="0">
                <a:latin typeface="+mn-ea"/>
                <a:cs typeface="宋体" panose="02010600030101010101" pitchFamily="2" charset="-122"/>
              </a:rPr>
              <a:t>40m</a:t>
            </a:r>
            <a:r>
              <a:rPr lang="zh-CN" altLang="en-US" kern="100" dirty="0">
                <a:latin typeface="+mn-ea"/>
                <a:cs typeface="宋体" panose="02010600030101010101" pitchFamily="2" charset="-122"/>
              </a:rPr>
              <a:t>及以上，以及道路拉杆等子目；</a:t>
            </a:r>
            <a:endParaRPr lang="zh-CN" altLang="zh-CN" sz="1800" kern="100" dirty="0">
              <a:effectLst/>
              <a:latin typeface="+mn-ea"/>
              <a:cs typeface="宋体" panose="02010600030101010101" pitchFamily="2" charset="-122"/>
            </a:endParaRPr>
          </a:p>
          <a:p>
            <a:pPr indent="359410" algn="just">
              <a:lnSpc>
                <a:spcPts val="3000"/>
              </a:lnSpc>
            </a:pPr>
            <a:r>
              <a:rPr lang="en-US" altLang="zh-CN" sz="1800" kern="100" dirty="0">
                <a:effectLst/>
                <a:latin typeface="+mn-ea"/>
                <a:cs typeface="宋体" panose="02010600030101010101" pitchFamily="2" charset="-122"/>
              </a:rPr>
              <a:t>2</a:t>
            </a:r>
            <a:r>
              <a:rPr lang="zh-CN" altLang="en-US" sz="1800" kern="100" dirty="0">
                <a:effectLst/>
                <a:latin typeface="+mn-ea"/>
                <a:cs typeface="宋体" panose="02010600030101010101" pitchFamily="2" charset="-122"/>
              </a:rPr>
              <a:t>、关于钢筋垂直运输：</a:t>
            </a:r>
            <a:endParaRPr lang="zh-CN" altLang="zh-CN" sz="1800" kern="100" dirty="0">
              <a:effectLst/>
              <a:latin typeface="+mn-ea"/>
              <a:cs typeface="宋体" panose="02010600030101010101" pitchFamily="2" charset="-122"/>
            </a:endParaRPr>
          </a:p>
          <a:p>
            <a:pPr indent="359410" algn="just">
              <a:lnSpc>
                <a:spcPts val="3000"/>
              </a:lnSpc>
            </a:pPr>
            <a:r>
              <a:rPr lang="zh-CN" altLang="en-US" sz="1800" kern="100" dirty="0">
                <a:effectLst/>
                <a:latin typeface="+mn-ea"/>
                <a:cs typeface="宋体" panose="02010600030101010101" pitchFamily="2" charset="-122"/>
              </a:rPr>
              <a:t>① </a:t>
            </a:r>
            <a:r>
              <a:rPr lang="zh-CN" altLang="zh-CN" sz="1800" kern="100" dirty="0">
                <a:effectLst/>
                <a:latin typeface="+mn-ea"/>
                <a:cs typeface="宋体" panose="02010600030101010101" pitchFamily="2" charset="-122"/>
              </a:rPr>
              <a:t>以设计地坪为界（无设计地坪以自然地面为界），±</a:t>
            </a:r>
            <a:r>
              <a:rPr lang="en-US" altLang="zh-CN" sz="1800" kern="100" dirty="0">
                <a:effectLst/>
                <a:latin typeface="+mn-ea"/>
                <a:cs typeface="宋体" panose="02010600030101010101" pitchFamily="2" charset="-122"/>
              </a:rPr>
              <a:t>3.60m</a:t>
            </a:r>
            <a:r>
              <a:rPr lang="zh-CN" altLang="zh-CN" sz="1800" kern="100" dirty="0">
                <a:effectLst/>
                <a:latin typeface="+mn-ea"/>
                <a:cs typeface="宋体" panose="02010600030101010101" pitchFamily="2" charset="-122"/>
              </a:rPr>
              <a:t>以内构筑物不计算钢筋垂直运输费。超过＋</a:t>
            </a:r>
            <a:r>
              <a:rPr lang="en-US" altLang="zh-CN" sz="1800" kern="100" dirty="0">
                <a:effectLst/>
                <a:latin typeface="+mn-ea"/>
                <a:cs typeface="宋体" panose="02010600030101010101" pitchFamily="2" charset="-122"/>
              </a:rPr>
              <a:t>3.60m</a:t>
            </a:r>
            <a:r>
              <a:rPr lang="zh-CN" altLang="zh-CN" sz="1800" kern="100" dirty="0">
                <a:effectLst/>
                <a:latin typeface="+mn-ea"/>
                <a:cs typeface="宋体" panose="02010600030101010101" pitchFamily="2" charset="-122"/>
              </a:rPr>
              <a:t>以上的构筑物，±</a:t>
            </a:r>
            <a:r>
              <a:rPr lang="en-US" altLang="zh-CN" sz="1800" kern="100" dirty="0">
                <a:effectLst/>
                <a:latin typeface="+mn-ea"/>
                <a:cs typeface="宋体" panose="02010600030101010101" pitchFamily="2" charset="-122"/>
              </a:rPr>
              <a:t>0.00m</a:t>
            </a:r>
            <a:r>
              <a:rPr lang="zh-CN" altLang="zh-CN" sz="1800" kern="100" dirty="0">
                <a:effectLst/>
                <a:latin typeface="+mn-ea"/>
                <a:cs typeface="宋体" panose="02010600030101010101" pitchFamily="2" charset="-122"/>
              </a:rPr>
              <a:t>以上部分钢筋全部计算垂直运输费；－</a:t>
            </a:r>
            <a:r>
              <a:rPr lang="en-US" altLang="zh-CN" sz="1800" kern="100" dirty="0">
                <a:effectLst/>
                <a:latin typeface="+mn-ea"/>
                <a:cs typeface="宋体" panose="02010600030101010101" pitchFamily="2" charset="-122"/>
              </a:rPr>
              <a:t>3.60m</a:t>
            </a:r>
            <a:r>
              <a:rPr lang="zh-CN" altLang="zh-CN" sz="1800" kern="100" dirty="0">
                <a:effectLst/>
                <a:latin typeface="+mn-ea"/>
                <a:cs typeface="宋体" panose="02010600030101010101" pitchFamily="2" charset="-122"/>
              </a:rPr>
              <a:t>以下的构筑物，±</a:t>
            </a:r>
            <a:r>
              <a:rPr lang="en-US" altLang="zh-CN" sz="1800" kern="100" dirty="0">
                <a:effectLst/>
                <a:latin typeface="+mn-ea"/>
                <a:cs typeface="宋体" panose="02010600030101010101" pitchFamily="2" charset="-122"/>
              </a:rPr>
              <a:t>0.00m</a:t>
            </a:r>
            <a:r>
              <a:rPr lang="zh-CN" altLang="zh-CN" sz="1800" kern="100" dirty="0">
                <a:effectLst/>
                <a:latin typeface="+mn-ea"/>
                <a:cs typeface="宋体" panose="02010600030101010101" pitchFamily="2" charset="-122"/>
              </a:rPr>
              <a:t>以下部分钢筋全部计算垂直运输费</a:t>
            </a:r>
            <a:r>
              <a:rPr lang="zh-CN" altLang="en-US" sz="1800" kern="100" dirty="0">
                <a:effectLst/>
                <a:latin typeface="+mn-ea"/>
                <a:cs typeface="宋体" panose="02010600030101010101" pitchFamily="2" charset="-122"/>
              </a:rPr>
              <a:t>；</a:t>
            </a:r>
            <a:endParaRPr lang="zh-CN" altLang="zh-CN" sz="1800" kern="100" dirty="0">
              <a:effectLst/>
              <a:latin typeface="+mn-ea"/>
              <a:cs typeface="宋体" panose="02010600030101010101" pitchFamily="2" charset="-122"/>
            </a:endParaRPr>
          </a:p>
          <a:p>
            <a:pPr indent="359410" algn="just">
              <a:lnSpc>
                <a:spcPts val="3000"/>
              </a:lnSpc>
            </a:pPr>
            <a:r>
              <a:rPr lang="zh-CN" altLang="en-US" kern="100" dirty="0">
                <a:latin typeface="+mn-ea"/>
                <a:cs typeface="宋体" panose="02010600030101010101" pitchFamily="2" charset="-122"/>
              </a:rPr>
              <a:t>② </a:t>
            </a:r>
            <a:r>
              <a:rPr lang="zh-CN" altLang="zh-CN" sz="1800" kern="100" dirty="0">
                <a:effectLst/>
                <a:latin typeface="+mn-ea"/>
                <a:cs typeface="宋体" panose="02010600030101010101" pitchFamily="2" charset="-122"/>
              </a:rPr>
              <a:t>钢筋垂直运输子目按非塔吊方式且高度为</a:t>
            </a:r>
            <a:r>
              <a:rPr lang="en-US" altLang="zh-CN" sz="1800" kern="100" dirty="0">
                <a:effectLst/>
                <a:latin typeface="+mn-ea"/>
                <a:cs typeface="宋体" panose="02010600030101010101" pitchFamily="2" charset="-122"/>
              </a:rPr>
              <a:t>20m</a:t>
            </a:r>
            <a:r>
              <a:rPr lang="zh-CN" altLang="zh-CN" sz="1800" kern="100" dirty="0">
                <a:effectLst/>
                <a:latin typeface="+mn-ea"/>
                <a:cs typeface="宋体" panose="02010600030101010101" pitchFamily="2" charset="-122"/>
              </a:rPr>
              <a:t>以内考虑，超过</a:t>
            </a:r>
            <a:r>
              <a:rPr lang="en-US" altLang="zh-CN" sz="1800" kern="100" dirty="0">
                <a:effectLst/>
                <a:latin typeface="+mn-ea"/>
                <a:cs typeface="宋体" panose="02010600030101010101" pitchFamily="2" charset="-122"/>
              </a:rPr>
              <a:t>20m</a:t>
            </a:r>
            <a:r>
              <a:rPr lang="zh-CN" altLang="zh-CN" sz="1800" kern="100" dirty="0">
                <a:effectLst/>
                <a:latin typeface="+mn-ea"/>
                <a:cs typeface="宋体" panose="02010600030101010101" pitchFamily="2" charset="-122"/>
              </a:rPr>
              <a:t>时，人工、机械乘以系数</a:t>
            </a:r>
            <a:r>
              <a:rPr lang="en-US" altLang="zh-CN" sz="1800" kern="100" dirty="0">
                <a:effectLst/>
                <a:latin typeface="+mn-ea"/>
                <a:cs typeface="宋体" panose="02010600030101010101" pitchFamily="2" charset="-122"/>
              </a:rPr>
              <a:t>1.2</a:t>
            </a:r>
            <a:r>
              <a:rPr lang="zh-CN" altLang="en-US" sz="1800" kern="100" dirty="0">
                <a:effectLst/>
                <a:latin typeface="+mn-ea"/>
                <a:cs typeface="宋体" panose="02010600030101010101" pitchFamily="2" charset="-122"/>
              </a:rPr>
              <a:t>；</a:t>
            </a:r>
            <a:endParaRPr lang="en-US" altLang="zh-CN" sz="1800" kern="100" dirty="0">
              <a:effectLst/>
              <a:latin typeface="+mn-ea"/>
              <a:cs typeface="宋体" panose="02010600030101010101" pitchFamily="2" charset="-122"/>
            </a:endParaRPr>
          </a:p>
          <a:p>
            <a:pPr indent="359410" algn="just">
              <a:lnSpc>
                <a:spcPts val="3000"/>
              </a:lnSpc>
            </a:pPr>
            <a:r>
              <a:rPr lang="zh-CN" altLang="en-US" sz="1800" kern="100" dirty="0">
                <a:effectLst/>
                <a:latin typeface="+mn-ea"/>
                <a:cs typeface="宋体" panose="02010600030101010101" pitchFamily="2" charset="-122"/>
              </a:rPr>
              <a:t>③ </a:t>
            </a:r>
            <a:r>
              <a:rPr lang="zh-CN" altLang="zh-CN" sz="1800" kern="100" dirty="0">
                <a:effectLst/>
                <a:latin typeface="+mn-ea"/>
                <a:cs typeface="宋体" panose="02010600030101010101" pitchFamily="2" charset="-122"/>
              </a:rPr>
              <a:t>现场考虑塔吊方式的，套用《湖南省房屋建筑与装饰工程消耗量标准》相应项目</a:t>
            </a:r>
            <a:r>
              <a:rPr lang="zh-CN" altLang="en-US" sz="1800" kern="100" dirty="0">
                <a:solidFill>
                  <a:srgbClr val="000000"/>
                </a:solidFill>
                <a:effectLst/>
                <a:latin typeface="+mn-ea"/>
                <a:cs typeface="宋体" panose="02010600030101010101" pitchFamily="2" charset="-122"/>
              </a:rPr>
              <a:t>。</a:t>
            </a:r>
            <a:endParaRPr lang="en-US" altLang="zh-CN" kern="100" dirty="0">
              <a:solidFill>
                <a:srgbClr val="000000"/>
              </a:solidFill>
              <a:latin typeface="+mn-ea"/>
              <a:cs typeface="宋体" panose="02010600030101010101" pitchFamily="2" charset="-122"/>
            </a:endParaRPr>
          </a:p>
        </p:txBody>
      </p:sp>
      <p:sp>
        <p:nvSpPr>
          <p:cNvPr id="10" name="文本框 9">
            <a:extLst>
              <a:ext uri="{FF2B5EF4-FFF2-40B4-BE49-F238E27FC236}">
                <a16:creationId xmlns:a16="http://schemas.microsoft.com/office/drawing/2014/main" id="{D30BAC00-46E1-4D41-B261-A780409B9033}"/>
              </a:ext>
            </a:extLst>
          </p:cNvPr>
          <p:cNvSpPr txBox="1"/>
          <p:nvPr/>
        </p:nvSpPr>
        <p:spPr>
          <a:xfrm>
            <a:off x="7299849" y="1428186"/>
            <a:ext cx="4044426" cy="1976182"/>
          </a:xfrm>
          <a:prstGeom prst="rect">
            <a:avLst/>
          </a:prstGeom>
          <a:noFill/>
        </p:spPr>
        <p:txBody>
          <a:bodyPr wrap="square">
            <a:spAutoFit/>
          </a:bodyPr>
          <a:lstStyle/>
          <a:p>
            <a:pPr indent="359410" algn="just">
              <a:lnSpc>
                <a:spcPts val="3000"/>
              </a:lnSpc>
            </a:pPr>
            <a:r>
              <a:rPr lang="en-US" altLang="zh-CN" sz="1800" kern="100" dirty="0">
                <a:solidFill>
                  <a:srgbClr val="000000"/>
                </a:solidFill>
                <a:effectLst/>
                <a:latin typeface="+mn-ea"/>
                <a:cs typeface="宋体" panose="02010600030101010101" pitchFamily="2" charset="-122"/>
              </a:rPr>
              <a:t>3</a:t>
            </a:r>
            <a:r>
              <a:rPr lang="zh-CN" altLang="en-US" sz="1800" kern="100" dirty="0">
                <a:solidFill>
                  <a:srgbClr val="000000"/>
                </a:solidFill>
                <a:effectLst/>
                <a:latin typeface="+mn-ea"/>
                <a:cs typeface="宋体" panose="02010600030101010101" pitchFamily="2" charset="-122"/>
              </a:rPr>
              <a:t>、</a:t>
            </a:r>
            <a:r>
              <a:rPr lang="zh-CN" altLang="zh-CN" sz="1800" kern="100" dirty="0">
                <a:effectLst/>
                <a:latin typeface="+mn-ea"/>
                <a:cs typeface="宋体" panose="02010600030101010101" pitchFamily="2" charset="-122"/>
              </a:rPr>
              <a:t>明确</a:t>
            </a:r>
            <a:r>
              <a:rPr lang="zh-CN" altLang="en-US" sz="1800" kern="100" dirty="0">
                <a:effectLst/>
                <a:latin typeface="+mn-ea"/>
                <a:cs typeface="宋体" panose="02010600030101010101" pitchFamily="2" charset="-122"/>
              </a:rPr>
              <a:t>搭接、</a:t>
            </a:r>
            <a:r>
              <a:rPr lang="zh-CN" altLang="zh-CN" sz="1800" kern="100" dirty="0">
                <a:effectLst/>
                <a:latin typeface="+mn-ea"/>
                <a:cs typeface="宋体" panose="02010600030101010101" pitchFamily="2" charset="-122"/>
              </a:rPr>
              <a:t>预制构件的吊钩、现浇构件中固定钢筋或管道位置的支撑钢筋、双层钢筋用的“铁马”、伸出构件的锚固钢筋均按非预应力钢筋计算，并入钢筋工程量内</a:t>
            </a:r>
            <a:r>
              <a:rPr lang="zh-CN" altLang="en-US" kern="100" dirty="0">
                <a:latin typeface="+mn-ea"/>
                <a:cs typeface="宋体" panose="02010600030101010101" pitchFamily="2" charset="-122"/>
              </a:rPr>
              <a:t>。</a:t>
            </a:r>
            <a:endParaRPr lang="en-US" altLang="zh-CN" sz="1800" kern="100" dirty="0">
              <a:effectLst/>
              <a:latin typeface="+mn-ea"/>
              <a:cs typeface="宋体" panose="02010600030101010101" pitchFamily="2" charset="-122"/>
            </a:endParaRPr>
          </a:p>
        </p:txBody>
      </p:sp>
      <p:pic>
        <p:nvPicPr>
          <p:cNvPr id="9" name="图片 8">
            <a:extLst>
              <a:ext uri="{FF2B5EF4-FFF2-40B4-BE49-F238E27FC236}">
                <a16:creationId xmlns:a16="http://schemas.microsoft.com/office/drawing/2014/main" id="{E239182D-691B-4036-BEED-27293708CC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6853" y="3404368"/>
            <a:ext cx="4044426" cy="2607326"/>
          </a:xfrm>
          <a:prstGeom prst="rect">
            <a:avLst/>
          </a:prstGeom>
        </p:spPr>
      </p:pic>
    </p:spTree>
    <p:extLst>
      <p:ext uri="{BB962C8B-B14F-4D97-AF65-F5344CB8AC3E}">
        <p14:creationId xmlns:p14="http://schemas.microsoft.com/office/powerpoint/2010/main" val="3465724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45</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第十章 拆除工程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Rectangle 21">
            <a:extLst>
              <a:ext uri="{FF2B5EF4-FFF2-40B4-BE49-F238E27FC236}">
                <a16:creationId xmlns:a16="http://schemas.microsoft.com/office/drawing/2014/main" id="{792BFF6C-8136-47FB-B321-C7299F02687D}"/>
              </a:ext>
            </a:extLst>
          </p:cNvPr>
          <p:cNvSpPr/>
          <p:nvPr/>
        </p:nvSpPr>
        <p:spPr>
          <a:xfrm>
            <a:off x="7562326" y="1534314"/>
            <a:ext cx="3131786" cy="499624"/>
          </a:xfrm>
          <a:prstGeom prst="rect">
            <a:avLst/>
          </a:prstGeom>
        </p:spPr>
        <p:txBody>
          <a:bodyPr wrap="square">
            <a:spAutoFit/>
          </a:bodyPr>
          <a:lstStyle/>
          <a:p>
            <a:pPr algn="ctr">
              <a:lnSpc>
                <a:spcPct val="150000"/>
              </a:lnSpc>
            </a:pPr>
            <a:r>
              <a:rPr lang="zh-CN" altLang="en-US" sz="2000" b="1">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多锤头破碎路面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1" name="图片 10">
            <a:extLst>
              <a:ext uri="{FF2B5EF4-FFF2-40B4-BE49-F238E27FC236}">
                <a16:creationId xmlns:a16="http://schemas.microsoft.com/office/drawing/2014/main" id="{CD5E82F9-5B7F-4EF5-BC81-C86432783FCA}"/>
              </a:ext>
            </a:extLst>
          </p:cNvPr>
          <p:cNvPicPr>
            <a:picLocks noChangeAspect="1"/>
          </p:cNvPicPr>
          <p:nvPr/>
        </p:nvPicPr>
        <p:blipFill>
          <a:blip r:embed="rId2"/>
          <a:stretch>
            <a:fillRect/>
          </a:stretch>
        </p:blipFill>
        <p:spPr>
          <a:xfrm>
            <a:off x="7562326" y="2323548"/>
            <a:ext cx="3533775" cy="3495675"/>
          </a:xfrm>
          <a:prstGeom prst="rect">
            <a:avLst/>
          </a:prstGeom>
        </p:spPr>
      </p:pic>
      <p:sp>
        <p:nvSpPr>
          <p:cNvPr id="12" name="文本框 11">
            <a:extLst>
              <a:ext uri="{FF2B5EF4-FFF2-40B4-BE49-F238E27FC236}">
                <a16:creationId xmlns:a16="http://schemas.microsoft.com/office/drawing/2014/main" id="{6A88D979-B91C-4477-8B20-5099DBA2F998}"/>
              </a:ext>
            </a:extLst>
          </p:cNvPr>
          <p:cNvSpPr txBox="1"/>
          <p:nvPr/>
        </p:nvSpPr>
        <p:spPr>
          <a:xfrm>
            <a:off x="1288865" y="1876602"/>
            <a:ext cx="5627501" cy="3784369"/>
          </a:xfrm>
          <a:prstGeom prst="rect">
            <a:avLst/>
          </a:prstGeom>
          <a:noFill/>
        </p:spPr>
        <p:txBody>
          <a:bodyPr wrap="square">
            <a:spAutoFit/>
          </a:bodyPr>
          <a:lstStyle/>
          <a:p>
            <a:pPr>
              <a:lnSpc>
                <a:spcPct val="150000"/>
              </a:lnSpc>
            </a:pPr>
            <a:r>
              <a:rPr lang="en-US" altLang="zh-CN" sz="1800" kern="100" dirty="0">
                <a:effectLst/>
                <a:latin typeface="+mn-ea"/>
                <a:cs typeface="仿宋" panose="02010609060101010101" pitchFamily="49" charset="-122"/>
              </a:rPr>
              <a:t>1</a:t>
            </a:r>
            <a:r>
              <a:rPr lang="zh-CN" altLang="en-US" sz="1800" kern="100" dirty="0">
                <a:effectLst/>
                <a:latin typeface="+mn-ea"/>
                <a:cs typeface="仿宋" panose="02010609060101010101" pitchFamily="49" charset="-122"/>
              </a:rPr>
              <a:t>、</a:t>
            </a:r>
            <a:r>
              <a:rPr lang="zh-CN" altLang="zh-CN" sz="1800" kern="100" dirty="0">
                <a:effectLst/>
                <a:latin typeface="+mn-ea"/>
                <a:cs typeface="仿宋" panose="02010609060101010101" pitchFamily="49" charset="-122"/>
              </a:rPr>
              <a:t>原</a:t>
            </a:r>
            <a:r>
              <a:rPr lang="en-US" altLang="zh-CN" sz="1800" dirty="0">
                <a:solidFill>
                  <a:srgbClr val="000000"/>
                </a:solidFill>
                <a:effectLst/>
                <a:latin typeface="+mn-ea"/>
                <a:cs typeface="宋体" panose="02010600030101010101" pitchFamily="2" charset="-122"/>
              </a:rPr>
              <a:t>2014</a:t>
            </a:r>
            <a:r>
              <a:rPr lang="zh-CN" altLang="en-US" sz="1800" dirty="0">
                <a:solidFill>
                  <a:srgbClr val="000000"/>
                </a:solidFill>
                <a:effectLst/>
                <a:latin typeface="+mn-ea"/>
                <a:cs typeface="宋体" panose="02010600030101010101" pitchFamily="2" charset="-122"/>
              </a:rPr>
              <a:t>消耗量标准中</a:t>
            </a:r>
            <a:r>
              <a:rPr lang="zh-CN" altLang="zh-CN" sz="1800" kern="100" dirty="0">
                <a:effectLst/>
                <a:latin typeface="+mn-ea"/>
                <a:cs typeface="仿宋" panose="02010609060101010101" pitchFamily="49" charset="-122"/>
              </a:rPr>
              <a:t>为保护性拆除</a:t>
            </a:r>
            <a:r>
              <a:rPr lang="zh-CN" altLang="en-US" sz="1800" kern="100" dirty="0">
                <a:effectLst/>
                <a:latin typeface="+mn-ea"/>
                <a:cs typeface="仿宋" panose="02010609060101010101" pitchFamily="49" charset="-122"/>
              </a:rPr>
              <a:t>，</a:t>
            </a:r>
            <a:r>
              <a:rPr lang="zh-CN" altLang="zh-CN" sz="1800" kern="100" dirty="0">
                <a:effectLst/>
                <a:latin typeface="+mn-ea"/>
                <a:cs typeface="仿宋" panose="02010609060101010101" pitchFamily="49" charset="-122"/>
              </a:rPr>
              <a:t>现改为非保护性拆除，采用保护性拆除的</a:t>
            </a:r>
            <a:r>
              <a:rPr lang="zh-CN" altLang="en-US" sz="1800" kern="100" dirty="0">
                <a:effectLst/>
                <a:latin typeface="+mn-ea"/>
                <a:cs typeface="仿宋" panose="02010609060101010101" pitchFamily="49" charset="-122"/>
              </a:rPr>
              <a:t>按实计算；</a:t>
            </a:r>
            <a:endParaRPr lang="en-US" altLang="zh-CN" sz="1800" kern="100" dirty="0">
              <a:effectLst/>
              <a:latin typeface="+mn-ea"/>
              <a:cs typeface="仿宋" panose="02010609060101010101" pitchFamily="49" charset="-122"/>
            </a:endParaRPr>
          </a:p>
          <a:p>
            <a:pPr>
              <a:lnSpc>
                <a:spcPct val="150000"/>
              </a:lnSpc>
            </a:pPr>
            <a:r>
              <a:rPr lang="en-US" altLang="zh-CN" kern="100" dirty="0">
                <a:latin typeface="+mn-ea"/>
              </a:rPr>
              <a:t>2</a:t>
            </a:r>
            <a:r>
              <a:rPr lang="zh-CN" altLang="en-US" kern="100" dirty="0">
                <a:latin typeface="+mn-ea"/>
              </a:rPr>
              <a:t>、</a:t>
            </a:r>
            <a:r>
              <a:rPr lang="zh-CN" altLang="zh-CN" sz="1800" kern="100" dirty="0">
                <a:effectLst/>
                <a:latin typeface="+mn-ea"/>
                <a:cs typeface="仿宋" panose="02010609060101010101" pitchFamily="49" charset="-122"/>
              </a:rPr>
              <a:t>拆除旧路沿线有</a:t>
            </a:r>
            <a:r>
              <a:rPr lang="en-US" altLang="zh-CN" sz="1800" kern="100" dirty="0">
                <a:effectLst/>
                <a:latin typeface="+mn-ea"/>
                <a:cs typeface="仿宋" panose="02010609060101010101" pitchFamily="49" charset="-122"/>
              </a:rPr>
              <a:t>2</a:t>
            </a:r>
            <a:r>
              <a:rPr lang="zh-CN" altLang="zh-CN" sz="1800" kern="100" dirty="0">
                <a:effectLst/>
                <a:latin typeface="+mn-ea"/>
                <a:cs typeface="仿宋" panose="02010609060101010101" pitchFamily="49" charset="-122"/>
              </a:rPr>
              <a:t>条及以上保护管线的，拆除路面及基层按人机配合相应子目执行，工程量按管线沿四边各加</a:t>
            </a:r>
            <a:r>
              <a:rPr lang="en-US" altLang="zh-CN" sz="1800" kern="100" dirty="0">
                <a:effectLst/>
                <a:latin typeface="+mn-ea"/>
                <a:cs typeface="仿宋" panose="02010609060101010101" pitchFamily="49" charset="-122"/>
              </a:rPr>
              <a:t>1m</a:t>
            </a:r>
            <a:r>
              <a:rPr lang="zh-CN" altLang="zh-CN" sz="1800" kern="100" dirty="0">
                <a:effectLst/>
                <a:latin typeface="+mn-ea"/>
                <a:cs typeface="仿宋" panose="02010609060101010101" pitchFamily="49" charset="-122"/>
              </a:rPr>
              <a:t>范围计算（不足时按实计算），保护措施费另计</a:t>
            </a:r>
            <a:r>
              <a:rPr lang="zh-CN" altLang="en-US" sz="1800" kern="100" dirty="0">
                <a:effectLst/>
                <a:latin typeface="+mn-ea"/>
                <a:cs typeface="仿宋" panose="02010609060101010101" pitchFamily="49" charset="-122"/>
              </a:rPr>
              <a:t>；</a:t>
            </a:r>
            <a:endParaRPr lang="en-US" altLang="zh-CN" sz="1800" kern="100" dirty="0">
              <a:effectLst/>
              <a:latin typeface="+mn-ea"/>
              <a:cs typeface="仿宋" panose="02010609060101010101" pitchFamily="49" charset="-122"/>
            </a:endParaRPr>
          </a:p>
          <a:p>
            <a:pPr algn="just">
              <a:lnSpc>
                <a:spcPct val="150000"/>
              </a:lnSpc>
            </a:pPr>
            <a:r>
              <a:rPr lang="en-US" altLang="zh-CN" sz="1800" kern="100" dirty="0">
                <a:effectLst/>
                <a:latin typeface="+mn-ea"/>
                <a:cs typeface="仿宋" panose="02010609060101010101" pitchFamily="49" charset="-122"/>
              </a:rPr>
              <a:t>3</a:t>
            </a:r>
            <a:r>
              <a:rPr lang="zh-CN" altLang="en-US" sz="1800" kern="100" dirty="0">
                <a:effectLst/>
                <a:latin typeface="+mn-ea"/>
                <a:cs typeface="仿宋" panose="02010609060101010101" pitchFamily="49" charset="-122"/>
              </a:rPr>
              <a:t>、</a:t>
            </a:r>
            <a:r>
              <a:rPr lang="zh-CN" altLang="zh-CN" sz="1800" kern="100" dirty="0">
                <a:effectLst/>
                <a:latin typeface="+mn-ea"/>
                <a:cs typeface="仿宋" panose="02010609060101010101" pitchFamily="49" charset="-122"/>
              </a:rPr>
              <a:t>增加机械拆除子目</a:t>
            </a:r>
            <a:r>
              <a:rPr lang="zh-CN" altLang="en-US" sz="1800" kern="100" dirty="0">
                <a:effectLst/>
                <a:latin typeface="+mn-ea"/>
                <a:cs typeface="仿宋" panose="02010609060101010101" pitchFamily="49" charset="-122"/>
              </a:rPr>
              <a:t>，</a:t>
            </a:r>
            <a:r>
              <a:rPr lang="zh-CN" altLang="zh-CN" sz="1800" kern="100" dirty="0">
                <a:effectLst/>
                <a:latin typeface="+mn-ea"/>
                <a:cs typeface="仿宋" panose="02010609060101010101" pitchFamily="49" charset="-122"/>
              </a:rPr>
              <a:t>删除人工拆除子目；</a:t>
            </a:r>
            <a:endParaRPr lang="en-US" altLang="zh-CN" sz="1800" kern="100" dirty="0">
              <a:effectLst/>
              <a:latin typeface="+mn-ea"/>
              <a:cs typeface="仿宋" panose="02010609060101010101" pitchFamily="49" charset="-122"/>
            </a:endParaRPr>
          </a:p>
          <a:p>
            <a:pPr algn="just">
              <a:lnSpc>
                <a:spcPct val="150000"/>
              </a:lnSpc>
            </a:pPr>
            <a:r>
              <a:rPr lang="en-US" altLang="zh-CN" kern="100" dirty="0">
                <a:latin typeface="+mn-ea"/>
                <a:cs typeface="仿宋" panose="02010609060101010101" pitchFamily="49" charset="-122"/>
              </a:rPr>
              <a:t>4</a:t>
            </a:r>
            <a:r>
              <a:rPr lang="zh-CN" altLang="en-US" kern="100" dirty="0">
                <a:latin typeface="+mn-ea"/>
                <a:cs typeface="仿宋" panose="02010609060101010101" pitchFamily="49" charset="-122"/>
              </a:rPr>
              <a:t>、</a:t>
            </a:r>
            <a:r>
              <a:rPr lang="zh-CN" altLang="zh-CN" sz="1800" kern="100" dirty="0">
                <a:effectLst/>
                <a:latin typeface="+mn-ea"/>
                <a:cs typeface="仿宋" panose="02010609060101010101" pitchFamily="49" charset="-122"/>
              </a:rPr>
              <a:t>合并混凝土路面无筋与有筋子目；合并碎石等有骨料多合土子目</a:t>
            </a:r>
            <a:r>
              <a:rPr lang="zh-CN" altLang="en-US" sz="1800" kern="100" dirty="0">
                <a:effectLst/>
                <a:latin typeface="+mn-ea"/>
                <a:cs typeface="仿宋" panose="02010609060101010101" pitchFamily="49" charset="-122"/>
              </a:rPr>
              <a:t>；</a:t>
            </a:r>
            <a:endParaRPr lang="en-US" altLang="zh-CN" sz="1800" kern="100" dirty="0">
              <a:effectLst/>
              <a:latin typeface="+mn-ea"/>
              <a:cs typeface="仿宋" panose="02010609060101010101" pitchFamily="49" charset="-122"/>
            </a:endParaRPr>
          </a:p>
        </p:txBody>
      </p:sp>
    </p:spTree>
    <p:extLst>
      <p:ext uri="{BB962C8B-B14F-4D97-AF65-F5344CB8AC3E}">
        <p14:creationId xmlns:p14="http://schemas.microsoft.com/office/powerpoint/2010/main" val="2206029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50" fill="hold"/>
                                        <p:tgtEl>
                                          <p:spTgt spid="9"/>
                                        </p:tgtEl>
                                        <p:attrNameLst>
                                          <p:attrName>ppt_x</p:attrName>
                                        </p:attrNameLst>
                                      </p:cBhvr>
                                      <p:tavLst>
                                        <p:tav tm="0">
                                          <p:val>
                                            <p:strVal val="#ppt_x"/>
                                          </p:val>
                                        </p:tav>
                                        <p:tav tm="100000">
                                          <p:val>
                                            <p:strVal val="#ppt_x"/>
                                          </p:val>
                                        </p:tav>
                                      </p:tavLst>
                                    </p:anim>
                                    <p:anim calcmode="lin" valueType="num">
                                      <p:cBhvr additive="base">
                                        <p:cTn id="12"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46</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第十章 拆除工程</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8E146C49-B2D1-471F-9026-9AE4EBFE2893}"/>
              </a:ext>
            </a:extLst>
          </p:cNvPr>
          <p:cNvSpPr txBox="1"/>
          <p:nvPr/>
        </p:nvSpPr>
        <p:spPr>
          <a:xfrm>
            <a:off x="5698679" y="1707905"/>
            <a:ext cx="5589081" cy="4615366"/>
          </a:xfrm>
          <a:prstGeom prst="rect">
            <a:avLst/>
          </a:prstGeom>
          <a:noFill/>
        </p:spPr>
        <p:txBody>
          <a:bodyPr wrap="square">
            <a:spAutoFit/>
          </a:bodyPr>
          <a:lstStyle/>
          <a:p>
            <a:pPr algn="just">
              <a:lnSpc>
                <a:spcPct val="150000"/>
              </a:lnSpc>
            </a:pPr>
            <a:r>
              <a:rPr lang="en-US" altLang="zh-CN" kern="100">
                <a:latin typeface="+mn-ea"/>
              </a:rPr>
              <a:t>5</a:t>
            </a:r>
            <a:r>
              <a:rPr lang="zh-CN" altLang="en-US" kern="100">
                <a:latin typeface="+mn-ea"/>
              </a:rPr>
              <a:t>、</a:t>
            </a:r>
            <a:r>
              <a:rPr lang="zh-CN" altLang="zh-CN" kern="100">
                <a:latin typeface="+mn-ea"/>
                <a:cs typeface="仿宋" panose="02010609060101010101" pitchFamily="49" charset="-122"/>
              </a:rPr>
              <a:t>删除管道拆除</a:t>
            </a:r>
            <a:r>
              <a:rPr lang="zh-CN" altLang="en-US" kern="100">
                <a:latin typeface="+mn-ea"/>
                <a:cs typeface="仿宋" panose="02010609060101010101" pitchFamily="49" charset="-122"/>
              </a:rPr>
              <a:t>内容，说明</a:t>
            </a:r>
            <a:r>
              <a:rPr lang="zh-CN" altLang="zh-CN" kern="100">
                <a:latin typeface="+mn-ea"/>
                <a:cs typeface="仿宋" panose="02010609060101010101" pitchFamily="49" charset="-122"/>
              </a:rPr>
              <a:t>混凝土管道拆除按拆除地下构筑物执行，金属管道拆除按相应规格的管道安装费（人机费）的</a:t>
            </a:r>
            <a:r>
              <a:rPr lang="en-US" altLang="zh-CN" kern="100">
                <a:latin typeface="+mn-ea"/>
                <a:cs typeface="仿宋" panose="02010609060101010101" pitchFamily="49" charset="-122"/>
              </a:rPr>
              <a:t>0.5</a:t>
            </a:r>
            <a:r>
              <a:rPr lang="zh-CN" altLang="zh-CN" kern="100">
                <a:latin typeface="+mn-ea"/>
                <a:cs typeface="仿宋" panose="02010609060101010101" pitchFamily="49" charset="-122"/>
              </a:rPr>
              <a:t>倍执行</a:t>
            </a:r>
            <a:r>
              <a:rPr lang="zh-CN" altLang="en-US" kern="100">
                <a:latin typeface="+mn-ea"/>
                <a:cs typeface="仿宋" panose="02010609060101010101" pitchFamily="49" charset="-122"/>
              </a:rPr>
              <a:t>；</a:t>
            </a:r>
            <a:endParaRPr lang="en-US" altLang="zh-CN" kern="100">
              <a:latin typeface="+mn-ea"/>
              <a:cs typeface="仿宋" panose="02010609060101010101" pitchFamily="49" charset="-122"/>
            </a:endParaRPr>
          </a:p>
          <a:p>
            <a:pPr algn="just">
              <a:lnSpc>
                <a:spcPct val="150000"/>
              </a:lnSpc>
            </a:pPr>
            <a:r>
              <a:rPr lang="en-US" altLang="zh-CN" sz="1800" kern="100">
                <a:effectLst/>
                <a:latin typeface="+mn-ea"/>
                <a:cs typeface="仿宋" panose="02010609060101010101" pitchFamily="49" charset="-122"/>
              </a:rPr>
              <a:t>6</a:t>
            </a:r>
            <a:r>
              <a:rPr lang="zh-CN" altLang="en-US" sz="1800" kern="100">
                <a:effectLst/>
                <a:latin typeface="+mn-ea"/>
                <a:cs typeface="仿宋" panose="02010609060101010101" pitchFamily="49" charset="-122"/>
              </a:rPr>
              <a:t>、</a:t>
            </a:r>
            <a:r>
              <a:rPr lang="zh-CN" altLang="zh-CN" sz="1800" kern="100">
                <a:effectLst/>
                <a:latin typeface="+mn-ea"/>
                <a:cs typeface="仿宋" panose="02010609060101010101" pitchFamily="49" charset="-122"/>
              </a:rPr>
              <a:t>增加</a:t>
            </a:r>
            <a:r>
              <a:rPr lang="zh-CN" altLang="en-US" sz="1800" kern="100">
                <a:effectLst/>
                <a:latin typeface="+mn-ea"/>
                <a:cs typeface="仿宋" panose="02010609060101010101" pitchFamily="49" charset="-122"/>
              </a:rPr>
              <a:t>拆除</a:t>
            </a:r>
            <a:r>
              <a:rPr lang="zh-CN" altLang="zh-CN" sz="1800" kern="100">
                <a:effectLst/>
                <a:latin typeface="+mn-ea"/>
                <a:cs typeface="仿宋" panose="02010609060101010101" pitchFamily="49" charset="-122"/>
              </a:rPr>
              <a:t>现</a:t>
            </a:r>
            <a:r>
              <a:rPr lang="zh-CN" altLang="zh-CN" sz="1800" kern="100" dirty="0">
                <a:effectLst/>
                <a:latin typeface="+mn-ea"/>
                <a:cs typeface="仿宋" panose="02010609060101010101" pitchFamily="49" charset="-122"/>
              </a:rPr>
              <a:t>浇混凝土面（垫）层子目及花岗岩面层子目</a:t>
            </a:r>
            <a:r>
              <a:rPr lang="zh-CN" altLang="en-US" sz="1800" kern="100" dirty="0">
                <a:effectLst/>
                <a:latin typeface="+mn-ea"/>
                <a:cs typeface="仿宋" panose="02010609060101010101" pitchFamily="49" charset="-122"/>
              </a:rPr>
              <a:t>，合并</a:t>
            </a:r>
            <a:r>
              <a:rPr lang="zh-CN" altLang="zh-CN" sz="1800" kern="100" dirty="0">
                <a:effectLst/>
                <a:latin typeface="+mn-ea"/>
                <a:cs typeface="仿宋" panose="02010609060101010101" pitchFamily="49" charset="-122"/>
              </a:rPr>
              <a:t>普通黏土砖平铺、侧铺、立铺子目</a:t>
            </a:r>
            <a:r>
              <a:rPr lang="zh-CN" altLang="en-US" sz="1800" kern="100" dirty="0">
                <a:effectLst/>
                <a:latin typeface="+mn-ea"/>
                <a:cs typeface="仿宋" panose="02010609060101010101" pitchFamily="49" charset="-122"/>
              </a:rPr>
              <a:t>；</a:t>
            </a:r>
            <a:endParaRPr lang="en-US" altLang="zh-CN" sz="1800" kern="100" dirty="0">
              <a:effectLst/>
              <a:latin typeface="+mn-ea"/>
              <a:cs typeface="仿宋" panose="02010609060101010101" pitchFamily="49" charset="-122"/>
            </a:endParaRPr>
          </a:p>
          <a:p>
            <a:pPr algn="just">
              <a:lnSpc>
                <a:spcPct val="150000"/>
              </a:lnSpc>
            </a:pPr>
            <a:r>
              <a:rPr lang="en-US" altLang="zh-CN" kern="100">
                <a:latin typeface="+mn-ea"/>
              </a:rPr>
              <a:t>7</a:t>
            </a:r>
            <a:r>
              <a:rPr lang="zh-CN" altLang="en-US" kern="100">
                <a:latin typeface="+mn-ea"/>
              </a:rPr>
              <a:t>、</a:t>
            </a:r>
            <a:r>
              <a:rPr lang="zh-CN" altLang="zh-CN" sz="1800" kern="100" dirty="0">
                <a:effectLst/>
                <a:latin typeface="+mn-ea"/>
                <a:cs typeface="仿宋" panose="02010609060101010101" pitchFamily="49" charset="-122"/>
              </a:rPr>
              <a:t>增加机械拆除</a:t>
            </a:r>
            <a:r>
              <a:rPr lang="zh-CN" altLang="en-US" sz="1800" kern="100" dirty="0">
                <a:effectLst/>
                <a:latin typeface="+mn-ea"/>
                <a:cs typeface="仿宋" panose="02010609060101010101" pitchFamily="49" charset="-122"/>
              </a:rPr>
              <a:t>构筑物</a:t>
            </a:r>
            <a:r>
              <a:rPr lang="zh-CN" altLang="zh-CN" sz="1800" kern="100" dirty="0">
                <a:effectLst/>
                <a:latin typeface="+mn-ea"/>
                <a:cs typeface="仿宋" panose="02010609060101010101" pitchFamily="49" charset="-122"/>
              </a:rPr>
              <a:t>子目</a:t>
            </a:r>
            <a:r>
              <a:rPr lang="zh-CN" altLang="en-US" kern="100" dirty="0">
                <a:latin typeface="+mn-ea"/>
                <a:cs typeface="仿宋" panose="02010609060101010101" pitchFamily="49" charset="-122"/>
              </a:rPr>
              <a:t>，</a:t>
            </a:r>
            <a:r>
              <a:rPr lang="zh-CN" altLang="zh-CN" sz="1800" kern="100" dirty="0">
                <a:effectLst/>
                <a:latin typeface="+mn-ea"/>
                <a:cs typeface="仿宋" panose="02010609060101010101" pitchFamily="49" charset="-122"/>
              </a:rPr>
              <a:t>分拆除地下、地上，按砖砌体、石砌体、混凝土、钢筋混凝土拆除分别设置子目；拆除地下构筑物，拆除结构物深度在</a:t>
            </a:r>
            <a:r>
              <a:rPr lang="en-US" altLang="zh-CN" sz="1800" kern="100" dirty="0">
                <a:effectLst/>
                <a:latin typeface="+mn-ea"/>
                <a:cs typeface="仿宋" panose="02010609060101010101" pitchFamily="49" charset="-122"/>
              </a:rPr>
              <a:t>4m</a:t>
            </a:r>
            <a:r>
              <a:rPr lang="zh-CN" altLang="zh-CN" sz="1800" kern="100" dirty="0">
                <a:effectLst/>
                <a:latin typeface="+mn-ea"/>
                <a:cs typeface="仿宋" panose="02010609060101010101" pitchFamily="49" charset="-122"/>
              </a:rPr>
              <a:t>以上时，拆除构筑物（所有工程量）人工、机械乘以</a:t>
            </a:r>
            <a:r>
              <a:rPr lang="zh-CN" altLang="zh-CN" sz="1800" kern="100">
                <a:effectLst/>
                <a:latin typeface="+mn-ea"/>
                <a:cs typeface="仿宋" panose="02010609060101010101" pitchFamily="49" charset="-122"/>
              </a:rPr>
              <a:t>系数</a:t>
            </a:r>
            <a:r>
              <a:rPr lang="en-US" altLang="zh-CN" sz="1800" kern="100">
                <a:effectLst/>
                <a:latin typeface="+mn-ea"/>
                <a:cs typeface="仿宋" panose="02010609060101010101" pitchFamily="49" charset="-122"/>
              </a:rPr>
              <a:t>1.15</a:t>
            </a:r>
            <a:r>
              <a:rPr lang="zh-CN" altLang="en-US" kern="100">
                <a:latin typeface="+mn-ea"/>
                <a:cs typeface="仿宋" panose="02010609060101010101" pitchFamily="49" charset="-122"/>
              </a:rPr>
              <a:t>；</a:t>
            </a:r>
            <a:endParaRPr lang="en-US" altLang="zh-CN" kern="100">
              <a:latin typeface="+mn-ea"/>
              <a:cs typeface="仿宋" panose="02010609060101010101" pitchFamily="49" charset="-122"/>
            </a:endParaRPr>
          </a:p>
          <a:p>
            <a:pPr algn="just">
              <a:lnSpc>
                <a:spcPct val="150000"/>
              </a:lnSpc>
            </a:pPr>
            <a:r>
              <a:rPr lang="en-US" altLang="zh-CN" kern="100">
                <a:latin typeface="+mn-ea"/>
              </a:rPr>
              <a:t>8</a:t>
            </a:r>
            <a:r>
              <a:rPr lang="zh-CN" altLang="en-US" kern="100">
                <a:latin typeface="+mn-ea"/>
              </a:rPr>
              <a:t>、增加交通设施拆除（</a:t>
            </a:r>
            <a:r>
              <a:rPr lang="zh-CN" altLang="zh-CN" kern="100">
                <a:latin typeface="+mn-ea"/>
                <a:cs typeface="仿宋" panose="02010609060101010101" pitchFamily="49" charset="-122"/>
              </a:rPr>
              <a:t>标杆拆除是连带标牌，标牌拆除是在杆上拆除</a:t>
            </a:r>
            <a:r>
              <a:rPr lang="zh-CN" altLang="en-US" kern="100">
                <a:latin typeface="+mn-ea"/>
              </a:rPr>
              <a:t>）。</a:t>
            </a:r>
            <a:endParaRPr lang="en-US" altLang="zh-CN" kern="100" dirty="0">
              <a:latin typeface="+mn-ea"/>
              <a:cs typeface="仿宋" panose="02010609060101010101" pitchFamily="49" charset="-122"/>
            </a:endParaRPr>
          </a:p>
        </p:txBody>
      </p:sp>
      <p:sp>
        <p:nvSpPr>
          <p:cNvPr id="12" name="矩形 11">
            <a:extLst>
              <a:ext uri="{FF2B5EF4-FFF2-40B4-BE49-F238E27FC236}">
                <a16:creationId xmlns:a16="http://schemas.microsoft.com/office/drawing/2014/main" id="{E75FC10E-40A3-419E-857A-0FDF624C2AE6}"/>
              </a:ext>
            </a:extLst>
          </p:cNvPr>
          <p:cNvSpPr/>
          <p:nvPr/>
        </p:nvSpPr>
        <p:spPr>
          <a:xfrm rot="5400000">
            <a:off x="1010725" y="2108394"/>
            <a:ext cx="4615366" cy="385297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165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47</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a:solidFill>
                  <a:schemeClr val="bg1">
                    <a:lumMod val="50000"/>
                  </a:schemeClr>
                </a:solidFill>
                <a:latin typeface="微软雅黑" panose="020B0503020204020204" pitchFamily="34" charset="-122"/>
                <a:ea typeface="微软雅黑" panose="020B0503020204020204" pitchFamily="34" charset="-122"/>
              </a:rPr>
              <a:t>主要变化内容</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第十一章 措施项目</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8E146C49-B2D1-471F-9026-9AE4EBFE2893}"/>
              </a:ext>
            </a:extLst>
          </p:cNvPr>
          <p:cNvSpPr txBox="1"/>
          <p:nvPr/>
        </p:nvSpPr>
        <p:spPr>
          <a:xfrm>
            <a:off x="1469986" y="1521877"/>
            <a:ext cx="9568234" cy="3766865"/>
          </a:xfrm>
          <a:prstGeom prst="rect">
            <a:avLst/>
          </a:prstGeom>
          <a:noFill/>
        </p:spPr>
        <p:txBody>
          <a:bodyPr wrap="square">
            <a:spAutoFit/>
          </a:bodyPr>
          <a:lstStyle/>
          <a:p>
            <a:pPr algn="just">
              <a:lnSpc>
                <a:spcPct val="150000"/>
              </a:lnSpc>
            </a:pPr>
            <a:r>
              <a:rPr lang="en-US" altLang="zh-CN" kern="100" dirty="0">
                <a:latin typeface="+mn-ea"/>
              </a:rPr>
              <a:t>1</a:t>
            </a:r>
            <a:r>
              <a:rPr lang="zh-CN" altLang="en-US" kern="100" dirty="0">
                <a:latin typeface="+mn-ea"/>
              </a:rPr>
              <a:t>、</a:t>
            </a:r>
            <a:r>
              <a:rPr lang="zh-CN" altLang="zh-CN" sz="1800" kern="100" dirty="0">
                <a:effectLst/>
                <a:latin typeface="+mn-ea"/>
                <a:cs typeface="宋体" panose="02010600030101010101" pitchFamily="2" charset="-122"/>
              </a:rPr>
              <a:t>增加钢制固定围挡、铝制固定围挡、临时活动围挡内容</a:t>
            </a:r>
            <a:r>
              <a:rPr lang="zh-CN" altLang="en-US" sz="1800" kern="100" dirty="0">
                <a:effectLst/>
                <a:latin typeface="+mn-ea"/>
                <a:cs typeface="宋体" panose="02010600030101010101" pitchFamily="2" charset="-122"/>
              </a:rPr>
              <a:t>（分为安拆和使用计算），</a:t>
            </a:r>
            <a:r>
              <a:rPr lang="zh-CN" altLang="zh-CN" sz="1800" kern="100" dirty="0">
                <a:effectLst/>
                <a:latin typeface="+mn-ea"/>
                <a:cs typeface="宋体" panose="02010600030101010101" pitchFamily="2" charset="-122"/>
              </a:rPr>
              <a:t>删除彩条布、普通铁皮围挡</a:t>
            </a:r>
            <a:r>
              <a:rPr lang="zh-CN" altLang="en-US" kern="100" dirty="0">
                <a:latin typeface="+mn-ea"/>
                <a:cs typeface="仿宋" panose="02010609060101010101" pitchFamily="49" charset="-122"/>
              </a:rPr>
              <a:t>；</a:t>
            </a:r>
            <a:endParaRPr lang="en-US" altLang="zh-CN" kern="100" dirty="0">
              <a:latin typeface="+mn-ea"/>
              <a:cs typeface="仿宋" panose="02010609060101010101" pitchFamily="49" charset="-122"/>
            </a:endParaRPr>
          </a:p>
          <a:p>
            <a:pPr algn="just">
              <a:lnSpc>
                <a:spcPct val="150000"/>
              </a:lnSpc>
            </a:pPr>
            <a:r>
              <a:rPr lang="en-US" altLang="zh-CN" kern="100">
                <a:latin typeface="+mn-ea"/>
              </a:rPr>
              <a:t>2</a:t>
            </a:r>
            <a:r>
              <a:rPr lang="zh-CN" altLang="en-US" kern="100">
                <a:latin typeface="+mn-ea"/>
              </a:rPr>
              <a:t>、</a:t>
            </a:r>
            <a:r>
              <a:rPr lang="zh-CN" altLang="en-US" sz="1800"/>
              <a:t>根据市场使用情况，本次修编对市政工程的模板进行了大量修改，从不同结构选择常用合理的模板材料，到根据桥梁结构类型选择不同垂直运输机械，以及参考周转材料实际使用次数，重新界定了模板材料的摊销次数及损耗率，见下表</a:t>
            </a:r>
            <a:r>
              <a:rPr lang="zh-CN" altLang="en-US" kern="100">
                <a:latin typeface="+mn-ea"/>
                <a:cs typeface="仿宋" panose="02010609060101010101" pitchFamily="49" charset="-122"/>
              </a:rPr>
              <a:t>；</a:t>
            </a:r>
            <a:endParaRPr lang="en-US" altLang="zh-CN" kern="100">
              <a:latin typeface="+mn-ea"/>
              <a:cs typeface="仿宋" panose="02010609060101010101" pitchFamily="49" charset="-122"/>
            </a:endParaRPr>
          </a:p>
          <a:p>
            <a:pPr algn="just">
              <a:lnSpc>
                <a:spcPct val="150000"/>
              </a:lnSpc>
            </a:pPr>
            <a:r>
              <a:rPr lang="en-US" altLang="zh-CN" kern="100">
                <a:latin typeface="+mn-ea"/>
                <a:cs typeface="仿宋" panose="02010609060101010101" pitchFamily="49" charset="-122"/>
              </a:rPr>
              <a:t>3</a:t>
            </a:r>
            <a:r>
              <a:rPr lang="zh-CN" altLang="en-US" kern="100">
                <a:latin typeface="+mn-ea"/>
                <a:cs typeface="仿宋" panose="02010609060101010101" pitchFamily="49" charset="-122"/>
              </a:rPr>
              <a:t>、</a:t>
            </a:r>
            <a:r>
              <a:rPr lang="zh-CN" altLang="zh-CN" sz="1800" kern="100">
                <a:effectLst/>
                <a:latin typeface="+mn-ea"/>
                <a:cs typeface="宋体" panose="02010600030101010101" pitchFamily="2" charset="-122"/>
              </a:rPr>
              <a:t>增加轻型桥墩，索塔立柱及横梁、锚块、支架上现浇砼箱梁（钢模）、上桥楼梯、桥头搭板枕梁，预制盖梁、顶推连续梁、预制箱形拱桥主拱圈、钢</a:t>
            </a:r>
            <a:r>
              <a:rPr lang="en-US" altLang="zh-CN" sz="1800" kern="100">
                <a:effectLst/>
                <a:latin typeface="+mn-ea"/>
                <a:cs typeface="宋体" panose="02010600030101010101" pitchFamily="2" charset="-122"/>
              </a:rPr>
              <a:t>-</a:t>
            </a:r>
            <a:r>
              <a:rPr lang="zh-CN" altLang="zh-CN" sz="1800" kern="100">
                <a:effectLst/>
                <a:latin typeface="+mn-ea"/>
                <a:cs typeface="宋体" panose="02010600030101010101" pitchFamily="2" charset="-122"/>
              </a:rPr>
              <a:t>板组合梁模板，以及立交箱涵木模；水处理构筑物补充木模板项目；综合管廊模板等内容</a:t>
            </a:r>
            <a:r>
              <a:rPr lang="zh-CN" altLang="en-US" sz="1800" kern="100">
                <a:effectLst/>
                <a:latin typeface="+mn-ea"/>
                <a:cs typeface="仿宋" panose="02010609060101010101" pitchFamily="49" charset="-122"/>
              </a:rPr>
              <a:t>；</a:t>
            </a:r>
            <a:r>
              <a:rPr lang="zh-CN" altLang="zh-CN" sz="1800" kern="100">
                <a:effectLst/>
                <a:latin typeface="+mn-ea"/>
                <a:cs typeface="宋体" panose="02010600030101010101" pitchFamily="2" charset="-122"/>
              </a:rPr>
              <a:t>删除拱桥墩身、拱桥台身、预制平板、矩形柱、矩形梁、异形梁、微弯板、双曲拱肋模板等，以及模板木支撑相应内容</a:t>
            </a:r>
            <a:r>
              <a:rPr lang="zh-CN" altLang="en-US" sz="1800" kern="100">
                <a:effectLst/>
                <a:latin typeface="+mn-ea"/>
                <a:cs typeface="宋体" panose="02010600030101010101" pitchFamily="2" charset="-122"/>
              </a:rPr>
              <a:t>；</a:t>
            </a:r>
            <a:endParaRPr lang="en-US" altLang="zh-CN" sz="1800" kern="100" dirty="0">
              <a:effectLst/>
              <a:latin typeface="+mn-ea"/>
              <a:cs typeface="仿宋" panose="02010609060101010101" pitchFamily="49" charset="-122"/>
            </a:endParaRPr>
          </a:p>
        </p:txBody>
      </p:sp>
    </p:spTree>
    <p:extLst>
      <p:ext uri="{BB962C8B-B14F-4D97-AF65-F5344CB8AC3E}">
        <p14:creationId xmlns:p14="http://schemas.microsoft.com/office/powerpoint/2010/main" val="2478985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48</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主要变化情况</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第十一章 措施项目</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id="{84859D2E-0867-417F-9A0C-38EFC664D63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206380" y="1818215"/>
            <a:ext cx="3125412" cy="4167216"/>
          </a:xfrm>
          <a:prstGeom prst="rect">
            <a:avLst/>
          </a:prstGeom>
        </p:spPr>
      </p:pic>
      <p:graphicFrame>
        <p:nvGraphicFramePr>
          <p:cNvPr id="16" name="表格 15">
            <a:extLst>
              <a:ext uri="{FF2B5EF4-FFF2-40B4-BE49-F238E27FC236}">
                <a16:creationId xmlns:a16="http://schemas.microsoft.com/office/drawing/2014/main" id="{F31E8DB4-C0C6-4C09-86FC-8A7C2A24FCFD}"/>
              </a:ext>
            </a:extLst>
          </p:cNvPr>
          <p:cNvGraphicFramePr>
            <a:graphicFrameLocks noGrp="1"/>
          </p:cNvGraphicFramePr>
          <p:nvPr>
            <p:extLst>
              <p:ext uri="{D42A27DB-BD31-4B8C-83A1-F6EECF244321}">
                <p14:modId xmlns:p14="http://schemas.microsoft.com/office/powerpoint/2010/main" val="171608829"/>
              </p:ext>
            </p:extLst>
          </p:nvPr>
        </p:nvGraphicFramePr>
        <p:xfrm>
          <a:off x="4972160" y="1391172"/>
          <a:ext cx="6440170" cy="2317910"/>
        </p:xfrm>
        <a:graphic>
          <a:graphicData uri="http://schemas.openxmlformats.org/drawingml/2006/table">
            <a:tbl>
              <a:tblPr firstRow="1" firstCol="1" bandRow="1">
                <a:tableStyleId>{5C22544A-7EE6-4342-B048-85BDC9FD1C3A}</a:tableStyleId>
              </a:tblPr>
              <a:tblGrid>
                <a:gridCol w="1558290">
                  <a:extLst>
                    <a:ext uri="{9D8B030D-6E8A-4147-A177-3AD203B41FA5}">
                      <a16:colId xmlns:a16="http://schemas.microsoft.com/office/drawing/2014/main" val="88596706"/>
                    </a:ext>
                  </a:extLst>
                </a:gridCol>
                <a:gridCol w="2133043">
                  <a:extLst>
                    <a:ext uri="{9D8B030D-6E8A-4147-A177-3AD203B41FA5}">
                      <a16:colId xmlns:a16="http://schemas.microsoft.com/office/drawing/2014/main" val="3553486410"/>
                    </a:ext>
                  </a:extLst>
                </a:gridCol>
                <a:gridCol w="1743075">
                  <a:extLst>
                    <a:ext uri="{9D8B030D-6E8A-4147-A177-3AD203B41FA5}">
                      <a16:colId xmlns:a16="http://schemas.microsoft.com/office/drawing/2014/main" val="2090771740"/>
                    </a:ext>
                  </a:extLst>
                </a:gridCol>
                <a:gridCol w="1005762">
                  <a:extLst>
                    <a:ext uri="{9D8B030D-6E8A-4147-A177-3AD203B41FA5}">
                      <a16:colId xmlns:a16="http://schemas.microsoft.com/office/drawing/2014/main" val="1153342678"/>
                    </a:ext>
                  </a:extLst>
                </a:gridCol>
              </a:tblGrid>
              <a:tr h="473954">
                <a:tc>
                  <a:txBody>
                    <a:bodyPr/>
                    <a:lstStyle/>
                    <a:p>
                      <a:pPr indent="266700" algn="ctr">
                        <a:lnSpc>
                          <a:spcPct val="150000"/>
                        </a:lnSpc>
                      </a:pPr>
                      <a:r>
                        <a:rPr lang="zh-CN" sz="1400" b="0" kern="100" dirty="0">
                          <a:effectLst/>
                          <a:latin typeface="+mn-ea"/>
                          <a:ea typeface="+mn-ea"/>
                        </a:rPr>
                        <a:t>定额材料名称</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zh-CN" sz="1400" b="0" kern="100" dirty="0">
                          <a:effectLst/>
                          <a:latin typeface="+mn-ea"/>
                          <a:ea typeface="+mn-ea"/>
                        </a:rPr>
                        <a:t>规格</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zh-CN" sz="1400" b="0" kern="100">
                          <a:effectLst/>
                          <a:latin typeface="+mn-ea"/>
                          <a:ea typeface="+mn-ea"/>
                        </a:rPr>
                        <a:t>摊销次数</a:t>
                      </a:r>
                      <a:endParaRPr lang="zh-CN" sz="1400" b="0" kern="10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zh-CN" sz="1400" b="0" kern="100">
                          <a:effectLst/>
                          <a:latin typeface="+mn-ea"/>
                          <a:ea typeface="+mn-ea"/>
                        </a:rPr>
                        <a:t>损耗率</a:t>
                      </a:r>
                      <a:endParaRPr lang="zh-CN" sz="1400" b="0" kern="100">
                        <a:effectLst/>
                        <a:latin typeface="+mn-ea"/>
                        <a:ea typeface="+mn-ea"/>
                        <a:cs typeface="Times New Roman" panose="02020603050405020304" pitchFamily="18" charset="0"/>
                      </a:endParaRPr>
                    </a:p>
                  </a:txBody>
                  <a:tcPr marL="68580" marR="68580" marT="0" marB="0">
                    <a:solidFill>
                      <a:schemeClr val="accent3"/>
                    </a:solidFill>
                  </a:tcPr>
                </a:tc>
                <a:extLst>
                  <a:ext uri="{0D108BD9-81ED-4DB2-BD59-A6C34878D82A}">
                    <a16:rowId xmlns:a16="http://schemas.microsoft.com/office/drawing/2014/main" val="1328830956"/>
                  </a:ext>
                </a:extLst>
              </a:tr>
              <a:tr h="57910">
                <a:tc>
                  <a:txBody>
                    <a:bodyPr/>
                    <a:lstStyle/>
                    <a:p>
                      <a:pPr indent="266700" algn="ctr">
                        <a:lnSpc>
                          <a:spcPct val="150000"/>
                        </a:lnSpc>
                      </a:pPr>
                      <a:r>
                        <a:rPr lang="zh-CN" sz="1400" b="0" kern="100" dirty="0">
                          <a:effectLst/>
                          <a:latin typeface="+mn-ea"/>
                          <a:ea typeface="+mn-ea"/>
                        </a:rPr>
                        <a:t>木模板</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marL="0" indent="0" algn="ctr">
                        <a:lnSpc>
                          <a:spcPct val="150000"/>
                        </a:lnSpc>
                      </a:pPr>
                      <a:r>
                        <a:rPr lang="en-US" sz="1400" b="0" kern="100" dirty="0">
                          <a:effectLst/>
                          <a:latin typeface="+mn-ea"/>
                          <a:ea typeface="+mn-ea"/>
                        </a:rPr>
                        <a:t>15mm</a:t>
                      </a:r>
                      <a:r>
                        <a:rPr lang="zh-CN" sz="1400" b="0" kern="100" dirty="0">
                          <a:effectLst/>
                          <a:latin typeface="+mn-ea"/>
                          <a:ea typeface="+mn-ea"/>
                        </a:rPr>
                        <a:t>厚双面覆膜板材</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en-US" sz="1400" b="0" kern="100">
                          <a:effectLst/>
                          <a:latin typeface="+mn-ea"/>
                          <a:ea typeface="+mn-ea"/>
                        </a:rPr>
                        <a:t>3-5</a:t>
                      </a:r>
                      <a:r>
                        <a:rPr lang="zh-CN" altLang="en-US" sz="1400" b="0" kern="100">
                          <a:effectLst/>
                          <a:latin typeface="+mn-ea"/>
                          <a:ea typeface="+mn-ea"/>
                        </a:rPr>
                        <a:t>次</a:t>
                      </a:r>
                      <a:endParaRPr lang="zh-CN" sz="1400" b="0" kern="10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en-US" sz="1400" b="0" kern="100" dirty="0">
                          <a:effectLst/>
                          <a:latin typeface="+mn-ea"/>
                          <a:ea typeface="+mn-ea"/>
                        </a:rPr>
                        <a:t>5%</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extLst>
                  <a:ext uri="{0D108BD9-81ED-4DB2-BD59-A6C34878D82A}">
                    <a16:rowId xmlns:a16="http://schemas.microsoft.com/office/drawing/2014/main" val="1882068868"/>
                  </a:ext>
                </a:extLst>
              </a:tr>
              <a:tr h="0">
                <a:tc>
                  <a:txBody>
                    <a:bodyPr/>
                    <a:lstStyle/>
                    <a:p>
                      <a:pPr indent="266700" algn="ctr">
                        <a:lnSpc>
                          <a:spcPct val="150000"/>
                        </a:lnSpc>
                      </a:pPr>
                      <a:r>
                        <a:rPr lang="zh-CN" sz="1400" b="0" kern="100" dirty="0">
                          <a:effectLst/>
                          <a:latin typeface="+mn-ea"/>
                          <a:ea typeface="+mn-ea"/>
                        </a:rPr>
                        <a:t>杉木锯材</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00000"/>
                        </a:lnSpc>
                      </a:pPr>
                      <a:r>
                        <a:rPr lang="en-US" sz="1400" b="0" kern="100" dirty="0">
                          <a:effectLst/>
                          <a:latin typeface="+mn-ea"/>
                          <a:ea typeface="+mn-ea"/>
                        </a:rPr>
                        <a:t>60</a:t>
                      </a:r>
                      <a:r>
                        <a:rPr lang="zh-CN" sz="1400" b="0" kern="100" dirty="0">
                          <a:effectLst/>
                          <a:latin typeface="+mn-ea"/>
                          <a:ea typeface="+mn-ea"/>
                        </a:rPr>
                        <a:t>×</a:t>
                      </a:r>
                      <a:r>
                        <a:rPr lang="en-US" sz="1400" b="0" kern="100" dirty="0">
                          <a:effectLst/>
                          <a:latin typeface="+mn-ea"/>
                          <a:ea typeface="+mn-ea"/>
                        </a:rPr>
                        <a:t>80mm </a:t>
                      </a:r>
                      <a:endParaRPr lang="zh-CN" sz="1400" b="0" kern="100" dirty="0">
                        <a:effectLst/>
                        <a:latin typeface="+mn-ea"/>
                        <a:ea typeface="+mn-ea"/>
                      </a:endParaRPr>
                    </a:p>
                    <a:p>
                      <a:pPr indent="266700" algn="ctr">
                        <a:lnSpc>
                          <a:spcPct val="100000"/>
                        </a:lnSpc>
                      </a:pPr>
                      <a:r>
                        <a:rPr lang="en-US" sz="1400" b="0" kern="100" dirty="0">
                          <a:effectLst/>
                          <a:latin typeface="+mn-ea"/>
                          <a:ea typeface="+mn-ea"/>
                        </a:rPr>
                        <a:t>80</a:t>
                      </a:r>
                      <a:r>
                        <a:rPr lang="zh-CN" sz="1400" b="0" kern="100" dirty="0">
                          <a:effectLst/>
                          <a:latin typeface="+mn-ea"/>
                          <a:ea typeface="+mn-ea"/>
                        </a:rPr>
                        <a:t>×</a:t>
                      </a:r>
                      <a:r>
                        <a:rPr lang="en-US" sz="1400" b="0" kern="100" dirty="0">
                          <a:effectLst/>
                          <a:latin typeface="+mn-ea"/>
                          <a:ea typeface="+mn-ea"/>
                        </a:rPr>
                        <a:t>100mm</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en-US" sz="1400" b="0" kern="100" dirty="0">
                          <a:effectLst/>
                          <a:latin typeface="+mn-ea"/>
                          <a:ea typeface="+mn-ea"/>
                        </a:rPr>
                        <a:t>5-10</a:t>
                      </a:r>
                      <a:r>
                        <a:rPr lang="zh-CN" altLang="en-US" sz="1400" b="0" kern="100" dirty="0">
                          <a:effectLst/>
                          <a:latin typeface="+mn-ea"/>
                          <a:ea typeface="+mn-ea"/>
                        </a:rPr>
                        <a:t>次</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lnSpc>
                          <a:spcPct val="150000"/>
                        </a:lnSpc>
                      </a:pPr>
                      <a:r>
                        <a:rPr lang="en-US" sz="1400" b="0" kern="100" dirty="0">
                          <a:effectLst/>
                          <a:latin typeface="+mn-ea"/>
                          <a:ea typeface="+mn-ea"/>
                        </a:rPr>
                        <a:t>5%</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extLst>
                  <a:ext uri="{0D108BD9-81ED-4DB2-BD59-A6C34878D82A}">
                    <a16:rowId xmlns:a16="http://schemas.microsoft.com/office/drawing/2014/main" val="602773210"/>
                  </a:ext>
                </a:extLst>
              </a:tr>
              <a:tr h="0">
                <a:tc>
                  <a:txBody>
                    <a:bodyPr/>
                    <a:lstStyle/>
                    <a:p>
                      <a:pPr indent="266700" algn="ctr"/>
                      <a:r>
                        <a:rPr lang="zh-CN" sz="1400" b="0" kern="100">
                          <a:effectLst/>
                          <a:latin typeface="+mn-ea"/>
                          <a:ea typeface="+mn-ea"/>
                        </a:rPr>
                        <a:t>定型钢模板</a:t>
                      </a:r>
                      <a:endParaRPr lang="zh-CN" sz="1400" b="0" kern="10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en-US" sz="1400" b="0" kern="100" dirty="0">
                          <a:effectLst/>
                          <a:latin typeface="+mn-ea"/>
                          <a:ea typeface="+mn-ea"/>
                        </a:rPr>
                        <a:t>6-8mm</a:t>
                      </a:r>
                      <a:r>
                        <a:rPr lang="zh-CN" sz="1400" b="0" kern="100" dirty="0">
                          <a:effectLst/>
                          <a:latin typeface="+mn-ea"/>
                          <a:ea typeface="+mn-ea"/>
                        </a:rPr>
                        <a:t>厚面板</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zh-CN" sz="1400" b="0" kern="100" dirty="0">
                          <a:effectLst/>
                          <a:latin typeface="+mn-ea"/>
                          <a:ea typeface="+mn-ea"/>
                        </a:rPr>
                        <a:t>现浇：</a:t>
                      </a:r>
                      <a:r>
                        <a:rPr lang="en-US" sz="1400" b="0" kern="100" dirty="0">
                          <a:effectLst/>
                          <a:latin typeface="+mn-ea"/>
                          <a:ea typeface="+mn-ea"/>
                        </a:rPr>
                        <a:t>40</a:t>
                      </a:r>
                      <a:r>
                        <a:rPr lang="zh-CN" sz="1400" b="0" kern="100" dirty="0">
                          <a:effectLst/>
                          <a:latin typeface="+mn-ea"/>
                          <a:ea typeface="+mn-ea"/>
                        </a:rPr>
                        <a:t>次</a:t>
                      </a:r>
                      <a:endParaRPr lang="en-US" altLang="zh-CN" sz="1400" b="0" kern="100" dirty="0">
                        <a:effectLst/>
                        <a:latin typeface="+mn-ea"/>
                        <a:ea typeface="+mn-ea"/>
                      </a:endParaRPr>
                    </a:p>
                    <a:p>
                      <a:pPr indent="266700" algn="ctr"/>
                      <a:r>
                        <a:rPr lang="zh-CN" sz="1400" b="0" kern="100" dirty="0">
                          <a:effectLst/>
                          <a:latin typeface="+mn-ea"/>
                          <a:ea typeface="+mn-ea"/>
                        </a:rPr>
                        <a:t>预制：</a:t>
                      </a:r>
                      <a:r>
                        <a:rPr lang="en-US" sz="1400" b="0" kern="100" dirty="0">
                          <a:effectLst/>
                          <a:latin typeface="+mn-ea"/>
                          <a:ea typeface="+mn-ea"/>
                        </a:rPr>
                        <a:t>120</a:t>
                      </a:r>
                      <a:r>
                        <a:rPr lang="zh-CN" sz="1400" b="0" kern="100" dirty="0">
                          <a:effectLst/>
                          <a:latin typeface="+mn-ea"/>
                          <a:ea typeface="+mn-ea"/>
                        </a:rPr>
                        <a:t>次</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en-US" sz="1400" b="0" kern="100" dirty="0">
                          <a:effectLst/>
                          <a:latin typeface="+mn-ea"/>
                          <a:ea typeface="+mn-ea"/>
                        </a:rPr>
                        <a:t>2%</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extLst>
                  <a:ext uri="{0D108BD9-81ED-4DB2-BD59-A6C34878D82A}">
                    <a16:rowId xmlns:a16="http://schemas.microsoft.com/office/drawing/2014/main" val="4199534311"/>
                  </a:ext>
                </a:extLst>
              </a:tr>
              <a:tr h="285221">
                <a:tc>
                  <a:txBody>
                    <a:bodyPr/>
                    <a:lstStyle/>
                    <a:p>
                      <a:pPr indent="266700" algn="ctr"/>
                      <a:r>
                        <a:rPr lang="zh-CN" sz="1400" b="0" kern="100">
                          <a:effectLst/>
                          <a:latin typeface="+mn-ea"/>
                          <a:ea typeface="+mn-ea"/>
                        </a:rPr>
                        <a:t>组合钢模板</a:t>
                      </a:r>
                      <a:endParaRPr lang="zh-CN" sz="1400" b="0" kern="10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en-US" sz="1400" b="0" kern="100" dirty="0">
                          <a:effectLst/>
                          <a:latin typeface="+mn-ea"/>
                          <a:ea typeface="+mn-ea"/>
                        </a:rPr>
                        <a:t>4mm</a:t>
                      </a:r>
                      <a:r>
                        <a:rPr lang="zh-CN" sz="1400" b="0" kern="100" dirty="0">
                          <a:effectLst/>
                          <a:latin typeface="+mn-ea"/>
                          <a:ea typeface="+mn-ea"/>
                        </a:rPr>
                        <a:t>厚面板</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zh-CN" sz="1400" b="0" kern="100" dirty="0">
                          <a:effectLst/>
                          <a:latin typeface="+mn-ea"/>
                          <a:ea typeface="+mn-ea"/>
                        </a:rPr>
                        <a:t>现浇：</a:t>
                      </a:r>
                      <a:r>
                        <a:rPr lang="en-US" sz="1400" b="0" kern="100" dirty="0">
                          <a:effectLst/>
                          <a:latin typeface="+mn-ea"/>
                          <a:ea typeface="+mn-ea"/>
                        </a:rPr>
                        <a:t>40</a:t>
                      </a:r>
                      <a:r>
                        <a:rPr lang="zh-CN" sz="1400" b="0" kern="100" dirty="0">
                          <a:effectLst/>
                          <a:latin typeface="+mn-ea"/>
                          <a:ea typeface="+mn-ea"/>
                        </a:rPr>
                        <a:t>次</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en-US" sz="1400" b="0" kern="100" dirty="0">
                          <a:effectLst/>
                          <a:latin typeface="+mn-ea"/>
                          <a:ea typeface="+mn-ea"/>
                        </a:rPr>
                        <a:t>2%</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extLst>
                  <a:ext uri="{0D108BD9-81ED-4DB2-BD59-A6C34878D82A}">
                    <a16:rowId xmlns:a16="http://schemas.microsoft.com/office/drawing/2014/main" val="2149569954"/>
                  </a:ext>
                </a:extLst>
              </a:tr>
              <a:tr h="0">
                <a:tc>
                  <a:txBody>
                    <a:bodyPr/>
                    <a:lstStyle/>
                    <a:p>
                      <a:pPr indent="266700" algn="ctr"/>
                      <a:r>
                        <a:rPr lang="zh-CN" sz="1400" b="0" kern="100" dirty="0">
                          <a:effectLst/>
                          <a:latin typeface="+mn-ea"/>
                          <a:ea typeface="+mn-ea"/>
                        </a:rPr>
                        <a:t>钢支撑</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zh-CN" sz="1400" b="0" kern="100" dirty="0">
                          <a:effectLst/>
                          <a:latin typeface="+mn-ea"/>
                          <a:ea typeface="+mn-ea"/>
                        </a:rPr>
                        <a:t>焊接钢管</a:t>
                      </a:r>
                      <a:r>
                        <a:rPr lang="en-US" sz="1400" b="0" kern="100" dirty="0">
                          <a:effectLst/>
                          <a:latin typeface="+mn-ea"/>
                          <a:ea typeface="+mn-ea"/>
                        </a:rPr>
                        <a:t>DN40</a:t>
                      </a:r>
                    </a:p>
                    <a:p>
                      <a:pPr indent="266700" algn="ctr"/>
                      <a:r>
                        <a:rPr lang="zh-CN" sz="1400" b="0" kern="100" dirty="0">
                          <a:effectLst/>
                          <a:latin typeface="+mn-ea"/>
                          <a:ea typeface="+mn-ea"/>
                        </a:rPr>
                        <a:t>精轧螺纹钢Φ</a:t>
                      </a:r>
                      <a:r>
                        <a:rPr lang="en-US" sz="1400" b="0" kern="100" dirty="0">
                          <a:effectLst/>
                          <a:latin typeface="+mn-ea"/>
                          <a:ea typeface="+mn-ea"/>
                        </a:rPr>
                        <a:t>25mm</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en-US" sz="1400" b="0" kern="100" dirty="0">
                          <a:effectLst/>
                          <a:latin typeface="+mn-ea"/>
                          <a:ea typeface="+mn-ea"/>
                        </a:rPr>
                        <a:t>50</a:t>
                      </a:r>
                      <a:r>
                        <a:rPr lang="zh-CN" sz="1400" b="0" kern="100" dirty="0">
                          <a:effectLst/>
                          <a:latin typeface="+mn-ea"/>
                          <a:ea typeface="+mn-ea"/>
                        </a:rPr>
                        <a:t>次；</a:t>
                      </a:r>
                    </a:p>
                    <a:p>
                      <a:pPr marL="0" indent="0" algn="ctr"/>
                      <a:r>
                        <a:rPr lang="zh-CN" sz="1400" b="0" kern="100" dirty="0">
                          <a:effectLst/>
                          <a:latin typeface="+mn-ea"/>
                          <a:ea typeface="+mn-ea"/>
                        </a:rPr>
                        <a:t>与定型钢模板一致</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tc>
                  <a:txBody>
                    <a:bodyPr/>
                    <a:lstStyle/>
                    <a:p>
                      <a:pPr indent="266700" algn="ctr"/>
                      <a:r>
                        <a:rPr lang="en-US" sz="1400" b="0" kern="100" dirty="0">
                          <a:effectLst/>
                          <a:latin typeface="+mn-ea"/>
                          <a:ea typeface="+mn-ea"/>
                        </a:rPr>
                        <a:t>2%</a:t>
                      </a:r>
                      <a:endParaRPr lang="zh-CN" sz="1400" b="0" kern="100" dirty="0">
                        <a:effectLst/>
                        <a:latin typeface="+mn-ea"/>
                        <a:ea typeface="+mn-ea"/>
                        <a:cs typeface="Times New Roman" panose="02020603050405020304" pitchFamily="18" charset="0"/>
                      </a:endParaRPr>
                    </a:p>
                  </a:txBody>
                  <a:tcPr marL="68580" marR="68580" marT="0" marB="0" anchor="ctr">
                    <a:solidFill>
                      <a:schemeClr val="accent3"/>
                    </a:solidFill>
                  </a:tcPr>
                </a:tc>
                <a:extLst>
                  <a:ext uri="{0D108BD9-81ED-4DB2-BD59-A6C34878D82A}">
                    <a16:rowId xmlns:a16="http://schemas.microsoft.com/office/drawing/2014/main" val="3269194007"/>
                  </a:ext>
                </a:extLst>
              </a:tr>
            </a:tbl>
          </a:graphicData>
        </a:graphic>
      </p:graphicFrame>
      <p:sp>
        <p:nvSpPr>
          <p:cNvPr id="18" name="文本框 17">
            <a:extLst>
              <a:ext uri="{FF2B5EF4-FFF2-40B4-BE49-F238E27FC236}">
                <a16:creationId xmlns:a16="http://schemas.microsoft.com/office/drawing/2014/main" id="{DD155423-D63D-4D1D-8C52-0091479AF665}"/>
              </a:ext>
            </a:extLst>
          </p:cNvPr>
          <p:cNvSpPr txBox="1"/>
          <p:nvPr/>
        </p:nvSpPr>
        <p:spPr>
          <a:xfrm>
            <a:off x="5469014" y="3901823"/>
            <a:ext cx="5701108" cy="788806"/>
          </a:xfrm>
          <a:prstGeom prst="rect">
            <a:avLst/>
          </a:prstGeom>
          <a:noFill/>
        </p:spPr>
        <p:txBody>
          <a:bodyPr wrap="square">
            <a:spAutoFit/>
          </a:bodyPr>
          <a:lstStyle/>
          <a:p>
            <a:pPr algn="ctr">
              <a:lnSpc>
                <a:spcPct val="150000"/>
              </a:lnSpc>
            </a:pPr>
            <a:r>
              <a:rPr lang="zh-CN" altLang="en-US" sz="1600" kern="100" dirty="0">
                <a:effectLst/>
                <a:ea typeface="仿宋" panose="02010609060101010101" pitchFamily="49" charset="-122"/>
                <a:cs typeface="宋体" panose="02010600030101010101" pitchFamily="2" charset="-122"/>
              </a:rPr>
              <a:t>以上周转材料</a:t>
            </a:r>
            <a:r>
              <a:rPr lang="zh-CN" altLang="zh-CN" sz="1600" kern="100" dirty="0">
                <a:effectLst/>
                <a:ea typeface="仿宋" panose="02010609060101010101" pitchFamily="49" charset="-122"/>
                <a:cs typeface="宋体" panose="02010600030101010101" pitchFamily="2" charset="-122"/>
              </a:rPr>
              <a:t>消耗量计算公式为：</a:t>
            </a:r>
            <a:endParaRPr lang="en-US" altLang="zh-CN" sz="1600" kern="100" dirty="0">
              <a:effectLst/>
              <a:ea typeface="仿宋" panose="02010609060101010101" pitchFamily="49" charset="-122"/>
              <a:cs typeface="宋体" panose="02010600030101010101" pitchFamily="2" charset="-122"/>
            </a:endParaRPr>
          </a:p>
          <a:p>
            <a:pPr algn="ctr">
              <a:lnSpc>
                <a:spcPct val="150000"/>
              </a:lnSpc>
            </a:pPr>
            <a:r>
              <a:rPr lang="zh-CN" altLang="zh-CN" sz="1600" kern="100" dirty="0">
                <a:effectLst/>
                <a:ea typeface="仿宋" panose="02010609060101010101" pitchFamily="49" charset="-122"/>
                <a:cs typeface="宋体" panose="02010600030101010101" pitchFamily="2" charset="-122"/>
              </a:rPr>
              <a:t>定额消耗量</a:t>
            </a:r>
            <a:r>
              <a:rPr lang="en-US" altLang="zh-CN" sz="1600" kern="100" dirty="0">
                <a:effectLst/>
                <a:ea typeface="仿宋" panose="02010609060101010101" pitchFamily="49" charset="-122"/>
                <a:cs typeface="宋体" panose="02010600030101010101" pitchFamily="2" charset="-122"/>
              </a:rPr>
              <a:t>=</a:t>
            </a:r>
            <a:r>
              <a:rPr lang="zh-CN" altLang="zh-CN" sz="1600" kern="100" dirty="0">
                <a:effectLst/>
                <a:ea typeface="仿宋" panose="02010609060101010101" pitchFamily="49" charset="-122"/>
                <a:cs typeface="宋体" panose="02010600030101010101" pitchFamily="2" charset="-122"/>
              </a:rPr>
              <a:t>一次使用量×（</a:t>
            </a:r>
            <a:r>
              <a:rPr lang="en-US" altLang="zh-CN" sz="1600" kern="100" dirty="0">
                <a:effectLst/>
                <a:ea typeface="仿宋" panose="02010609060101010101" pitchFamily="49" charset="-122"/>
                <a:cs typeface="宋体" panose="02010600030101010101" pitchFamily="2" charset="-122"/>
              </a:rPr>
              <a:t>1+</a:t>
            </a:r>
            <a:r>
              <a:rPr lang="zh-CN" altLang="zh-CN" sz="1600" kern="100" dirty="0">
                <a:effectLst/>
                <a:ea typeface="仿宋" panose="02010609060101010101" pitchFamily="49" charset="-122"/>
                <a:cs typeface="宋体" panose="02010600030101010101" pitchFamily="2" charset="-122"/>
              </a:rPr>
              <a:t>损耗率）</a:t>
            </a:r>
            <a:r>
              <a:rPr lang="en-US" altLang="zh-CN" sz="1600" kern="100" dirty="0">
                <a:effectLst/>
                <a:ea typeface="仿宋" panose="02010609060101010101" pitchFamily="49" charset="-122"/>
                <a:cs typeface="宋体" panose="02010600030101010101" pitchFamily="2" charset="-122"/>
              </a:rPr>
              <a:t>/</a:t>
            </a:r>
            <a:r>
              <a:rPr lang="zh-CN" altLang="zh-CN" sz="1600" kern="100" dirty="0">
                <a:effectLst/>
                <a:ea typeface="仿宋" panose="02010609060101010101" pitchFamily="49" charset="-122"/>
                <a:cs typeface="宋体" panose="02010600030101010101" pitchFamily="2" charset="-122"/>
              </a:rPr>
              <a:t>摊销次数</a:t>
            </a:r>
            <a:endParaRPr lang="zh-CN" altLang="en-US" sz="1600" dirty="0"/>
          </a:p>
        </p:txBody>
      </p:sp>
      <p:sp>
        <p:nvSpPr>
          <p:cNvPr id="3" name="文本框 2">
            <a:extLst>
              <a:ext uri="{FF2B5EF4-FFF2-40B4-BE49-F238E27FC236}">
                <a16:creationId xmlns:a16="http://schemas.microsoft.com/office/drawing/2014/main" id="{8A180C91-0AE2-46F3-9C33-03887F9FBC0A}"/>
              </a:ext>
            </a:extLst>
          </p:cNvPr>
          <p:cNvSpPr txBox="1"/>
          <p:nvPr/>
        </p:nvSpPr>
        <p:spPr>
          <a:xfrm>
            <a:off x="4979082" y="4863162"/>
            <a:ext cx="6440171" cy="1631216"/>
          </a:xfrm>
          <a:prstGeom prst="rect">
            <a:avLst/>
          </a:prstGeom>
          <a:noFill/>
        </p:spPr>
        <p:txBody>
          <a:bodyPr wrap="square">
            <a:spAutoFit/>
          </a:bodyPr>
          <a:lstStyle/>
          <a:p>
            <a:pPr marL="0" algn="l" rtl="0" eaLnBrk="1" fontAlgn="ctr" latinLnBrk="0" hangingPunct="1">
              <a:spcBef>
                <a:spcPts val="600"/>
              </a:spcBef>
              <a:spcAft>
                <a:spcPts val="600"/>
              </a:spcAft>
            </a:pPr>
            <a:r>
              <a:rPr lang="en-US" altLang="zh-CN" sz="1600" kern="100">
                <a:latin typeface="+mn-ea"/>
              </a:rPr>
              <a:t>1</a:t>
            </a:r>
            <a:r>
              <a:rPr lang="zh-CN" altLang="en-US" sz="1600" kern="100">
                <a:latin typeface="+mn-ea"/>
              </a:rPr>
              <a:t>、</a:t>
            </a:r>
            <a:r>
              <a:rPr lang="zh-CN" altLang="zh-CN" sz="1600" kern="100">
                <a:latin typeface="+mn-ea"/>
              </a:rPr>
              <a:t>组合钢模板</a:t>
            </a:r>
            <a:r>
              <a:rPr lang="zh-CN" altLang="en-US" sz="1600" kern="100">
                <a:latin typeface="+mn-ea"/>
              </a:rPr>
              <a:t>，</a:t>
            </a:r>
            <a:r>
              <a:rPr lang="zh-CN" altLang="zh-CN" sz="1600" kern="100">
                <a:latin typeface="+mn-ea"/>
              </a:rPr>
              <a:t>平板模</a:t>
            </a:r>
            <a:r>
              <a:rPr lang="en-US" altLang="zh-CN" sz="1600" kern="100">
                <a:latin typeface="+mn-ea"/>
              </a:rPr>
              <a:t>4mm</a:t>
            </a:r>
            <a:r>
              <a:rPr lang="zh-CN" altLang="en-US" sz="1600" kern="100">
                <a:latin typeface="+mn-ea"/>
              </a:rPr>
              <a:t>，单位重</a:t>
            </a:r>
            <a:r>
              <a:rPr lang="en-US" altLang="zh-CN" sz="1600" kern="100">
                <a:latin typeface="+mn-ea"/>
              </a:rPr>
              <a:t>52.91 kg/m2</a:t>
            </a:r>
            <a:r>
              <a:rPr lang="zh-CN" altLang="en-US" sz="1600" kern="100">
                <a:latin typeface="+mn-ea"/>
              </a:rPr>
              <a:t>；</a:t>
            </a:r>
            <a:r>
              <a:rPr lang="zh-CN" altLang="zh-CN" sz="1600" kern="100">
                <a:latin typeface="+mn-ea"/>
              </a:rPr>
              <a:t>定型钢模</a:t>
            </a:r>
            <a:r>
              <a:rPr lang="en-US" altLang="zh-CN" sz="1600" kern="100">
                <a:latin typeface="+mn-ea"/>
              </a:rPr>
              <a:t>6-8mm</a:t>
            </a:r>
            <a:r>
              <a:rPr lang="zh-CN" altLang="en-US" sz="1600" kern="100">
                <a:latin typeface="+mn-ea"/>
              </a:rPr>
              <a:t>面板，单位重</a:t>
            </a:r>
            <a:r>
              <a:rPr lang="en-US" altLang="zh-CN" sz="1600" kern="100">
                <a:latin typeface="+mn-ea"/>
              </a:rPr>
              <a:t>108.08-141.41kg/m2</a:t>
            </a:r>
            <a:r>
              <a:rPr lang="zh-CN" altLang="en-US" sz="1600" kern="100">
                <a:latin typeface="+mn-ea"/>
              </a:rPr>
              <a:t>；</a:t>
            </a:r>
            <a:endParaRPr lang="zh-CN" altLang="zh-CN" sz="1600" kern="100">
              <a:latin typeface="+mn-ea"/>
            </a:endParaRPr>
          </a:p>
          <a:p>
            <a:pPr marL="0" marR="0" lvl="0" indent="0" algn="l" defTabSz="914400" rtl="0" eaLnBrk="1" fontAlgn="ctr" latinLnBrk="0" hangingPunct="1">
              <a:lnSpc>
                <a:spcPct val="100000"/>
              </a:lnSpc>
              <a:spcBef>
                <a:spcPts val="600"/>
              </a:spcBef>
              <a:spcAft>
                <a:spcPts val="600"/>
              </a:spcAft>
              <a:buClrTx/>
              <a:buSzTx/>
              <a:buFontTx/>
              <a:buNone/>
              <a:tabLst/>
              <a:defRPr/>
            </a:pPr>
            <a:r>
              <a:rPr lang="en-US" altLang="zh-CN" sz="1600" kern="100">
                <a:latin typeface="+mn-ea"/>
              </a:rPr>
              <a:t>2</a:t>
            </a:r>
            <a:r>
              <a:rPr lang="zh-CN" altLang="en-US" sz="1600" kern="100">
                <a:latin typeface="+mn-ea"/>
              </a:rPr>
              <a:t>、</a:t>
            </a:r>
            <a:r>
              <a:rPr lang="zh-CN" altLang="zh-CN" sz="1600" kern="100">
                <a:latin typeface="+mn-ea"/>
              </a:rPr>
              <a:t>木支撑改为钢支撑</a:t>
            </a:r>
            <a:r>
              <a:rPr lang="zh-CN" altLang="en-US" sz="1600" kern="100">
                <a:latin typeface="+mn-ea"/>
              </a:rPr>
              <a:t>，预制按</a:t>
            </a:r>
            <a:r>
              <a:rPr lang="en-US" altLang="zh-CN" sz="1600" kern="100">
                <a:latin typeface="+mn-ea"/>
              </a:rPr>
              <a:t>90%</a:t>
            </a:r>
            <a:r>
              <a:rPr lang="zh-CN" altLang="en-US" sz="1600" kern="100">
                <a:latin typeface="+mn-ea"/>
              </a:rPr>
              <a:t>钢模</a:t>
            </a:r>
            <a:r>
              <a:rPr lang="en-US" altLang="zh-CN" sz="1600" kern="100">
                <a:latin typeface="+mn-ea"/>
              </a:rPr>
              <a:t>+10%</a:t>
            </a:r>
            <a:r>
              <a:rPr lang="zh-CN" altLang="en-US" sz="1600" kern="100">
                <a:latin typeface="+mn-ea"/>
              </a:rPr>
              <a:t>木模配置；</a:t>
            </a:r>
            <a:endParaRPr lang="en-US" altLang="zh-CN" sz="1600" kern="100">
              <a:latin typeface="+mn-ea"/>
            </a:endParaRPr>
          </a:p>
          <a:p>
            <a:pPr marL="0" marR="0" lvl="0" indent="0" algn="l" defTabSz="914400" rtl="0" eaLnBrk="1" fontAlgn="ctr" latinLnBrk="0" hangingPunct="1">
              <a:lnSpc>
                <a:spcPct val="100000"/>
              </a:lnSpc>
              <a:spcBef>
                <a:spcPts val="600"/>
              </a:spcBef>
              <a:spcAft>
                <a:spcPts val="600"/>
              </a:spcAft>
              <a:buClrTx/>
              <a:buSzTx/>
              <a:buFontTx/>
              <a:buNone/>
              <a:tabLst/>
              <a:defRPr/>
            </a:pPr>
            <a:r>
              <a:rPr lang="en-US" altLang="zh-CN" sz="1600" kern="100">
                <a:latin typeface="+mn-ea"/>
              </a:rPr>
              <a:t>3</a:t>
            </a:r>
            <a:r>
              <a:rPr lang="zh-CN" altLang="en-US" sz="1600" kern="100">
                <a:latin typeface="+mn-ea"/>
              </a:rPr>
              <a:t>、模板材料单价高的原因：市政项目混凝土结构外立面一般不再抹灰，要求高，故一般都采用黑模</a:t>
            </a:r>
            <a:endParaRPr lang="zh-CN" altLang="zh-CN" sz="1600" kern="100">
              <a:latin typeface="+mn-ea"/>
            </a:endParaRPr>
          </a:p>
        </p:txBody>
      </p:sp>
    </p:spTree>
    <p:extLst>
      <p:ext uri="{BB962C8B-B14F-4D97-AF65-F5344CB8AC3E}">
        <p14:creationId xmlns:p14="http://schemas.microsoft.com/office/powerpoint/2010/main" val="2313407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defRPr/>
            </a:pPr>
            <a:fld id="{601EE9E8-4134-49B0-9AA7-3089E6521627}" type="slidenum">
              <a:rPr lang="en-US" smtClean="0"/>
              <a:pPr>
                <a:defRPr/>
              </a:pPr>
              <a:t>49</a:t>
            </a:fld>
            <a:endParaRPr lang="en-US" dirty="0"/>
          </a:p>
        </p:txBody>
      </p:sp>
      <p:grpSp>
        <p:nvGrpSpPr>
          <p:cNvPr id="4" name="组合 3"/>
          <p:cNvGrpSpPr/>
          <p:nvPr/>
        </p:nvGrpSpPr>
        <p:grpSpPr>
          <a:xfrm>
            <a:off x="-2543467" y="-1139764"/>
            <a:ext cx="14764637" cy="2963089"/>
            <a:chOff x="-2543467" y="-1139764"/>
            <a:chExt cx="14764637" cy="2963089"/>
          </a:xfrm>
        </p:grpSpPr>
        <p:sp>
          <p:nvSpPr>
            <p:cNvPr id="5" name="矩形 4"/>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9"/>
          <p:cNvSpPr txBox="1"/>
          <p:nvPr/>
        </p:nvSpPr>
        <p:spPr>
          <a:xfrm>
            <a:off x="998070" y="351305"/>
            <a:ext cx="6899021" cy="430887"/>
          </a:xfrm>
          <a:prstGeom prst="rect">
            <a:avLst/>
          </a:prstGeom>
          <a:noFill/>
        </p:spPr>
        <p:txBody>
          <a:bodyPr wrap="square" lIns="0" tIns="0" rIns="0" bIns="0" rtlCol="0">
            <a:spAutoFit/>
          </a:bodyPr>
          <a:lstStyle/>
          <a:p>
            <a:pPr fontAlgn="base">
              <a:spcBef>
                <a:spcPct val="0"/>
              </a:spcBef>
              <a:spcAft>
                <a:spcPct val="0"/>
              </a:spcAft>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02.</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主要变化情况</a:t>
            </a:r>
            <a:r>
              <a:rPr lang="en-US" altLang="zh-CN" sz="2800">
                <a:solidFill>
                  <a:schemeClr val="bg1">
                    <a:lumMod val="50000"/>
                  </a:schemeClr>
                </a:solidFill>
                <a:latin typeface="微软雅黑" panose="020B0503020204020204" pitchFamily="34" charset="-122"/>
                <a:ea typeface="微软雅黑" panose="020B0503020204020204" pitchFamily="34" charset="-122"/>
              </a:rPr>
              <a:t>——</a:t>
            </a:r>
            <a:r>
              <a:rPr lang="zh-CN" altLang="en-US" sz="2800">
                <a:solidFill>
                  <a:schemeClr val="bg1">
                    <a:lumMod val="50000"/>
                  </a:schemeClr>
                </a:solidFill>
                <a:latin typeface="微软雅黑" panose="020B0503020204020204" pitchFamily="34" charset="-122"/>
                <a:ea typeface="微软雅黑" panose="020B0503020204020204" pitchFamily="34" charset="-122"/>
              </a:rPr>
              <a:t>第十一章 措施项目</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8E146C49-B2D1-471F-9026-9AE4EBFE2893}"/>
              </a:ext>
            </a:extLst>
          </p:cNvPr>
          <p:cNvSpPr txBox="1"/>
          <p:nvPr/>
        </p:nvSpPr>
        <p:spPr>
          <a:xfrm>
            <a:off x="998070" y="1463514"/>
            <a:ext cx="5919407" cy="5030864"/>
          </a:xfrm>
          <a:prstGeom prst="rect">
            <a:avLst/>
          </a:prstGeom>
          <a:noFill/>
        </p:spPr>
        <p:txBody>
          <a:bodyPr wrap="square">
            <a:spAutoFit/>
          </a:bodyPr>
          <a:lstStyle/>
          <a:p>
            <a:pPr algn="just">
              <a:lnSpc>
                <a:spcPct val="150000"/>
              </a:lnSpc>
            </a:pPr>
            <a:r>
              <a:rPr lang="en-US" altLang="zh-CN" kern="100" dirty="0">
                <a:latin typeface="+mn-ea"/>
              </a:rPr>
              <a:t>3</a:t>
            </a:r>
            <a:r>
              <a:rPr lang="zh-CN" altLang="en-US" kern="100" dirty="0">
                <a:latin typeface="+mn-ea"/>
              </a:rPr>
              <a:t>、</a:t>
            </a:r>
            <a:r>
              <a:rPr lang="zh-CN" altLang="zh-CN" sz="1800" kern="100" dirty="0">
                <a:effectLst/>
                <a:latin typeface="+mn-ea"/>
                <a:cs typeface="宋体" panose="02010600030101010101" pitchFamily="2" charset="-122"/>
              </a:rPr>
              <a:t>钢管桩梁式支架：下部指钢管柱部分</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一般采用</a:t>
            </a:r>
            <a:r>
              <a:rPr lang="en-US" altLang="zh-CN" sz="1800" kern="100" dirty="0">
                <a:effectLst/>
                <a:latin typeface="+mn-ea"/>
                <a:cs typeface="宋体" panose="02010600030101010101" pitchFamily="2" charset="-122"/>
              </a:rPr>
              <a:t>300-1200mm</a:t>
            </a:r>
            <a:r>
              <a:rPr lang="zh-CN" altLang="zh-CN" sz="1800" kern="100" dirty="0">
                <a:effectLst/>
                <a:latin typeface="+mn-ea"/>
                <a:cs typeface="宋体" panose="02010600030101010101" pitchFamily="2" charset="-122"/>
              </a:rPr>
              <a:t>的钢管搭设</a:t>
            </a:r>
            <a:r>
              <a:rPr lang="en-US" altLang="zh-CN" sz="1800" kern="100" dirty="0">
                <a:effectLst/>
                <a:latin typeface="+mn-ea"/>
                <a:cs typeface="宋体" panose="02010600030101010101" pitchFamily="2" charset="-122"/>
              </a:rPr>
              <a:t>, </a:t>
            </a:r>
            <a:r>
              <a:rPr lang="zh-CN" altLang="zh-CN" sz="1800" kern="100" dirty="0">
                <a:effectLst/>
                <a:latin typeface="+mn-ea"/>
                <a:cs typeface="宋体" panose="02010600030101010101" pitchFamily="2" charset="-122"/>
              </a:rPr>
              <a:t>按钢管柱与横撑和斜撑的质量之和计算工程量</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上部指钢管柱顶的支架横梁</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按拼装贝雷桁架进行编制</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按横梁所形成的平面面积计算工程量</a:t>
            </a:r>
            <a:r>
              <a:rPr lang="zh-CN" altLang="en-US" kern="100" dirty="0">
                <a:latin typeface="+mn-ea"/>
                <a:cs typeface="仿宋" panose="02010609060101010101" pitchFamily="49" charset="-122"/>
              </a:rPr>
              <a:t>；</a:t>
            </a:r>
            <a:endParaRPr lang="en-US" altLang="zh-CN" kern="100" dirty="0">
              <a:latin typeface="+mn-ea"/>
              <a:cs typeface="仿宋" panose="02010609060101010101" pitchFamily="49" charset="-122"/>
            </a:endParaRPr>
          </a:p>
          <a:p>
            <a:pPr algn="just">
              <a:lnSpc>
                <a:spcPct val="150000"/>
              </a:lnSpc>
            </a:pPr>
            <a:r>
              <a:rPr lang="en-US" altLang="zh-CN" kern="100" dirty="0">
                <a:latin typeface="+mn-ea"/>
                <a:cs typeface="仿宋" panose="02010609060101010101" pitchFamily="49" charset="-122"/>
              </a:rPr>
              <a:t>4</a:t>
            </a:r>
            <a:r>
              <a:rPr lang="zh-CN" altLang="en-US" kern="100" dirty="0">
                <a:latin typeface="+mn-ea"/>
                <a:cs typeface="仿宋" panose="02010609060101010101" pitchFamily="49" charset="-122"/>
              </a:rPr>
              <a:t>、</a:t>
            </a:r>
            <a:r>
              <a:rPr lang="zh-CN" altLang="zh-CN" sz="1800" dirty="0">
                <a:effectLst/>
                <a:latin typeface="+mn-ea"/>
                <a:cs typeface="宋体" panose="02010600030101010101" pitchFamily="2" charset="-122"/>
              </a:rPr>
              <a:t>导梁、跨墩门架、悬臂吊机及悬浇挂篮、提升模架及墩顶拐脚门架、移动模架、金属塔架等金属设备的租赁时间应考虑设备的安拆时间，其中，安拆时间应按批准的施工组织设计计算，若</a:t>
            </a:r>
            <a:r>
              <a:rPr lang="zh-CN" altLang="zh-CN" dirty="0">
                <a:latin typeface="+mn-ea"/>
              </a:rPr>
              <a:t>施工组设设计不明确时，导梁、跨墩门架、悬臂吊机及悬浇挂篮的安拆时间可按</a:t>
            </a:r>
            <a:r>
              <a:rPr lang="en-US" altLang="zh-CN" dirty="0">
                <a:latin typeface="+mn-ea"/>
              </a:rPr>
              <a:t>1</a:t>
            </a:r>
            <a:r>
              <a:rPr lang="zh-CN" altLang="zh-CN" dirty="0">
                <a:latin typeface="+mn-ea"/>
              </a:rPr>
              <a:t>个月计算；提升模架及墩顶拐脚门架、移动模架、金属塔架等的安拆时间可按</a:t>
            </a:r>
            <a:r>
              <a:rPr lang="en-US" altLang="zh-CN" dirty="0">
                <a:latin typeface="+mn-ea"/>
              </a:rPr>
              <a:t>1.5</a:t>
            </a:r>
            <a:r>
              <a:rPr lang="zh-CN" altLang="zh-CN" dirty="0">
                <a:latin typeface="+mn-ea"/>
              </a:rPr>
              <a:t>个月计算。即，金属设备的租赁时间</a:t>
            </a:r>
            <a:r>
              <a:rPr lang="en-US" altLang="zh-CN" dirty="0">
                <a:latin typeface="+mn-ea"/>
              </a:rPr>
              <a:t>=</a:t>
            </a:r>
            <a:r>
              <a:rPr lang="zh-CN" altLang="zh-CN" dirty="0">
                <a:latin typeface="+mn-ea"/>
              </a:rPr>
              <a:t>设备使用时间</a:t>
            </a:r>
            <a:r>
              <a:rPr lang="en-US" altLang="zh-CN" dirty="0">
                <a:latin typeface="+mn-ea"/>
              </a:rPr>
              <a:t>+</a:t>
            </a:r>
            <a:r>
              <a:rPr lang="zh-CN" altLang="zh-CN" dirty="0">
                <a:latin typeface="+mn-ea"/>
              </a:rPr>
              <a:t>设备安拆时间</a:t>
            </a:r>
            <a:r>
              <a:rPr lang="zh-CN" altLang="en-US" dirty="0">
                <a:latin typeface="+mn-ea"/>
              </a:rPr>
              <a:t>；</a:t>
            </a:r>
            <a:endParaRPr lang="en-US" altLang="zh-CN" dirty="0">
              <a:latin typeface="+mn-ea"/>
            </a:endParaRPr>
          </a:p>
        </p:txBody>
      </p:sp>
      <p:sp>
        <p:nvSpPr>
          <p:cNvPr id="12" name="文本框 11">
            <a:extLst>
              <a:ext uri="{FF2B5EF4-FFF2-40B4-BE49-F238E27FC236}">
                <a16:creationId xmlns:a16="http://schemas.microsoft.com/office/drawing/2014/main" id="{5A9CB6FA-1E64-4A2D-AB2D-B4CD4B057D79}"/>
              </a:ext>
            </a:extLst>
          </p:cNvPr>
          <p:cNvSpPr txBox="1"/>
          <p:nvPr/>
        </p:nvSpPr>
        <p:spPr>
          <a:xfrm>
            <a:off x="7279570" y="1435517"/>
            <a:ext cx="3912774" cy="4199868"/>
          </a:xfrm>
          <a:prstGeom prst="rect">
            <a:avLst/>
          </a:prstGeom>
          <a:noFill/>
        </p:spPr>
        <p:txBody>
          <a:bodyPr wrap="square">
            <a:spAutoFit/>
          </a:bodyPr>
          <a:lstStyle/>
          <a:p>
            <a:pPr>
              <a:lnSpc>
                <a:spcPct val="150000"/>
              </a:lnSpc>
            </a:pPr>
            <a:r>
              <a:rPr lang="en-US" altLang="zh-CN" sz="1800" kern="100" dirty="0">
                <a:effectLst/>
                <a:latin typeface="+mn-ea"/>
                <a:cs typeface="宋体" panose="02010600030101010101" pitchFamily="2" charset="-122"/>
              </a:rPr>
              <a:t>5</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因工程需要设计使用的施工电梯和塔吊，按施工专项方案执行《湖南省房屋建筑与装饰消耗量标准》中垂直运输相关内容</a:t>
            </a:r>
            <a:r>
              <a:rPr lang="zh-CN" altLang="en-US" sz="1800" kern="100" dirty="0">
                <a:effectLst/>
                <a:latin typeface="+mn-ea"/>
                <a:cs typeface="宋体" panose="02010600030101010101" pitchFamily="2" charset="-122"/>
              </a:rPr>
              <a:t>；</a:t>
            </a:r>
            <a:endParaRPr lang="en-US" altLang="zh-CN" sz="1800" kern="100" dirty="0">
              <a:effectLst/>
              <a:latin typeface="+mn-ea"/>
              <a:cs typeface="宋体" panose="02010600030101010101" pitchFamily="2" charset="-122"/>
            </a:endParaRPr>
          </a:p>
          <a:p>
            <a:pPr>
              <a:lnSpc>
                <a:spcPct val="150000"/>
              </a:lnSpc>
            </a:pPr>
            <a:r>
              <a:rPr lang="en-US" altLang="zh-CN" kern="100" dirty="0">
                <a:latin typeface="+mn-ea"/>
              </a:rPr>
              <a:t>6</a:t>
            </a:r>
            <a:r>
              <a:rPr lang="zh-CN" altLang="en-US" kern="100" dirty="0">
                <a:latin typeface="+mn-ea"/>
              </a:rPr>
              <a:t>、</a:t>
            </a:r>
            <a:r>
              <a:rPr lang="zh-CN" altLang="zh-CN" sz="1800" kern="100" dirty="0">
                <a:effectLst/>
                <a:latin typeface="+mn-ea"/>
                <a:cs typeface="宋体" panose="02010600030101010101" pitchFamily="2" charset="-122"/>
              </a:rPr>
              <a:t>搭、拆桩基础支架平台不</a:t>
            </a:r>
            <a:r>
              <a:rPr lang="zh-CN" altLang="en-US" sz="1800" kern="100" dirty="0">
                <a:effectLst/>
                <a:latin typeface="+mn-ea"/>
                <a:cs typeface="宋体" panose="02010600030101010101" pitchFamily="2" charset="-122"/>
              </a:rPr>
              <a:t>区分</a:t>
            </a:r>
            <a:r>
              <a:rPr lang="zh-CN" altLang="zh-CN" sz="1800" kern="100" dirty="0">
                <a:effectLst/>
                <a:latin typeface="+mn-ea"/>
                <a:cs typeface="宋体" panose="02010600030101010101" pitchFamily="2" charset="-122"/>
              </a:rPr>
              <a:t>锤重分项，只分陆上与水上工作平台</a:t>
            </a:r>
            <a:r>
              <a:rPr lang="zh-CN" altLang="en-US" sz="1800" kern="100" dirty="0">
                <a:effectLst/>
                <a:latin typeface="+mn-ea"/>
                <a:cs typeface="宋体" panose="02010600030101010101" pitchFamily="2" charset="-122"/>
              </a:rPr>
              <a:t>两种；</a:t>
            </a:r>
            <a:endParaRPr lang="en-US" altLang="zh-CN" sz="1800" kern="100" dirty="0">
              <a:effectLst/>
              <a:latin typeface="+mn-ea"/>
              <a:cs typeface="宋体" panose="02010600030101010101" pitchFamily="2" charset="-122"/>
            </a:endParaRPr>
          </a:p>
          <a:p>
            <a:pPr>
              <a:lnSpc>
                <a:spcPct val="150000"/>
              </a:lnSpc>
            </a:pPr>
            <a:r>
              <a:rPr lang="en-US" altLang="zh-CN" kern="100" dirty="0">
                <a:latin typeface="+mn-ea"/>
              </a:rPr>
              <a:t>7</a:t>
            </a:r>
            <a:r>
              <a:rPr lang="zh-CN" altLang="en-US" kern="100" dirty="0">
                <a:latin typeface="+mn-ea"/>
              </a:rPr>
              <a:t>、增加套箱围堰和拉森钢板桩围堰；</a:t>
            </a:r>
            <a:endParaRPr lang="en-US" altLang="zh-CN" kern="100" dirty="0">
              <a:latin typeface="+mn-ea"/>
            </a:endParaRPr>
          </a:p>
          <a:p>
            <a:pPr>
              <a:lnSpc>
                <a:spcPct val="150000"/>
              </a:lnSpc>
            </a:pPr>
            <a:r>
              <a:rPr lang="en-US" altLang="zh-CN" kern="100" dirty="0">
                <a:latin typeface="+mn-ea"/>
              </a:rPr>
              <a:t>8</a:t>
            </a:r>
            <a:r>
              <a:rPr lang="zh-CN" altLang="en-US" kern="100" dirty="0">
                <a:latin typeface="+mn-ea"/>
              </a:rPr>
              <a:t>、增加</a:t>
            </a:r>
            <a:r>
              <a:rPr lang="zh-CN" altLang="zh-CN" sz="1800" kern="100" dirty="0">
                <a:effectLst/>
                <a:latin typeface="+mn-ea"/>
                <a:cs typeface="宋体" panose="02010600030101010101" pitchFamily="2" charset="-122"/>
              </a:rPr>
              <a:t>施工便道维护、施工便桥钢栈桥</a:t>
            </a:r>
            <a:r>
              <a:rPr lang="zh-CN" altLang="en-US" sz="1800" kern="100" dirty="0">
                <a:effectLst/>
                <a:latin typeface="+mn-ea"/>
                <a:cs typeface="宋体" panose="02010600030101010101" pitchFamily="2" charset="-122"/>
              </a:rPr>
              <a:t>（</a:t>
            </a:r>
            <a:r>
              <a:rPr lang="zh-CN" altLang="zh-CN" sz="1800" kern="100" dirty="0">
                <a:effectLst/>
                <a:latin typeface="+mn-ea"/>
                <a:cs typeface="宋体" panose="02010600030101010101" pitchFamily="2" charset="-122"/>
              </a:rPr>
              <a:t>按通行汽车的标准考虑</a:t>
            </a:r>
            <a:r>
              <a:rPr lang="zh-CN" altLang="en-US" sz="1800" kern="100" dirty="0">
                <a:effectLst/>
                <a:latin typeface="+mn-ea"/>
                <a:cs typeface="宋体" panose="02010600030101010101" pitchFamily="2" charset="-122"/>
              </a:rPr>
              <a:t>）。</a:t>
            </a:r>
            <a:endParaRPr lang="zh-CN" altLang="en-US" dirty="0">
              <a:latin typeface="+mn-ea"/>
            </a:endParaRPr>
          </a:p>
        </p:txBody>
      </p:sp>
    </p:spTree>
    <p:extLst>
      <p:ext uri="{BB962C8B-B14F-4D97-AF65-F5344CB8AC3E}">
        <p14:creationId xmlns:p14="http://schemas.microsoft.com/office/powerpoint/2010/main" val="455554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grpSp>
          <p:nvGrpSpPr>
            <p:cNvPr id="4" name="组合 3"/>
            <p:cNvGrpSpPr/>
            <p:nvPr/>
          </p:nvGrpSpPr>
          <p:grpSpPr>
            <a:xfrm>
              <a:off x="998070" y="351305"/>
              <a:ext cx="11223100" cy="660135"/>
              <a:chOff x="708723" y="314234"/>
              <a:chExt cx="11550548" cy="660135"/>
            </a:xfrm>
          </p:grpSpPr>
          <p:sp>
            <p:nvSpPr>
              <p:cNvPr id="3" name="矩形 2"/>
              <p:cNvSpPr/>
              <p:nvPr/>
            </p:nvSpPr>
            <p:spPr>
              <a:xfrm flipV="1">
                <a:off x="757047" y="928650"/>
                <a:ext cx="11502224"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708723" y="314234"/>
                <a:ext cx="3589185" cy="430887"/>
              </a:xfrm>
              <a:prstGeom prst="rect">
                <a:avLst/>
              </a:prstGeom>
              <a:noFill/>
            </p:spPr>
            <p:txBody>
              <a:bodyPr wrap="square" lIns="0" tIns="0" rIns="0" bIns="0" rtlCol="0">
                <a:spAutoFit/>
              </a:bodyPr>
              <a:lstStyle/>
              <a:p>
                <a:r>
                  <a:rPr lang="en-US" altLang="zh-CN" sz="2800">
                    <a:solidFill>
                      <a:schemeClr val="bg1">
                        <a:lumMod val="50000"/>
                      </a:schemeClr>
                    </a:solidFill>
                    <a:latin typeface="微软雅黑" panose="020B0503020204020204" pitchFamily="34" charset="-122"/>
                    <a:ea typeface="微软雅黑" panose="020B0503020204020204" pitchFamily="34" charset="-122"/>
                  </a:rPr>
                  <a:t>01.</a:t>
                </a:r>
                <a:r>
                  <a:rPr lang="zh-CN" altLang="en-US" sz="2800">
                    <a:solidFill>
                      <a:schemeClr val="bg1">
                        <a:lumMod val="50000"/>
                      </a:schemeClr>
                    </a:solidFill>
                    <a:latin typeface="微软雅黑" panose="020B0503020204020204" pitchFamily="34" charset="-122"/>
                    <a:ea typeface="微软雅黑" panose="020B0503020204020204" pitchFamily="34" charset="-122"/>
                  </a:rPr>
                  <a:t>编  制  概  况</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1206379" y="1660091"/>
            <a:ext cx="10186299" cy="4598066"/>
            <a:chOff x="772605" y="1861147"/>
            <a:chExt cx="9354721" cy="4604337"/>
          </a:xfrm>
        </p:grpSpPr>
        <p:sp>
          <p:nvSpPr>
            <p:cNvPr id="9" name="TextBox 9"/>
            <p:cNvSpPr txBox="1"/>
            <p:nvPr/>
          </p:nvSpPr>
          <p:spPr>
            <a:xfrm>
              <a:off x="772605" y="1971490"/>
              <a:ext cx="5311507" cy="3513145"/>
            </a:xfrm>
            <a:prstGeom prst="rect">
              <a:avLst/>
            </a:prstGeom>
            <a:noFill/>
          </p:spPr>
          <p:txBody>
            <a:bodyPr wrap="square" lIns="0" tIns="0" rIns="91420" bIns="0" numCol="2" spcCol="274258" rtlCol="0">
              <a:noAutofit/>
            </a:bodyPr>
            <a:lstStyle/>
            <a:p>
              <a:pPr>
                <a:lnSpc>
                  <a:spcPct val="150000"/>
                </a:lnSpc>
              </a:pPr>
              <a:r>
                <a:rPr lang="en-US" altLang="zh-CN" sz="1400" dirty="0">
                  <a:solidFill>
                    <a:srgbClr val="FF0000"/>
                  </a:solidFill>
                </a:rPr>
                <a:t>1. </a:t>
              </a:r>
              <a:r>
                <a:rPr lang="zh-CN" altLang="en-US" sz="1400" dirty="0">
                  <a:solidFill>
                    <a:srgbClr val="FF0000"/>
                  </a:solidFill>
                </a:rPr>
                <a:t>客观反映市场情况的原则</a:t>
              </a:r>
              <a:endParaRPr lang="en-US" altLang="zh-CN" sz="1400" dirty="0">
                <a:solidFill>
                  <a:srgbClr val="FF0000"/>
                </a:solidFill>
              </a:endParaRPr>
            </a:p>
            <a:p>
              <a:pPr>
                <a:lnSpc>
                  <a:spcPct val="150000"/>
                </a:lnSpc>
              </a:pPr>
              <a:r>
                <a:rPr lang="zh-CN" altLang="en-US" sz="1400" dirty="0"/>
                <a:t>本次修编充分考虑市政工程常用工艺，以市场实际情况作为调整是否合理的评判标准，</a:t>
              </a:r>
              <a:r>
                <a:rPr lang="zh-CN" altLang="en-US" sz="1400" b="1" dirty="0"/>
                <a:t>彻底删除明令禁止或已淘汰的工艺技术和产品</a:t>
              </a:r>
              <a:r>
                <a:rPr lang="zh-CN" altLang="en-US" sz="1400" dirty="0"/>
                <a:t>；调整后的造价水平基本都能反映市场水平，满足现有大部分施工工艺的计价。并结合计价办法的取费形式及费率，形成基本符合工程造价的构成</a:t>
              </a:r>
              <a:r>
                <a:rPr lang="zh-CN" altLang="en-US" sz="1400"/>
                <a:t>规律。</a:t>
              </a:r>
              <a:endParaRPr lang="en-US" altLang="zh-CN" sz="1400"/>
            </a:p>
            <a:p>
              <a:pPr>
                <a:lnSpc>
                  <a:spcPct val="150000"/>
                </a:lnSpc>
              </a:pPr>
              <a:endParaRPr lang="en-US" altLang="zh-CN" sz="1400"/>
            </a:p>
            <a:p>
              <a:pPr>
                <a:lnSpc>
                  <a:spcPct val="150000"/>
                </a:lnSpc>
              </a:pPr>
              <a:endParaRPr lang="en-US" altLang="zh-CN" sz="1400" dirty="0"/>
            </a:p>
            <a:p>
              <a:pPr>
                <a:lnSpc>
                  <a:spcPct val="150000"/>
                </a:lnSpc>
              </a:pPr>
              <a:r>
                <a:rPr lang="en-US" altLang="zh-CN" sz="1400">
                  <a:solidFill>
                    <a:srgbClr val="FF0000"/>
                  </a:solidFill>
                </a:rPr>
                <a:t>2. </a:t>
              </a:r>
              <a:r>
                <a:rPr lang="zh-CN" altLang="en-US" sz="1400">
                  <a:solidFill>
                    <a:srgbClr val="FF0000"/>
                  </a:solidFill>
                </a:rPr>
                <a:t>与其</a:t>
              </a:r>
              <a:r>
                <a:rPr lang="zh-CN" altLang="en-US" sz="1400" dirty="0">
                  <a:solidFill>
                    <a:srgbClr val="FF0000"/>
                  </a:solidFill>
                </a:rPr>
                <a:t>他专业统一水平的原则</a:t>
              </a:r>
              <a:endParaRPr lang="en-US" altLang="zh-CN" sz="1400" dirty="0">
                <a:solidFill>
                  <a:srgbClr val="FF0000"/>
                </a:solidFill>
              </a:endParaRPr>
            </a:p>
            <a:p>
              <a:pPr>
                <a:lnSpc>
                  <a:spcPct val="150000"/>
                </a:lnSpc>
              </a:pPr>
              <a:r>
                <a:rPr lang="zh-CN" altLang="en-US" sz="1400" dirty="0"/>
                <a:t>本次修编基本遵循与建筑工程同专业项目水平统一原则，且尽量考虑建筑、市政、园林、安装等专业的共用项目不重复编制等</a:t>
              </a:r>
              <a:r>
                <a:rPr lang="zh-CN" altLang="en-US" sz="1400"/>
                <a:t>原则。</a:t>
              </a:r>
              <a:endParaRPr lang="en-US" altLang="zh-CN" sz="1400"/>
            </a:p>
            <a:p>
              <a:pPr>
                <a:lnSpc>
                  <a:spcPct val="150000"/>
                </a:lnSpc>
              </a:pPr>
              <a:r>
                <a:rPr lang="en-US" altLang="zh-CN" sz="1400">
                  <a:solidFill>
                    <a:srgbClr val="FF0000"/>
                  </a:solidFill>
                </a:rPr>
                <a:t>3. </a:t>
              </a:r>
              <a:r>
                <a:rPr lang="zh-CN" altLang="en-US" sz="1400">
                  <a:solidFill>
                    <a:srgbClr val="FF0000"/>
                  </a:solidFill>
                </a:rPr>
                <a:t>采用“量价合一”的表现形式，</a:t>
              </a:r>
              <a:r>
                <a:rPr lang="zh-CN" altLang="en-US" sz="1400"/>
                <a:t>体现全省统一，保证绿色施工和安全生产的需要；工料机价格采用编制时期综合价格，后期由各市州动态调整，合理确定工程造价。</a:t>
              </a:r>
            </a:p>
            <a:p>
              <a:pPr>
                <a:lnSpc>
                  <a:spcPct val="150000"/>
                </a:lnSpc>
              </a:pPr>
              <a:endParaRPr lang="en-US" altLang="zh-CN" sz="1400" dirty="0">
                <a:solidFill>
                  <a:srgbClr val="FF0000"/>
                </a:solidFill>
              </a:endParaRPr>
            </a:p>
          </p:txBody>
        </p:sp>
        <p:sp>
          <p:nvSpPr>
            <p:cNvPr id="10" name="矩形 9"/>
            <p:cNvSpPr/>
            <p:nvPr/>
          </p:nvSpPr>
          <p:spPr>
            <a:xfrm>
              <a:off x="6473513" y="1861147"/>
              <a:ext cx="3653813" cy="4584922"/>
            </a:xfrm>
            <a:prstGeom prst="rect">
              <a:avLst/>
            </a:prstGeom>
            <a:blipFill dpi="0" rotWithShape="1">
              <a:blip r:embed="rId2">
                <a:extLst>
                  <a:ext uri="{28A0092B-C50C-407E-A947-70E740481C1C}">
                    <a14:useLocalDpi xmlns:a14="http://schemas.microsoft.com/office/drawing/2010/main" val="0"/>
                  </a:ext>
                </a:extLst>
              </a:blip>
              <a:srcRect/>
              <a:stretch>
                <a:fillRect l="1" t="1" r="-34861" b="-30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3" name="矩形 12"/>
            <p:cNvSpPr/>
            <p:nvPr/>
          </p:nvSpPr>
          <p:spPr>
            <a:xfrm>
              <a:off x="929183" y="5836247"/>
              <a:ext cx="629043" cy="6292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4" name="矩形 13"/>
            <p:cNvSpPr/>
            <p:nvPr/>
          </p:nvSpPr>
          <p:spPr>
            <a:xfrm>
              <a:off x="1558229" y="5836246"/>
              <a:ext cx="4525883" cy="62923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5" name="Rectangle 24"/>
            <p:cNvSpPr>
              <a:spLocks noChangeArrowheads="1"/>
            </p:cNvSpPr>
            <p:nvPr/>
          </p:nvSpPr>
          <p:spPr bwMode="auto">
            <a:xfrm>
              <a:off x="1601825" y="5939644"/>
              <a:ext cx="4340618" cy="369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000">
                  <a:solidFill>
                    <a:schemeClr val="bg1"/>
                  </a:solidFill>
                </a:rPr>
                <a:t>《</a:t>
              </a:r>
              <a:r>
                <a:rPr lang="zh-CN" altLang="en-US" sz="2000">
                  <a:solidFill>
                    <a:schemeClr val="bg1"/>
                  </a:solidFill>
                </a:rPr>
                <a:t>湖南省建设工程消耗量定额修编方案</a:t>
              </a:r>
              <a:r>
                <a:rPr lang="en-US" altLang="zh-CN" sz="2000">
                  <a:solidFill>
                    <a:schemeClr val="bg1"/>
                  </a:solidFill>
                </a:rPr>
                <a:t>》</a:t>
              </a:r>
              <a:endParaRPr lang="en-US" altLang="zh-CN" sz="2000" dirty="0">
                <a:solidFill>
                  <a:schemeClr val="bg1"/>
                </a:solidFill>
              </a:endParaRPr>
            </a:p>
          </p:txBody>
        </p:sp>
        <p:sp>
          <p:nvSpPr>
            <p:cNvPr id="16" name="Freeform 10"/>
            <p:cNvSpPr>
              <a:spLocks noEditPoints="1"/>
            </p:cNvSpPr>
            <p:nvPr/>
          </p:nvSpPr>
          <p:spPr bwMode="auto">
            <a:xfrm>
              <a:off x="1114451" y="5977142"/>
              <a:ext cx="258508" cy="347449"/>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sz="3200">
                <a:solidFill>
                  <a:schemeClr val="bg1">
                    <a:lumMod val="50000"/>
                  </a:schemeClr>
                </a:solidFill>
              </a:endParaRPr>
            </a:p>
          </p:txBody>
        </p:sp>
      </p:grpSp>
      <p:sp>
        <p:nvSpPr>
          <p:cNvPr id="17" name="灯片编号占位符 16"/>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5</a:t>
            </a:fld>
            <a:endParaRPr lang="en-US" dirty="0">
              <a:solidFill>
                <a:prstClr val="black">
                  <a:tint val="75000"/>
                </a:prstClr>
              </a:solidFill>
            </a:endParaRPr>
          </a:p>
        </p:txBody>
      </p:sp>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5"/>
          <p:cNvSpPr/>
          <p:nvPr/>
        </p:nvSpPr>
        <p:spPr>
          <a:xfrm rot="3021466">
            <a:off x="-3847875" y="-205638"/>
            <a:ext cx="7451733" cy="5998830"/>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5"/>
          <p:cNvSpPr/>
          <p:nvPr/>
        </p:nvSpPr>
        <p:spPr>
          <a:xfrm rot="2448540">
            <a:off x="925071" y="-5799461"/>
            <a:ext cx="8363360" cy="8262405"/>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 name="connsiteX0-55" fmla="*/ 0 w 7451733"/>
              <a:gd name="connsiteY0-56" fmla="*/ 5077188 h 8262405"/>
              <a:gd name="connsiteX1-57" fmla="*/ 983187 w 7451733"/>
              <a:gd name="connsiteY1-58" fmla="*/ 3303280 h 8262405"/>
              <a:gd name="connsiteX2-59" fmla="*/ 6917889 w 7451733"/>
              <a:gd name="connsiteY2-60" fmla="*/ 0 h 8262405"/>
              <a:gd name="connsiteX3-61" fmla="*/ 7451733 w 7451733"/>
              <a:gd name="connsiteY3-62" fmla="*/ 2504068 h 8262405"/>
              <a:gd name="connsiteX4-63" fmla="*/ 7451733 w 7451733"/>
              <a:gd name="connsiteY4-64" fmla="*/ 8021912 h 8262405"/>
              <a:gd name="connsiteX5-65" fmla="*/ 7211240 w 7451733"/>
              <a:gd name="connsiteY5-66" fmla="*/ 8262405 h 8262405"/>
              <a:gd name="connsiteX6-67" fmla="*/ 638283 w 7451733"/>
              <a:gd name="connsiteY6-68" fmla="*/ 8262405 h 8262405"/>
              <a:gd name="connsiteX7-69" fmla="*/ 397790 w 7451733"/>
              <a:gd name="connsiteY7-70" fmla="*/ 8021912 h 8262405"/>
              <a:gd name="connsiteX8-71" fmla="*/ 0 w 7451733"/>
              <a:gd name="connsiteY8-72" fmla="*/ 5077188 h 8262405"/>
              <a:gd name="connsiteX0-73" fmla="*/ 0 w 8363360"/>
              <a:gd name="connsiteY0-74" fmla="*/ 5077188 h 8262405"/>
              <a:gd name="connsiteX1-75" fmla="*/ 983187 w 8363360"/>
              <a:gd name="connsiteY1-76" fmla="*/ 3303280 h 8262405"/>
              <a:gd name="connsiteX2-77" fmla="*/ 6917889 w 8363360"/>
              <a:gd name="connsiteY2-78" fmla="*/ 0 h 8262405"/>
              <a:gd name="connsiteX3-79" fmla="*/ 8363360 w 8363360"/>
              <a:gd name="connsiteY3-80" fmla="*/ 2044117 h 8262405"/>
              <a:gd name="connsiteX4-81" fmla="*/ 7451733 w 8363360"/>
              <a:gd name="connsiteY4-82" fmla="*/ 8021912 h 8262405"/>
              <a:gd name="connsiteX5-83" fmla="*/ 7211240 w 8363360"/>
              <a:gd name="connsiteY5-84" fmla="*/ 8262405 h 8262405"/>
              <a:gd name="connsiteX6-85" fmla="*/ 638283 w 8363360"/>
              <a:gd name="connsiteY6-86" fmla="*/ 8262405 h 8262405"/>
              <a:gd name="connsiteX7-87" fmla="*/ 397790 w 8363360"/>
              <a:gd name="connsiteY7-88" fmla="*/ 8021912 h 8262405"/>
              <a:gd name="connsiteX8-89" fmla="*/ 0 w 8363360"/>
              <a:gd name="connsiteY8-90" fmla="*/ 5077188 h 82624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363360" h="8262405">
                <a:moveTo>
                  <a:pt x="0" y="5077188"/>
                </a:moveTo>
                <a:cubicBezTo>
                  <a:pt x="0" y="4944367"/>
                  <a:pt x="850366" y="3303280"/>
                  <a:pt x="983187" y="3303280"/>
                </a:cubicBezTo>
                <a:lnTo>
                  <a:pt x="6917889" y="0"/>
                </a:lnTo>
                <a:cubicBezTo>
                  <a:pt x="7050710" y="0"/>
                  <a:pt x="8363360" y="1911296"/>
                  <a:pt x="8363360" y="2044117"/>
                </a:cubicBezTo>
                <a:lnTo>
                  <a:pt x="7451733" y="8021912"/>
                </a:lnTo>
                <a:cubicBezTo>
                  <a:pt x="7451733" y="8154733"/>
                  <a:pt x="7344061" y="8262405"/>
                  <a:pt x="7211240" y="8262405"/>
                </a:cubicBezTo>
                <a:lnTo>
                  <a:pt x="638283" y="8262405"/>
                </a:lnTo>
                <a:cubicBezTo>
                  <a:pt x="505462" y="8262405"/>
                  <a:pt x="397790" y="8154733"/>
                  <a:pt x="397790" y="8021912"/>
                </a:cubicBezTo>
                <a:cubicBezTo>
                  <a:pt x="397790" y="6182631"/>
                  <a:pt x="0" y="6916469"/>
                  <a:pt x="0" y="507718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5"/>
          <p:cNvSpPr/>
          <p:nvPr/>
        </p:nvSpPr>
        <p:spPr>
          <a:xfrm rot="3021466">
            <a:off x="-4378638" y="-224687"/>
            <a:ext cx="7451733" cy="5998830"/>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690772" y="915605"/>
            <a:ext cx="2318142" cy="2185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a:solidFill>
                  <a:schemeClr val="bg1"/>
                </a:solidFill>
                <a:latin typeface="微软雅黑" panose="020B0503020204020204" pitchFamily="34" charset="-122"/>
                <a:ea typeface="微软雅黑" panose="020B0503020204020204" pitchFamily="34" charset="-122"/>
              </a:rPr>
              <a:t>03</a:t>
            </a:r>
            <a:endParaRPr lang="zh-CN" altLang="en-US" sz="7000" b="1"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6335093" y="3876274"/>
            <a:ext cx="5109091" cy="1759457"/>
            <a:chOff x="4963603" y="2615795"/>
            <a:chExt cx="5109091" cy="1759457"/>
          </a:xfrm>
        </p:grpSpPr>
        <p:sp>
          <p:nvSpPr>
            <p:cNvPr id="25" name="矩形 24"/>
            <p:cNvSpPr/>
            <p:nvPr/>
          </p:nvSpPr>
          <p:spPr>
            <a:xfrm>
              <a:off x="4963603" y="2615795"/>
              <a:ext cx="3877985" cy="830997"/>
            </a:xfrm>
            <a:prstGeom prst="rect">
              <a:avLst/>
            </a:prstGeom>
          </p:spPr>
          <p:txBody>
            <a:bodyPr wrap="none">
              <a:spAutoFit/>
            </a:bodyPr>
            <a:lstStyle/>
            <a:p>
              <a:r>
                <a:rPr kumimoji="1" lang="zh-CN" altLang="en-US" sz="4800" b="1" dirty="0">
                  <a:solidFill>
                    <a:schemeClr val="accent3"/>
                  </a:solidFill>
                  <a:latin typeface="微软雅黑" panose="020B0503020204020204" pitchFamily="34" charset="-122"/>
                  <a:ea typeface="微软雅黑" panose="020B0503020204020204" pitchFamily="34" charset="-122"/>
                </a:rPr>
                <a:t>水平测算情况</a:t>
              </a:r>
            </a:p>
          </p:txBody>
        </p:sp>
        <p:sp>
          <p:nvSpPr>
            <p:cNvPr id="26" name="矩形 25"/>
            <p:cNvSpPr/>
            <p:nvPr/>
          </p:nvSpPr>
          <p:spPr>
            <a:xfrm>
              <a:off x="5001703" y="3597795"/>
              <a:ext cx="5070991" cy="777457"/>
            </a:xfrm>
            <a:prstGeom prst="rect">
              <a:avLst/>
            </a:prstGeom>
          </p:spPr>
          <p:txBody>
            <a:bodyPr wrap="square">
              <a:spAutoFit/>
            </a:bodyPr>
            <a:lstStyle/>
            <a:p>
              <a:pPr>
                <a:lnSpc>
                  <a:spcPct val="130000"/>
                </a:lnSpc>
              </a:pPr>
              <a:r>
                <a:rPr lang="zh-CN" altLang="en-US" dirty="0">
                  <a:solidFill>
                    <a:schemeClr val="bg1">
                      <a:lumMod val="50000"/>
                    </a:schemeClr>
                  </a:solidFill>
                  <a:latin typeface="微软雅黑" panose="020B0503020204020204" pitchFamily="34" charset="-122"/>
                  <a:ea typeface="微软雅黑" panose="020B0503020204020204" pitchFamily="34" charset="-122"/>
                </a:rPr>
                <a:t>按不同专业的单位工程，配套最新计价办法在计价程序进行测算。</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9" name="灯片编号占位符 8"/>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50</a:t>
            </a:fld>
            <a:endParaRPr lang="en-US" dirty="0">
              <a:solidFill>
                <a:prstClr val="black">
                  <a:tint val="75000"/>
                </a:prstClr>
              </a:solidFill>
            </a:endParaRPr>
          </a:p>
        </p:txBody>
      </p:sp>
    </p:spTree>
  </p:cSld>
  <p:clrMapOvr>
    <a:masterClrMapping/>
  </p:clrMapOvr>
  <p:transition spd="slow" advTm="1000">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25FBF12-0838-497F-B6F9-FA6341C205E7}"/>
              </a:ext>
            </a:extLst>
          </p:cNvPr>
          <p:cNvSpPr>
            <a:spLocks noGrp="1"/>
          </p:cNvSpPr>
          <p:nvPr>
            <p:ph type="sldNum" sz="quarter" idx="4"/>
          </p:nvPr>
        </p:nvSpPr>
        <p:spPr/>
        <p:txBody>
          <a:bodyPr/>
          <a:lstStyle/>
          <a:p>
            <a:pPr>
              <a:defRPr/>
            </a:pPr>
            <a:fld id="{601EE9E8-4134-49B0-9AA7-3089E6521627}" type="slidenum">
              <a:rPr lang="en-US" smtClean="0"/>
              <a:pPr>
                <a:defRPr/>
              </a:pPr>
              <a:t>51</a:t>
            </a:fld>
            <a:endParaRPr lang="en-US" dirty="0"/>
          </a:p>
        </p:txBody>
      </p:sp>
      <p:graphicFrame>
        <p:nvGraphicFramePr>
          <p:cNvPr id="3" name="表格 2">
            <a:extLst>
              <a:ext uri="{FF2B5EF4-FFF2-40B4-BE49-F238E27FC236}">
                <a16:creationId xmlns:a16="http://schemas.microsoft.com/office/drawing/2014/main" id="{066C5FA2-DE91-40C7-8538-FD3C980839EE}"/>
              </a:ext>
            </a:extLst>
          </p:cNvPr>
          <p:cNvGraphicFramePr>
            <a:graphicFrameLocks noGrp="1"/>
          </p:cNvGraphicFramePr>
          <p:nvPr>
            <p:extLst>
              <p:ext uri="{D42A27DB-BD31-4B8C-83A1-F6EECF244321}">
                <p14:modId xmlns:p14="http://schemas.microsoft.com/office/powerpoint/2010/main" val="2649784604"/>
              </p:ext>
            </p:extLst>
          </p:nvPr>
        </p:nvGraphicFramePr>
        <p:xfrm>
          <a:off x="0" y="0"/>
          <a:ext cx="12190415" cy="6875322"/>
        </p:xfrm>
        <a:graphic>
          <a:graphicData uri="http://schemas.openxmlformats.org/drawingml/2006/table">
            <a:tbl>
              <a:tblPr>
                <a:tableStyleId>{5C22544A-7EE6-4342-B048-85BDC9FD1C3A}</a:tableStyleId>
              </a:tblPr>
              <a:tblGrid>
                <a:gridCol w="660326">
                  <a:extLst>
                    <a:ext uri="{9D8B030D-6E8A-4147-A177-3AD203B41FA5}">
                      <a16:colId xmlns:a16="http://schemas.microsoft.com/office/drawing/2014/main" val="3721357334"/>
                    </a:ext>
                  </a:extLst>
                </a:gridCol>
                <a:gridCol w="1361079">
                  <a:extLst>
                    <a:ext uri="{9D8B030D-6E8A-4147-A177-3AD203B41FA5}">
                      <a16:colId xmlns:a16="http://schemas.microsoft.com/office/drawing/2014/main" val="334558437"/>
                    </a:ext>
                  </a:extLst>
                </a:gridCol>
                <a:gridCol w="2735633">
                  <a:extLst>
                    <a:ext uri="{9D8B030D-6E8A-4147-A177-3AD203B41FA5}">
                      <a16:colId xmlns:a16="http://schemas.microsoft.com/office/drawing/2014/main" val="3176857202"/>
                    </a:ext>
                  </a:extLst>
                </a:gridCol>
                <a:gridCol w="1199366">
                  <a:extLst>
                    <a:ext uri="{9D8B030D-6E8A-4147-A177-3AD203B41FA5}">
                      <a16:colId xmlns:a16="http://schemas.microsoft.com/office/drawing/2014/main" val="2577939987"/>
                    </a:ext>
                  </a:extLst>
                </a:gridCol>
                <a:gridCol w="1239795">
                  <a:extLst>
                    <a:ext uri="{9D8B030D-6E8A-4147-A177-3AD203B41FA5}">
                      <a16:colId xmlns:a16="http://schemas.microsoft.com/office/drawing/2014/main" val="3903661946"/>
                    </a:ext>
                  </a:extLst>
                </a:gridCol>
                <a:gridCol w="975035">
                  <a:extLst>
                    <a:ext uri="{9D8B030D-6E8A-4147-A177-3AD203B41FA5}">
                      <a16:colId xmlns:a16="http://schemas.microsoft.com/office/drawing/2014/main" val="2984804108"/>
                    </a:ext>
                  </a:extLst>
                </a:gridCol>
                <a:gridCol w="875489">
                  <a:extLst>
                    <a:ext uri="{9D8B030D-6E8A-4147-A177-3AD203B41FA5}">
                      <a16:colId xmlns:a16="http://schemas.microsoft.com/office/drawing/2014/main" val="2122828182"/>
                    </a:ext>
                  </a:extLst>
                </a:gridCol>
                <a:gridCol w="3143692">
                  <a:extLst>
                    <a:ext uri="{9D8B030D-6E8A-4147-A177-3AD203B41FA5}">
                      <a16:colId xmlns:a16="http://schemas.microsoft.com/office/drawing/2014/main" val="4041789608"/>
                    </a:ext>
                  </a:extLst>
                </a:gridCol>
              </a:tblGrid>
              <a:tr h="350874">
                <a:tc>
                  <a:txBody>
                    <a:bodyPr/>
                    <a:lstStyle/>
                    <a:p>
                      <a:pPr algn="ctr" fontAlgn="ctr"/>
                      <a:r>
                        <a:rPr lang="zh-CN" altLang="en-US" sz="1200" u="none" strike="noStrike" dirty="0">
                          <a:effectLst/>
                        </a:rPr>
                        <a:t>序号</a:t>
                      </a:r>
                      <a:endParaRPr lang="zh-CN" altLang="en-US" sz="1200" b="1"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zh-CN" altLang="en-US" sz="1200" u="none" strike="noStrike" dirty="0">
                          <a:effectLst/>
                        </a:rPr>
                        <a:t>项目名称</a:t>
                      </a:r>
                      <a:endParaRPr lang="zh-CN" altLang="en-US" sz="1200" b="1"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zh-CN" altLang="en-US" sz="1200" u="none" strike="noStrike" dirty="0">
                          <a:effectLst/>
                        </a:rPr>
                        <a:t>工程概况</a:t>
                      </a:r>
                      <a:endParaRPr lang="zh-CN" altLang="en-US" sz="1200" b="1"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en-US" altLang="zh-CN" sz="1200" u="none" strike="noStrike" dirty="0">
                          <a:effectLst/>
                        </a:rPr>
                        <a:t>2014</a:t>
                      </a:r>
                      <a:r>
                        <a:rPr lang="zh-CN" altLang="en-US" sz="1200" u="none" strike="noStrike" dirty="0">
                          <a:effectLst/>
                        </a:rPr>
                        <a:t>标准</a:t>
                      </a:r>
                      <a:endParaRPr lang="en-US" altLang="zh-CN" sz="1200" u="none" strike="noStrike" dirty="0">
                        <a:effectLst/>
                      </a:endParaRPr>
                    </a:p>
                    <a:p>
                      <a:pPr algn="ctr" fontAlgn="ctr"/>
                      <a:r>
                        <a:rPr lang="zh-CN" altLang="en-US" sz="1200" u="none" strike="noStrike" dirty="0">
                          <a:effectLst/>
                        </a:rPr>
                        <a:t>总造价</a:t>
                      </a:r>
                      <a:endParaRPr lang="zh-CN" altLang="en-US" sz="1200" b="1"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en-US" altLang="zh-CN" sz="1200" u="none" strike="noStrike" dirty="0">
                          <a:effectLst/>
                        </a:rPr>
                        <a:t>2020</a:t>
                      </a:r>
                      <a:r>
                        <a:rPr lang="zh-CN" altLang="en-US" sz="1200" u="none" strike="noStrike" dirty="0">
                          <a:effectLst/>
                        </a:rPr>
                        <a:t>标准</a:t>
                      </a:r>
                      <a:endParaRPr lang="en-US" altLang="zh-CN" sz="1200" u="none" strike="noStrike" dirty="0">
                        <a:effectLst/>
                      </a:endParaRPr>
                    </a:p>
                    <a:p>
                      <a:pPr algn="ctr" fontAlgn="ctr"/>
                      <a:r>
                        <a:rPr lang="zh-CN" altLang="en-US" sz="1200" u="none" strike="noStrike" dirty="0">
                          <a:effectLst/>
                        </a:rPr>
                        <a:t>总造价</a:t>
                      </a:r>
                      <a:endParaRPr lang="zh-CN" altLang="en-US" sz="1200" b="1"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zh-CN" altLang="en-US" sz="1200" u="none" strike="noStrike" dirty="0">
                          <a:effectLst/>
                        </a:rPr>
                        <a:t>水平（</a:t>
                      </a:r>
                      <a:r>
                        <a:rPr lang="en-US" altLang="zh-CN" sz="1200" u="none" strike="noStrike" dirty="0">
                          <a:effectLst/>
                        </a:rPr>
                        <a:t>%</a:t>
                      </a:r>
                      <a:r>
                        <a:rPr lang="zh-CN" altLang="en-US" sz="1200" u="none" strike="noStrike" dirty="0">
                          <a:effectLst/>
                        </a:rPr>
                        <a:t>）</a:t>
                      </a:r>
                      <a:br>
                        <a:rPr lang="zh-CN" altLang="en-US" sz="1200" u="none" strike="noStrike" dirty="0">
                          <a:effectLst/>
                        </a:rPr>
                      </a:br>
                      <a:r>
                        <a:rPr lang="zh-CN" altLang="en-US" sz="1200" u="none" strike="noStrike" dirty="0">
                          <a:effectLst/>
                        </a:rPr>
                        <a:t>（</a:t>
                      </a:r>
                      <a:r>
                        <a:rPr lang="en-US" altLang="zh-CN" sz="1200" u="none" strike="noStrike" dirty="0">
                          <a:effectLst/>
                        </a:rPr>
                        <a:t>20-14)/14</a:t>
                      </a:r>
                      <a:endParaRPr lang="en-US" altLang="zh-CN" sz="1200" b="1"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zh-CN" altLang="en-US" sz="1200" u="none" strike="noStrike" dirty="0">
                          <a:effectLst/>
                        </a:rPr>
                        <a:t>权重</a:t>
                      </a:r>
                      <a:endParaRPr lang="en-US" altLang="zh-CN" sz="1200" b="1"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zh-CN" altLang="en-US" sz="1200" u="none" strike="noStrike" dirty="0">
                          <a:effectLst/>
                        </a:rPr>
                        <a:t>原因分析</a:t>
                      </a:r>
                      <a:endParaRPr lang="en-US" altLang="zh-CN" sz="1200" b="1"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extLst>
                  <a:ext uri="{0D108BD9-81ED-4DB2-BD59-A6C34878D82A}">
                    <a16:rowId xmlns:a16="http://schemas.microsoft.com/office/drawing/2014/main" val="2999244232"/>
                  </a:ext>
                </a:extLst>
              </a:tr>
              <a:tr h="286036">
                <a:tc>
                  <a:txBody>
                    <a:bodyPr/>
                    <a:lstStyle/>
                    <a:p>
                      <a:pPr algn="ctr" fontAlgn="ctr"/>
                      <a:r>
                        <a:rPr lang="zh-CN" altLang="en-US" sz="1200" u="none" strike="noStrike">
                          <a:effectLst/>
                        </a:rPr>
                        <a:t>㈡</a:t>
                      </a:r>
                      <a:endParaRPr lang="zh-CN" altLang="en-US" sz="1200" b="1" i="0" u="none" strike="noStrike">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zh-CN" altLang="en-US" sz="1200" u="none" strike="noStrike" dirty="0">
                          <a:effectLst/>
                        </a:rPr>
                        <a:t>市政工程</a:t>
                      </a:r>
                      <a:endParaRPr lang="zh-CN" altLang="en-US" sz="1200" b="1"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zh-CN" altLang="en-US" sz="1200" u="none" strike="noStrike" dirty="0">
                          <a:effectLst/>
                        </a:rPr>
                        <a:t>　</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r" fontAlgn="ctr"/>
                      <a:r>
                        <a:rPr lang="zh-CN" altLang="en-US" sz="1200" u="none" strike="noStrike">
                          <a:effectLst/>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r" fontAlgn="ctr"/>
                      <a:r>
                        <a:rPr lang="zh-CN" altLang="en-US" sz="1200" u="none" strike="noStrike">
                          <a:effectLst/>
                        </a:rPr>
                        <a:t>　</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en-US" altLang="zh-CN" sz="1400" u="none" strike="noStrike" dirty="0">
                          <a:effectLst/>
                        </a:rPr>
                        <a:t>4.37%</a:t>
                      </a:r>
                      <a:endParaRPr lang="en-US" altLang="zh-CN" sz="1400" b="1"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zh-CN" altLang="en-US" sz="1200" u="none" strike="noStrike" dirty="0">
                          <a:effectLst/>
                        </a:rPr>
                        <a:t>　</a:t>
                      </a:r>
                      <a:endParaRPr lang="en-US" altLang="zh-CN" sz="1400" b="1"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zh-CN" altLang="en-US" sz="1200" u="none" strike="noStrike" dirty="0">
                          <a:effectLst/>
                        </a:rPr>
                        <a:t>　</a:t>
                      </a:r>
                      <a:endParaRPr lang="en-US" altLang="zh-CN" sz="1400" b="1"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extLst>
                  <a:ext uri="{0D108BD9-81ED-4DB2-BD59-A6C34878D82A}">
                    <a16:rowId xmlns:a16="http://schemas.microsoft.com/office/drawing/2014/main" val="854646074"/>
                  </a:ext>
                </a:extLst>
              </a:tr>
              <a:tr h="1472784">
                <a:tc gridSpan="8">
                  <a:txBody>
                    <a:bodyPr/>
                    <a:lstStyle/>
                    <a:p>
                      <a:pPr algn="l" fontAlgn="ctr"/>
                      <a:r>
                        <a:rPr lang="zh-CN" altLang="en-US" sz="1400" u="none" strike="noStrike" dirty="0">
                          <a:effectLst/>
                        </a:rPr>
                        <a:t>市政工程按单位工程分别测算，得出单位工程的造价变化幅度，然后从长沙市、郴州市、株洲市、张家界市等市站的近</a:t>
                      </a:r>
                      <a:r>
                        <a:rPr lang="en-US" altLang="zh-CN" sz="1400" u="none" strike="noStrike" dirty="0">
                          <a:effectLst/>
                        </a:rPr>
                        <a:t>3</a:t>
                      </a:r>
                      <a:r>
                        <a:rPr lang="zh-CN" altLang="en-US" sz="1400" u="none" strike="noStrike" dirty="0">
                          <a:effectLst/>
                        </a:rPr>
                        <a:t>年内可统计的备案项目中选取湖南省大中型市政项目，按招标控制价统计总投资，整理统计各单位工程如道路、桥梁、隧道、管网、水处理工程的投资金额，获得各专业工程的投资比重，经加权计算，</a:t>
                      </a:r>
                      <a:r>
                        <a:rPr lang="en-US" altLang="zh-CN" sz="1400" u="none" strike="noStrike" dirty="0">
                          <a:effectLst/>
                        </a:rPr>
                        <a:t>2020</a:t>
                      </a:r>
                      <a:r>
                        <a:rPr lang="zh-CN" altLang="en-US" sz="1400" u="none" strike="noStrike" dirty="0">
                          <a:effectLst/>
                        </a:rPr>
                        <a:t>新的计价模式下，湖南省市政工程项目将上涨</a:t>
                      </a:r>
                      <a:r>
                        <a:rPr lang="en-US" altLang="zh-CN" sz="1400" u="none" strike="noStrike" dirty="0">
                          <a:effectLst/>
                        </a:rPr>
                        <a:t>4.37%</a:t>
                      </a:r>
                      <a:r>
                        <a:rPr lang="zh-CN" altLang="en-US" sz="1400" u="none" strike="noStrike" dirty="0">
                          <a:effectLst/>
                        </a:rPr>
                        <a:t>；分析原因如下：</a:t>
                      </a:r>
                      <a:r>
                        <a:rPr lang="en-US" altLang="zh-CN" sz="1400" u="none" strike="noStrike" dirty="0">
                          <a:effectLst/>
                        </a:rPr>
                        <a:t>1.</a:t>
                      </a:r>
                      <a:r>
                        <a:rPr lang="zh-CN" altLang="en-US" sz="1400" u="none" strike="noStrike" dirty="0">
                          <a:effectLst/>
                        </a:rPr>
                        <a:t>市政工程绿色文明施工措施、环境保护税、安全责任险等造成总造价上调约</a:t>
                      </a:r>
                      <a:r>
                        <a:rPr lang="en-US" altLang="zh-CN" sz="1400" u="none" strike="noStrike" dirty="0">
                          <a:effectLst/>
                        </a:rPr>
                        <a:t>1.5%</a:t>
                      </a:r>
                      <a:r>
                        <a:rPr lang="zh-CN" altLang="en-US" sz="1400" u="none" strike="noStrike" dirty="0">
                          <a:effectLst/>
                        </a:rPr>
                        <a:t>；</a:t>
                      </a:r>
                      <a:r>
                        <a:rPr lang="en-US" altLang="zh-CN" sz="1400" u="none" strike="noStrike" dirty="0">
                          <a:effectLst/>
                        </a:rPr>
                        <a:t>2.</a:t>
                      </a:r>
                      <a:r>
                        <a:rPr lang="zh-CN" altLang="en-US" sz="1400" u="none" strike="noStrike" dirty="0">
                          <a:effectLst/>
                        </a:rPr>
                        <a:t>本次修编对市政土石方按市场行情修改水平，土石方占比</a:t>
                      </a:r>
                      <a:r>
                        <a:rPr lang="en-US" altLang="zh-CN" sz="1400" u="none" strike="noStrike" dirty="0">
                          <a:effectLst/>
                        </a:rPr>
                        <a:t>10.29%</a:t>
                      </a:r>
                      <a:r>
                        <a:rPr lang="zh-CN" altLang="en-US" sz="1400" u="none" strike="noStrike" dirty="0">
                          <a:effectLst/>
                        </a:rPr>
                        <a:t>，故总造价上调约</a:t>
                      </a:r>
                      <a:r>
                        <a:rPr lang="en-US" altLang="zh-CN" sz="1400" u="none" strike="noStrike" dirty="0">
                          <a:effectLst/>
                        </a:rPr>
                        <a:t>1.889%</a:t>
                      </a:r>
                      <a:r>
                        <a:rPr lang="zh-CN" altLang="en-US" sz="1400" u="none" strike="noStrike" dirty="0">
                          <a:effectLst/>
                        </a:rPr>
                        <a:t>；</a:t>
                      </a:r>
                      <a:r>
                        <a:rPr lang="en-US" altLang="zh-CN" sz="1400" u="none" strike="noStrike" dirty="0">
                          <a:effectLst/>
                        </a:rPr>
                        <a:t>3.</a:t>
                      </a:r>
                      <a:r>
                        <a:rPr lang="zh-CN" altLang="en-US" sz="1400" u="none" strike="noStrike" dirty="0">
                          <a:effectLst/>
                        </a:rPr>
                        <a:t>管网工程因材料占比大（约</a:t>
                      </a:r>
                      <a:r>
                        <a:rPr lang="en-US" altLang="zh-CN" sz="1400" u="none" strike="noStrike" dirty="0">
                          <a:effectLst/>
                        </a:rPr>
                        <a:t>70%</a:t>
                      </a:r>
                      <a:r>
                        <a:rPr lang="zh-CN" altLang="en-US" sz="1400" u="none" strike="noStrike" dirty="0">
                          <a:effectLst/>
                        </a:rPr>
                        <a:t>以上），按直接费取费后造成总造价上涨约</a:t>
                      </a:r>
                      <a:r>
                        <a:rPr lang="en-US" altLang="zh-CN" sz="1400" u="none" strike="noStrike" dirty="0">
                          <a:effectLst/>
                        </a:rPr>
                        <a:t>0.90%</a:t>
                      </a:r>
                      <a:r>
                        <a:rPr lang="zh-CN" altLang="en-US" sz="1400" u="none" strike="noStrike" dirty="0">
                          <a:effectLst/>
                        </a:rPr>
                        <a:t>；</a:t>
                      </a:r>
                      <a:r>
                        <a:rPr lang="en-US" altLang="zh-CN" sz="1400" u="none" strike="noStrike" dirty="0">
                          <a:effectLst/>
                        </a:rPr>
                        <a:t>4.</a:t>
                      </a:r>
                      <a:r>
                        <a:rPr lang="zh-CN" altLang="en-US" sz="1400" u="none" strike="noStrike" dirty="0">
                          <a:effectLst/>
                        </a:rPr>
                        <a:t>道路和桥梁占比约</a:t>
                      </a:r>
                      <a:r>
                        <a:rPr lang="en-US" altLang="zh-CN" sz="1400" u="none" strike="noStrike" dirty="0">
                          <a:effectLst/>
                        </a:rPr>
                        <a:t>61.40%</a:t>
                      </a:r>
                      <a:r>
                        <a:rPr lang="zh-CN" altLang="en-US" sz="1400" u="none" strike="noStrike" dirty="0">
                          <a:effectLst/>
                        </a:rPr>
                        <a:t>，下降部分的内容包括桩基础、钢筋、混凝土等，而措施项目有一定幅度的上涨，故扣除绿色措施费的上涨外，造价总体上涨</a:t>
                      </a:r>
                      <a:r>
                        <a:rPr lang="en-US" altLang="zh-CN" sz="1400" u="none" strike="noStrike" dirty="0">
                          <a:effectLst/>
                        </a:rPr>
                        <a:t>0.046%</a:t>
                      </a:r>
                      <a:r>
                        <a:rPr lang="zh-CN" altLang="en-US" sz="1400" u="none" strike="noStrike" dirty="0">
                          <a:effectLst/>
                        </a:rPr>
                        <a:t>；</a:t>
                      </a:r>
                      <a:r>
                        <a:rPr lang="en-US" altLang="zh-CN" sz="1400" u="none" strike="noStrike" dirty="0">
                          <a:effectLst/>
                        </a:rPr>
                        <a:t>5.</a:t>
                      </a:r>
                      <a:r>
                        <a:rPr lang="zh-CN" altLang="en-US" sz="1400" u="none" strike="noStrike" dirty="0">
                          <a:effectLst/>
                        </a:rPr>
                        <a:t>隧道工程占比</a:t>
                      </a:r>
                      <a:r>
                        <a:rPr lang="en-US" altLang="zh-CN" sz="1400" u="none" strike="noStrike" dirty="0">
                          <a:effectLst/>
                        </a:rPr>
                        <a:t>6.11%</a:t>
                      </a:r>
                      <a:r>
                        <a:rPr lang="zh-CN" altLang="en-US" sz="1400" u="none" strike="noStrike" dirty="0">
                          <a:effectLst/>
                        </a:rPr>
                        <a:t>，因对大断面开挖进行了上调，造成总体造价上涨约</a:t>
                      </a:r>
                      <a:r>
                        <a:rPr lang="en-US" altLang="zh-CN" sz="1400" u="none" strike="noStrike" dirty="0">
                          <a:effectLst/>
                        </a:rPr>
                        <a:t>0.231%</a:t>
                      </a:r>
                      <a:r>
                        <a:rPr lang="zh-CN" altLang="en-US" sz="1400" u="none" strike="noStrike" dirty="0">
                          <a:effectLst/>
                        </a:rPr>
                        <a:t>；</a:t>
                      </a:r>
                      <a:r>
                        <a:rPr lang="en-US" altLang="zh-CN" sz="1400" u="none" strike="noStrike" dirty="0">
                          <a:effectLst/>
                        </a:rPr>
                        <a:t>6.</a:t>
                      </a:r>
                      <a:r>
                        <a:rPr lang="zh-CN" altLang="en-US" sz="1400" u="none" strike="noStrike" dirty="0">
                          <a:effectLst/>
                        </a:rPr>
                        <a:t>水处理工程占比</a:t>
                      </a:r>
                      <a:r>
                        <a:rPr lang="en-US" altLang="zh-CN" sz="1400" u="none" strike="noStrike" dirty="0">
                          <a:effectLst/>
                        </a:rPr>
                        <a:t>7.14%</a:t>
                      </a:r>
                      <a:r>
                        <a:rPr lang="zh-CN" altLang="en-US" sz="1400" u="none" strike="noStrike" dirty="0">
                          <a:effectLst/>
                        </a:rPr>
                        <a:t>，因对垂直运输费进行了下调，造成总造价降低约</a:t>
                      </a:r>
                      <a:r>
                        <a:rPr lang="en-US" altLang="zh-CN" sz="1400" u="none" strike="noStrike" dirty="0">
                          <a:effectLst/>
                        </a:rPr>
                        <a:t>0.196%</a:t>
                      </a:r>
                      <a:r>
                        <a:rPr lang="zh-CN" altLang="en-US" sz="1400" u="none" strike="noStrike" dirty="0">
                          <a:effectLst/>
                        </a:rPr>
                        <a:t>。综上所述，相比</a:t>
                      </a:r>
                      <a:r>
                        <a:rPr lang="en-US" altLang="zh-CN" sz="1400" u="none" strike="noStrike" dirty="0">
                          <a:effectLst/>
                        </a:rPr>
                        <a:t>14</a:t>
                      </a:r>
                      <a:r>
                        <a:rPr lang="zh-CN" altLang="en-US" sz="1400" u="none" strike="noStrike" dirty="0">
                          <a:effectLst/>
                        </a:rPr>
                        <a:t>市政消耗量标准，采用</a:t>
                      </a:r>
                      <a:r>
                        <a:rPr lang="en-US" altLang="zh-CN" sz="1400" u="none" strike="noStrike" dirty="0">
                          <a:effectLst/>
                        </a:rPr>
                        <a:t>2020</a:t>
                      </a:r>
                      <a:r>
                        <a:rPr lang="zh-CN" altLang="en-US" sz="1400" u="none" strike="noStrike" dirty="0">
                          <a:effectLst/>
                        </a:rPr>
                        <a:t>标准的市政工程总体上涨幅度为</a:t>
                      </a:r>
                      <a:r>
                        <a:rPr lang="en-US" altLang="zh-CN" sz="1400" u="none" strike="noStrike" dirty="0">
                          <a:effectLst/>
                        </a:rPr>
                        <a:t>4.37%</a:t>
                      </a:r>
                      <a:r>
                        <a:rPr lang="zh-CN" altLang="en-US" sz="1400" u="none" strike="noStrike" dirty="0">
                          <a:effectLst/>
                        </a:rPr>
                        <a:t>。</a:t>
                      </a:r>
                      <a:endParaRPr lang="zh-CN" altLang="en-US" sz="1400" b="1" i="0" u="none" strike="noStrike" dirty="0">
                        <a:solidFill>
                          <a:srgbClr val="000000"/>
                        </a:solidFill>
                        <a:effectLst/>
                        <a:latin typeface="宋体" panose="02010600030101010101" pitchFamily="2" charset="-122"/>
                        <a:ea typeface="+mn-ea"/>
                      </a:endParaRPr>
                    </a:p>
                  </a:txBody>
                  <a:tcPr marL="5777" marR="5777" marT="5777" marB="0" anchor="ctr">
                    <a:solidFill>
                      <a:schemeClr val="accent5">
                        <a:lumMod val="40000"/>
                        <a:lumOff val="6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30996862"/>
                  </a:ext>
                </a:extLst>
              </a:tr>
              <a:tr h="764230">
                <a:tc>
                  <a:txBody>
                    <a:bodyPr/>
                    <a:lstStyle/>
                    <a:p>
                      <a:pPr algn="ctr" fontAlgn="ctr"/>
                      <a:r>
                        <a:rPr lang="zh-CN" altLang="en-US" sz="1200" u="none" strike="noStrike">
                          <a:effectLst/>
                        </a:rPr>
                        <a:t>⑴</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zh-CN" altLang="en-US" sz="1200" u="none" strike="noStrike">
                          <a:effectLst/>
                        </a:rPr>
                        <a:t>土石方工程</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zh-CN" altLang="en-US" sz="1000" u="none" strike="noStrike" dirty="0">
                          <a:effectLst/>
                        </a:rPr>
                        <a:t>测算项目为伊莱克斯大道西延段</a:t>
                      </a:r>
                      <a:r>
                        <a:rPr lang="en-US" altLang="zh-CN" sz="1000" u="none" strike="noStrike" dirty="0">
                          <a:effectLst/>
                        </a:rPr>
                        <a:t>(107</a:t>
                      </a:r>
                      <a:r>
                        <a:rPr lang="zh-CN" altLang="en-US" sz="1000" u="none" strike="noStrike" dirty="0">
                          <a:effectLst/>
                        </a:rPr>
                        <a:t>国道</a:t>
                      </a:r>
                      <a:r>
                        <a:rPr lang="en-US" altLang="zh-CN" sz="1000" u="none" strike="noStrike" dirty="0">
                          <a:effectLst/>
                        </a:rPr>
                        <a:t>-</a:t>
                      </a:r>
                      <a:r>
                        <a:rPr lang="zh-CN" altLang="en-US" sz="1000" u="none" strike="noStrike" dirty="0">
                          <a:effectLst/>
                        </a:rPr>
                        <a:t>湘江大道</a:t>
                      </a:r>
                      <a:r>
                        <a:rPr lang="en-US" altLang="zh-CN" sz="1000" u="none" strike="noStrike" dirty="0">
                          <a:effectLst/>
                        </a:rPr>
                        <a:t>)</a:t>
                      </a:r>
                      <a:r>
                        <a:rPr lang="zh-CN" altLang="en-US" sz="1000" u="none" strike="noStrike" dirty="0">
                          <a:effectLst/>
                        </a:rPr>
                        <a:t>工程中的道路土石方内容，工程量约</a:t>
                      </a:r>
                      <a:r>
                        <a:rPr lang="en-US" altLang="zh-CN" sz="1000" u="none" strike="noStrike" dirty="0">
                          <a:effectLst/>
                        </a:rPr>
                        <a:t>50</a:t>
                      </a:r>
                      <a:r>
                        <a:rPr lang="zh-CN" altLang="en-US" sz="1000" u="none" strike="noStrike" dirty="0">
                          <a:effectLst/>
                        </a:rPr>
                        <a:t>万方。</a:t>
                      </a: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r" fontAlgn="ctr"/>
                      <a:r>
                        <a:rPr lang="en-US" altLang="zh-CN" sz="1000" u="none" strike="noStrike" dirty="0">
                          <a:effectLst/>
                        </a:rPr>
                        <a:t>30730337.72 </a:t>
                      </a:r>
                      <a:endParaRPr lang="en-US" altLang="zh-CN"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r" fontAlgn="ctr"/>
                      <a:r>
                        <a:rPr lang="en-US" altLang="zh-CN" sz="1000" u="none" strike="noStrike" dirty="0">
                          <a:effectLst/>
                        </a:rPr>
                        <a:t>36372583.94 </a:t>
                      </a:r>
                      <a:endParaRPr lang="en-US" altLang="zh-CN"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ctr" fontAlgn="ctr"/>
                      <a:r>
                        <a:rPr lang="en-US" altLang="zh-CN" sz="1400" u="none" strike="noStrike" dirty="0">
                          <a:effectLst/>
                        </a:rPr>
                        <a:t>&lt;18.36%</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en-US" altLang="zh-CN" sz="1400" u="none" strike="noStrike" dirty="0">
                          <a:effectLst/>
                        </a:rPr>
                        <a:t>10.29%</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en-US" altLang="zh-CN" sz="1200" u="none" strike="noStrike" dirty="0">
                          <a:effectLst/>
                        </a:rPr>
                        <a:t>1.</a:t>
                      </a:r>
                      <a:r>
                        <a:rPr lang="zh-CN" altLang="en-US" sz="1200" u="none" strike="noStrike" dirty="0">
                          <a:effectLst/>
                        </a:rPr>
                        <a:t>土石方工程量大，测算项目的施工内容简单，运输距离远，而</a:t>
                      </a:r>
                      <a:r>
                        <a:rPr lang="en-US" altLang="zh-CN" sz="1200" u="none" strike="noStrike" dirty="0">
                          <a:effectLst/>
                        </a:rPr>
                        <a:t>2020</a:t>
                      </a:r>
                      <a:r>
                        <a:rPr lang="zh-CN" altLang="en-US" sz="1200" u="none" strike="noStrike" dirty="0">
                          <a:effectLst/>
                        </a:rPr>
                        <a:t>消耗量标准起步运输与增运价格均有所上涨；</a:t>
                      </a:r>
                      <a:r>
                        <a:rPr lang="en-US" altLang="zh-CN" sz="1200" u="none" strike="noStrike" dirty="0">
                          <a:effectLst/>
                        </a:rPr>
                        <a:t>2.</a:t>
                      </a:r>
                      <a:r>
                        <a:rPr lang="zh-CN" altLang="en-US" sz="1200" u="none" strike="noStrike" dirty="0">
                          <a:effectLst/>
                        </a:rPr>
                        <a:t>石方机械破碎的单价按市场价格进行了调整，故土石方整体提升。</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extLst>
                  <a:ext uri="{0D108BD9-81ED-4DB2-BD59-A6C34878D82A}">
                    <a16:rowId xmlns:a16="http://schemas.microsoft.com/office/drawing/2014/main" val="1343749197"/>
                  </a:ext>
                </a:extLst>
              </a:tr>
              <a:tr h="488267">
                <a:tc>
                  <a:txBody>
                    <a:bodyPr/>
                    <a:lstStyle/>
                    <a:p>
                      <a:pPr algn="ctr" fontAlgn="ctr"/>
                      <a:r>
                        <a:rPr lang="zh-CN" altLang="en-US" sz="1200" u="none" strike="noStrike">
                          <a:effectLst/>
                        </a:rPr>
                        <a:t>⑵</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zh-CN" altLang="en-US" sz="1200" u="none" strike="noStrike" dirty="0">
                          <a:effectLst/>
                        </a:rPr>
                        <a:t>道路工程</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zh-CN" altLang="en-US" sz="1000" u="none" strike="noStrike" dirty="0">
                          <a:effectLst/>
                        </a:rPr>
                        <a:t>测算项目为伊莱克斯大道西延段</a:t>
                      </a:r>
                      <a:r>
                        <a:rPr lang="en-US" altLang="zh-CN" sz="1000" u="none" strike="noStrike" dirty="0">
                          <a:effectLst/>
                        </a:rPr>
                        <a:t>(107</a:t>
                      </a:r>
                      <a:r>
                        <a:rPr lang="zh-CN" altLang="en-US" sz="1000" u="none" strike="noStrike" dirty="0">
                          <a:effectLst/>
                        </a:rPr>
                        <a:t>国道</a:t>
                      </a:r>
                      <a:r>
                        <a:rPr lang="en-US" altLang="zh-CN" sz="1000" u="none" strike="noStrike" dirty="0">
                          <a:effectLst/>
                        </a:rPr>
                        <a:t>-</a:t>
                      </a:r>
                      <a:r>
                        <a:rPr lang="zh-CN" altLang="en-US" sz="1000" u="none" strike="noStrike" dirty="0">
                          <a:effectLst/>
                        </a:rPr>
                        <a:t>湘江大道</a:t>
                      </a:r>
                      <a:r>
                        <a:rPr lang="en-US" altLang="zh-CN" sz="1000" u="none" strike="noStrike" dirty="0">
                          <a:effectLst/>
                        </a:rPr>
                        <a:t>)</a:t>
                      </a:r>
                      <a:r>
                        <a:rPr lang="zh-CN" altLang="en-US" sz="1000" u="none" strike="noStrike" dirty="0">
                          <a:effectLst/>
                        </a:rPr>
                        <a:t>工程中的道路工程及附属构筑物等内容，道路全长</a:t>
                      </a:r>
                      <a:r>
                        <a:rPr lang="en-US" altLang="zh-CN" sz="1000" u="none" strike="noStrike" dirty="0">
                          <a:effectLst/>
                        </a:rPr>
                        <a:t>1573.486m</a:t>
                      </a:r>
                      <a:r>
                        <a:rPr lang="zh-CN" altLang="en-US" sz="1000" u="none" strike="noStrike" dirty="0">
                          <a:effectLst/>
                        </a:rPr>
                        <a:t>，设计车速</a:t>
                      </a:r>
                      <a:r>
                        <a:rPr lang="en-US" altLang="zh-CN" sz="1000" u="none" strike="noStrike" dirty="0">
                          <a:effectLst/>
                        </a:rPr>
                        <a:t>50km/h</a:t>
                      </a:r>
                      <a:r>
                        <a:rPr lang="zh-CN" altLang="en-US" sz="1000" u="none" strike="noStrike" dirty="0">
                          <a:effectLst/>
                        </a:rPr>
                        <a:t>，为城市主干路，双向</a:t>
                      </a:r>
                      <a:r>
                        <a:rPr lang="en-US" altLang="zh-CN" sz="1000" u="none" strike="noStrike" dirty="0">
                          <a:effectLst/>
                        </a:rPr>
                        <a:t>6</a:t>
                      </a:r>
                      <a:r>
                        <a:rPr lang="zh-CN" altLang="en-US" sz="1000" u="none" strike="noStrike" dirty="0">
                          <a:effectLst/>
                        </a:rPr>
                        <a:t>车道人非共板，标准横断面宽</a:t>
                      </a:r>
                      <a:r>
                        <a:rPr lang="en-US" altLang="zh-CN" sz="1000" u="none" strike="noStrike" dirty="0">
                          <a:effectLst/>
                        </a:rPr>
                        <a:t>46m</a:t>
                      </a:r>
                      <a:r>
                        <a:rPr lang="zh-CN" altLang="en-US" sz="1000" u="none" strike="noStrike" dirty="0">
                          <a:effectLst/>
                        </a:rPr>
                        <a:t>。</a:t>
                      </a: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r" fontAlgn="ctr"/>
                      <a:r>
                        <a:rPr lang="en-US" altLang="zh-CN" sz="1000" u="none" strike="noStrike">
                          <a:effectLst/>
                        </a:rPr>
                        <a:t>24396387.39 </a:t>
                      </a:r>
                      <a:endParaRPr lang="en-US" altLang="zh-CN" sz="1000" b="0" i="0" u="none" strike="noStrike">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r" fontAlgn="ctr"/>
                      <a:r>
                        <a:rPr lang="en-US" altLang="zh-CN" sz="1000" u="none" strike="noStrike" dirty="0">
                          <a:effectLst/>
                        </a:rPr>
                        <a:t>24988907.90 </a:t>
                      </a:r>
                      <a:endParaRPr lang="en-US" altLang="zh-CN"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ctr" fontAlgn="ctr"/>
                      <a:r>
                        <a:rPr lang="en-US" altLang="zh-CN" sz="1400" u="none" strike="noStrike" dirty="0">
                          <a:effectLst/>
                        </a:rPr>
                        <a:t>2.43%</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en-US" altLang="zh-CN" sz="1400" u="none" strike="noStrike" dirty="0">
                          <a:effectLst/>
                        </a:rPr>
                        <a:t>40.85%</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en-US" altLang="zh-CN" sz="1200" u="none" strike="noStrike" dirty="0">
                          <a:effectLst/>
                        </a:rPr>
                        <a:t>1.</a:t>
                      </a:r>
                      <a:r>
                        <a:rPr lang="zh-CN" altLang="en-US" sz="1200" u="none" strike="noStrike" dirty="0">
                          <a:effectLst/>
                        </a:rPr>
                        <a:t>软基处理有了合适的依据，较原计价方式上涨；</a:t>
                      </a:r>
                      <a:r>
                        <a:rPr lang="en-US" altLang="zh-CN" sz="1200" u="none" strike="noStrike" dirty="0">
                          <a:effectLst/>
                        </a:rPr>
                        <a:t>2.</a:t>
                      </a:r>
                      <a:r>
                        <a:rPr lang="zh-CN" altLang="en-US" sz="1200" u="none" strike="noStrike" dirty="0">
                          <a:effectLst/>
                        </a:rPr>
                        <a:t>其余基本保持水平不变；</a:t>
                      </a:r>
                      <a:r>
                        <a:rPr lang="en-US" altLang="zh-CN" sz="1200" u="none" strike="noStrike" dirty="0">
                          <a:effectLst/>
                        </a:rPr>
                        <a:t>3.</a:t>
                      </a:r>
                      <a:r>
                        <a:rPr lang="zh-CN" altLang="en-US" sz="1200" u="none" strike="noStrike" dirty="0">
                          <a:effectLst/>
                        </a:rPr>
                        <a:t>管理费率比其他专业低。</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extLst>
                  <a:ext uri="{0D108BD9-81ED-4DB2-BD59-A6C34878D82A}">
                    <a16:rowId xmlns:a16="http://schemas.microsoft.com/office/drawing/2014/main" val="2604025584"/>
                  </a:ext>
                </a:extLst>
              </a:tr>
              <a:tr h="729858">
                <a:tc>
                  <a:txBody>
                    <a:bodyPr/>
                    <a:lstStyle/>
                    <a:p>
                      <a:pPr algn="ctr" fontAlgn="ctr"/>
                      <a:r>
                        <a:rPr lang="zh-CN" altLang="en-US" sz="1200" u="none" strike="noStrike" dirty="0">
                          <a:effectLst/>
                        </a:rPr>
                        <a:t>⑶</a:t>
                      </a: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zh-CN" altLang="en-US" sz="1200" u="none" strike="noStrike">
                          <a:effectLst/>
                        </a:rPr>
                        <a:t>桥梁工程</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zh-CN" altLang="en-US" sz="1000" u="none" strike="noStrike" dirty="0">
                          <a:effectLst/>
                        </a:rPr>
                        <a:t>测算项目为伊莱克斯大道西延段</a:t>
                      </a:r>
                      <a:r>
                        <a:rPr lang="en-US" altLang="zh-CN" sz="1000" u="none" strike="noStrike" dirty="0">
                          <a:effectLst/>
                        </a:rPr>
                        <a:t>(107</a:t>
                      </a:r>
                      <a:r>
                        <a:rPr lang="zh-CN" altLang="en-US" sz="1000" u="none" strike="noStrike" dirty="0">
                          <a:effectLst/>
                        </a:rPr>
                        <a:t>国道</a:t>
                      </a:r>
                      <a:r>
                        <a:rPr lang="en-US" altLang="zh-CN" sz="1000" u="none" strike="noStrike" dirty="0">
                          <a:effectLst/>
                        </a:rPr>
                        <a:t>-</a:t>
                      </a:r>
                      <a:r>
                        <a:rPr lang="zh-CN" altLang="en-US" sz="1000" u="none" strike="noStrike" dirty="0">
                          <a:effectLst/>
                        </a:rPr>
                        <a:t>湘江大道</a:t>
                      </a:r>
                      <a:r>
                        <a:rPr lang="en-US" altLang="zh-CN" sz="1000" u="none" strike="noStrike" dirty="0">
                          <a:effectLst/>
                        </a:rPr>
                        <a:t>)</a:t>
                      </a:r>
                      <a:r>
                        <a:rPr lang="zh-CN" altLang="en-US" sz="1000" u="none" strike="noStrike" dirty="0">
                          <a:effectLst/>
                        </a:rPr>
                        <a:t>工程中的桥梁工程，上部结构为预制混凝土箱梁，采用架桥机架设。</a:t>
                      </a: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r" fontAlgn="ctr"/>
                      <a:r>
                        <a:rPr lang="en-US" altLang="zh-CN" sz="1000" u="none" strike="noStrike">
                          <a:effectLst/>
                        </a:rPr>
                        <a:t>81835920.10 </a:t>
                      </a:r>
                      <a:endParaRPr lang="en-US" altLang="zh-CN" sz="1000" b="0" i="0" u="none" strike="noStrike">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r" fontAlgn="ctr"/>
                      <a:r>
                        <a:rPr lang="en-US" altLang="zh-CN" sz="1000" u="none" strike="noStrike" dirty="0">
                          <a:effectLst/>
                        </a:rPr>
                        <a:t>84039455.92 </a:t>
                      </a:r>
                      <a:endParaRPr lang="en-US" altLang="zh-CN"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ctr" fontAlgn="ctr"/>
                      <a:r>
                        <a:rPr lang="en-US" altLang="zh-CN" sz="1400" u="none" strike="noStrike" dirty="0">
                          <a:effectLst/>
                        </a:rPr>
                        <a:t>2.69%</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en-US" altLang="zh-CN" sz="1400" u="none" strike="noStrike">
                          <a:effectLst/>
                        </a:rPr>
                        <a:t>20.55%</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en-US" altLang="zh-CN" sz="1200" u="none" strike="noStrike" dirty="0">
                          <a:effectLst/>
                        </a:rPr>
                        <a:t>1.</a:t>
                      </a:r>
                      <a:r>
                        <a:rPr lang="zh-CN" altLang="en-US" sz="1200" u="none" strike="noStrike" dirty="0">
                          <a:effectLst/>
                        </a:rPr>
                        <a:t>混凝土浇筑、钢筋制安均按市场劳务分包价格有所下调；</a:t>
                      </a:r>
                      <a:r>
                        <a:rPr lang="en-US" altLang="zh-CN" sz="1200" u="none" strike="noStrike" dirty="0">
                          <a:effectLst/>
                        </a:rPr>
                        <a:t>2.</a:t>
                      </a:r>
                      <a:r>
                        <a:rPr lang="zh-CN" altLang="en-US" sz="1200" u="none" strike="noStrike" dirty="0">
                          <a:effectLst/>
                        </a:rPr>
                        <a:t>支架、模板等措施费有所上涨；</a:t>
                      </a:r>
                      <a:r>
                        <a:rPr lang="en-US" altLang="zh-CN" sz="1200" u="none" strike="noStrike" dirty="0">
                          <a:effectLst/>
                        </a:rPr>
                        <a:t>3.</a:t>
                      </a:r>
                      <a:r>
                        <a:rPr lang="zh-CN" altLang="en-US" sz="1200" u="none" strike="noStrike" dirty="0">
                          <a:effectLst/>
                        </a:rPr>
                        <a:t>桩基础为与建筑水平保持一致，单位工程造价下降达</a:t>
                      </a:r>
                      <a:r>
                        <a:rPr lang="en-US" altLang="zh-CN" sz="1200" u="none" strike="noStrike" dirty="0">
                          <a:effectLst/>
                        </a:rPr>
                        <a:t>2%</a:t>
                      </a:r>
                      <a:r>
                        <a:rPr lang="zh-CN" altLang="en-US" sz="1200" u="none" strike="noStrike" dirty="0">
                          <a:effectLst/>
                        </a:rPr>
                        <a:t>。</a:t>
                      </a:r>
                      <a:r>
                        <a:rPr lang="en-US" altLang="zh-CN" sz="1200" u="none" strike="noStrike" dirty="0">
                          <a:effectLst/>
                        </a:rPr>
                        <a:t>4.</a:t>
                      </a:r>
                      <a:r>
                        <a:rPr lang="zh-CN" altLang="en-US" sz="1200" u="none" strike="noStrike" dirty="0">
                          <a:effectLst/>
                        </a:rPr>
                        <a:t>桥梁整体水平基本持平。</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extLst>
                  <a:ext uri="{0D108BD9-81ED-4DB2-BD59-A6C34878D82A}">
                    <a16:rowId xmlns:a16="http://schemas.microsoft.com/office/drawing/2014/main" val="3476484329"/>
                  </a:ext>
                </a:extLst>
              </a:tr>
              <a:tr h="764230">
                <a:tc>
                  <a:txBody>
                    <a:bodyPr/>
                    <a:lstStyle/>
                    <a:p>
                      <a:pPr algn="ctr" fontAlgn="ctr"/>
                      <a:r>
                        <a:rPr lang="zh-CN" altLang="en-US" sz="1200" u="none" strike="noStrike" kern="1200" dirty="0">
                          <a:solidFill>
                            <a:schemeClr val="dk1"/>
                          </a:solidFill>
                          <a:effectLst/>
                          <a:latin typeface="+mn-lt"/>
                          <a:ea typeface="+mn-ea"/>
                          <a:cs typeface="+mn-cs"/>
                        </a:rPr>
                        <a:t>⑷</a:t>
                      </a:r>
                    </a:p>
                  </a:txBody>
                  <a:tcPr marL="4765" marR="4765" marT="4765" marB="0" anchor="ctr">
                    <a:solidFill>
                      <a:schemeClr val="accent5">
                        <a:lumMod val="40000"/>
                        <a:lumOff val="60000"/>
                      </a:schemeClr>
                    </a:solidFill>
                  </a:tcPr>
                </a:tc>
                <a:tc>
                  <a:txBody>
                    <a:bodyPr/>
                    <a:lstStyle/>
                    <a:p>
                      <a:pPr algn="ctr" fontAlgn="ctr"/>
                      <a:r>
                        <a:rPr lang="zh-CN" altLang="en-US" sz="1200" u="none" strike="noStrike">
                          <a:effectLst/>
                        </a:rPr>
                        <a:t>管网工程</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zh-CN" altLang="en-US" sz="1000" u="none" strike="noStrike" dirty="0">
                          <a:effectLst/>
                        </a:rPr>
                        <a:t>测算项目为伊莱克斯大道西延段</a:t>
                      </a:r>
                      <a:r>
                        <a:rPr lang="en-US" altLang="zh-CN" sz="1000" u="none" strike="noStrike" dirty="0">
                          <a:effectLst/>
                        </a:rPr>
                        <a:t>(107</a:t>
                      </a:r>
                      <a:r>
                        <a:rPr lang="zh-CN" altLang="en-US" sz="1000" u="none" strike="noStrike" dirty="0">
                          <a:effectLst/>
                        </a:rPr>
                        <a:t>国道</a:t>
                      </a:r>
                      <a:r>
                        <a:rPr lang="en-US" altLang="zh-CN" sz="1000" u="none" strike="noStrike" dirty="0">
                          <a:effectLst/>
                        </a:rPr>
                        <a:t>-</a:t>
                      </a:r>
                      <a:r>
                        <a:rPr lang="zh-CN" altLang="en-US" sz="1000" u="none" strike="noStrike" dirty="0">
                          <a:effectLst/>
                        </a:rPr>
                        <a:t>湘江大道</a:t>
                      </a:r>
                      <a:r>
                        <a:rPr lang="en-US" altLang="zh-CN" sz="1000" u="none" strike="noStrike" dirty="0">
                          <a:effectLst/>
                        </a:rPr>
                        <a:t>)</a:t>
                      </a:r>
                      <a:r>
                        <a:rPr lang="zh-CN" altLang="en-US" sz="1000" u="none" strike="noStrike" dirty="0">
                          <a:effectLst/>
                        </a:rPr>
                        <a:t>工程中的排水及其附属管网内容，其中管网主体为明挖排水管道和现浇箱涵，最大截面为</a:t>
                      </a:r>
                      <a:r>
                        <a:rPr lang="en-US" altLang="zh-CN" sz="1000" u="none" strike="noStrike" dirty="0">
                          <a:effectLst/>
                        </a:rPr>
                        <a:t>4.5m×4.5m</a:t>
                      </a:r>
                      <a:r>
                        <a:rPr lang="zh-CN" altLang="en-US" sz="1000" u="none" strike="noStrike" dirty="0">
                          <a:effectLst/>
                        </a:rPr>
                        <a:t>。</a:t>
                      </a: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r" fontAlgn="ctr"/>
                      <a:r>
                        <a:rPr lang="en-US" altLang="zh-CN" sz="1000" u="none" strike="noStrike">
                          <a:effectLst/>
                        </a:rPr>
                        <a:t>89918531.42 </a:t>
                      </a:r>
                      <a:endParaRPr lang="en-US" altLang="zh-CN" sz="1000" b="0" i="0" u="none" strike="noStrike">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r" fontAlgn="ctr"/>
                      <a:r>
                        <a:rPr lang="en-US" altLang="zh-CN" sz="1000" u="none" strike="noStrike" dirty="0">
                          <a:effectLst/>
                        </a:rPr>
                        <a:t>95295615.46 </a:t>
                      </a:r>
                      <a:endParaRPr lang="en-US" altLang="zh-CN"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ctr" fontAlgn="ctr"/>
                      <a:r>
                        <a:rPr lang="en-US" altLang="zh-CN" sz="1400" u="none" strike="noStrike" dirty="0">
                          <a:effectLst/>
                        </a:rPr>
                        <a:t>5.98%</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en-US" altLang="zh-CN" sz="1400" u="none" strike="noStrike" dirty="0">
                          <a:effectLst/>
                        </a:rPr>
                        <a:t>15.06%</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en-US" altLang="zh-CN" sz="1200" u="none" strike="noStrike" dirty="0">
                          <a:effectLst/>
                        </a:rPr>
                        <a:t>1.</a:t>
                      </a:r>
                      <a:r>
                        <a:rPr lang="zh-CN" altLang="en-US" sz="1200" u="none" strike="noStrike" dirty="0">
                          <a:effectLst/>
                        </a:rPr>
                        <a:t>沟槽回填按机械回填计算，沟槽土石方整体上调；</a:t>
                      </a:r>
                      <a:r>
                        <a:rPr lang="en-US" altLang="zh-CN" sz="1200" u="none" strike="noStrike" dirty="0">
                          <a:effectLst/>
                        </a:rPr>
                        <a:t>2.</a:t>
                      </a:r>
                      <a:r>
                        <a:rPr lang="zh-CN" altLang="en-US" sz="1200" u="none" strike="noStrike" dirty="0">
                          <a:effectLst/>
                        </a:rPr>
                        <a:t>箱涵结构物占比较大，增加了</a:t>
                      </a:r>
                      <a:r>
                        <a:rPr lang="en-US" altLang="zh-CN" sz="1200" u="none" strike="noStrike" dirty="0">
                          <a:effectLst/>
                        </a:rPr>
                        <a:t>3.6m</a:t>
                      </a:r>
                      <a:r>
                        <a:rPr lang="zh-CN" altLang="en-US" sz="1200" u="none" strike="noStrike" dirty="0">
                          <a:effectLst/>
                        </a:rPr>
                        <a:t>以上的超高支撑、模板项目等措施费；</a:t>
                      </a:r>
                      <a:r>
                        <a:rPr lang="en-US" altLang="zh-CN" sz="1200" u="none" strike="noStrike" dirty="0">
                          <a:effectLst/>
                        </a:rPr>
                        <a:t>3.</a:t>
                      </a:r>
                      <a:r>
                        <a:rPr lang="zh-CN" altLang="en-US" sz="1200" u="none" strike="noStrike" dirty="0">
                          <a:effectLst/>
                        </a:rPr>
                        <a:t> 管理费率比其他专业低。</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extLst>
                  <a:ext uri="{0D108BD9-81ED-4DB2-BD59-A6C34878D82A}">
                    <a16:rowId xmlns:a16="http://schemas.microsoft.com/office/drawing/2014/main" val="2227224315"/>
                  </a:ext>
                </a:extLst>
              </a:tr>
              <a:tr h="703582">
                <a:tc>
                  <a:txBody>
                    <a:bodyPr/>
                    <a:lstStyle/>
                    <a:p>
                      <a:pPr algn="ctr" fontAlgn="ctr"/>
                      <a:r>
                        <a:rPr lang="zh-CN" altLang="en-US" sz="1200" u="none" strike="noStrike" kern="1200" dirty="0">
                          <a:solidFill>
                            <a:schemeClr val="dk1"/>
                          </a:solidFill>
                          <a:effectLst/>
                          <a:latin typeface="+mn-lt"/>
                          <a:ea typeface="+mn-ea"/>
                          <a:cs typeface="+mn-cs"/>
                        </a:rPr>
                        <a:t>⑸</a:t>
                      </a:r>
                    </a:p>
                  </a:txBody>
                  <a:tcPr marL="4765" marR="4765" marT="4765" marB="0" anchor="ctr">
                    <a:solidFill>
                      <a:schemeClr val="accent5">
                        <a:lumMod val="40000"/>
                        <a:lumOff val="60000"/>
                      </a:schemeClr>
                    </a:solidFill>
                  </a:tcPr>
                </a:tc>
                <a:tc>
                  <a:txBody>
                    <a:bodyPr/>
                    <a:lstStyle/>
                    <a:p>
                      <a:pPr algn="ctr" fontAlgn="ctr"/>
                      <a:r>
                        <a:rPr lang="zh-CN" altLang="en-US" sz="1200" u="none" strike="noStrike">
                          <a:effectLst/>
                        </a:rPr>
                        <a:t>隧道工程</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zh-CN" altLang="en-US" sz="1000" u="none" strike="noStrike" dirty="0">
                          <a:effectLst/>
                        </a:rPr>
                        <a:t>测算项目为郴州市人民东路延长线九渡江隧道，项目总造价</a:t>
                      </a:r>
                      <a:r>
                        <a:rPr lang="en-US" altLang="zh-CN" sz="1000" u="none" strike="noStrike" dirty="0">
                          <a:effectLst/>
                        </a:rPr>
                        <a:t>25542.15</a:t>
                      </a:r>
                      <a:r>
                        <a:rPr lang="zh-CN" altLang="en-US" sz="1000" u="none" strike="noStrike" dirty="0">
                          <a:effectLst/>
                        </a:rPr>
                        <a:t>万元。隧道左幅总长</a:t>
                      </a:r>
                      <a:r>
                        <a:rPr lang="en-US" altLang="zh-CN" sz="1000" u="none" strike="noStrike" dirty="0">
                          <a:effectLst/>
                        </a:rPr>
                        <a:t>606.8m</a:t>
                      </a:r>
                      <a:r>
                        <a:rPr lang="zh-CN" altLang="en-US" sz="1000" u="none" strike="noStrike" dirty="0">
                          <a:effectLst/>
                        </a:rPr>
                        <a:t>，右幅总长</a:t>
                      </a:r>
                      <a:r>
                        <a:rPr lang="en-US" altLang="zh-CN" sz="1000" u="none" strike="noStrike" dirty="0">
                          <a:effectLst/>
                        </a:rPr>
                        <a:t>620m</a:t>
                      </a:r>
                      <a:r>
                        <a:rPr lang="zh-CN" altLang="en-US" sz="1000" u="none" strike="noStrike" dirty="0">
                          <a:effectLst/>
                        </a:rPr>
                        <a:t>，设计车速</a:t>
                      </a:r>
                      <a:r>
                        <a:rPr lang="en-US" altLang="zh-CN" sz="1000" u="none" strike="noStrike" dirty="0">
                          <a:effectLst/>
                        </a:rPr>
                        <a:t>50km/h</a:t>
                      </a:r>
                      <a:r>
                        <a:rPr lang="zh-CN" altLang="en-US" sz="1000" u="none" strike="noStrike" dirty="0">
                          <a:effectLst/>
                        </a:rPr>
                        <a:t>，为城市主干路，单侧通道宽</a:t>
                      </a:r>
                      <a:r>
                        <a:rPr lang="en-US" altLang="zh-CN" sz="1000" u="none" strike="noStrike" dirty="0">
                          <a:effectLst/>
                        </a:rPr>
                        <a:t>10m</a:t>
                      </a:r>
                      <a:r>
                        <a:rPr lang="zh-CN" altLang="en-US" sz="1000" u="none" strike="noStrike" dirty="0">
                          <a:effectLst/>
                        </a:rPr>
                        <a:t>，建筑限界净高</a:t>
                      </a:r>
                      <a:r>
                        <a:rPr lang="en-US" altLang="zh-CN" sz="1000" u="none" strike="noStrike" dirty="0">
                          <a:effectLst/>
                        </a:rPr>
                        <a:t>5.0m</a:t>
                      </a:r>
                      <a:r>
                        <a:rPr lang="zh-CN" altLang="en-US" sz="1000" u="none" strike="noStrike" dirty="0">
                          <a:effectLst/>
                        </a:rPr>
                        <a:t>。隧道主体围岩级别为</a:t>
                      </a:r>
                      <a:r>
                        <a:rPr lang="en-US" altLang="zh-CN" sz="1000" u="none" strike="noStrike" dirty="0">
                          <a:effectLst/>
                        </a:rPr>
                        <a:t>Ⅳ-Ⅴ</a:t>
                      </a:r>
                      <a:r>
                        <a:rPr lang="zh-CN" altLang="en-US" sz="1000" u="none" strike="noStrike" dirty="0">
                          <a:effectLst/>
                        </a:rPr>
                        <a:t>级，采用新奥法施工。洞口及洞身开挖土石方工程量超</a:t>
                      </a:r>
                      <a:r>
                        <a:rPr lang="en-US" altLang="zh-CN" sz="1000" u="none" strike="noStrike" dirty="0">
                          <a:effectLst/>
                        </a:rPr>
                        <a:t>14</a:t>
                      </a:r>
                      <a:r>
                        <a:rPr lang="zh-CN" altLang="en-US" sz="1000" u="none" strike="noStrike" dirty="0">
                          <a:effectLst/>
                        </a:rPr>
                        <a:t>万方。</a:t>
                      </a: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r" fontAlgn="ctr"/>
                      <a:r>
                        <a:rPr lang="en-US" altLang="zh-CN" sz="1000" u="none" strike="noStrike">
                          <a:effectLst/>
                        </a:rPr>
                        <a:t>255421477.10</a:t>
                      </a:r>
                      <a:endParaRPr lang="en-US" altLang="zh-CN" sz="1000" b="0" i="0" u="none" strike="noStrike">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r" fontAlgn="ctr"/>
                      <a:r>
                        <a:rPr lang="en-US" altLang="zh-CN" sz="1000" u="none" strike="noStrike" dirty="0">
                          <a:effectLst/>
                        </a:rPr>
                        <a:t>265071983.40</a:t>
                      </a:r>
                      <a:endParaRPr lang="en-US" altLang="zh-CN"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ctr" fontAlgn="ctr"/>
                      <a:r>
                        <a:rPr lang="en-US" altLang="zh-CN" sz="1400" u="none" strike="noStrike" dirty="0">
                          <a:effectLst/>
                        </a:rPr>
                        <a:t>&lt;3.78%</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en-US" altLang="zh-CN" sz="1400" u="none" strike="noStrike">
                          <a:effectLst/>
                        </a:rPr>
                        <a:t>6.11%</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en-US" altLang="zh-CN" sz="1200" u="none" strike="noStrike" dirty="0">
                          <a:effectLst/>
                        </a:rPr>
                        <a:t>1.</a:t>
                      </a:r>
                      <a:r>
                        <a:rPr lang="zh-CN" altLang="en-US" sz="1200" u="none" strike="noStrike" dirty="0">
                          <a:effectLst/>
                        </a:rPr>
                        <a:t>初衬喷射混凝土回弹量调整，价格略有下调；</a:t>
                      </a:r>
                      <a:r>
                        <a:rPr lang="en-US" altLang="zh-CN" sz="1200" u="none" strike="noStrike" dirty="0">
                          <a:effectLst/>
                        </a:rPr>
                        <a:t>2.</a:t>
                      </a:r>
                      <a:r>
                        <a:rPr lang="zh-CN" altLang="en-US" sz="1200" u="none" strike="noStrike" dirty="0">
                          <a:effectLst/>
                        </a:rPr>
                        <a:t> 大断面平硐洞身开挖略有上涨；</a:t>
                      </a:r>
                      <a:r>
                        <a:rPr lang="en-US" altLang="zh-CN" sz="1200" u="none" strike="noStrike" dirty="0">
                          <a:effectLst/>
                        </a:rPr>
                        <a:t>3.</a:t>
                      </a:r>
                      <a:r>
                        <a:rPr lang="zh-CN" altLang="en-US" sz="1200" u="none" strike="noStrike" dirty="0">
                          <a:effectLst/>
                        </a:rPr>
                        <a:t>隧道工程总体上保持稳中有涨。</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extLst>
                  <a:ext uri="{0D108BD9-81ED-4DB2-BD59-A6C34878D82A}">
                    <a16:rowId xmlns:a16="http://schemas.microsoft.com/office/drawing/2014/main" val="2720746238"/>
                  </a:ext>
                </a:extLst>
              </a:tr>
              <a:tr h="764230">
                <a:tc>
                  <a:txBody>
                    <a:bodyPr/>
                    <a:lstStyle/>
                    <a:p>
                      <a:pPr algn="ctr" fontAlgn="ctr"/>
                      <a:r>
                        <a:rPr lang="zh-CN" altLang="en-US" sz="1200" u="none" strike="noStrike" kern="1200" dirty="0">
                          <a:solidFill>
                            <a:schemeClr val="dk1"/>
                          </a:solidFill>
                          <a:effectLst/>
                          <a:latin typeface="+mn-lt"/>
                          <a:ea typeface="+mn-ea"/>
                          <a:cs typeface="+mn-cs"/>
                        </a:rPr>
                        <a:t>⑹</a:t>
                      </a:r>
                    </a:p>
                  </a:txBody>
                  <a:tcPr marL="4765" marR="4765" marT="4765" marB="0" anchor="ctr">
                    <a:solidFill>
                      <a:schemeClr val="accent5">
                        <a:lumMod val="40000"/>
                        <a:lumOff val="60000"/>
                      </a:schemeClr>
                    </a:solidFill>
                  </a:tcPr>
                </a:tc>
                <a:tc>
                  <a:txBody>
                    <a:bodyPr/>
                    <a:lstStyle/>
                    <a:p>
                      <a:pPr algn="ctr" fontAlgn="ctr"/>
                      <a:r>
                        <a:rPr lang="zh-CN" altLang="en-US" sz="1200" u="none" strike="noStrike">
                          <a:effectLst/>
                        </a:rPr>
                        <a:t>水处理工程</a:t>
                      </a:r>
                      <a:endParaRPr lang="zh-CN" altLang="en-US" sz="1200" b="0" i="0" u="none" strike="noStrike">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zh-CN" altLang="en-US" sz="1000" u="none" strike="noStrike" dirty="0">
                          <a:effectLst/>
                        </a:rPr>
                        <a:t>测算项目为新化县城第二水厂一期工程，处理量为</a:t>
                      </a:r>
                      <a:r>
                        <a:rPr lang="en-US" altLang="zh-CN" sz="1000" u="none" strike="noStrike" dirty="0">
                          <a:effectLst/>
                        </a:rPr>
                        <a:t>5</a:t>
                      </a:r>
                      <a:r>
                        <a:rPr lang="zh-CN" altLang="en-US" sz="1000" u="none" strike="noStrike" dirty="0">
                          <a:effectLst/>
                        </a:rPr>
                        <a:t>万</a:t>
                      </a:r>
                      <a:r>
                        <a:rPr lang="en-US" altLang="zh-CN" sz="1000" u="none" strike="noStrike" dirty="0">
                          <a:effectLst/>
                        </a:rPr>
                        <a:t>m3/d</a:t>
                      </a:r>
                      <a:r>
                        <a:rPr lang="zh-CN" altLang="en-US" sz="1000" u="none" strike="noStrike" dirty="0">
                          <a:effectLst/>
                        </a:rPr>
                        <a:t>，概算总投资</a:t>
                      </a:r>
                      <a:r>
                        <a:rPr lang="en-US" altLang="zh-CN" sz="1000" u="none" strike="noStrike" dirty="0">
                          <a:effectLst/>
                        </a:rPr>
                        <a:t>12159.13</a:t>
                      </a:r>
                      <a:r>
                        <a:rPr lang="zh-CN" altLang="en-US" sz="1000" u="none" strike="noStrike" dirty="0">
                          <a:effectLst/>
                        </a:rPr>
                        <a:t>万元，本次测算选取一期项目的部分单位工程，包括预臭氧絮凝沉淀池、气水反冲洗砂滤池、臭氧活性碳综合滤池、清水池、吸水井及送水泵房和配电间共计</a:t>
                      </a:r>
                      <a:r>
                        <a:rPr lang="en-US" altLang="zh-CN" sz="1000" u="none" strike="noStrike" dirty="0">
                          <a:effectLst/>
                        </a:rPr>
                        <a:t>5</a:t>
                      </a:r>
                      <a:r>
                        <a:rPr lang="zh-CN" altLang="en-US" sz="1000" u="none" strike="noStrike" dirty="0">
                          <a:effectLst/>
                        </a:rPr>
                        <a:t>个池体构筑物，总造价</a:t>
                      </a:r>
                      <a:r>
                        <a:rPr lang="en-US" altLang="zh-CN" sz="1000" u="none" strike="noStrike" dirty="0">
                          <a:effectLst/>
                        </a:rPr>
                        <a:t>2842.28</a:t>
                      </a:r>
                      <a:r>
                        <a:rPr lang="zh-CN" altLang="en-US" sz="1000" u="none" strike="noStrike" dirty="0">
                          <a:effectLst/>
                        </a:rPr>
                        <a:t>万元。</a:t>
                      </a:r>
                      <a:endParaRPr lang="zh-CN" altLang="en-US"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r" fontAlgn="ctr"/>
                      <a:r>
                        <a:rPr lang="en-US" altLang="zh-CN" sz="1000" u="none" strike="noStrike">
                          <a:effectLst/>
                        </a:rPr>
                        <a:t>28422757.61</a:t>
                      </a:r>
                      <a:endParaRPr lang="en-US" altLang="zh-CN" sz="1000" b="0" i="0" u="none" strike="noStrike">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r" fontAlgn="ctr"/>
                      <a:r>
                        <a:rPr lang="en-US" altLang="zh-CN" sz="1000" u="none" strike="noStrike" dirty="0">
                          <a:effectLst/>
                        </a:rPr>
                        <a:t>28402642.59</a:t>
                      </a:r>
                      <a:endParaRPr lang="en-US" altLang="zh-CN" sz="1000" b="0" i="0" u="none" strike="noStrike" dirty="0">
                        <a:solidFill>
                          <a:srgbClr val="000000"/>
                        </a:solidFill>
                        <a:effectLst/>
                        <a:latin typeface="宋体" panose="02010600030101010101" pitchFamily="2" charset="-122"/>
                        <a:ea typeface="宋体" panose="02010600030101010101" pitchFamily="2" charset="-122"/>
                      </a:endParaRPr>
                    </a:p>
                  </a:txBody>
                  <a:tcPr marL="4765" marR="4765" marT="4765" marB="0" anchor="ctr">
                    <a:solidFill>
                      <a:schemeClr val="accent5">
                        <a:lumMod val="40000"/>
                        <a:lumOff val="60000"/>
                      </a:schemeClr>
                    </a:solidFill>
                  </a:tcPr>
                </a:tc>
                <a:tc>
                  <a:txBody>
                    <a:bodyPr/>
                    <a:lstStyle/>
                    <a:p>
                      <a:pPr algn="ctr" fontAlgn="ctr"/>
                      <a:r>
                        <a:rPr lang="en-US" altLang="zh-CN" sz="1400" u="none" strike="noStrike" dirty="0">
                          <a:effectLst/>
                        </a:rPr>
                        <a:t>-0.07%</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ctr" fontAlgn="ctr"/>
                      <a:r>
                        <a:rPr lang="en-US" altLang="zh-CN" sz="1400" u="none" strike="noStrike" dirty="0">
                          <a:effectLst/>
                        </a:rPr>
                        <a:t>7.14%</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tc>
                  <a:txBody>
                    <a:bodyPr/>
                    <a:lstStyle/>
                    <a:p>
                      <a:pPr algn="l" fontAlgn="ctr"/>
                      <a:r>
                        <a:rPr lang="en-US" altLang="zh-CN" sz="1200" u="none" strike="noStrike" dirty="0">
                          <a:effectLst/>
                        </a:rPr>
                        <a:t>1.</a:t>
                      </a:r>
                      <a:r>
                        <a:rPr lang="zh-CN" altLang="en-US" sz="1200" u="none" strike="noStrike" dirty="0">
                          <a:effectLst/>
                        </a:rPr>
                        <a:t>混凝土浇筑、钢筋制安均按市场劳务分包价格有所下调；</a:t>
                      </a:r>
                      <a:r>
                        <a:rPr lang="en-US" altLang="zh-CN" sz="1200" u="none" strike="noStrike" dirty="0">
                          <a:effectLst/>
                        </a:rPr>
                        <a:t>2.</a:t>
                      </a:r>
                      <a:r>
                        <a:rPr lang="zh-CN" altLang="en-US" sz="1200" u="none" strike="noStrike" dirty="0">
                          <a:effectLst/>
                        </a:rPr>
                        <a:t>垂直运输费参考</a:t>
                      </a:r>
                      <a:r>
                        <a:rPr lang="en-US" altLang="zh-CN" sz="1200" u="none" strike="noStrike" dirty="0">
                          <a:effectLst/>
                        </a:rPr>
                        <a:t>2014</a:t>
                      </a:r>
                      <a:r>
                        <a:rPr lang="zh-CN" altLang="en-US" sz="1200" u="none" strike="noStrike" dirty="0">
                          <a:effectLst/>
                        </a:rPr>
                        <a:t>建筑专业，现已按市场价格进行了修改；</a:t>
                      </a:r>
                      <a:r>
                        <a:rPr lang="en-US" altLang="zh-CN" sz="1200" u="none" strike="noStrike" dirty="0">
                          <a:effectLst/>
                        </a:rPr>
                        <a:t>3.</a:t>
                      </a:r>
                      <a:r>
                        <a:rPr lang="zh-CN" altLang="en-US" sz="1200" u="none" strike="noStrike" dirty="0">
                          <a:effectLst/>
                        </a:rPr>
                        <a:t> 管理费率比其他专业低。</a:t>
                      </a:r>
                      <a:endParaRPr lang="en-US" altLang="zh-CN" sz="1400" b="0" i="0" u="none" strike="noStrike" dirty="0">
                        <a:solidFill>
                          <a:srgbClr val="000000"/>
                        </a:solidFill>
                        <a:effectLst/>
                        <a:latin typeface="宋体" panose="02010600030101010101" pitchFamily="2" charset="-122"/>
                        <a:ea typeface="宋体" panose="02010600030101010101" pitchFamily="2" charset="-122"/>
                      </a:endParaRPr>
                    </a:p>
                  </a:txBody>
                  <a:tcPr marL="5777" marR="5777" marT="5777" marB="0" anchor="ctr">
                    <a:solidFill>
                      <a:schemeClr val="accent5">
                        <a:lumMod val="40000"/>
                        <a:lumOff val="60000"/>
                      </a:schemeClr>
                    </a:solidFill>
                  </a:tcPr>
                </a:tc>
                <a:extLst>
                  <a:ext uri="{0D108BD9-81ED-4DB2-BD59-A6C34878D82A}">
                    <a16:rowId xmlns:a16="http://schemas.microsoft.com/office/drawing/2014/main" val="4077642701"/>
                  </a:ext>
                </a:extLst>
              </a:tr>
            </a:tbl>
          </a:graphicData>
        </a:graphic>
      </p:graphicFrame>
      <p:sp>
        <p:nvSpPr>
          <p:cNvPr id="5" name="矩形 4">
            <a:extLst>
              <a:ext uri="{FF2B5EF4-FFF2-40B4-BE49-F238E27FC236}">
                <a16:creationId xmlns:a16="http://schemas.microsoft.com/office/drawing/2014/main" id="{4814814E-4746-4AC9-A8B4-909C2D8FBA6A}"/>
              </a:ext>
            </a:extLst>
          </p:cNvPr>
          <p:cNvSpPr/>
          <p:nvPr/>
        </p:nvSpPr>
        <p:spPr>
          <a:xfrm>
            <a:off x="81023" y="2303362"/>
            <a:ext cx="8924081" cy="4282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F3371A0-8B4E-4D1A-9206-B1D2A2FEDEAC}"/>
              </a:ext>
            </a:extLst>
          </p:cNvPr>
          <p:cNvSpPr/>
          <p:nvPr/>
        </p:nvSpPr>
        <p:spPr>
          <a:xfrm>
            <a:off x="69450" y="5266481"/>
            <a:ext cx="8935656" cy="4282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7431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5"/>
          <p:cNvSpPr/>
          <p:nvPr/>
        </p:nvSpPr>
        <p:spPr>
          <a:xfrm rot="18578534" flipH="1">
            <a:off x="5507770" y="394090"/>
            <a:ext cx="11092104" cy="8929422"/>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5"/>
          <p:cNvSpPr/>
          <p:nvPr/>
        </p:nvSpPr>
        <p:spPr>
          <a:xfrm rot="18578534" flipH="1">
            <a:off x="5870894" y="1149552"/>
            <a:ext cx="9605130" cy="7732370"/>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rot="3021466">
            <a:off x="-3543075" y="1059282"/>
            <a:ext cx="7451733" cy="5998830"/>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5"/>
          <p:cNvSpPr/>
          <p:nvPr/>
        </p:nvSpPr>
        <p:spPr>
          <a:xfrm rot="2448540">
            <a:off x="1229871" y="-4534541"/>
            <a:ext cx="8363360" cy="8262405"/>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 name="connsiteX0-55" fmla="*/ 0 w 7451733"/>
              <a:gd name="connsiteY0-56" fmla="*/ 5077188 h 8262405"/>
              <a:gd name="connsiteX1-57" fmla="*/ 983187 w 7451733"/>
              <a:gd name="connsiteY1-58" fmla="*/ 3303280 h 8262405"/>
              <a:gd name="connsiteX2-59" fmla="*/ 6917889 w 7451733"/>
              <a:gd name="connsiteY2-60" fmla="*/ 0 h 8262405"/>
              <a:gd name="connsiteX3-61" fmla="*/ 7451733 w 7451733"/>
              <a:gd name="connsiteY3-62" fmla="*/ 2504068 h 8262405"/>
              <a:gd name="connsiteX4-63" fmla="*/ 7451733 w 7451733"/>
              <a:gd name="connsiteY4-64" fmla="*/ 8021912 h 8262405"/>
              <a:gd name="connsiteX5-65" fmla="*/ 7211240 w 7451733"/>
              <a:gd name="connsiteY5-66" fmla="*/ 8262405 h 8262405"/>
              <a:gd name="connsiteX6-67" fmla="*/ 638283 w 7451733"/>
              <a:gd name="connsiteY6-68" fmla="*/ 8262405 h 8262405"/>
              <a:gd name="connsiteX7-69" fmla="*/ 397790 w 7451733"/>
              <a:gd name="connsiteY7-70" fmla="*/ 8021912 h 8262405"/>
              <a:gd name="connsiteX8-71" fmla="*/ 0 w 7451733"/>
              <a:gd name="connsiteY8-72" fmla="*/ 5077188 h 8262405"/>
              <a:gd name="connsiteX0-73" fmla="*/ 0 w 8363360"/>
              <a:gd name="connsiteY0-74" fmla="*/ 5077188 h 8262405"/>
              <a:gd name="connsiteX1-75" fmla="*/ 983187 w 8363360"/>
              <a:gd name="connsiteY1-76" fmla="*/ 3303280 h 8262405"/>
              <a:gd name="connsiteX2-77" fmla="*/ 6917889 w 8363360"/>
              <a:gd name="connsiteY2-78" fmla="*/ 0 h 8262405"/>
              <a:gd name="connsiteX3-79" fmla="*/ 8363360 w 8363360"/>
              <a:gd name="connsiteY3-80" fmla="*/ 2044117 h 8262405"/>
              <a:gd name="connsiteX4-81" fmla="*/ 7451733 w 8363360"/>
              <a:gd name="connsiteY4-82" fmla="*/ 8021912 h 8262405"/>
              <a:gd name="connsiteX5-83" fmla="*/ 7211240 w 8363360"/>
              <a:gd name="connsiteY5-84" fmla="*/ 8262405 h 8262405"/>
              <a:gd name="connsiteX6-85" fmla="*/ 638283 w 8363360"/>
              <a:gd name="connsiteY6-86" fmla="*/ 8262405 h 8262405"/>
              <a:gd name="connsiteX7-87" fmla="*/ 397790 w 8363360"/>
              <a:gd name="connsiteY7-88" fmla="*/ 8021912 h 8262405"/>
              <a:gd name="connsiteX8-89" fmla="*/ 0 w 8363360"/>
              <a:gd name="connsiteY8-90" fmla="*/ 5077188 h 82624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363360" h="8262405">
                <a:moveTo>
                  <a:pt x="0" y="5077188"/>
                </a:moveTo>
                <a:cubicBezTo>
                  <a:pt x="0" y="4944367"/>
                  <a:pt x="850366" y="3303280"/>
                  <a:pt x="983187" y="3303280"/>
                </a:cubicBezTo>
                <a:lnTo>
                  <a:pt x="6917889" y="0"/>
                </a:lnTo>
                <a:cubicBezTo>
                  <a:pt x="7050710" y="0"/>
                  <a:pt x="8363360" y="1911296"/>
                  <a:pt x="8363360" y="2044117"/>
                </a:cubicBezTo>
                <a:lnTo>
                  <a:pt x="7451733" y="8021912"/>
                </a:lnTo>
                <a:cubicBezTo>
                  <a:pt x="7451733" y="8154733"/>
                  <a:pt x="7344061" y="8262405"/>
                  <a:pt x="7211240" y="8262405"/>
                </a:cubicBezTo>
                <a:lnTo>
                  <a:pt x="638283" y="8262405"/>
                </a:lnTo>
                <a:cubicBezTo>
                  <a:pt x="505462" y="8262405"/>
                  <a:pt x="397790" y="8154733"/>
                  <a:pt x="397790" y="8021912"/>
                </a:cubicBezTo>
                <a:cubicBezTo>
                  <a:pt x="397790" y="6182631"/>
                  <a:pt x="0" y="6916469"/>
                  <a:pt x="0" y="5077188"/>
                </a:cubicBezTo>
                <a:close/>
              </a:path>
            </a:pathLst>
          </a:cu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251533" y="-891891"/>
            <a:ext cx="609627" cy="609882"/>
          </a:xfrm>
          <a:prstGeom prst="rect">
            <a:avLst/>
          </a:prstGeom>
        </p:spPr>
      </p:pic>
      <p:sp>
        <p:nvSpPr>
          <p:cNvPr id="9" name="灯片编号占位符 8"/>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52</a:t>
            </a:fld>
            <a:endParaRPr lang="en-US" dirty="0">
              <a:solidFill>
                <a:prstClr val="black">
                  <a:tint val="75000"/>
                </a:prstClr>
              </a:solidFill>
            </a:endParaRPr>
          </a:p>
        </p:txBody>
      </p:sp>
      <p:sp>
        <p:nvSpPr>
          <p:cNvPr id="2" name="TextBox 16">
            <a:extLst>
              <a:ext uri="{FF2B5EF4-FFF2-40B4-BE49-F238E27FC236}">
                <a16:creationId xmlns:a16="http://schemas.microsoft.com/office/drawing/2014/main" id="{CB37E4A6-65CE-4E4D-9957-4637E303D550}"/>
              </a:ext>
            </a:extLst>
          </p:cNvPr>
          <p:cNvSpPr txBox="1"/>
          <p:nvPr/>
        </p:nvSpPr>
        <p:spPr>
          <a:xfrm>
            <a:off x="7030871" y="3463181"/>
            <a:ext cx="3663182" cy="923330"/>
          </a:xfrm>
          <a:prstGeom prst="rect">
            <a:avLst/>
          </a:prstGeom>
          <a:noFill/>
        </p:spPr>
        <p:txBody>
          <a:bodyPr wrap="none" rtlCol="0">
            <a:spAutoFit/>
          </a:bodyPr>
          <a:lstStyle/>
          <a:p>
            <a:pPr algn="ctr"/>
            <a:r>
              <a:rPr lang="zh-CN" altLang="en-US" sz="5400" b="1">
                <a:solidFill>
                  <a:schemeClr val="bg1"/>
                </a:solidFill>
                <a:latin typeface="黑体" pitchFamily="49" charset="-122"/>
                <a:ea typeface="黑体" pitchFamily="49" charset="-122"/>
                <a:cs typeface="Lato Black" charset="0"/>
              </a:rPr>
              <a:t>谢谢观看！</a:t>
            </a:r>
            <a:endParaRPr lang="en-US" sz="5400" b="1" dirty="0">
              <a:solidFill>
                <a:schemeClr val="bg1"/>
              </a:solidFill>
              <a:latin typeface="黑体" pitchFamily="49" charset="-122"/>
              <a:ea typeface="黑体" pitchFamily="49" charset="-122"/>
              <a:cs typeface="Lato Black" charset="0"/>
            </a:endParaRPr>
          </a:p>
        </p:txBody>
      </p:sp>
    </p:spTree>
    <p:extLst>
      <p:ext uri="{BB962C8B-B14F-4D97-AF65-F5344CB8AC3E}">
        <p14:creationId xmlns:p14="http://schemas.microsoft.com/office/powerpoint/2010/main" val="1680600588"/>
      </p:ext>
    </p:extLst>
  </p:cSld>
  <p:clrMapOvr>
    <a:masterClrMapping/>
  </p:clrMapOvr>
  <p:transition spd="slow" advClick="0" advTm="1000"/>
  <p:timing>
    <p:tnLst>
      <p:par>
        <p:cTn id="1" dur="indefinite" restart="never" nodeType="tmRoot">
          <p:childTnLst>
            <p:audio>
              <p:cMediaNode vol="80000" numSld="999" showWhenStopped="0">
                <p:cTn id="2" repeatCount="indefinite" fill="remove" display="0">
                  <p:stCondLst>
                    <p:cond delay="indefinite"/>
                  </p:stCondLst>
                  <p:endCondLst>
                    <p:cond evt="onStopAudio" delay="0">
                      <p:tgtEl>
                        <p:sldTgt/>
                      </p:tgtEl>
                    </p:cond>
                  </p:endCondLst>
                </p:cTn>
                <p:tgtEl>
                  <p:spTgt spid="1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7311772" y="1767374"/>
            <a:ext cx="3782326" cy="422962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9"/>
          <p:cNvSpPr txBox="1"/>
          <p:nvPr/>
        </p:nvSpPr>
        <p:spPr>
          <a:xfrm flipH="1">
            <a:off x="1343606" y="1756504"/>
            <a:ext cx="5613169" cy="3286792"/>
          </a:xfrm>
          <a:prstGeom prst="rect">
            <a:avLst/>
          </a:prstGeom>
          <a:noFill/>
        </p:spPr>
        <p:txBody>
          <a:bodyPr wrap="square" lIns="0" tIns="0" rIns="91420" bIns="0" numCol="2" spcCol="274258" rtlCol="0">
            <a:noAutofit/>
          </a:bodyPr>
          <a:lstStyle/>
          <a:p>
            <a:pPr>
              <a:lnSpc>
                <a:spcPct val="150000"/>
              </a:lnSpc>
            </a:pPr>
            <a:r>
              <a:rPr lang="en-US" altLang="zh-CN" sz="1400">
                <a:solidFill>
                  <a:srgbClr val="FF0000"/>
                </a:solidFill>
              </a:rPr>
              <a:t>4. </a:t>
            </a:r>
            <a:r>
              <a:rPr lang="zh-CN" altLang="en-US" sz="1400" dirty="0">
                <a:solidFill>
                  <a:srgbClr val="FF0000"/>
                </a:solidFill>
              </a:rPr>
              <a:t>项目划分、计量单位和工程量计算规则三者有机统一</a:t>
            </a:r>
            <a:r>
              <a:rPr lang="zh-CN" altLang="en-US" sz="1400" dirty="0"/>
              <a:t>，简洁</a:t>
            </a:r>
            <a:r>
              <a:rPr lang="zh-CN" altLang="en-US" sz="1400"/>
              <a:t>明了，便于</a:t>
            </a:r>
            <a:r>
              <a:rPr lang="zh-CN" altLang="en-US" sz="1400" dirty="0"/>
              <a:t>初步设计概算编制、投标报价、工程价款结算以及单位内部核算与管理。</a:t>
            </a:r>
            <a:endParaRPr lang="en-US" altLang="zh-CN" sz="1400" dirty="0"/>
          </a:p>
          <a:p>
            <a:pPr>
              <a:lnSpc>
                <a:spcPct val="150000"/>
              </a:lnSpc>
            </a:pPr>
            <a:r>
              <a:rPr lang="en-US" altLang="zh-CN" sz="1400">
                <a:solidFill>
                  <a:srgbClr val="FF0000"/>
                </a:solidFill>
              </a:rPr>
              <a:t>5. </a:t>
            </a:r>
            <a:r>
              <a:rPr lang="zh-CN" altLang="en-US" sz="1400" dirty="0">
                <a:solidFill>
                  <a:srgbClr val="FF0000"/>
                </a:solidFill>
              </a:rPr>
              <a:t>符合节能环保绿色施工及建筑行业发展形势等要求</a:t>
            </a:r>
            <a:endParaRPr lang="en-US" altLang="zh-CN" sz="1400" dirty="0">
              <a:solidFill>
                <a:srgbClr val="FF0000"/>
              </a:solidFill>
            </a:endParaRPr>
          </a:p>
          <a:p>
            <a:pPr>
              <a:lnSpc>
                <a:spcPct val="150000"/>
              </a:lnSpc>
            </a:pPr>
            <a:r>
              <a:rPr lang="zh-CN" altLang="en-US" sz="1400" dirty="0"/>
              <a:t>响应绿色施工、资源节约等政策，本次修编纳入了地下综合管廊工程、生活垃圾处理工程等内容的计价依据，补充完善旧路面改造利用等绿色工艺推广应用的</a:t>
            </a:r>
            <a:r>
              <a:rPr lang="zh-CN" altLang="en-US" sz="1400"/>
              <a:t>子目。</a:t>
            </a:r>
            <a:endParaRPr lang="en-US" altLang="zh-CN" sz="1400"/>
          </a:p>
          <a:p>
            <a:pPr>
              <a:lnSpc>
                <a:spcPct val="150000"/>
              </a:lnSpc>
            </a:pPr>
            <a:r>
              <a:rPr lang="en-US" altLang="zh-CN" sz="1400">
                <a:solidFill>
                  <a:srgbClr val="FF0000"/>
                </a:solidFill>
              </a:rPr>
              <a:t>6. </a:t>
            </a:r>
            <a:r>
              <a:rPr lang="zh-CN" altLang="en-US" sz="1400">
                <a:solidFill>
                  <a:srgbClr val="FF0000"/>
                </a:solidFill>
              </a:rPr>
              <a:t>编制依据</a:t>
            </a:r>
            <a:endParaRPr lang="en-US" altLang="zh-CN" sz="1400">
              <a:solidFill>
                <a:srgbClr val="FF0000"/>
              </a:solidFill>
            </a:endParaRPr>
          </a:p>
          <a:p>
            <a:pPr>
              <a:lnSpc>
                <a:spcPct val="150000"/>
              </a:lnSpc>
            </a:pPr>
            <a:r>
              <a:rPr lang="zh-CN" altLang="en-US" sz="1400">
                <a:sym typeface="+mn-ea"/>
              </a:rPr>
              <a:t>本次修编是在</a:t>
            </a:r>
            <a:r>
              <a:rPr lang="en-US" altLang="zh-CN" sz="1400">
                <a:sym typeface="+mn-ea"/>
              </a:rPr>
              <a:t>《</a:t>
            </a:r>
            <a:r>
              <a:rPr lang="zh-CN" altLang="en-US" sz="1400">
                <a:sym typeface="+mn-ea"/>
              </a:rPr>
              <a:t>湖南省市政工程消耗量标准</a:t>
            </a:r>
            <a:r>
              <a:rPr lang="en-US" altLang="zh-CN" sz="1400">
                <a:sym typeface="+mn-ea"/>
              </a:rPr>
              <a:t>》</a:t>
            </a:r>
            <a:r>
              <a:rPr lang="zh-CN" altLang="en-US" sz="1400">
                <a:sym typeface="+mn-ea"/>
              </a:rPr>
              <a:t>（</a:t>
            </a:r>
            <a:r>
              <a:rPr lang="en-US" altLang="zh-CN" sz="1400">
                <a:sym typeface="+mn-ea"/>
              </a:rPr>
              <a:t>2014</a:t>
            </a:r>
            <a:r>
              <a:rPr lang="zh-CN" altLang="en-US" sz="1400">
                <a:sym typeface="+mn-ea"/>
              </a:rPr>
              <a:t>年）的基础上，</a:t>
            </a:r>
            <a:r>
              <a:rPr lang="zh-CN" altLang="en-US" sz="1400"/>
              <a:t>参考全国统一定额、公路预算定额以及其他省市最新定额，结合现行设计规范、施工验收规范、质量评定标准和安全操作规程下实际施工发生的社会平均水平来调整取定，科学理顺量价关系，贴近市场实际。</a:t>
            </a:r>
          </a:p>
        </p:txBody>
      </p:sp>
      <p:sp>
        <p:nvSpPr>
          <p:cNvPr id="17" name="灯片编号占位符 16"/>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6</a:t>
            </a:fld>
            <a:endParaRPr lang="en-US" dirty="0">
              <a:solidFill>
                <a:prstClr val="black">
                  <a:tint val="75000"/>
                </a:prstClr>
              </a:solidFill>
            </a:endParaRPr>
          </a:p>
        </p:txBody>
      </p:sp>
      <p:sp>
        <p:nvSpPr>
          <p:cNvPr id="18" name="9"/>
          <p:cNvSpPr txBox="1"/>
          <p:nvPr/>
        </p:nvSpPr>
        <p:spPr>
          <a:xfrm>
            <a:off x="998070" y="351305"/>
            <a:ext cx="3487435" cy="430887"/>
          </a:xfrm>
          <a:prstGeom prst="rect">
            <a:avLst/>
          </a:prstGeom>
          <a:noFill/>
        </p:spPr>
        <p:txBody>
          <a:bodyPr wrap="square" lIns="0" tIns="0" rIns="0" bIns="0" rtlCol="0">
            <a:spAutoFit/>
          </a:bodyPr>
          <a:lstStyle/>
          <a:p>
            <a:r>
              <a:rPr lang="en-US" altLang="zh-CN" sz="2800">
                <a:solidFill>
                  <a:schemeClr val="bg1">
                    <a:lumMod val="50000"/>
                  </a:schemeClr>
                </a:solidFill>
                <a:latin typeface="微软雅黑" panose="020B0503020204020204" pitchFamily="34" charset="-122"/>
                <a:ea typeface="微软雅黑" panose="020B0503020204020204" pitchFamily="34" charset="-122"/>
              </a:rPr>
              <a:t>01.</a:t>
            </a:r>
            <a:r>
              <a:rPr lang="zh-CN" altLang="en-US" sz="2800">
                <a:solidFill>
                  <a:schemeClr val="bg1">
                    <a:lumMod val="50000"/>
                  </a:schemeClr>
                </a:solidFill>
                <a:latin typeface="微软雅黑" panose="020B0503020204020204" pitchFamily="34" charset="-122"/>
                <a:ea typeface="微软雅黑" panose="020B0503020204020204" pitchFamily="34" charset="-122"/>
              </a:rPr>
              <a:t>编  制  概  况</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C4DF6DF7-B0C6-400C-8917-711E5FC737B3}"/>
              </a:ext>
            </a:extLst>
          </p:cNvPr>
          <p:cNvSpPr/>
          <p:nvPr/>
        </p:nvSpPr>
        <p:spPr>
          <a:xfrm flipH="1">
            <a:off x="1343607" y="5368616"/>
            <a:ext cx="684961" cy="6283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6" name="矩形 5">
            <a:extLst>
              <a:ext uri="{FF2B5EF4-FFF2-40B4-BE49-F238E27FC236}">
                <a16:creationId xmlns:a16="http://schemas.microsoft.com/office/drawing/2014/main" id="{715C7FE7-B28E-400E-943C-439E3A8208BE}"/>
              </a:ext>
            </a:extLst>
          </p:cNvPr>
          <p:cNvSpPr/>
          <p:nvPr/>
        </p:nvSpPr>
        <p:spPr>
          <a:xfrm flipH="1">
            <a:off x="2028569" y="5368616"/>
            <a:ext cx="4928207" cy="62838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7" name="Rectangle 24">
            <a:extLst>
              <a:ext uri="{FF2B5EF4-FFF2-40B4-BE49-F238E27FC236}">
                <a16:creationId xmlns:a16="http://schemas.microsoft.com/office/drawing/2014/main" id="{3F84DC51-F85D-4BB5-BDB8-DCD640DFAA8A}"/>
              </a:ext>
            </a:extLst>
          </p:cNvPr>
          <p:cNvSpPr>
            <a:spLocks noChangeArrowheads="1"/>
          </p:cNvSpPr>
          <p:nvPr/>
        </p:nvSpPr>
        <p:spPr bwMode="auto">
          <a:xfrm flipH="1">
            <a:off x="2182832" y="5471873"/>
            <a:ext cx="47264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000">
                <a:solidFill>
                  <a:schemeClr val="bg1"/>
                </a:solidFill>
              </a:rPr>
              <a:t>《</a:t>
            </a:r>
            <a:r>
              <a:rPr lang="zh-CN" altLang="en-US" sz="2000">
                <a:solidFill>
                  <a:schemeClr val="bg1"/>
                </a:solidFill>
              </a:rPr>
              <a:t>湖南省建设工程消耗量定额修编方案</a:t>
            </a:r>
            <a:r>
              <a:rPr lang="en-US" altLang="zh-CN" sz="2000">
                <a:solidFill>
                  <a:schemeClr val="bg1"/>
                </a:solidFill>
              </a:rPr>
              <a:t>》</a:t>
            </a:r>
            <a:endParaRPr lang="en-US" altLang="zh-CN" sz="2000" dirty="0">
              <a:solidFill>
                <a:schemeClr val="bg1"/>
              </a:solidFill>
            </a:endParaRPr>
          </a:p>
        </p:txBody>
      </p:sp>
      <p:sp>
        <p:nvSpPr>
          <p:cNvPr id="9" name="Freeform 10">
            <a:extLst>
              <a:ext uri="{FF2B5EF4-FFF2-40B4-BE49-F238E27FC236}">
                <a16:creationId xmlns:a16="http://schemas.microsoft.com/office/drawing/2014/main" id="{EB3857AB-504E-48CE-83AA-F0DC437154FD}"/>
              </a:ext>
            </a:extLst>
          </p:cNvPr>
          <p:cNvSpPr>
            <a:spLocks noEditPoints="1"/>
          </p:cNvSpPr>
          <p:nvPr/>
        </p:nvSpPr>
        <p:spPr bwMode="auto">
          <a:xfrm flipH="1">
            <a:off x="1545343" y="5509319"/>
            <a:ext cx="281488" cy="346976"/>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sz="3200">
              <a:solidFill>
                <a:schemeClr val="bg1">
                  <a:lumMod val="50000"/>
                </a:schemeClr>
              </a:solidFill>
            </a:endParaRPr>
          </a:p>
        </p:txBody>
      </p:sp>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anim calcmode="lin" valueType="num">
                                      <p:cBhvr>
                                        <p:cTn id="12" dur="500" fill="hold"/>
                                        <p:tgtEl>
                                          <p:spTgt spid="16"/>
                                        </p:tgtEl>
                                        <p:attrNameLst>
                                          <p:attrName>ppt_x</p:attrName>
                                        </p:attrNameLst>
                                      </p:cBhvr>
                                      <p:tavLst>
                                        <p:tav tm="0">
                                          <p:val>
                                            <p:strVal val="#ppt_x"/>
                                          </p:val>
                                        </p:tav>
                                        <p:tav tm="100000">
                                          <p:val>
                                            <p:strVal val="#ppt_x"/>
                                          </p:val>
                                        </p:tav>
                                      </p:tavLst>
                                    </p:anim>
                                    <p:anim calcmode="lin" valueType="num">
                                      <p:cBhvr>
                                        <p:cTn id="13"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1" y="4243387"/>
            <a:ext cx="12190413" cy="97611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117454" y="1833887"/>
            <a:ext cx="10158679" cy="3096409"/>
            <a:chOff x="838200" y="2798763"/>
            <a:chExt cx="7620000" cy="1917700"/>
          </a:xfrm>
        </p:grpSpPr>
        <p:sp>
          <p:nvSpPr>
            <p:cNvPr id="10" name="矩形 9"/>
            <p:cNvSpPr/>
            <p:nvPr/>
          </p:nvSpPr>
          <p:spPr bwMode="auto">
            <a:xfrm>
              <a:off x="838200" y="2798763"/>
              <a:ext cx="2209800" cy="19177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bwMode="auto">
            <a:xfrm>
              <a:off x="3543300" y="2798763"/>
              <a:ext cx="2209800" cy="19177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bwMode="auto">
            <a:xfrm>
              <a:off x="6248400" y="2798763"/>
              <a:ext cx="2209800" cy="19177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6" name="椭圆 15"/>
          <p:cNvSpPr>
            <a:spLocks noChangeAspect="1"/>
          </p:cNvSpPr>
          <p:nvPr/>
        </p:nvSpPr>
        <p:spPr>
          <a:xfrm>
            <a:off x="1883414" y="4533537"/>
            <a:ext cx="1132300" cy="113230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pitchFamily="34" charset="-122"/>
                <a:ea typeface="微软雅黑" panose="020B0503020204020204" pitchFamily="34" charset="-122"/>
              </a:rPr>
              <a:t>人工费</a:t>
            </a:r>
            <a:endParaRPr lang="zh-CN" altLang="en-US" sz="2400" dirty="0">
              <a:latin typeface="微软雅黑" panose="020B0503020204020204" pitchFamily="34" charset="-122"/>
              <a:ea typeface="微软雅黑" panose="020B0503020204020204" pitchFamily="34" charset="-122"/>
            </a:endParaRPr>
          </a:p>
        </p:txBody>
      </p:sp>
      <p:sp>
        <p:nvSpPr>
          <p:cNvPr id="17" name="椭圆 16"/>
          <p:cNvSpPr>
            <a:spLocks noChangeAspect="1"/>
          </p:cNvSpPr>
          <p:nvPr/>
        </p:nvSpPr>
        <p:spPr>
          <a:xfrm>
            <a:off x="5708708" y="4541991"/>
            <a:ext cx="1132300" cy="1132300"/>
          </a:xfrm>
          <a:prstGeom prst="ellipse">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a:solidFill>
                  <a:srgbClr val="FFFFFF"/>
                </a:solidFill>
                <a:latin typeface="微软雅黑" panose="020B0503020204020204" pitchFamily="34" charset="-122"/>
                <a:ea typeface="微软雅黑" panose="020B0503020204020204" pitchFamily="34" charset="-122"/>
              </a:rPr>
              <a:t>材料</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8" name="椭圆 17"/>
          <p:cNvSpPr>
            <a:spLocks noChangeAspect="1"/>
          </p:cNvSpPr>
          <p:nvPr/>
        </p:nvSpPr>
        <p:spPr>
          <a:xfrm>
            <a:off x="9326469" y="4533537"/>
            <a:ext cx="1132300" cy="113230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a:solidFill>
                  <a:srgbClr val="FFFFFF"/>
                </a:solidFill>
                <a:latin typeface="微软雅黑" panose="020B0503020204020204" pitchFamily="34" charset="-122"/>
                <a:ea typeface="微软雅黑" panose="020B0503020204020204" pitchFamily="34" charset="-122"/>
              </a:rPr>
              <a:t>机械</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9" name="灯片编号占位符 18"/>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7</a:t>
            </a:fld>
            <a:endParaRPr lang="en-US" dirty="0">
              <a:solidFill>
                <a:prstClr val="black">
                  <a:tint val="75000"/>
                </a:prstClr>
              </a:solidFill>
            </a:endParaRPr>
          </a:p>
        </p:txBody>
      </p:sp>
      <p:sp>
        <p:nvSpPr>
          <p:cNvPr id="20" name="9"/>
          <p:cNvSpPr txBox="1"/>
          <p:nvPr/>
        </p:nvSpPr>
        <p:spPr>
          <a:xfrm>
            <a:off x="998070" y="351305"/>
            <a:ext cx="3487435" cy="430887"/>
          </a:xfrm>
          <a:prstGeom prst="rect">
            <a:avLst/>
          </a:prstGeom>
          <a:noFill/>
        </p:spPr>
        <p:txBody>
          <a:bodyPr wrap="square" lIns="0" tIns="0" rIns="0" bIns="0" rtlCol="0">
            <a:spAutoFit/>
          </a:bodyPr>
          <a:lstStyle/>
          <a:p>
            <a:r>
              <a:rPr lang="en-US" altLang="zh-CN" sz="2800">
                <a:solidFill>
                  <a:schemeClr val="bg1">
                    <a:lumMod val="50000"/>
                  </a:schemeClr>
                </a:solidFill>
                <a:latin typeface="微软雅黑" panose="020B0503020204020204" pitchFamily="34" charset="-122"/>
                <a:ea typeface="微软雅黑" panose="020B0503020204020204" pitchFamily="34" charset="-122"/>
              </a:rPr>
              <a:t>01.</a:t>
            </a:r>
            <a:r>
              <a:rPr lang="zh-CN" altLang="en-US" sz="2800">
                <a:solidFill>
                  <a:schemeClr val="bg1">
                    <a:lumMod val="50000"/>
                  </a:schemeClr>
                </a:solidFill>
                <a:latin typeface="微软雅黑" panose="020B0503020204020204" pitchFamily="34" charset="-122"/>
                <a:ea typeface="微软雅黑" panose="020B0503020204020204" pitchFamily="34" charset="-122"/>
              </a:rPr>
              <a:t>编  制  概  况</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8288839"/>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42"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125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750"/>
                                        <p:tgtEl>
                                          <p:spTgt spid="9"/>
                                        </p:tgtEl>
                                      </p:cBhvr>
                                    </p:animEffect>
                                    <p:anim calcmode="lin" valueType="num">
                                      <p:cBhvr>
                                        <p:cTn id="17" dur="750" fill="hold"/>
                                        <p:tgtEl>
                                          <p:spTgt spid="9"/>
                                        </p:tgtEl>
                                        <p:attrNameLst>
                                          <p:attrName>ppt_x</p:attrName>
                                        </p:attrNameLst>
                                      </p:cBhvr>
                                      <p:tavLst>
                                        <p:tav tm="0">
                                          <p:val>
                                            <p:strVal val="#ppt_x"/>
                                          </p:val>
                                        </p:tav>
                                        <p:tav tm="100000">
                                          <p:val>
                                            <p:strVal val="#ppt_x"/>
                                          </p:val>
                                        </p:tav>
                                      </p:tavLst>
                                    </p:anim>
                                    <p:anim calcmode="lin" valueType="num">
                                      <p:cBhvr>
                                        <p:cTn id="18" dur="75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3467" y="-1139764"/>
            <a:ext cx="14764637" cy="2963089"/>
            <a:chOff x="-2543467" y="-1139764"/>
            <a:chExt cx="14764637" cy="2963089"/>
          </a:xfrm>
        </p:grpSpPr>
        <p:sp>
          <p:nvSpPr>
            <p:cNvPr id="3" name="矩形 2"/>
            <p:cNvSpPr/>
            <p:nvPr/>
          </p:nvSpPr>
          <p:spPr>
            <a:xfrm flipV="1">
              <a:off x="1045029" y="965721"/>
              <a:ext cx="11176141"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5"/>
            <p:cNvSpPr/>
            <p:nvPr/>
          </p:nvSpPr>
          <p:spPr>
            <a:xfrm rot="3021466">
              <a:off x="-2473881" y="-833708"/>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5"/>
            <p:cNvSpPr/>
            <p:nvPr/>
          </p:nvSpPr>
          <p:spPr>
            <a:xfrm rot="3021466">
              <a:off x="-2830474" y="-852757"/>
              <a:ext cx="2944040" cy="2370026"/>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灯片编号占位符 18"/>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8</a:t>
            </a:fld>
            <a:endParaRPr lang="en-US" dirty="0">
              <a:solidFill>
                <a:prstClr val="black">
                  <a:tint val="75000"/>
                </a:prstClr>
              </a:solidFill>
            </a:endParaRPr>
          </a:p>
        </p:txBody>
      </p:sp>
      <p:sp>
        <p:nvSpPr>
          <p:cNvPr id="20" name="9"/>
          <p:cNvSpPr txBox="1"/>
          <p:nvPr/>
        </p:nvSpPr>
        <p:spPr>
          <a:xfrm>
            <a:off x="998070" y="351305"/>
            <a:ext cx="3487435" cy="430887"/>
          </a:xfrm>
          <a:prstGeom prst="rect">
            <a:avLst/>
          </a:prstGeom>
          <a:noFill/>
        </p:spPr>
        <p:txBody>
          <a:bodyPr wrap="square" lIns="0" tIns="0" rIns="0" bIns="0" rtlCol="0">
            <a:spAutoFit/>
          </a:bodyPr>
          <a:lstStyle/>
          <a:p>
            <a:r>
              <a:rPr lang="en-US" altLang="zh-CN" sz="2800">
                <a:solidFill>
                  <a:schemeClr val="bg1">
                    <a:lumMod val="50000"/>
                  </a:schemeClr>
                </a:solidFill>
                <a:latin typeface="微软雅黑" panose="020B0503020204020204" pitchFamily="34" charset="-122"/>
                <a:ea typeface="微软雅黑" panose="020B0503020204020204" pitchFamily="34" charset="-122"/>
              </a:rPr>
              <a:t>01.</a:t>
            </a:r>
            <a:r>
              <a:rPr lang="zh-CN" altLang="en-US" sz="2800">
                <a:solidFill>
                  <a:schemeClr val="bg1">
                    <a:lumMod val="50000"/>
                  </a:schemeClr>
                </a:solidFill>
                <a:latin typeface="微软雅黑" panose="020B0503020204020204" pitchFamily="34" charset="-122"/>
                <a:ea typeface="微软雅黑" panose="020B0503020204020204" pitchFamily="34" charset="-122"/>
              </a:rPr>
              <a:t>编  制  概  况</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aphicFrame>
        <p:nvGraphicFramePr>
          <p:cNvPr id="4" name="表格 3">
            <a:extLst>
              <a:ext uri="{FF2B5EF4-FFF2-40B4-BE49-F238E27FC236}">
                <a16:creationId xmlns:a16="http://schemas.microsoft.com/office/drawing/2014/main" id="{84CD6BB6-887A-4A58-B131-1837C8E99688}"/>
              </a:ext>
            </a:extLst>
          </p:cNvPr>
          <p:cNvGraphicFramePr>
            <a:graphicFrameLocks noGrp="1"/>
          </p:cNvGraphicFramePr>
          <p:nvPr>
            <p:extLst>
              <p:ext uri="{D42A27DB-BD31-4B8C-83A1-F6EECF244321}">
                <p14:modId xmlns:p14="http://schemas.microsoft.com/office/powerpoint/2010/main" val="1901561860"/>
              </p:ext>
            </p:extLst>
          </p:nvPr>
        </p:nvGraphicFramePr>
        <p:xfrm>
          <a:off x="1702613" y="2847631"/>
          <a:ext cx="8785185" cy="3383280"/>
        </p:xfrm>
        <a:graphic>
          <a:graphicData uri="http://schemas.openxmlformats.org/drawingml/2006/table">
            <a:tbl>
              <a:tblPr>
                <a:tableStyleId>{5C22544A-7EE6-4342-B048-85BDC9FD1C3A}</a:tableStyleId>
              </a:tblPr>
              <a:tblGrid>
                <a:gridCol w="1566403">
                  <a:extLst>
                    <a:ext uri="{9D8B030D-6E8A-4147-A177-3AD203B41FA5}">
                      <a16:colId xmlns:a16="http://schemas.microsoft.com/office/drawing/2014/main" val="1228268202"/>
                    </a:ext>
                  </a:extLst>
                </a:gridCol>
                <a:gridCol w="2414272">
                  <a:extLst>
                    <a:ext uri="{9D8B030D-6E8A-4147-A177-3AD203B41FA5}">
                      <a16:colId xmlns:a16="http://schemas.microsoft.com/office/drawing/2014/main" val="1442641273"/>
                    </a:ext>
                  </a:extLst>
                </a:gridCol>
                <a:gridCol w="2026586">
                  <a:extLst>
                    <a:ext uri="{9D8B030D-6E8A-4147-A177-3AD203B41FA5}">
                      <a16:colId xmlns:a16="http://schemas.microsoft.com/office/drawing/2014/main" val="529194631"/>
                    </a:ext>
                  </a:extLst>
                </a:gridCol>
                <a:gridCol w="2777924">
                  <a:extLst>
                    <a:ext uri="{9D8B030D-6E8A-4147-A177-3AD203B41FA5}">
                      <a16:colId xmlns:a16="http://schemas.microsoft.com/office/drawing/2014/main" val="2976785334"/>
                    </a:ext>
                  </a:extLst>
                </a:gridCol>
              </a:tblGrid>
              <a:tr h="46680">
                <a:tc gridSpan="2">
                  <a:txBody>
                    <a:bodyPr/>
                    <a:lstStyle/>
                    <a:p>
                      <a:pPr algn="ctr" fontAlgn="ctr"/>
                      <a:r>
                        <a:rPr lang="zh-CN" altLang="en-US" sz="1800" u="none" strike="noStrike">
                          <a:solidFill>
                            <a:schemeClr val="bg1"/>
                          </a:solidFill>
                          <a:effectLst/>
                        </a:rPr>
                        <a:t>章 节 内 容</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hMerge="1">
                  <a:txBody>
                    <a:bodyPr/>
                    <a:lstStyle/>
                    <a:p>
                      <a:endParaRPr lang="zh-CN" altLang="en-US"/>
                    </a:p>
                  </a:txBody>
                  <a:tcPr/>
                </a:tc>
                <a:tc>
                  <a:txBody>
                    <a:bodyPr/>
                    <a:lstStyle/>
                    <a:p>
                      <a:pPr algn="ctr" fontAlgn="ctr"/>
                      <a:r>
                        <a:rPr lang="en-US" altLang="zh-CN" sz="1800" u="none" strike="noStrike">
                          <a:solidFill>
                            <a:schemeClr val="bg1"/>
                          </a:solidFill>
                          <a:effectLst/>
                        </a:rPr>
                        <a:t>2020</a:t>
                      </a:r>
                      <a:r>
                        <a:rPr lang="zh-CN" altLang="en-US" sz="1800" u="none" strike="noStrike">
                          <a:solidFill>
                            <a:schemeClr val="bg1"/>
                          </a:solidFill>
                          <a:effectLst/>
                        </a:rPr>
                        <a:t>消耗量标准</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2014</a:t>
                      </a:r>
                      <a:r>
                        <a:rPr lang="zh-CN" altLang="en-US" sz="1800" u="none" strike="noStrike">
                          <a:solidFill>
                            <a:schemeClr val="bg1"/>
                          </a:solidFill>
                          <a:effectLst/>
                        </a:rPr>
                        <a:t>消耗量标准及补充</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extLst>
                  <a:ext uri="{0D108BD9-81ED-4DB2-BD59-A6C34878D82A}">
                    <a16:rowId xmlns:a16="http://schemas.microsoft.com/office/drawing/2014/main" val="2297354684"/>
                  </a:ext>
                </a:extLst>
              </a:tr>
              <a:tr h="220980">
                <a:tc>
                  <a:txBody>
                    <a:bodyPr/>
                    <a:lstStyle/>
                    <a:p>
                      <a:pPr algn="ctr" fontAlgn="ctr"/>
                      <a:r>
                        <a:rPr lang="zh-CN" altLang="en-US" sz="1800" u="none" strike="noStrike">
                          <a:solidFill>
                            <a:schemeClr val="bg1"/>
                          </a:solidFill>
                          <a:effectLst/>
                        </a:rPr>
                        <a:t>第一章  </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zh-CN" altLang="en-US" sz="1800" u="none" strike="noStrike">
                          <a:solidFill>
                            <a:schemeClr val="bg1"/>
                          </a:solidFill>
                          <a:effectLst/>
                        </a:rPr>
                        <a:t>土石方工程</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175</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144</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extLst>
                  <a:ext uri="{0D108BD9-81ED-4DB2-BD59-A6C34878D82A}">
                    <a16:rowId xmlns:a16="http://schemas.microsoft.com/office/drawing/2014/main" val="3322545212"/>
                  </a:ext>
                </a:extLst>
              </a:tr>
              <a:tr h="220980">
                <a:tc>
                  <a:txBody>
                    <a:bodyPr/>
                    <a:lstStyle/>
                    <a:p>
                      <a:pPr algn="ctr" fontAlgn="ctr"/>
                      <a:r>
                        <a:rPr lang="zh-CN" altLang="en-US" sz="1800" u="none" strike="noStrike">
                          <a:solidFill>
                            <a:schemeClr val="bg1"/>
                          </a:solidFill>
                          <a:effectLst/>
                        </a:rPr>
                        <a:t>第二章  </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zh-CN" altLang="en-US" sz="1800" u="none" strike="noStrike">
                          <a:solidFill>
                            <a:schemeClr val="bg1"/>
                          </a:solidFill>
                          <a:effectLst/>
                        </a:rPr>
                        <a:t>道路工程</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294</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333</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extLst>
                  <a:ext uri="{0D108BD9-81ED-4DB2-BD59-A6C34878D82A}">
                    <a16:rowId xmlns:a16="http://schemas.microsoft.com/office/drawing/2014/main" val="1084248222"/>
                  </a:ext>
                </a:extLst>
              </a:tr>
              <a:tr h="220980">
                <a:tc>
                  <a:txBody>
                    <a:bodyPr/>
                    <a:lstStyle/>
                    <a:p>
                      <a:pPr algn="ctr" fontAlgn="ctr"/>
                      <a:r>
                        <a:rPr lang="zh-CN" altLang="en-US" sz="1800" u="none" strike="noStrike">
                          <a:solidFill>
                            <a:schemeClr val="bg1"/>
                          </a:solidFill>
                          <a:effectLst/>
                        </a:rPr>
                        <a:t>第三章</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zh-CN" altLang="en-US" sz="1800" u="none" strike="noStrike">
                          <a:solidFill>
                            <a:schemeClr val="bg1"/>
                          </a:solidFill>
                          <a:effectLst/>
                        </a:rPr>
                        <a:t>桥涵工程</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335</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483</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extLst>
                  <a:ext uri="{0D108BD9-81ED-4DB2-BD59-A6C34878D82A}">
                    <a16:rowId xmlns:a16="http://schemas.microsoft.com/office/drawing/2014/main" val="2122254490"/>
                  </a:ext>
                </a:extLst>
              </a:tr>
              <a:tr h="220980">
                <a:tc>
                  <a:txBody>
                    <a:bodyPr/>
                    <a:lstStyle/>
                    <a:p>
                      <a:pPr algn="ctr" fontAlgn="ctr"/>
                      <a:r>
                        <a:rPr lang="zh-CN" altLang="en-US" sz="1800" u="none" strike="noStrike">
                          <a:solidFill>
                            <a:schemeClr val="bg1"/>
                          </a:solidFill>
                          <a:effectLst/>
                        </a:rPr>
                        <a:t>第四章</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zh-CN" altLang="en-US" sz="1800" u="none" strike="noStrike">
                          <a:solidFill>
                            <a:schemeClr val="bg1"/>
                          </a:solidFill>
                          <a:effectLst/>
                        </a:rPr>
                        <a:t> 隧道工程</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234</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164</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extLst>
                  <a:ext uri="{0D108BD9-81ED-4DB2-BD59-A6C34878D82A}">
                    <a16:rowId xmlns:a16="http://schemas.microsoft.com/office/drawing/2014/main" val="2280784715"/>
                  </a:ext>
                </a:extLst>
              </a:tr>
              <a:tr h="220980">
                <a:tc>
                  <a:txBody>
                    <a:bodyPr/>
                    <a:lstStyle/>
                    <a:p>
                      <a:pPr algn="ctr" fontAlgn="ctr"/>
                      <a:r>
                        <a:rPr lang="zh-CN" altLang="en-US" sz="1800" u="none" strike="noStrike">
                          <a:solidFill>
                            <a:schemeClr val="bg1"/>
                          </a:solidFill>
                          <a:effectLst/>
                        </a:rPr>
                        <a:t>第五章</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zh-CN" altLang="en-US" sz="1800" u="none" strike="noStrike">
                          <a:solidFill>
                            <a:schemeClr val="bg1"/>
                          </a:solidFill>
                          <a:effectLst/>
                        </a:rPr>
                        <a:t>管网工程</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1946</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2003</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extLst>
                  <a:ext uri="{0D108BD9-81ED-4DB2-BD59-A6C34878D82A}">
                    <a16:rowId xmlns:a16="http://schemas.microsoft.com/office/drawing/2014/main" val="1309603342"/>
                  </a:ext>
                </a:extLst>
              </a:tr>
              <a:tr h="220980">
                <a:tc>
                  <a:txBody>
                    <a:bodyPr/>
                    <a:lstStyle/>
                    <a:p>
                      <a:pPr algn="ctr" fontAlgn="ctr"/>
                      <a:r>
                        <a:rPr lang="zh-CN" altLang="en-US" sz="1800" u="none" strike="noStrike">
                          <a:solidFill>
                            <a:schemeClr val="bg1"/>
                          </a:solidFill>
                          <a:effectLst/>
                        </a:rPr>
                        <a:t>第六章</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zh-CN" altLang="en-US" sz="1800" u="none" strike="noStrike">
                          <a:solidFill>
                            <a:schemeClr val="bg1"/>
                          </a:solidFill>
                          <a:effectLst/>
                        </a:rPr>
                        <a:t>水处理工程</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647</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455</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extLst>
                  <a:ext uri="{0D108BD9-81ED-4DB2-BD59-A6C34878D82A}">
                    <a16:rowId xmlns:a16="http://schemas.microsoft.com/office/drawing/2014/main" val="624451667"/>
                  </a:ext>
                </a:extLst>
              </a:tr>
              <a:tr h="220980">
                <a:tc>
                  <a:txBody>
                    <a:bodyPr/>
                    <a:lstStyle/>
                    <a:p>
                      <a:pPr algn="ctr" fontAlgn="ctr"/>
                      <a:r>
                        <a:rPr lang="zh-CN" altLang="en-US" sz="1800" u="none" strike="noStrike">
                          <a:solidFill>
                            <a:schemeClr val="bg1"/>
                          </a:solidFill>
                          <a:effectLst/>
                        </a:rPr>
                        <a:t>第七章</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zh-CN" altLang="en-US" sz="1800" u="none" strike="noStrike">
                          <a:solidFill>
                            <a:schemeClr val="bg1"/>
                          </a:solidFill>
                          <a:effectLst/>
                        </a:rPr>
                        <a:t> 地下综合管廊工程</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36</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298</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extLst>
                  <a:ext uri="{0D108BD9-81ED-4DB2-BD59-A6C34878D82A}">
                    <a16:rowId xmlns:a16="http://schemas.microsoft.com/office/drawing/2014/main" val="1205816247"/>
                  </a:ext>
                </a:extLst>
              </a:tr>
              <a:tr h="220980">
                <a:tc>
                  <a:txBody>
                    <a:bodyPr/>
                    <a:lstStyle/>
                    <a:p>
                      <a:pPr algn="ctr" fontAlgn="ctr"/>
                      <a:r>
                        <a:rPr lang="zh-CN" altLang="en-US" sz="1800" u="none" strike="noStrike">
                          <a:solidFill>
                            <a:schemeClr val="bg1"/>
                          </a:solidFill>
                          <a:effectLst/>
                        </a:rPr>
                        <a:t>第八章 </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zh-CN" altLang="en-US" sz="1800" u="none" strike="noStrike">
                          <a:solidFill>
                            <a:schemeClr val="bg1"/>
                          </a:solidFill>
                          <a:effectLst/>
                        </a:rPr>
                        <a:t>生活垃圾处理工程</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148</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0</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extLst>
                  <a:ext uri="{0D108BD9-81ED-4DB2-BD59-A6C34878D82A}">
                    <a16:rowId xmlns:a16="http://schemas.microsoft.com/office/drawing/2014/main" val="2166606136"/>
                  </a:ext>
                </a:extLst>
              </a:tr>
              <a:tr h="220980">
                <a:tc>
                  <a:txBody>
                    <a:bodyPr/>
                    <a:lstStyle/>
                    <a:p>
                      <a:pPr algn="ctr" fontAlgn="ctr"/>
                      <a:r>
                        <a:rPr lang="zh-CN" altLang="en-US" sz="1800" u="none" strike="noStrike">
                          <a:solidFill>
                            <a:schemeClr val="bg1"/>
                          </a:solidFill>
                          <a:effectLst/>
                        </a:rPr>
                        <a:t>第九章</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zh-CN" altLang="en-US" sz="1800" u="none" strike="noStrike">
                          <a:solidFill>
                            <a:schemeClr val="bg1"/>
                          </a:solidFill>
                          <a:effectLst/>
                        </a:rPr>
                        <a:t> 钢筋工程</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47</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30</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extLst>
                  <a:ext uri="{0D108BD9-81ED-4DB2-BD59-A6C34878D82A}">
                    <a16:rowId xmlns:a16="http://schemas.microsoft.com/office/drawing/2014/main" val="1223195449"/>
                  </a:ext>
                </a:extLst>
              </a:tr>
              <a:tr h="220980">
                <a:tc>
                  <a:txBody>
                    <a:bodyPr/>
                    <a:lstStyle/>
                    <a:p>
                      <a:pPr algn="ctr" fontAlgn="ctr"/>
                      <a:r>
                        <a:rPr lang="zh-CN" altLang="en-US" sz="1800" u="none" strike="noStrike">
                          <a:solidFill>
                            <a:schemeClr val="bg1"/>
                          </a:solidFill>
                          <a:effectLst/>
                        </a:rPr>
                        <a:t>第十章</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zh-CN" altLang="en-US" sz="1800" u="none" strike="noStrike">
                          <a:solidFill>
                            <a:schemeClr val="bg1"/>
                          </a:solidFill>
                          <a:effectLst/>
                        </a:rPr>
                        <a:t> 拆除工程</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65</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67</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extLst>
                  <a:ext uri="{0D108BD9-81ED-4DB2-BD59-A6C34878D82A}">
                    <a16:rowId xmlns:a16="http://schemas.microsoft.com/office/drawing/2014/main" val="1421765046"/>
                  </a:ext>
                </a:extLst>
              </a:tr>
              <a:tr h="220980">
                <a:tc>
                  <a:txBody>
                    <a:bodyPr/>
                    <a:lstStyle/>
                    <a:p>
                      <a:pPr algn="ctr" fontAlgn="ctr"/>
                      <a:r>
                        <a:rPr lang="zh-CN" altLang="en-US" sz="1800" u="none" strike="noStrike">
                          <a:solidFill>
                            <a:schemeClr val="bg1"/>
                          </a:solidFill>
                          <a:effectLst/>
                        </a:rPr>
                        <a:t>第十一章</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zh-CN" altLang="en-US" sz="1800" u="none" strike="noStrike">
                          <a:solidFill>
                            <a:schemeClr val="bg1"/>
                          </a:solidFill>
                          <a:effectLst/>
                        </a:rPr>
                        <a:t> 措施项目</a:t>
                      </a:r>
                      <a:endParaRPr lang="zh-CN" altLang="en-US"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304</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tc>
                  <a:txBody>
                    <a:bodyPr/>
                    <a:lstStyle/>
                    <a:p>
                      <a:pPr algn="ctr" fontAlgn="ctr"/>
                      <a:r>
                        <a:rPr lang="en-US" altLang="zh-CN" sz="1800" u="none" strike="noStrike">
                          <a:solidFill>
                            <a:schemeClr val="bg1"/>
                          </a:solidFill>
                          <a:effectLst/>
                        </a:rPr>
                        <a:t>268</a:t>
                      </a:r>
                      <a:endParaRPr lang="en-US" altLang="zh-CN" sz="1800" b="0" i="0" u="none" strike="noStrike">
                        <a:solidFill>
                          <a:schemeClr val="bg1"/>
                        </a:solidFill>
                        <a:effectLst/>
                        <a:latin typeface="仿宋" panose="02010609060101010101" pitchFamily="49" charset="-122"/>
                        <a:ea typeface="仿宋" panose="02010609060101010101" pitchFamily="49" charset="-122"/>
                      </a:endParaRPr>
                    </a:p>
                  </a:txBody>
                  <a:tcPr marL="7620" marR="7620" marT="7620" marB="0" anchor="ctr">
                    <a:solidFill>
                      <a:schemeClr val="accent3">
                        <a:lumMod val="75000"/>
                      </a:schemeClr>
                    </a:solidFill>
                  </a:tcPr>
                </a:tc>
                <a:extLst>
                  <a:ext uri="{0D108BD9-81ED-4DB2-BD59-A6C34878D82A}">
                    <a16:rowId xmlns:a16="http://schemas.microsoft.com/office/drawing/2014/main" val="1515877984"/>
                  </a:ext>
                </a:extLst>
              </a:tr>
            </a:tbl>
          </a:graphicData>
        </a:graphic>
      </p:graphicFrame>
      <p:sp>
        <p:nvSpPr>
          <p:cNvPr id="21" name="文本框 20">
            <a:extLst>
              <a:ext uri="{FF2B5EF4-FFF2-40B4-BE49-F238E27FC236}">
                <a16:creationId xmlns:a16="http://schemas.microsoft.com/office/drawing/2014/main" id="{6FCDB03F-ED0F-4322-A87D-1C8992DA88DB}"/>
              </a:ext>
            </a:extLst>
          </p:cNvPr>
          <p:cNvSpPr txBox="1"/>
          <p:nvPr/>
        </p:nvSpPr>
        <p:spPr>
          <a:xfrm>
            <a:off x="1206379" y="1329371"/>
            <a:ext cx="9743271" cy="1200329"/>
          </a:xfrm>
          <a:prstGeom prst="rect">
            <a:avLst/>
          </a:prstGeom>
          <a:noFill/>
        </p:spPr>
        <p:txBody>
          <a:bodyPr wrap="square">
            <a:spAutoFit/>
          </a:bodyPr>
          <a:lstStyle/>
          <a:p>
            <a:r>
              <a:rPr lang="en-US" altLang="zh-CN" sz="2400" kern="100">
                <a:effectLst/>
                <a:latin typeface="+mn-ea"/>
                <a:cs typeface="宋体" panose="02010600030101010101" pitchFamily="2" charset="-122"/>
              </a:rPr>
              <a:t>2020</a:t>
            </a:r>
            <a:r>
              <a:rPr lang="zh-CN" altLang="zh-CN" sz="2400" kern="100">
                <a:effectLst/>
                <a:latin typeface="+mn-ea"/>
                <a:cs typeface="宋体" panose="02010600030101010101" pitchFamily="2" charset="-122"/>
              </a:rPr>
              <a:t>年</a:t>
            </a:r>
            <a:r>
              <a:rPr lang="zh-CN" altLang="zh-CN" sz="2400">
                <a:solidFill>
                  <a:srgbClr val="000000"/>
                </a:solidFill>
                <a:effectLst/>
                <a:latin typeface="+mn-ea"/>
                <a:cs typeface="宋体" panose="02010600030101010101" pitchFamily="2" charset="-122"/>
              </a:rPr>
              <a:t>《</a:t>
            </a:r>
            <a:r>
              <a:rPr lang="zh-CN" altLang="zh-CN" sz="2400" kern="100">
                <a:effectLst/>
                <a:latin typeface="+mn-ea"/>
                <a:cs typeface="宋体" panose="02010600030101010101" pitchFamily="2" charset="-122"/>
              </a:rPr>
              <a:t>湖南省市政工程消耗量标准</a:t>
            </a:r>
            <a:r>
              <a:rPr lang="zh-CN" altLang="zh-CN" sz="2400">
                <a:solidFill>
                  <a:srgbClr val="000000"/>
                </a:solidFill>
                <a:effectLst/>
                <a:latin typeface="+mn-ea"/>
                <a:cs typeface="宋体" panose="02010600030101010101" pitchFamily="2" charset="-122"/>
              </a:rPr>
              <a:t>》</a:t>
            </a:r>
            <a:r>
              <a:rPr lang="zh-CN" altLang="zh-CN" sz="2400" kern="100">
                <a:effectLst/>
                <a:latin typeface="+mn-ea"/>
                <a:cs typeface="宋体" panose="02010600030101010101" pitchFamily="2" charset="-122"/>
              </a:rPr>
              <a:t>全册共计子目</a:t>
            </a:r>
            <a:r>
              <a:rPr lang="en-US" altLang="zh-CN" sz="2400" kern="100">
                <a:effectLst/>
                <a:latin typeface="+mn-ea"/>
                <a:cs typeface="宋体" panose="02010600030101010101" pitchFamily="2" charset="-122"/>
              </a:rPr>
              <a:t>4231</a:t>
            </a:r>
            <a:r>
              <a:rPr lang="zh-CN" altLang="zh-CN" sz="2400" kern="100">
                <a:effectLst/>
                <a:latin typeface="+mn-ea"/>
                <a:cs typeface="宋体" panose="02010600030101010101" pitchFamily="2" charset="-122"/>
              </a:rPr>
              <a:t>个，对比</a:t>
            </a:r>
            <a:r>
              <a:rPr lang="en-US" altLang="zh-CN" sz="2400" kern="100">
                <a:effectLst/>
                <a:latin typeface="+mn-ea"/>
                <a:cs typeface="宋体" panose="02010600030101010101" pitchFamily="2" charset="-122"/>
              </a:rPr>
              <a:t>2014</a:t>
            </a:r>
            <a:r>
              <a:rPr lang="zh-CN" altLang="zh-CN" sz="2400" kern="100">
                <a:effectLst/>
                <a:latin typeface="+mn-ea"/>
                <a:cs typeface="宋体" panose="02010600030101010101" pitchFamily="2" charset="-122"/>
              </a:rPr>
              <a:t>年</a:t>
            </a:r>
            <a:r>
              <a:rPr lang="zh-CN" altLang="zh-CN" sz="2400">
                <a:solidFill>
                  <a:srgbClr val="000000"/>
                </a:solidFill>
                <a:effectLst/>
                <a:latin typeface="+mn-ea"/>
                <a:cs typeface="宋体" panose="02010600030101010101" pitchFamily="2" charset="-122"/>
              </a:rPr>
              <a:t>《</a:t>
            </a:r>
            <a:r>
              <a:rPr lang="zh-CN" altLang="zh-CN" sz="2400" kern="100">
                <a:effectLst/>
                <a:latin typeface="+mn-ea"/>
                <a:cs typeface="宋体" panose="02010600030101010101" pitchFamily="2" charset="-122"/>
              </a:rPr>
              <a:t>湖南省市政工程消耗量标准</a:t>
            </a:r>
            <a:r>
              <a:rPr lang="zh-CN" altLang="zh-CN" sz="2400">
                <a:solidFill>
                  <a:srgbClr val="000000"/>
                </a:solidFill>
                <a:effectLst/>
                <a:latin typeface="+mn-ea"/>
                <a:cs typeface="宋体" panose="02010600030101010101" pitchFamily="2" charset="-122"/>
              </a:rPr>
              <a:t>》</a:t>
            </a:r>
            <a:r>
              <a:rPr lang="en-US" altLang="zh-CN" sz="2400" kern="100">
                <a:effectLst/>
                <a:latin typeface="+mn-ea"/>
                <a:cs typeface="宋体" panose="02010600030101010101" pitchFamily="2" charset="-122"/>
              </a:rPr>
              <a:t>4254</a:t>
            </a:r>
            <a:r>
              <a:rPr lang="zh-CN" altLang="zh-CN" sz="2400" kern="100">
                <a:effectLst/>
                <a:latin typeface="+mn-ea"/>
                <a:cs typeface="宋体" panose="02010600030101010101" pitchFamily="2" charset="-122"/>
              </a:rPr>
              <a:t>个</a:t>
            </a:r>
            <a:r>
              <a:rPr lang="zh-CN" altLang="en-US" sz="2400" kern="100">
                <a:latin typeface="+mn-ea"/>
                <a:cs typeface="宋体" panose="02010600030101010101" pitchFamily="2" charset="-122"/>
              </a:rPr>
              <a:t>（包括</a:t>
            </a:r>
            <a:r>
              <a:rPr lang="zh-CN" altLang="zh-CN" sz="2400" kern="100">
                <a:effectLst/>
                <a:latin typeface="+mn-ea"/>
                <a:cs typeface="宋体" panose="02010600030101010101" pitchFamily="2" charset="-122"/>
              </a:rPr>
              <a:t>后续发布的补充子目及专业定额的数量</a:t>
            </a:r>
            <a:r>
              <a:rPr lang="zh-CN" altLang="en-US" sz="2400" kern="100">
                <a:latin typeface="+mn-ea"/>
                <a:cs typeface="宋体" panose="02010600030101010101" pitchFamily="2" charset="-122"/>
              </a:rPr>
              <a:t>）。</a:t>
            </a:r>
            <a:endParaRPr lang="zh-CN" altLang="en-US" sz="2400">
              <a:latin typeface="+mn-ea"/>
            </a:endParaRPr>
          </a:p>
        </p:txBody>
      </p:sp>
    </p:spTree>
    <p:extLst>
      <p:ext uri="{BB962C8B-B14F-4D97-AF65-F5344CB8AC3E}">
        <p14:creationId xmlns:p14="http://schemas.microsoft.com/office/powerpoint/2010/main" val="2869283301"/>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5"/>
          <p:cNvSpPr/>
          <p:nvPr/>
        </p:nvSpPr>
        <p:spPr>
          <a:xfrm rot="3021466">
            <a:off x="-3847875" y="-205638"/>
            <a:ext cx="7451733" cy="5998830"/>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5"/>
          <p:cNvSpPr/>
          <p:nvPr/>
        </p:nvSpPr>
        <p:spPr>
          <a:xfrm rot="2448540">
            <a:off x="925071" y="-5799461"/>
            <a:ext cx="8363360" cy="8262405"/>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 name="connsiteX0-55" fmla="*/ 0 w 7451733"/>
              <a:gd name="connsiteY0-56" fmla="*/ 5077188 h 8262405"/>
              <a:gd name="connsiteX1-57" fmla="*/ 983187 w 7451733"/>
              <a:gd name="connsiteY1-58" fmla="*/ 3303280 h 8262405"/>
              <a:gd name="connsiteX2-59" fmla="*/ 6917889 w 7451733"/>
              <a:gd name="connsiteY2-60" fmla="*/ 0 h 8262405"/>
              <a:gd name="connsiteX3-61" fmla="*/ 7451733 w 7451733"/>
              <a:gd name="connsiteY3-62" fmla="*/ 2504068 h 8262405"/>
              <a:gd name="connsiteX4-63" fmla="*/ 7451733 w 7451733"/>
              <a:gd name="connsiteY4-64" fmla="*/ 8021912 h 8262405"/>
              <a:gd name="connsiteX5-65" fmla="*/ 7211240 w 7451733"/>
              <a:gd name="connsiteY5-66" fmla="*/ 8262405 h 8262405"/>
              <a:gd name="connsiteX6-67" fmla="*/ 638283 w 7451733"/>
              <a:gd name="connsiteY6-68" fmla="*/ 8262405 h 8262405"/>
              <a:gd name="connsiteX7-69" fmla="*/ 397790 w 7451733"/>
              <a:gd name="connsiteY7-70" fmla="*/ 8021912 h 8262405"/>
              <a:gd name="connsiteX8-71" fmla="*/ 0 w 7451733"/>
              <a:gd name="connsiteY8-72" fmla="*/ 5077188 h 8262405"/>
              <a:gd name="connsiteX0-73" fmla="*/ 0 w 8363360"/>
              <a:gd name="connsiteY0-74" fmla="*/ 5077188 h 8262405"/>
              <a:gd name="connsiteX1-75" fmla="*/ 983187 w 8363360"/>
              <a:gd name="connsiteY1-76" fmla="*/ 3303280 h 8262405"/>
              <a:gd name="connsiteX2-77" fmla="*/ 6917889 w 8363360"/>
              <a:gd name="connsiteY2-78" fmla="*/ 0 h 8262405"/>
              <a:gd name="connsiteX3-79" fmla="*/ 8363360 w 8363360"/>
              <a:gd name="connsiteY3-80" fmla="*/ 2044117 h 8262405"/>
              <a:gd name="connsiteX4-81" fmla="*/ 7451733 w 8363360"/>
              <a:gd name="connsiteY4-82" fmla="*/ 8021912 h 8262405"/>
              <a:gd name="connsiteX5-83" fmla="*/ 7211240 w 8363360"/>
              <a:gd name="connsiteY5-84" fmla="*/ 8262405 h 8262405"/>
              <a:gd name="connsiteX6-85" fmla="*/ 638283 w 8363360"/>
              <a:gd name="connsiteY6-86" fmla="*/ 8262405 h 8262405"/>
              <a:gd name="connsiteX7-87" fmla="*/ 397790 w 8363360"/>
              <a:gd name="connsiteY7-88" fmla="*/ 8021912 h 8262405"/>
              <a:gd name="connsiteX8-89" fmla="*/ 0 w 8363360"/>
              <a:gd name="connsiteY8-90" fmla="*/ 5077188 h 82624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363360" h="8262405">
                <a:moveTo>
                  <a:pt x="0" y="5077188"/>
                </a:moveTo>
                <a:cubicBezTo>
                  <a:pt x="0" y="4944367"/>
                  <a:pt x="850366" y="3303280"/>
                  <a:pt x="983187" y="3303280"/>
                </a:cubicBezTo>
                <a:lnTo>
                  <a:pt x="6917889" y="0"/>
                </a:lnTo>
                <a:cubicBezTo>
                  <a:pt x="7050710" y="0"/>
                  <a:pt x="8363360" y="1911296"/>
                  <a:pt x="8363360" y="2044117"/>
                </a:cubicBezTo>
                <a:lnTo>
                  <a:pt x="7451733" y="8021912"/>
                </a:lnTo>
                <a:cubicBezTo>
                  <a:pt x="7451733" y="8154733"/>
                  <a:pt x="7344061" y="8262405"/>
                  <a:pt x="7211240" y="8262405"/>
                </a:cubicBezTo>
                <a:lnTo>
                  <a:pt x="638283" y="8262405"/>
                </a:lnTo>
                <a:cubicBezTo>
                  <a:pt x="505462" y="8262405"/>
                  <a:pt x="397790" y="8154733"/>
                  <a:pt x="397790" y="8021912"/>
                </a:cubicBezTo>
                <a:cubicBezTo>
                  <a:pt x="397790" y="6182631"/>
                  <a:pt x="0" y="6916469"/>
                  <a:pt x="0" y="507718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5"/>
          <p:cNvSpPr/>
          <p:nvPr/>
        </p:nvSpPr>
        <p:spPr>
          <a:xfrm rot="3021466">
            <a:off x="-4378638" y="-224687"/>
            <a:ext cx="7451733" cy="5998830"/>
          </a:xfrm>
          <a:custGeom>
            <a:avLst/>
            <a:gdLst>
              <a:gd name="connsiteX0" fmla="*/ 0 w 7053943"/>
              <a:gd name="connsiteY0" fmla="*/ 240493 h 5998830"/>
              <a:gd name="connsiteX1" fmla="*/ 240493 w 7053943"/>
              <a:gd name="connsiteY1" fmla="*/ 0 h 5998830"/>
              <a:gd name="connsiteX2" fmla="*/ 6813450 w 7053943"/>
              <a:gd name="connsiteY2" fmla="*/ 0 h 5998830"/>
              <a:gd name="connsiteX3" fmla="*/ 7053943 w 7053943"/>
              <a:gd name="connsiteY3" fmla="*/ 240493 h 5998830"/>
              <a:gd name="connsiteX4" fmla="*/ 7053943 w 7053943"/>
              <a:gd name="connsiteY4" fmla="*/ 5758337 h 5998830"/>
              <a:gd name="connsiteX5" fmla="*/ 6813450 w 7053943"/>
              <a:gd name="connsiteY5" fmla="*/ 5998830 h 5998830"/>
              <a:gd name="connsiteX6" fmla="*/ 240493 w 7053943"/>
              <a:gd name="connsiteY6" fmla="*/ 5998830 h 5998830"/>
              <a:gd name="connsiteX7" fmla="*/ 0 w 7053943"/>
              <a:gd name="connsiteY7" fmla="*/ 5758337 h 5998830"/>
              <a:gd name="connsiteX8" fmla="*/ 0 w 7053943"/>
              <a:gd name="connsiteY8" fmla="*/ 240493 h 5998830"/>
              <a:gd name="connsiteX0-1" fmla="*/ 0 w 7451733"/>
              <a:gd name="connsiteY0-2" fmla="*/ 2813613 h 5998830"/>
              <a:gd name="connsiteX1-3" fmla="*/ 638283 w 7451733"/>
              <a:gd name="connsiteY1-4" fmla="*/ 0 h 5998830"/>
              <a:gd name="connsiteX2-5" fmla="*/ 7211240 w 7451733"/>
              <a:gd name="connsiteY2-6" fmla="*/ 0 h 5998830"/>
              <a:gd name="connsiteX3-7" fmla="*/ 7451733 w 7451733"/>
              <a:gd name="connsiteY3-8" fmla="*/ 240493 h 5998830"/>
              <a:gd name="connsiteX4-9" fmla="*/ 7451733 w 7451733"/>
              <a:gd name="connsiteY4-10" fmla="*/ 5758337 h 5998830"/>
              <a:gd name="connsiteX5-11" fmla="*/ 7211240 w 7451733"/>
              <a:gd name="connsiteY5-12" fmla="*/ 5998830 h 5998830"/>
              <a:gd name="connsiteX6-13" fmla="*/ 638283 w 7451733"/>
              <a:gd name="connsiteY6-14" fmla="*/ 5998830 h 5998830"/>
              <a:gd name="connsiteX7-15" fmla="*/ 397790 w 7451733"/>
              <a:gd name="connsiteY7-16" fmla="*/ 5758337 h 5998830"/>
              <a:gd name="connsiteX8-17" fmla="*/ 0 w 7451733"/>
              <a:gd name="connsiteY8-18" fmla="*/ 2813613 h 5998830"/>
              <a:gd name="connsiteX0-19" fmla="*/ 0 w 7451733"/>
              <a:gd name="connsiteY0-20" fmla="*/ 2813613 h 5998830"/>
              <a:gd name="connsiteX1-21" fmla="*/ 787780 w 7451733"/>
              <a:gd name="connsiteY1-22" fmla="*/ 1594057 h 5998830"/>
              <a:gd name="connsiteX2-23" fmla="*/ 7211240 w 7451733"/>
              <a:gd name="connsiteY2-24" fmla="*/ 0 h 5998830"/>
              <a:gd name="connsiteX3-25" fmla="*/ 7451733 w 7451733"/>
              <a:gd name="connsiteY3-26" fmla="*/ 240493 h 5998830"/>
              <a:gd name="connsiteX4-27" fmla="*/ 7451733 w 7451733"/>
              <a:gd name="connsiteY4-28" fmla="*/ 5758337 h 5998830"/>
              <a:gd name="connsiteX5-29" fmla="*/ 7211240 w 7451733"/>
              <a:gd name="connsiteY5-30" fmla="*/ 5998830 h 5998830"/>
              <a:gd name="connsiteX6-31" fmla="*/ 638283 w 7451733"/>
              <a:gd name="connsiteY6-32" fmla="*/ 5998830 h 5998830"/>
              <a:gd name="connsiteX7-33" fmla="*/ 397790 w 7451733"/>
              <a:gd name="connsiteY7-34" fmla="*/ 5758337 h 5998830"/>
              <a:gd name="connsiteX8-35" fmla="*/ 0 w 7451733"/>
              <a:gd name="connsiteY8-36" fmla="*/ 2813613 h 5998830"/>
              <a:gd name="connsiteX0-37" fmla="*/ 0 w 7451733"/>
              <a:gd name="connsiteY0-38" fmla="*/ 2813613 h 5998830"/>
              <a:gd name="connsiteX1-39" fmla="*/ 983187 w 7451733"/>
              <a:gd name="connsiteY1-40" fmla="*/ 1039705 h 5998830"/>
              <a:gd name="connsiteX2-41" fmla="*/ 7211240 w 7451733"/>
              <a:gd name="connsiteY2-42" fmla="*/ 0 h 5998830"/>
              <a:gd name="connsiteX3-43" fmla="*/ 7451733 w 7451733"/>
              <a:gd name="connsiteY3-44" fmla="*/ 240493 h 5998830"/>
              <a:gd name="connsiteX4-45" fmla="*/ 7451733 w 7451733"/>
              <a:gd name="connsiteY4-46" fmla="*/ 5758337 h 5998830"/>
              <a:gd name="connsiteX5-47" fmla="*/ 7211240 w 7451733"/>
              <a:gd name="connsiteY5-48" fmla="*/ 5998830 h 5998830"/>
              <a:gd name="connsiteX6-49" fmla="*/ 638283 w 7451733"/>
              <a:gd name="connsiteY6-50" fmla="*/ 5998830 h 5998830"/>
              <a:gd name="connsiteX7-51" fmla="*/ 397790 w 7451733"/>
              <a:gd name="connsiteY7-52" fmla="*/ 5758337 h 5998830"/>
              <a:gd name="connsiteX8-53" fmla="*/ 0 w 7451733"/>
              <a:gd name="connsiteY8-54" fmla="*/ 2813613 h 59988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7451733" h="5998830">
                <a:moveTo>
                  <a:pt x="0" y="2813613"/>
                </a:moveTo>
                <a:cubicBezTo>
                  <a:pt x="0" y="2680792"/>
                  <a:pt x="850366" y="1039705"/>
                  <a:pt x="983187" y="1039705"/>
                </a:cubicBezTo>
                <a:lnTo>
                  <a:pt x="7211240" y="0"/>
                </a:lnTo>
                <a:cubicBezTo>
                  <a:pt x="7344061" y="0"/>
                  <a:pt x="7451733" y="107672"/>
                  <a:pt x="7451733" y="240493"/>
                </a:cubicBezTo>
                <a:lnTo>
                  <a:pt x="7451733" y="5758337"/>
                </a:lnTo>
                <a:cubicBezTo>
                  <a:pt x="7451733" y="5891158"/>
                  <a:pt x="7344061" y="5998830"/>
                  <a:pt x="7211240" y="5998830"/>
                </a:cubicBezTo>
                <a:lnTo>
                  <a:pt x="638283" y="5998830"/>
                </a:lnTo>
                <a:cubicBezTo>
                  <a:pt x="505462" y="5998830"/>
                  <a:pt x="397790" y="5891158"/>
                  <a:pt x="397790" y="5758337"/>
                </a:cubicBezTo>
                <a:cubicBezTo>
                  <a:pt x="397790" y="3919056"/>
                  <a:pt x="0" y="4652894"/>
                  <a:pt x="0" y="281361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915673" y="915605"/>
            <a:ext cx="1868340" cy="2185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dirty="0">
                <a:solidFill>
                  <a:schemeClr val="bg1"/>
                </a:solidFill>
                <a:latin typeface="微软雅黑" panose="020B0503020204020204" pitchFamily="34" charset="-122"/>
                <a:ea typeface="微软雅黑" panose="020B0503020204020204" pitchFamily="34" charset="-122"/>
              </a:rPr>
              <a:t>02</a:t>
            </a:r>
            <a:endParaRPr lang="zh-CN" altLang="en-US" sz="7000" b="1"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6335093" y="3876274"/>
            <a:ext cx="5109091" cy="1399358"/>
            <a:chOff x="4963603" y="2615795"/>
            <a:chExt cx="5109091" cy="1399358"/>
          </a:xfrm>
        </p:grpSpPr>
        <p:sp>
          <p:nvSpPr>
            <p:cNvPr id="25" name="矩形 24"/>
            <p:cNvSpPr/>
            <p:nvPr/>
          </p:nvSpPr>
          <p:spPr>
            <a:xfrm>
              <a:off x="4963603" y="2615795"/>
              <a:ext cx="5109091" cy="830997"/>
            </a:xfrm>
            <a:prstGeom prst="rect">
              <a:avLst/>
            </a:prstGeom>
          </p:spPr>
          <p:txBody>
            <a:bodyPr wrap="square">
              <a:spAutoFit/>
            </a:bodyPr>
            <a:lstStyle/>
            <a:p>
              <a:r>
                <a:rPr kumimoji="1" lang="zh-CN" altLang="en-US" sz="4800" b="1">
                  <a:solidFill>
                    <a:schemeClr val="accent3"/>
                  </a:solidFill>
                  <a:latin typeface="微软雅黑" panose="020B0503020204020204" pitchFamily="34" charset="-122"/>
                  <a:ea typeface="微软雅黑" panose="020B0503020204020204" pitchFamily="34" charset="-122"/>
                </a:rPr>
                <a:t>主要变化内容</a:t>
              </a:r>
              <a:endParaRPr kumimoji="1" lang="zh-CN" altLang="en-US" sz="4800" b="1" dirty="0">
                <a:solidFill>
                  <a:schemeClr val="accent3"/>
                </a:solidFill>
                <a:latin typeface="微软雅黑" panose="020B0503020204020204" pitchFamily="34" charset="-122"/>
                <a:ea typeface="微软雅黑" panose="020B0503020204020204" pitchFamily="34" charset="-122"/>
              </a:endParaRPr>
            </a:p>
          </p:txBody>
        </p:sp>
        <p:sp>
          <p:nvSpPr>
            <p:cNvPr id="26" name="矩形 25"/>
            <p:cNvSpPr/>
            <p:nvPr/>
          </p:nvSpPr>
          <p:spPr>
            <a:xfrm>
              <a:off x="5001703" y="3597795"/>
              <a:ext cx="5070991" cy="417358"/>
            </a:xfrm>
            <a:prstGeom prst="rect">
              <a:avLst/>
            </a:prstGeom>
          </p:spPr>
          <p:txBody>
            <a:bodyPr wrap="square">
              <a:spAutoFit/>
            </a:bodyPr>
            <a:lstStyle/>
            <a:p>
              <a:pPr>
                <a:lnSpc>
                  <a:spcPct val="130000"/>
                </a:lnSpc>
              </a:pPr>
              <a:r>
                <a:rPr lang="zh-CN" altLang="en-US">
                  <a:solidFill>
                    <a:schemeClr val="bg1">
                      <a:lumMod val="50000"/>
                    </a:schemeClr>
                  </a:solidFill>
                  <a:latin typeface="微软雅黑" panose="020B0503020204020204" pitchFamily="34" charset="-122"/>
                  <a:ea typeface="微软雅黑" panose="020B0503020204020204" pitchFamily="34" charset="-122"/>
                </a:rPr>
                <a:t>各章节详细变化情况见交底资料</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9" name="灯片编号占位符 8"/>
          <p:cNvSpPr>
            <a:spLocks noGrp="1"/>
          </p:cNvSpPr>
          <p:nvPr>
            <p:ph type="sldNum" sz="quarter" idx="4"/>
          </p:nvPr>
        </p:nvSpPr>
        <p:spPr/>
        <p:txBody>
          <a:bodyPr/>
          <a:lstStyle/>
          <a:p>
            <a:pPr>
              <a:defRPr/>
            </a:pPr>
            <a:fld id="{601EE9E8-4134-49B0-9AA7-3089E6521627}" type="slidenum">
              <a:rPr lang="en-US" smtClean="0">
                <a:solidFill>
                  <a:prstClr val="black">
                    <a:tint val="75000"/>
                  </a:prstClr>
                </a:solidFill>
              </a:rPr>
              <a:pPr>
                <a:defRPr/>
              </a:pPr>
              <a:t>9</a:t>
            </a:fld>
            <a:endParaRPr lang="en-US" dirty="0">
              <a:solidFill>
                <a:prstClr val="black">
                  <a:tint val="75000"/>
                </a:prstClr>
              </a:solidFill>
            </a:endParaRPr>
          </a:p>
        </p:txBody>
      </p:sp>
    </p:spTree>
  </p:cSld>
  <p:clrMapOvr>
    <a:masterClrMapping/>
  </p:clrMapOvr>
  <p:transition spd="slow" advTm="1000">
    <p:fade/>
  </p:transition>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6173</TotalTime>
  <Words>7235</Words>
  <Application>Microsoft Office PowerPoint</Application>
  <PresentationFormat>自定义</PresentationFormat>
  <Paragraphs>554</Paragraphs>
  <Slides>52</Slides>
  <Notes>10</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52</vt:i4>
      </vt:variant>
    </vt:vector>
  </HeadingPairs>
  <TitlesOfParts>
    <vt:vector size="66" baseType="lpstr">
      <vt:lpstr>Gulim</vt:lpstr>
      <vt:lpstr>Lato Light</vt:lpstr>
      <vt:lpstr>Open Sans</vt:lpstr>
      <vt:lpstr>Open Sans Light</vt:lpstr>
      <vt:lpstr>Roboto Condensed</vt:lpstr>
      <vt:lpstr>等线</vt:lpstr>
      <vt:lpstr>仿宋</vt:lpstr>
      <vt:lpstr>黑体</vt:lpstr>
      <vt:lpstr>华文琥珀</vt:lpstr>
      <vt:lpstr>宋体</vt: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dc:description>
</dc:description>
  <cp:lastModifiedBy>Administrator</cp:lastModifiedBy>
  <cp:revision>2099</cp:revision>
  <dcterms:created xsi:type="dcterms:W3CDTF">2015-12-01T09:06:00Z</dcterms:created>
  <dcterms:modified xsi:type="dcterms:W3CDTF">2020-08-25T16:50:00Z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