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sldIdLst>
    <p:sldId id="490" r:id="rId3"/>
    <p:sldId id="462" r:id="rId4"/>
    <p:sldId id="463" r:id="rId5"/>
    <p:sldId id="517" r:id="rId6"/>
    <p:sldId id="518" r:id="rId7"/>
    <p:sldId id="534" r:id="rId8"/>
    <p:sldId id="448" r:id="rId9"/>
    <p:sldId id="535" r:id="rId10"/>
    <p:sldId id="449" r:id="rId11"/>
    <p:sldId id="536" r:id="rId12"/>
    <p:sldId id="451" r:id="rId13"/>
    <p:sldId id="537" r:id="rId14"/>
    <p:sldId id="452" r:id="rId15"/>
    <p:sldId id="538" r:id="rId16"/>
    <p:sldId id="453" r:id="rId17"/>
    <p:sldId id="539" r:id="rId18"/>
    <p:sldId id="454" r:id="rId19"/>
    <p:sldId id="541" r:id="rId20"/>
    <p:sldId id="542" r:id="rId21"/>
    <p:sldId id="456" r:id="rId22"/>
    <p:sldId id="543" r:id="rId23"/>
    <p:sldId id="545" r:id="rId24"/>
    <p:sldId id="459" r:id="rId25"/>
    <p:sldId id="546" r:id="rId26"/>
    <p:sldId id="460" r:id="rId27"/>
    <p:sldId id="547" r:id="rId28"/>
    <p:sldId id="520" r:id="rId29"/>
    <p:sldId id="303" r:id="rId30"/>
  </p:sldIdLst>
  <p:sldSz cx="9906000" cy="6858000" type="A4"/>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EDF4"/>
    <a:srgbClr val="F2DCDB"/>
    <a:srgbClr val="CC3399"/>
    <a:srgbClr val="CCECFF"/>
    <a:srgbClr val="FDEADA"/>
    <a:srgbClr val="7030A0"/>
    <a:srgbClr val="B9CDE5"/>
    <a:srgbClr val="95B3D7"/>
    <a:srgbClr val="FFFFFF"/>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674" y="-264"/>
      </p:cViewPr>
      <p:guideLst>
        <p:guide orient="horz" pos="2143"/>
        <p:guide pos="308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notesMaster" Target="notesMasters/notesMaster1.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E9E576-F540-4A89-9071-2F03FB8D9FC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E26008-2964-4C57-B91E-8FC2CEC128D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矩形 6"/>
          <p:cNvSpPr/>
          <p:nvPr/>
        </p:nvSpPr>
        <p:spPr>
          <a:xfrm>
            <a:off x="742950" y="3196686"/>
            <a:ext cx="84201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ctrTitle"/>
          </p:nvPr>
        </p:nvSpPr>
        <p:spPr>
          <a:xfrm>
            <a:off x="742950" y="1676401"/>
            <a:ext cx="8420100" cy="1538286"/>
          </a:xfrm>
        </p:spPr>
        <p:txBody>
          <a:bodyPr anchor="b"/>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1485900" y="3214686"/>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2692AD8B-94F7-4DAF-AF22-A80C05CBADB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9C9C022-DFD1-40D9-A0EC-AC912C8E4E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2692AD8B-94F7-4DAF-AF22-A80C05CBADB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9C9C022-DFD1-40D9-A0EC-AC912C8E4E19}" type="slidenum">
              <a:rPr lang="zh-CN" altLang="en-US" smtClean="0"/>
            </a:fld>
            <a:endParaRPr lang="zh-CN" altLang="en-US"/>
          </a:p>
        </p:txBody>
      </p:sp>
      <p:sp>
        <p:nvSpPr>
          <p:cNvPr id="7" name="矩形 6"/>
          <p:cNvSpPr/>
          <p:nvPr/>
        </p:nvSpPr>
        <p:spPr>
          <a:xfrm>
            <a:off x="495300" y="1410736"/>
            <a:ext cx="8915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816473" y="274638"/>
            <a:ext cx="1594227" cy="6011882"/>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95300" y="274638"/>
            <a:ext cx="7243782" cy="6011882"/>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2692AD8B-94F7-4DAF-AF22-A80C05CBADB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9C9C022-DFD1-40D9-A0EC-AC912C8E4E19}"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2565" y="304800"/>
            <a:ext cx="8667750" cy="774700"/>
          </a:xfrm>
        </p:spPr>
        <p:txBody>
          <a:bodyPr/>
          <a:lstStyle/>
          <a:p>
            <a:r>
              <a:rPr lang="zh-CN" altLang="en-US" noProof="1" smtClean="0"/>
              <a:t>单击此处编辑母版标题样式</a:t>
            </a:r>
            <a:endParaRPr lang="zh-CN" altLang="en-US" noProof="1"/>
          </a:p>
        </p:txBody>
      </p:sp>
      <p:sp>
        <p:nvSpPr>
          <p:cNvPr id="3" name="Rectangle 5"/>
          <p:cNvSpPr>
            <a:spLocks noGrp="1" noChangeArrowheads="1"/>
          </p:cNvSpPr>
          <p:nvPr>
            <p:ph type="dt" sz="half" idx="10"/>
          </p:nvPr>
        </p:nvSpPr>
        <p:spPr/>
        <p:txBody>
          <a:bodyPr/>
          <a:lstStyle>
            <a:lvl1pPr>
              <a:defRPr/>
            </a:lvl1pPr>
          </a:lstStyle>
          <a:p>
            <a:pPr>
              <a:defRPr/>
            </a:pPr>
            <a:endParaRPr lang="zh-CN" altLang="zh-CN"/>
          </a:p>
        </p:txBody>
      </p:sp>
      <p:sp>
        <p:nvSpPr>
          <p:cNvPr id="4" name="Rectangle 6"/>
          <p:cNvSpPr>
            <a:spLocks noGrp="1" noChangeArrowheads="1"/>
          </p:cNvSpPr>
          <p:nvPr>
            <p:ph type="ftr" sz="quarter" idx="11"/>
          </p:nvPr>
        </p:nvSpPr>
        <p:spPr/>
        <p:txBody>
          <a:bodyPr/>
          <a:lstStyle>
            <a:lvl1pPr>
              <a:defRPr/>
            </a:lvl1pPr>
          </a:lstStyle>
          <a:p>
            <a:pPr>
              <a:defRPr/>
            </a:pPr>
            <a:endParaRPr lang="zh-CN" altLang="zh-CN"/>
          </a:p>
        </p:txBody>
      </p:sp>
      <p:sp>
        <p:nvSpPr>
          <p:cNvPr id="5" name="Rectangle 7"/>
          <p:cNvSpPr>
            <a:spLocks noGrp="1" noChangeArrowheads="1"/>
          </p:cNvSpPr>
          <p:nvPr>
            <p:ph type="sldNum" sz="quarter" idx="12"/>
          </p:nvPr>
        </p:nvSpPr>
        <p:spPr/>
        <p:txBody>
          <a:bodyPr/>
          <a:lstStyle>
            <a:lvl1pPr>
              <a:defRPr/>
            </a:lvl1pPr>
          </a:lstStyle>
          <a:p>
            <a:pPr>
              <a:defRPr/>
            </a:pPr>
            <a:fld id="{650CF8EA-D603-4006-A5B3-0B8CEABB0DE9}" type="slidenum">
              <a:rPr lang="zh-CN" altLang="en-US"/>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p:nvSpPr>
        <p:spPr>
          <a:xfrm>
            <a:off x="495300" y="1410736"/>
            <a:ext cx="8915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79248" y="6400800"/>
            <a:ext cx="3467100" cy="283800"/>
          </a:xfrm>
        </p:spPr>
        <p:txBody>
          <a:bodyPr/>
          <a:lstStyle/>
          <a:p>
            <a:fld id="{2692AD8B-94F7-4DAF-AF22-A80C05CBADB4}" type="datetimeFigureOut">
              <a:rPr lang="zh-CN" altLang="en-US" smtClean="0"/>
            </a:fld>
            <a:endParaRPr lang="zh-CN" altLang="en-US"/>
          </a:p>
        </p:txBody>
      </p:sp>
      <p:sp>
        <p:nvSpPr>
          <p:cNvPr id="5" name="页脚占位符 4"/>
          <p:cNvSpPr>
            <a:spLocks noGrp="1"/>
          </p:cNvSpPr>
          <p:nvPr>
            <p:ph type="ftr" sz="quarter" idx="11"/>
          </p:nvPr>
        </p:nvSpPr>
        <p:spPr>
          <a:xfrm>
            <a:off x="5775198" y="6400800"/>
            <a:ext cx="4044950" cy="283800"/>
          </a:xfrm>
        </p:spPr>
        <p:txBody>
          <a:bodyPr/>
          <a:lstStyle/>
          <a:p>
            <a:endParaRPr lang="zh-CN" altLang="en-US"/>
          </a:p>
        </p:txBody>
      </p:sp>
      <p:sp>
        <p:nvSpPr>
          <p:cNvPr id="6" name="灯片编号占位符 5"/>
          <p:cNvSpPr>
            <a:spLocks noGrp="1"/>
          </p:cNvSpPr>
          <p:nvPr>
            <p:ph type="sldNum" sz="quarter" idx="12"/>
          </p:nvPr>
        </p:nvSpPr>
        <p:spPr/>
        <p:txBody>
          <a:bodyPr/>
          <a:lstStyle/>
          <a:p>
            <a:fld id="{79C9C022-DFD1-40D9-A0EC-AC912C8E4E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742950" y="3143248"/>
            <a:ext cx="84201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782506" y="3143253"/>
            <a:ext cx="8420100" cy="1362075"/>
          </a:xfrm>
        </p:spPr>
        <p:txBody>
          <a:bodyPr anchor="t"/>
          <a:lstStyle>
            <a:lvl1pPr algn="ctr">
              <a:defRPr sz="4000" b="0"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82506" y="1643066"/>
            <a:ext cx="84201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2692AD8B-94F7-4DAF-AF22-A80C05CBADB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9C9C022-DFD1-40D9-A0EC-AC912C8E4E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矩形 7"/>
          <p:cNvSpPr/>
          <p:nvPr/>
        </p:nvSpPr>
        <p:spPr>
          <a:xfrm>
            <a:off x="495300" y="1410736"/>
            <a:ext cx="8915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95300" y="1600205"/>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5035550" y="1600205"/>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2692AD8B-94F7-4DAF-AF22-A80C05CBADB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9C9C022-DFD1-40D9-A0EC-AC912C8E4E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p:nvSpPr>
        <p:spPr>
          <a:xfrm>
            <a:off x="495300" y="1410736"/>
            <a:ext cx="8915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95300" y="1535113"/>
            <a:ext cx="4376870"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endParaRPr kumimoji="0" lang="zh-CN" altLang="en-US" smtClean="0"/>
          </a:p>
        </p:txBody>
      </p:sp>
      <p:sp>
        <p:nvSpPr>
          <p:cNvPr id="4" name="内容占位符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5032113" y="1535113"/>
            <a:ext cx="4378590"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endParaRPr kumimoji="0" lang="zh-CN" altLang="en-US" smtClean="0"/>
          </a:p>
        </p:txBody>
      </p:sp>
      <p:sp>
        <p:nvSpPr>
          <p:cNvPr id="6" name="内容占位符 5"/>
          <p:cNvSpPr>
            <a:spLocks noGrp="1"/>
          </p:cNvSpPr>
          <p:nvPr>
            <p:ph sz="quarter" idx="4"/>
          </p:nvPr>
        </p:nvSpPr>
        <p:spPr>
          <a:xfrm>
            <a:off x="5032113"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2692AD8B-94F7-4DAF-AF22-A80C05CBADB4}"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9C9C022-DFD1-40D9-A0EC-AC912C8E4E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95300" y="1410736"/>
            <a:ext cx="8915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2692AD8B-94F7-4DAF-AF22-A80C05CBADB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9C9C022-DFD1-40D9-A0EC-AC912C8E4E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2">
        <a:schemeClr val="bg2"/>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692AD8B-94F7-4DAF-AF22-A80C05CBADB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9C9C022-DFD1-40D9-A0EC-AC912C8E4E19}"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矩形 7"/>
          <p:cNvSpPr/>
          <p:nvPr/>
        </p:nvSpPr>
        <p:spPr>
          <a:xfrm>
            <a:off x="3018221" y="1053546"/>
            <a:ext cx="63960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3018221" y="228600"/>
            <a:ext cx="6392481" cy="842946"/>
          </a:xfrm>
        </p:spPr>
        <p:txBody>
          <a:bodyPr anchor="b"/>
          <a:lstStyle>
            <a:lvl1pPr algn="ctr">
              <a:defRPr sz="2800" b="0"/>
            </a:lvl1pPr>
          </a:lstStyle>
          <a:p>
            <a:r>
              <a:rPr kumimoji="0" lang="zh-CN" altLang="en-US" smtClean="0"/>
              <a:t>单击此处编辑母版标题样式</a:t>
            </a:r>
            <a:endParaRPr kumimoji="0" lang="en-US"/>
          </a:p>
        </p:txBody>
      </p:sp>
      <p:sp>
        <p:nvSpPr>
          <p:cNvPr id="3" name="内容占位符 2"/>
          <p:cNvSpPr>
            <a:spLocks noGrp="1"/>
          </p:cNvSpPr>
          <p:nvPr>
            <p:ph idx="1"/>
          </p:nvPr>
        </p:nvSpPr>
        <p:spPr>
          <a:xfrm>
            <a:off x="3018222" y="1142984"/>
            <a:ext cx="6392479"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495308" y="1142984"/>
            <a:ext cx="2445525"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2692AD8B-94F7-4DAF-AF22-A80C05CBADB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9C9C022-DFD1-40D9-A0EC-AC912C8E4E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77850" y="304800"/>
            <a:ext cx="6934200" cy="685800"/>
          </a:xfrm>
        </p:spPr>
        <p:txBody>
          <a:bodyPr anchor="ctr"/>
          <a:lstStyle>
            <a:lvl1pPr algn="l">
              <a:defRPr sz="2400" b="0"/>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760017" y="1143000"/>
            <a:ext cx="7825185"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2559052" y="5410200"/>
            <a:ext cx="6129379"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2692AD8B-94F7-4DAF-AF22-A80C05CBADB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9C9C022-DFD1-40D9-A0EC-AC912C8E4E19}"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9906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占位符 1"/>
          <p:cNvSpPr>
            <a:spLocks noGrp="1"/>
          </p:cNvSpPr>
          <p:nvPr>
            <p:ph type="title"/>
          </p:nvPr>
        </p:nvSpPr>
        <p:spPr>
          <a:xfrm>
            <a:off x="495300" y="274638"/>
            <a:ext cx="8915400" cy="1143000"/>
          </a:xfrm>
          <a:prstGeom prst="rect">
            <a:avLst/>
          </a:prstGeom>
        </p:spPr>
        <p:txBody>
          <a:bodyPr vert="horz" rtlCol="0" anchor="ctr">
            <a:normAutofit/>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95300" y="1600200"/>
            <a:ext cx="8915400" cy="4686320"/>
          </a:xfrm>
          <a:prstGeom prst="rect">
            <a:avLst/>
          </a:prstGeom>
        </p:spPr>
        <p:txBody>
          <a:bodyPr vert="horz" rtlCol="0">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82550" y="6400800"/>
            <a:ext cx="34671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fld id="{2692AD8B-94F7-4DAF-AF22-A80C05CBADB4}" type="datetimeFigureOut">
              <a:rPr lang="zh-CN" altLang="en-US" smtClean="0"/>
            </a:fld>
            <a:endParaRPr lang="zh-CN" altLang="en-US"/>
          </a:p>
        </p:txBody>
      </p:sp>
      <p:sp>
        <p:nvSpPr>
          <p:cNvPr id="5" name="页脚占位符 4"/>
          <p:cNvSpPr>
            <a:spLocks noGrp="1"/>
          </p:cNvSpPr>
          <p:nvPr>
            <p:ph type="ftr" sz="quarter" idx="3"/>
          </p:nvPr>
        </p:nvSpPr>
        <p:spPr>
          <a:xfrm>
            <a:off x="5778500" y="6400800"/>
            <a:ext cx="404495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endParaRPr lang="zh-CN" altLang="en-US"/>
          </a:p>
        </p:txBody>
      </p:sp>
      <p:sp>
        <p:nvSpPr>
          <p:cNvPr id="6" name="灯片编号占位符 5"/>
          <p:cNvSpPr>
            <a:spLocks noGrp="1"/>
          </p:cNvSpPr>
          <p:nvPr>
            <p:ph type="sldNum" sz="quarter" idx="4"/>
          </p:nvPr>
        </p:nvSpPr>
        <p:spPr>
          <a:xfrm>
            <a:off x="4457700" y="6400800"/>
            <a:ext cx="9906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fld id="{79C9C022-DFD1-40D9-A0EC-AC912C8E4E19}" type="slidenum">
              <a:rPr lang="zh-CN" altLang="en-US" smtClean="0"/>
            </a:fld>
            <a:endParaRPr lang="zh-CN" altLang="en-US"/>
          </a:p>
        </p:txBody>
      </p:sp>
      <p:sp>
        <p:nvSpPr>
          <p:cNvPr id="8" name="矩形 7"/>
          <p:cNvSpPr/>
          <p:nvPr/>
        </p:nvSpPr>
        <p:spPr>
          <a:xfrm>
            <a:off x="0" y="0"/>
            <a:ext cx="9906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5418138"/>
            <a:ext cx="9906000" cy="1439862"/>
          </a:xfrm>
          <a:prstGeom prst="rect">
            <a:avLst/>
          </a:prstGeom>
          <a:solidFill>
            <a:srgbClr val="FFFFFF">
              <a:alpha val="60000"/>
            </a:srgb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dirty="0">
              <a:latin typeface="微软雅黑" panose="020B0503020204020204" pitchFamily="34" charset="-122"/>
              <a:ea typeface="微软雅黑" panose="020B0503020204020204" pitchFamily="34" charset="-122"/>
            </a:endParaRPr>
          </a:p>
        </p:txBody>
      </p:sp>
      <p:sp>
        <p:nvSpPr>
          <p:cNvPr id="3" name="矩形 10"/>
          <p:cNvSpPr>
            <a:spLocks noChangeArrowheads="1"/>
          </p:cNvSpPr>
          <p:nvPr/>
        </p:nvSpPr>
        <p:spPr bwMode="auto">
          <a:xfrm>
            <a:off x="166655" y="692697"/>
            <a:ext cx="9580960" cy="2895600"/>
          </a:xfrm>
          <a:prstGeom prst="rect">
            <a:avLst/>
          </a:prstGeom>
          <a:noFill/>
          <a:ln w="9525">
            <a:noFill/>
            <a:miter lim="800000"/>
          </a:ln>
        </p:spPr>
        <p:txBody>
          <a:bodyPr>
            <a:spAutoFit/>
          </a:bodyPr>
          <a:lstStyle/>
          <a:p>
            <a:pPr algn="ctr">
              <a:lnSpc>
                <a:spcPct val="106000"/>
              </a:lnSpc>
              <a:defRPr/>
            </a:pPr>
            <a:r>
              <a:rPr lang="zh-CN" altLang="en-US" sz="5400" b="1" dirty="0">
                <a:solidFill>
                  <a:schemeClr val="accent1">
                    <a:lumMod val="75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cs typeface="微软雅黑" panose="020B0503020204020204" pitchFamily="34" charset="-122"/>
              </a:rPr>
              <a:t>湖南省市政排水设施维护工程定额</a:t>
            </a:r>
            <a:endParaRPr lang="zh-CN" altLang="en-US" sz="3200" b="1" dirty="0">
              <a:solidFill>
                <a:schemeClr val="accent1">
                  <a:lumMod val="75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cs typeface="微软雅黑" panose="020B0503020204020204" pitchFamily="34" charset="-122"/>
            </a:endParaRPr>
          </a:p>
          <a:p>
            <a:pPr algn="ctr">
              <a:lnSpc>
                <a:spcPct val="106000"/>
              </a:lnSpc>
              <a:defRPr/>
            </a:pPr>
            <a:endParaRPr lang="en-US" altLang="zh-CN" sz="3200" b="1" dirty="0" smtClean="0">
              <a:solidFill>
                <a:schemeClr val="accent1">
                  <a:lumMod val="75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cs typeface="微软雅黑" panose="020B0503020204020204" pitchFamily="34" charset="-122"/>
            </a:endParaRPr>
          </a:p>
          <a:p>
            <a:pPr algn="ctr">
              <a:lnSpc>
                <a:spcPct val="106000"/>
              </a:lnSpc>
              <a:defRPr/>
            </a:pPr>
            <a:r>
              <a:rPr lang="zh-CN" altLang="en-US" sz="3200" b="1" dirty="0" smtClean="0">
                <a:solidFill>
                  <a:schemeClr val="accent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                             </a:t>
            </a:r>
            <a:endParaRPr lang="zh-CN" altLang="en-US" sz="3200" b="1" dirty="0">
              <a:solidFill>
                <a:schemeClr val="accent1">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Rectangle 10"/>
          <p:cNvSpPr>
            <a:spLocks noChangeArrowheads="1"/>
          </p:cNvSpPr>
          <p:nvPr/>
        </p:nvSpPr>
        <p:spPr bwMode="auto">
          <a:xfrm>
            <a:off x="881036" y="6524976"/>
            <a:ext cx="8003910" cy="260350"/>
          </a:xfrm>
          <a:prstGeom prst="rect">
            <a:avLst/>
          </a:prstGeom>
          <a:noFill/>
          <a:ln w="9525">
            <a:noFill/>
            <a:miter lim="800000"/>
          </a:ln>
          <a:effectLst/>
        </p:spPr>
        <p:txBody>
          <a:bodyPr>
            <a:spAutoFit/>
          </a:bodyPr>
          <a:lstStyle/>
          <a:p>
            <a:pPr algn="ctr">
              <a:defRPr/>
            </a:pPr>
            <a:r>
              <a:rPr lang="en-US" altLang="zh-CN" sz="1100" dirty="0" smtClean="0">
                <a:solidFill>
                  <a:schemeClr val="accent1">
                    <a:lumMod val="75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cs typeface="微软雅黑" panose="020B0503020204020204" pitchFamily="34" charset="-122"/>
              </a:rPr>
              <a:t>2020</a:t>
            </a:r>
            <a:r>
              <a:rPr lang="zh-CN" altLang="zh-CN" sz="1100" dirty="0" smtClean="0">
                <a:solidFill>
                  <a:schemeClr val="accent1">
                    <a:lumMod val="75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1100" dirty="0" smtClean="0">
                <a:solidFill>
                  <a:schemeClr val="accent1">
                    <a:lumMod val="75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cs typeface="微软雅黑" panose="020B0503020204020204" pitchFamily="34" charset="-122"/>
              </a:rPr>
              <a:t>08</a:t>
            </a:r>
            <a:r>
              <a:rPr lang="zh-CN" altLang="en-US" sz="1100" dirty="0" smtClean="0">
                <a:solidFill>
                  <a:schemeClr val="accent1">
                    <a:lumMod val="75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cs typeface="微软雅黑" panose="020B0503020204020204" pitchFamily="34" charset="-122"/>
              </a:rPr>
              <a:t>月</a:t>
            </a:r>
            <a:endParaRPr lang="zh-CN" altLang="en-US" sz="1100" dirty="0" smtClean="0">
              <a:solidFill>
                <a:schemeClr val="accent1">
                  <a:lumMod val="75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矩形 5"/>
          <p:cNvSpPr/>
          <p:nvPr/>
        </p:nvSpPr>
        <p:spPr>
          <a:xfrm>
            <a:off x="3667116" y="6286520"/>
            <a:ext cx="2500330" cy="2857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en-US" altLang="zh-CN"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7" name="Picture 3"/>
          <p:cNvPicPr>
            <a:picLocks noChangeAspect="1" noChangeArrowheads="1"/>
          </p:cNvPicPr>
          <p:nvPr/>
        </p:nvPicPr>
        <p:blipFill>
          <a:blip r:embed="rId1">
            <a:extLst>
              <a:ext uri="{28A0092B-C50C-407E-A947-70E740481C1C}">
                <a14:useLocalDpi xmlns:a14="http://schemas.microsoft.com/office/drawing/2010/main" val="0"/>
              </a:ext>
            </a:extLst>
          </a:blip>
          <a:stretch>
            <a:fillRect/>
          </a:stretch>
        </p:blipFill>
        <p:spPr bwMode="auto">
          <a:xfrm>
            <a:off x="3220101" y="3203700"/>
            <a:ext cx="3394363" cy="25254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a:t>
            </a:r>
            <a:r>
              <a:rPr lang="en-US" sz="2400" b="1" dirty="0" smtClean="0">
                <a:solidFill>
                  <a:schemeClr val="accent1">
                    <a:lumMod val="75000"/>
                  </a:schemeClr>
                </a:solidFill>
                <a:latin typeface="微软雅黑" panose="020B0503020204020204" pitchFamily="34" charset="-122"/>
                <a:ea typeface="微软雅黑" panose="020B0503020204020204" pitchFamily="34" charset="-122"/>
              </a:rPr>
              <a:t>3</a:t>
            </a:r>
            <a:endParaRPr 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flipV="1">
            <a:off x="-13970" y="1186180"/>
            <a:ext cx="6480175" cy="1905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06420"/>
            <a:ext cx="1097280" cy="368300"/>
          </a:xfrm>
          <a:prstGeom prst="rect">
            <a:avLst/>
          </a:prstGeom>
        </p:spPr>
        <p:txBody>
          <a:bodyPr wrap="none">
            <a:spAutoFit/>
          </a:bodyPr>
          <a:lstStyle/>
          <a:p>
            <a:pPr algn="l"/>
            <a:r>
              <a:rPr lang="zh-CN" altLang="zh-CN"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48062" y="8682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102235" y="1246505"/>
            <a:ext cx="4143375" cy="478155"/>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34" name="TextBox 4"/>
          <p:cNvSpPr txBox="1">
            <a:spLocks noChangeArrowheads="1"/>
          </p:cNvSpPr>
          <p:nvPr/>
        </p:nvSpPr>
        <p:spPr bwMode="auto">
          <a:xfrm>
            <a:off x="284480" y="1343660"/>
            <a:ext cx="3606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sym typeface="+mn-ea"/>
              </a:rPr>
              <a:t>2</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第二章 管道、渠沟疏通</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84480" y="1724660"/>
            <a:ext cx="9236710" cy="2030095"/>
          </a:xfrm>
          <a:prstGeom prst="rect">
            <a:avLst/>
          </a:prstGeom>
        </p:spPr>
        <p:txBody>
          <a:bodyPr wrap="square">
            <a:spAutoFit/>
          </a:bodyPr>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四、应用说明</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【例2-1】某项目进行清淤后，没有马上进行管道修复，过了一段时间后再做修复，管道上重新出现淤泥等杂物，施工前对其进行管道清洗，此种情况应如何处理？</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答：可以计算一次管道（壁）清洗的费用，本标准有相应管道清洗子目可以套取。如果管道清洗不能达到管道修复的技术要求，仍然需要管道清淤的，按管道清淤相关子目套取。</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03</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pPr algn="l"/>
            <a:r>
              <a:rPr lang="zh-CN" altLang="zh-CN"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214630" y="1484630"/>
            <a:ext cx="4143375" cy="478155"/>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34" name="TextBox 4"/>
          <p:cNvSpPr txBox="1">
            <a:spLocks noChangeArrowheads="1"/>
          </p:cNvSpPr>
          <p:nvPr/>
        </p:nvSpPr>
        <p:spPr bwMode="auto">
          <a:xfrm>
            <a:off x="284480" y="1580515"/>
            <a:ext cx="3606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sym typeface="+mn-ea"/>
              </a:rPr>
              <a:t>3</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、第三章 检查井、雨水箅清涝</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84480" y="2065020"/>
            <a:ext cx="9236710" cy="3646170"/>
          </a:xfrm>
          <a:prstGeom prst="rect">
            <a:avLst/>
          </a:prstGeom>
        </p:spPr>
        <p:txBody>
          <a:bodyPr wrap="square">
            <a:spAutoFit/>
          </a:bodyPr>
          <a:p>
            <a:pPr marL="285750" lvl="0" indent="-285750" fontAlgn="base">
              <a:lnSpc>
                <a:spcPct val="150000"/>
              </a:lnSpc>
              <a:spcBef>
                <a:spcPct val="0"/>
              </a:spcBef>
              <a:spcAft>
                <a:spcPct val="0"/>
              </a:spcAft>
              <a:buFont typeface="Wingdings" panose="05000000000000000000" pitchFamily="2" charset="2"/>
              <a:buChar char="Ø"/>
            </a:pPr>
            <a:r>
              <a:rPr lang="zh-CN"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概况</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本章定额包括人力掏挖检查井、机械清井共4个子目。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二、适用范围、与各章的界限划分</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本章定额适用于不进行管道清淤，单独进行检查井清淤的情况。</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三、使用当中应该注意的问题</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1.本章定额适用于不进行管道清淤，单独进行检查井清淤的情况。</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2.雨水蓖清淤套用检查井清淤子目人工、材料、机械乘以系数0.7。</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3.人力掏挖检查井不包括淤泥装袋费用，如发生按本标准第四章人工淤泥装袋定额。</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4.本章定额不包括淤泥清除后的处置费用，按相关规定另行计算。</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03</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pPr algn="l"/>
            <a:r>
              <a:rPr lang="zh-CN" altLang="zh-CN"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214630" y="1484630"/>
            <a:ext cx="4143375" cy="478155"/>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34" name="TextBox 4"/>
          <p:cNvSpPr txBox="1">
            <a:spLocks noChangeArrowheads="1"/>
          </p:cNvSpPr>
          <p:nvPr/>
        </p:nvSpPr>
        <p:spPr bwMode="auto">
          <a:xfrm>
            <a:off x="284480" y="1580515"/>
            <a:ext cx="3606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sym typeface="+mn-ea"/>
              </a:rPr>
              <a:t>3</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、第三章 检查井、雨水箅清涝</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84480" y="2065020"/>
            <a:ext cx="9236710" cy="1383665"/>
          </a:xfrm>
          <a:prstGeom prst="rect">
            <a:avLst/>
          </a:prstGeom>
        </p:spPr>
        <p:txBody>
          <a:bodyPr wrap="square">
            <a:spAutoFit/>
          </a:bodyPr>
          <a:p>
            <a:pPr marL="285750" lvl="0" indent="-285750" fontAlgn="base">
              <a:lnSpc>
                <a:spcPct val="150000"/>
              </a:lnSpc>
              <a:spcBef>
                <a:spcPct val="0"/>
              </a:spcBef>
              <a:spcAft>
                <a:spcPct val="0"/>
              </a:spcAft>
              <a:buFont typeface="Wingdings" panose="05000000000000000000" pitchFamily="2" charset="2"/>
              <a:buChar char="Ø"/>
            </a:pPr>
            <a:r>
              <a:rPr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四、应用说明</a:t>
            </a:r>
            <a:endParaRPr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【例3-1】某项雨水篦子人工清淤10立方，请问如何套取？</a:t>
            </a:r>
            <a:endParaRPr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答：套取本标准的人力掏挖检查井子目，其人工、材料、机械乘以系数0.7。</a:t>
            </a:r>
            <a:endParaRPr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a:t>
            </a:r>
            <a:r>
              <a:rPr lang="en-US" sz="2400" b="1" dirty="0" smtClean="0">
                <a:solidFill>
                  <a:schemeClr val="accent1">
                    <a:lumMod val="75000"/>
                  </a:schemeClr>
                </a:solidFill>
                <a:latin typeface="微软雅黑" panose="020B0503020204020204" pitchFamily="34" charset="-122"/>
                <a:ea typeface="微软雅黑" panose="020B0503020204020204" pitchFamily="34" charset="-122"/>
              </a:rPr>
              <a:t>3</a:t>
            </a:r>
            <a:endParaRPr 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pPr algn="l"/>
            <a:r>
              <a:rPr lang="zh-CN" altLang="zh-CN"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214630" y="1484630"/>
            <a:ext cx="4143375" cy="478155"/>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34" name="TextBox 4"/>
          <p:cNvSpPr txBox="1">
            <a:spLocks noChangeArrowheads="1"/>
          </p:cNvSpPr>
          <p:nvPr/>
        </p:nvSpPr>
        <p:spPr bwMode="auto">
          <a:xfrm>
            <a:off x="284480" y="1580515"/>
            <a:ext cx="3606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sym typeface="+mn-ea"/>
              </a:rPr>
              <a:t>4</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、第四章 淤泥运输</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84480" y="2065020"/>
            <a:ext cx="9236710" cy="3646170"/>
          </a:xfrm>
          <a:prstGeom prst="rect">
            <a:avLst/>
          </a:prstGeom>
        </p:spPr>
        <p:txBody>
          <a:bodyPr wrap="square">
            <a:spAutoFit/>
          </a:bodyPr>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一、概况</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本章包括淤泥装袋、运输共5个子目。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二、适用范围、与各章的界限划分</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本章定额适用于即清即运的管道清淤，对没有即时运走的，经晾晒后的淤泥运输按运一般土方计算，套用《湖南省市政工程消耗量标准》土方运输子目。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三、使用当中应该注意的问题</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1.淤泥运输定额按即清即运考虑，对没有即时运走的，经晾晒后的淤泥运输按运一般土方计算，套用《湖南省市政工程消耗量标准》土方运输子目。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2.本章定额不包括淤泥清除后的处置费用，按相关规定另行计算。</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a:t>
            </a:r>
            <a:r>
              <a:rPr lang="en-US" sz="2400" b="1" dirty="0" smtClean="0">
                <a:solidFill>
                  <a:schemeClr val="accent1">
                    <a:lumMod val="75000"/>
                  </a:schemeClr>
                </a:solidFill>
                <a:latin typeface="微软雅黑" panose="020B0503020204020204" pitchFamily="34" charset="-122"/>
                <a:ea typeface="微软雅黑" panose="020B0503020204020204" pitchFamily="34" charset="-122"/>
              </a:rPr>
              <a:t>3</a:t>
            </a:r>
            <a:endParaRPr 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pPr algn="l"/>
            <a:r>
              <a:rPr lang="zh-CN" altLang="zh-CN"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214630" y="1484630"/>
            <a:ext cx="4143375" cy="478155"/>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34" name="TextBox 4"/>
          <p:cNvSpPr txBox="1">
            <a:spLocks noChangeArrowheads="1"/>
          </p:cNvSpPr>
          <p:nvPr/>
        </p:nvSpPr>
        <p:spPr bwMode="auto">
          <a:xfrm>
            <a:off x="284480" y="1580515"/>
            <a:ext cx="3606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sym typeface="+mn-ea"/>
              </a:rPr>
              <a:t>4</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、第四章 淤泥运输</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84480" y="2065020"/>
            <a:ext cx="9236710" cy="2999740"/>
          </a:xfrm>
          <a:prstGeom prst="rect">
            <a:avLst/>
          </a:prstGeom>
        </p:spPr>
        <p:txBody>
          <a:bodyPr wrap="square">
            <a:spAutoFit/>
          </a:bodyPr>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四、应用说明</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【例4-1】某非开挖修复项目进行前，人工管道清淤66立方，淤泥装袋后，自卸汽车运走，请问如何套取？</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答：本题是</a:t>
            </a:r>
            <a:r>
              <a:rPr lang="en-US" altLang="zh-CN" sz="14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修复类项目</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的清淤，套取本标准人工清淤的子目，其人工、材料、机械乘以系数1.5。淤泥装袋套取本标准人工淤泥装袋子目。运输的自卸车套取《湖南市政工程消耗量标准》相关子目。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【例4-2】某管道清淤项目，采用高压清洗车和吸污车进行清淤，吸污车运走淤泥，应如何套取定额？</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答：本题为正常市政管道维护疏通清淤，清淤按淤积量套取本标准机械清淤相关子目，其运输套取本标准吸污车运输子目。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03</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pPr algn="l"/>
            <a:r>
              <a:rPr lang="zh-CN" altLang="zh-CN"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214630" y="1484630"/>
            <a:ext cx="4143375" cy="478155"/>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34" name="TextBox 4"/>
          <p:cNvSpPr txBox="1">
            <a:spLocks noChangeArrowheads="1"/>
          </p:cNvSpPr>
          <p:nvPr/>
        </p:nvSpPr>
        <p:spPr bwMode="auto">
          <a:xfrm>
            <a:off x="284480" y="1580515"/>
            <a:ext cx="3606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sym typeface="+mn-ea"/>
              </a:rPr>
              <a:t>5</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、第五章 封、拆管堵</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84480" y="2065020"/>
            <a:ext cx="9236710" cy="2676525"/>
          </a:xfrm>
          <a:prstGeom prst="rect">
            <a:avLst/>
          </a:prstGeom>
        </p:spPr>
        <p:txBody>
          <a:bodyPr wrap="square">
            <a:spAutoFit/>
          </a:bodyPr>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一、概况</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本章包括砖砌封、拆堵，气囊封、拆堵等共20个子目。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二、适用范围、与各章的界限划分</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本章定额适用于管道封、拆堵。</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三、使用当中应该注意的问题</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本章</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砖砌封、拆堵</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定额综合考虑潜水员的专业人工费用及高危工种必须配备的安全措施费。</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03</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pPr algn="l"/>
            <a:r>
              <a:rPr lang="zh-CN" altLang="zh-CN"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214630" y="1484630"/>
            <a:ext cx="4143375" cy="478155"/>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34" name="TextBox 4"/>
          <p:cNvSpPr txBox="1">
            <a:spLocks noChangeArrowheads="1"/>
          </p:cNvSpPr>
          <p:nvPr/>
        </p:nvSpPr>
        <p:spPr bwMode="auto">
          <a:xfrm>
            <a:off x="284480" y="1580515"/>
            <a:ext cx="3606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sym typeface="+mn-ea"/>
              </a:rPr>
              <a:t>5</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、第五章 封、拆管堵</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84480" y="2065020"/>
            <a:ext cx="9236710" cy="2030095"/>
          </a:xfrm>
          <a:prstGeom prst="rect">
            <a:avLst/>
          </a:prstGeom>
        </p:spPr>
        <p:txBody>
          <a:bodyPr wrap="square">
            <a:spAutoFit/>
          </a:bodyPr>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四、应用说明</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【例5-1】某项目有一处砖砌封堵没有采用潜水员，此种情况是否需要扣除一部分潜水费用？</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答：不需要扣除，本标准综合考虑潜水员费用，其费用考虑了特殊情况不用潜水员，费用予以综合降低，并且人员下井相应安全措施费用不可以扣除，所以个别的砖砌封堵没有采用潜水员不需要扣除潜水费用。</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03</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pPr algn="l"/>
            <a:r>
              <a:rPr lang="zh-CN" altLang="zh-CN"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186055" y="1437640"/>
            <a:ext cx="4143375" cy="478155"/>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34" name="TextBox 4"/>
          <p:cNvSpPr txBox="1">
            <a:spLocks noChangeArrowheads="1"/>
          </p:cNvSpPr>
          <p:nvPr/>
        </p:nvSpPr>
        <p:spPr bwMode="auto">
          <a:xfrm>
            <a:off x="284480" y="1533525"/>
            <a:ext cx="3606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sym typeface="+mn-ea"/>
              </a:rPr>
              <a:t>6</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、第六章 管道修复预处理</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84480" y="1915795"/>
            <a:ext cx="9236710" cy="2676525"/>
          </a:xfrm>
          <a:prstGeom prst="rect">
            <a:avLst/>
          </a:prstGeom>
        </p:spPr>
        <p:txBody>
          <a:bodyPr wrap="square">
            <a:spAutoFit/>
          </a:bodyPr>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一、概况</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管道修复预处理定额项目包括水泥浆液注浆、化学注浆土体固化、管内塌陷处理、管道塌陷钢圈支撑、机器人切除管内树根异物、清除管道结垢、管道异物清除、管内金属穿入物清除等共27个子目。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二、适用范围、与各章的界限划分</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本章定额适用于管道修复的预处理。</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03</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pPr algn="l"/>
            <a:r>
              <a:rPr lang="zh-CN" altLang="zh-CN"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186055" y="1437640"/>
            <a:ext cx="4143375" cy="478155"/>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34" name="TextBox 4"/>
          <p:cNvSpPr txBox="1">
            <a:spLocks noChangeArrowheads="1"/>
          </p:cNvSpPr>
          <p:nvPr/>
        </p:nvSpPr>
        <p:spPr bwMode="auto">
          <a:xfrm>
            <a:off x="284480" y="1533525"/>
            <a:ext cx="3606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sym typeface="+mn-ea"/>
              </a:rPr>
              <a:t>6</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、第六章 管道修复预处理</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84480" y="1915795"/>
            <a:ext cx="9236710" cy="3322955"/>
          </a:xfrm>
          <a:prstGeom prst="rect">
            <a:avLst/>
          </a:prstGeom>
        </p:spPr>
        <p:txBody>
          <a:bodyPr wrap="square">
            <a:spAutoFit/>
          </a:bodyPr>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三、使用当中应该注意的问题</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1.管壁填充注浆适用于新旧管道空隙填充密实。</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管内塌陷处理适用于处理化学建材管600mm及以上、水泥制品管800mm及以上的管道塌陷或破损部分进行清除处理，化学建材管的塌陷清除范围包括圆形范围内的土体清除；化学建材管仅适用于不含钢肋的管道。本标准不包括土体固结，发生时应另行计算。</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3.管道塌陷钢圈支撑适用于管道局部塌陷采用专用短节不锈钢钢圈加固处理。</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4.管道异物清除适用于非金属异物的清除。障碍物指具有一定体积的丢弃物，混凝土固结物指塑性混凝土或砂浆在管道内凝固硬化而成。</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5.管内金属穿入物清除定额适用于管道机器人清除穿透排水管道的锚杆、金属管道等。</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03</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pPr algn="l"/>
            <a:r>
              <a:rPr lang="zh-CN" altLang="zh-CN"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186055" y="1437640"/>
            <a:ext cx="4143375" cy="478155"/>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34" name="TextBox 4"/>
          <p:cNvSpPr txBox="1">
            <a:spLocks noChangeArrowheads="1"/>
          </p:cNvSpPr>
          <p:nvPr/>
        </p:nvSpPr>
        <p:spPr bwMode="auto">
          <a:xfrm>
            <a:off x="284480" y="1533525"/>
            <a:ext cx="3606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sym typeface="+mn-ea"/>
              </a:rPr>
              <a:t>6</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、第六章 管道修复预处理</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84480" y="1915795"/>
            <a:ext cx="9236710" cy="2030095"/>
          </a:xfrm>
          <a:prstGeom prst="rect">
            <a:avLst/>
          </a:prstGeom>
        </p:spPr>
        <p:txBody>
          <a:bodyPr wrap="square">
            <a:spAutoFit/>
          </a:bodyPr>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四、应用说明</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【例6-1】某项目对10米长DN1000的管进行管内注浆，管内注浆的工程量是加固土体的体积还是注进去的水泥浆液体积？</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答：管内注浆的工程量按设计要求的加固土体的体积以m³计算。</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r>
              <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214315" y="1484784"/>
            <a:ext cx="4143375" cy="913879"/>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17" name="圆角矩形 16"/>
          <p:cNvSpPr/>
          <p:nvPr/>
        </p:nvSpPr>
        <p:spPr>
          <a:xfrm>
            <a:off x="142875" y="2501265"/>
            <a:ext cx="4215130" cy="3969385"/>
          </a:xfrm>
          <a:prstGeom prst="roundRect">
            <a:avLst/>
          </a:prstGeom>
          <a:solidFill>
            <a:schemeClr val="accent2">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20" name="TextBox 4"/>
          <p:cNvSpPr txBox="1">
            <a:spLocks noChangeArrowheads="1"/>
          </p:cNvSpPr>
          <p:nvPr/>
        </p:nvSpPr>
        <p:spPr bwMode="auto">
          <a:xfrm>
            <a:off x="284166" y="2668943"/>
            <a:ext cx="385762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rPr>
              <a:t>3</a:t>
            </a:r>
            <a:r>
              <a:rPr lang="zh-CN" altLang="en-US" sz="1200" b="1" dirty="0" smtClean="0">
                <a:solidFill>
                  <a:srgbClr val="C00000"/>
                </a:solidFill>
                <a:latin typeface="微软雅黑" panose="020B0503020204020204" pitchFamily="34" charset="-122"/>
                <a:ea typeface="微软雅黑" panose="020B0503020204020204" pitchFamily="34" charset="-122"/>
              </a:rPr>
              <a:t>、第一章 管道检测</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21" name="TextBox 26"/>
          <p:cNvSpPr txBox="1">
            <a:spLocks noChangeArrowheads="1"/>
          </p:cNvSpPr>
          <p:nvPr/>
        </p:nvSpPr>
        <p:spPr bwMode="auto">
          <a:xfrm>
            <a:off x="331440" y="3007369"/>
            <a:ext cx="3349626" cy="94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说明、计算规则</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smtClean="0">
                <a:solidFill>
                  <a:schemeClr val="tx2"/>
                </a:solidFill>
                <a:latin typeface="微软雅黑" panose="020B0503020204020204" pitchFamily="34" charset="-122"/>
                <a:ea typeface="微软雅黑" panose="020B0503020204020204" pitchFamily="34" charset="-122"/>
              </a:rPr>
              <a:t>人工管道检测</a:t>
            </a:r>
            <a:br>
              <a:rPr lang="zh-CN" altLang="en-US" sz="1200" b="1" dirty="0" smtClean="0">
                <a:solidFill>
                  <a:schemeClr val="tx2"/>
                </a:solidFill>
                <a:latin typeface="微软雅黑" panose="020B0503020204020204" pitchFamily="34" charset="-122"/>
                <a:ea typeface="微软雅黑" panose="020B0503020204020204" pitchFamily="34" charset="-122"/>
              </a:rPr>
            </a:br>
            <a:r>
              <a:rPr lang="zh-CN" altLang="en-US" sz="1200" b="1" dirty="0" smtClean="0">
                <a:solidFill>
                  <a:schemeClr val="tx2"/>
                </a:solidFill>
                <a:latin typeface="微软雅黑" panose="020B0503020204020204" pitchFamily="34" charset="-122"/>
                <a:ea typeface="微软雅黑" panose="020B0503020204020204" pitchFamily="34" charset="-122"/>
              </a:rPr>
              <a:t>机械管道检测</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有毒气体检测</a:t>
            </a:r>
            <a:endParaRPr lang="zh-CN" altLang="en-US" sz="1200" b="1" dirty="0">
              <a:solidFill>
                <a:schemeClr val="tx2"/>
              </a:solidFill>
              <a:latin typeface="微软雅黑" panose="020B0503020204020204" pitchFamily="34" charset="-122"/>
              <a:ea typeface="微软雅黑" panose="020B0503020204020204" pitchFamily="34" charset="-122"/>
            </a:endParaRPr>
          </a:p>
        </p:txBody>
      </p:sp>
      <p:sp>
        <p:nvSpPr>
          <p:cNvPr id="23" name="TextBox 4"/>
          <p:cNvSpPr txBox="1">
            <a:spLocks noChangeArrowheads="1"/>
          </p:cNvSpPr>
          <p:nvPr/>
        </p:nvSpPr>
        <p:spPr bwMode="auto">
          <a:xfrm>
            <a:off x="285750" y="1695922"/>
            <a:ext cx="1500188"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a:solidFill>
                  <a:srgbClr val="C00000"/>
                </a:solidFill>
                <a:latin typeface="微软雅黑" panose="020B0503020204020204" pitchFamily="34" charset="-122"/>
                <a:ea typeface="微软雅黑" panose="020B0503020204020204" pitchFamily="34" charset="-122"/>
              </a:rPr>
              <a:t>1</a:t>
            </a:r>
            <a:r>
              <a:rPr lang="zh-CN" altLang="en-US" sz="1200" b="1" dirty="0">
                <a:solidFill>
                  <a:srgbClr val="C00000"/>
                </a:solidFill>
                <a:latin typeface="微软雅黑" panose="020B0503020204020204" pitchFamily="34" charset="-122"/>
                <a:ea typeface="微软雅黑" panose="020B0503020204020204" pitchFamily="34" charset="-122"/>
              </a:rPr>
              <a:t>、 总说明</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24" name="圆角矩形 23"/>
          <p:cNvSpPr/>
          <p:nvPr/>
        </p:nvSpPr>
        <p:spPr>
          <a:xfrm>
            <a:off x="4572000" y="1484630"/>
            <a:ext cx="4429125" cy="2693035"/>
          </a:xfrm>
          <a:prstGeom prst="roundRect">
            <a:avLst/>
          </a:prstGeom>
          <a:solidFill>
            <a:schemeClr val="bg2">
              <a:lumMod val="9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25" name="TextBox 4"/>
          <p:cNvSpPr txBox="1">
            <a:spLocks noChangeArrowheads="1"/>
          </p:cNvSpPr>
          <p:nvPr/>
        </p:nvSpPr>
        <p:spPr bwMode="auto">
          <a:xfrm>
            <a:off x="350522" y="5456078"/>
            <a:ext cx="328612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rPr>
              <a:t>5</a:t>
            </a:r>
            <a:r>
              <a:rPr lang="zh-CN" altLang="en-US" sz="1200" b="1" dirty="0" smtClean="0">
                <a:solidFill>
                  <a:srgbClr val="C00000"/>
                </a:solidFill>
                <a:latin typeface="微软雅黑" panose="020B0503020204020204" pitchFamily="34" charset="-122"/>
                <a:ea typeface="微软雅黑" panose="020B0503020204020204" pitchFamily="34" charset="-122"/>
              </a:rPr>
              <a:t>、第三章 检查井、雨水箅清涝</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27" name="TextBox 4"/>
          <p:cNvSpPr txBox="1">
            <a:spLocks noChangeArrowheads="1"/>
          </p:cNvSpPr>
          <p:nvPr/>
        </p:nvSpPr>
        <p:spPr bwMode="auto">
          <a:xfrm>
            <a:off x="4653282" y="1724396"/>
            <a:ext cx="328612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rPr>
              <a:t>6</a:t>
            </a:r>
            <a:r>
              <a:rPr lang="zh-CN" altLang="en-US" sz="1200" b="1" dirty="0" smtClean="0">
                <a:solidFill>
                  <a:srgbClr val="C00000"/>
                </a:solidFill>
                <a:latin typeface="微软雅黑" panose="020B0503020204020204" pitchFamily="34" charset="-122"/>
                <a:ea typeface="微软雅黑" panose="020B0503020204020204" pitchFamily="34" charset="-122"/>
              </a:rPr>
              <a:t>、第四章 淤泥运输</a:t>
            </a:r>
            <a:endParaRPr lang="en-US" altLang="zh-CN" sz="1200" b="1" dirty="0" smtClean="0">
              <a:solidFill>
                <a:srgbClr val="C00000"/>
              </a:solidFill>
              <a:latin typeface="微软雅黑" panose="020B0503020204020204" pitchFamily="34" charset="-122"/>
              <a:ea typeface="微软雅黑" panose="020B0503020204020204" pitchFamily="34" charset="-122"/>
            </a:endParaRPr>
          </a:p>
        </p:txBody>
      </p:sp>
      <p:sp>
        <p:nvSpPr>
          <p:cNvPr id="28" name="TextBox 26"/>
          <p:cNvSpPr txBox="1">
            <a:spLocks noChangeArrowheads="1"/>
          </p:cNvSpPr>
          <p:nvPr/>
        </p:nvSpPr>
        <p:spPr bwMode="auto">
          <a:xfrm>
            <a:off x="4796157" y="2054592"/>
            <a:ext cx="2357438" cy="728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sym typeface="+mn-ea"/>
              </a:rPr>
              <a:t>说明、</a:t>
            </a:r>
            <a:r>
              <a:rPr lang="zh-CN" altLang="en-US" sz="1200" b="1" dirty="0">
                <a:solidFill>
                  <a:schemeClr val="tx2"/>
                </a:solidFill>
                <a:latin typeface="微软雅黑" panose="020B0503020204020204" pitchFamily="34" charset="-122"/>
                <a:ea typeface="微软雅黑" panose="020B0503020204020204" pitchFamily="34" charset="-122"/>
                <a:sym typeface="+mn-ea"/>
              </a:rPr>
              <a:t>计算规则</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淤泥装袋</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淤泥运输</a:t>
            </a:r>
            <a:endParaRPr lang="zh-CN" altLang="en-US" sz="1200" b="1" dirty="0">
              <a:solidFill>
                <a:schemeClr val="tx2"/>
              </a:solidFill>
              <a:latin typeface="微软雅黑" panose="020B0503020204020204" pitchFamily="34" charset="-122"/>
              <a:ea typeface="微软雅黑" panose="020B0503020204020204" pitchFamily="34" charset="-122"/>
            </a:endParaRPr>
          </a:p>
        </p:txBody>
      </p:sp>
      <p:sp>
        <p:nvSpPr>
          <p:cNvPr id="30" name="圆角矩形 29"/>
          <p:cNvSpPr/>
          <p:nvPr/>
        </p:nvSpPr>
        <p:spPr>
          <a:xfrm>
            <a:off x="4570730" y="4337685"/>
            <a:ext cx="4430395" cy="2225040"/>
          </a:xfrm>
          <a:prstGeom prst="roundRect">
            <a:avLst/>
          </a:prstGeom>
          <a:solidFill>
            <a:srgbClr val="DDDDDD"/>
          </a:solidFill>
          <a:ln>
            <a:noFill/>
          </a:ln>
          <a:effectLst/>
        </p:spPr>
        <p:style>
          <a:lnRef idx="1">
            <a:schemeClr val="dk1"/>
          </a:lnRef>
          <a:fillRef idx="2">
            <a:schemeClr val="dk1"/>
          </a:fillRef>
          <a:effectRef idx="1">
            <a:schemeClr val="dk1"/>
          </a:effectRef>
          <a:fontRef idx="minor">
            <a:schemeClr val="dk1"/>
          </a:fontRef>
        </p:style>
        <p:txBody>
          <a:bodyPr anchor="ctr"/>
          <a:lstStyle/>
          <a:p>
            <a:pPr algn="ctr" eaLnBrk="1" hangingPunct="1">
              <a:defRPr/>
            </a:pPr>
            <a:endParaRPr lang="zh-CN" altLang="en-US"/>
          </a:p>
        </p:txBody>
      </p:sp>
      <p:sp>
        <p:nvSpPr>
          <p:cNvPr id="32" name="TextBox 4"/>
          <p:cNvSpPr txBox="1">
            <a:spLocks noChangeArrowheads="1"/>
          </p:cNvSpPr>
          <p:nvPr/>
        </p:nvSpPr>
        <p:spPr bwMode="auto">
          <a:xfrm>
            <a:off x="4652963" y="2954392"/>
            <a:ext cx="3455987"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rPr>
              <a:t>7</a:t>
            </a:r>
            <a:r>
              <a:rPr lang="zh-CN" altLang="en-US" sz="1200" b="1" dirty="0" smtClean="0">
                <a:solidFill>
                  <a:srgbClr val="C00000"/>
                </a:solidFill>
                <a:latin typeface="微软雅黑" panose="020B0503020204020204" pitchFamily="34" charset="-122"/>
                <a:ea typeface="微软雅黑" panose="020B0503020204020204" pitchFamily="34" charset="-122"/>
              </a:rPr>
              <a:t>、第五章 封、拆管堵</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33" name="TextBox 26"/>
          <p:cNvSpPr txBox="1">
            <a:spLocks noChangeArrowheads="1"/>
          </p:cNvSpPr>
          <p:nvPr/>
        </p:nvSpPr>
        <p:spPr bwMode="auto">
          <a:xfrm>
            <a:off x="4794568" y="3289354"/>
            <a:ext cx="3981450" cy="728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sym typeface="+mn-ea"/>
              </a:rPr>
              <a:t>说明、</a:t>
            </a:r>
            <a:r>
              <a:rPr lang="zh-CN" altLang="en-US" sz="1200" b="1" dirty="0">
                <a:solidFill>
                  <a:schemeClr val="tx2"/>
                </a:solidFill>
                <a:latin typeface="微软雅黑" panose="020B0503020204020204" pitchFamily="34" charset="-122"/>
                <a:ea typeface="微软雅黑" panose="020B0503020204020204" pitchFamily="34" charset="-122"/>
                <a:sym typeface="+mn-ea"/>
              </a:rPr>
              <a:t>计算规则</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砖砌封、拆堵</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气囊封、拆堵</a:t>
            </a:r>
            <a:endParaRPr lang="zh-CN" altLang="en-US" sz="1200" b="1" dirty="0">
              <a:solidFill>
                <a:schemeClr val="tx2"/>
              </a:solidFill>
              <a:latin typeface="微软雅黑" panose="020B0503020204020204" pitchFamily="34" charset="-122"/>
              <a:ea typeface="微软雅黑" panose="020B0503020204020204" pitchFamily="34" charset="-122"/>
            </a:endParaRPr>
          </a:p>
        </p:txBody>
      </p:sp>
      <p:sp>
        <p:nvSpPr>
          <p:cNvPr id="34" name="TextBox 4"/>
          <p:cNvSpPr txBox="1">
            <a:spLocks noChangeArrowheads="1"/>
          </p:cNvSpPr>
          <p:nvPr/>
        </p:nvSpPr>
        <p:spPr bwMode="auto">
          <a:xfrm>
            <a:off x="285750" y="1981835"/>
            <a:ext cx="3606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rPr>
              <a:t>2</a:t>
            </a:r>
            <a:r>
              <a:rPr lang="zh-CN" altLang="en-US" sz="1200" b="1" dirty="0" smtClean="0">
                <a:solidFill>
                  <a:srgbClr val="C00000"/>
                </a:solidFill>
                <a:latin typeface="微软雅黑" panose="020B0503020204020204" pitchFamily="34" charset="-122"/>
                <a:ea typeface="微软雅黑" panose="020B0503020204020204" pitchFamily="34" charset="-122"/>
              </a:rPr>
              <a:t>、 目录</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14" name="TextBox 4"/>
          <p:cNvSpPr txBox="1">
            <a:spLocks noChangeArrowheads="1"/>
          </p:cNvSpPr>
          <p:nvPr/>
        </p:nvSpPr>
        <p:spPr bwMode="auto">
          <a:xfrm>
            <a:off x="331470" y="4177386"/>
            <a:ext cx="328612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rPr>
              <a:t>4</a:t>
            </a:r>
            <a:r>
              <a:rPr lang="zh-CN" altLang="en-US" sz="1200" b="1" dirty="0" smtClean="0">
                <a:solidFill>
                  <a:srgbClr val="C00000"/>
                </a:solidFill>
                <a:latin typeface="微软雅黑" panose="020B0503020204020204" pitchFamily="34" charset="-122"/>
                <a:ea typeface="微软雅黑" panose="020B0503020204020204" pitchFamily="34" charset="-122"/>
              </a:rPr>
              <a:t>、第二章 管道、渠沟疏通</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29" name="TextBox 26"/>
          <p:cNvSpPr txBox="1">
            <a:spLocks noChangeArrowheads="1"/>
          </p:cNvSpPr>
          <p:nvPr/>
        </p:nvSpPr>
        <p:spPr bwMode="auto">
          <a:xfrm>
            <a:off x="382270" y="4567589"/>
            <a:ext cx="3786188" cy="94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说明、</a:t>
            </a:r>
            <a:r>
              <a:rPr lang="zh-CN" altLang="en-US" sz="1200" b="1" dirty="0">
                <a:solidFill>
                  <a:schemeClr val="tx2"/>
                </a:solidFill>
                <a:latin typeface="微软雅黑" panose="020B0503020204020204" pitchFamily="34" charset="-122"/>
                <a:ea typeface="微软雅黑" panose="020B0503020204020204" pitchFamily="34" charset="-122"/>
                <a:sym typeface="+mn-ea"/>
              </a:rPr>
              <a:t>计算规则</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人工清淤</a:t>
            </a:r>
            <a:br>
              <a:rPr lang="zh-CN" altLang="en-US" sz="1200" b="1" dirty="0">
                <a:solidFill>
                  <a:schemeClr val="tx2"/>
                </a:solidFill>
                <a:latin typeface="微软雅黑" panose="020B0503020204020204" pitchFamily="34" charset="-122"/>
                <a:ea typeface="微软雅黑" panose="020B0503020204020204" pitchFamily="34" charset="-122"/>
              </a:rPr>
            </a:br>
            <a:r>
              <a:rPr lang="zh-CN" altLang="en-US" sz="1200" b="1" dirty="0">
                <a:solidFill>
                  <a:schemeClr val="tx2"/>
                </a:solidFill>
                <a:latin typeface="微软雅黑" panose="020B0503020204020204" pitchFamily="34" charset="-122"/>
                <a:ea typeface="微软雅黑" panose="020B0503020204020204" pitchFamily="34" charset="-122"/>
              </a:rPr>
              <a:t>机械清洗</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机械清淤</a:t>
            </a:r>
            <a:endParaRPr lang="zh-CN" altLang="en-US" sz="1200" b="1" dirty="0">
              <a:solidFill>
                <a:schemeClr val="tx2"/>
              </a:solidFill>
              <a:latin typeface="微软雅黑" panose="020B0503020204020204" pitchFamily="34" charset="-122"/>
              <a:ea typeface="微软雅黑" panose="020B0503020204020204" pitchFamily="34" charset="-122"/>
            </a:endParaRPr>
          </a:p>
        </p:txBody>
      </p:sp>
      <p:sp>
        <p:nvSpPr>
          <p:cNvPr id="2" name="TextBox 26"/>
          <p:cNvSpPr txBox="1">
            <a:spLocks noChangeArrowheads="1"/>
          </p:cNvSpPr>
          <p:nvPr/>
        </p:nvSpPr>
        <p:spPr bwMode="auto">
          <a:xfrm>
            <a:off x="394970" y="5741704"/>
            <a:ext cx="3786188" cy="728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说明、</a:t>
            </a:r>
            <a:r>
              <a:rPr lang="zh-CN" altLang="en-US" sz="1200" b="1" dirty="0">
                <a:solidFill>
                  <a:schemeClr val="tx2"/>
                </a:solidFill>
                <a:latin typeface="微软雅黑" panose="020B0503020204020204" pitchFamily="34" charset="-122"/>
                <a:ea typeface="微软雅黑" panose="020B0503020204020204" pitchFamily="34" charset="-122"/>
                <a:sym typeface="+mn-ea"/>
              </a:rPr>
              <a:t>计算规则</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人力掏挖检查井</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机械清井</a:t>
            </a:r>
            <a:endParaRPr lang="zh-CN" altLang="en-US" sz="1200" b="1" dirty="0">
              <a:solidFill>
                <a:schemeClr val="tx2"/>
              </a:solidFill>
              <a:latin typeface="微软雅黑" panose="020B0503020204020204" pitchFamily="34" charset="-122"/>
              <a:ea typeface="微软雅黑" panose="020B0503020204020204" pitchFamily="34" charset="-122"/>
            </a:endParaRPr>
          </a:p>
        </p:txBody>
      </p:sp>
      <p:sp>
        <p:nvSpPr>
          <p:cNvPr id="3" name="TextBox 4"/>
          <p:cNvSpPr txBox="1">
            <a:spLocks noChangeArrowheads="1"/>
          </p:cNvSpPr>
          <p:nvPr/>
        </p:nvSpPr>
        <p:spPr bwMode="auto">
          <a:xfrm>
            <a:off x="4652966" y="4343438"/>
            <a:ext cx="385762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rPr>
              <a:t>8</a:t>
            </a:r>
            <a:r>
              <a:rPr lang="zh-CN" altLang="en-US" sz="1200" b="1" dirty="0" smtClean="0">
                <a:solidFill>
                  <a:srgbClr val="C00000"/>
                </a:solidFill>
                <a:latin typeface="微软雅黑" panose="020B0503020204020204" pitchFamily="34" charset="-122"/>
                <a:ea typeface="微软雅黑" panose="020B0503020204020204" pitchFamily="34" charset="-122"/>
              </a:rPr>
              <a:t>、第六章 管道修复预处理</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4" name="TextBox 26"/>
          <p:cNvSpPr txBox="1">
            <a:spLocks noChangeArrowheads="1"/>
          </p:cNvSpPr>
          <p:nvPr/>
        </p:nvSpPr>
        <p:spPr bwMode="auto">
          <a:xfrm>
            <a:off x="4794855" y="4636144"/>
            <a:ext cx="3349626" cy="2055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说明、计算规则</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水泥浆液注浆</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化学注浆土体固化</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管内塌陷处理</a:t>
            </a:r>
            <a:br>
              <a:rPr lang="zh-CN" altLang="en-US" sz="1200" b="1" dirty="0">
                <a:solidFill>
                  <a:schemeClr val="tx2"/>
                </a:solidFill>
                <a:latin typeface="微软雅黑" panose="020B0503020204020204" pitchFamily="34" charset="-122"/>
                <a:ea typeface="微软雅黑" panose="020B0503020204020204" pitchFamily="34" charset="-122"/>
              </a:rPr>
            </a:br>
            <a:r>
              <a:rPr lang="zh-CN" altLang="en-US" sz="1200" b="1" dirty="0">
                <a:solidFill>
                  <a:schemeClr val="tx2"/>
                </a:solidFill>
                <a:latin typeface="微软雅黑" panose="020B0503020204020204" pitchFamily="34" charset="-122"/>
                <a:ea typeface="微软雅黑" panose="020B0503020204020204" pitchFamily="34" charset="-122"/>
              </a:rPr>
              <a:t>管内塌陷钢圈支撑</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机器人切除管内树根异物</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清除管道结垢</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管道异物清除</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管内金属穿入物清除</a:t>
            </a:r>
            <a:endParaRPr lang="zh-CN" altLang="en-US" sz="1200" b="1" dirty="0">
              <a:solidFill>
                <a:schemeClr val="tx2"/>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a:t>
            </a:r>
            <a:r>
              <a:rPr lang="en-US" sz="2400" b="1" dirty="0" smtClean="0">
                <a:solidFill>
                  <a:schemeClr val="accent1">
                    <a:lumMod val="75000"/>
                  </a:schemeClr>
                </a:solidFill>
                <a:latin typeface="微软雅黑" panose="020B0503020204020204" pitchFamily="34" charset="-122"/>
                <a:ea typeface="微软雅黑" panose="020B0503020204020204" pitchFamily="34" charset="-122"/>
              </a:rPr>
              <a:t>3</a:t>
            </a:r>
            <a:endParaRPr 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pPr algn="l"/>
            <a:r>
              <a:rPr lang="zh-CN" altLang="zh-CN"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214630" y="1484630"/>
            <a:ext cx="4143375" cy="478155"/>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34" name="TextBox 4"/>
          <p:cNvSpPr txBox="1">
            <a:spLocks noChangeArrowheads="1"/>
          </p:cNvSpPr>
          <p:nvPr/>
        </p:nvSpPr>
        <p:spPr bwMode="auto">
          <a:xfrm>
            <a:off x="284480" y="1580515"/>
            <a:ext cx="3606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sym typeface="+mn-ea"/>
              </a:rPr>
              <a:t>7</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第七章 管道修复</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84480" y="2065020"/>
            <a:ext cx="9236710" cy="2999740"/>
          </a:xfrm>
          <a:prstGeom prst="rect">
            <a:avLst/>
          </a:prstGeom>
        </p:spPr>
        <p:txBody>
          <a:bodyPr wrap="square">
            <a:spAutoFit/>
          </a:bodyPr>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一、概况</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管道修复定额项目包括局部树脂固化、紫外光原位固化修复、水翻法原位固化修复、HDPE短管内衬修复、喷涂法修复、机械制螺旋缠绕内衬修复、垫衬法修复、不锈钢双胀环、堵漏、管渠内表面处理、裂管法置换旧管（微顶管）等共100个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二、适用范围、与各章的界限划分</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本章定额适用于管道修复工艺。</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a:t>
            </a:r>
            <a:r>
              <a:rPr lang="en-US" sz="2400" b="1" dirty="0" smtClean="0">
                <a:solidFill>
                  <a:schemeClr val="accent1">
                    <a:lumMod val="75000"/>
                  </a:schemeClr>
                </a:solidFill>
                <a:latin typeface="微软雅黑" panose="020B0503020204020204" pitchFamily="34" charset="-122"/>
                <a:ea typeface="微软雅黑" panose="020B0503020204020204" pitchFamily="34" charset="-122"/>
              </a:rPr>
              <a:t>3</a:t>
            </a:r>
            <a:endParaRPr 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pPr algn="l"/>
            <a:r>
              <a:rPr lang="zh-CN" altLang="zh-CN"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214630" y="1484630"/>
            <a:ext cx="4143375" cy="478155"/>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34" name="TextBox 4"/>
          <p:cNvSpPr txBox="1">
            <a:spLocks noChangeArrowheads="1"/>
          </p:cNvSpPr>
          <p:nvPr/>
        </p:nvSpPr>
        <p:spPr bwMode="auto">
          <a:xfrm>
            <a:off x="284480" y="1580515"/>
            <a:ext cx="3606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sym typeface="+mn-ea"/>
              </a:rPr>
              <a:t>7</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第七章 管道修复</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84480" y="2065020"/>
            <a:ext cx="9236710" cy="3322955"/>
          </a:xfrm>
          <a:prstGeom prst="rect">
            <a:avLst/>
          </a:prstGeom>
        </p:spPr>
        <p:txBody>
          <a:bodyPr wrap="square">
            <a:spAutoFit/>
          </a:bodyPr>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三、使用当中应该注意的问题</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1.局部树脂固化修复一环宽度为500mm。</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2.紫外光原位固化修复内衬管壁的厚度是按照短期弹性模量为18000N/m²考虑的，若实际所用材料厚度不同时，单价可以换算，其余不变。</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3.水翻法原位固化修复机械费用中未包括温水锅炉所耗的柴油数量，其柴油数量按实际发生的数量签证计算。</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管道内衬喷涂法修复，定额已包括喷涂前50m以内的管道（壁）清洗。管段长度为50m-100m时，人工和机械乘系数1.10；管段长度为100m-150m时，人工和机械乘以系数1.25；管道直径小于1m时，人工和机械乘以系数1.10。定额不包括浇筑层内的钢筋网、碳纤维网格、玻璃纤维网格，需要时另行计算。</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5.喷涂法修复都是以1cm厚度考虑的，当设计厚度不同时，定额人工材料机械的含量乘以相应厚度。</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a:t>
            </a:r>
            <a:r>
              <a:rPr lang="en-US" sz="2400" b="1" dirty="0" smtClean="0">
                <a:solidFill>
                  <a:schemeClr val="accent1">
                    <a:lumMod val="75000"/>
                  </a:schemeClr>
                </a:solidFill>
                <a:latin typeface="微软雅黑" panose="020B0503020204020204" pitchFamily="34" charset="-122"/>
                <a:ea typeface="微软雅黑" panose="020B0503020204020204" pitchFamily="34" charset="-122"/>
              </a:rPr>
              <a:t>3</a:t>
            </a:r>
            <a:endParaRPr 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pPr algn="l"/>
            <a:r>
              <a:rPr lang="zh-CN" altLang="zh-CN"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214630" y="1484630"/>
            <a:ext cx="4143375" cy="478155"/>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34" name="TextBox 4"/>
          <p:cNvSpPr txBox="1">
            <a:spLocks noChangeArrowheads="1"/>
          </p:cNvSpPr>
          <p:nvPr/>
        </p:nvSpPr>
        <p:spPr bwMode="auto">
          <a:xfrm>
            <a:off x="284480" y="1580515"/>
            <a:ext cx="3606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sym typeface="+mn-ea"/>
              </a:rPr>
              <a:t>7</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第七章 管道修复</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84480" y="2065020"/>
            <a:ext cx="9236710" cy="2999740"/>
          </a:xfrm>
          <a:prstGeom prst="rect">
            <a:avLst/>
          </a:prstGeom>
        </p:spPr>
        <p:txBody>
          <a:bodyPr wrap="square">
            <a:spAutoFit/>
          </a:bodyPr>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四、应用说明</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【例7-1】某项目局部树脂固化宽度为800mm，超过500mm的界限值，应该如何计算工程量？</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答：按此处两环计算。2处局部树脂固化需搭接10cm，应使其前后均超出管道缺陷 10cm 以上。</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【例7-2】某项目采用喷涂法修复，修复厚度为2.5cm，请问如何套取定额？</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答：喷涂法修复都是以1cm厚度考虑的，当设计厚度为2.5cm时，定额人工材料机械的含量乘以相应系数2.5。</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a:t>
            </a:r>
            <a:r>
              <a:rPr lang="en-US" sz="2400" b="1" dirty="0" smtClean="0">
                <a:solidFill>
                  <a:schemeClr val="accent1">
                    <a:lumMod val="75000"/>
                  </a:schemeClr>
                </a:solidFill>
                <a:latin typeface="微软雅黑" panose="020B0503020204020204" pitchFamily="34" charset="-122"/>
                <a:ea typeface="微软雅黑" panose="020B0503020204020204" pitchFamily="34" charset="-122"/>
              </a:rPr>
              <a:t>3</a:t>
            </a:r>
            <a:endParaRPr 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pPr algn="l"/>
            <a:r>
              <a:rPr lang="zh-CN" altLang="zh-CN"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214630" y="1484630"/>
            <a:ext cx="4143375" cy="478155"/>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34" name="TextBox 4"/>
          <p:cNvSpPr txBox="1">
            <a:spLocks noChangeArrowheads="1"/>
          </p:cNvSpPr>
          <p:nvPr/>
        </p:nvSpPr>
        <p:spPr bwMode="auto">
          <a:xfrm>
            <a:off x="284480" y="1580515"/>
            <a:ext cx="3606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sym typeface="+mn-ea"/>
              </a:rPr>
              <a:t>8</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第八章 检查井维修及井盖更换</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84480" y="1962785"/>
            <a:ext cx="9236710" cy="3646170"/>
          </a:xfrm>
          <a:prstGeom prst="rect">
            <a:avLst/>
          </a:prstGeom>
        </p:spPr>
        <p:txBody>
          <a:bodyPr wrap="square">
            <a:spAutoFit/>
          </a:bodyPr>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一、概况</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本章包括检查井拆修、雨水篦拆修、更换井盖座、沥青路面更换可调式检查井盖座、防坠网安装等共25个子目。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二、适用范围、与各章的界限划分</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本章定额适用于检查井维修及井盖更换。</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三、使用当中应该注意的问题</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1.本章定额未考虑旧料的回收利用，如利用旧料的，应扣除定额中相应材料。</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2.本章雨水篦拆修定额按单篦考虑，如拆修双篦的，人工、材料、机械乘以系数1.7。</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3.更换路面井盖座定额未考虑路面拆除、井周路面布置钢筋内容，实际发生的，按市政定额相应子目计算。</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a:t>
            </a:r>
            <a:r>
              <a:rPr lang="en-US" sz="2400" b="1" dirty="0" smtClean="0">
                <a:solidFill>
                  <a:schemeClr val="accent1">
                    <a:lumMod val="75000"/>
                  </a:schemeClr>
                </a:solidFill>
                <a:latin typeface="微软雅黑" panose="020B0503020204020204" pitchFamily="34" charset="-122"/>
                <a:ea typeface="微软雅黑" panose="020B0503020204020204" pitchFamily="34" charset="-122"/>
              </a:rPr>
              <a:t>3</a:t>
            </a:r>
            <a:endParaRPr 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pPr algn="l"/>
            <a:r>
              <a:rPr lang="zh-CN" altLang="zh-CN"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214630" y="1484630"/>
            <a:ext cx="4143375" cy="478155"/>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34" name="TextBox 4"/>
          <p:cNvSpPr txBox="1">
            <a:spLocks noChangeArrowheads="1"/>
          </p:cNvSpPr>
          <p:nvPr/>
        </p:nvSpPr>
        <p:spPr bwMode="auto">
          <a:xfrm>
            <a:off x="284480" y="1580515"/>
            <a:ext cx="3606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sym typeface="+mn-ea"/>
              </a:rPr>
              <a:t>8</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第八章 检查井维修及井盖更换</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84480" y="1962785"/>
            <a:ext cx="9236710" cy="1706880"/>
          </a:xfrm>
          <a:prstGeom prst="rect">
            <a:avLst/>
          </a:prstGeom>
        </p:spPr>
        <p:txBody>
          <a:bodyPr wrap="square">
            <a:spAutoFit/>
          </a:bodyPr>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四、应用说明</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【例8-1】某项目拆Φ700检查井40cm，沥青路面更换检查井井盖，该如何套取定额？</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答：拆Φ700检查井40cm套取本标准G8-2检查井拆修 井筒Φ700 每降低20cm，其人工、材料、机械乘以系数2。更换检查井井盖套取本标准G8-11沥青路面更换井盖座 检查井 Φ700。</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03</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pPr algn="l"/>
            <a:r>
              <a:rPr lang="zh-CN" altLang="zh-CN"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214630" y="1484630"/>
            <a:ext cx="4143375" cy="478155"/>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34" name="TextBox 4"/>
          <p:cNvSpPr txBox="1">
            <a:spLocks noChangeArrowheads="1"/>
          </p:cNvSpPr>
          <p:nvPr/>
        </p:nvSpPr>
        <p:spPr bwMode="auto">
          <a:xfrm>
            <a:off x="284480" y="1580515"/>
            <a:ext cx="3606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sym typeface="+mn-ea"/>
              </a:rPr>
              <a:t>9</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、第九章 泵站维修</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84480" y="2065020"/>
            <a:ext cx="9236710" cy="3646170"/>
          </a:xfrm>
          <a:prstGeom prst="rect">
            <a:avLst/>
          </a:prstGeom>
        </p:spPr>
        <p:txBody>
          <a:bodyPr wrap="square">
            <a:spAutoFit/>
          </a:bodyPr>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一、概况</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本章内容包括变压器维修、0.4KV开关柜维修、电动启动柜维修、水泵维修、天车检修、自动化泵站自控系统维护检修等共60个子目。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二、适用范围、与各章的界限划分</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本章定额适用于泵站维修项目。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三、使用当中应该注意的问题</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1.排水泵站维修工程中遇有特殊情况（如需要潜水），应采用其他特殊保护措施以保证施工人员生命安全的，此部分费用可另行按实计算。</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2.天车检修，是指泵站在使用天车前的安全例行检查和维护保养，不包括专项检定费用。</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03</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pPr algn="l"/>
            <a:r>
              <a:rPr lang="zh-CN" altLang="zh-CN"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214630" y="1484630"/>
            <a:ext cx="4143375" cy="478155"/>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34" name="TextBox 4"/>
          <p:cNvSpPr txBox="1">
            <a:spLocks noChangeArrowheads="1"/>
          </p:cNvSpPr>
          <p:nvPr/>
        </p:nvSpPr>
        <p:spPr bwMode="auto">
          <a:xfrm>
            <a:off x="284480" y="1580515"/>
            <a:ext cx="3606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sym typeface="+mn-ea"/>
              </a:rPr>
              <a:t>9</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、第九章 泵站维修</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84480" y="2065020"/>
            <a:ext cx="9236710" cy="2030095"/>
          </a:xfrm>
          <a:prstGeom prst="rect">
            <a:avLst/>
          </a:prstGeom>
        </p:spPr>
        <p:txBody>
          <a:bodyPr wrap="square">
            <a:spAutoFit/>
          </a:bodyPr>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四、应用说明</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【例9-1】某维修项目，现场存在明显异味，经检测发现有毒气体需要对整个房间进行鼓风机通风，以保障维修人员安全，此种情况是否可以另行按实计算？</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答：可以。排水泵站维修工程中遇有特殊情况，应采用其他特殊保护措施以保证施工人员生命安全的，此部分费用可另行按实计算。</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03</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r>
              <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214630" y="1484630"/>
            <a:ext cx="4143375" cy="560070"/>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23" name="TextBox 4"/>
          <p:cNvSpPr txBox="1">
            <a:spLocks noChangeArrowheads="1"/>
          </p:cNvSpPr>
          <p:nvPr/>
        </p:nvSpPr>
        <p:spPr bwMode="auto">
          <a:xfrm>
            <a:off x="284480" y="1621790"/>
            <a:ext cx="323596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a:solidFill>
                  <a:srgbClr val="C00000"/>
                </a:solidFill>
                <a:latin typeface="微软雅黑" panose="020B0503020204020204" pitchFamily="34" charset="-122"/>
                <a:ea typeface="微软雅黑" panose="020B0503020204020204" pitchFamily="34" charset="-122"/>
              </a:rPr>
              <a:t> </a:t>
            </a:r>
            <a:r>
              <a:rPr sz="1200" b="1" dirty="0">
                <a:solidFill>
                  <a:srgbClr val="C00000"/>
                </a:solidFill>
                <a:latin typeface="微软雅黑" panose="020B0503020204020204" pitchFamily="34" charset="-122"/>
                <a:ea typeface="微软雅黑" panose="020B0503020204020204" pitchFamily="34" charset="-122"/>
              </a:rPr>
              <a:t>使用当中应该注意的问题</a:t>
            </a:r>
            <a:endParaRPr sz="12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14630" y="2044700"/>
            <a:ext cx="9236710" cy="3646170"/>
          </a:xfrm>
          <a:prstGeom prst="rect">
            <a:avLst/>
          </a:prstGeom>
        </p:spPr>
        <p:txBody>
          <a:bodyPr wrap="square">
            <a:spAutoFit/>
          </a:bodyPr>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本标准为新编定额子目，适用范围为</a:t>
            </a:r>
            <a:r>
              <a:rPr lang="en-US" altLang="zh-CN" sz="14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湖南省内</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市政排水设施的检测、疏通、维修。居住区、工业区内的排水设施可参考使用。</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关于</a:t>
            </a:r>
            <a:r>
              <a:rPr lang="en-US" altLang="zh-CN" sz="14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砖砌封、拆堵定额</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中的</a:t>
            </a:r>
            <a:r>
              <a:rPr lang="en-US" altLang="zh-CN" sz="14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潜水员费用</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的问题，本定额</a:t>
            </a:r>
            <a:r>
              <a:rPr lang="en-US" altLang="zh-CN" sz="14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已经综合考虑</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潜水员费用及必要的人员下井的辅助措施费用，对于个别没有发生潜水员作业的砖砌封、拆堵</a:t>
            </a:r>
            <a:r>
              <a:rPr lang="en-US" altLang="zh-CN" sz="14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不能扣除</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，对于个别项目作业环境恶劣导致潜水员费用增加，或者项目本身工程量较小，进而导致封、拆堵的实际费用的总价超过本项目合同约定的总价，超过的部分可以签证协商解决。</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关于管道（壁）清洗子目的套用，本子目只适用于近期进行过清淤或管壁本身就比较干净的情况，如果管道清洗不能达到管道修复的技术要求，仍然需要管道清淤的，按管道清淤相关子目套取。</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关于淤泥外运，如果采用自卸汽车外运就套取《湖南省市政工程消耗量标准》相关子目，如果采用的是</a:t>
            </a:r>
            <a:r>
              <a:rPr lang="en-US" altLang="zh-CN" sz="14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吸污车</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外运，则套取本标准相关子目。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关于检查井维修及井盖更换，本标准未考虑旧料的回收利用，如利用旧料的，应扣除子目中相应材料。</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2" descr="C:\Users\Administrator\Desktop\banner3.jpgbanner3"/>
          <p:cNvPicPr>
            <a:picLocks noChangeAspect="1" noChangeArrowheads="1"/>
          </p:cNvPicPr>
          <p:nvPr/>
        </p:nvPicPr>
        <p:blipFill>
          <a:blip r:embed="rId1"/>
          <a:srcRect/>
          <a:stretch>
            <a:fillRect/>
          </a:stretch>
        </p:blipFill>
        <p:spPr bwMode="auto">
          <a:xfrm>
            <a:off x="-8890" y="69215"/>
            <a:ext cx="9923145" cy="3968115"/>
          </a:xfrm>
          <a:prstGeom prst="rect">
            <a:avLst/>
          </a:prstGeom>
          <a:noFill/>
          <a:ln w="9525">
            <a:noFill/>
            <a:miter lim="800000"/>
            <a:headEnd/>
            <a:tailEnd/>
          </a:ln>
        </p:spPr>
      </p:pic>
      <p:sp>
        <p:nvSpPr>
          <p:cNvPr id="53250" name="TextBox 2"/>
          <p:cNvSpPr txBox="1">
            <a:spLocks noChangeArrowheads="1"/>
          </p:cNvSpPr>
          <p:nvPr/>
        </p:nvSpPr>
        <p:spPr bwMode="auto">
          <a:xfrm>
            <a:off x="1595728" y="4780953"/>
            <a:ext cx="6786298" cy="1076943"/>
          </a:xfrm>
          <a:prstGeom prst="rect">
            <a:avLst/>
          </a:prstGeom>
          <a:noFill/>
          <a:ln w="9525">
            <a:noFill/>
            <a:miter lim="800000"/>
          </a:ln>
        </p:spPr>
        <p:txBody>
          <a:bodyPr lIns="91155" tIns="45584" rIns="91155" bIns="45584">
            <a:spAutoFit/>
          </a:bodyPr>
          <a:lstStyle/>
          <a:p>
            <a:pPr algn="ctr"/>
            <a:r>
              <a:rPr lang="zh-CN" altLang="en-US" sz="3200" dirty="0">
                <a:solidFill>
                  <a:schemeClr val="accent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汇报完毕</a:t>
            </a:r>
            <a:r>
              <a:rPr lang="zh-CN" altLang="en-US" sz="3200" dirty="0" smtClean="0">
                <a:solidFill>
                  <a:schemeClr val="accent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3200" dirty="0" smtClean="0">
              <a:solidFill>
                <a:schemeClr val="accent1">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ctr"/>
            <a:r>
              <a:rPr lang="zh-CN" altLang="en-US" sz="3200" dirty="0" smtClean="0">
                <a:solidFill>
                  <a:schemeClr val="accent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欢迎</a:t>
            </a:r>
            <a:r>
              <a:rPr lang="zh-CN" altLang="en-US" sz="3200" dirty="0">
                <a:solidFill>
                  <a:schemeClr val="accent1">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批评、指正！</a:t>
            </a:r>
            <a:endParaRPr lang="zh-CN" altLang="en-US" sz="3200" dirty="0">
              <a:solidFill>
                <a:schemeClr val="accent1">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r>
              <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 name="圆角矩形 9"/>
          <p:cNvSpPr/>
          <p:nvPr/>
        </p:nvSpPr>
        <p:spPr>
          <a:xfrm>
            <a:off x="142875" y="4653280"/>
            <a:ext cx="4215130" cy="1909445"/>
          </a:xfrm>
          <a:prstGeom prst="roundRect">
            <a:avLst/>
          </a:prstGeom>
          <a:solidFill>
            <a:schemeClr val="accent4">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4" name="TextBox 4"/>
          <p:cNvSpPr txBox="1">
            <a:spLocks noChangeArrowheads="1"/>
          </p:cNvSpPr>
          <p:nvPr/>
        </p:nvSpPr>
        <p:spPr bwMode="auto">
          <a:xfrm>
            <a:off x="142875" y="4741901"/>
            <a:ext cx="328612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rPr>
              <a:t>10</a:t>
            </a:r>
            <a:r>
              <a:rPr lang="zh-CN" altLang="en-US" sz="1200" b="1" dirty="0" smtClean="0">
                <a:solidFill>
                  <a:srgbClr val="C00000"/>
                </a:solidFill>
                <a:latin typeface="微软雅黑" panose="020B0503020204020204" pitchFamily="34" charset="-122"/>
                <a:ea typeface="微软雅黑" panose="020B0503020204020204" pitchFamily="34" charset="-122"/>
              </a:rPr>
              <a:t>、</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第八章 检查井维修及井盖更换</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17" name="圆角矩形 16"/>
          <p:cNvSpPr/>
          <p:nvPr/>
        </p:nvSpPr>
        <p:spPr>
          <a:xfrm>
            <a:off x="142875" y="1508760"/>
            <a:ext cx="4215130" cy="3044825"/>
          </a:xfrm>
          <a:prstGeom prst="roundRect">
            <a:avLst/>
          </a:prstGeom>
          <a:solidFill>
            <a:schemeClr val="accent2">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20" name="TextBox 4"/>
          <p:cNvSpPr txBox="1">
            <a:spLocks noChangeArrowheads="1"/>
          </p:cNvSpPr>
          <p:nvPr/>
        </p:nvSpPr>
        <p:spPr bwMode="auto">
          <a:xfrm>
            <a:off x="285436" y="1724698"/>
            <a:ext cx="385762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rPr>
              <a:t>9</a:t>
            </a:r>
            <a:r>
              <a:rPr lang="zh-CN" altLang="en-US" sz="1200" b="1" dirty="0" smtClean="0">
                <a:solidFill>
                  <a:srgbClr val="C00000"/>
                </a:solidFill>
                <a:latin typeface="微软雅黑" panose="020B0503020204020204" pitchFamily="34" charset="-122"/>
                <a:ea typeface="微软雅黑" panose="020B0503020204020204" pitchFamily="34" charset="-122"/>
              </a:rPr>
              <a:t>、</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第七章 管道修复</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21" name="TextBox 26"/>
          <p:cNvSpPr txBox="1">
            <a:spLocks noChangeArrowheads="1"/>
          </p:cNvSpPr>
          <p:nvPr/>
        </p:nvSpPr>
        <p:spPr bwMode="auto">
          <a:xfrm>
            <a:off x="350490" y="2010419"/>
            <a:ext cx="3349626" cy="271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sym typeface="+mn-ea"/>
              </a:rPr>
              <a:t>说明、计算规则</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局部树脂固化法修复</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紫外光原位固化修复</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水转法原位固化修复</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en-US" altLang="zh-CN" sz="1200" b="1" dirty="0">
                <a:solidFill>
                  <a:schemeClr val="tx2"/>
                </a:solidFill>
                <a:latin typeface="微软雅黑" panose="020B0503020204020204" pitchFamily="34" charset="-122"/>
                <a:ea typeface="微软雅黑" panose="020B0503020204020204" pitchFamily="34" charset="-122"/>
              </a:rPr>
              <a:t> </a:t>
            </a:r>
            <a:r>
              <a:rPr lang="zh-CN" altLang="en-US" sz="1200" b="1" dirty="0">
                <a:solidFill>
                  <a:schemeClr val="tx2"/>
                </a:solidFill>
                <a:latin typeface="微软雅黑" panose="020B0503020204020204" pitchFamily="34" charset="-122"/>
                <a:ea typeface="微软雅黑" panose="020B0503020204020204" pitchFamily="34" charset="-122"/>
              </a:rPr>
              <a:t>短管内衬修复</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喷涂法修复</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机械制螺旋缠绕内衬修复</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堵漏</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管渠内表面处理</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不锈钢双胀环修复</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垫衬法（软衬法）修复</a:t>
            </a:r>
            <a:br>
              <a:rPr lang="zh-CN" altLang="en-US" sz="1200" b="1" dirty="0">
                <a:solidFill>
                  <a:schemeClr val="tx2"/>
                </a:solidFill>
                <a:latin typeface="微软雅黑" panose="020B0503020204020204" pitchFamily="34" charset="-122"/>
                <a:ea typeface="微软雅黑" panose="020B0503020204020204" pitchFamily="34" charset="-122"/>
              </a:rPr>
            </a:br>
            <a:r>
              <a:rPr lang="zh-CN" altLang="en-US" sz="1200" b="1" dirty="0">
                <a:solidFill>
                  <a:schemeClr val="tx2"/>
                </a:solidFill>
                <a:latin typeface="微软雅黑" panose="020B0503020204020204" pitchFamily="34" charset="-122"/>
                <a:ea typeface="微软雅黑" panose="020B0503020204020204" pitchFamily="34" charset="-122"/>
              </a:rPr>
              <a:t>裂管法置换旧管（微顶管）</a:t>
            </a:r>
            <a:endParaRPr lang="zh-CN" altLang="en-US" sz="1200" b="1" dirty="0">
              <a:solidFill>
                <a:schemeClr val="tx2"/>
              </a:solidFill>
              <a:latin typeface="微软雅黑" panose="020B0503020204020204" pitchFamily="34" charset="-122"/>
              <a:ea typeface="微软雅黑" panose="020B0503020204020204" pitchFamily="34" charset="-122"/>
            </a:endParaRPr>
          </a:p>
        </p:txBody>
      </p:sp>
      <p:sp>
        <p:nvSpPr>
          <p:cNvPr id="24" name="圆角矩形 23"/>
          <p:cNvSpPr/>
          <p:nvPr/>
        </p:nvSpPr>
        <p:spPr>
          <a:xfrm>
            <a:off x="4599940" y="1647825"/>
            <a:ext cx="4429125" cy="2282190"/>
          </a:xfrm>
          <a:prstGeom prst="roundRect">
            <a:avLst/>
          </a:prstGeom>
          <a:solidFill>
            <a:schemeClr val="bg2">
              <a:lumMod val="9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25" name="TextBox 4"/>
          <p:cNvSpPr txBox="1">
            <a:spLocks noChangeArrowheads="1"/>
          </p:cNvSpPr>
          <p:nvPr/>
        </p:nvSpPr>
        <p:spPr bwMode="auto">
          <a:xfrm>
            <a:off x="4714877" y="1770538"/>
            <a:ext cx="328612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sym typeface="+mn-ea"/>
              </a:rPr>
              <a:t>11</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、第九章 泵站维修</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26" name="TextBox 26"/>
          <p:cNvSpPr txBox="1">
            <a:spLocks noChangeArrowheads="1"/>
          </p:cNvSpPr>
          <p:nvPr/>
        </p:nvSpPr>
        <p:spPr bwMode="auto">
          <a:xfrm>
            <a:off x="4857750" y="2024380"/>
            <a:ext cx="3652520"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sym typeface="+mn-ea"/>
              </a:rPr>
              <a:t>说明、计算规则</a:t>
            </a:r>
            <a:endParaRPr lang="zh-CN" altLang="en-US" sz="1200" b="1" dirty="0">
              <a:solidFill>
                <a:schemeClr val="tx2"/>
              </a:solidFill>
              <a:latin typeface="微软雅黑" panose="020B0503020204020204" pitchFamily="34" charset="-122"/>
              <a:ea typeface="微软雅黑" panose="020B0503020204020204" pitchFamily="34" charset="-122"/>
              <a:sym typeface="+mn-ea"/>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sym typeface="+mn-ea"/>
              </a:rPr>
              <a:t>变压器维护</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en-US" altLang="zh-CN" sz="1200" b="1" dirty="0">
                <a:solidFill>
                  <a:schemeClr val="tx2"/>
                </a:solidFill>
                <a:latin typeface="微软雅黑" panose="020B0503020204020204" pitchFamily="34" charset="-122"/>
                <a:ea typeface="微软雅黑" panose="020B0503020204020204" pitchFamily="34" charset="-122"/>
              </a:rPr>
              <a:t>0.4KV</a:t>
            </a:r>
            <a:r>
              <a:rPr lang="zh-CN" altLang="en-US" sz="1200" b="1" dirty="0">
                <a:solidFill>
                  <a:schemeClr val="tx2"/>
                </a:solidFill>
                <a:latin typeface="微软雅黑" panose="020B0503020204020204" pitchFamily="34" charset="-122"/>
                <a:ea typeface="微软雅黑" panose="020B0503020204020204" pitchFamily="34" charset="-122"/>
              </a:rPr>
              <a:t>开关柜维修</a:t>
            </a:r>
            <a:br>
              <a:rPr lang="zh-CN" altLang="en-US" sz="1200" b="1" dirty="0">
                <a:solidFill>
                  <a:schemeClr val="tx2"/>
                </a:solidFill>
                <a:latin typeface="微软雅黑" panose="020B0503020204020204" pitchFamily="34" charset="-122"/>
                <a:ea typeface="微软雅黑" panose="020B0503020204020204" pitchFamily="34" charset="-122"/>
              </a:rPr>
            </a:br>
            <a:r>
              <a:rPr lang="zh-CN" altLang="en-US" sz="1200" b="1" dirty="0">
                <a:solidFill>
                  <a:schemeClr val="tx2"/>
                </a:solidFill>
                <a:latin typeface="微软雅黑" panose="020B0503020204020204" pitchFamily="34" charset="-122"/>
                <a:ea typeface="微软雅黑" panose="020B0503020204020204" pitchFamily="34" charset="-122"/>
              </a:rPr>
              <a:t>电动启动柜维修</a:t>
            </a:r>
            <a:br>
              <a:rPr lang="zh-CN" altLang="en-US" sz="1200" b="1" dirty="0">
                <a:solidFill>
                  <a:schemeClr val="tx2"/>
                </a:solidFill>
                <a:latin typeface="微软雅黑" panose="020B0503020204020204" pitchFamily="34" charset="-122"/>
                <a:ea typeface="微软雅黑" panose="020B0503020204020204" pitchFamily="34" charset="-122"/>
              </a:rPr>
            </a:br>
            <a:r>
              <a:rPr lang="zh-CN" altLang="en-US" sz="1200" b="1" dirty="0">
                <a:solidFill>
                  <a:schemeClr val="tx2"/>
                </a:solidFill>
                <a:latin typeface="微软雅黑" panose="020B0503020204020204" pitchFamily="34" charset="-122"/>
                <a:ea typeface="微软雅黑" panose="020B0503020204020204" pitchFamily="34" charset="-122"/>
              </a:rPr>
              <a:t>水泵维修</a:t>
            </a:r>
            <a:br>
              <a:rPr lang="zh-CN" altLang="en-US" sz="1200" b="1" dirty="0">
                <a:solidFill>
                  <a:schemeClr val="tx2"/>
                </a:solidFill>
                <a:latin typeface="微软雅黑" panose="020B0503020204020204" pitchFamily="34" charset="-122"/>
                <a:ea typeface="微软雅黑" panose="020B0503020204020204" pitchFamily="34" charset="-122"/>
              </a:rPr>
            </a:br>
            <a:r>
              <a:rPr lang="zh-CN" altLang="en-US" sz="1200" b="1" dirty="0">
                <a:solidFill>
                  <a:schemeClr val="tx2"/>
                </a:solidFill>
                <a:latin typeface="微软雅黑" panose="020B0503020204020204" pitchFamily="34" charset="-122"/>
                <a:ea typeface="微软雅黑" panose="020B0503020204020204" pitchFamily="34" charset="-122"/>
              </a:rPr>
              <a:t>天车检修</a:t>
            </a:r>
            <a:br>
              <a:rPr lang="zh-CN" altLang="en-US" sz="1200" b="1" dirty="0">
                <a:solidFill>
                  <a:schemeClr val="tx2"/>
                </a:solidFill>
                <a:latin typeface="微软雅黑" panose="020B0503020204020204" pitchFamily="34" charset="-122"/>
                <a:ea typeface="微软雅黑" panose="020B0503020204020204" pitchFamily="34" charset="-122"/>
              </a:rPr>
            </a:br>
            <a:r>
              <a:rPr lang="zh-CN" altLang="en-US" sz="1200" b="1" dirty="0">
                <a:solidFill>
                  <a:schemeClr val="tx2"/>
                </a:solidFill>
                <a:latin typeface="微软雅黑" panose="020B0503020204020204" pitchFamily="34" charset="-122"/>
                <a:ea typeface="微软雅黑" panose="020B0503020204020204" pitchFamily="34" charset="-122"/>
              </a:rPr>
              <a:t>自动化泵站自控系统维护检修</a:t>
            </a:r>
            <a:endParaRPr lang="zh-CN" altLang="en-US" sz="1200" b="1" dirty="0">
              <a:solidFill>
                <a:schemeClr val="tx2"/>
              </a:solidFill>
              <a:latin typeface="微软雅黑" panose="020B0503020204020204" pitchFamily="34" charset="-122"/>
              <a:ea typeface="微软雅黑" panose="020B0503020204020204" pitchFamily="34" charset="-122"/>
            </a:endParaRPr>
          </a:p>
        </p:txBody>
      </p:sp>
      <p:sp>
        <p:nvSpPr>
          <p:cNvPr id="29" name="TextBox 26"/>
          <p:cNvSpPr txBox="1">
            <a:spLocks noChangeArrowheads="1"/>
          </p:cNvSpPr>
          <p:nvPr/>
        </p:nvSpPr>
        <p:spPr bwMode="auto">
          <a:xfrm>
            <a:off x="285750" y="5027964"/>
            <a:ext cx="3786188" cy="139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sym typeface="+mn-ea"/>
              </a:rPr>
              <a:t>说明、计算规则</a:t>
            </a:r>
            <a:endParaRPr lang="zh-CN" altLang="en-US" sz="1200" b="1" dirty="0">
              <a:solidFill>
                <a:schemeClr val="tx2"/>
              </a:solidFill>
              <a:latin typeface="微软雅黑" panose="020B0503020204020204" pitchFamily="34" charset="-122"/>
              <a:ea typeface="微软雅黑" panose="020B0503020204020204" pitchFamily="34" charset="-122"/>
              <a:sym typeface="+mn-ea"/>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检查井拆修</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雨水篦拆修</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更换井盖座</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沥青路面更换可调式检查井盖座</a:t>
            </a:r>
            <a:endParaRPr lang="zh-CN" altLang="en-US" sz="1200" b="1" dirty="0">
              <a:solidFill>
                <a:schemeClr val="tx2"/>
              </a:solidFill>
              <a:latin typeface="微软雅黑" panose="020B0503020204020204" pitchFamily="34" charset="-122"/>
              <a:ea typeface="微软雅黑" panose="020B0503020204020204" pitchFamily="34" charset="-122"/>
            </a:endParaRPr>
          </a:p>
          <a:p>
            <a:pPr eaLnBrk="1" hangingPunct="1">
              <a:lnSpc>
                <a:spcPct val="120000"/>
              </a:lnSpc>
            </a:pPr>
            <a:r>
              <a:rPr lang="zh-CN" altLang="en-US" sz="1200" b="1" dirty="0">
                <a:solidFill>
                  <a:schemeClr val="tx2"/>
                </a:solidFill>
                <a:latin typeface="微软雅黑" panose="020B0503020204020204" pitchFamily="34" charset="-122"/>
                <a:ea typeface="微软雅黑" panose="020B0503020204020204" pitchFamily="34" charset="-122"/>
              </a:rPr>
              <a:t>防坠网安装</a:t>
            </a:r>
            <a:endParaRPr lang="zh-CN" altLang="en-US" sz="1200" b="1" dirty="0">
              <a:solidFill>
                <a:schemeClr val="tx2"/>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03</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r>
              <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214630" y="1484630"/>
            <a:ext cx="4143375" cy="560070"/>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23" name="TextBox 4"/>
          <p:cNvSpPr txBox="1">
            <a:spLocks noChangeArrowheads="1"/>
          </p:cNvSpPr>
          <p:nvPr/>
        </p:nvSpPr>
        <p:spPr bwMode="auto">
          <a:xfrm>
            <a:off x="284480" y="1621627"/>
            <a:ext cx="1500188"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a:solidFill>
                  <a:srgbClr val="C00000"/>
                </a:solidFill>
                <a:latin typeface="微软雅黑" panose="020B0503020204020204" pitchFamily="34" charset="-122"/>
                <a:ea typeface="微软雅黑" panose="020B0503020204020204" pitchFamily="34" charset="-122"/>
              </a:rPr>
              <a:t> </a:t>
            </a:r>
            <a:r>
              <a:rPr sz="1200" b="1" dirty="0">
                <a:solidFill>
                  <a:srgbClr val="C00000"/>
                </a:solidFill>
                <a:latin typeface="微软雅黑" panose="020B0503020204020204" pitchFamily="34" charset="-122"/>
                <a:ea typeface="微软雅黑" panose="020B0503020204020204" pitchFamily="34" charset="-122"/>
              </a:rPr>
              <a:t>总说明</a:t>
            </a:r>
            <a:endParaRPr sz="12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14630" y="2044700"/>
            <a:ext cx="9236710" cy="3646170"/>
          </a:xfrm>
          <a:prstGeom prst="rect">
            <a:avLst/>
          </a:prstGeom>
        </p:spPr>
        <p:txBody>
          <a:bodyPr wrap="square">
            <a:spAutoFit/>
          </a:bodyPr>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三、定额变化情况                                                                                                                        </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全专业共计269条子目，全部为新增子目。</a:t>
            </a:r>
            <a:endParaRPr lang="en-US" altLang="zh-CN" sz="14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第一章管道检测 5条子目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第二章管道、渠沟疏通 23条子目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第三章检测井、雨水井清捞 4条子目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第四章淤泥运输 5条子目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第五章封、拆管堵 20条子目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第六章管道修复预处理 27条子目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第七章管道修复 100条子目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第八章检查井维修及井盖更换 25条子目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第九章泵站维修 60条子目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03</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r>
              <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214630" y="1484630"/>
            <a:ext cx="4143375" cy="560070"/>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23" name="TextBox 4"/>
          <p:cNvSpPr txBox="1">
            <a:spLocks noChangeArrowheads="1"/>
          </p:cNvSpPr>
          <p:nvPr/>
        </p:nvSpPr>
        <p:spPr bwMode="auto">
          <a:xfrm>
            <a:off x="284480" y="1621790"/>
            <a:ext cx="413766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sz="1200" b="1" dirty="0">
                <a:solidFill>
                  <a:srgbClr val="C00000"/>
                </a:solidFill>
                <a:latin typeface="微软雅黑" panose="020B0503020204020204" pitchFamily="34" charset="-122"/>
                <a:ea typeface="微软雅黑" panose="020B0503020204020204" pitchFamily="34" charset="-122"/>
              </a:rPr>
              <a:t>本标准编制相应的清单，方便本标准的使用。</a:t>
            </a:r>
            <a:endParaRPr sz="1200" b="1" dirty="0">
              <a:solidFill>
                <a:srgbClr val="C00000"/>
              </a:solidFill>
              <a:latin typeface="微软雅黑" panose="020B0503020204020204" pitchFamily="34" charset="-122"/>
              <a:ea typeface="微软雅黑" panose="020B0503020204020204" pitchFamily="34" charset="-122"/>
            </a:endParaRPr>
          </a:p>
        </p:txBody>
      </p:sp>
      <p:graphicFrame>
        <p:nvGraphicFramePr>
          <p:cNvPr id="3" name="表格 2"/>
          <p:cNvGraphicFramePr/>
          <p:nvPr>
            <p:custDataLst>
              <p:tags r:id="rId1"/>
            </p:custDataLst>
          </p:nvPr>
        </p:nvGraphicFramePr>
        <p:xfrm>
          <a:off x="1176655" y="2664460"/>
          <a:ext cx="6867525" cy="3463290"/>
        </p:xfrm>
        <a:graphic>
          <a:graphicData uri="http://schemas.openxmlformats.org/drawingml/2006/table">
            <a:tbl>
              <a:tblPr firstRow="1" bandRow="1">
                <a:tableStyleId>{5C22544A-7EE6-4342-B048-85BDC9FD1C3A}</a:tableStyleId>
              </a:tblPr>
              <a:tblGrid>
                <a:gridCol w="2289175"/>
                <a:gridCol w="2289175"/>
                <a:gridCol w="2289175"/>
              </a:tblGrid>
              <a:tr h="276225">
                <a:tc rowSpan="2">
                  <a:txBody>
                    <a:bodyPr/>
                    <a:p>
                      <a:pPr indent="0" algn="ctr">
                        <a:buNone/>
                      </a:pPr>
                      <a:r>
                        <a:rPr lang="zh-CN" sz="1200" b="1">
                          <a:solidFill>
                            <a:srgbClr val="000000"/>
                          </a:solidFill>
                          <a:latin typeface="Arial" panose="020B0604020202020204" pitchFamily="34" charset="0"/>
                          <a:ea typeface="Times New Roman" panose="02020603050405020304" charset="-122"/>
                        </a:rPr>
                        <a:t>清单目录：序号</a:t>
                      </a:r>
                      <a:endParaRPr lang="en-US" altLang="en-US" sz="1200" b="1">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1">
                          <a:solidFill>
                            <a:srgbClr val="000000"/>
                          </a:solidFill>
                          <a:latin typeface="Arial" panose="020B0604020202020204" pitchFamily="34" charset="0"/>
                          <a:ea typeface="Times New Roman" panose="02020603050405020304" charset="-122"/>
                        </a:rPr>
                        <a:t>项目</a:t>
                      </a:r>
                      <a:endParaRPr lang="en-US" altLang="en-US" sz="1200" b="1">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noFill/>
                  </a:tcPr>
                </a:tc>
                <a:tc rowSpan="2">
                  <a:txBody>
                    <a:bodyPr/>
                    <a:p>
                      <a:pPr indent="0" algn="ctr">
                        <a:buNone/>
                      </a:pPr>
                      <a:r>
                        <a:rPr lang="zh-CN" sz="1200" b="1">
                          <a:solidFill>
                            <a:srgbClr val="000000"/>
                          </a:solidFill>
                          <a:latin typeface="Arial" panose="020B0604020202020204" pitchFamily="34" charset="0"/>
                          <a:ea typeface="Times New Roman" panose="02020603050405020304" charset="-122"/>
                        </a:rPr>
                        <a:t>项目名称</a:t>
                      </a:r>
                      <a:endParaRPr lang="en-US" altLang="en-US" sz="1200" b="1">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4384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lgn="ctr">
                        <a:buNone/>
                      </a:pPr>
                      <a:r>
                        <a:rPr lang="zh-CN" sz="1200" b="1">
                          <a:solidFill>
                            <a:srgbClr val="000000"/>
                          </a:solidFill>
                          <a:latin typeface="Arial" panose="020B0604020202020204" pitchFamily="34" charset="0"/>
                          <a:ea typeface="Times New Roman" panose="02020603050405020304" charset="-122"/>
                        </a:rPr>
                        <a:t>编码</a:t>
                      </a:r>
                      <a:endParaRPr lang="en-US" altLang="en-US" sz="1200" b="1">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r>
              <a:tr h="295910">
                <a:tc>
                  <a:txBody>
                    <a:bodyPr/>
                    <a:p>
                      <a:pPr indent="0" algn="ctr">
                        <a:buNone/>
                      </a:pPr>
                      <a:r>
                        <a:rPr lang="en-US" sz="1100" b="0">
                          <a:solidFill>
                            <a:srgbClr val="000000"/>
                          </a:solidFill>
                          <a:latin typeface="Times New Roman" panose="02020603050405020304" charset="-122"/>
                        </a:rPr>
                        <a:t>1</a:t>
                      </a:r>
                      <a:endParaRPr lang="en-US" altLang="en-US" sz="11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100" b="0">
                          <a:solidFill>
                            <a:srgbClr val="000000"/>
                          </a:solidFill>
                          <a:latin typeface="Times New Roman" panose="02020603050405020304" charset="-122"/>
                        </a:rPr>
                        <a:t>B041301001</a:t>
                      </a:r>
                      <a:endParaRPr lang="en-US" altLang="en-US" sz="11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Times New Roman" panose="02020603050405020304" charset="-122"/>
                        </a:rPr>
                        <a:t>管道检测</a:t>
                      </a:r>
                      <a:endParaRPr lang="en-US" altLang="en-US" sz="12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18770">
                <a:tc>
                  <a:txBody>
                    <a:bodyPr/>
                    <a:p>
                      <a:pPr indent="0" algn="ctr">
                        <a:buNone/>
                      </a:pPr>
                      <a:r>
                        <a:rPr lang="en-US" sz="1100" b="0">
                          <a:solidFill>
                            <a:srgbClr val="000000"/>
                          </a:solidFill>
                          <a:latin typeface="Times New Roman" panose="02020603050405020304" charset="-122"/>
                        </a:rPr>
                        <a:t>2</a:t>
                      </a:r>
                      <a:endParaRPr lang="en-US" altLang="en-US" sz="11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100" b="0">
                          <a:solidFill>
                            <a:srgbClr val="000000"/>
                          </a:solidFill>
                          <a:latin typeface="Times New Roman" panose="02020603050405020304" charset="-122"/>
                        </a:rPr>
                        <a:t>B041301002</a:t>
                      </a:r>
                      <a:endParaRPr lang="en-US" altLang="en-US" sz="11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Times New Roman" panose="02020603050405020304" charset="-122"/>
                        </a:rPr>
                        <a:t>有毒气体检测</a:t>
                      </a:r>
                      <a:endParaRPr lang="en-US" altLang="en-US" sz="12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706120">
                <a:tc>
                  <a:txBody>
                    <a:bodyPr/>
                    <a:p>
                      <a:pPr indent="0" algn="ctr">
                        <a:buNone/>
                      </a:pPr>
                      <a:r>
                        <a:rPr lang="en-US" sz="1100" b="0">
                          <a:solidFill>
                            <a:srgbClr val="000000"/>
                          </a:solidFill>
                          <a:latin typeface="Times New Roman" panose="02020603050405020304" charset="-122"/>
                        </a:rPr>
                        <a:t>3</a:t>
                      </a:r>
                      <a:endParaRPr lang="en-US" altLang="en-US" sz="11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100" b="0">
                          <a:solidFill>
                            <a:srgbClr val="000000"/>
                          </a:solidFill>
                          <a:latin typeface="Times New Roman" panose="02020603050405020304" charset="-122"/>
                        </a:rPr>
                        <a:t>B041302001</a:t>
                      </a:r>
                      <a:endParaRPr lang="en-US" altLang="en-US" sz="11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Times New Roman" panose="02020603050405020304" charset="-122"/>
                        </a:rPr>
                        <a:t>清淤（清洗）</a:t>
                      </a:r>
                      <a:endParaRPr lang="en-US" altLang="en-US" sz="12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29895">
                <a:tc>
                  <a:txBody>
                    <a:bodyPr/>
                    <a:p>
                      <a:pPr indent="0" algn="ctr">
                        <a:buNone/>
                      </a:pPr>
                      <a:r>
                        <a:rPr lang="en-US" sz="1100" b="0">
                          <a:solidFill>
                            <a:srgbClr val="000000"/>
                          </a:solidFill>
                          <a:latin typeface="Times New Roman" panose="02020603050405020304" charset="-122"/>
                        </a:rPr>
                        <a:t>4</a:t>
                      </a:r>
                      <a:endParaRPr lang="en-US" altLang="en-US" sz="11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100" b="0">
                          <a:solidFill>
                            <a:srgbClr val="000000"/>
                          </a:solidFill>
                          <a:latin typeface="Times New Roman" panose="02020603050405020304" charset="-122"/>
                        </a:rPr>
                        <a:t>B041303001</a:t>
                      </a:r>
                      <a:endParaRPr lang="en-US" altLang="en-US" sz="11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Times New Roman" panose="02020603050405020304" charset="-122"/>
                        </a:rPr>
                        <a:t>管道封堵及拆除</a:t>
                      </a:r>
                      <a:endParaRPr lang="en-US" altLang="en-US" sz="12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192530">
                <a:tc>
                  <a:txBody>
                    <a:bodyPr/>
                    <a:p>
                      <a:pPr indent="0" algn="ctr">
                        <a:buNone/>
                      </a:pPr>
                      <a:r>
                        <a:rPr lang="en-US" sz="1100" b="0">
                          <a:solidFill>
                            <a:srgbClr val="000000"/>
                          </a:solidFill>
                          <a:latin typeface="Times New Roman" panose="02020603050405020304" charset="-122"/>
                        </a:rPr>
                        <a:t>5</a:t>
                      </a:r>
                      <a:endParaRPr lang="en-US" altLang="en-US" sz="11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100" b="0">
                          <a:solidFill>
                            <a:srgbClr val="000000"/>
                          </a:solidFill>
                          <a:latin typeface="Times New Roman" panose="02020603050405020304" charset="-122"/>
                        </a:rPr>
                        <a:t>B041304001</a:t>
                      </a:r>
                      <a:endParaRPr lang="en-US" altLang="en-US" sz="11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Times New Roman" panose="02020603050405020304" charset="-122"/>
                        </a:rPr>
                        <a:t>土体固化</a:t>
                      </a:r>
                      <a:endParaRPr lang="en-US" altLang="en-US" sz="12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03</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r>
              <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214630" y="1484630"/>
            <a:ext cx="4143375" cy="560070"/>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23" name="TextBox 4"/>
          <p:cNvSpPr txBox="1">
            <a:spLocks noChangeArrowheads="1"/>
          </p:cNvSpPr>
          <p:nvPr/>
        </p:nvSpPr>
        <p:spPr bwMode="auto">
          <a:xfrm>
            <a:off x="284480" y="1621790"/>
            <a:ext cx="413766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sz="1200" b="1" dirty="0">
                <a:solidFill>
                  <a:srgbClr val="C00000"/>
                </a:solidFill>
                <a:latin typeface="微软雅黑" panose="020B0503020204020204" pitchFamily="34" charset="-122"/>
                <a:ea typeface="微软雅黑" panose="020B0503020204020204" pitchFamily="34" charset="-122"/>
              </a:rPr>
              <a:t>本标准编制相应的清单，方便本标准的使用。</a:t>
            </a:r>
            <a:endParaRPr sz="1200" b="1" dirty="0">
              <a:solidFill>
                <a:srgbClr val="C00000"/>
              </a:solidFill>
              <a:latin typeface="微软雅黑" panose="020B0503020204020204" pitchFamily="34" charset="-122"/>
              <a:ea typeface="微软雅黑" panose="020B0503020204020204" pitchFamily="34" charset="-122"/>
            </a:endParaRPr>
          </a:p>
        </p:txBody>
      </p:sp>
      <p:graphicFrame>
        <p:nvGraphicFramePr>
          <p:cNvPr id="2" name="表格 1"/>
          <p:cNvGraphicFramePr/>
          <p:nvPr>
            <p:custDataLst>
              <p:tags r:id="rId1"/>
            </p:custDataLst>
          </p:nvPr>
        </p:nvGraphicFramePr>
        <p:xfrm>
          <a:off x="1268730" y="2345055"/>
          <a:ext cx="7059295" cy="2837815"/>
        </p:xfrm>
        <a:graphic>
          <a:graphicData uri="http://schemas.openxmlformats.org/drawingml/2006/table">
            <a:tbl>
              <a:tblPr firstRow="1" bandRow="1">
                <a:tableStyleId>{5C22544A-7EE6-4342-B048-85BDC9FD1C3A}</a:tableStyleId>
              </a:tblPr>
              <a:tblGrid>
                <a:gridCol w="2118360"/>
                <a:gridCol w="2753360"/>
                <a:gridCol w="2187575"/>
              </a:tblGrid>
              <a:tr h="862965">
                <a:tc>
                  <a:txBody>
                    <a:bodyPr/>
                    <a:p>
                      <a:pPr indent="0" algn="ctr">
                        <a:buNone/>
                      </a:pPr>
                      <a:r>
                        <a:rPr lang="en-US" sz="1100" b="0">
                          <a:solidFill>
                            <a:srgbClr val="000000"/>
                          </a:solidFill>
                          <a:latin typeface="Times New Roman" panose="02020603050405020304" charset="-122"/>
                        </a:rPr>
                        <a:t>6</a:t>
                      </a:r>
                      <a:endParaRPr lang="en-US" altLang="en-US" sz="11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100" b="0">
                          <a:solidFill>
                            <a:srgbClr val="000000"/>
                          </a:solidFill>
                          <a:latin typeface="Times New Roman" panose="02020603050405020304" charset="-122"/>
                        </a:rPr>
                        <a:t>B041305001</a:t>
                      </a:r>
                      <a:endParaRPr lang="en-US" altLang="en-US" sz="11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Times New Roman" panose="02020603050405020304" charset="-122"/>
                        </a:rPr>
                        <a:t>管内塌陷处理</a:t>
                      </a:r>
                      <a:endParaRPr lang="en-US" altLang="en-US" sz="12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noFill/>
                  </a:tcPr>
                </a:tc>
              </a:tr>
              <a:tr h="342900">
                <a:tc>
                  <a:txBody>
                    <a:bodyPr/>
                    <a:p>
                      <a:pPr indent="0" algn="ctr">
                        <a:buNone/>
                      </a:pPr>
                      <a:r>
                        <a:rPr lang="en-US" sz="1100" b="0">
                          <a:solidFill>
                            <a:srgbClr val="000000"/>
                          </a:solidFill>
                          <a:latin typeface="Times New Roman" panose="02020603050405020304" charset="-122"/>
                        </a:rPr>
                        <a:t>7</a:t>
                      </a:r>
                      <a:endParaRPr lang="en-US" altLang="en-US" sz="11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100" b="0">
                          <a:solidFill>
                            <a:srgbClr val="000000"/>
                          </a:solidFill>
                          <a:latin typeface="Times New Roman" panose="02020603050405020304" charset="-122"/>
                        </a:rPr>
                        <a:t>B041306001</a:t>
                      </a:r>
                      <a:endParaRPr lang="en-US" altLang="en-US" sz="11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Times New Roman" panose="02020603050405020304" charset="-122"/>
                        </a:rPr>
                        <a:t>管道异物清除</a:t>
                      </a:r>
                      <a:endParaRPr lang="en-US" altLang="en-US" sz="12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83235">
                <a:tc>
                  <a:txBody>
                    <a:bodyPr/>
                    <a:p>
                      <a:pPr indent="0" algn="ctr">
                        <a:buNone/>
                      </a:pPr>
                      <a:r>
                        <a:rPr lang="en-US" sz="1100" b="0">
                          <a:solidFill>
                            <a:srgbClr val="000000"/>
                          </a:solidFill>
                          <a:latin typeface="Times New Roman" panose="02020603050405020304" charset="-122"/>
                        </a:rPr>
                        <a:t>8</a:t>
                      </a:r>
                      <a:endParaRPr lang="en-US" altLang="en-US" sz="11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100" b="0">
                          <a:solidFill>
                            <a:srgbClr val="000000"/>
                          </a:solidFill>
                          <a:latin typeface="Times New Roman" panose="02020603050405020304" charset="-122"/>
                        </a:rPr>
                        <a:t>B041307001</a:t>
                      </a:r>
                      <a:endParaRPr lang="en-US" altLang="en-US" sz="11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Times New Roman" panose="02020603050405020304" charset="-122"/>
                        </a:rPr>
                        <a:t>管道修复</a:t>
                      </a:r>
                      <a:endParaRPr lang="en-US" altLang="en-US" sz="12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62280">
                <a:tc>
                  <a:txBody>
                    <a:bodyPr/>
                    <a:p>
                      <a:pPr indent="0" algn="ctr">
                        <a:buNone/>
                      </a:pPr>
                      <a:r>
                        <a:rPr lang="en-US" sz="1100" b="0">
                          <a:solidFill>
                            <a:srgbClr val="000000"/>
                          </a:solidFill>
                          <a:latin typeface="Times New Roman" panose="02020603050405020304" charset="-122"/>
                        </a:rPr>
                        <a:t>9</a:t>
                      </a:r>
                      <a:endParaRPr lang="en-US" altLang="en-US" sz="11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100" b="0">
                          <a:solidFill>
                            <a:srgbClr val="000000"/>
                          </a:solidFill>
                          <a:latin typeface="Times New Roman" panose="02020603050405020304" charset="-122"/>
                        </a:rPr>
                        <a:t>B041307002</a:t>
                      </a:r>
                      <a:endParaRPr lang="en-US" altLang="en-US" sz="11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Times New Roman" panose="02020603050405020304" charset="-122"/>
                        </a:rPr>
                        <a:t>堵漏</a:t>
                      </a:r>
                      <a:endParaRPr lang="en-US" altLang="en-US" sz="12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43535">
                <a:tc>
                  <a:txBody>
                    <a:bodyPr/>
                    <a:p>
                      <a:pPr indent="0" algn="ctr">
                        <a:buNone/>
                      </a:pPr>
                      <a:r>
                        <a:rPr lang="en-US" sz="1100" b="0">
                          <a:solidFill>
                            <a:srgbClr val="000000"/>
                          </a:solidFill>
                          <a:latin typeface="Times New Roman" panose="02020603050405020304" charset="-122"/>
                        </a:rPr>
                        <a:t>10</a:t>
                      </a:r>
                      <a:endParaRPr lang="en-US" altLang="en-US" sz="11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100" b="0">
                          <a:solidFill>
                            <a:srgbClr val="000000"/>
                          </a:solidFill>
                          <a:latin typeface="Times New Roman" panose="02020603050405020304" charset="-122"/>
                        </a:rPr>
                        <a:t>B041308001</a:t>
                      </a:r>
                      <a:endParaRPr lang="en-US" altLang="en-US" sz="11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Times New Roman" panose="02020603050405020304" charset="-122"/>
                        </a:rPr>
                        <a:t>检查井拆修</a:t>
                      </a:r>
                      <a:endParaRPr lang="en-US" altLang="en-US" sz="12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42900">
                <a:tc>
                  <a:txBody>
                    <a:bodyPr/>
                    <a:p>
                      <a:pPr indent="0" algn="ctr">
                        <a:buNone/>
                      </a:pPr>
                      <a:r>
                        <a:rPr lang="en-US" sz="1100" b="0">
                          <a:solidFill>
                            <a:srgbClr val="000000"/>
                          </a:solidFill>
                          <a:latin typeface="Times New Roman" panose="02020603050405020304" charset="-122"/>
                        </a:rPr>
                        <a:t>11</a:t>
                      </a:r>
                      <a:endParaRPr lang="en-US" altLang="en-US" sz="11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100" b="0">
                          <a:solidFill>
                            <a:srgbClr val="000000"/>
                          </a:solidFill>
                          <a:latin typeface="Times New Roman" panose="02020603050405020304" charset="-122"/>
                        </a:rPr>
                        <a:t>B041309001</a:t>
                      </a:r>
                      <a:endParaRPr lang="en-US" altLang="en-US" sz="11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zh-CN" sz="1200" b="0">
                          <a:solidFill>
                            <a:srgbClr val="000000"/>
                          </a:solidFill>
                          <a:latin typeface="Arial" panose="020B0604020202020204" pitchFamily="34" charset="0"/>
                          <a:ea typeface="Times New Roman" panose="02020603050405020304" charset="-122"/>
                        </a:rPr>
                        <a:t>泵站设备维修</a:t>
                      </a:r>
                      <a:endParaRPr lang="en-US" altLang="en-US" sz="1200" b="0">
                        <a:solidFill>
                          <a:srgbClr val="000000"/>
                        </a:solidFill>
                        <a:latin typeface="Times New Roman" panose="02020603050405020304" charset="-122"/>
                      </a:endParaRPr>
                    </a:p>
                  </a:txBody>
                  <a:tcPr marL="12700" marR="12700" marT="1270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a:t>
            </a:r>
            <a:r>
              <a:rPr lang="en-US" sz="2400" b="1" dirty="0" smtClean="0">
                <a:solidFill>
                  <a:schemeClr val="accent1">
                    <a:lumMod val="75000"/>
                  </a:schemeClr>
                </a:solidFill>
                <a:latin typeface="微软雅黑" panose="020B0503020204020204" pitchFamily="34" charset="-122"/>
                <a:ea typeface="微软雅黑" panose="020B0503020204020204" pitchFamily="34" charset="-122"/>
              </a:rPr>
              <a:t>3</a:t>
            </a:r>
            <a:endParaRPr 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r>
              <a:rPr lang="zh-CN" altLang="zh-CN"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rPr>
              <a:t>定额交底</a:t>
            </a:r>
            <a:endParaRPr lang="zh-CN" altLang="zh-CN"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214630" y="1484630"/>
            <a:ext cx="4143375" cy="478155"/>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34" name="TextBox 4"/>
          <p:cNvSpPr txBox="1">
            <a:spLocks noChangeArrowheads="1"/>
          </p:cNvSpPr>
          <p:nvPr/>
        </p:nvSpPr>
        <p:spPr bwMode="auto">
          <a:xfrm>
            <a:off x="284480" y="1580515"/>
            <a:ext cx="3606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sym typeface="+mn-ea"/>
              </a:rPr>
              <a:t>1</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、第一章 管道检测</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84480" y="2065020"/>
            <a:ext cx="9236710" cy="3969385"/>
          </a:xfrm>
          <a:prstGeom prst="rect">
            <a:avLst/>
          </a:prstGeom>
        </p:spPr>
        <p:txBody>
          <a:bodyPr wrap="square">
            <a:spAutoFit/>
          </a:bodyPr>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一、概况</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本章定额包括闭路电视检测（CCTV检测）、潜望镜检测（QV检测）、声呐检测、人工管道检测、有毒气体检测共5个子目。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二、适用范围、与各章的界限划分</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本章定额适用于已运行管道的普查检测、特殊情况下的应急检测、建设方要求的竣工验收检测。</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三、使用当中应该注意的问题</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1.管道检测定额适用于已运行管道的普查检测、特殊情况下的应急检测、建设方要求的竣工验收检测。</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2.本章定额不包括管道冲洗、疏通、堵水、调水、淤泥外运，发生时另行计算。</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a:t>
            </a:r>
            <a:r>
              <a:rPr lang="en-US" sz="2400" b="1" dirty="0" smtClean="0">
                <a:solidFill>
                  <a:schemeClr val="accent1">
                    <a:lumMod val="75000"/>
                  </a:schemeClr>
                </a:solidFill>
                <a:latin typeface="微软雅黑" panose="020B0503020204020204" pitchFamily="34" charset="-122"/>
                <a:ea typeface="微软雅黑" panose="020B0503020204020204" pitchFamily="34" charset="-122"/>
              </a:rPr>
              <a:t>3</a:t>
            </a:r>
            <a:endParaRPr 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a:off x="-13792" y="1336803"/>
            <a:ext cx="6480000" cy="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67380"/>
            <a:ext cx="1097280" cy="368300"/>
          </a:xfrm>
          <a:prstGeom prst="rect">
            <a:avLst/>
          </a:prstGeom>
        </p:spPr>
        <p:txBody>
          <a:bodyPr wrap="none">
            <a:spAutoFit/>
          </a:bodyPr>
          <a:lstStyle/>
          <a:p>
            <a:r>
              <a:rPr lang="zh-CN" altLang="zh-CN"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rPr>
              <a:t>定额交底</a:t>
            </a:r>
            <a:endParaRPr lang="zh-CN" altLang="zh-CN"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76637" y="9190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214630" y="1484630"/>
            <a:ext cx="4143375" cy="478155"/>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34" name="TextBox 4"/>
          <p:cNvSpPr txBox="1">
            <a:spLocks noChangeArrowheads="1"/>
          </p:cNvSpPr>
          <p:nvPr/>
        </p:nvSpPr>
        <p:spPr bwMode="auto">
          <a:xfrm>
            <a:off x="284480" y="1580515"/>
            <a:ext cx="3606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sym typeface="+mn-ea"/>
              </a:rPr>
              <a:t>1</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、第一章 管道检测</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84480" y="2065020"/>
            <a:ext cx="9236710" cy="2353310"/>
          </a:xfrm>
          <a:prstGeom prst="rect">
            <a:avLst/>
          </a:prstGeom>
        </p:spPr>
        <p:txBody>
          <a:bodyPr wrap="square">
            <a:spAutoFit/>
          </a:bodyPr>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四、应用说明</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例1-1】某项目使用闭路电视检测管道1069米，打开井盖25个进行有毒气体检测。检测工作结束后，进行人工管道清淤，又打开这25个井盖进行有毒气体检测。请问有毒气体检测能计几次？</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答：25+25=50次。因为有毒气体检测子目只考虑了一次检测费用，如果发生多次重复打开，应计费。</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bwMode="auto">
          <a:xfrm>
            <a:off x="350491" y="116632"/>
            <a:ext cx="624069" cy="836712"/>
          </a:xfrm>
          <a:prstGeom prst="rect">
            <a:avLst/>
          </a:prstGeom>
          <a:solidFill>
            <a:schemeClr val="accent1">
              <a:lumMod val="40000"/>
              <a:lumOff val="60000"/>
              <a:alpha val="75294"/>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914400" eaLnBrk="0" fontAlgn="base" hangingPunct="0">
              <a:spcBef>
                <a:spcPct val="0"/>
              </a:spcBef>
              <a:spcAft>
                <a:spcPct val="0"/>
              </a:spcAft>
              <a:buFont typeface="Arial" panose="020B0604020202020204" pitchFamily="34" charset="0"/>
              <a:buNone/>
            </a:pPr>
            <a:endParaRPr lang="zh-CN" altLang="en-US" sz="2600">
              <a:latin typeface="微软雅黑" panose="020B0503020204020204" pitchFamily="34" charset="-122"/>
              <a:ea typeface="微软雅黑" panose="020B0503020204020204" pitchFamily="34" charset="-122"/>
            </a:endParaRPr>
          </a:p>
        </p:txBody>
      </p:sp>
      <p:sp>
        <p:nvSpPr>
          <p:cNvPr id="19" name="文本框 2"/>
          <p:cNvSpPr txBox="1"/>
          <p:nvPr/>
        </p:nvSpPr>
        <p:spPr>
          <a:xfrm>
            <a:off x="331264" y="406547"/>
            <a:ext cx="662523" cy="460375"/>
          </a:xfrm>
          <a:prstGeom prst="rect">
            <a:avLst/>
          </a:prstGeom>
          <a:noFill/>
        </p:spPr>
        <p:txBody>
          <a:bodyPr wrap="square" rtlCol="0">
            <a:spAutoFit/>
          </a:bodyPr>
          <a:lstStyle/>
          <a:p>
            <a:pPr algn="ctr"/>
            <a:r>
              <a:rPr lang="en-US" altLang="zh-CN" sz="2400" b="1" dirty="0" smtClean="0">
                <a:solidFill>
                  <a:schemeClr val="accent1">
                    <a:lumMod val="75000"/>
                  </a:schemeClr>
                </a:solidFill>
                <a:latin typeface="微软雅黑" panose="020B0503020204020204" pitchFamily="34" charset="-122"/>
                <a:ea typeface="微软雅黑" panose="020B0503020204020204" pitchFamily="34" charset="-122"/>
              </a:rPr>
              <a:t>0</a:t>
            </a:r>
            <a:r>
              <a:rPr lang="en-US" sz="2400" b="1" dirty="0" smtClean="0">
                <a:solidFill>
                  <a:schemeClr val="accent1">
                    <a:lumMod val="75000"/>
                  </a:schemeClr>
                </a:solidFill>
                <a:latin typeface="微软雅黑" panose="020B0503020204020204" pitchFamily="34" charset="-122"/>
                <a:ea typeface="微软雅黑" panose="020B0503020204020204" pitchFamily="34" charset="-122"/>
              </a:rPr>
              <a:t>3</a:t>
            </a:r>
            <a:endParaRPr 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直接连接符 17"/>
          <p:cNvSpPr>
            <a:spLocks noChangeShapeType="1"/>
          </p:cNvSpPr>
          <p:nvPr/>
        </p:nvSpPr>
        <p:spPr bwMode="auto">
          <a:xfrm flipV="1">
            <a:off x="-13970" y="1186180"/>
            <a:ext cx="6480175" cy="19050"/>
          </a:xfrm>
          <a:prstGeom prst="line">
            <a:avLst/>
          </a:prstGeom>
          <a:noFill/>
          <a:ln w="6350">
            <a:solidFill>
              <a:schemeClr val="accent1">
                <a:lumMod val="75000"/>
              </a:schemeClr>
            </a:solidFill>
            <a:prstDash val="sysDash"/>
            <a:bevel/>
            <a:headEnd type="none"/>
            <a:tailEnd type="diamond"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矩形 11"/>
          <p:cNvSpPr/>
          <p:nvPr/>
        </p:nvSpPr>
        <p:spPr>
          <a:xfrm>
            <a:off x="993785" y="406420"/>
            <a:ext cx="1097280" cy="368300"/>
          </a:xfrm>
          <a:prstGeom prst="rect">
            <a:avLst/>
          </a:prstGeom>
        </p:spPr>
        <p:txBody>
          <a:bodyPr wrap="none">
            <a:spAutoFit/>
          </a:bodyPr>
          <a:lstStyle/>
          <a:p>
            <a:pPr algn="l"/>
            <a:r>
              <a:rPr lang="zh-CN" altLang="zh-CN"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定额交底</a:t>
            </a:r>
            <a:endParaRPr lang="zh-CN" altLang="en-US" b="1" dirty="0">
              <a:solidFill>
                <a:schemeClr val="tx2">
                  <a:lumMod val="40000"/>
                  <a:lumOff val="6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148062" y="868295"/>
            <a:ext cx="995680" cy="337185"/>
          </a:xfrm>
          <a:prstGeom prst="rect">
            <a:avLst/>
          </a:prstGeom>
        </p:spPr>
        <p:txBody>
          <a:bodyPr wrap="none">
            <a:spAutoFit/>
          </a:bodyPr>
          <a:lstStyle/>
          <a:p>
            <a:r>
              <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rPr>
              <a:t>定额编制</a:t>
            </a:r>
            <a:endParaRPr lang="zh-CN" altLang="en-US" sz="1600" b="1" i="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43063" y="1437362"/>
            <a:ext cx="4572000" cy="287337"/>
          </a:xfrm>
          <a:prstGeom prst="rect">
            <a:avLst/>
          </a:prstGeom>
          <a:noFill/>
        </p:spPr>
        <p:txBody>
          <a:bodyPr lIns="65309" tIns="32654" rIns="65309" bIns="32654">
            <a:spAutoFit/>
          </a:bodyPr>
          <a:lstStyle/>
          <a:p>
            <a:pPr eaLnBrk="1" hangingPunct="1">
              <a:lnSpc>
                <a:spcPct val="120000"/>
              </a:lnSpc>
              <a:defRPr/>
            </a:pP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102235" y="1246505"/>
            <a:ext cx="4143375" cy="478155"/>
          </a:xfrm>
          <a:prstGeom prst="roundRect">
            <a:avLst/>
          </a:prstGeom>
          <a:solidFill>
            <a:schemeClr val="accent1">
              <a:lumMod val="20000"/>
              <a:lumOff val="80000"/>
            </a:schemeClr>
          </a:solidFill>
          <a:ln w="101600">
            <a:no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a:p>
        </p:txBody>
      </p:sp>
      <p:sp>
        <p:nvSpPr>
          <p:cNvPr id="34" name="TextBox 4"/>
          <p:cNvSpPr txBox="1">
            <a:spLocks noChangeArrowheads="1"/>
          </p:cNvSpPr>
          <p:nvPr/>
        </p:nvSpPr>
        <p:spPr bwMode="auto">
          <a:xfrm>
            <a:off x="284480" y="1343660"/>
            <a:ext cx="3606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309" tIns="32654" rIns="65309" bIns="32654">
            <a:spAutoFit/>
          </a:bodyPr>
          <a:lstStyle>
            <a:lvl1pPr>
              <a:defRPr sz="3200">
                <a:solidFill>
                  <a:schemeClr val="tx1"/>
                </a:solidFill>
                <a:latin typeface="Calibri" panose="020F0502020204030204" charset="0"/>
                <a:ea typeface="宋体" panose="02010600030101010101" pitchFamily="2" charset="-122"/>
              </a:defRPr>
            </a:lvl1pPr>
            <a:lvl2pPr>
              <a:defRPr sz="2800">
                <a:solidFill>
                  <a:schemeClr val="tx1"/>
                </a:solidFill>
                <a:latin typeface="Calibri" panose="020F0502020204030204" charset="0"/>
                <a:ea typeface="宋体" panose="02010600030101010101" pitchFamily="2" charset="-122"/>
              </a:defRPr>
            </a:lvl2pPr>
            <a:lvl3pPr>
              <a:defRPr sz="2400">
                <a:solidFill>
                  <a:schemeClr val="tx1"/>
                </a:solidFill>
                <a:latin typeface="Calibri" panose="020F0502020204030204" charset="0"/>
                <a:ea typeface="宋体" panose="02010600030101010101" pitchFamily="2" charset="-122"/>
              </a:defRPr>
            </a:lvl3pPr>
            <a:lvl4pPr>
              <a:defRPr sz="2000">
                <a:solidFill>
                  <a:schemeClr val="tx1"/>
                </a:solidFill>
                <a:latin typeface="Calibri" panose="020F0502020204030204" charset="0"/>
                <a:ea typeface="宋体" panose="02010600030101010101" pitchFamily="2" charset="-122"/>
              </a:defRPr>
            </a:lvl4pPr>
            <a:lvl5pPr>
              <a:defRPr sz="2000">
                <a:solidFill>
                  <a:schemeClr val="tx1"/>
                </a:solidFill>
                <a:latin typeface="Calibri" panose="020F0502020204030204" charset="0"/>
                <a:ea typeface="宋体" panose="02010600030101010101" pitchFamily="2" charset="-122"/>
              </a:defRPr>
            </a:lvl5pPr>
            <a:lvl6pPr eaLnBrk="0" fontAlgn="base" hangingPunct="0">
              <a:spcAft>
                <a:spcPct val="0"/>
              </a:spcAft>
              <a:buChar char="»"/>
              <a:defRPr sz="2000">
                <a:solidFill>
                  <a:schemeClr val="tx1"/>
                </a:solidFill>
                <a:latin typeface="Calibri" panose="020F0502020204030204" charset="0"/>
                <a:ea typeface="宋体" panose="02010600030101010101" pitchFamily="2" charset="-122"/>
              </a:defRPr>
            </a:lvl6pPr>
            <a:lvl7pPr eaLnBrk="0" fontAlgn="base" hangingPunct="0">
              <a:spcAft>
                <a:spcPct val="0"/>
              </a:spcAft>
              <a:buChar char="»"/>
              <a:defRPr sz="2000">
                <a:solidFill>
                  <a:schemeClr val="tx1"/>
                </a:solidFill>
                <a:latin typeface="Calibri" panose="020F0502020204030204" charset="0"/>
                <a:ea typeface="宋体" panose="02010600030101010101" pitchFamily="2" charset="-122"/>
              </a:defRPr>
            </a:lvl7pPr>
            <a:lvl8pPr eaLnBrk="0" fontAlgn="base" hangingPunct="0">
              <a:spcAft>
                <a:spcPct val="0"/>
              </a:spcAft>
              <a:buChar char="»"/>
              <a:defRPr sz="2000">
                <a:solidFill>
                  <a:schemeClr val="tx1"/>
                </a:solidFill>
                <a:latin typeface="Calibri" panose="020F0502020204030204" charset="0"/>
                <a:ea typeface="宋体" panose="02010600030101010101" pitchFamily="2" charset="-122"/>
              </a:defRPr>
            </a:lvl8pPr>
            <a:lvl9pPr eaLnBrk="0" fontAlgn="base" hangingPunct="0">
              <a:spcAft>
                <a:spcPct val="0"/>
              </a:spcAft>
              <a:buChar char="»"/>
              <a:defRPr sz="2000">
                <a:solidFill>
                  <a:schemeClr val="tx1"/>
                </a:solidFill>
                <a:latin typeface="Calibri" panose="020F0502020204030204" charset="0"/>
                <a:ea typeface="宋体" panose="02010600030101010101" pitchFamily="2" charset="-122"/>
              </a:defRPr>
            </a:lvl9pPr>
          </a:lstStyle>
          <a:p>
            <a:pPr eaLnBrk="1" hangingPunct="1">
              <a:lnSpc>
                <a:spcPct val="120000"/>
              </a:lnSpc>
            </a:pPr>
            <a:r>
              <a:rPr lang="en-US" altLang="zh-CN" sz="1200" b="1" dirty="0" smtClean="0">
                <a:solidFill>
                  <a:srgbClr val="C00000"/>
                </a:solidFill>
                <a:latin typeface="微软雅黑" panose="020B0503020204020204" pitchFamily="34" charset="-122"/>
                <a:ea typeface="微软雅黑" panose="020B0503020204020204" pitchFamily="34" charset="-122"/>
                <a:sym typeface="+mn-ea"/>
              </a:rPr>
              <a:t>2</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a:t>
            </a:r>
            <a:r>
              <a:rPr lang="zh-CN" altLang="en-US" sz="1200" b="1" dirty="0" smtClean="0">
                <a:solidFill>
                  <a:srgbClr val="C00000"/>
                </a:solidFill>
                <a:latin typeface="微软雅黑" panose="020B0503020204020204" pitchFamily="34" charset="-122"/>
                <a:ea typeface="微软雅黑" panose="020B0503020204020204" pitchFamily="34" charset="-122"/>
                <a:sym typeface="+mn-ea"/>
              </a:rPr>
              <a:t>第二章 管道、渠沟疏通</a:t>
            </a:r>
            <a:endParaRPr lang="en-US" altLang="zh-CN" sz="12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84480" y="1724660"/>
            <a:ext cx="9236710" cy="4292600"/>
          </a:xfrm>
          <a:prstGeom prst="rect">
            <a:avLst/>
          </a:prstGeom>
        </p:spPr>
        <p:txBody>
          <a:bodyPr wrap="square">
            <a:spAutoFit/>
          </a:bodyPr>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一、概况</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本章定额包括人力清箱涵、人力清明渠、人力清管道、潜水员疏通、管道（壁）清洗、管道清淤（高压清洗车、吸污车）等23个子目。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二、适用范围、与各章的界限划分</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本章定额适用于已运行管道、渠沟的清淤疏通。</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三、使用当中应该注意的问题</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1.管道（壁）清洗定额项目适用于管道内无需清淤的管道清洗，有淤泥时需套用管道清淤相关子目。</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2.本章定额不包括淤泥清除后的处置费用，按相关规定另行计算。</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3.清箱涵、清管道、潜水员疏通不包括淤泥装袋费用，如发生按本标准第四章人工淤泥装袋定额。</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4.管内发生的淤泥运距已综合考虑进定额。</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fontAlgn="base">
              <a:lnSpc>
                <a:spcPct val="150000"/>
              </a:lnSpc>
              <a:spcBef>
                <a:spcPct val="0"/>
              </a:spcBef>
              <a:spcAft>
                <a:spcPct val="0"/>
              </a:spcAft>
              <a:buFont typeface="Wingdings" panose="05000000000000000000" pitchFamily="2" charset="2"/>
              <a:buChar char="Ø"/>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5.本章清淤定额按一般情况下清淤考虑，对于检测类、修复类的清淤按本标准子目人工、材料、机械乘以系数1.5。</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TABLE_BEAUTIFY" val="smartTable{1a58c855-fd9f-433e-a311-c76c46d1e46e}"/>
</p:tagLst>
</file>

<file path=ppt/tags/tag2.xml><?xml version="1.0" encoding="utf-8"?>
<p:tagLst xmlns:p="http://schemas.openxmlformats.org/presentationml/2006/main">
  <p:tag name="KSO_WM_UNIT_TABLE_BEAUTIFY" val="smartTable{966c875b-1866-4848-be3f-f396deceb5ce}"/>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Fan</Template>
  <TotalTime>0</TotalTime>
  <Words>5741</Words>
  <Application>WPS 演示</Application>
  <PresentationFormat>A4 纸张(210x297 毫米)</PresentationFormat>
  <Paragraphs>594</Paragraphs>
  <Slides>28</Slides>
  <Notes>6</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28</vt:i4>
      </vt:variant>
    </vt:vector>
  </HeadingPairs>
  <TitlesOfParts>
    <vt:vector size="43" baseType="lpstr">
      <vt:lpstr>Arial</vt:lpstr>
      <vt:lpstr>宋体</vt:lpstr>
      <vt:lpstr>Wingdings</vt:lpstr>
      <vt:lpstr>Wingdings 2</vt:lpstr>
      <vt:lpstr>Wingdings</vt:lpstr>
      <vt:lpstr>Arial</vt:lpstr>
      <vt:lpstr>微软雅黑</vt:lpstr>
      <vt:lpstr>Times New Roman</vt:lpstr>
      <vt:lpstr>Calibri</vt:lpstr>
      <vt:lpstr>Times New Roman</vt:lpstr>
      <vt:lpstr>Franklin Gothic Book</vt:lpstr>
      <vt:lpstr>Arial Unicode MS</vt:lpstr>
      <vt:lpstr>Franklin Gothic Medium</vt:lpstr>
      <vt:lpstr>黑体</vt:lpstr>
      <vt:lpstr>暗香扑面</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0830</dc:creator>
  <cp:lastModifiedBy>大麓科技</cp:lastModifiedBy>
  <cp:revision>260</cp:revision>
  <dcterms:created xsi:type="dcterms:W3CDTF">2017-04-05T14:13:00Z</dcterms:created>
  <dcterms:modified xsi:type="dcterms:W3CDTF">2020-08-18T01:26:50Z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